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1"/>
  </p:notesMasterIdLst>
  <p:sldIdLst>
    <p:sldId id="256" r:id="rId2"/>
    <p:sldId id="257" r:id="rId3"/>
    <p:sldId id="258" r:id="rId4"/>
    <p:sldId id="259" r:id="rId5"/>
    <p:sldId id="318" r:id="rId6"/>
    <p:sldId id="260" r:id="rId7"/>
    <p:sldId id="261" r:id="rId8"/>
    <p:sldId id="264" r:id="rId9"/>
    <p:sldId id="265" r:id="rId10"/>
    <p:sldId id="319" r:id="rId11"/>
    <p:sldId id="267" r:id="rId12"/>
    <p:sldId id="302" r:id="rId13"/>
    <p:sldId id="326" r:id="rId14"/>
    <p:sldId id="320" r:id="rId15"/>
    <p:sldId id="268" r:id="rId16"/>
    <p:sldId id="303" r:id="rId17"/>
    <p:sldId id="305" r:id="rId18"/>
    <p:sldId id="324" r:id="rId19"/>
    <p:sldId id="327" r:id="rId20"/>
    <p:sldId id="310" r:id="rId21"/>
    <p:sldId id="325" r:id="rId22"/>
    <p:sldId id="312" r:id="rId23"/>
    <p:sldId id="308" r:id="rId24"/>
    <p:sldId id="315" r:id="rId25"/>
    <p:sldId id="307" r:id="rId26"/>
    <p:sldId id="270" r:id="rId27"/>
    <p:sldId id="301" r:id="rId28"/>
    <p:sldId id="322" r:id="rId29"/>
    <p:sldId id="323" r:id="rId30"/>
    <p:sldId id="288" r:id="rId31"/>
    <p:sldId id="289" r:id="rId32"/>
    <p:sldId id="290" r:id="rId33"/>
    <p:sldId id="292" r:id="rId34"/>
    <p:sldId id="316" r:id="rId35"/>
    <p:sldId id="295" r:id="rId36"/>
    <p:sldId id="296" r:id="rId37"/>
    <p:sldId id="297" r:id="rId38"/>
    <p:sldId id="298" r:id="rId39"/>
    <p:sldId id="299" r:id="rId40"/>
  </p:sldIdLst>
  <p:sldSz cx="12192000" cy="6858000"/>
  <p:notesSz cx="6858000" cy="9144000"/>
  <p:embeddedFontLst>
    <p:embeddedFont>
      <p:font typeface="Calibri" panose="020F0502020204030204" pitchFamily="34" charset="0"/>
      <p:regular r:id="rId42"/>
      <p:bold r:id="rId43"/>
      <p:italic r:id="rId44"/>
      <p:boldItalic r:id="rId45"/>
    </p:embeddedFont>
    <p:embeddedFont>
      <p:font typeface="Georgia" panose="02040502050405020303" pitchFamily="18" charset="0"/>
      <p:regular r:id="rId46"/>
      <p:bold r:id="rId47"/>
      <p:italic r:id="rId48"/>
      <p:boldItalic r:id="rId49"/>
    </p:embeddedFont>
    <p:embeddedFont>
      <p:font typeface="Helvetica Neue" panose="02000503000000020004"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giIOcZFmnffOb8r6NLY8FPVYxFW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8BB15F-4C21-4CED-AA36-69C000F041D5}">
  <a:tblStyle styleId="{928BB15F-4C21-4CED-AA36-69C000F041D5}"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34"/>
    <p:restoredTop sz="84948"/>
  </p:normalViewPr>
  <p:slideViewPr>
    <p:cSldViewPr snapToGrid="0" snapToObjects="1">
      <p:cViewPr varScale="1">
        <p:scale>
          <a:sx n="98" d="100"/>
          <a:sy n="98" d="100"/>
        </p:scale>
        <p:origin x="4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jpeg"/><Relationship Id="rId5" Type="http://schemas.openxmlformats.org/officeDocument/2006/relationships/image" Target="../media/image22.jpeg"/><Relationship Id="rId4" Type="http://schemas.openxmlformats.org/officeDocument/2006/relationships/image" Target="../media/image21.png"/></Relationships>
</file>

<file path=ppt/diagrams/_rels/data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image" Target="../media/image28.png"/><Relationship Id="rId4" Type="http://schemas.openxmlformats.org/officeDocument/2006/relationships/image" Target="../media/image31.png"/></Relationships>
</file>

<file path=ppt/diagrams/_rels/data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5" Type="http://schemas.openxmlformats.org/officeDocument/2006/relationships/image" Target="../media/image36.png"/><Relationship Id="rId4" Type="http://schemas.openxmlformats.org/officeDocument/2006/relationships/image" Target="../media/image3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jpeg"/><Relationship Id="rId5" Type="http://schemas.openxmlformats.org/officeDocument/2006/relationships/image" Target="../media/image22.jpeg"/><Relationship Id="rId4"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image" Target="../media/image28.png"/><Relationship Id="rId4" Type="http://schemas.openxmlformats.org/officeDocument/2006/relationships/image" Target="../media/image3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5" Type="http://schemas.openxmlformats.org/officeDocument/2006/relationships/image" Target="../media/image36.png"/><Relationship Id="rId4"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77608B-C916-334F-A3D2-116BCC851635}" type="doc">
      <dgm:prSet loTypeId="urn:microsoft.com/office/officeart/2005/8/layout/vList3" loCatId="" qsTypeId="urn:microsoft.com/office/officeart/2005/8/quickstyle/simple1" qsCatId="simple" csTypeId="urn:microsoft.com/office/officeart/2005/8/colors/accent2_2" csCatId="accent2" phldr="1"/>
      <dgm:spPr/>
    </dgm:pt>
    <dgm:pt modelId="{D29B4503-485A-304F-9DAB-DFFCE01C839D}">
      <dgm:prSet phldrT="[Text]"/>
      <dgm:spPr>
        <a:solidFill>
          <a:schemeClr val="tx1"/>
        </a:solidFill>
      </dgm:spPr>
      <dgm:t>
        <a:bodyPr/>
        <a:lstStyle/>
        <a:p>
          <a:pPr>
            <a:buFont typeface="+mj-lt"/>
            <a:buAutoNum type="arabicPeriod"/>
          </a:pPr>
          <a:r>
            <a:rPr lang="en-US" dirty="0">
              <a:solidFill>
                <a:schemeClr val="accent6"/>
              </a:solidFill>
              <a:latin typeface="Georgia" charset="0"/>
              <a:cs typeface="Georgia" charset="0"/>
            </a:rPr>
            <a:t>1. Recorded lectures that students can search for content</a:t>
          </a:r>
          <a:endParaRPr lang="en-US" dirty="0">
            <a:solidFill>
              <a:schemeClr val="accent6"/>
            </a:solidFill>
          </a:endParaRPr>
        </a:p>
      </dgm:t>
    </dgm:pt>
    <dgm:pt modelId="{9627AA00-3D23-7F47-8805-010F0DC7AB79}" type="parTrans" cxnId="{7C73D64E-130F-BD46-8461-D25F00C86E54}">
      <dgm:prSet/>
      <dgm:spPr/>
      <dgm:t>
        <a:bodyPr/>
        <a:lstStyle/>
        <a:p>
          <a:endParaRPr lang="en-US"/>
        </a:p>
      </dgm:t>
    </dgm:pt>
    <dgm:pt modelId="{63AE7954-9F05-6940-A187-0530FF997CA4}" type="sibTrans" cxnId="{7C73D64E-130F-BD46-8461-D25F00C86E54}">
      <dgm:prSet/>
      <dgm:spPr/>
      <dgm:t>
        <a:bodyPr/>
        <a:lstStyle/>
        <a:p>
          <a:endParaRPr lang="en-US"/>
        </a:p>
      </dgm:t>
    </dgm:pt>
    <dgm:pt modelId="{986BC154-60DE-8941-830F-5994DCCA7364}">
      <dgm:prSet phldrT="[Text]"/>
      <dgm:spPr>
        <a:solidFill>
          <a:schemeClr val="tx1"/>
        </a:solidFill>
      </dgm:spPr>
      <dgm:t>
        <a:bodyPr/>
        <a:lstStyle/>
        <a:p>
          <a:pPr>
            <a:buFont typeface="+mj-lt"/>
            <a:buAutoNum type="arabicPeriod"/>
          </a:pPr>
          <a:r>
            <a:rPr lang="en-US" dirty="0">
              <a:solidFill>
                <a:schemeClr val="accent6"/>
              </a:solidFill>
              <a:latin typeface="Georgia" charset="0"/>
              <a:cs typeface="Georgia" charset="0"/>
            </a:rPr>
            <a:t>2. Flexible assignment deadlines</a:t>
          </a:r>
          <a:endParaRPr lang="en-US" dirty="0">
            <a:solidFill>
              <a:schemeClr val="accent6"/>
            </a:solidFill>
          </a:endParaRPr>
        </a:p>
      </dgm:t>
    </dgm:pt>
    <dgm:pt modelId="{FE493CF9-003D-0940-8721-96A5F99CA8D2}" type="parTrans" cxnId="{DB18AE5A-1A43-E44D-B2E0-D817CCEED78A}">
      <dgm:prSet/>
      <dgm:spPr/>
      <dgm:t>
        <a:bodyPr/>
        <a:lstStyle/>
        <a:p>
          <a:endParaRPr lang="en-US"/>
        </a:p>
      </dgm:t>
    </dgm:pt>
    <dgm:pt modelId="{B2FF5811-2990-9341-985D-D1DA211C9998}" type="sibTrans" cxnId="{DB18AE5A-1A43-E44D-B2E0-D817CCEED78A}">
      <dgm:prSet/>
      <dgm:spPr/>
      <dgm:t>
        <a:bodyPr/>
        <a:lstStyle/>
        <a:p>
          <a:endParaRPr lang="en-US"/>
        </a:p>
      </dgm:t>
    </dgm:pt>
    <dgm:pt modelId="{6604B33C-0A4C-604B-BD41-2F6A9DE8EC19}">
      <dgm:prSet phldrT="[Text]"/>
      <dgm:spPr>
        <a:solidFill>
          <a:schemeClr val="tx1"/>
        </a:solidFill>
      </dgm:spPr>
      <dgm:t>
        <a:bodyPr/>
        <a:lstStyle/>
        <a:p>
          <a:pPr>
            <a:buFont typeface="+mj-lt"/>
            <a:buAutoNum type="arabicPeriod"/>
          </a:pPr>
          <a:r>
            <a:rPr lang="en-US" dirty="0">
              <a:solidFill>
                <a:schemeClr val="accent6"/>
              </a:solidFill>
              <a:latin typeface="Georgia" charset="0"/>
              <a:cs typeface="Georgia" charset="0"/>
            </a:rPr>
            <a:t>3. Transcripts and captions on course related videos</a:t>
          </a:r>
          <a:endParaRPr lang="en-US" dirty="0">
            <a:solidFill>
              <a:schemeClr val="accent6"/>
            </a:solidFill>
          </a:endParaRPr>
        </a:p>
      </dgm:t>
    </dgm:pt>
    <dgm:pt modelId="{E53A0B47-0B2A-4B40-8DCF-985B88B39271}" type="parTrans" cxnId="{1B767C9E-2532-1D4C-8CCF-4BE645BC6426}">
      <dgm:prSet/>
      <dgm:spPr/>
      <dgm:t>
        <a:bodyPr/>
        <a:lstStyle/>
        <a:p>
          <a:endParaRPr lang="en-US"/>
        </a:p>
      </dgm:t>
    </dgm:pt>
    <dgm:pt modelId="{697A876F-4574-764D-8076-06918440370E}" type="sibTrans" cxnId="{1B767C9E-2532-1D4C-8CCF-4BE645BC6426}">
      <dgm:prSet/>
      <dgm:spPr/>
      <dgm:t>
        <a:bodyPr/>
        <a:lstStyle/>
        <a:p>
          <a:endParaRPr lang="en-US"/>
        </a:p>
      </dgm:t>
    </dgm:pt>
    <dgm:pt modelId="{80CE5339-4003-284E-9C7A-30F4FF06BF70}">
      <dgm:prSet/>
      <dgm:spPr>
        <a:solidFill>
          <a:schemeClr val="tx1"/>
        </a:solidFill>
      </dgm:spPr>
      <dgm:t>
        <a:bodyPr/>
        <a:lstStyle/>
        <a:p>
          <a:pPr>
            <a:buFont typeface="+mj-lt"/>
            <a:buAutoNum type="arabicPeriod"/>
          </a:pPr>
          <a:r>
            <a:rPr lang="en-US" dirty="0">
              <a:solidFill>
                <a:schemeClr val="accent6"/>
              </a:solidFill>
              <a:latin typeface="Georgia" charset="0"/>
              <a:cs typeface="Georgia" charset="0"/>
            </a:rPr>
            <a:t>4. Official discussion platform</a:t>
          </a:r>
          <a:endParaRPr lang="en-US" dirty="0">
            <a:solidFill>
              <a:schemeClr val="accent6"/>
            </a:solidFill>
          </a:endParaRPr>
        </a:p>
      </dgm:t>
    </dgm:pt>
    <dgm:pt modelId="{C41AA02F-1A6D-DC47-8FCC-036379E69F51}" type="parTrans" cxnId="{1400699D-EFEB-DB40-9387-465359D4852D}">
      <dgm:prSet/>
      <dgm:spPr/>
      <dgm:t>
        <a:bodyPr/>
        <a:lstStyle/>
        <a:p>
          <a:endParaRPr lang="en-US"/>
        </a:p>
      </dgm:t>
    </dgm:pt>
    <dgm:pt modelId="{B0F501B7-C31E-984C-AEB4-EE8A8A8DAE23}" type="sibTrans" cxnId="{1400699D-EFEB-DB40-9387-465359D4852D}">
      <dgm:prSet/>
      <dgm:spPr/>
      <dgm:t>
        <a:bodyPr/>
        <a:lstStyle/>
        <a:p>
          <a:endParaRPr lang="en-US"/>
        </a:p>
      </dgm:t>
    </dgm:pt>
    <dgm:pt modelId="{819AD075-3EA1-0541-BB51-4D9C3E6EB773}">
      <dgm:prSet/>
      <dgm:spPr>
        <a:solidFill>
          <a:schemeClr val="tx1"/>
        </a:solidFill>
      </dgm:spPr>
      <dgm:t>
        <a:bodyPr/>
        <a:lstStyle/>
        <a:p>
          <a:pPr>
            <a:buFont typeface="+mj-lt"/>
            <a:buAutoNum type="arabicPeriod"/>
          </a:pPr>
          <a:r>
            <a:rPr lang="en-US" dirty="0">
              <a:solidFill>
                <a:schemeClr val="accent6"/>
              </a:solidFill>
              <a:latin typeface="Georgia" charset="0"/>
              <a:cs typeface="Georgia" charset="0"/>
            </a:rPr>
            <a:t>5. Alternative learning formats to lectures (textbook, slides, etc.)</a:t>
          </a:r>
          <a:endParaRPr lang="en-US" dirty="0">
            <a:solidFill>
              <a:schemeClr val="accent6"/>
            </a:solidFill>
          </a:endParaRPr>
        </a:p>
      </dgm:t>
    </dgm:pt>
    <dgm:pt modelId="{84A1EB7A-56DB-2147-8EE6-FCE510070FC6}" type="parTrans" cxnId="{DE6D386F-7BF3-8244-9A67-CC90FFD87326}">
      <dgm:prSet/>
      <dgm:spPr/>
      <dgm:t>
        <a:bodyPr/>
        <a:lstStyle/>
        <a:p>
          <a:endParaRPr lang="en-US"/>
        </a:p>
      </dgm:t>
    </dgm:pt>
    <dgm:pt modelId="{200BE325-376E-EC4F-9D7A-022E2449EED7}" type="sibTrans" cxnId="{DE6D386F-7BF3-8244-9A67-CC90FFD87326}">
      <dgm:prSet/>
      <dgm:spPr/>
      <dgm:t>
        <a:bodyPr/>
        <a:lstStyle/>
        <a:p>
          <a:endParaRPr lang="en-US"/>
        </a:p>
      </dgm:t>
    </dgm:pt>
    <dgm:pt modelId="{404F3E29-E3CB-0348-AAB3-2030F068A157}" type="pres">
      <dgm:prSet presAssocID="{6577608B-C916-334F-A3D2-116BCC851635}" presName="linearFlow" presStyleCnt="0">
        <dgm:presLayoutVars>
          <dgm:dir/>
          <dgm:resizeHandles val="exact"/>
        </dgm:presLayoutVars>
      </dgm:prSet>
      <dgm:spPr/>
    </dgm:pt>
    <dgm:pt modelId="{B95EF01E-67C2-4A45-AFC1-9D9C7B69BBFC}" type="pres">
      <dgm:prSet presAssocID="{D29B4503-485A-304F-9DAB-DFFCE01C839D}" presName="composite" presStyleCnt="0"/>
      <dgm:spPr/>
    </dgm:pt>
    <dgm:pt modelId="{A4DF2FF8-4868-A94D-8BBF-EAE0679C6C71}" type="pres">
      <dgm:prSet presAssocID="{D29B4503-485A-304F-9DAB-DFFCE01C839D}"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6D1AEE78-83CD-3D4B-8039-B3750BE429ED}" type="pres">
      <dgm:prSet presAssocID="{D29B4503-485A-304F-9DAB-DFFCE01C839D}" presName="txShp" presStyleLbl="node1" presStyleIdx="0" presStyleCnt="5">
        <dgm:presLayoutVars>
          <dgm:bulletEnabled val="1"/>
        </dgm:presLayoutVars>
      </dgm:prSet>
      <dgm:spPr/>
    </dgm:pt>
    <dgm:pt modelId="{10F808F9-194A-E04B-9B61-13F58E0E9AAB}" type="pres">
      <dgm:prSet presAssocID="{63AE7954-9F05-6940-A187-0530FF997CA4}" presName="spacing" presStyleCnt="0"/>
      <dgm:spPr/>
    </dgm:pt>
    <dgm:pt modelId="{2004BEFA-FD1E-E147-83C8-1E1AA11CDBA7}" type="pres">
      <dgm:prSet presAssocID="{986BC154-60DE-8941-830F-5994DCCA7364}" presName="composite" presStyleCnt="0"/>
      <dgm:spPr/>
    </dgm:pt>
    <dgm:pt modelId="{DB08B791-784A-B046-BAA3-25FBE427846B}" type="pres">
      <dgm:prSet presAssocID="{986BC154-60DE-8941-830F-5994DCCA7364}"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dgm:spPr>
    </dgm:pt>
    <dgm:pt modelId="{9075688F-78FE-0549-803A-504EA69E44ED}" type="pres">
      <dgm:prSet presAssocID="{986BC154-60DE-8941-830F-5994DCCA7364}" presName="txShp" presStyleLbl="node1" presStyleIdx="1" presStyleCnt="5">
        <dgm:presLayoutVars>
          <dgm:bulletEnabled val="1"/>
        </dgm:presLayoutVars>
      </dgm:prSet>
      <dgm:spPr/>
    </dgm:pt>
    <dgm:pt modelId="{A9B00FE7-8612-BA4A-A4EC-A68D523B3392}" type="pres">
      <dgm:prSet presAssocID="{B2FF5811-2990-9341-985D-D1DA211C9998}" presName="spacing" presStyleCnt="0"/>
      <dgm:spPr/>
    </dgm:pt>
    <dgm:pt modelId="{E4926E3D-3BF4-974E-9CCA-111FEC9D329E}" type="pres">
      <dgm:prSet presAssocID="{6604B33C-0A4C-604B-BD41-2F6A9DE8EC19}" presName="composite" presStyleCnt="0"/>
      <dgm:spPr/>
    </dgm:pt>
    <dgm:pt modelId="{E82F6200-4B2E-924D-B2EF-FE37911AF35A}" type="pres">
      <dgm:prSet presAssocID="{6604B33C-0A4C-604B-BD41-2F6A9DE8EC19}" presName="imgShp" presStyleLbl="fgImgPlace1" presStyleIdx="2" presStyleCnt="5" custScaleX="83179" custScaleY="93051"/>
      <dgm:spPr>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dgm:spPr>
    </dgm:pt>
    <dgm:pt modelId="{F63253D7-08F7-AC48-A5E7-7D9E26D92AFF}" type="pres">
      <dgm:prSet presAssocID="{6604B33C-0A4C-604B-BD41-2F6A9DE8EC19}" presName="txShp" presStyleLbl="node1" presStyleIdx="2" presStyleCnt="5">
        <dgm:presLayoutVars>
          <dgm:bulletEnabled val="1"/>
        </dgm:presLayoutVars>
      </dgm:prSet>
      <dgm:spPr/>
    </dgm:pt>
    <dgm:pt modelId="{095BC9C7-B946-104E-AFF6-345A09528976}" type="pres">
      <dgm:prSet presAssocID="{697A876F-4574-764D-8076-06918440370E}" presName="spacing" presStyleCnt="0"/>
      <dgm:spPr/>
    </dgm:pt>
    <dgm:pt modelId="{87493279-8995-EE4A-8649-1D709181C81F}" type="pres">
      <dgm:prSet presAssocID="{80CE5339-4003-284E-9C7A-30F4FF06BF70}" presName="composite" presStyleCnt="0"/>
      <dgm:spPr/>
    </dgm:pt>
    <dgm:pt modelId="{677BE2B4-5DD1-5842-8CFE-18CFA446B722}" type="pres">
      <dgm:prSet presAssocID="{80CE5339-4003-284E-9C7A-30F4FF06BF70}" presName="imgShp"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30000" r="-30000"/>
          </a:stretch>
        </a:blipFill>
      </dgm:spPr>
    </dgm:pt>
    <dgm:pt modelId="{5830B3CB-255F-0640-AFA9-24224DABEA7F}" type="pres">
      <dgm:prSet presAssocID="{80CE5339-4003-284E-9C7A-30F4FF06BF70}" presName="txShp" presStyleLbl="node1" presStyleIdx="3" presStyleCnt="5">
        <dgm:presLayoutVars>
          <dgm:bulletEnabled val="1"/>
        </dgm:presLayoutVars>
      </dgm:prSet>
      <dgm:spPr/>
    </dgm:pt>
    <dgm:pt modelId="{D720F100-59BE-5C40-9290-381A3F942CA8}" type="pres">
      <dgm:prSet presAssocID="{B0F501B7-C31E-984C-AEB4-EE8A8A8DAE23}" presName="spacing" presStyleCnt="0"/>
      <dgm:spPr/>
    </dgm:pt>
    <dgm:pt modelId="{69AF0909-E06E-A947-A9E0-5F8B67BA0168}" type="pres">
      <dgm:prSet presAssocID="{819AD075-3EA1-0541-BB51-4D9C3E6EB773}" presName="composite" presStyleCnt="0"/>
      <dgm:spPr/>
    </dgm:pt>
    <dgm:pt modelId="{44267A7E-6BB8-304A-84DC-2E972F8B97EB}" type="pres">
      <dgm:prSet presAssocID="{819AD075-3EA1-0541-BB51-4D9C3E6EB773}" presName="imgShp"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19BF1CC8-098D-AF4E-8732-B1BB3E550A3A}" type="pres">
      <dgm:prSet presAssocID="{819AD075-3EA1-0541-BB51-4D9C3E6EB773}" presName="txShp" presStyleLbl="node1" presStyleIdx="4" presStyleCnt="5">
        <dgm:presLayoutVars>
          <dgm:bulletEnabled val="1"/>
        </dgm:presLayoutVars>
      </dgm:prSet>
      <dgm:spPr/>
    </dgm:pt>
  </dgm:ptLst>
  <dgm:cxnLst>
    <dgm:cxn modelId="{0416CD2B-A952-CA41-A18D-7D34095AA042}" type="presOf" srcId="{6604B33C-0A4C-604B-BD41-2F6A9DE8EC19}" destId="{F63253D7-08F7-AC48-A5E7-7D9E26D92AFF}" srcOrd="0" destOrd="0" presId="urn:microsoft.com/office/officeart/2005/8/layout/vList3"/>
    <dgm:cxn modelId="{7C73D64E-130F-BD46-8461-D25F00C86E54}" srcId="{6577608B-C916-334F-A3D2-116BCC851635}" destId="{D29B4503-485A-304F-9DAB-DFFCE01C839D}" srcOrd="0" destOrd="0" parTransId="{9627AA00-3D23-7F47-8805-010F0DC7AB79}" sibTransId="{63AE7954-9F05-6940-A187-0530FF997CA4}"/>
    <dgm:cxn modelId="{0C35BA55-2F10-9C42-883F-BB99BCB7FC00}" type="presOf" srcId="{80CE5339-4003-284E-9C7A-30F4FF06BF70}" destId="{5830B3CB-255F-0640-AFA9-24224DABEA7F}" srcOrd="0" destOrd="0" presId="urn:microsoft.com/office/officeart/2005/8/layout/vList3"/>
    <dgm:cxn modelId="{DB18AE5A-1A43-E44D-B2E0-D817CCEED78A}" srcId="{6577608B-C916-334F-A3D2-116BCC851635}" destId="{986BC154-60DE-8941-830F-5994DCCA7364}" srcOrd="1" destOrd="0" parTransId="{FE493CF9-003D-0940-8721-96A5F99CA8D2}" sibTransId="{B2FF5811-2990-9341-985D-D1DA211C9998}"/>
    <dgm:cxn modelId="{95B07462-D7C0-4E4B-A83A-CD420765E43A}" type="presOf" srcId="{6577608B-C916-334F-A3D2-116BCC851635}" destId="{404F3E29-E3CB-0348-AAB3-2030F068A157}" srcOrd="0" destOrd="0" presId="urn:microsoft.com/office/officeart/2005/8/layout/vList3"/>
    <dgm:cxn modelId="{DE6D386F-7BF3-8244-9A67-CC90FFD87326}" srcId="{6577608B-C916-334F-A3D2-116BCC851635}" destId="{819AD075-3EA1-0541-BB51-4D9C3E6EB773}" srcOrd="4" destOrd="0" parTransId="{84A1EB7A-56DB-2147-8EE6-FCE510070FC6}" sibTransId="{200BE325-376E-EC4F-9D7A-022E2449EED7}"/>
    <dgm:cxn modelId="{1400699D-EFEB-DB40-9387-465359D4852D}" srcId="{6577608B-C916-334F-A3D2-116BCC851635}" destId="{80CE5339-4003-284E-9C7A-30F4FF06BF70}" srcOrd="3" destOrd="0" parTransId="{C41AA02F-1A6D-DC47-8FCC-036379E69F51}" sibTransId="{B0F501B7-C31E-984C-AEB4-EE8A8A8DAE23}"/>
    <dgm:cxn modelId="{1B767C9E-2532-1D4C-8CCF-4BE645BC6426}" srcId="{6577608B-C916-334F-A3D2-116BCC851635}" destId="{6604B33C-0A4C-604B-BD41-2F6A9DE8EC19}" srcOrd="2" destOrd="0" parTransId="{E53A0B47-0B2A-4B40-8DCF-985B88B39271}" sibTransId="{697A876F-4574-764D-8076-06918440370E}"/>
    <dgm:cxn modelId="{A264A3CC-A37D-594C-897E-D5DF4F6FE86E}" type="presOf" srcId="{819AD075-3EA1-0541-BB51-4D9C3E6EB773}" destId="{19BF1CC8-098D-AF4E-8732-B1BB3E550A3A}" srcOrd="0" destOrd="0" presId="urn:microsoft.com/office/officeart/2005/8/layout/vList3"/>
    <dgm:cxn modelId="{1982F5D2-5B31-7B45-9AE8-5EE4E4DB73CD}" type="presOf" srcId="{D29B4503-485A-304F-9DAB-DFFCE01C839D}" destId="{6D1AEE78-83CD-3D4B-8039-B3750BE429ED}" srcOrd="0" destOrd="0" presId="urn:microsoft.com/office/officeart/2005/8/layout/vList3"/>
    <dgm:cxn modelId="{EB036BD9-596B-4344-B926-8325A5919212}" type="presOf" srcId="{986BC154-60DE-8941-830F-5994DCCA7364}" destId="{9075688F-78FE-0549-803A-504EA69E44ED}" srcOrd="0" destOrd="0" presId="urn:microsoft.com/office/officeart/2005/8/layout/vList3"/>
    <dgm:cxn modelId="{3DC462E5-A65F-9643-83DC-380FBB5937B6}" type="presParOf" srcId="{404F3E29-E3CB-0348-AAB3-2030F068A157}" destId="{B95EF01E-67C2-4A45-AFC1-9D9C7B69BBFC}" srcOrd="0" destOrd="0" presId="urn:microsoft.com/office/officeart/2005/8/layout/vList3"/>
    <dgm:cxn modelId="{027AEA41-0686-054C-84B6-7886A46FE1D7}" type="presParOf" srcId="{B95EF01E-67C2-4A45-AFC1-9D9C7B69BBFC}" destId="{A4DF2FF8-4868-A94D-8BBF-EAE0679C6C71}" srcOrd="0" destOrd="0" presId="urn:microsoft.com/office/officeart/2005/8/layout/vList3"/>
    <dgm:cxn modelId="{E7A2769D-095D-114D-A8F1-8160AD3F8C12}" type="presParOf" srcId="{B95EF01E-67C2-4A45-AFC1-9D9C7B69BBFC}" destId="{6D1AEE78-83CD-3D4B-8039-B3750BE429ED}" srcOrd="1" destOrd="0" presId="urn:microsoft.com/office/officeart/2005/8/layout/vList3"/>
    <dgm:cxn modelId="{0EA1EC8F-4548-6F46-AE9A-6881352AAA0E}" type="presParOf" srcId="{404F3E29-E3CB-0348-AAB3-2030F068A157}" destId="{10F808F9-194A-E04B-9B61-13F58E0E9AAB}" srcOrd="1" destOrd="0" presId="urn:microsoft.com/office/officeart/2005/8/layout/vList3"/>
    <dgm:cxn modelId="{FF84793C-516D-CD44-B5E4-B09B238B60E9}" type="presParOf" srcId="{404F3E29-E3CB-0348-AAB3-2030F068A157}" destId="{2004BEFA-FD1E-E147-83C8-1E1AA11CDBA7}" srcOrd="2" destOrd="0" presId="urn:microsoft.com/office/officeart/2005/8/layout/vList3"/>
    <dgm:cxn modelId="{D0DE343E-28C5-6543-B4FF-7EC0D39D3517}" type="presParOf" srcId="{2004BEFA-FD1E-E147-83C8-1E1AA11CDBA7}" destId="{DB08B791-784A-B046-BAA3-25FBE427846B}" srcOrd="0" destOrd="0" presId="urn:microsoft.com/office/officeart/2005/8/layout/vList3"/>
    <dgm:cxn modelId="{6A79B05F-333F-5044-9580-E505BF2960EC}" type="presParOf" srcId="{2004BEFA-FD1E-E147-83C8-1E1AA11CDBA7}" destId="{9075688F-78FE-0549-803A-504EA69E44ED}" srcOrd="1" destOrd="0" presId="urn:microsoft.com/office/officeart/2005/8/layout/vList3"/>
    <dgm:cxn modelId="{87164421-540C-F044-9143-94C01A9EC9DE}" type="presParOf" srcId="{404F3E29-E3CB-0348-AAB3-2030F068A157}" destId="{A9B00FE7-8612-BA4A-A4EC-A68D523B3392}" srcOrd="3" destOrd="0" presId="urn:microsoft.com/office/officeart/2005/8/layout/vList3"/>
    <dgm:cxn modelId="{0662A324-5301-E042-A575-5292D3684019}" type="presParOf" srcId="{404F3E29-E3CB-0348-AAB3-2030F068A157}" destId="{E4926E3D-3BF4-974E-9CCA-111FEC9D329E}" srcOrd="4" destOrd="0" presId="urn:microsoft.com/office/officeart/2005/8/layout/vList3"/>
    <dgm:cxn modelId="{58F31AC7-B2B4-BF49-9178-B4C8D8CA293C}" type="presParOf" srcId="{E4926E3D-3BF4-974E-9CCA-111FEC9D329E}" destId="{E82F6200-4B2E-924D-B2EF-FE37911AF35A}" srcOrd="0" destOrd="0" presId="urn:microsoft.com/office/officeart/2005/8/layout/vList3"/>
    <dgm:cxn modelId="{0592917B-5D4D-B647-B2E9-CAFC66687F4F}" type="presParOf" srcId="{E4926E3D-3BF4-974E-9CCA-111FEC9D329E}" destId="{F63253D7-08F7-AC48-A5E7-7D9E26D92AFF}" srcOrd="1" destOrd="0" presId="urn:microsoft.com/office/officeart/2005/8/layout/vList3"/>
    <dgm:cxn modelId="{461A3E51-B356-AF44-AB66-9BC74D9A876D}" type="presParOf" srcId="{404F3E29-E3CB-0348-AAB3-2030F068A157}" destId="{095BC9C7-B946-104E-AFF6-345A09528976}" srcOrd="5" destOrd="0" presId="urn:microsoft.com/office/officeart/2005/8/layout/vList3"/>
    <dgm:cxn modelId="{FDACA4FF-D794-4940-8484-CAD56CCE062D}" type="presParOf" srcId="{404F3E29-E3CB-0348-AAB3-2030F068A157}" destId="{87493279-8995-EE4A-8649-1D709181C81F}" srcOrd="6" destOrd="0" presId="urn:microsoft.com/office/officeart/2005/8/layout/vList3"/>
    <dgm:cxn modelId="{46808041-59A2-4F49-A315-D7B088DA8D37}" type="presParOf" srcId="{87493279-8995-EE4A-8649-1D709181C81F}" destId="{677BE2B4-5DD1-5842-8CFE-18CFA446B722}" srcOrd="0" destOrd="0" presId="urn:microsoft.com/office/officeart/2005/8/layout/vList3"/>
    <dgm:cxn modelId="{13D8F639-C001-D046-BEF8-2141A8A78584}" type="presParOf" srcId="{87493279-8995-EE4A-8649-1D709181C81F}" destId="{5830B3CB-255F-0640-AFA9-24224DABEA7F}" srcOrd="1" destOrd="0" presId="urn:microsoft.com/office/officeart/2005/8/layout/vList3"/>
    <dgm:cxn modelId="{E7082A79-51CE-D441-93F6-E151AE333D0B}" type="presParOf" srcId="{404F3E29-E3CB-0348-AAB3-2030F068A157}" destId="{D720F100-59BE-5C40-9290-381A3F942CA8}" srcOrd="7" destOrd="0" presId="urn:microsoft.com/office/officeart/2005/8/layout/vList3"/>
    <dgm:cxn modelId="{000D0EC2-2F25-8349-8676-8E14ECB029B8}" type="presParOf" srcId="{404F3E29-E3CB-0348-AAB3-2030F068A157}" destId="{69AF0909-E06E-A947-A9E0-5F8B67BA0168}" srcOrd="8" destOrd="0" presId="urn:microsoft.com/office/officeart/2005/8/layout/vList3"/>
    <dgm:cxn modelId="{AC118D7E-D74C-8F4D-85EE-80F5D95FE747}" type="presParOf" srcId="{69AF0909-E06E-A947-A9E0-5F8B67BA0168}" destId="{44267A7E-6BB8-304A-84DC-2E972F8B97EB}" srcOrd="0" destOrd="0" presId="urn:microsoft.com/office/officeart/2005/8/layout/vList3"/>
    <dgm:cxn modelId="{9CC7D8DE-F185-CB40-9DFD-A3922D2354B3}" type="presParOf" srcId="{69AF0909-E06E-A947-A9E0-5F8B67BA0168}" destId="{19BF1CC8-098D-AF4E-8732-B1BB3E550A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77608B-C916-334F-A3D2-116BCC851635}" type="doc">
      <dgm:prSet loTypeId="urn:microsoft.com/office/officeart/2005/8/layout/vList3" loCatId="" qsTypeId="urn:microsoft.com/office/officeart/2005/8/quickstyle/simple1" qsCatId="simple" csTypeId="urn:microsoft.com/office/officeart/2005/8/colors/accent2_2" csCatId="accent2" phldr="1"/>
      <dgm:spPr/>
    </dgm:pt>
    <dgm:pt modelId="{D29B4503-485A-304F-9DAB-DFFCE01C839D}">
      <dgm:prSet phldrT="[Text]"/>
      <dgm:spPr>
        <a:solidFill>
          <a:schemeClr val="tx1"/>
        </a:solidFill>
      </dgm:spPr>
      <dgm:t>
        <a:bodyPr/>
        <a:lstStyle/>
        <a:p>
          <a:pPr>
            <a:buFont typeface="+mj-lt"/>
            <a:buAutoNum type="arabicPeriod"/>
          </a:pPr>
          <a:r>
            <a:rPr lang="en-US" dirty="0">
              <a:solidFill>
                <a:schemeClr val="accent6"/>
              </a:solidFill>
              <a:latin typeface="Calibri"/>
              <a:ea typeface="Calibri"/>
              <a:cs typeface="Calibri"/>
              <a:sym typeface="Calibri"/>
            </a:rPr>
            <a:t>1. Anonymous Google forms to gather course feedback (74%)</a:t>
          </a:r>
          <a:endParaRPr lang="en-US" dirty="0">
            <a:solidFill>
              <a:schemeClr val="accent6"/>
            </a:solidFill>
          </a:endParaRPr>
        </a:p>
      </dgm:t>
    </dgm:pt>
    <dgm:pt modelId="{9627AA00-3D23-7F47-8805-010F0DC7AB79}" type="parTrans" cxnId="{7C73D64E-130F-BD46-8461-D25F00C86E54}">
      <dgm:prSet/>
      <dgm:spPr/>
      <dgm:t>
        <a:bodyPr/>
        <a:lstStyle/>
        <a:p>
          <a:endParaRPr lang="en-US"/>
        </a:p>
      </dgm:t>
    </dgm:pt>
    <dgm:pt modelId="{63AE7954-9F05-6940-A187-0530FF997CA4}" type="sibTrans" cxnId="{7C73D64E-130F-BD46-8461-D25F00C86E54}">
      <dgm:prSet/>
      <dgm:spPr/>
      <dgm:t>
        <a:bodyPr/>
        <a:lstStyle/>
        <a:p>
          <a:endParaRPr lang="en-US"/>
        </a:p>
      </dgm:t>
    </dgm:pt>
    <dgm:pt modelId="{986BC154-60DE-8941-830F-5994DCCA7364}">
      <dgm:prSet phldrT="[Text]"/>
      <dgm:spPr>
        <a:solidFill>
          <a:schemeClr val="tx1"/>
        </a:solidFill>
      </dgm:spPr>
      <dgm:t>
        <a:bodyPr/>
        <a:lstStyle/>
        <a:p>
          <a:pPr>
            <a:buFont typeface="+mj-lt"/>
            <a:buAutoNum type="arabicPeriod"/>
          </a:pPr>
          <a:r>
            <a:rPr lang="en-US" dirty="0">
              <a:solidFill>
                <a:schemeClr val="accent6"/>
              </a:solidFill>
            </a:rPr>
            <a:t>2. Instructors encouraging course feedback (51%)</a:t>
          </a:r>
        </a:p>
      </dgm:t>
    </dgm:pt>
    <dgm:pt modelId="{FE493CF9-003D-0940-8721-96A5F99CA8D2}" type="parTrans" cxnId="{DB18AE5A-1A43-E44D-B2E0-D817CCEED78A}">
      <dgm:prSet/>
      <dgm:spPr/>
      <dgm:t>
        <a:bodyPr/>
        <a:lstStyle/>
        <a:p>
          <a:endParaRPr lang="en-US"/>
        </a:p>
      </dgm:t>
    </dgm:pt>
    <dgm:pt modelId="{B2FF5811-2990-9341-985D-D1DA211C9998}" type="sibTrans" cxnId="{DB18AE5A-1A43-E44D-B2E0-D817CCEED78A}">
      <dgm:prSet/>
      <dgm:spPr/>
      <dgm:t>
        <a:bodyPr/>
        <a:lstStyle/>
        <a:p>
          <a:endParaRPr lang="en-US"/>
        </a:p>
      </dgm:t>
    </dgm:pt>
    <dgm:pt modelId="{6604B33C-0A4C-604B-BD41-2F6A9DE8EC19}">
      <dgm:prSet phldrT="[Text]"/>
      <dgm:spPr>
        <a:solidFill>
          <a:schemeClr val="tx1"/>
        </a:solidFill>
      </dgm:spPr>
      <dgm:t>
        <a:bodyPr/>
        <a:lstStyle/>
        <a:p>
          <a:pPr>
            <a:buFont typeface="+mj-lt"/>
            <a:buAutoNum type="arabicPeriod"/>
          </a:pPr>
          <a:r>
            <a:rPr lang="en-US" dirty="0">
              <a:solidFill>
                <a:schemeClr val="accent6"/>
              </a:solidFill>
            </a:rPr>
            <a:t>3. Intermediary groups (49%)</a:t>
          </a:r>
        </a:p>
      </dgm:t>
    </dgm:pt>
    <dgm:pt modelId="{E53A0B47-0B2A-4B40-8DCF-985B88B39271}" type="parTrans" cxnId="{1B767C9E-2532-1D4C-8CCF-4BE645BC6426}">
      <dgm:prSet/>
      <dgm:spPr/>
      <dgm:t>
        <a:bodyPr/>
        <a:lstStyle/>
        <a:p>
          <a:endParaRPr lang="en-US"/>
        </a:p>
      </dgm:t>
    </dgm:pt>
    <dgm:pt modelId="{697A876F-4574-764D-8076-06918440370E}" type="sibTrans" cxnId="{1B767C9E-2532-1D4C-8CCF-4BE645BC6426}">
      <dgm:prSet/>
      <dgm:spPr/>
      <dgm:t>
        <a:bodyPr/>
        <a:lstStyle/>
        <a:p>
          <a:endParaRPr lang="en-US"/>
        </a:p>
      </dgm:t>
    </dgm:pt>
    <dgm:pt modelId="{80CE5339-4003-284E-9C7A-30F4FF06BF70}">
      <dgm:prSet/>
      <dgm:spPr>
        <a:solidFill>
          <a:schemeClr val="tx1"/>
        </a:solidFill>
      </dgm:spPr>
      <dgm:t>
        <a:bodyPr/>
        <a:lstStyle/>
        <a:p>
          <a:pPr>
            <a:buFont typeface="+mj-lt"/>
            <a:buAutoNum type="arabicPeriod"/>
          </a:pPr>
          <a:r>
            <a:rPr lang="en-US" dirty="0">
              <a:solidFill>
                <a:schemeClr val="accent6"/>
              </a:solidFill>
            </a:rPr>
            <a:t>4. Unofficial school wide forms to gather course feedback (45%)</a:t>
          </a:r>
        </a:p>
      </dgm:t>
    </dgm:pt>
    <dgm:pt modelId="{C41AA02F-1A6D-DC47-8FCC-036379E69F51}" type="parTrans" cxnId="{1400699D-EFEB-DB40-9387-465359D4852D}">
      <dgm:prSet/>
      <dgm:spPr/>
      <dgm:t>
        <a:bodyPr/>
        <a:lstStyle/>
        <a:p>
          <a:endParaRPr lang="en-US"/>
        </a:p>
      </dgm:t>
    </dgm:pt>
    <dgm:pt modelId="{B0F501B7-C31E-984C-AEB4-EE8A8A8DAE23}" type="sibTrans" cxnId="{1400699D-EFEB-DB40-9387-465359D4852D}">
      <dgm:prSet/>
      <dgm:spPr/>
      <dgm:t>
        <a:bodyPr/>
        <a:lstStyle/>
        <a:p>
          <a:endParaRPr lang="en-US"/>
        </a:p>
      </dgm:t>
    </dgm:pt>
    <dgm:pt modelId="{404F3E29-E3CB-0348-AAB3-2030F068A157}" type="pres">
      <dgm:prSet presAssocID="{6577608B-C916-334F-A3D2-116BCC851635}" presName="linearFlow" presStyleCnt="0">
        <dgm:presLayoutVars>
          <dgm:dir/>
          <dgm:resizeHandles val="exact"/>
        </dgm:presLayoutVars>
      </dgm:prSet>
      <dgm:spPr/>
    </dgm:pt>
    <dgm:pt modelId="{B95EF01E-67C2-4A45-AFC1-9D9C7B69BBFC}" type="pres">
      <dgm:prSet presAssocID="{D29B4503-485A-304F-9DAB-DFFCE01C839D}" presName="composite" presStyleCnt="0"/>
      <dgm:spPr/>
    </dgm:pt>
    <dgm:pt modelId="{A4DF2FF8-4868-A94D-8BBF-EAE0679C6C71}" type="pres">
      <dgm:prSet presAssocID="{D29B4503-485A-304F-9DAB-DFFCE01C839D}"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dgm:spPr>
    </dgm:pt>
    <dgm:pt modelId="{6D1AEE78-83CD-3D4B-8039-B3750BE429ED}" type="pres">
      <dgm:prSet presAssocID="{D29B4503-485A-304F-9DAB-DFFCE01C839D}" presName="txShp" presStyleLbl="node1" presStyleIdx="0" presStyleCnt="4" custLinFactNeighborX="0">
        <dgm:presLayoutVars>
          <dgm:bulletEnabled val="1"/>
        </dgm:presLayoutVars>
      </dgm:prSet>
      <dgm:spPr/>
    </dgm:pt>
    <dgm:pt modelId="{10F808F9-194A-E04B-9B61-13F58E0E9AAB}" type="pres">
      <dgm:prSet presAssocID="{63AE7954-9F05-6940-A187-0530FF997CA4}" presName="spacing" presStyleCnt="0"/>
      <dgm:spPr/>
    </dgm:pt>
    <dgm:pt modelId="{2004BEFA-FD1E-E147-83C8-1E1AA11CDBA7}" type="pres">
      <dgm:prSet presAssocID="{986BC154-60DE-8941-830F-5994DCCA7364}" presName="composite" presStyleCnt="0"/>
      <dgm:spPr/>
    </dgm:pt>
    <dgm:pt modelId="{DB08B791-784A-B046-BAA3-25FBE427846B}" type="pres">
      <dgm:prSet presAssocID="{986BC154-60DE-8941-830F-5994DCCA7364}"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9075688F-78FE-0549-803A-504EA69E44ED}" type="pres">
      <dgm:prSet presAssocID="{986BC154-60DE-8941-830F-5994DCCA7364}" presName="txShp" presStyleLbl="node1" presStyleIdx="1" presStyleCnt="4">
        <dgm:presLayoutVars>
          <dgm:bulletEnabled val="1"/>
        </dgm:presLayoutVars>
      </dgm:prSet>
      <dgm:spPr/>
    </dgm:pt>
    <dgm:pt modelId="{A9B00FE7-8612-BA4A-A4EC-A68D523B3392}" type="pres">
      <dgm:prSet presAssocID="{B2FF5811-2990-9341-985D-D1DA211C9998}" presName="spacing" presStyleCnt="0"/>
      <dgm:spPr/>
    </dgm:pt>
    <dgm:pt modelId="{E4926E3D-3BF4-974E-9CCA-111FEC9D329E}" type="pres">
      <dgm:prSet presAssocID="{6604B33C-0A4C-604B-BD41-2F6A9DE8EC19}" presName="composite" presStyleCnt="0"/>
      <dgm:spPr/>
    </dgm:pt>
    <dgm:pt modelId="{E82F6200-4B2E-924D-B2EF-FE37911AF35A}" type="pres">
      <dgm:prSet presAssocID="{6604B33C-0A4C-604B-BD41-2F6A9DE8EC19}" presName="imgShp" presStyleLbl="fgImgPlace1" presStyleIdx="2" presStyleCnt="4" custScaleX="102107" custScaleY="93051"/>
      <dgm:spPr>
        <a:blipFill>
          <a:blip xmlns:r="http://schemas.openxmlformats.org/officeDocument/2006/relationships" r:embed="rId3">
            <a:extLst>
              <a:ext uri="{28A0092B-C50C-407E-A947-70E740481C1C}">
                <a14:useLocalDpi xmlns:a14="http://schemas.microsoft.com/office/drawing/2010/main" val="0"/>
              </a:ext>
            </a:extLst>
          </a:blip>
          <a:srcRect/>
          <a:stretch>
            <a:fillRect l="-41000" r="-41000"/>
          </a:stretch>
        </a:blipFill>
      </dgm:spPr>
    </dgm:pt>
    <dgm:pt modelId="{F63253D7-08F7-AC48-A5E7-7D9E26D92AFF}" type="pres">
      <dgm:prSet presAssocID="{6604B33C-0A4C-604B-BD41-2F6A9DE8EC19}" presName="txShp" presStyleLbl="node1" presStyleIdx="2" presStyleCnt="4">
        <dgm:presLayoutVars>
          <dgm:bulletEnabled val="1"/>
        </dgm:presLayoutVars>
      </dgm:prSet>
      <dgm:spPr/>
    </dgm:pt>
    <dgm:pt modelId="{095BC9C7-B946-104E-AFF6-345A09528976}" type="pres">
      <dgm:prSet presAssocID="{697A876F-4574-764D-8076-06918440370E}" presName="spacing" presStyleCnt="0"/>
      <dgm:spPr/>
    </dgm:pt>
    <dgm:pt modelId="{87493279-8995-EE4A-8649-1D709181C81F}" type="pres">
      <dgm:prSet presAssocID="{80CE5339-4003-284E-9C7A-30F4FF06BF70}" presName="composite" presStyleCnt="0"/>
      <dgm:spPr/>
    </dgm:pt>
    <dgm:pt modelId="{677BE2B4-5DD1-5842-8CFE-18CFA446B722}" type="pres">
      <dgm:prSet presAssocID="{80CE5339-4003-284E-9C7A-30F4FF06BF70}"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9000" r="-9000"/>
          </a:stretch>
        </a:blipFill>
      </dgm:spPr>
    </dgm:pt>
    <dgm:pt modelId="{5830B3CB-255F-0640-AFA9-24224DABEA7F}" type="pres">
      <dgm:prSet presAssocID="{80CE5339-4003-284E-9C7A-30F4FF06BF70}" presName="txShp" presStyleLbl="node1" presStyleIdx="3" presStyleCnt="4">
        <dgm:presLayoutVars>
          <dgm:bulletEnabled val="1"/>
        </dgm:presLayoutVars>
      </dgm:prSet>
      <dgm:spPr/>
    </dgm:pt>
  </dgm:ptLst>
  <dgm:cxnLst>
    <dgm:cxn modelId="{0416CD2B-A952-CA41-A18D-7D34095AA042}" type="presOf" srcId="{6604B33C-0A4C-604B-BD41-2F6A9DE8EC19}" destId="{F63253D7-08F7-AC48-A5E7-7D9E26D92AFF}" srcOrd="0" destOrd="0" presId="urn:microsoft.com/office/officeart/2005/8/layout/vList3"/>
    <dgm:cxn modelId="{7C73D64E-130F-BD46-8461-D25F00C86E54}" srcId="{6577608B-C916-334F-A3D2-116BCC851635}" destId="{D29B4503-485A-304F-9DAB-DFFCE01C839D}" srcOrd="0" destOrd="0" parTransId="{9627AA00-3D23-7F47-8805-010F0DC7AB79}" sibTransId="{63AE7954-9F05-6940-A187-0530FF997CA4}"/>
    <dgm:cxn modelId="{0C35BA55-2F10-9C42-883F-BB99BCB7FC00}" type="presOf" srcId="{80CE5339-4003-284E-9C7A-30F4FF06BF70}" destId="{5830B3CB-255F-0640-AFA9-24224DABEA7F}" srcOrd="0" destOrd="0" presId="urn:microsoft.com/office/officeart/2005/8/layout/vList3"/>
    <dgm:cxn modelId="{DB18AE5A-1A43-E44D-B2E0-D817CCEED78A}" srcId="{6577608B-C916-334F-A3D2-116BCC851635}" destId="{986BC154-60DE-8941-830F-5994DCCA7364}" srcOrd="1" destOrd="0" parTransId="{FE493CF9-003D-0940-8721-96A5F99CA8D2}" sibTransId="{B2FF5811-2990-9341-985D-D1DA211C9998}"/>
    <dgm:cxn modelId="{95B07462-D7C0-4E4B-A83A-CD420765E43A}" type="presOf" srcId="{6577608B-C916-334F-A3D2-116BCC851635}" destId="{404F3E29-E3CB-0348-AAB3-2030F068A157}" srcOrd="0" destOrd="0" presId="urn:microsoft.com/office/officeart/2005/8/layout/vList3"/>
    <dgm:cxn modelId="{1400699D-EFEB-DB40-9387-465359D4852D}" srcId="{6577608B-C916-334F-A3D2-116BCC851635}" destId="{80CE5339-4003-284E-9C7A-30F4FF06BF70}" srcOrd="3" destOrd="0" parTransId="{C41AA02F-1A6D-DC47-8FCC-036379E69F51}" sibTransId="{B0F501B7-C31E-984C-AEB4-EE8A8A8DAE23}"/>
    <dgm:cxn modelId="{1B767C9E-2532-1D4C-8CCF-4BE645BC6426}" srcId="{6577608B-C916-334F-A3D2-116BCC851635}" destId="{6604B33C-0A4C-604B-BD41-2F6A9DE8EC19}" srcOrd="2" destOrd="0" parTransId="{E53A0B47-0B2A-4B40-8DCF-985B88B39271}" sibTransId="{697A876F-4574-764D-8076-06918440370E}"/>
    <dgm:cxn modelId="{1982F5D2-5B31-7B45-9AE8-5EE4E4DB73CD}" type="presOf" srcId="{D29B4503-485A-304F-9DAB-DFFCE01C839D}" destId="{6D1AEE78-83CD-3D4B-8039-B3750BE429ED}" srcOrd="0" destOrd="0" presId="urn:microsoft.com/office/officeart/2005/8/layout/vList3"/>
    <dgm:cxn modelId="{EB036BD9-596B-4344-B926-8325A5919212}" type="presOf" srcId="{986BC154-60DE-8941-830F-5994DCCA7364}" destId="{9075688F-78FE-0549-803A-504EA69E44ED}" srcOrd="0" destOrd="0" presId="urn:microsoft.com/office/officeart/2005/8/layout/vList3"/>
    <dgm:cxn modelId="{3DC462E5-A65F-9643-83DC-380FBB5937B6}" type="presParOf" srcId="{404F3E29-E3CB-0348-AAB3-2030F068A157}" destId="{B95EF01E-67C2-4A45-AFC1-9D9C7B69BBFC}" srcOrd="0" destOrd="0" presId="urn:microsoft.com/office/officeart/2005/8/layout/vList3"/>
    <dgm:cxn modelId="{027AEA41-0686-054C-84B6-7886A46FE1D7}" type="presParOf" srcId="{B95EF01E-67C2-4A45-AFC1-9D9C7B69BBFC}" destId="{A4DF2FF8-4868-A94D-8BBF-EAE0679C6C71}" srcOrd="0" destOrd="0" presId="urn:microsoft.com/office/officeart/2005/8/layout/vList3"/>
    <dgm:cxn modelId="{E7A2769D-095D-114D-A8F1-8160AD3F8C12}" type="presParOf" srcId="{B95EF01E-67C2-4A45-AFC1-9D9C7B69BBFC}" destId="{6D1AEE78-83CD-3D4B-8039-B3750BE429ED}" srcOrd="1" destOrd="0" presId="urn:microsoft.com/office/officeart/2005/8/layout/vList3"/>
    <dgm:cxn modelId="{0EA1EC8F-4548-6F46-AE9A-6881352AAA0E}" type="presParOf" srcId="{404F3E29-E3CB-0348-AAB3-2030F068A157}" destId="{10F808F9-194A-E04B-9B61-13F58E0E9AAB}" srcOrd="1" destOrd="0" presId="urn:microsoft.com/office/officeart/2005/8/layout/vList3"/>
    <dgm:cxn modelId="{FF84793C-516D-CD44-B5E4-B09B238B60E9}" type="presParOf" srcId="{404F3E29-E3CB-0348-AAB3-2030F068A157}" destId="{2004BEFA-FD1E-E147-83C8-1E1AA11CDBA7}" srcOrd="2" destOrd="0" presId="urn:microsoft.com/office/officeart/2005/8/layout/vList3"/>
    <dgm:cxn modelId="{D0DE343E-28C5-6543-B4FF-7EC0D39D3517}" type="presParOf" srcId="{2004BEFA-FD1E-E147-83C8-1E1AA11CDBA7}" destId="{DB08B791-784A-B046-BAA3-25FBE427846B}" srcOrd="0" destOrd="0" presId="urn:microsoft.com/office/officeart/2005/8/layout/vList3"/>
    <dgm:cxn modelId="{6A79B05F-333F-5044-9580-E505BF2960EC}" type="presParOf" srcId="{2004BEFA-FD1E-E147-83C8-1E1AA11CDBA7}" destId="{9075688F-78FE-0549-803A-504EA69E44ED}" srcOrd="1" destOrd="0" presId="urn:microsoft.com/office/officeart/2005/8/layout/vList3"/>
    <dgm:cxn modelId="{87164421-540C-F044-9143-94C01A9EC9DE}" type="presParOf" srcId="{404F3E29-E3CB-0348-AAB3-2030F068A157}" destId="{A9B00FE7-8612-BA4A-A4EC-A68D523B3392}" srcOrd="3" destOrd="0" presId="urn:microsoft.com/office/officeart/2005/8/layout/vList3"/>
    <dgm:cxn modelId="{0662A324-5301-E042-A575-5292D3684019}" type="presParOf" srcId="{404F3E29-E3CB-0348-AAB3-2030F068A157}" destId="{E4926E3D-3BF4-974E-9CCA-111FEC9D329E}" srcOrd="4" destOrd="0" presId="urn:microsoft.com/office/officeart/2005/8/layout/vList3"/>
    <dgm:cxn modelId="{58F31AC7-B2B4-BF49-9178-B4C8D8CA293C}" type="presParOf" srcId="{E4926E3D-3BF4-974E-9CCA-111FEC9D329E}" destId="{E82F6200-4B2E-924D-B2EF-FE37911AF35A}" srcOrd="0" destOrd="0" presId="urn:microsoft.com/office/officeart/2005/8/layout/vList3"/>
    <dgm:cxn modelId="{0592917B-5D4D-B647-B2E9-CAFC66687F4F}" type="presParOf" srcId="{E4926E3D-3BF4-974E-9CCA-111FEC9D329E}" destId="{F63253D7-08F7-AC48-A5E7-7D9E26D92AFF}" srcOrd="1" destOrd="0" presId="urn:microsoft.com/office/officeart/2005/8/layout/vList3"/>
    <dgm:cxn modelId="{461A3E51-B356-AF44-AB66-9BC74D9A876D}" type="presParOf" srcId="{404F3E29-E3CB-0348-AAB3-2030F068A157}" destId="{095BC9C7-B946-104E-AFF6-345A09528976}" srcOrd="5" destOrd="0" presId="urn:microsoft.com/office/officeart/2005/8/layout/vList3"/>
    <dgm:cxn modelId="{FDACA4FF-D794-4940-8484-CAD56CCE062D}" type="presParOf" srcId="{404F3E29-E3CB-0348-AAB3-2030F068A157}" destId="{87493279-8995-EE4A-8649-1D709181C81F}" srcOrd="6" destOrd="0" presId="urn:microsoft.com/office/officeart/2005/8/layout/vList3"/>
    <dgm:cxn modelId="{46808041-59A2-4F49-A315-D7B088DA8D37}" type="presParOf" srcId="{87493279-8995-EE4A-8649-1D709181C81F}" destId="{677BE2B4-5DD1-5842-8CFE-18CFA446B722}" srcOrd="0" destOrd="0" presId="urn:microsoft.com/office/officeart/2005/8/layout/vList3"/>
    <dgm:cxn modelId="{13D8F639-C001-D046-BEF8-2141A8A78584}" type="presParOf" srcId="{87493279-8995-EE4A-8649-1D709181C81F}" destId="{5830B3CB-255F-0640-AFA9-24224DABEA7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77608B-C916-334F-A3D2-116BCC851635}" type="doc">
      <dgm:prSet loTypeId="urn:microsoft.com/office/officeart/2005/8/layout/vList3" loCatId="" qsTypeId="urn:microsoft.com/office/officeart/2005/8/quickstyle/simple1" qsCatId="simple" csTypeId="urn:microsoft.com/office/officeart/2005/8/colors/accent2_2" csCatId="accent2" phldr="1"/>
      <dgm:spPr/>
      <dgm:t>
        <a:bodyPr/>
        <a:lstStyle/>
        <a:p>
          <a:endParaRPr lang="en-US"/>
        </a:p>
      </dgm:t>
    </dgm:pt>
    <dgm:pt modelId="{D29B4503-485A-304F-9DAB-DFFCE01C839D}">
      <dgm:prSet phldrT="[Text]"/>
      <dgm:spPr>
        <a:solidFill>
          <a:schemeClr val="tx1"/>
        </a:solidFill>
      </dgm:spPr>
      <dgm:t>
        <a:bodyPr/>
        <a:lstStyle/>
        <a:p>
          <a:pPr>
            <a:buFont typeface="+mj-lt"/>
            <a:buAutoNum type="arabicPeriod"/>
          </a:pPr>
          <a:r>
            <a:rPr lang="en-US" dirty="0">
              <a:solidFill>
                <a:schemeClr val="accent6"/>
              </a:solidFill>
            </a:rPr>
            <a:t>1. Lecture-based classroom (76%)</a:t>
          </a:r>
        </a:p>
      </dgm:t>
    </dgm:pt>
    <dgm:pt modelId="{9627AA00-3D23-7F47-8805-010F0DC7AB79}" type="parTrans" cxnId="{7C73D64E-130F-BD46-8461-D25F00C86E54}">
      <dgm:prSet/>
      <dgm:spPr/>
      <dgm:t>
        <a:bodyPr/>
        <a:lstStyle/>
        <a:p>
          <a:endParaRPr lang="en-US"/>
        </a:p>
      </dgm:t>
    </dgm:pt>
    <dgm:pt modelId="{63AE7954-9F05-6940-A187-0530FF997CA4}" type="sibTrans" cxnId="{7C73D64E-130F-BD46-8461-D25F00C86E54}">
      <dgm:prSet/>
      <dgm:spPr/>
      <dgm:t>
        <a:bodyPr/>
        <a:lstStyle/>
        <a:p>
          <a:endParaRPr lang="en-US"/>
        </a:p>
      </dgm:t>
    </dgm:pt>
    <dgm:pt modelId="{986BC154-60DE-8941-830F-5994DCCA7364}">
      <dgm:prSet phldrT="[Text]"/>
      <dgm:spPr>
        <a:solidFill>
          <a:schemeClr val="tx1"/>
        </a:solidFill>
      </dgm:spPr>
      <dgm:t>
        <a:bodyPr/>
        <a:lstStyle/>
        <a:p>
          <a:pPr>
            <a:buFont typeface="+mj-lt"/>
            <a:buAutoNum type="arabicPeriod"/>
          </a:pPr>
          <a:r>
            <a:rPr lang="en-US" dirty="0">
              <a:solidFill>
                <a:schemeClr val="accent6"/>
              </a:solidFill>
            </a:rPr>
            <a:t>2. Combinations of the rest (61%)</a:t>
          </a:r>
        </a:p>
      </dgm:t>
    </dgm:pt>
    <dgm:pt modelId="{FE493CF9-003D-0940-8721-96A5F99CA8D2}" type="parTrans" cxnId="{DB18AE5A-1A43-E44D-B2E0-D817CCEED78A}">
      <dgm:prSet/>
      <dgm:spPr/>
      <dgm:t>
        <a:bodyPr/>
        <a:lstStyle/>
        <a:p>
          <a:endParaRPr lang="en-US"/>
        </a:p>
      </dgm:t>
    </dgm:pt>
    <dgm:pt modelId="{B2FF5811-2990-9341-985D-D1DA211C9998}" type="sibTrans" cxnId="{DB18AE5A-1A43-E44D-B2E0-D817CCEED78A}">
      <dgm:prSet/>
      <dgm:spPr/>
      <dgm:t>
        <a:bodyPr/>
        <a:lstStyle/>
        <a:p>
          <a:endParaRPr lang="en-US"/>
        </a:p>
      </dgm:t>
    </dgm:pt>
    <dgm:pt modelId="{6604B33C-0A4C-604B-BD41-2F6A9DE8EC19}">
      <dgm:prSet phldrT="[Text]"/>
      <dgm:spPr>
        <a:solidFill>
          <a:schemeClr val="tx1"/>
        </a:solidFill>
      </dgm:spPr>
      <dgm:t>
        <a:bodyPr/>
        <a:lstStyle/>
        <a:p>
          <a:pPr>
            <a:buFont typeface="+mj-lt"/>
            <a:buAutoNum type="arabicPeriod"/>
          </a:pPr>
          <a:r>
            <a:rPr lang="en-US" dirty="0">
              <a:solidFill>
                <a:schemeClr val="accent6"/>
              </a:solidFill>
            </a:rPr>
            <a:t>3. Flipped classroom (42%)</a:t>
          </a:r>
        </a:p>
      </dgm:t>
    </dgm:pt>
    <dgm:pt modelId="{E53A0B47-0B2A-4B40-8DCF-985B88B39271}" type="parTrans" cxnId="{1B767C9E-2532-1D4C-8CCF-4BE645BC6426}">
      <dgm:prSet/>
      <dgm:spPr/>
      <dgm:t>
        <a:bodyPr/>
        <a:lstStyle/>
        <a:p>
          <a:endParaRPr lang="en-US"/>
        </a:p>
      </dgm:t>
    </dgm:pt>
    <dgm:pt modelId="{697A876F-4574-764D-8076-06918440370E}" type="sibTrans" cxnId="{1B767C9E-2532-1D4C-8CCF-4BE645BC6426}">
      <dgm:prSet/>
      <dgm:spPr/>
      <dgm:t>
        <a:bodyPr/>
        <a:lstStyle/>
        <a:p>
          <a:endParaRPr lang="en-US"/>
        </a:p>
      </dgm:t>
    </dgm:pt>
    <dgm:pt modelId="{80CE5339-4003-284E-9C7A-30F4FF06BF70}">
      <dgm:prSet/>
      <dgm:spPr>
        <a:solidFill>
          <a:schemeClr val="tx1"/>
        </a:solidFill>
      </dgm:spPr>
      <dgm:t>
        <a:bodyPr/>
        <a:lstStyle/>
        <a:p>
          <a:pPr>
            <a:buFont typeface="+mj-lt"/>
            <a:buAutoNum type="arabicPeriod"/>
          </a:pPr>
          <a:r>
            <a:rPr lang="en-US" dirty="0">
              <a:solidFill>
                <a:schemeClr val="accent6"/>
              </a:solidFill>
            </a:rPr>
            <a:t>4. Fully asynchronous (34%)</a:t>
          </a:r>
        </a:p>
      </dgm:t>
    </dgm:pt>
    <dgm:pt modelId="{C41AA02F-1A6D-DC47-8FCC-036379E69F51}" type="parTrans" cxnId="{1400699D-EFEB-DB40-9387-465359D4852D}">
      <dgm:prSet/>
      <dgm:spPr/>
      <dgm:t>
        <a:bodyPr/>
        <a:lstStyle/>
        <a:p>
          <a:endParaRPr lang="en-US"/>
        </a:p>
      </dgm:t>
    </dgm:pt>
    <dgm:pt modelId="{B0F501B7-C31E-984C-AEB4-EE8A8A8DAE23}" type="sibTrans" cxnId="{1400699D-EFEB-DB40-9387-465359D4852D}">
      <dgm:prSet/>
      <dgm:spPr/>
      <dgm:t>
        <a:bodyPr/>
        <a:lstStyle/>
        <a:p>
          <a:endParaRPr lang="en-US"/>
        </a:p>
      </dgm:t>
    </dgm:pt>
    <dgm:pt modelId="{6BDEC4D0-B50F-D14B-8135-CFC4486A341E}">
      <dgm:prSet/>
      <dgm:spPr>
        <a:solidFill>
          <a:schemeClr val="tx1"/>
        </a:solidFill>
      </dgm:spPr>
      <dgm:t>
        <a:bodyPr/>
        <a:lstStyle/>
        <a:p>
          <a:r>
            <a:rPr lang="en-US" dirty="0">
              <a:solidFill>
                <a:schemeClr val="accent6"/>
              </a:solidFill>
            </a:rPr>
            <a:t>5. Fully synchronous online classroom (33%)</a:t>
          </a:r>
        </a:p>
      </dgm:t>
    </dgm:pt>
    <dgm:pt modelId="{75DB7E3B-6F85-6A43-8DFE-85C329ED7535}" type="parTrans" cxnId="{F3DFCAB5-1ADA-2A4D-A562-C9B34224F05F}">
      <dgm:prSet/>
      <dgm:spPr/>
      <dgm:t>
        <a:bodyPr/>
        <a:lstStyle/>
        <a:p>
          <a:endParaRPr lang="en-US"/>
        </a:p>
      </dgm:t>
    </dgm:pt>
    <dgm:pt modelId="{E624B20C-1C9F-AD4D-BDB7-53DA0E472596}" type="sibTrans" cxnId="{F3DFCAB5-1ADA-2A4D-A562-C9B34224F05F}">
      <dgm:prSet/>
      <dgm:spPr/>
      <dgm:t>
        <a:bodyPr/>
        <a:lstStyle/>
        <a:p>
          <a:endParaRPr lang="en-US"/>
        </a:p>
      </dgm:t>
    </dgm:pt>
    <dgm:pt modelId="{404F3E29-E3CB-0348-AAB3-2030F068A157}" type="pres">
      <dgm:prSet presAssocID="{6577608B-C916-334F-A3D2-116BCC851635}" presName="linearFlow" presStyleCnt="0">
        <dgm:presLayoutVars>
          <dgm:dir/>
          <dgm:resizeHandles val="exact"/>
        </dgm:presLayoutVars>
      </dgm:prSet>
      <dgm:spPr/>
    </dgm:pt>
    <dgm:pt modelId="{B95EF01E-67C2-4A45-AFC1-9D9C7B69BBFC}" type="pres">
      <dgm:prSet presAssocID="{D29B4503-485A-304F-9DAB-DFFCE01C839D}" presName="composite" presStyleCnt="0"/>
      <dgm:spPr/>
    </dgm:pt>
    <dgm:pt modelId="{A4DF2FF8-4868-A94D-8BBF-EAE0679C6C71}" type="pres">
      <dgm:prSet presAssocID="{D29B4503-485A-304F-9DAB-DFFCE01C839D}" presName="imgShp" presStyleLbl="fgImgPlace1" presStyleIdx="0" presStyleCnt="5"/>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572" t="5749" r="-572" b="5749"/>
          </a:stretch>
        </a:blipFill>
      </dgm:spPr>
    </dgm:pt>
    <dgm:pt modelId="{6D1AEE78-83CD-3D4B-8039-B3750BE429ED}" type="pres">
      <dgm:prSet presAssocID="{D29B4503-485A-304F-9DAB-DFFCE01C839D}" presName="txShp" presStyleLbl="node1" presStyleIdx="0" presStyleCnt="5" custLinFactNeighborX="0">
        <dgm:presLayoutVars>
          <dgm:bulletEnabled val="1"/>
        </dgm:presLayoutVars>
      </dgm:prSet>
      <dgm:spPr/>
    </dgm:pt>
    <dgm:pt modelId="{10F808F9-194A-E04B-9B61-13F58E0E9AAB}" type="pres">
      <dgm:prSet presAssocID="{63AE7954-9F05-6940-A187-0530FF997CA4}" presName="spacing" presStyleCnt="0"/>
      <dgm:spPr/>
    </dgm:pt>
    <dgm:pt modelId="{2004BEFA-FD1E-E147-83C8-1E1AA11CDBA7}" type="pres">
      <dgm:prSet presAssocID="{986BC154-60DE-8941-830F-5994DCCA7364}" presName="composite" presStyleCnt="0"/>
      <dgm:spPr/>
    </dgm:pt>
    <dgm:pt modelId="{DB08B791-784A-B046-BAA3-25FBE427846B}" type="pres">
      <dgm:prSet presAssocID="{986BC154-60DE-8941-830F-5994DCCA7364}" presName="imgShp" presStyleLbl="fgImgPlace1" presStyleIdx="1" presStyleCnt="5"/>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5749" t="18392" r="5749" b="18392"/>
          </a:stretch>
        </a:blipFill>
      </dgm:spPr>
    </dgm:pt>
    <dgm:pt modelId="{9075688F-78FE-0549-803A-504EA69E44ED}" type="pres">
      <dgm:prSet presAssocID="{986BC154-60DE-8941-830F-5994DCCA7364}" presName="txShp" presStyleLbl="node1" presStyleIdx="1" presStyleCnt="5">
        <dgm:presLayoutVars>
          <dgm:bulletEnabled val="1"/>
        </dgm:presLayoutVars>
      </dgm:prSet>
      <dgm:spPr/>
    </dgm:pt>
    <dgm:pt modelId="{A9B00FE7-8612-BA4A-A4EC-A68D523B3392}" type="pres">
      <dgm:prSet presAssocID="{B2FF5811-2990-9341-985D-D1DA211C9998}" presName="spacing" presStyleCnt="0"/>
      <dgm:spPr/>
    </dgm:pt>
    <dgm:pt modelId="{E4926E3D-3BF4-974E-9CCA-111FEC9D329E}" type="pres">
      <dgm:prSet presAssocID="{6604B33C-0A4C-604B-BD41-2F6A9DE8EC19}" presName="composite" presStyleCnt="0"/>
      <dgm:spPr/>
    </dgm:pt>
    <dgm:pt modelId="{E82F6200-4B2E-924D-B2EF-FE37911AF35A}" type="pres">
      <dgm:prSet presAssocID="{6604B33C-0A4C-604B-BD41-2F6A9DE8EC19}" presName="imgShp" presStyleLbl="fgImgPlace1" presStyleIdx="2" presStyleCnt="5" custScaleX="102107" custScaleY="103930"/>
      <dgm:spPr>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dgm:spPr>
    </dgm:pt>
    <dgm:pt modelId="{F63253D7-08F7-AC48-A5E7-7D9E26D92AFF}" type="pres">
      <dgm:prSet presAssocID="{6604B33C-0A4C-604B-BD41-2F6A9DE8EC19}" presName="txShp" presStyleLbl="node1" presStyleIdx="2" presStyleCnt="5">
        <dgm:presLayoutVars>
          <dgm:bulletEnabled val="1"/>
        </dgm:presLayoutVars>
      </dgm:prSet>
      <dgm:spPr/>
    </dgm:pt>
    <dgm:pt modelId="{095BC9C7-B946-104E-AFF6-345A09528976}" type="pres">
      <dgm:prSet presAssocID="{697A876F-4574-764D-8076-06918440370E}" presName="spacing" presStyleCnt="0"/>
      <dgm:spPr/>
    </dgm:pt>
    <dgm:pt modelId="{87493279-8995-EE4A-8649-1D709181C81F}" type="pres">
      <dgm:prSet presAssocID="{80CE5339-4003-284E-9C7A-30F4FF06BF70}" presName="composite" presStyleCnt="0"/>
      <dgm:spPr/>
    </dgm:pt>
    <dgm:pt modelId="{677BE2B4-5DD1-5842-8CFE-18CFA446B722}" type="pres">
      <dgm:prSet presAssocID="{80CE5339-4003-284E-9C7A-30F4FF06BF70}" presName="imgShp"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5830B3CB-255F-0640-AFA9-24224DABEA7F}" type="pres">
      <dgm:prSet presAssocID="{80CE5339-4003-284E-9C7A-30F4FF06BF70}" presName="txShp" presStyleLbl="node1" presStyleIdx="3" presStyleCnt="5">
        <dgm:presLayoutVars>
          <dgm:bulletEnabled val="1"/>
        </dgm:presLayoutVars>
      </dgm:prSet>
      <dgm:spPr/>
    </dgm:pt>
    <dgm:pt modelId="{C0E15FC9-D6E9-7C4A-B392-865773FBA48F}" type="pres">
      <dgm:prSet presAssocID="{B0F501B7-C31E-984C-AEB4-EE8A8A8DAE23}" presName="spacing" presStyleCnt="0"/>
      <dgm:spPr/>
    </dgm:pt>
    <dgm:pt modelId="{53E1B6EF-3648-A845-9FD6-313606900A35}" type="pres">
      <dgm:prSet presAssocID="{6BDEC4D0-B50F-D14B-8135-CFC4486A341E}" presName="composite" presStyleCnt="0"/>
      <dgm:spPr/>
    </dgm:pt>
    <dgm:pt modelId="{9C5EAF35-E9D5-7042-8E8E-21D0F0159C0A}" type="pres">
      <dgm:prSet presAssocID="{6BDEC4D0-B50F-D14B-8135-CFC4486A341E}" presName="imgShp"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2A52794E-E5EF-C74F-A29E-D601D7E4FFE4}" type="pres">
      <dgm:prSet presAssocID="{6BDEC4D0-B50F-D14B-8135-CFC4486A341E}" presName="txShp" presStyleLbl="node1" presStyleIdx="4" presStyleCnt="5">
        <dgm:presLayoutVars>
          <dgm:bulletEnabled val="1"/>
        </dgm:presLayoutVars>
      </dgm:prSet>
      <dgm:spPr/>
    </dgm:pt>
  </dgm:ptLst>
  <dgm:cxnLst>
    <dgm:cxn modelId="{0416CD2B-A952-CA41-A18D-7D34095AA042}" type="presOf" srcId="{6604B33C-0A4C-604B-BD41-2F6A9DE8EC19}" destId="{F63253D7-08F7-AC48-A5E7-7D9E26D92AFF}" srcOrd="0" destOrd="0" presId="urn:microsoft.com/office/officeart/2005/8/layout/vList3"/>
    <dgm:cxn modelId="{7C73D64E-130F-BD46-8461-D25F00C86E54}" srcId="{6577608B-C916-334F-A3D2-116BCC851635}" destId="{D29B4503-485A-304F-9DAB-DFFCE01C839D}" srcOrd="0" destOrd="0" parTransId="{9627AA00-3D23-7F47-8805-010F0DC7AB79}" sibTransId="{63AE7954-9F05-6940-A187-0530FF997CA4}"/>
    <dgm:cxn modelId="{0C35BA55-2F10-9C42-883F-BB99BCB7FC00}" type="presOf" srcId="{80CE5339-4003-284E-9C7A-30F4FF06BF70}" destId="{5830B3CB-255F-0640-AFA9-24224DABEA7F}" srcOrd="0" destOrd="0" presId="urn:microsoft.com/office/officeart/2005/8/layout/vList3"/>
    <dgm:cxn modelId="{DB18AE5A-1A43-E44D-B2E0-D817CCEED78A}" srcId="{6577608B-C916-334F-A3D2-116BCC851635}" destId="{986BC154-60DE-8941-830F-5994DCCA7364}" srcOrd="1" destOrd="0" parTransId="{FE493CF9-003D-0940-8721-96A5F99CA8D2}" sibTransId="{B2FF5811-2990-9341-985D-D1DA211C9998}"/>
    <dgm:cxn modelId="{95B07462-D7C0-4E4B-A83A-CD420765E43A}" type="presOf" srcId="{6577608B-C916-334F-A3D2-116BCC851635}" destId="{404F3E29-E3CB-0348-AAB3-2030F068A157}" srcOrd="0" destOrd="0" presId="urn:microsoft.com/office/officeart/2005/8/layout/vList3"/>
    <dgm:cxn modelId="{1400699D-EFEB-DB40-9387-465359D4852D}" srcId="{6577608B-C916-334F-A3D2-116BCC851635}" destId="{80CE5339-4003-284E-9C7A-30F4FF06BF70}" srcOrd="3" destOrd="0" parTransId="{C41AA02F-1A6D-DC47-8FCC-036379E69F51}" sibTransId="{B0F501B7-C31E-984C-AEB4-EE8A8A8DAE23}"/>
    <dgm:cxn modelId="{1B767C9E-2532-1D4C-8CCF-4BE645BC6426}" srcId="{6577608B-C916-334F-A3D2-116BCC851635}" destId="{6604B33C-0A4C-604B-BD41-2F6A9DE8EC19}" srcOrd="2" destOrd="0" parTransId="{E53A0B47-0B2A-4B40-8DCF-985B88B39271}" sibTransId="{697A876F-4574-764D-8076-06918440370E}"/>
    <dgm:cxn modelId="{F3DFCAB5-1ADA-2A4D-A562-C9B34224F05F}" srcId="{6577608B-C916-334F-A3D2-116BCC851635}" destId="{6BDEC4D0-B50F-D14B-8135-CFC4486A341E}" srcOrd="4" destOrd="0" parTransId="{75DB7E3B-6F85-6A43-8DFE-85C329ED7535}" sibTransId="{E624B20C-1C9F-AD4D-BDB7-53DA0E472596}"/>
    <dgm:cxn modelId="{1982F5D2-5B31-7B45-9AE8-5EE4E4DB73CD}" type="presOf" srcId="{D29B4503-485A-304F-9DAB-DFFCE01C839D}" destId="{6D1AEE78-83CD-3D4B-8039-B3750BE429ED}" srcOrd="0" destOrd="0" presId="urn:microsoft.com/office/officeart/2005/8/layout/vList3"/>
    <dgm:cxn modelId="{EB036BD9-596B-4344-B926-8325A5919212}" type="presOf" srcId="{986BC154-60DE-8941-830F-5994DCCA7364}" destId="{9075688F-78FE-0549-803A-504EA69E44ED}" srcOrd="0" destOrd="0" presId="urn:microsoft.com/office/officeart/2005/8/layout/vList3"/>
    <dgm:cxn modelId="{B4FE38FF-FD15-F441-B876-B908CE17442D}" type="presOf" srcId="{6BDEC4D0-B50F-D14B-8135-CFC4486A341E}" destId="{2A52794E-E5EF-C74F-A29E-D601D7E4FFE4}" srcOrd="0" destOrd="0" presId="urn:microsoft.com/office/officeart/2005/8/layout/vList3"/>
    <dgm:cxn modelId="{3DC462E5-A65F-9643-83DC-380FBB5937B6}" type="presParOf" srcId="{404F3E29-E3CB-0348-AAB3-2030F068A157}" destId="{B95EF01E-67C2-4A45-AFC1-9D9C7B69BBFC}" srcOrd="0" destOrd="0" presId="urn:microsoft.com/office/officeart/2005/8/layout/vList3"/>
    <dgm:cxn modelId="{027AEA41-0686-054C-84B6-7886A46FE1D7}" type="presParOf" srcId="{B95EF01E-67C2-4A45-AFC1-9D9C7B69BBFC}" destId="{A4DF2FF8-4868-A94D-8BBF-EAE0679C6C71}" srcOrd="0" destOrd="0" presId="urn:microsoft.com/office/officeart/2005/8/layout/vList3"/>
    <dgm:cxn modelId="{E7A2769D-095D-114D-A8F1-8160AD3F8C12}" type="presParOf" srcId="{B95EF01E-67C2-4A45-AFC1-9D9C7B69BBFC}" destId="{6D1AEE78-83CD-3D4B-8039-B3750BE429ED}" srcOrd="1" destOrd="0" presId="urn:microsoft.com/office/officeart/2005/8/layout/vList3"/>
    <dgm:cxn modelId="{0EA1EC8F-4548-6F46-AE9A-6881352AAA0E}" type="presParOf" srcId="{404F3E29-E3CB-0348-AAB3-2030F068A157}" destId="{10F808F9-194A-E04B-9B61-13F58E0E9AAB}" srcOrd="1" destOrd="0" presId="urn:microsoft.com/office/officeart/2005/8/layout/vList3"/>
    <dgm:cxn modelId="{FF84793C-516D-CD44-B5E4-B09B238B60E9}" type="presParOf" srcId="{404F3E29-E3CB-0348-AAB3-2030F068A157}" destId="{2004BEFA-FD1E-E147-83C8-1E1AA11CDBA7}" srcOrd="2" destOrd="0" presId="urn:microsoft.com/office/officeart/2005/8/layout/vList3"/>
    <dgm:cxn modelId="{D0DE343E-28C5-6543-B4FF-7EC0D39D3517}" type="presParOf" srcId="{2004BEFA-FD1E-E147-83C8-1E1AA11CDBA7}" destId="{DB08B791-784A-B046-BAA3-25FBE427846B}" srcOrd="0" destOrd="0" presId="urn:microsoft.com/office/officeart/2005/8/layout/vList3"/>
    <dgm:cxn modelId="{6A79B05F-333F-5044-9580-E505BF2960EC}" type="presParOf" srcId="{2004BEFA-FD1E-E147-83C8-1E1AA11CDBA7}" destId="{9075688F-78FE-0549-803A-504EA69E44ED}" srcOrd="1" destOrd="0" presId="urn:microsoft.com/office/officeart/2005/8/layout/vList3"/>
    <dgm:cxn modelId="{87164421-540C-F044-9143-94C01A9EC9DE}" type="presParOf" srcId="{404F3E29-E3CB-0348-AAB3-2030F068A157}" destId="{A9B00FE7-8612-BA4A-A4EC-A68D523B3392}" srcOrd="3" destOrd="0" presId="urn:microsoft.com/office/officeart/2005/8/layout/vList3"/>
    <dgm:cxn modelId="{0662A324-5301-E042-A575-5292D3684019}" type="presParOf" srcId="{404F3E29-E3CB-0348-AAB3-2030F068A157}" destId="{E4926E3D-3BF4-974E-9CCA-111FEC9D329E}" srcOrd="4" destOrd="0" presId="urn:microsoft.com/office/officeart/2005/8/layout/vList3"/>
    <dgm:cxn modelId="{58F31AC7-B2B4-BF49-9178-B4C8D8CA293C}" type="presParOf" srcId="{E4926E3D-3BF4-974E-9CCA-111FEC9D329E}" destId="{E82F6200-4B2E-924D-B2EF-FE37911AF35A}" srcOrd="0" destOrd="0" presId="urn:microsoft.com/office/officeart/2005/8/layout/vList3"/>
    <dgm:cxn modelId="{0592917B-5D4D-B647-B2E9-CAFC66687F4F}" type="presParOf" srcId="{E4926E3D-3BF4-974E-9CCA-111FEC9D329E}" destId="{F63253D7-08F7-AC48-A5E7-7D9E26D92AFF}" srcOrd="1" destOrd="0" presId="urn:microsoft.com/office/officeart/2005/8/layout/vList3"/>
    <dgm:cxn modelId="{461A3E51-B356-AF44-AB66-9BC74D9A876D}" type="presParOf" srcId="{404F3E29-E3CB-0348-AAB3-2030F068A157}" destId="{095BC9C7-B946-104E-AFF6-345A09528976}" srcOrd="5" destOrd="0" presId="urn:microsoft.com/office/officeart/2005/8/layout/vList3"/>
    <dgm:cxn modelId="{FDACA4FF-D794-4940-8484-CAD56CCE062D}" type="presParOf" srcId="{404F3E29-E3CB-0348-AAB3-2030F068A157}" destId="{87493279-8995-EE4A-8649-1D709181C81F}" srcOrd="6" destOrd="0" presId="urn:microsoft.com/office/officeart/2005/8/layout/vList3"/>
    <dgm:cxn modelId="{46808041-59A2-4F49-A315-D7B088DA8D37}" type="presParOf" srcId="{87493279-8995-EE4A-8649-1D709181C81F}" destId="{677BE2B4-5DD1-5842-8CFE-18CFA446B722}" srcOrd="0" destOrd="0" presId="urn:microsoft.com/office/officeart/2005/8/layout/vList3"/>
    <dgm:cxn modelId="{13D8F639-C001-D046-BEF8-2141A8A78584}" type="presParOf" srcId="{87493279-8995-EE4A-8649-1D709181C81F}" destId="{5830B3CB-255F-0640-AFA9-24224DABEA7F}" srcOrd="1" destOrd="0" presId="urn:microsoft.com/office/officeart/2005/8/layout/vList3"/>
    <dgm:cxn modelId="{03F0D0D8-B8D3-1243-BE99-AC27F8C8B832}" type="presParOf" srcId="{404F3E29-E3CB-0348-AAB3-2030F068A157}" destId="{C0E15FC9-D6E9-7C4A-B392-865773FBA48F}" srcOrd="7" destOrd="0" presId="urn:microsoft.com/office/officeart/2005/8/layout/vList3"/>
    <dgm:cxn modelId="{2A71399C-7C98-EE4E-8C5E-71B1AC4CB266}" type="presParOf" srcId="{404F3E29-E3CB-0348-AAB3-2030F068A157}" destId="{53E1B6EF-3648-A845-9FD6-313606900A35}" srcOrd="8" destOrd="0" presId="urn:microsoft.com/office/officeart/2005/8/layout/vList3"/>
    <dgm:cxn modelId="{0F43EE0A-DD12-5643-8A08-2CAF6DC7184A}" type="presParOf" srcId="{53E1B6EF-3648-A845-9FD6-313606900A35}" destId="{9C5EAF35-E9D5-7042-8E8E-21D0F0159C0A}" srcOrd="0" destOrd="0" presId="urn:microsoft.com/office/officeart/2005/8/layout/vList3"/>
    <dgm:cxn modelId="{86CAC347-CD2D-FC46-8B21-50B15FAEBE4D}" type="presParOf" srcId="{53E1B6EF-3648-A845-9FD6-313606900A35}" destId="{2A52794E-E5EF-C74F-A29E-D601D7E4FFE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AEE78-83CD-3D4B-8039-B3750BE429ED}">
      <dsp:nvSpPr>
        <dsp:cNvPr id="0" name=""/>
        <dsp:cNvSpPr/>
      </dsp:nvSpPr>
      <dsp:spPr>
        <a:xfrm rot="10800000">
          <a:off x="2703142" y="1736"/>
          <a:ext cx="10144174" cy="592125"/>
        </a:xfrm>
        <a:prstGeom prst="homePlat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111" tIns="99060" rIns="184912" bIns="99060" numCol="1" spcCol="1270" anchor="ctr" anchorCtr="0">
          <a:noAutofit/>
        </a:bodyPr>
        <a:lstStyle/>
        <a:p>
          <a:pPr marL="0" lvl="0" indent="0" algn="ctr" defTabSz="1155700">
            <a:lnSpc>
              <a:spcPct val="90000"/>
            </a:lnSpc>
            <a:spcBef>
              <a:spcPct val="0"/>
            </a:spcBef>
            <a:spcAft>
              <a:spcPct val="35000"/>
            </a:spcAft>
            <a:buFont typeface="+mj-lt"/>
            <a:buNone/>
          </a:pPr>
          <a:r>
            <a:rPr lang="en-US" sz="2600" kern="1200" dirty="0">
              <a:solidFill>
                <a:schemeClr val="accent6"/>
              </a:solidFill>
              <a:latin typeface="Georgia" charset="0"/>
              <a:cs typeface="Georgia" charset="0"/>
            </a:rPr>
            <a:t>1. Recorded lectures that students can search for content</a:t>
          </a:r>
          <a:endParaRPr lang="en-US" sz="2600" kern="1200" dirty="0">
            <a:solidFill>
              <a:schemeClr val="accent6"/>
            </a:solidFill>
          </a:endParaRPr>
        </a:p>
      </dsp:txBody>
      <dsp:txXfrm rot="10800000">
        <a:off x="2851173" y="1736"/>
        <a:ext cx="9996143" cy="592125"/>
      </dsp:txXfrm>
    </dsp:sp>
    <dsp:sp modelId="{A4DF2FF8-4868-A94D-8BBF-EAE0679C6C71}">
      <dsp:nvSpPr>
        <dsp:cNvPr id="0" name=""/>
        <dsp:cNvSpPr/>
      </dsp:nvSpPr>
      <dsp:spPr>
        <a:xfrm>
          <a:off x="2407080" y="1736"/>
          <a:ext cx="592125" cy="59212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75688F-78FE-0549-803A-504EA69E44ED}">
      <dsp:nvSpPr>
        <dsp:cNvPr id="0" name=""/>
        <dsp:cNvSpPr/>
      </dsp:nvSpPr>
      <dsp:spPr>
        <a:xfrm rot="10800000">
          <a:off x="2703142" y="741893"/>
          <a:ext cx="10144174" cy="592125"/>
        </a:xfrm>
        <a:prstGeom prst="homePlat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111" tIns="99060" rIns="184912" bIns="99060" numCol="1" spcCol="1270" anchor="ctr" anchorCtr="0">
          <a:noAutofit/>
        </a:bodyPr>
        <a:lstStyle/>
        <a:p>
          <a:pPr marL="0" lvl="0" indent="0" algn="ctr" defTabSz="1155700">
            <a:lnSpc>
              <a:spcPct val="90000"/>
            </a:lnSpc>
            <a:spcBef>
              <a:spcPct val="0"/>
            </a:spcBef>
            <a:spcAft>
              <a:spcPct val="35000"/>
            </a:spcAft>
            <a:buFont typeface="+mj-lt"/>
            <a:buNone/>
          </a:pPr>
          <a:r>
            <a:rPr lang="en-US" sz="2600" kern="1200" dirty="0">
              <a:solidFill>
                <a:schemeClr val="accent6"/>
              </a:solidFill>
              <a:latin typeface="Georgia" charset="0"/>
              <a:cs typeface="Georgia" charset="0"/>
            </a:rPr>
            <a:t>2. Flexible assignment deadlines</a:t>
          </a:r>
          <a:endParaRPr lang="en-US" sz="2600" kern="1200" dirty="0">
            <a:solidFill>
              <a:schemeClr val="accent6"/>
            </a:solidFill>
          </a:endParaRPr>
        </a:p>
      </dsp:txBody>
      <dsp:txXfrm rot="10800000">
        <a:off x="2851173" y="741893"/>
        <a:ext cx="9996143" cy="592125"/>
      </dsp:txXfrm>
    </dsp:sp>
    <dsp:sp modelId="{DB08B791-784A-B046-BAA3-25FBE427846B}">
      <dsp:nvSpPr>
        <dsp:cNvPr id="0" name=""/>
        <dsp:cNvSpPr/>
      </dsp:nvSpPr>
      <dsp:spPr>
        <a:xfrm>
          <a:off x="2407080" y="741893"/>
          <a:ext cx="592125" cy="59212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3253D7-08F7-AC48-A5E7-7D9E26D92AFF}">
      <dsp:nvSpPr>
        <dsp:cNvPr id="0" name=""/>
        <dsp:cNvSpPr/>
      </dsp:nvSpPr>
      <dsp:spPr>
        <a:xfrm rot="10800000">
          <a:off x="2678242" y="1482050"/>
          <a:ext cx="10144174" cy="592125"/>
        </a:xfrm>
        <a:prstGeom prst="homePlat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111" tIns="99060" rIns="184912" bIns="99060" numCol="1" spcCol="1270" anchor="ctr" anchorCtr="0">
          <a:noAutofit/>
        </a:bodyPr>
        <a:lstStyle/>
        <a:p>
          <a:pPr marL="0" lvl="0" indent="0" algn="ctr" defTabSz="1155700">
            <a:lnSpc>
              <a:spcPct val="90000"/>
            </a:lnSpc>
            <a:spcBef>
              <a:spcPct val="0"/>
            </a:spcBef>
            <a:spcAft>
              <a:spcPct val="35000"/>
            </a:spcAft>
            <a:buFont typeface="+mj-lt"/>
            <a:buNone/>
          </a:pPr>
          <a:r>
            <a:rPr lang="en-US" sz="2600" kern="1200" dirty="0">
              <a:solidFill>
                <a:schemeClr val="accent6"/>
              </a:solidFill>
              <a:latin typeface="Georgia" charset="0"/>
              <a:cs typeface="Georgia" charset="0"/>
            </a:rPr>
            <a:t>3. Transcripts and captions on course related videos</a:t>
          </a:r>
          <a:endParaRPr lang="en-US" sz="2600" kern="1200" dirty="0">
            <a:solidFill>
              <a:schemeClr val="accent6"/>
            </a:solidFill>
          </a:endParaRPr>
        </a:p>
      </dsp:txBody>
      <dsp:txXfrm rot="10800000">
        <a:off x="2826273" y="1482050"/>
        <a:ext cx="9996143" cy="592125"/>
      </dsp:txXfrm>
    </dsp:sp>
    <dsp:sp modelId="{E82F6200-4B2E-924D-B2EF-FE37911AF35A}">
      <dsp:nvSpPr>
        <dsp:cNvPr id="0" name=""/>
        <dsp:cNvSpPr/>
      </dsp:nvSpPr>
      <dsp:spPr>
        <a:xfrm>
          <a:off x="2431980" y="1502623"/>
          <a:ext cx="492524" cy="55097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30B3CB-255F-0640-AFA9-24224DABEA7F}">
      <dsp:nvSpPr>
        <dsp:cNvPr id="0" name=""/>
        <dsp:cNvSpPr/>
      </dsp:nvSpPr>
      <dsp:spPr>
        <a:xfrm rot="10800000">
          <a:off x="2703142" y="2222207"/>
          <a:ext cx="10144174" cy="592125"/>
        </a:xfrm>
        <a:prstGeom prst="homePlat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111" tIns="99060" rIns="184912" bIns="99060" numCol="1" spcCol="1270" anchor="ctr" anchorCtr="0">
          <a:noAutofit/>
        </a:bodyPr>
        <a:lstStyle/>
        <a:p>
          <a:pPr marL="0" lvl="0" indent="0" algn="ctr" defTabSz="1155700">
            <a:lnSpc>
              <a:spcPct val="90000"/>
            </a:lnSpc>
            <a:spcBef>
              <a:spcPct val="0"/>
            </a:spcBef>
            <a:spcAft>
              <a:spcPct val="35000"/>
            </a:spcAft>
            <a:buFont typeface="+mj-lt"/>
            <a:buNone/>
          </a:pPr>
          <a:r>
            <a:rPr lang="en-US" sz="2600" kern="1200" dirty="0">
              <a:solidFill>
                <a:schemeClr val="accent6"/>
              </a:solidFill>
              <a:latin typeface="Georgia" charset="0"/>
              <a:cs typeface="Georgia" charset="0"/>
            </a:rPr>
            <a:t>4. Official discussion platform</a:t>
          </a:r>
          <a:endParaRPr lang="en-US" sz="2600" kern="1200" dirty="0">
            <a:solidFill>
              <a:schemeClr val="accent6"/>
            </a:solidFill>
          </a:endParaRPr>
        </a:p>
      </dsp:txBody>
      <dsp:txXfrm rot="10800000">
        <a:off x="2851173" y="2222207"/>
        <a:ext cx="9996143" cy="592125"/>
      </dsp:txXfrm>
    </dsp:sp>
    <dsp:sp modelId="{677BE2B4-5DD1-5842-8CFE-18CFA446B722}">
      <dsp:nvSpPr>
        <dsp:cNvPr id="0" name=""/>
        <dsp:cNvSpPr/>
      </dsp:nvSpPr>
      <dsp:spPr>
        <a:xfrm>
          <a:off x="2407080" y="2222207"/>
          <a:ext cx="592125" cy="59212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0" r="-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BF1CC8-098D-AF4E-8732-B1BB3E550A3A}">
      <dsp:nvSpPr>
        <dsp:cNvPr id="0" name=""/>
        <dsp:cNvSpPr/>
      </dsp:nvSpPr>
      <dsp:spPr>
        <a:xfrm rot="10800000">
          <a:off x="2703142" y="2962364"/>
          <a:ext cx="10144174" cy="592125"/>
        </a:xfrm>
        <a:prstGeom prst="homePlat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111" tIns="99060" rIns="184912" bIns="99060" numCol="1" spcCol="1270" anchor="ctr" anchorCtr="0">
          <a:noAutofit/>
        </a:bodyPr>
        <a:lstStyle/>
        <a:p>
          <a:pPr marL="0" lvl="0" indent="0" algn="ctr" defTabSz="1155700">
            <a:lnSpc>
              <a:spcPct val="90000"/>
            </a:lnSpc>
            <a:spcBef>
              <a:spcPct val="0"/>
            </a:spcBef>
            <a:spcAft>
              <a:spcPct val="35000"/>
            </a:spcAft>
            <a:buFont typeface="+mj-lt"/>
            <a:buNone/>
          </a:pPr>
          <a:r>
            <a:rPr lang="en-US" sz="2600" kern="1200" dirty="0">
              <a:solidFill>
                <a:schemeClr val="accent6"/>
              </a:solidFill>
              <a:latin typeface="Georgia" charset="0"/>
              <a:cs typeface="Georgia" charset="0"/>
            </a:rPr>
            <a:t>5. Alternative learning formats to lectures (textbook, slides, etc.)</a:t>
          </a:r>
          <a:endParaRPr lang="en-US" sz="2600" kern="1200" dirty="0">
            <a:solidFill>
              <a:schemeClr val="accent6"/>
            </a:solidFill>
          </a:endParaRPr>
        </a:p>
      </dsp:txBody>
      <dsp:txXfrm rot="10800000">
        <a:off x="2851173" y="2962364"/>
        <a:ext cx="9996143" cy="592125"/>
      </dsp:txXfrm>
    </dsp:sp>
    <dsp:sp modelId="{44267A7E-6BB8-304A-84DC-2E972F8B97EB}">
      <dsp:nvSpPr>
        <dsp:cNvPr id="0" name=""/>
        <dsp:cNvSpPr/>
      </dsp:nvSpPr>
      <dsp:spPr>
        <a:xfrm>
          <a:off x="2407080" y="2962364"/>
          <a:ext cx="592125" cy="592125"/>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AEE78-83CD-3D4B-8039-B3750BE429ED}">
      <dsp:nvSpPr>
        <dsp:cNvPr id="0" name=""/>
        <dsp:cNvSpPr/>
      </dsp:nvSpPr>
      <dsp:spPr>
        <a:xfrm rot="10800000">
          <a:off x="2742212" y="651"/>
          <a:ext cx="10144174" cy="748404"/>
        </a:xfrm>
        <a:prstGeom prst="homePlat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026" tIns="99060" rIns="184912" bIns="99060" numCol="1" spcCol="1270" anchor="ctr" anchorCtr="0">
          <a:noAutofit/>
        </a:bodyPr>
        <a:lstStyle/>
        <a:p>
          <a:pPr marL="0" lvl="0" indent="0" algn="ctr" defTabSz="1155700">
            <a:lnSpc>
              <a:spcPct val="90000"/>
            </a:lnSpc>
            <a:spcBef>
              <a:spcPct val="0"/>
            </a:spcBef>
            <a:spcAft>
              <a:spcPct val="35000"/>
            </a:spcAft>
            <a:buFont typeface="+mj-lt"/>
            <a:buNone/>
          </a:pPr>
          <a:r>
            <a:rPr lang="en-US" sz="2600" kern="1200" dirty="0">
              <a:solidFill>
                <a:schemeClr val="accent6"/>
              </a:solidFill>
              <a:latin typeface="Calibri"/>
              <a:ea typeface="Calibri"/>
              <a:cs typeface="Calibri"/>
              <a:sym typeface="Calibri"/>
            </a:rPr>
            <a:t>1. Anonymous Google forms to gather course feedback (74%)</a:t>
          </a:r>
          <a:endParaRPr lang="en-US" sz="2600" kern="1200" dirty="0">
            <a:solidFill>
              <a:schemeClr val="accent6"/>
            </a:solidFill>
          </a:endParaRPr>
        </a:p>
      </dsp:txBody>
      <dsp:txXfrm rot="10800000">
        <a:off x="2929313" y="651"/>
        <a:ext cx="9957073" cy="748404"/>
      </dsp:txXfrm>
    </dsp:sp>
    <dsp:sp modelId="{A4DF2FF8-4868-A94D-8BBF-EAE0679C6C71}">
      <dsp:nvSpPr>
        <dsp:cNvPr id="0" name=""/>
        <dsp:cNvSpPr/>
      </dsp:nvSpPr>
      <dsp:spPr>
        <a:xfrm>
          <a:off x="2368010" y="651"/>
          <a:ext cx="748404" cy="74840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75688F-78FE-0549-803A-504EA69E44ED}">
      <dsp:nvSpPr>
        <dsp:cNvPr id="0" name=""/>
        <dsp:cNvSpPr/>
      </dsp:nvSpPr>
      <dsp:spPr>
        <a:xfrm rot="10800000">
          <a:off x="2742212" y="936157"/>
          <a:ext cx="10144174" cy="748404"/>
        </a:xfrm>
        <a:prstGeom prst="homePlat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026" tIns="99060" rIns="184912" bIns="99060" numCol="1" spcCol="1270" anchor="ctr" anchorCtr="0">
          <a:noAutofit/>
        </a:bodyPr>
        <a:lstStyle/>
        <a:p>
          <a:pPr marL="0" lvl="0" indent="0" algn="ctr" defTabSz="1155700">
            <a:lnSpc>
              <a:spcPct val="90000"/>
            </a:lnSpc>
            <a:spcBef>
              <a:spcPct val="0"/>
            </a:spcBef>
            <a:spcAft>
              <a:spcPct val="35000"/>
            </a:spcAft>
            <a:buFont typeface="+mj-lt"/>
            <a:buNone/>
          </a:pPr>
          <a:r>
            <a:rPr lang="en-US" sz="2600" kern="1200" dirty="0">
              <a:solidFill>
                <a:schemeClr val="accent6"/>
              </a:solidFill>
            </a:rPr>
            <a:t>2. Instructors encouraging course feedback (51%)</a:t>
          </a:r>
        </a:p>
      </dsp:txBody>
      <dsp:txXfrm rot="10800000">
        <a:off x="2929313" y="936157"/>
        <a:ext cx="9957073" cy="748404"/>
      </dsp:txXfrm>
    </dsp:sp>
    <dsp:sp modelId="{DB08B791-784A-B046-BAA3-25FBE427846B}">
      <dsp:nvSpPr>
        <dsp:cNvPr id="0" name=""/>
        <dsp:cNvSpPr/>
      </dsp:nvSpPr>
      <dsp:spPr>
        <a:xfrm>
          <a:off x="2368010" y="936157"/>
          <a:ext cx="748404" cy="74840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3253D7-08F7-AC48-A5E7-7D9E26D92AFF}">
      <dsp:nvSpPr>
        <dsp:cNvPr id="0" name=""/>
        <dsp:cNvSpPr/>
      </dsp:nvSpPr>
      <dsp:spPr>
        <a:xfrm rot="10800000">
          <a:off x="2746154" y="1871663"/>
          <a:ext cx="10144174" cy="748404"/>
        </a:xfrm>
        <a:prstGeom prst="homePlat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026" tIns="99060" rIns="184912" bIns="99060" numCol="1" spcCol="1270" anchor="ctr" anchorCtr="0">
          <a:noAutofit/>
        </a:bodyPr>
        <a:lstStyle/>
        <a:p>
          <a:pPr marL="0" lvl="0" indent="0" algn="ctr" defTabSz="1155700">
            <a:lnSpc>
              <a:spcPct val="90000"/>
            </a:lnSpc>
            <a:spcBef>
              <a:spcPct val="0"/>
            </a:spcBef>
            <a:spcAft>
              <a:spcPct val="35000"/>
            </a:spcAft>
            <a:buFont typeface="+mj-lt"/>
            <a:buNone/>
          </a:pPr>
          <a:r>
            <a:rPr lang="en-US" sz="2600" kern="1200" dirty="0">
              <a:solidFill>
                <a:schemeClr val="accent6"/>
              </a:solidFill>
            </a:rPr>
            <a:t>3. Intermediary groups (49%)</a:t>
          </a:r>
        </a:p>
      </dsp:txBody>
      <dsp:txXfrm rot="10800000">
        <a:off x="2933255" y="1871663"/>
        <a:ext cx="9957073" cy="748404"/>
      </dsp:txXfrm>
    </dsp:sp>
    <dsp:sp modelId="{E82F6200-4B2E-924D-B2EF-FE37911AF35A}">
      <dsp:nvSpPr>
        <dsp:cNvPr id="0" name=""/>
        <dsp:cNvSpPr/>
      </dsp:nvSpPr>
      <dsp:spPr>
        <a:xfrm>
          <a:off x="2364068" y="1897666"/>
          <a:ext cx="764173" cy="69639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1000" r="-4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30B3CB-255F-0640-AFA9-24224DABEA7F}">
      <dsp:nvSpPr>
        <dsp:cNvPr id="0" name=""/>
        <dsp:cNvSpPr/>
      </dsp:nvSpPr>
      <dsp:spPr>
        <a:xfrm rot="10800000">
          <a:off x="2742212" y="2807169"/>
          <a:ext cx="10144174" cy="748404"/>
        </a:xfrm>
        <a:prstGeom prst="homePlat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026" tIns="99060" rIns="184912" bIns="99060" numCol="1" spcCol="1270" anchor="ctr" anchorCtr="0">
          <a:noAutofit/>
        </a:bodyPr>
        <a:lstStyle/>
        <a:p>
          <a:pPr marL="0" lvl="0" indent="0" algn="ctr" defTabSz="1155700">
            <a:lnSpc>
              <a:spcPct val="90000"/>
            </a:lnSpc>
            <a:spcBef>
              <a:spcPct val="0"/>
            </a:spcBef>
            <a:spcAft>
              <a:spcPct val="35000"/>
            </a:spcAft>
            <a:buFont typeface="+mj-lt"/>
            <a:buNone/>
          </a:pPr>
          <a:r>
            <a:rPr lang="en-US" sz="2600" kern="1200" dirty="0">
              <a:solidFill>
                <a:schemeClr val="accent6"/>
              </a:solidFill>
            </a:rPr>
            <a:t>4. Unofficial school wide forms to gather course feedback (45%)</a:t>
          </a:r>
        </a:p>
      </dsp:txBody>
      <dsp:txXfrm rot="10800000">
        <a:off x="2929313" y="2807169"/>
        <a:ext cx="9957073" cy="748404"/>
      </dsp:txXfrm>
    </dsp:sp>
    <dsp:sp modelId="{677BE2B4-5DD1-5842-8CFE-18CFA446B722}">
      <dsp:nvSpPr>
        <dsp:cNvPr id="0" name=""/>
        <dsp:cNvSpPr/>
      </dsp:nvSpPr>
      <dsp:spPr>
        <a:xfrm>
          <a:off x="2368010" y="2807169"/>
          <a:ext cx="748404" cy="74840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AEE78-83CD-3D4B-8039-B3750BE429ED}">
      <dsp:nvSpPr>
        <dsp:cNvPr id="0" name=""/>
        <dsp:cNvSpPr/>
      </dsp:nvSpPr>
      <dsp:spPr>
        <a:xfrm rot="10800000">
          <a:off x="2644030" y="553"/>
          <a:ext cx="9947205" cy="554124"/>
        </a:xfrm>
        <a:prstGeom prst="homePlat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353" tIns="99060" rIns="184912" bIns="99060" numCol="1" spcCol="1270" anchor="ctr" anchorCtr="0">
          <a:noAutofit/>
        </a:bodyPr>
        <a:lstStyle/>
        <a:p>
          <a:pPr marL="0" lvl="0" indent="0" algn="ctr" defTabSz="1155700">
            <a:lnSpc>
              <a:spcPct val="90000"/>
            </a:lnSpc>
            <a:spcBef>
              <a:spcPct val="0"/>
            </a:spcBef>
            <a:spcAft>
              <a:spcPct val="35000"/>
            </a:spcAft>
            <a:buFont typeface="+mj-lt"/>
            <a:buNone/>
          </a:pPr>
          <a:r>
            <a:rPr lang="en-US" sz="2600" kern="1200" dirty="0">
              <a:solidFill>
                <a:schemeClr val="accent6"/>
              </a:solidFill>
            </a:rPr>
            <a:t>1. Lecture-based classroom (76%)</a:t>
          </a:r>
        </a:p>
      </dsp:txBody>
      <dsp:txXfrm rot="10800000">
        <a:off x="2782561" y="553"/>
        <a:ext cx="9808674" cy="554124"/>
      </dsp:txXfrm>
    </dsp:sp>
    <dsp:sp modelId="{A4DF2FF8-4868-A94D-8BBF-EAE0679C6C71}">
      <dsp:nvSpPr>
        <dsp:cNvPr id="0" name=""/>
        <dsp:cNvSpPr/>
      </dsp:nvSpPr>
      <dsp:spPr>
        <a:xfrm>
          <a:off x="2366968" y="553"/>
          <a:ext cx="554124" cy="554124"/>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572" t="5749" r="-572" b="5749"/>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75688F-78FE-0549-803A-504EA69E44ED}">
      <dsp:nvSpPr>
        <dsp:cNvPr id="0" name=""/>
        <dsp:cNvSpPr/>
      </dsp:nvSpPr>
      <dsp:spPr>
        <a:xfrm rot="10800000">
          <a:off x="2644030" y="693208"/>
          <a:ext cx="9947205" cy="554124"/>
        </a:xfrm>
        <a:prstGeom prst="homePlat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353" tIns="99060" rIns="184912" bIns="99060" numCol="1" spcCol="1270" anchor="ctr" anchorCtr="0">
          <a:noAutofit/>
        </a:bodyPr>
        <a:lstStyle/>
        <a:p>
          <a:pPr marL="0" lvl="0" indent="0" algn="ctr" defTabSz="1155700">
            <a:lnSpc>
              <a:spcPct val="90000"/>
            </a:lnSpc>
            <a:spcBef>
              <a:spcPct val="0"/>
            </a:spcBef>
            <a:spcAft>
              <a:spcPct val="35000"/>
            </a:spcAft>
            <a:buFont typeface="+mj-lt"/>
            <a:buNone/>
          </a:pPr>
          <a:r>
            <a:rPr lang="en-US" sz="2600" kern="1200" dirty="0">
              <a:solidFill>
                <a:schemeClr val="accent6"/>
              </a:solidFill>
            </a:rPr>
            <a:t>2. Combinations of the rest (61%)</a:t>
          </a:r>
        </a:p>
      </dsp:txBody>
      <dsp:txXfrm rot="10800000">
        <a:off x="2782561" y="693208"/>
        <a:ext cx="9808674" cy="554124"/>
      </dsp:txXfrm>
    </dsp:sp>
    <dsp:sp modelId="{DB08B791-784A-B046-BAA3-25FBE427846B}">
      <dsp:nvSpPr>
        <dsp:cNvPr id="0" name=""/>
        <dsp:cNvSpPr/>
      </dsp:nvSpPr>
      <dsp:spPr>
        <a:xfrm>
          <a:off x="2366968" y="693208"/>
          <a:ext cx="554124" cy="554124"/>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5749" t="18392" r="5749" b="18392"/>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3253D7-08F7-AC48-A5E7-7D9E26D92AFF}">
      <dsp:nvSpPr>
        <dsp:cNvPr id="0" name=""/>
        <dsp:cNvSpPr/>
      </dsp:nvSpPr>
      <dsp:spPr>
        <a:xfrm rot="10800000">
          <a:off x="2646949" y="1396752"/>
          <a:ext cx="9947205" cy="554124"/>
        </a:xfrm>
        <a:prstGeom prst="homePlat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353" tIns="99060" rIns="184912" bIns="99060" numCol="1" spcCol="1270" anchor="ctr" anchorCtr="0">
          <a:noAutofit/>
        </a:bodyPr>
        <a:lstStyle/>
        <a:p>
          <a:pPr marL="0" lvl="0" indent="0" algn="ctr" defTabSz="1155700">
            <a:lnSpc>
              <a:spcPct val="90000"/>
            </a:lnSpc>
            <a:spcBef>
              <a:spcPct val="0"/>
            </a:spcBef>
            <a:spcAft>
              <a:spcPct val="35000"/>
            </a:spcAft>
            <a:buFont typeface="+mj-lt"/>
            <a:buNone/>
          </a:pPr>
          <a:r>
            <a:rPr lang="en-US" sz="2600" kern="1200" dirty="0">
              <a:solidFill>
                <a:schemeClr val="accent6"/>
              </a:solidFill>
            </a:rPr>
            <a:t>3. Flipped classroom (42%)</a:t>
          </a:r>
        </a:p>
      </dsp:txBody>
      <dsp:txXfrm rot="10800000">
        <a:off x="2785480" y="1396752"/>
        <a:ext cx="9808674" cy="554124"/>
      </dsp:txXfrm>
    </dsp:sp>
    <dsp:sp modelId="{E82F6200-4B2E-924D-B2EF-FE37911AF35A}">
      <dsp:nvSpPr>
        <dsp:cNvPr id="0" name=""/>
        <dsp:cNvSpPr/>
      </dsp:nvSpPr>
      <dsp:spPr>
        <a:xfrm>
          <a:off x="2364049" y="1385863"/>
          <a:ext cx="565799" cy="57590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30B3CB-255F-0640-AFA9-24224DABEA7F}">
      <dsp:nvSpPr>
        <dsp:cNvPr id="0" name=""/>
        <dsp:cNvSpPr/>
      </dsp:nvSpPr>
      <dsp:spPr>
        <a:xfrm rot="10800000">
          <a:off x="2644030" y="2100296"/>
          <a:ext cx="9947205" cy="554124"/>
        </a:xfrm>
        <a:prstGeom prst="homePlat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353" tIns="99060" rIns="184912" bIns="99060" numCol="1" spcCol="1270" anchor="ctr" anchorCtr="0">
          <a:noAutofit/>
        </a:bodyPr>
        <a:lstStyle/>
        <a:p>
          <a:pPr marL="0" lvl="0" indent="0" algn="ctr" defTabSz="1155700">
            <a:lnSpc>
              <a:spcPct val="90000"/>
            </a:lnSpc>
            <a:spcBef>
              <a:spcPct val="0"/>
            </a:spcBef>
            <a:spcAft>
              <a:spcPct val="35000"/>
            </a:spcAft>
            <a:buFont typeface="+mj-lt"/>
            <a:buNone/>
          </a:pPr>
          <a:r>
            <a:rPr lang="en-US" sz="2600" kern="1200" dirty="0">
              <a:solidFill>
                <a:schemeClr val="accent6"/>
              </a:solidFill>
            </a:rPr>
            <a:t>4. Fully asynchronous (34%)</a:t>
          </a:r>
        </a:p>
      </dsp:txBody>
      <dsp:txXfrm rot="10800000">
        <a:off x="2782561" y="2100296"/>
        <a:ext cx="9808674" cy="554124"/>
      </dsp:txXfrm>
    </dsp:sp>
    <dsp:sp modelId="{677BE2B4-5DD1-5842-8CFE-18CFA446B722}">
      <dsp:nvSpPr>
        <dsp:cNvPr id="0" name=""/>
        <dsp:cNvSpPr/>
      </dsp:nvSpPr>
      <dsp:spPr>
        <a:xfrm>
          <a:off x="2366968" y="2100296"/>
          <a:ext cx="554124" cy="55412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52794E-E5EF-C74F-A29E-D601D7E4FFE4}">
      <dsp:nvSpPr>
        <dsp:cNvPr id="0" name=""/>
        <dsp:cNvSpPr/>
      </dsp:nvSpPr>
      <dsp:spPr>
        <a:xfrm rot="10800000">
          <a:off x="2644030" y="2792951"/>
          <a:ext cx="9947205" cy="554124"/>
        </a:xfrm>
        <a:prstGeom prst="homePlat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353"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accent6"/>
              </a:solidFill>
            </a:rPr>
            <a:t>5. Fully synchronous online classroom (33%)</a:t>
          </a:r>
        </a:p>
      </dsp:txBody>
      <dsp:txXfrm rot="10800000">
        <a:off x="2782561" y="2792951"/>
        <a:ext cx="9808674" cy="554124"/>
      </dsp:txXfrm>
    </dsp:sp>
    <dsp:sp modelId="{9C5EAF35-E9D5-7042-8E8E-21D0F0159C0A}">
      <dsp:nvSpPr>
        <dsp:cNvPr id="0" name=""/>
        <dsp:cNvSpPr/>
      </dsp:nvSpPr>
      <dsp:spPr>
        <a:xfrm>
          <a:off x="2366968" y="2792951"/>
          <a:ext cx="554124" cy="554124"/>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Google Shape;2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 name="Google Shape;2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2342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Instructors from across the college of engineering </a:t>
            </a:r>
            <a:endParaRPr dirty="0"/>
          </a:p>
        </p:txBody>
      </p:sp>
      <p:sp>
        <p:nvSpPr>
          <p:cNvPr id="108" name="Google Shape;10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199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4681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7736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Any </a:t>
            </a:r>
            <a:r>
              <a:rPr lang="en-US" dirty="0" err="1"/>
              <a:t>Guesse</a:t>
            </a:r>
            <a:r>
              <a:rPr lang="en-US" dirty="0"/>
              <a:t>? </a:t>
            </a:r>
            <a:endParaRPr dirty="0"/>
          </a:p>
        </p:txBody>
      </p:sp>
      <p:sp>
        <p:nvSpPr>
          <p:cNvPr id="139" name="Google Shape;13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In general, </a:t>
            </a:r>
            <a:r>
              <a:rPr lang="en-US" sz="1200" b="1" dirty="0"/>
              <a:t>students do not experience UDL practices as much as their usefulness may suggest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t>The</a:t>
            </a:r>
            <a:r>
              <a:rPr lang="en-US" sz="1200" dirty="0"/>
              <a:t> </a:t>
            </a:r>
            <a:r>
              <a:rPr lang="en-US" sz="1200" b="1" dirty="0"/>
              <a:t>top useful practices </a:t>
            </a:r>
            <a:r>
              <a:rPr lang="en-US" sz="1200" dirty="0"/>
              <a:t>such as “Recorded lecture with searchable content” and “flexible deadlines” </a:t>
            </a:r>
            <a:r>
              <a:rPr lang="en-US" sz="1200" b="1" dirty="0"/>
              <a:t>were not experienced very frequently</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35741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main barriers that instructors indicated were lack of training and lack of awareness of UDL and the issues solved by UDL. This presents the opportunity to provide faculty with concrete training and ways to easily implement UDL practices in the classroom. </a:t>
            </a:r>
          </a:p>
          <a:p>
            <a:pPr marL="457200" indent="-457200">
              <a:buClr>
                <a:srgbClr val="13284B"/>
              </a:buClr>
              <a:buSzPts val="3200"/>
              <a:buFont typeface="Arial" panose="020B0604020202020204" pitchFamily="34" charset="0"/>
              <a:buChar char="•"/>
              <a:defRPr/>
            </a:pPr>
            <a:r>
              <a:rPr kumimoji="0" lang="en-US" sz="3200" b="0" i="0" u="none" strike="noStrike" kern="0" cap="none" spc="0" normalizeH="0" baseline="0" noProof="0" dirty="0">
                <a:ln>
                  <a:noFill/>
                </a:ln>
                <a:solidFill>
                  <a:srgbClr val="13284B"/>
                </a:solidFill>
                <a:effectLst/>
                <a:uLnTx/>
                <a:uFillTx/>
                <a:latin typeface="Calibri"/>
                <a:ea typeface="Calibri"/>
                <a:cs typeface="Calibri"/>
                <a:sym typeface="Calibri"/>
              </a:rPr>
              <a:t>Overall, SWD consider accessibility and engagement features more useful than SWOD</a:t>
            </a:r>
          </a:p>
          <a:p>
            <a:pPr marL="457200" lvl="2" indent="-457200">
              <a:buClr>
                <a:srgbClr val="13284B"/>
              </a:buClr>
              <a:buSzPts val="3200"/>
              <a:buFont typeface="Arial" panose="020B0604020202020204" pitchFamily="34" charset="0"/>
              <a:buChar char="•"/>
              <a:defRPr/>
            </a:pPr>
            <a:r>
              <a:rPr kumimoji="0" lang="en-US" sz="3200" b="0" i="0" u="none" strike="noStrike" kern="0" cap="none" spc="0" normalizeH="0" baseline="0" noProof="0" dirty="0">
                <a:ln>
                  <a:noFill/>
                </a:ln>
                <a:solidFill>
                  <a:srgbClr val="13284B"/>
                </a:solidFill>
                <a:effectLst/>
                <a:uLnTx/>
                <a:uFillTx/>
                <a:latin typeface="Calibri"/>
                <a:ea typeface="Calibri"/>
                <a:cs typeface="Calibri"/>
                <a:sym typeface="Calibri"/>
              </a:rPr>
              <a:t>Instructors are least knowledgeable about accessibility and engagement features and indicated that accessibility features have the most barriers to implement</a:t>
            </a:r>
          </a:p>
          <a:p>
            <a:pPr marL="457200" lvl="4" indent="-457200">
              <a:buClr>
                <a:srgbClr val="13284B"/>
              </a:buClr>
              <a:buSzPts val="3200"/>
              <a:buFont typeface="Arial" panose="020B0604020202020204" pitchFamily="34" charset="0"/>
              <a:buChar char="•"/>
              <a:defRPr/>
            </a:pPr>
            <a:r>
              <a:rPr kumimoji="0" lang="en-US" sz="3200" b="0" i="0" u="none" strike="noStrike" kern="0" cap="none" spc="0" normalizeH="0" baseline="0" noProof="0" dirty="0">
                <a:ln>
                  <a:noFill/>
                </a:ln>
                <a:solidFill>
                  <a:srgbClr val="13284B"/>
                </a:solidFill>
                <a:effectLst/>
                <a:uLnTx/>
                <a:uFillTx/>
                <a:latin typeface="Calibri"/>
                <a:ea typeface="Calibri"/>
                <a:cs typeface="Calibri"/>
                <a:sym typeface="Calibri"/>
              </a:rPr>
              <a:t>Caused</a:t>
            </a:r>
            <a:r>
              <a:rPr kumimoji="0" lang="en-US" sz="3200" b="0" i="0" u="none" strike="noStrike" kern="0" cap="none" spc="0" normalizeH="0" noProof="0" dirty="0">
                <a:ln>
                  <a:noFill/>
                </a:ln>
                <a:solidFill>
                  <a:srgbClr val="13284B"/>
                </a:solidFill>
                <a:effectLst/>
                <a:uLnTx/>
                <a:uFillTx/>
                <a:latin typeface="Calibri"/>
                <a:ea typeface="Calibri"/>
                <a:cs typeface="Calibri"/>
                <a:sym typeface="Calibri"/>
              </a:rPr>
              <a:t> by </a:t>
            </a:r>
            <a:r>
              <a:rPr lang="en-US" sz="3200" dirty="0">
                <a:solidFill>
                  <a:srgbClr val="13284B"/>
                </a:solidFill>
                <a:latin typeface="Calibri"/>
                <a:ea typeface="Calibri"/>
                <a:cs typeface="Calibri"/>
                <a:sym typeface="Calibri"/>
              </a:rPr>
              <a:t>l</a:t>
            </a:r>
            <a:r>
              <a:rPr kumimoji="0" lang="en-US" sz="3200" b="0" i="0" u="none" strike="noStrike" kern="0" cap="none" spc="0" normalizeH="0" baseline="0" noProof="0" dirty="0">
                <a:ln>
                  <a:noFill/>
                </a:ln>
                <a:solidFill>
                  <a:srgbClr val="13284B"/>
                </a:solidFill>
                <a:effectLst/>
                <a:uLnTx/>
                <a:uFillTx/>
                <a:latin typeface="Calibri"/>
                <a:ea typeface="Calibri"/>
                <a:cs typeface="Calibri"/>
                <a:sym typeface="Calibri"/>
              </a:rPr>
              <a:t>ack</a:t>
            </a:r>
            <a:r>
              <a:rPr kumimoji="0" lang="en-US" sz="3200" b="0" i="0" u="none" strike="noStrike" kern="0" cap="none" spc="0" normalizeH="0" noProof="0" dirty="0">
                <a:ln>
                  <a:noFill/>
                </a:ln>
                <a:solidFill>
                  <a:srgbClr val="13284B"/>
                </a:solidFill>
                <a:effectLst/>
                <a:uLnTx/>
                <a:uFillTx/>
                <a:latin typeface="Calibri"/>
                <a:ea typeface="Calibri"/>
                <a:cs typeface="Calibri"/>
                <a:sym typeface="Calibri"/>
              </a:rPr>
              <a:t> of training and awareness of the issues solved by UDL</a:t>
            </a:r>
            <a:endParaRPr kumimoji="0" lang="en-US" sz="3200" b="0" i="0" u="none" strike="noStrike" kern="0" cap="none" spc="0" normalizeH="0" baseline="0" noProof="0" dirty="0">
              <a:ln>
                <a:noFill/>
              </a:ln>
              <a:solidFill>
                <a:srgbClr val="13284B"/>
              </a:solidFill>
              <a:effectLst/>
              <a:uLnTx/>
              <a:uFillTx/>
              <a:latin typeface="Calibri"/>
              <a:ea typeface="Calibri"/>
              <a:cs typeface="Calibri"/>
              <a:sym typeface="Calibri"/>
            </a:endParaRPr>
          </a:p>
          <a:p>
            <a:pPr marL="457200" lvl="1" indent="-457200">
              <a:buClr>
                <a:srgbClr val="13284B"/>
              </a:buClr>
              <a:buSzPts val="3200"/>
              <a:buFont typeface="Arial" panose="020B0604020202020204" pitchFamily="34" charset="0"/>
              <a:buChar char="•"/>
              <a:defRPr/>
            </a:pPr>
            <a:endParaRPr kumimoji="0" lang="en-US" sz="3200" b="0" i="0" u="none" strike="noStrike" kern="0" cap="none" spc="0" normalizeH="0" baseline="0" noProof="0" dirty="0">
              <a:ln>
                <a:noFill/>
              </a:ln>
              <a:solidFill>
                <a:srgbClr val="13284B"/>
              </a:solidFill>
              <a:effectLst/>
              <a:uLnTx/>
              <a:uFillTx/>
              <a:latin typeface="Calibri"/>
              <a:ea typeface="Calibri"/>
              <a:cs typeface="Calibri"/>
              <a:sym typeface="Calibri"/>
            </a:endParaRPr>
          </a:p>
          <a:p>
            <a:endParaRPr lang="en-US" dirty="0"/>
          </a:p>
        </p:txBody>
      </p:sp>
    </p:spTree>
    <p:extLst>
      <p:ext uri="{BB962C8B-B14F-4D97-AF65-F5344CB8AC3E}">
        <p14:creationId xmlns:p14="http://schemas.microsoft.com/office/powerpoint/2010/main" val="3531475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Instructors are relatively knowledgeable about the top 5 desired UDL practices compared to the rest </a:t>
            </a:r>
          </a:p>
          <a:p>
            <a:endParaRPr lang="en-US" dirty="0"/>
          </a:p>
          <a:p>
            <a:r>
              <a:rPr lang="en-US" dirty="0"/>
              <a:t>ONE OF THE MOST INTERSTING THINGS WAS THAT WHEN WE SURVEYD INSTRCTORS ABOUT THESE TOP UDL PRACTICES, THE MAJORITY O THEM REPORTED FACING NO BARRIERS TO IMPLMENTTING THEM </a:t>
            </a:r>
          </a:p>
        </p:txBody>
      </p:sp>
    </p:spTree>
    <p:extLst>
      <p:ext uri="{BB962C8B-B14F-4D97-AF65-F5344CB8AC3E}">
        <p14:creationId xmlns:p14="http://schemas.microsoft.com/office/powerpoint/2010/main" val="535676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Instructors are relatively knowledgeable about the top 5 desired UDL practices compared to the rest </a:t>
            </a:r>
          </a:p>
          <a:p>
            <a:endParaRPr lang="en-US" dirty="0"/>
          </a:p>
          <a:p>
            <a:r>
              <a:rPr lang="en-US" dirty="0"/>
              <a:t>ONE OF THE MOST INTERSTING THINGS WAS THAT WHEN WE SURVEYD INSTRCTORS ABOUT THESE TOP UDL PRACTICES, THE MAJORITY O THEM REPORTED FACING NO BARRIERS TO IMPLMENTTING THEM </a:t>
            </a:r>
          </a:p>
        </p:txBody>
      </p:sp>
    </p:spTree>
    <p:extLst>
      <p:ext uri="{BB962C8B-B14F-4D97-AF65-F5344CB8AC3E}">
        <p14:creationId xmlns:p14="http://schemas.microsoft.com/office/powerpoint/2010/main" val="2570247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 name="Google Shape;31;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 As, 1C, 2D, 1H</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Instructors are relatively knowledgeable about the top 5 desired UDL practices compared to the rest </a:t>
            </a:r>
          </a:p>
          <a:p>
            <a:endParaRPr lang="en-US" dirty="0"/>
          </a:p>
          <a:p>
            <a:r>
              <a:rPr lang="en-US" dirty="0"/>
              <a:t>ONE OF THE MOST INTERSTING THINGS WAS THAT WHEN WE SURVEYD INSTRCTORS ABOUT THESE TOP UDL PRACTICES, THE MAJORITY O THEM REPORTED FACING NO BARRIERS TO IMPLMENTTING THEM </a:t>
            </a:r>
          </a:p>
        </p:txBody>
      </p:sp>
    </p:spTree>
    <p:extLst>
      <p:ext uri="{BB962C8B-B14F-4D97-AF65-F5344CB8AC3E}">
        <p14:creationId xmlns:p14="http://schemas.microsoft.com/office/powerpoint/2010/main" val="1513876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lack of time and need for instructor initiative can explain why the top UDL features are implemented very infrequently </a:t>
            </a:r>
          </a:p>
        </p:txBody>
      </p:sp>
    </p:spTree>
    <p:extLst>
      <p:ext uri="{BB962C8B-B14F-4D97-AF65-F5344CB8AC3E}">
        <p14:creationId xmlns:p14="http://schemas.microsoft.com/office/powerpoint/2010/main" val="4178490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When analyzing the significant differences in experience between SWD and SWOD , we see the same pattern of SWD being underserved in practice; experiencing UDL practices significantly less frequently for half of the practices. </a:t>
            </a:r>
          </a:p>
          <a:p>
            <a:endParaRPr lang="en-US" dirty="0"/>
          </a:p>
        </p:txBody>
      </p:sp>
    </p:spTree>
    <p:extLst>
      <p:ext uri="{BB962C8B-B14F-4D97-AF65-F5344CB8AC3E}">
        <p14:creationId xmlns:p14="http://schemas.microsoft.com/office/powerpoint/2010/main" val="563031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ffectLst/>
                <a:latin typeface="Arial" panose="020B0604020202020204" pitchFamily="34" charset="0"/>
              </a:rPr>
              <a:t>We asked all students if they felt comfortable bringing up curriculum issues and/or giving course</a:t>
            </a:r>
            <a:br>
              <a:rPr lang="en-US" dirty="0"/>
            </a:br>
            <a:r>
              <a:rPr lang="en-US" dirty="0">
                <a:effectLst/>
                <a:latin typeface="Arial" panose="020B0604020202020204" pitchFamily="34" charset="0"/>
              </a:rPr>
              <a:t>feedback to instructors and their rating of four potential feedback methods. Feedback is crucial</a:t>
            </a:r>
            <a:br>
              <a:rPr lang="en-US" dirty="0"/>
            </a:br>
            <a:r>
              <a:rPr lang="en-US" dirty="0">
                <a:effectLst/>
                <a:latin typeface="Arial" panose="020B0604020202020204" pitchFamily="34" charset="0"/>
              </a:rPr>
              <a:t>for underrepresented groups of students to present their needs of UDL practices in a comfortable</a:t>
            </a:r>
            <a:br>
              <a:rPr lang="en-US" dirty="0"/>
            </a:br>
            <a:r>
              <a:rPr lang="en-US" dirty="0">
                <a:effectLst/>
                <a:latin typeface="Arial" panose="020B0604020202020204" pitchFamily="34" charset="0"/>
              </a:rPr>
              <a:t>and timely fashion. Lack of such feedback would be a barrier for UDL implementations.</a:t>
            </a:r>
            <a:endParaRPr lang="en-US" dirty="0"/>
          </a:p>
        </p:txBody>
      </p:sp>
    </p:spTree>
    <p:extLst>
      <p:ext uri="{BB962C8B-B14F-4D97-AF65-F5344CB8AC3E}">
        <p14:creationId xmlns:p14="http://schemas.microsoft.com/office/powerpoint/2010/main" val="3001646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5372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82324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0297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effectLst/>
                <a:latin typeface="Arial" panose="020B0604020202020204" pitchFamily="34" charset="0"/>
              </a:rPr>
              <a:t>Lecture recordings are an accessible way for students to learn and review course content. SWD can benefit from recorded lectures.</a:t>
            </a:r>
          </a:p>
          <a:p>
            <a:pPr marL="0" lvl="0" indent="0" algn="l" rtl="0">
              <a:spcBef>
                <a:spcPts val="0"/>
              </a:spcBef>
              <a:spcAft>
                <a:spcPts val="0"/>
              </a:spcAft>
              <a:buNone/>
            </a:pPr>
            <a:endParaRPr lang="en-US" dirty="0">
              <a:effectLst/>
              <a:latin typeface="Arial" panose="020B0604020202020204" pitchFamily="34" charset="0"/>
            </a:endParaRPr>
          </a:p>
          <a:p>
            <a:pPr marL="0" lvl="0" indent="0" algn="l" rtl="0">
              <a:spcBef>
                <a:spcPts val="0"/>
              </a:spcBef>
              <a:spcAft>
                <a:spcPts val="0"/>
              </a:spcAft>
              <a:buNone/>
            </a:pPr>
            <a:r>
              <a:rPr lang="en-US" dirty="0">
                <a:effectLst/>
                <a:latin typeface="Arial" panose="020B0604020202020204" pitchFamily="34" charset="0"/>
              </a:rPr>
              <a:t>Low vision who cant see whiteboard can enlarge on their own screen and use screen readers </a:t>
            </a:r>
          </a:p>
          <a:p>
            <a:pPr marL="0" lvl="0" indent="0" algn="l" rtl="0">
              <a:spcBef>
                <a:spcPts val="0"/>
              </a:spcBef>
              <a:spcAft>
                <a:spcPts val="0"/>
              </a:spcAft>
              <a:buNone/>
            </a:pPr>
            <a:r>
              <a:rPr lang="en-US" dirty="0"/>
              <a:t>Deaf students can use accurate captioning to better understand </a:t>
            </a:r>
          </a:p>
          <a:p>
            <a:pPr marL="0" lvl="0" indent="0" algn="l" rtl="0">
              <a:spcBef>
                <a:spcPts val="0"/>
              </a:spcBef>
              <a:spcAft>
                <a:spcPts val="0"/>
              </a:spcAft>
              <a:buNone/>
            </a:pPr>
            <a:r>
              <a:rPr lang="en-US" dirty="0"/>
              <a:t>mobility can be an issue for students so they now have an alternative </a:t>
            </a:r>
          </a:p>
          <a:p>
            <a:pPr marL="0" lvl="0" indent="0" algn="l" rtl="0">
              <a:spcBef>
                <a:spcPts val="0"/>
              </a:spcBef>
              <a:spcAft>
                <a:spcPts val="0"/>
              </a:spcAft>
              <a:buNone/>
            </a:pPr>
            <a:r>
              <a:rPr lang="en-US" dirty="0"/>
              <a:t>ALL STUDENTS can review and go back to concepts they did not understand on first pass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91" name="Google Shape;291;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9660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Since grading is automatic, looser deadlines become more feasible</a:t>
            </a:r>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effectLst/>
                <a:latin typeface="Arial" panose="020B0604020202020204" pitchFamily="34" charset="0"/>
              </a:rPr>
              <a:t>instructors can set a “100%” deadline and students will receive less credit for the assignment as time from the 100% deadline passes. This incentive encourages students to</a:t>
            </a:r>
            <a:br>
              <a:rPr lang="en-US" dirty="0"/>
            </a:br>
            <a:r>
              <a:rPr lang="en-US" dirty="0">
                <a:effectLst/>
                <a:latin typeface="Arial" panose="020B0604020202020204" pitchFamily="34" charset="0"/>
              </a:rPr>
              <a:t>finish assignments on time while also not overly-penalizing them for submitting slightly late</a:t>
            </a:r>
            <a:br>
              <a:rPr lang="en-US" dirty="0"/>
            </a:br>
            <a:r>
              <a:rPr lang="en-US" dirty="0">
                <a:effectLst/>
                <a:latin typeface="Arial" panose="020B0604020202020204" pitchFamily="34" charset="0"/>
              </a:rPr>
              <a:t>work. It also reduces the burden of dealing with late submissions for instructors because</a:t>
            </a:r>
            <a:br>
              <a:rPr lang="en-US" dirty="0"/>
            </a:br>
            <a:r>
              <a:rPr lang="en-US" dirty="0">
                <a:effectLst/>
                <a:latin typeface="Arial" panose="020B0604020202020204" pitchFamily="34" charset="0"/>
              </a:rPr>
              <a:t>submission deadlines are flexible and penalties for submitting late work are well defined.</a:t>
            </a:r>
            <a:endParaRPr dirty="0"/>
          </a:p>
        </p:txBody>
      </p:sp>
      <p:sp>
        <p:nvSpPr>
          <p:cNvPr id="291" name="Google Shape;291;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2229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9" name="Google Shape;319;p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Demo of the design practices in our project, on-boarding form, course frontpage, syllabus, accessibility checking, making pages, design of teamwork, worksheet, calendar,  etc.</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4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4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4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1374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What much of previous literature shows is that SWD are an underserved and relatively unacknowledged minority group  </a:t>
            </a:r>
            <a:endParaRPr dirty="0"/>
          </a:p>
        </p:txBody>
      </p:sp>
      <p:sp>
        <p:nvSpPr>
          <p:cNvPr id="77" name="Google Shape;7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Arial"/>
                <a:ea typeface="ＭＳ Ｐゴシック"/>
                <a:cs typeface="Arial"/>
              </a:rPr>
              <a:t>Universal Design for Learning </a:t>
            </a:r>
            <a:r>
              <a:rPr lang="en-US" sz="1200" b="1" dirty="0">
                <a:latin typeface="Arial"/>
                <a:ea typeface="ＭＳ Ｐゴシック"/>
                <a:cs typeface="Arial"/>
              </a:rPr>
              <a:t>(UDL) is an inclusive pedagogical framework and set of principles to improve learning for all students </a:t>
            </a:r>
            <a:r>
              <a:rPr lang="en-US" sz="1200" dirty="0">
                <a:latin typeface="Arial"/>
                <a:ea typeface="ＭＳ Ｐゴシック"/>
                <a:cs typeface="Arial"/>
              </a:rPr>
              <a:t>by emphasizing the importance of accommodating multiple modes of student learning, action, and engagement.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dirty="0">
              <a:latin typeface="Arial"/>
              <a:ea typeface="ＭＳ Ｐゴシック"/>
              <a:cs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a:latin typeface="Arial"/>
                <a:ea typeface="ＭＳ Ｐゴシック"/>
                <a:cs typeface="Arial"/>
              </a:rPr>
              <a:t>Engagement: discussion platforms, polls, providing learning obj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a:latin typeface="Arial"/>
                <a:ea typeface="ＭＳ Ｐゴシック"/>
                <a:cs typeface="Arial"/>
              </a:rPr>
              <a:t>Representation: providing the same content in multiple forms: recorded lectures, slide decks, textbooks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a:latin typeface="Arial"/>
                <a:ea typeface="ＭＳ Ｐゴシック"/>
                <a:cs typeface="Arial"/>
              </a:rPr>
              <a:t>AE: How students express their learning and knowledge: frequent low stakes quizzes, alternative assessments, auto grader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dirty="0">
              <a:cs typeface="Arial"/>
            </a:endParaRPr>
          </a:p>
          <a:p>
            <a:pPr marL="0" lvl="0" indent="0" algn="l" rtl="0">
              <a:spcBef>
                <a:spcPts val="0"/>
              </a:spcBef>
              <a:spcAft>
                <a:spcPts val="0"/>
              </a:spcAft>
              <a:buNone/>
            </a:pPr>
            <a:endParaRPr dirty="0"/>
          </a:p>
        </p:txBody>
      </p:sp>
      <p:sp>
        <p:nvSpPr>
          <p:cNvPr id="98" name="Google Shape;9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45"/>
          <p:cNvSpPr txBox="1">
            <a:spLocks noGrp="1"/>
          </p:cNvSpPr>
          <p:nvPr>
            <p:ph type="title"/>
          </p:nvPr>
        </p:nvSpPr>
        <p:spPr>
          <a:xfrm>
            <a:off x="471339" y="1122362"/>
            <a:ext cx="5785770" cy="2387601"/>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FFFFFF"/>
              </a:buClr>
              <a:buSzPts val="4000"/>
              <a:buFont typeface="Georgia"/>
              <a:buNone/>
              <a:defRPr sz="4000">
                <a:solidFill>
                  <a:srgbClr val="FFFFFF"/>
                </a:solidFill>
              </a:defRPr>
            </a:lvl1pPr>
            <a:lvl2pPr lvl="1" algn="l">
              <a:lnSpc>
                <a:spcPct val="90000"/>
              </a:lnSpc>
              <a:spcBef>
                <a:spcPts val="0"/>
              </a:spcBef>
              <a:spcAft>
                <a:spcPts val="0"/>
              </a:spcAft>
              <a:buClr>
                <a:srgbClr val="E84A27"/>
              </a:buClr>
              <a:buSzPts val="1800"/>
              <a:buNone/>
              <a:defRPr/>
            </a:lvl2pPr>
            <a:lvl3pPr lvl="2" algn="l">
              <a:lnSpc>
                <a:spcPct val="90000"/>
              </a:lnSpc>
              <a:spcBef>
                <a:spcPts val="0"/>
              </a:spcBef>
              <a:spcAft>
                <a:spcPts val="0"/>
              </a:spcAft>
              <a:buClr>
                <a:srgbClr val="E84A27"/>
              </a:buClr>
              <a:buSzPts val="1800"/>
              <a:buNone/>
              <a:defRPr/>
            </a:lvl3pPr>
            <a:lvl4pPr lvl="3" algn="l">
              <a:lnSpc>
                <a:spcPct val="90000"/>
              </a:lnSpc>
              <a:spcBef>
                <a:spcPts val="0"/>
              </a:spcBef>
              <a:spcAft>
                <a:spcPts val="0"/>
              </a:spcAft>
              <a:buClr>
                <a:srgbClr val="E84A27"/>
              </a:buClr>
              <a:buSzPts val="1800"/>
              <a:buNone/>
              <a:defRPr/>
            </a:lvl4pPr>
            <a:lvl5pPr lvl="4" algn="l">
              <a:lnSpc>
                <a:spcPct val="90000"/>
              </a:lnSpc>
              <a:spcBef>
                <a:spcPts val="0"/>
              </a:spcBef>
              <a:spcAft>
                <a:spcPts val="0"/>
              </a:spcAft>
              <a:buClr>
                <a:srgbClr val="E84A27"/>
              </a:buClr>
              <a:buSzPts val="1800"/>
              <a:buNone/>
              <a:defRPr/>
            </a:lvl5pPr>
            <a:lvl6pPr lvl="5" algn="l">
              <a:lnSpc>
                <a:spcPct val="90000"/>
              </a:lnSpc>
              <a:spcBef>
                <a:spcPts val="0"/>
              </a:spcBef>
              <a:spcAft>
                <a:spcPts val="0"/>
              </a:spcAft>
              <a:buClr>
                <a:srgbClr val="E84A27"/>
              </a:buClr>
              <a:buSzPts val="1800"/>
              <a:buNone/>
              <a:defRPr/>
            </a:lvl6pPr>
            <a:lvl7pPr lvl="6" algn="l">
              <a:lnSpc>
                <a:spcPct val="90000"/>
              </a:lnSpc>
              <a:spcBef>
                <a:spcPts val="0"/>
              </a:spcBef>
              <a:spcAft>
                <a:spcPts val="0"/>
              </a:spcAft>
              <a:buClr>
                <a:srgbClr val="E84A27"/>
              </a:buClr>
              <a:buSzPts val="1800"/>
              <a:buNone/>
              <a:defRPr/>
            </a:lvl7pPr>
            <a:lvl8pPr lvl="7" algn="l">
              <a:lnSpc>
                <a:spcPct val="90000"/>
              </a:lnSpc>
              <a:spcBef>
                <a:spcPts val="0"/>
              </a:spcBef>
              <a:spcAft>
                <a:spcPts val="0"/>
              </a:spcAft>
              <a:buClr>
                <a:srgbClr val="E84A27"/>
              </a:buClr>
              <a:buSzPts val="1800"/>
              <a:buNone/>
              <a:defRPr/>
            </a:lvl8pPr>
            <a:lvl9pPr lvl="8" algn="l">
              <a:lnSpc>
                <a:spcPct val="90000"/>
              </a:lnSpc>
              <a:spcBef>
                <a:spcPts val="0"/>
              </a:spcBef>
              <a:spcAft>
                <a:spcPts val="0"/>
              </a:spcAft>
              <a:buClr>
                <a:srgbClr val="E84A27"/>
              </a:buClr>
              <a:buSzPts val="1800"/>
              <a:buNone/>
              <a:defRPr/>
            </a:lvl9pPr>
          </a:lstStyle>
          <a:p>
            <a:endParaRPr/>
          </a:p>
        </p:txBody>
      </p:sp>
      <p:sp>
        <p:nvSpPr>
          <p:cNvPr id="11" name="Google Shape;11;p45"/>
          <p:cNvSpPr txBox="1">
            <a:spLocks noGrp="1"/>
          </p:cNvSpPr>
          <p:nvPr>
            <p:ph type="body" idx="1"/>
          </p:nvPr>
        </p:nvSpPr>
        <p:spPr>
          <a:xfrm>
            <a:off x="471339" y="3602037"/>
            <a:ext cx="5785770" cy="1655763"/>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FFFFFF"/>
              </a:buClr>
              <a:buSzPts val="2000"/>
              <a:buFont typeface="Calibri"/>
              <a:buNone/>
              <a:defRPr sz="2000">
                <a:solidFill>
                  <a:srgbClr val="FFFFFF"/>
                </a:solidFill>
              </a:defRPr>
            </a:lvl1pPr>
            <a:lvl2pPr marL="914400" lvl="1" indent="-228600" algn="l">
              <a:lnSpc>
                <a:spcPct val="90000"/>
              </a:lnSpc>
              <a:spcBef>
                <a:spcPts val="1000"/>
              </a:spcBef>
              <a:spcAft>
                <a:spcPts val="0"/>
              </a:spcAft>
              <a:buClr>
                <a:srgbClr val="FFFFFF"/>
              </a:buClr>
              <a:buSzPts val="2000"/>
              <a:buFont typeface="Calibri"/>
              <a:buNone/>
              <a:defRPr sz="2000">
                <a:solidFill>
                  <a:srgbClr val="FFFFFF"/>
                </a:solidFill>
              </a:defRPr>
            </a:lvl2pPr>
            <a:lvl3pPr marL="1371600" lvl="2" indent="-228600" algn="l">
              <a:lnSpc>
                <a:spcPct val="90000"/>
              </a:lnSpc>
              <a:spcBef>
                <a:spcPts val="1000"/>
              </a:spcBef>
              <a:spcAft>
                <a:spcPts val="0"/>
              </a:spcAft>
              <a:buClr>
                <a:srgbClr val="FFFFFF"/>
              </a:buClr>
              <a:buSzPts val="2000"/>
              <a:buFont typeface="Calibri"/>
              <a:buNone/>
              <a:defRPr sz="2000">
                <a:solidFill>
                  <a:srgbClr val="FFFFFF"/>
                </a:solidFill>
              </a:defRPr>
            </a:lvl3pPr>
            <a:lvl4pPr marL="1828800" lvl="3" indent="-228600" algn="l">
              <a:lnSpc>
                <a:spcPct val="90000"/>
              </a:lnSpc>
              <a:spcBef>
                <a:spcPts val="1000"/>
              </a:spcBef>
              <a:spcAft>
                <a:spcPts val="0"/>
              </a:spcAft>
              <a:buClr>
                <a:srgbClr val="FFFFFF"/>
              </a:buClr>
              <a:buSzPts val="2000"/>
              <a:buFont typeface="Calibri"/>
              <a:buNone/>
              <a:defRPr sz="2000">
                <a:solidFill>
                  <a:srgbClr val="FFFFFF"/>
                </a:solidFill>
              </a:defRPr>
            </a:lvl4pPr>
            <a:lvl5pPr marL="2286000" lvl="4" indent="-228600" algn="l">
              <a:lnSpc>
                <a:spcPct val="90000"/>
              </a:lnSpc>
              <a:spcBef>
                <a:spcPts val="1000"/>
              </a:spcBef>
              <a:spcAft>
                <a:spcPts val="0"/>
              </a:spcAft>
              <a:buClr>
                <a:srgbClr val="FFFFFF"/>
              </a:buClr>
              <a:buSzPts val="2000"/>
              <a:buFont typeface="Calibri"/>
              <a:buNone/>
              <a:defRPr sz="2000">
                <a:solidFill>
                  <a:srgbClr val="FFFFFF"/>
                </a:solidFill>
              </a:defRPr>
            </a:lvl5pPr>
            <a:lvl6pPr marL="2743200" lvl="5" indent="-342900" algn="l">
              <a:lnSpc>
                <a:spcPct val="90000"/>
              </a:lnSpc>
              <a:spcBef>
                <a:spcPts val="1000"/>
              </a:spcBef>
              <a:spcAft>
                <a:spcPts val="0"/>
              </a:spcAft>
              <a:buClr>
                <a:srgbClr val="13294B"/>
              </a:buClr>
              <a:buSzPts val="1800"/>
              <a:buChar char="•"/>
              <a:defRPr/>
            </a:lvl6pPr>
            <a:lvl7pPr marL="3200400" lvl="6" indent="-342900" algn="l">
              <a:lnSpc>
                <a:spcPct val="90000"/>
              </a:lnSpc>
              <a:spcBef>
                <a:spcPts val="1000"/>
              </a:spcBef>
              <a:spcAft>
                <a:spcPts val="0"/>
              </a:spcAft>
              <a:buClr>
                <a:srgbClr val="13294B"/>
              </a:buClr>
              <a:buSzPts val="1800"/>
              <a:buChar char="•"/>
              <a:defRPr/>
            </a:lvl7pPr>
            <a:lvl8pPr marL="3657600" lvl="7" indent="-342900" algn="l">
              <a:lnSpc>
                <a:spcPct val="90000"/>
              </a:lnSpc>
              <a:spcBef>
                <a:spcPts val="1000"/>
              </a:spcBef>
              <a:spcAft>
                <a:spcPts val="0"/>
              </a:spcAft>
              <a:buClr>
                <a:srgbClr val="13294B"/>
              </a:buClr>
              <a:buSzPts val="1800"/>
              <a:buChar char="•"/>
              <a:defRPr/>
            </a:lvl8pPr>
            <a:lvl9pPr marL="4114800" lvl="8" indent="-342900" algn="l">
              <a:lnSpc>
                <a:spcPct val="90000"/>
              </a:lnSpc>
              <a:spcBef>
                <a:spcPts val="1000"/>
              </a:spcBef>
              <a:spcAft>
                <a:spcPts val="0"/>
              </a:spcAft>
              <a:buClr>
                <a:srgbClr val="13294B"/>
              </a:buClr>
              <a:buSzPts val="1800"/>
              <a:buChar char="•"/>
              <a:defRPr/>
            </a:lvl9pPr>
          </a:lstStyle>
          <a:p>
            <a:endParaRPr/>
          </a:p>
        </p:txBody>
      </p:sp>
      <p:pic>
        <p:nvPicPr>
          <p:cNvPr id="12" name="Google Shape;12;p45" descr="Picture 6"/>
          <p:cNvPicPr preferRelativeResize="0"/>
          <p:nvPr/>
        </p:nvPicPr>
        <p:blipFill rotWithShape="1">
          <a:blip r:embed="rId3">
            <a:alphaModFix/>
          </a:blip>
          <a:srcRect/>
          <a:stretch/>
        </p:blipFill>
        <p:spPr>
          <a:xfrm>
            <a:off x="4537075" y="5718264"/>
            <a:ext cx="3117851" cy="807949"/>
          </a:xfrm>
          <a:prstGeom prst="rect">
            <a:avLst/>
          </a:prstGeom>
          <a:noFill/>
          <a:ln>
            <a:noFill/>
          </a:ln>
        </p:spPr>
      </p:pic>
      <p:sp>
        <p:nvSpPr>
          <p:cNvPr id="13" name="Google Shape;13;p4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B94"/>
              </a:buClr>
              <a:buSzPts val="1200"/>
              <a:buFont typeface="Calibri"/>
              <a:buNone/>
              <a:defRPr sz="1200">
                <a:solidFill>
                  <a:srgbClr val="888B94"/>
                </a:solidFill>
              </a:defRPr>
            </a:lvl1pPr>
            <a:lvl2pPr marL="0" lvl="1" indent="0" algn="r">
              <a:lnSpc>
                <a:spcPct val="100000"/>
              </a:lnSpc>
              <a:spcBef>
                <a:spcPts val="0"/>
              </a:spcBef>
              <a:spcAft>
                <a:spcPts val="0"/>
              </a:spcAft>
              <a:buClr>
                <a:srgbClr val="888B94"/>
              </a:buClr>
              <a:buSzPts val="1200"/>
              <a:buFont typeface="Calibri"/>
              <a:buNone/>
              <a:defRPr sz="1200">
                <a:solidFill>
                  <a:srgbClr val="888B94"/>
                </a:solidFill>
              </a:defRPr>
            </a:lvl2pPr>
            <a:lvl3pPr marL="0" lvl="2" indent="0" algn="r">
              <a:lnSpc>
                <a:spcPct val="100000"/>
              </a:lnSpc>
              <a:spcBef>
                <a:spcPts val="0"/>
              </a:spcBef>
              <a:spcAft>
                <a:spcPts val="0"/>
              </a:spcAft>
              <a:buClr>
                <a:srgbClr val="888B94"/>
              </a:buClr>
              <a:buSzPts val="1200"/>
              <a:buFont typeface="Calibri"/>
              <a:buNone/>
              <a:defRPr sz="1200">
                <a:solidFill>
                  <a:srgbClr val="888B94"/>
                </a:solidFill>
              </a:defRPr>
            </a:lvl3pPr>
            <a:lvl4pPr marL="0" lvl="3" indent="0" algn="r">
              <a:lnSpc>
                <a:spcPct val="100000"/>
              </a:lnSpc>
              <a:spcBef>
                <a:spcPts val="0"/>
              </a:spcBef>
              <a:spcAft>
                <a:spcPts val="0"/>
              </a:spcAft>
              <a:buClr>
                <a:srgbClr val="888B94"/>
              </a:buClr>
              <a:buSzPts val="1200"/>
              <a:buFont typeface="Calibri"/>
              <a:buNone/>
              <a:defRPr sz="1200">
                <a:solidFill>
                  <a:srgbClr val="888B94"/>
                </a:solidFill>
              </a:defRPr>
            </a:lvl4pPr>
            <a:lvl5pPr marL="0" lvl="4" indent="0" algn="r">
              <a:lnSpc>
                <a:spcPct val="100000"/>
              </a:lnSpc>
              <a:spcBef>
                <a:spcPts val="0"/>
              </a:spcBef>
              <a:spcAft>
                <a:spcPts val="0"/>
              </a:spcAft>
              <a:buClr>
                <a:srgbClr val="888B94"/>
              </a:buClr>
              <a:buSzPts val="1200"/>
              <a:buFont typeface="Calibri"/>
              <a:buNone/>
              <a:defRPr sz="1200">
                <a:solidFill>
                  <a:srgbClr val="888B94"/>
                </a:solidFill>
              </a:defRPr>
            </a:lvl5pPr>
            <a:lvl6pPr marL="0" lvl="5" indent="0" algn="r">
              <a:lnSpc>
                <a:spcPct val="100000"/>
              </a:lnSpc>
              <a:spcBef>
                <a:spcPts val="0"/>
              </a:spcBef>
              <a:spcAft>
                <a:spcPts val="0"/>
              </a:spcAft>
              <a:buClr>
                <a:srgbClr val="888B94"/>
              </a:buClr>
              <a:buSzPts val="1200"/>
              <a:buFont typeface="Calibri"/>
              <a:buNone/>
              <a:defRPr sz="1200">
                <a:solidFill>
                  <a:srgbClr val="888B94"/>
                </a:solidFill>
              </a:defRPr>
            </a:lvl6pPr>
            <a:lvl7pPr marL="0" lvl="6" indent="0" algn="r">
              <a:lnSpc>
                <a:spcPct val="100000"/>
              </a:lnSpc>
              <a:spcBef>
                <a:spcPts val="0"/>
              </a:spcBef>
              <a:spcAft>
                <a:spcPts val="0"/>
              </a:spcAft>
              <a:buClr>
                <a:srgbClr val="888B94"/>
              </a:buClr>
              <a:buSzPts val="1200"/>
              <a:buFont typeface="Calibri"/>
              <a:buNone/>
              <a:defRPr sz="1200">
                <a:solidFill>
                  <a:srgbClr val="888B94"/>
                </a:solidFill>
              </a:defRPr>
            </a:lvl7pPr>
            <a:lvl8pPr marL="0" lvl="7" indent="0" algn="r">
              <a:lnSpc>
                <a:spcPct val="100000"/>
              </a:lnSpc>
              <a:spcBef>
                <a:spcPts val="0"/>
              </a:spcBef>
              <a:spcAft>
                <a:spcPts val="0"/>
              </a:spcAft>
              <a:buClr>
                <a:srgbClr val="888B94"/>
              </a:buClr>
              <a:buSzPts val="1200"/>
              <a:buFont typeface="Calibri"/>
              <a:buNone/>
              <a:defRPr sz="1200">
                <a:solidFill>
                  <a:srgbClr val="888B94"/>
                </a:solidFill>
              </a:defRPr>
            </a:lvl8pPr>
            <a:lvl9pPr marL="0" lvl="8" indent="0" algn="r">
              <a:lnSpc>
                <a:spcPct val="100000"/>
              </a:lnSpc>
              <a:spcBef>
                <a:spcPts val="0"/>
              </a:spcBef>
              <a:spcAft>
                <a:spcPts val="0"/>
              </a:spcAft>
              <a:buClr>
                <a:srgbClr val="888B94"/>
              </a:buClr>
              <a:buSzPts val="1200"/>
              <a:buFont typeface="Calibri"/>
              <a:buNone/>
              <a:defRPr sz="1200">
                <a:solidFill>
                  <a:srgbClr val="888B94"/>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4"/>
        <p:cNvGrpSpPr/>
        <p:nvPr/>
      </p:nvGrpSpPr>
      <p:grpSpPr>
        <a:xfrm>
          <a:off x="0" y="0"/>
          <a:ext cx="0" cy="0"/>
          <a:chOff x="0" y="0"/>
          <a:chExt cx="0" cy="0"/>
        </a:xfrm>
      </p:grpSpPr>
      <p:sp>
        <p:nvSpPr>
          <p:cNvPr id="15" name="Google Shape;15;p46"/>
          <p:cNvSpPr txBox="1">
            <a:spLocks noGrp="1"/>
          </p:cNvSpPr>
          <p:nvPr>
            <p:ph type="sldNum" idx="12"/>
          </p:nvPr>
        </p:nvSpPr>
        <p:spPr>
          <a:xfrm>
            <a:off x="11602450" y="6153503"/>
            <a:ext cx="258624" cy="248306"/>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B94"/>
              </a:buClr>
              <a:buSzPts val="1200"/>
              <a:buFont typeface="Calibri"/>
              <a:buNone/>
              <a:defRPr sz="1200">
                <a:solidFill>
                  <a:srgbClr val="888B94"/>
                </a:solidFill>
              </a:defRPr>
            </a:lvl1pPr>
            <a:lvl2pPr marL="0" lvl="1" indent="0" algn="r">
              <a:lnSpc>
                <a:spcPct val="100000"/>
              </a:lnSpc>
              <a:spcBef>
                <a:spcPts val="0"/>
              </a:spcBef>
              <a:spcAft>
                <a:spcPts val="0"/>
              </a:spcAft>
              <a:buClr>
                <a:srgbClr val="888B94"/>
              </a:buClr>
              <a:buSzPts val="1200"/>
              <a:buFont typeface="Calibri"/>
              <a:buNone/>
              <a:defRPr sz="1200">
                <a:solidFill>
                  <a:srgbClr val="888B94"/>
                </a:solidFill>
              </a:defRPr>
            </a:lvl2pPr>
            <a:lvl3pPr marL="0" lvl="2" indent="0" algn="r">
              <a:lnSpc>
                <a:spcPct val="100000"/>
              </a:lnSpc>
              <a:spcBef>
                <a:spcPts val="0"/>
              </a:spcBef>
              <a:spcAft>
                <a:spcPts val="0"/>
              </a:spcAft>
              <a:buClr>
                <a:srgbClr val="888B94"/>
              </a:buClr>
              <a:buSzPts val="1200"/>
              <a:buFont typeface="Calibri"/>
              <a:buNone/>
              <a:defRPr sz="1200">
                <a:solidFill>
                  <a:srgbClr val="888B94"/>
                </a:solidFill>
              </a:defRPr>
            </a:lvl3pPr>
            <a:lvl4pPr marL="0" lvl="3" indent="0" algn="r">
              <a:lnSpc>
                <a:spcPct val="100000"/>
              </a:lnSpc>
              <a:spcBef>
                <a:spcPts val="0"/>
              </a:spcBef>
              <a:spcAft>
                <a:spcPts val="0"/>
              </a:spcAft>
              <a:buClr>
                <a:srgbClr val="888B94"/>
              </a:buClr>
              <a:buSzPts val="1200"/>
              <a:buFont typeface="Calibri"/>
              <a:buNone/>
              <a:defRPr sz="1200">
                <a:solidFill>
                  <a:srgbClr val="888B94"/>
                </a:solidFill>
              </a:defRPr>
            </a:lvl4pPr>
            <a:lvl5pPr marL="0" lvl="4" indent="0" algn="r">
              <a:lnSpc>
                <a:spcPct val="100000"/>
              </a:lnSpc>
              <a:spcBef>
                <a:spcPts val="0"/>
              </a:spcBef>
              <a:spcAft>
                <a:spcPts val="0"/>
              </a:spcAft>
              <a:buClr>
                <a:srgbClr val="888B94"/>
              </a:buClr>
              <a:buSzPts val="1200"/>
              <a:buFont typeface="Calibri"/>
              <a:buNone/>
              <a:defRPr sz="1200">
                <a:solidFill>
                  <a:srgbClr val="888B94"/>
                </a:solidFill>
              </a:defRPr>
            </a:lvl5pPr>
            <a:lvl6pPr marL="0" lvl="5" indent="0" algn="r">
              <a:lnSpc>
                <a:spcPct val="100000"/>
              </a:lnSpc>
              <a:spcBef>
                <a:spcPts val="0"/>
              </a:spcBef>
              <a:spcAft>
                <a:spcPts val="0"/>
              </a:spcAft>
              <a:buClr>
                <a:srgbClr val="888B94"/>
              </a:buClr>
              <a:buSzPts val="1200"/>
              <a:buFont typeface="Calibri"/>
              <a:buNone/>
              <a:defRPr sz="1200">
                <a:solidFill>
                  <a:srgbClr val="888B94"/>
                </a:solidFill>
              </a:defRPr>
            </a:lvl6pPr>
            <a:lvl7pPr marL="0" lvl="6" indent="0" algn="r">
              <a:lnSpc>
                <a:spcPct val="100000"/>
              </a:lnSpc>
              <a:spcBef>
                <a:spcPts val="0"/>
              </a:spcBef>
              <a:spcAft>
                <a:spcPts val="0"/>
              </a:spcAft>
              <a:buClr>
                <a:srgbClr val="888B94"/>
              </a:buClr>
              <a:buSzPts val="1200"/>
              <a:buFont typeface="Calibri"/>
              <a:buNone/>
              <a:defRPr sz="1200">
                <a:solidFill>
                  <a:srgbClr val="888B94"/>
                </a:solidFill>
              </a:defRPr>
            </a:lvl7pPr>
            <a:lvl8pPr marL="0" lvl="7" indent="0" algn="r">
              <a:lnSpc>
                <a:spcPct val="100000"/>
              </a:lnSpc>
              <a:spcBef>
                <a:spcPts val="0"/>
              </a:spcBef>
              <a:spcAft>
                <a:spcPts val="0"/>
              </a:spcAft>
              <a:buClr>
                <a:srgbClr val="888B94"/>
              </a:buClr>
              <a:buSzPts val="1200"/>
              <a:buFont typeface="Calibri"/>
              <a:buNone/>
              <a:defRPr sz="1200">
                <a:solidFill>
                  <a:srgbClr val="888B94"/>
                </a:solidFill>
              </a:defRPr>
            </a:lvl8pPr>
            <a:lvl9pPr marL="0" lvl="8" indent="0" algn="r">
              <a:lnSpc>
                <a:spcPct val="100000"/>
              </a:lnSpc>
              <a:spcBef>
                <a:spcPts val="0"/>
              </a:spcBef>
              <a:spcAft>
                <a:spcPts val="0"/>
              </a:spcAft>
              <a:buClr>
                <a:srgbClr val="888B94"/>
              </a:buClr>
              <a:buSzPts val="1200"/>
              <a:buFont typeface="Calibri"/>
              <a:buNone/>
              <a:defRPr sz="1200">
                <a:solidFill>
                  <a:srgbClr val="888B94"/>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rgbClr val="FFFFFF"/>
        </a:solidFill>
        <a:effectLst/>
      </p:bgPr>
    </p:bg>
    <p:spTree>
      <p:nvGrpSpPr>
        <p:cNvPr id="1" name="Shape 16"/>
        <p:cNvGrpSpPr/>
        <p:nvPr/>
      </p:nvGrpSpPr>
      <p:grpSpPr>
        <a:xfrm>
          <a:off x="0" y="0"/>
          <a:ext cx="0" cy="0"/>
          <a:chOff x="0" y="0"/>
          <a:chExt cx="0" cy="0"/>
        </a:xfrm>
      </p:grpSpPr>
      <p:sp>
        <p:nvSpPr>
          <p:cNvPr id="17" name="Google Shape;17;p47"/>
          <p:cNvSpPr txBox="1">
            <a:spLocks noGrp="1"/>
          </p:cNvSpPr>
          <p:nvPr>
            <p:ph type="title"/>
          </p:nvPr>
        </p:nvSpPr>
        <p:spPr>
          <a:xfrm>
            <a:off x="378823" y="365125"/>
            <a:ext cx="9614263" cy="1325563"/>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rgbClr val="E84A27"/>
              </a:buClr>
              <a:buSzPts val="1800"/>
              <a:buNone/>
              <a:defRPr/>
            </a:lvl1pPr>
            <a:lvl2pPr lvl="1" algn="l">
              <a:lnSpc>
                <a:spcPct val="90000"/>
              </a:lnSpc>
              <a:spcBef>
                <a:spcPts val="0"/>
              </a:spcBef>
              <a:spcAft>
                <a:spcPts val="0"/>
              </a:spcAft>
              <a:buClr>
                <a:srgbClr val="E84A27"/>
              </a:buClr>
              <a:buSzPts val="1800"/>
              <a:buNone/>
              <a:defRPr/>
            </a:lvl2pPr>
            <a:lvl3pPr lvl="2" algn="l">
              <a:lnSpc>
                <a:spcPct val="90000"/>
              </a:lnSpc>
              <a:spcBef>
                <a:spcPts val="0"/>
              </a:spcBef>
              <a:spcAft>
                <a:spcPts val="0"/>
              </a:spcAft>
              <a:buClr>
                <a:srgbClr val="E84A27"/>
              </a:buClr>
              <a:buSzPts val="1800"/>
              <a:buNone/>
              <a:defRPr/>
            </a:lvl3pPr>
            <a:lvl4pPr lvl="3" algn="l">
              <a:lnSpc>
                <a:spcPct val="90000"/>
              </a:lnSpc>
              <a:spcBef>
                <a:spcPts val="0"/>
              </a:spcBef>
              <a:spcAft>
                <a:spcPts val="0"/>
              </a:spcAft>
              <a:buClr>
                <a:srgbClr val="E84A27"/>
              </a:buClr>
              <a:buSzPts val="1800"/>
              <a:buNone/>
              <a:defRPr/>
            </a:lvl4pPr>
            <a:lvl5pPr lvl="4" algn="l">
              <a:lnSpc>
                <a:spcPct val="90000"/>
              </a:lnSpc>
              <a:spcBef>
                <a:spcPts val="0"/>
              </a:spcBef>
              <a:spcAft>
                <a:spcPts val="0"/>
              </a:spcAft>
              <a:buClr>
                <a:srgbClr val="E84A27"/>
              </a:buClr>
              <a:buSzPts val="1800"/>
              <a:buNone/>
              <a:defRPr/>
            </a:lvl5pPr>
            <a:lvl6pPr lvl="5" algn="l">
              <a:lnSpc>
                <a:spcPct val="90000"/>
              </a:lnSpc>
              <a:spcBef>
                <a:spcPts val="0"/>
              </a:spcBef>
              <a:spcAft>
                <a:spcPts val="0"/>
              </a:spcAft>
              <a:buClr>
                <a:srgbClr val="E84A27"/>
              </a:buClr>
              <a:buSzPts val="1800"/>
              <a:buNone/>
              <a:defRPr/>
            </a:lvl6pPr>
            <a:lvl7pPr lvl="6" algn="l">
              <a:lnSpc>
                <a:spcPct val="90000"/>
              </a:lnSpc>
              <a:spcBef>
                <a:spcPts val="0"/>
              </a:spcBef>
              <a:spcAft>
                <a:spcPts val="0"/>
              </a:spcAft>
              <a:buClr>
                <a:srgbClr val="E84A27"/>
              </a:buClr>
              <a:buSzPts val="1800"/>
              <a:buNone/>
              <a:defRPr/>
            </a:lvl7pPr>
            <a:lvl8pPr lvl="7" algn="l">
              <a:lnSpc>
                <a:spcPct val="90000"/>
              </a:lnSpc>
              <a:spcBef>
                <a:spcPts val="0"/>
              </a:spcBef>
              <a:spcAft>
                <a:spcPts val="0"/>
              </a:spcAft>
              <a:buClr>
                <a:srgbClr val="E84A27"/>
              </a:buClr>
              <a:buSzPts val="1800"/>
              <a:buNone/>
              <a:defRPr/>
            </a:lvl8pPr>
            <a:lvl9pPr lvl="8" algn="l">
              <a:lnSpc>
                <a:spcPct val="90000"/>
              </a:lnSpc>
              <a:spcBef>
                <a:spcPts val="0"/>
              </a:spcBef>
              <a:spcAft>
                <a:spcPts val="0"/>
              </a:spcAft>
              <a:buClr>
                <a:srgbClr val="E84A27"/>
              </a:buClr>
              <a:buSzPts val="1800"/>
              <a:buNone/>
              <a:defRPr/>
            </a:lvl9pPr>
          </a:lstStyle>
          <a:p>
            <a:endParaRPr/>
          </a:p>
        </p:txBody>
      </p:sp>
      <p:sp>
        <p:nvSpPr>
          <p:cNvPr id="18" name="Google Shape;18;p47"/>
          <p:cNvSpPr txBox="1">
            <a:spLocks noGrp="1"/>
          </p:cNvSpPr>
          <p:nvPr>
            <p:ph type="body" idx="1"/>
          </p:nvPr>
        </p:nvSpPr>
        <p:spPr>
          <a:xfrm>
            <a:off x="378823" y="1690688"/>
            <a:ext cx="9614263" cy="362589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13294B"/>
              </a:buClr>
              <a:buSzPts val="1800"/>
              <a:buChar char="•"/>
              <a:defRPr/>
            </a:lvl1pPr>
            <a:lvl2pPr marL="914400" lvl="1" indent="-342900" algn="l">
              <a:lnSpc>
                <a:spcPct val="90000"/>
              </a:lnSpc>
              <a:spcBef>
                <a:spcPts val="1000"/>
              </a:spcBef>
              <a:spcAft>
                <a:spcPts val="0"/>
              </a:spcAft>
              <a:buClr>
                <a:srgbClr val="13294B"/>
              </a:buClr>
              <a:buSzPts val="1800"/>
              <a:buChar char="•"/>
              <a:defRPr/>
            </a:lvl2pPr>
            <a:lvl3pPr marL="1371600" lvl="2" indent="-342900" algn="l">
              <a:lnSpc>
                <a:spcPct val="90000"/>
              </a:lnSpc>
              <a:spcBef>
                <a:spcPts val="1000"/>
              </a:spcBef>
              <a:spcAft>
                <a:spcPts val="0"/>
              </a:spcAft>
              <a:buClr>
                <a:srgbClr val="13294B"/>
              </a:buClr>
              <a:buSzPts val="1800"/>
              <a:buChar char="•"/>
              <a:defRPr/>
            </a:lvl3pPr>
            <a:lvl4pPr marL="1828800" lvl="3" indent="-342900" algn="l">
              <a:lnSpc>
                <a:spcPct val="90000"/>
              </a:lnSpc>
              <a:spcBef>
                <a:spcPts val="1000"/>
              </a:spcBef>
              <a:spcAft>
                <a:spcPts val="0"/>
              </a:spcAft>
              <a:buClr>
                <a:srgbClr val="13294B"/>
              </a:buClr>
              <a:buSzPts val="1800"/>
              <a:buChar char="•"/>
              <a:defRPr/>
            </a:lvl4pPr>
            <a:lvl5pPr marL="2286000" lvl="4" indent="-342900" algn="l">
              <a:lnSpc>
                <a:spcPct val="90000"/>
              </a:lnSpc>
              <a:spcBef>
                <a:spcPts val="1000"/>
              </a:spcBef>
              <a:spcAft>
                <a:spcPts val="0"/>
              </a:spcAft>
              <a:buClr>
                <a:srgbClr val="13294B"/>
              </a:buClr>
              <a:buSzPts val="1800"/>
              <a:buChar char="•"/>
              <a:defRPr/>
            </a:lvl5pPr>
            <a:lvl6pPr marL="2743200" lvl="5" indent="-342900" algn="l">
              <a:lnSpc>
                <a:spcPct val="90000"/>
              </a:lnSpc>
              <a:spcBef>
                <a:spcPts val="1000"/>
              </a:spcBef>
              <a:spcAft>
                <a:spcPts val="0"/>
              </a:spcAft>
              <a:buClr>
                <a:srgbClr val="13294B"/>
              </a:buClr>
              <a:buSzPts val="1800"/>
              <a:buChar char="•"/>
              <a:defRPr/>
            </a:lvl6pPr>
            <a:lvl7pPr marL="3200400" lvl="6" indent="-342900" algn="l">
              <a:lnSpc>
                <a:spcPct val="90000"/>
              </a:lnSpc>
              <a:spcBef>
                <a:spcPts val="1000"/>
              </a:spcBef>
              <a:spcAft>
                <a:spcPts val="0"/>
              </a:spcAft>
              <a:buClr>
                <a:srgbClr val="13294B"/>
              </a:buClr>
              <a:buSzPts val="1800"/>
              <a:buChar char="•"/>
              <a:defRPr/>
            </a:lvl7pPr>
            <a:lvl8pPr marL="3657600" lvl="7" indent="-342900" algn="l">
              <a:lnSpc>
                <a:spcPct val="90000"/>
              </a:lnSpc>
              <a:spcBef>
                <a:spcPts val="1000"/>
              </a:spcBef>
              <a:spcAft>
                <a:spcPts val="0"/>
              </a:spcAft>
              <a:buClr>
                <a:srgbClr val="13294B"/>
              </a:buClr>
              <a:buSzPts val="1800"/>
              <a:buChar char="•"/>
              <a:defRPr/>
            </a:lvl8pPr>
            <a:lvl9pPr marL="4114800" lvl="8" indent="-342900" algn="l">
              <a:lnSpc>
                <a:spcPct val="90000"/>
              </a:lnSpc>
              <a:spcBef>
                <a:spcPts val="1000"/>
              </a:spcBef>
              <a:spcAft>
                <a:spcPts val="0"/>
              </a:spcAft>
              <a:buClr>
                <a:srgbClr val="13294B"/>
              </a:buClr>
              <a:buSzPts val="1800"/>
              <a:buChar char="•"/>
              <a:defRPr/>
            </a:lvl9pPr>
          </a:lstStyle>
          <a:p>
            <a:endParaRPr/>
          </a:p>
        </p:txBody>
      </p:sp>
      <p:sp>
        <p:nvSpPr>
          <p:cNvPr id="19" name="Google Shape;19;p4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B94"/>
              </a:buClr>
              <a:buSzPts val="1200"/>
              <a:buFont typeface="Calibri"/>
              <a:buNone/>
              <a:defRPr sz="1200">
                <a:solidFill>
                  <a:srgbClr val="888B94"/>
                </a:solidFill>
              </a:defRPr>
            </a:lvl1pPr>
            <a:lvl2pPr marL="0" lvl="1" indent="0" algn="r">
              <a:lnSpc>
                <a:spcPct val="100000"/>
              </a:lnSpc>
              <a:spcBef>
                <a:spcPts val="0"/>
              </a:spcBef>
              <a:spcAft>
                <a:spcPts val="0"/>
              </a:spcAft>
              <a:buClr>
                <a:srgbClr val="888B94"/>
              </a:buClr>
              <a:buSzPts val="1200"/>
              <a:buFont typeface="Calibri"/>
              <a:buNone/>
              <a:defRPr sz="1200">
                <a:solidFill>
                  <a:srgbClr val="888B94"/>
                </a:solidFill>
              </a:defRPr>
            </a:lvl2pPr>
            <a:lvl3pPr marL="0" lvl="2" indent="0" algn="r">
              <a:lnSpc>
                <a:spcPct val="100000"/>
              </a:lnSpc>
              <a:spcBef>
                <a:spcPts val="0"/>
              </a:spcBef>
              <a:spcAft>
                <a:spcPts val="0"/>
              </a:spcAft>
              <a:buClr>
                <a:srgbClr val="888B94"/>
              </a:buClr>
              <a:buSzPts val="1200"/>
              <a:buFont typeface="Calibri"/>
              <a:buNone/>
              <a:defRPr sz="1200">
                <a:solidFill>
                  <a:srgbClr val="888B94"/>
                </a:solidFill>
              </a:defRPr>
            </a:lvl3pPr>
            <a:lvl4pPr marL="0" lvl="3" indent="0" algn="r">
              <a:lnSpc>
                <a:spcPct val="100000"/>
              </a:lnSpc>
              <a:spcBef>
                <a:spcPts val="0"/>
              </a:spcBef>
              <a:spcAft>
                <a:spcPts val="0"/>
              </a:spcAft>
              <a:buClr>
                <a:srgbClr val="888B94"/>
              </a:buClr>
              <a:buSzPts val="1200"/>
              <a:buFont typeface="Calibri"/>
              <a:buNone/>
              <a:defRPr sz="1200">
                <a:solidFill>
                  <a:srgbClr val="888B94"/>
                </a:solidFill>
              </a:defRPr>
            </a:lvl4pPr>
            <a:lvl5pPr marL="0" lvl="4" indent="0" algn="r">
              <a:lnSpc>
                <a:spcPct val="100000"/>
              </a:lnSpc>
              <a:spcBef>
                <a:spcPts val="0"/>
              </a:spcBef>
              <a:spcAft>
                <a:spcPts val="0"/>
              </a:spcAft>
              <a:buClr>
                <a:srgbClr val="888B94"/>
              </a:buClr>
              <a:buSzPts val="1200"/>
              <a:buFont typeface="Calibri"/>
              <a:buNone/>
              <a:defRPr sz="1200">
                <a:solidFill>
                  <a:srgbClr val="888B94"/>
                </a:solidFill>
              </a:defRPr>
            </a:lvl5pPr>
            <a:lvl6pPr marL="0" lvl="5" indent="0" algn="r">
              <a:lnSpc>
                <a:spcPct val="100000"/>
              </a:lnSpc>
              <a:spcBef>
                <a:spcPts val="0"/>
              </a:spcBef>
              <a:spcAft>
                <a:spcPts val="0"/>
              </a:spcAft>
              <a:buClr>
                <a:srgbClr val="888B94"/>
              </a:buClr>
              <a:buSzPts val="1200"/>
              <a:buFont typeface="Calibri"/>
              <a:buNone/>
              <a:defRPr sz="1200">
                <a:solidFill>
                  <a:srgbClr val="888B94"/>
                </a:solidFill>
              </a:defRPr>
            </a:lvl6pPr>
            <a:lvl7pPr marL="0" lvl="6" indent="0" algn="r">
              <a:lnSpc>
                <a:spcPct val="100000"/>
              </a:lnSpc>
              <a:spcBef>
                <a:spcPts val="0"/>
              </a:spcBef>
              <a:spcAft>
                <a:spcPts val="0"/>
              </a:spcAft>
              <a:buClr>
                <a:srgbClr val="888B94"/>
              </a:buClr>
              <a:buSzPts val="1200"/>
              <a:buFont typeface="Calibri"/>
              <a:buNone/>
              <a:defRPr sz="1200">
                <a:solidFill>
                  <a:srgbClr val="888B94"/>
                </a:solidFill>
              </a:defRPr>
            </a:lvl7pPr>
            <a:lvl8pPr marL="0" lvl="7" indent="0" algn="r">
              <a:lnSpc>
                <a:spcPct val="100000"/>
              </a:lnSpc>
              <a:spcBef>
                <a:spcPts val="0"/>
              </a:spcBef>
              <a:spcAft>
                <a:spcPts val="0"/>
              </a:spcAft>
              <a:buClr>
                <a:srgbClr val="888B94"/>
              </a:buClr>
              <a:buSzPts val="1200"/>
              <a:buFont typeface="Calibri"/>
              <a:buNone/>
              <a:defRPr sz="1200">
                <a:solidFill>
                  <a:srgbClr val="888B94"/>
                </a:solidFill>
              </a:defRPr>
            </a:lvl8pPr>
            <a:lvl9pPr marL="0" lvl="8" indent="0" algn="r">
              <a:lnSpc>
                <a:spcPct val="100000"/>
              </a:lnSpc>
              <a:spcBef>
                <a:spcPts val="0"/>
              </a:spcBef>
              <a:spcAft>
                <a:spcPts val="0"/>
              </a:spcAft>
              <a:buClr>
                <a:srgbClr val="888B94"/>
              </a:buClr>
              <a:buSzPts val="1200"/>
              <a:buFont typeface="Calibri"/>
              <a:buNone/>
              <a:defRPr sz="1200">
                <a:solidFill>
                  <a:srgbClr val="888B94"/>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0"/>
        <p:cNvGrpSpPr/>
        <p:nvPr/>
      </p:nvGrpSpPr>
      <p:grpSpPr>
        <a:xfrm>
          <a:off x="0" y="0"/>
          <a:ext cx="0" cy="0"/>
          <a:chOff x="0" y="0"/>
          <a:chExt cx="0" cy="0"/>
        </a:xfrm>
      </p:grpSpPr>
      <p:sp>
        <p:nvSpPr>
          <p:cNvPr id="21" name="Google Shape;21;p48"/>
          <p:cNvSpPr txBox="1">
            <a:spLocks noGrp="1"/>
          </p:cNvSpPr>
          <p:nvPr>
            <p:ph type="sldNum" idx="12"/>
          </p:nvPr>
        </p:nvSpPr>
        <p:spPr>
          <a:xfrm>
            <a:off x="11602450" y="6153503"/>
            <a:ext cx="258624" cy="248306"/>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B94"/>
              </a:buClr>
              <a:buSzPts val="1200"/>
              <a:buFont typeface="Calibri"/>
              <a:buNone/>
              <a:defRPr sz="1200">
                <a:solidFill>
                  <a:srgbClr val="888B94"/>
                </a:solidFill>
              </a:defRPr>
            </a:lvl1pPr>
            <a:lvl2pPr marL="0" lvl="1" indent="0" algn="r">
              <a:lnSpc>
                <a:spcPct val="100000"/>
              </a:lnSpc>
              <a:spcBef>
                <a:spcPts val="0"/>
              </a:spcBef>
              <a:spcAft>
                <a:spcPts val="0"/>
              </a:spcAft>
              <a:buClr>
                <a:srgbClr val="888B94"/>
              </a:buClr>
              <a:buSzPts val="1200"/>
              <a:buFont typeface="Calibri"/>
              <a:buNone/>
              <a:defRPr sz="1200">
                <a:solidFill>
                  <a:srgbClr val="888B94"/>
                </a:solidFill>
              </a:defRPr>
            </a:lvl2pPr>
            <a:lvl3pPr marL="0" lvl="2" indent="0" algn="r">
              <a:lnSpc>
                <a:spcPct val="100000"/>
              </a:lnSpc>
              <a:spcBef>
                <a:spcPts val="0"/>
              </a:spcBef>
              <a:spcAft>
                <a:spcPts val="0"/>
              </a:spcAft>
              <a:buClr>
                <a:srgbClr val="888B94"/>
              </a:buClr>
              <a:buSzPts val="1200"/>
              <a:buFont typeface="Calibri"/>
              <a:buNone/>
              <a:defRPr sz="1200">
                <a:solidFill>
                  <a:srgbClr val="888B94"/>
                </a:solidFill>
              </a:defRPr>
            </a:lvl3pPr>
            <a:lvl4pPr marL="0" lvl="3" indent="0" algn="r">
              <a:lnSpc>
                <a:spcPct val="100000"/>
              </a:lnSpc>
              <a:spcBef>
                <a:spcPts val="0"/>
              </a:spcBef>
              <a:spcAft>
                <a:spcPts val="0"/>
              </a:spcAft>
              <a:buClr>
                <a:srgbClr val="888B94"/>
              </a:buClr>
              <a:buSzPts val="1200"/>
              <a:buFont typeface="Calibri"/>
              <a:buNone/>
              <a:defRPr sz="1200">
                <a:solidFill>
                  <a:srgbClr val="888B94"/>
                </a:solidFill>
              </a:defRPr>
            </a:lvl4pPr>
            <a:lvl5pPr marL="0" lvl="4" indent="0" algn="r">
              <a:lnSpc>
                <a:spcPct val="100000"/>
              </a:lnSpc>
              <a:spcBef>
                <a:spcPts val="0"/>
              </a:spcBef>
              <a:spcAft>
                <a:spcPts val="0"/>
              </a:spcAft>
              <a:buClr>
                <a:srgbClr val="888B94"/>
              </a:buClr>
              <a:buSzPts val="1200"/>
              <a:buFont typeface="Calibri"/>
              <a:buNone/>
              <a:defRPr sz="1200">
                <a:solidFill>
                  <a:srgbClr val="888B94"/>
                </a:solidFill>
              </a:defRPr>
            </a:lvl5pPr>
            <a:lvl6pPr marL="0" lvl="5" indent="0" algn="r">
              <a:lnSpc>
                <a:spcPct val="100000"/>
              </a:lnSpc>
              <a:spcBef>
                <a:spcPts val="0"/>
              </a:spcBef>
              <a:spcAft>
                <a:spcPts val="0"/>
              </a:spcAft>
              <a:buClr>
                <a:srgbClr val="888B94"/>
              </a:buClr>
              <a:buSzPts val="1200"/>
              <a:buFont typeface="Calibri"/>
              <a:buNone/>
              <a:defRPr sz="1200">
                <a:solidFill>
                  <a:srgbClr val="888B94"/>
                </a:solidFill>
              </a:defRPr>
            </a:lvl6pPr>
            <a:lvl7pPr marL="0" lvl="6" indent="0" algn="r">
              <a:lnSpc>
                <a:spcPct val="100000"/>
              </a:lnSpc>
              <a:spcBef>
                <a:spcPts val="0"/>
              </a:spcBef>
              <a:spcAft>
                <a:spcPts val="0"/>
              </a:spcAft>
              <a:buClr>
                <a:srgbClr val="888B94"/>
              </a:buClr>
              <a:buSzPts val="1200"/>
              <a:buFont typeface="Calibri"/>
              <a:buNone/>
              <a:defRPr sz="1200">
                <a:solidFill>
                  <a:srgbClr val="888B94"/>
                </a:solidFill>
              </a:defRPr>
            </a:lvl7pPr>
            <a:lvl8pPr marL="0" lvl="7" indent="0" algn="r">
              <a:lnSpc>
                <a:spcPct val="100000"/>
              </a:lnSpc>
              <a:spcBef>
                <a:spcPts val="0"/>
              </a:spcBef>
              <a:spcAft>
                <a:spcPts val="0"/>
              </a:spcAft>
              <a:buClr>
                <a:srgbClr val="888B94"/>
              </a:buClr>
              <a:buSzPts val="1200"/>
              <a:buFont typeface="Calibri"/>
              <a:buNone/>
              <a:defRPr sz="1200">
                <a:solidFill>
                  <a:srgbClr val="888B94"/>
                </a:solidFill>
              </a:defRPr>
            </a:lvl8pPr>
            <a:lvl9pPr marL="0" lvl="8" indent="0" algn="r">
              <a:lnSpc>
                <a:spcPct val="100000"/>
              </a:lnSpc>
              <a:spcBef>
                <a:spcPts val="0"/>
              </a:spcBef>
              <a:spcAft>
                <a:spcPts val="0"/>
              </a:spcAft>
              <a:buClr>
                <a:srgbClr val="888B94"/>
              </a:buClr>
              <a:buSzPts val="1200"/>
              <a:buFont typeface="Calibri"/>
              <a:buNone/>
              <a:defRPr sz="1200">
                <a:solidFill>
                  <a:srgbClr val="888B94"/>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5"/>
        <p:cNvGrpSpPr/>
        <p:nvPr/>
      </p:nvGrpSpPr>
      <p:grpSpPr>
        <a:xfrm>
          <a:off x="0" y="0"/>
          <a:ext cx="0" cy="0"/>
          <a:chOff x="0" y="0"/>
          <a:chExt cx="0" cy="0"/>
        </a:xfrm>
      </p:grpSpPr>
      <p:sp>
        <p:nvSpPr>
          <p:cNvPr id="6" name="Google Shape;6;p44"/>
          <p:cNvSpPr txBox="1">
            <a:spLocks noGrp="1"/>
          </p:cNvSpPr>
          <p:nvPr>
            <p:ph type="title"/>
          </p:nvPr>
        </p:nvSpPr>
        <p:spPr>
          <a:xfrm>
            <a:off x="609600" y="92074"/>
            <a:ext cx="10972800" cy="1508127"/>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E84A27"/>
              </a:buClr>
              <a:buSzPts val="4400"/>
              <a:buFont typeface="Georgia"/>
              <a:buNone/>
              <a:defRPr sz="4400" b="1" i="0" u="none" strike="noStrike" cap="none">
                <a:solidFill>
                  <a:srgbClr val="E84A27"/>
                </a:solidFill>
                <a:latin typeface="Georgia"/>
                <a:ea typeface="Georgia"/>
                <a:cs typeface="Georgia"/>
                <a:sym typeface="Georgia"/>
              </a:defRPr>
            </a:lvl1pPr>
            <a:lvl2pPr marR="0" lvl="1" algn="l" rtl="0">
              <a:lnSpc>
                <a:spcPct val="90000"/>
              </a:lnSpc>
              <a:spcBef>
                <a:spcPts val="0"/>
              </a:spcBef>
              <a:spcAft>
                <a:spcPts val="0"/>
              </a:spcAft>
              <a:buClr>
                <a:srgbClr val="E84A27"/>
              </a:buClr>
              <a:buSzPts val="4400"/>
              <a:buFont typeface="Georgia"/>
              <a:buNone/>
              <a:defRPr sz="4400" b="1" i="0" u="none" strike="noStrike" cap="none">
                <a:solidFill>
                  <a:srgbClr val="E84A27"/>
                </a:solidFill>
                <a:latin typeface="Georgia"/>
                <a:ea typeface="Georgia"/>
                <a:cs typeface="Georgia"/>
                <a:sym typeface="Georgia"/>
              </a:defRPr>
            </a:lvl2pPr>
            <a:lvl3pPr marR="0" lvl="2" algn="l" rtl="0">
              <a:lnSpc>
                <a:spcPct val="90000"/>
              </a:lnSpc>
              <a:spcBef>
                <a:spcPts val="0"/>
              </a:spcBef>
              <a:spcAft>
                <a:spcPts val="0"/>
              </a:spcAft>
              <a:buClr>
                <a:srgbClr val="E84A27"/>
              </a:buClr>
              <a:buSzPts val="4400"/>
              <a:buFont typeface="Georgia"/>
              <a:buNone/>
              <a:defRPr sz="4400" b="1" i="0" u="none" strike="noStrike" cap="none">
                <a:solidFill>
                  <a:srgbClr val="E84A27"/>
                </a:solidFill>
                <a:latin typeface="Georgia"/>
                <a:ea typeface="Georgia"/>
                <a:cs typeface="Georgia"/>
                <a:sym typeface="Georgia"/>
              </a:defRPr>
            </a:lvl3pPr>
            <a:lvl4pPr marR="0" lvl="3" algn="l" rtl="0">
              <a:lnSpc>
                <a:spcPct val="90000"/>
              </a:lnSpc>
              <a:spcBef>
                <a:spcPts val="0"/>
              </a:spcBef>
              <a:spcAft>
                <a:spcPts val="0"/>
              </a:spcAft>
              <a:buClr>
                <a:srgbClr val="E84A27"/>
              </a:buClr>
              <a:buSzPts val="4400"/>
              <a:buFont typeface="Georgia"/>
              <a:buNone/>
              <a:defRPr sz="4400" b="1" i="0" u="none" strike="noStrike" cap="none">
                <a:solidFill>
                  <a:srgbClr val="E84A27"/>
                </a:solidFill>
                <a:latin typeface="Georgia"/>
                <a:ea typeface="Georgia"/>
                <a:cs typeface="Georgia"/>
                <a:sym typeface="Georgia"/>
              </a:defRPr>
            </a:lvl4pPr>
            <a:lvl5pPr marR="0" lvl="4" algn="l" rtl="0">
              <a:lnSpc>
                <a:spcPct val="90000"/>
              </a:lnSpc>
              <a:spcBef>
                <a:spcPts val="0"/>
              </a:spcBef>
              <a:spcAft>
                <a:spcPts val="0"/>
              </a:spcAft>
              <a:buClr>
                <a:srgbClr val="E84A27"/>
              </a:buClr>
              <a:buSzPts val="4400"/>
              <a:buFont typeface="Georgia"/>
              <a:buNone/>
              <a:defRPr sz="4400" b="1" i="0" u="none" strike="noStrike" cap="none">
                <a:solidFill>
                  <a:srgbClr val="E84A27"/>
                </a:solidFill>
                <a:latin typeface="Georgia"/>
                <a:ea typeface="Georgia"/>
                <a:cs typeface="Georgia"/>
                <a:sym typeface="Georgia"/>
              </a:defRPr>
            </a:lvl5pPr>
            <a:lvl6pPr marR="0" lvl="5" algn="l" rtl="0">
              <a:lnSpc>
                <a:spcPct val="90000"/>
              </a:lnSpc>
              <a:spcBef>
                <a:spcPts val="0"/>
              </a:spcBef>
              <a:spcAft>
                <a:spcPts val="0"/>
              </a:spcAft>
              <a:buClr>
                <a:srgbClr val="E84A27"/>
              </a:buClr>
              <a:buSzPts val="4400"/>
              <a:buFont typeface="Georgia"/>
              <a:buNone/>
              <a:defRPr sz="4400" b="1" i="0" u="none" strike="noStrike" cap="none">
                <a:solidFill>
                  <a:srgbClr val="E84A27"/>
                </a:solidFill>
                <a:latin typeface="Georgia"/>
                <a:ea typeface="Georgia"/>
                <a:cs typeface="Georgia"/>
                <a:sym typeface="Georgia"/>
              </a:defRPr>
            </a:lvl6pPr>
            <a:lvl7pPr marR="0" lvl="6" algn="l" rtl="0">
              <a:lnSpc>
                <a:spcPct val="90000"/>
              </a:lnSpc>
              <a:spcBef>
                <a:spcPts val="0"/>
              </a:spcBef>
              <a:spcAft>
                <a:spcPts val="0"/>
              </a:spcAft>
              <a:buClr>
                <a:srgbClr val="E84A27"/>
              </a:buClr>
              <a:buSzPts val="4400"/>
              <a:buFont typeface="Georgia"/>
              <a:buNone/>
              <a:defRPr sz="4400" b="1" i="0" u="none" strike="noStrike" cap="none">
                <a:solidFill>
                  <a:srgbClr val="E84A27"/>
                </a:solidFill>
                <a:latin typeface="Georgia"/>
                <a:ea typeface="Georgia"/>
                <a:cs typeface="Georgia"/>
                <a:sym typeface="Georgia"/>
              </a:defRPr>
            </a:lvl7pPr>
            <a:lvl8pPr marR="0" lvl="7" algn="l" rtl="0">
              <a:lnSpc>
                <a:spcPct val="90000"/>
              </a:lnSpc>
              <a:spcBef>
                <a:spcPts val="0"/>
              </a:spcBef>
              <a:spcAft>
                <a:spcPts val="0"/>
              </a:spcAft>
              <a:buClr>
                <a:srgbClr val="E84A27"/>
              </a:buClr>
              <a:buSzPts val="4400"/>
              <a:buFont typeface="Georgia"/>
              <a:buNone/>
              <a:defRPr sz="4400" b="1" i="0" u="none" strike="noStrike" cap="none">
                <a:solidFill>
                  <a:srgbClr val="E84A27"/>
                </a:solidFill>
                <a:latin typeface="Georgia"/>
                <a:ea typeface="Georgia"/>
                <a:cs typeface="Georgia"/>
                <a:sym typeface="Georgia"/>
              </a:defRPr>
            </a:lvl8pPr>
            <a:lvl9pPr marR="0" lvl="8" algn="l" rtl="0">
              <a:lnSpc>
                <a:spcPct val="90000"/>
              </a:lnSpc>
              <a:spcBef>
                <a:spcPts val="0"/>
              </a:spcBef>
              <a:spcAft>
                <a:spcPts val="0"/>
              </a:spcAft>
              <a:buClr>
                <a:srgbClr val="E84A27"/>
              </a:buClr>
              <a:buSzPts val="4400"/>
              <a:buFont typeface="Georgia"/>
              <a:buNone/>
              <a:defRPr sz="4400" b="1" i="0" u="none" strike="noStrike" cap="none">
                <a:solidFill>
                  <a:srgbClr val="E84A27"/>
                </a:solidFill>
                <a:latin typeface="Georgia"/>
                <a:ea typeface="Georgia"/>
                <a:cs typeface="Georgia"/>
                <a:sym typeface="Georgia"/>
              </a:defRPr>
            </a:lvl9pPr>
          </a:lstStyle>
          <a:p>
            <a:endParaRPr/>
          </a:p>
        </p:txBody>
      </p:sp>
      <p:sp>
        <p:nvSpPr>
          <p:cNvPr id="7" name="Google Shape;7;p44"/>
          <p:cNvSpPr txBox="1">
            <a:spLocks noGrp="1"/>
          </p:cNvSpPr>
          <p:nvPr>
            <p:ph type="body" idx="1"/>
          </p:nvPr>
        </p:nvSpPr>
        <p:spPr>
          <a:xfrm>
            <a:off x="609600" y="1600200"/>
            <a:ext cx="10972800" cy="5257800"/>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13294B"/>
              </a:buClr>
              <a:buSzPts val="2800"/>
              <a:buFont typeface="Arial"/>
              <a:buChar char="•"/>
              <a:defRPr sz="2800" b="0" i="0" u="none" strike="noStrike" cap="none">
                <a:solidFill>
                  <a:srgbClr val="13294B"/>
                </a:solidFill>
                <a:latin typeface="Calibri"/>
                <a:ea typeface="Calibri"/>
                <a:cs typeface="Calibri"/>
                <a:sym typeface="Calibri"/>
              </a:defRPr>
            </a:lvl1pPr>
            <a:lvl2pPr marL="914400" marR="0" lvl="1" indent="-406400" algn="l" rtl="0">
              <a:lnSpc>
                <a:spcPct val="90000"/>
              </a:lnSpc>
              <a:spcBef>
                <a:spcPts val="1000"/>
              </a:spcBef>
              <a:spcAft>
                <a:spcPts val="0"/>
              </a:spcAft>
              <a:buClr>
                <a:srgbClr val="13294B"/>
              </a:buClr>
              <a:buSzPts val="2800"/>
              <a:buFont typeface="Arial"/>
              <a:buChar char="•"/>
              <a:defRPr sz="2800" b="0" i="0" u="none" strike="noStrike" cap="none">
                <a:solidFill>
                  <a:srgbClr val="13294B"/>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13294B"/>
              </a:buClr>
              <a:buSzPts val="2800"/>
              <a:buFont typeface="Arial"/>
              <a:buChar char="•"/>
              <a:defRPr sz="2800" b="0" i="0" u="none" strike="noStrike" cap="none">
                <a:solidFill>
                  <a:srgbClr val="13294B"/>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13294B"/>
              </a:buClr>
              <a:buSzPts val="2800"/>
              <a:buFont typeface="Arial"/>
              <a:buChar char="•"/>
              <a:defRPr sz="2800" b="0" i="0" u="none" strike="noStrike" cap="none">
                <a:solidFill>
                  <a:srgbClr val="13294B"/>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13294B"/>
              </a:buClr>
              <a:buSzPts val="2800"/>
              <a:buFont typeface="Arial"/>
              <a:buChar char="•"/>
              <a:defRPr sz="2800" b="0" i="0" u="none" strike="noStrike" cap="none">
                <a:solidFill>
                  <a:srgbClr val="13294B"/>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13294B"/>
              </a:buClr>
              <a:buSzPts val="2800"/>
              <a:buFont typeface="Arial"/>
              <a:buChar char="•"/>
              <a:defRPr sz="2800" b="0" i="0" u="none" strike="noStrike" cap="none">
                <a:solidFill>
                  <a:srgbClr val="13294B"/>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13294B"/>
              </a:buClr>
              <a:buSzPts val="2800"/>
              <a:buFont typeface="Arial"/>
              <a:buChar char="•"/>
              <a:defRPr sz="2800" b="0" i="0" u="none" strike="noStrike" cap="none">
                <a:solidFill>
                  <a:srgbClr val="13294B"/>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13294B"/>
              </a:buClr>
              <a:buSzPts val="2800"/>
              <a:buFont typeface="Arial"/>
              <a:buChar char="•"/>
              <a:defRPr sz="2800" b="0" i="0" u="none" strike="noStrike" cap="none">
                <a:solidFill>
                  <a:srgbClr val="13294B"/>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13294B"/>
              </a:buClr>
              <a:buSzPts val="2800"/>
              <a:buFont typeface="Arial"/>
              <a:buChar char="•"/>
              <a:defRPr sz="2800" b="0" i="0" u="none" strike="noStrike" cap="none">
                <a:solidFill>
                  <a:srgbClr val="13294B"/>
                </a:solidFill>
                <a:latin typeface="Calibri"/>
                <a:ea typeface="Calibri"/>
                <a:cs typeface="Calibri"/>
                <a:sym typeface="Calibri"/>
              </a:defRPr>
            </a:lvl9pPr>
          </a:lstStyle>
          <a:p>
            <a:endParaRPr/>
          </a:p>
        </p:txBody>
      </p:sp>
      <p:sp>
        <p:nvSpPr>
          <p:cNvPr id="8" name="Google Shape;8;p44"/>
          <p:cNvSpPr txBox="1">
            <a:spLocks noGrp="1"/>
          </p:cNvSpPr>
          <p:nvPr>
            <p:ph type="sldNum" idx="12"/>
          </p:nvPr>
        </p:nvSpPr>
        <p:spPr>
          <a:xfrm>
            <a:off x="11602450" y="6153503"/>
            <a:ext cx="258624" cy="248306"/>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B94"/>
              </a:buClr>
              <a:buSzPts val="1200"/>
              <a:buFont typeface="Calibri"/>
              <a:buNone/>
              <a:defRPr sz="1200" b="0" i="0" u="none" strike="noStrike" cap="none">
                <a:solidFill>
                  <a:srgbClr val="888B94"/>
                </a:solidFill>
                <a:latin typeface="Calibri"/>
                <a:ea typeface="Calibri"/>
                <a:cs typeface="Calibri"/>
                <a:sym typeface="Calibri"/>
              </a:defRPr>
            </a:lvl1pPr>
            <a:lvl2pPr marL="0" marR="0" lvl="1" indent="0" algn="r" rtl="0">
              <a:lnSpc>
                <a:spcPct val="100000"/>
              </a:lnSpc>
              <a:spcBef>
                <a:spcPts val="0"/>
              </a:spcBef>
              <a:spcAft>
                <a:spcPts val="0"/>
              </a:spcAft>
              <a:buClr>
                <a:srgbClr val="888B94"/>
              </a:buClr>
              <a:buSzPts val="1200"/>
              <a:buFont typeface="Calibri"/>
              <a:buNone/>
              <a:defRPr sz="1200" b="0" i="0" u="none" strike="noStrike" cap="none">
                <a:solidFill>
                  <a:srgbClr val="888B94"/>
                </a:solidFill>
                <a:latin typeface="Calibri"/>
                <a:ea typeface="Calibri"/>
                <a:cs typeface="Calibri"/>
                <a:sym typeface="Calibri"/>
              </a:defRPr>
            </a:lvl2pPr>
            <a:lvl3pPr marL="0" marR="0" lvl="2" indent="0" algn="r" rtl="0">
              <a:lnSpc>
                <a:spcPct val="100000"/>
              </a:lnSpc>
              <a:spcBef>
                <a:spcPts val="0"/>
              </a:spcBef>
              <a:spcAft>
                <a:spcPts val="0"/>
              </a:spcAft>
              <a:buClr>
                <a:srgbClr val="888B94"/>
              </a:buClr>
              <a:buSzPts val="1200"/>
              <a:buFont typeface="Calibri"/>
              <a:buNone/>
              <a:defRPr sz="1200" b="0" i="0" u="none" strike="noStrike" cap="none">
                <a:solidFill>
                  <a:srgbClr val="888B94"/>
                </a:solidFill>
                <a:latin typeface="Calibri"/>
                <a:ea typeface="Calibri"/>
                <a:cs typeface="Calibri"/>
                <a:sym typeface="Calibri"/>
              </a:defRPr>
            </a:lvl3pPr>
            <a:lvl4pPr marL="0" marR="0" lvl="3" indent="0" algn="r" rtl="0">
              <a:lnSpc>
                <a:spcPct val="100000"/>
              </a:lnSpc>
              <a:spcBef>
                <a:spcPts val="0"/>
              </a:spcBef>
              <a:spcAft>
                <a:spcPts val="0"/>
              </a:spcAft>
              <a:buClr>
                <a:srgbClr val="888B94"/>
              </a:buClr>
              <a:buSzPts val="1200"/>
              <a:buFont typeface="Calibri"/>
              <a:buNone/>
              <a:defRPr sz="1200" b="0" i="0" u="none" strike="noStrike" cap="none">
                <a:solidFill>
                  <a:srgbClr val="888B94"/>
                </a:solidFill>
                <a:latin typeface="Calibri"/>
                <a:ea typeface="Calibri"/>
                <a:cs typeface="Calibri"/>
                <a:sym typeface="Calibri"/>
              </a:defRPr>
            </a:lvl4pPr>
            <a:lvl5pPr marL="0" marR="0" lvl="4" indent="0" algn="r" rtl="0">
              <a:lnSpc>
                <a:spcPct val="100000"/>
              </a:lnSpc>
              <a:spcBef>
                <a:spcPts val="0"/>
              </a:spcBef>
              <a:spcAft>
                <a:spcPts val="0"/>
              </a:spcAft>
              <a:buClr>
                <a:srgbClr val="888B94"/>
              </a:buClr>
              <a:buSzPts val="1200"/>
              <a:buFont typeface="Calibri"/>
              <a:buNone/>
              <a:defRPr sz="1200" b="0" i="0" u="none" strike="noStrike" cap="none">
                <a:solidFill>
                  <a:srgbClr val="888B94"/>
                </a:solidFill>
                <a:latin typeface="Calibri"/>
                <a:ea typeface="Calibri"/>
                <a:cs typeface="Calibri"/>
                <a:sym typeface="Calibri"/>
              </a:defRPr>
            </a:lvl5pPr>
            <a:lvl6pPr marL="0" marR="0" lvl="5" indent="0" algn="r" rtl="0">
              <a:lnSpc>
                <a:spcPct val="100000"/>
              </a:lnSpc>
              <a:spcBef>
                <a:spcPts val="0"/>
              </a:spcBef>
              <a:spcAft>
                <a:spcPts val="0"/>
              </a:spcAft>
              <a:buClr>
                <a:srgbClr val="888B94"/>
              </a:buClr>
              <a:buSzPts val="1200"/>
              <a:buFont typeface="Calibri"/>
              <a:buNone/>
              <a:defRPr sz="1200" b="0" i="0" u="none" strike="noStrike" cap="none">
                <a:solidFill>
                  <a:srgbClr val="888B94"/>
                </a:solidFill>
                <a:latin typeface="Calibri"/>
                <a:ea typeface="Calibri"/>
                <a:cs typeface="Calibri"/>
                <a:sym typeface="Calibri"/>
              </a:defRPr>
            </a:lvl6pPr>
            <a:lvl7pPr marL="0" marR="0" lvl="6" indent="0" algn="r" rtl="0">
              <a:lnSpc>
                <a:spcPct val="100000"/>
              </a:lnSpc>
              <a:spcBef>
                <a:spcPts val="0"/>
              </a:spcBef>
              <a:spcAft>
                <a:spcPts val="0"/>
              </a:spcAft>
              <a:buClr>
                <a:srgbClr val="888B94"/>
              </a:buClr>
              <a:buSzPts val="1200"/>
              <a:buFont typeface="Calibri"/>
              <a:buNone/>
              <a:defRPr sz="1200" b="0" i="0" u="none" strike="noStrike" cap="none">
                <a:solidFill>
                  <a:srgbClr val="888B94"/>
                </a:solidFill>
                <a:latin typeface="Calibri"/>
                <a:ea typeface="Calibri"/>
                <a:cs typeface="Calibri"/>
                <a:sym typeface="Calibri"/>
              </a:defRPr>
            </a:lvl7pPr>
            <a:lvl8pPr marL="0" marR="0" lvl="7" indent="0" algn="r" rtl="0">
              <a:lnSpc>
                <a:spcPct val="100000"/>
              </a:lnSpc>
              <a:spcBef>
                <a:spcPts val="0"/>
              </a:spcBef>
              <a:spcAft>
                <a:spcPts val="0"/>
              </a:spcAft>
              <a:buClr>
                <a:srgbClr val="888B94"/>
              </a:buClr>
              <a:buSzPts val="1200"/>
              <a:buFont typeface="Calibri"/>
              <a:buNone/>
              <a:defRPr sz="1200" b="0" i="0" u="none" strike="noStrike" cap="none">
                <a:solidFill>
                  <a:srgbClr val="888B94"/>
                </a:solidFill>
                <a:latin typeface="Calibri"/>
                <a:ea typeface="Calibri"/>
                <a:cs typeface="Calibri"/>
                <a:sym typeface="Calibri"/>
              </a:defRPr>
            </a:lvl8pPr>
            <a:lvl9pPr marL="0" marR="0" lvl="8" indent="0" algn="r" rtl="0">
              <a:lnSpc>
                <a:spcPct val="100000"/>
              </a:lnSpc>
              <a:spcBef>
                <a:spcPts val="0"/>
              </a:spcBef>
              <a:spcAft>
                <a:spcPts val="0"/>
              </a:spcAft>
              <a:buClr>
                <a:srgbClr val="888B94"/>
              </a:buClr>
              <a:buSzPts val="1200"/>
              <a:buFont typeface="Calibri"/>
              <a:buNone/>
              <a:defRPr sz="1200" b="0" i="0" u="none" strike="noStrike" cap="none">
                <a:solidFill>
                  <a:srgbClr val="888B9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publish.illinois.edu/udl-accessibility-group/"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https://classtranscribe.illinois.edu/" TargetMode="Externa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udlguidelines.cast.or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sp>
        <p:nvSpPr>
          <p:cNvPr id="26" name="Google Shape;26;p1"/>
          <p:cNvSpPr txBox="1">
            <a:spLocks noGrp="1"/>
          </p:cNvSpPr>
          <p:nvPr>
            <p:ph type="ctrTitle" idx="4294967295"/>
          </p:nvPr>
        </p:nvSpPr>
        <p:spPr>
          <a:xfrm>
            <a:off x="1203753" y="445857"/>
            <a:ext cx="10104119" cy="2422843"/>
          </a:xfrm>
          <a:prstGeom prst="rect">
            <a:avLst/>
          </a:prstGeom>
          <a:noFill/>
          <a:ln>
            <a:noFill/>
          </a:ln>
        </p:spPr>
        <p:txBody>
          <a:bodyPr spcFirstLastPara="1" wrap="square" lIns="45700" tIns="45700" rIns="45700" bIns="45700" anchor="b" anchorCtr="0">
            <a:normAutofit/>
          </a:bodyPr>
          <a:lstStyle/>
          <a:p>
            <a:pPr marL="0" marR="0" lvl="0" indent="0" algn="ctr" rtl="0">
              <a:lnSpc>
                <a:spcPct val="90000"/>
              </a:lnSpc>
              <a:spcBef>
                <a:spcPts val="0"/>
              </a:spcBef>
              <a:spcAft>
                <a:spcPts val="0"/>
              </a:spcAft>
              <a:buClr>
                <a:srgbClr val="FFFFFF"/>
              </a:buClr>
              <a:buSzPts val="4000"/>
              <a:buFont typeface="Helvetica Neue"/>
              <a:buNone/>
            </a:pPr>
            <a:r>
              <a:rPr lang="en-US" sz="4000" b="1" i="0" u="none" strike="noStrike" cap="none" dirty="0">
                <a:solidFill>
                  <a:srgbClr val="FFFFFF"/>
                </a:solidFill>
                <a:latin typeface="Helvetica Neue"/>
                <a:ea typeface="Helvetica Neue"/>
                <a:cs typeface="Helvetica Neue"/>
                <a:sym typeface="Helvetica Neue"/>
              </a:rPr>
              <a:t>Opportunities and barriers in implementing UDL for accessibility</a:t>
            </a:r>
            <a:br>
              <a:rPr lang="en-US" sz="4000" b="1" i="0" u="none" strike="noStrike" cap="none" dirty="0">
                <a:solidFill>
                  <a:srgbClr val="FFFFFF"/>
                </a:solidFill>
                <a:latin typeface="Helvetica Neue"/>
                <a:ea typeface="Helvetica Neue"/>
                <a:cs typeface="Helvetica Neue"/>
                <a:sym typeface="Helvetica Neue"/>
              </a:rPr>
            </a:br>
            <a:r>
              <a:rPr lang="en-US" sz="4000" b="1" i="0" u="none" strike="noStrike" cap="none" dirty="0">
                <a:solidFill>
                  <a:srgbClr val="FFFFFF"/>
                </a:solidFill>
                <a:latin typeface="Helvetica Neue"/>
                <a:ea typeface="Helvetica Neue"/>
                <a:cs typeface="Helvetica Neue"/>
                <a:sym typeface="Helvetica Neue"/>
              </a:rPr>
              <a:t>- </a:t>
            </a:r>
            <a:r>
              <a:rPr lang="en-US" sz="4000" b="1" i="0" u="none" strike="noStrike" cap="none" dirty="0">
                <a:solidFill>
                  <a:srgbClr val="FFFF00"/>
                </a:solidFill>
                <a:latin typeface="Helvetica Neue"/>
                <a:ea typeface="Helvetica Neue"/>
                <a:cs typeface="Helvetica Neue"/>
                <a:sym typeface="Helvetica Neue"/>
              </a:rPr>
              <a:t>data from both students and faculty’s perspectives</a:t>
            </a:r>
            <a:endParaRPr lang="en-US" sz="3200" b="1" i="0" u="none" strike="noStrike" cap="none" dirty="0">
              <a:solidFill>
                <a:srgbClr val="FFFF00"/>
              </a:solidFill>
              <a:latin typeface="Helvetica" pitchFamily="2" charset="0"/>
              <a:sym typeface="Georgia"/>
            </a:endParaRPr>
          </a:p>
        </p:txBody>
      </p:sp>
      <p:sp>
        <p:nvSpPr>
          <p:cNvPr id="27" name="Google Shape;27;p1"/>
          <p:cNvSpPr txBox="1"/>
          <p:nvPr/>
        </p:nvSpPr>
        <p:spPr>
          <a:xfrm>
            <a:off x="408633" y="3535946"/>
            <a:ext cx="11374734" cy="584735"/>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EDEDED"/>
              </a:buClr>
              <a:buSzPts val="3200"/>
              <a:buFont typeface="Helvetica Neue"/>
              <a:buNone/>
            </a:pPr>
            <a:r>
              <a:rPr lang="en-US" sz="3200" b="1" i="0" u="sng" strike="noStrike" cap="none" dirty="0">
                <a:solidFill>
                  <a:srgbClr val="EDEDED"/>
                </a:solidFill>
                <a:latin typeface="Helvetica Neue"/>
                <a:ea typeface="Helvetica Neue"/>
                <a:cs typeface="Helvetica Neue"/>
                <a:sym typeface="Helvetica Neue"/>
              </a:rPr>
              <a:t>Hongye Liu, Lawrence </a:t>
            </a:r>
            <a:r>
              <a:rPr lang="en-US" sz="3200" b="1" i="0" u="sng" strike="noStrike" cap="none" dirty="0" err="1">
                <a:solidFill>
                  <a:srgbClr val="EDEDED"/>
                </a:solidFill>
                <a:latin typeface="Helvetica Neue"/>
                <a:ea typeface="Helvetica Neue"/>
                <a:cs typeface="Helvetica Neue"/>
                <a:sym typeface="Helvetica Neue"/>
              </a:rPr>
              <a:t>Angrave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a:spLocks noGrp="1"/>
          </p:cNvSpPr>
          <p:nvPr>
            <p:ph type="title" idx="4294967295"/>
          </p:nvPr>
        </p:nvSpPr>
        <p:spPr>
          <a:xfrm>
            <a:off x="709612" y="365125"/>
            <a:ext cx="11482389" cy="1325563"/>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E84A27"/>
              </a:buClr>
              <a:buSzPts val="4400"/>
              <a:buFont typeface="Georgia"/>
              <a:buNone/>
            </a:pPr>
            <a:r>
              <a:rPr lang="en-US"/>
              <a:t>Contents</a:t>
            </a:r>
            <a:endParaRPr/>
          </a:p>
        </p:txBody>
      </p:sp>
      <p:sp>
        <p:nvSpPr>
          <p:cNvPr id="66" name="Google Shape;66;p4"/>
          <p:cNvSpPr txBox="1"/>
          <p:nvPr/>
        </p:nvSpPr>
        <p:spPr>
          <a:xfrm>
            <a:off x="859758" y="1773043"/>
            <a:ext cx="10741692" cy="2354450"/>
          </a:xfrm>
          <a:prstGeom prst="rect">
            <a:avLst/>
          </a:prstGeom>
          <a:noFill/>
          <a:ln>
            <a:noFill/>
          </a:ln>
        </p:spPr>
        <p:txBody>
          <a:bodyPr spcFirstLastPara="1" wrap="square" lIns="45700" tIns="45700" rIns="45700" bIns="45700" anchor="t" anchorCtr="0">
            <a:spAutoFit/>
          </a:bodyPr>
          <a:lstStyle/>
          <a:p>
            <a:pPr marL="285750" marR="0" lvl="0" indent="-285750" algn="l" rtl="0">
              <a:lnSpc>
                <a:spcPct val="100000"/>
              </a:lnSpc>
              <a:spcBef>
                <a:spcPts val="0"/>
              </a:spcBef>
              <a:spcAft>
                <a:spcPts val="0"/>
              </a:spcAft>
              <a:buClr>
                <a:srgbClr val="13284B"/>
              </a:buClr>
              <a:buSzPts val="3700"/>
              <a:buFont typeface="Arial"/>
              <a:buChar char="•"/>
            </a:pPr>
            <a:r>
              <a:rPr lang="en-US" sz="3700" b="1" i="0" u="none" strike="noStrike" cap="none" dirty="0">
                <a:solidFill>
                  <a:srgbClr val="13284B"/>
                </a:solidFill>
                <a:latin typeface="Calibri"/>
                <a:ea typeface="Calibri"/>
                <a:cs typeface="Calibri"/>
                <a:sym typeface="Calibri"/>
              </a:rPr>
              <a:t> </a:t>
            </a:r>
            <a:r>
              <a:rPr lang="en-US" sz="3700" i="0" u="none" strike="noStrike" cap="none" dirty="0">
                <a:solidFill>
                  <a:srgbClr val="13284B"/>
                </a:solidFill>
                <a:latin typeface="Calibri"/>
                <a:ea typeface="Calibri"/>
                <a:cs typeface="Calibri"/>
                <a:sym typeface="Calibri"/>
              </a:rPr>
              <a:t>Background</a:t>
            </a:r>
          </a:p>
          <a:p>
            <a:pPr marL="285750" indent="-285750">
              <a:buClr>
                <a:srgbClr val="13284B"/>
              </a:buClr>
              <a:buSzPts val="3700"/>
              <a:buFont typeface="Arial"/>
              <a:buChar char="•"/>
            </a:pPr>
            <a:r>
              <a:rPr lang="en-US" sz="3700" b="1" i="0" u="none" strike="noStrike" cap="none" dirty="0">
                <a:solidFill>
                  <a:srgbClr val="13284B"/>
                </a:solidFill>
                <a:latin typeface="Calibri"/>
                <a:ea typeface="Calibri"/>
                <a:cs typeface="Calibri"/>
                <a:sym typeface="Calibri"/>
              </a:rPr>
              <a:t> </a:t>
            </a:r>
            <a:r>
              <a:rPr lang="en-US" sz="3700" b="1" dirty="0">
                <a:solidFill>
                  <a:srgbClr val="13284B"/>
                </a:solidFill>
                <a:latin typeface="Calibri"/>
                <a:ea typeface="Calibri"/>
                <a:cs typeface="Calibri"/>
                <a:sym typeface="Calibri"/>
              </a:rPr>
              <a:t>Research</a:t>
            </a:r>
            <a:r>
              <a:rPr lang="en-US" sz="3700" b="1" i="0" u="none" strike="noStrike" cap="none" dirty="0">
                <a:solidFill>
                  <a:srgbClr val="13284B"/>
                </a:solidFill>
                <a:latin typeface="Calibri"/>
                <a:ea typeface="Calibri"/>
                <a:cs typeface="Calibri"/>
                <a:sym typeface="Calibri"/>
              </a:rPr>
              <a:t> overview</a:t>
            </a:r>
          </a:p>
          <a:p>
            <a:pPr marL="285750" indent="-285750">
              <a:buClr>
                <a:srgbClr val="13284B"/>
              </a:buClr>
              <a:buSzPts val="3700"/>
              <a:buFont typeface="Arial"/>
              <a:buChar char="•"/>
            </a:pPr>
            <a:r>
              <a:rPr lang="en-US" sz="3700" dirty="0">
                <a:solidFill>
                  <a:srgbClr val="13284B"/>
                </a:solidFill>
                <a:latin typeface="Calibri"/>
                <a:ea typeface="Calibri"/>
                <a:cs typeface="Calibri"/>
                <a:sym typeface="Calibri"/>
              </a:rPr>
              <a:t> Key results</a:t>
            </a:r>
            <a:endParaRPr lang="en-US" dirty="0">
              <a:ea typeface="Calibri"/>
            </a:endParaRPr>
          </a:p>
          <a:p>
            <a:pPr marL="285750" marR="0" lvl="0" indent="-171450" algn="l" rtl="0">
              <a:lnSpc>
                <a:spcPct val="100000"/>
              </a:lnSpc>
              <a:spcBef>
                <a:spcPts val="0"/>
              </a:spcBef>
              <a:spcAft>
                <a:spcPts val="0"/>
              </a:spcAft>
              <a:buClr>
                <a:srgbClr val="13284B"/>
              </a:buClr>
              <a:buSzPts val="1800"/>
              <a:buFont typeface="Arial"/>
              <a:buNone/>
            </a:pPr>
            <a:endParaRPr sz="1800" b="0" i="0" u="none" strike="noStrike" cap="none" dirty="0">
              <a:solidFill>
                <a:srgbClr val="13284B"/>
              </a:solidFill>
              <a:latin typeface="Calibri"/>
              <a:ea typeface="Calibri"/>
              <a:cs typeface="Calibri"/>
              <a:sym typeface="Calibri"/>
            </a:endParaRPr>
          </a:p>
          <a:p>
            <a:pPr marL="0" marR="0" lvl="0" indent="0" algn="l" rtl="0">
              <a:lnSpc>
                <a:spcPct val="100000"/>
              </a:lnSpc>
              <a:spcBef>
                <a:spcPts val="0"/>
              </a:spcBef>
              <a:spcAft>
                <a:spcPts val="0"/>
              </a:spcAft>
              <a:buClr>
                <a:srgbClr val="13284B"/>
              </a:buClr>
              <a:buSzPts val="1800"/>
              <a:buFont typeface="Calibri"/>
              <a:buNone/>
            </a:pPr>
            <a:endParaRPr sz="1800" b="0" i="0" u="none" strike="noStrike" cap="none" dirty="0">
              <a:solidFill>
                <a:srgbClr val="13284B"/>
              </a:solidFill>
              <a:latin typeface="Calibri"/>
              <a:ea typeface="Calibri"/>
              <a:cs typeface="Calibri"/>
              <a:sym typeface="Calibri"/>
            </a:endParaRPr>
          </a:p>
        </p:txBody>
      </p:sp>
      <p:pic>
        <p:nvPicPr>
          <p:cNvPr id="67" name="Google Shape;67;p4" descr="Graphical user interface, text&#10;&#10;Description automatically generated"/>
          <p:cNvPicPr preferRelativeResize="0"/>
          <p:nvPr/>
        </p:nvPicPr>
        <p:blipFill rotWithShape="1">
          <a:blip r:embed="rId3">
            <a:alphaModFix/>
          </a:blip>
          <a:srcRect/>
          <a:stretch/>
        </p:blipFill>
        <p:spPr>
          <a:xfrm>
            <a:off x="-34290" y="5838825"/>
            <a:ext cx="3581400" cy="1193800"/>
          </a:xfrm>
          <a:prstGeom prst="rect">
            <a:avLst/>
          </a:prstGeom>
          <a:noFill/>
          <a:ln>
            <a:noFill/>
          </a:ln>
        </p:spPr>
      </p:pic>
    </p:spTree>
    <p:extLst>
      <p:ext uri="{BB962C8B-B14F-4D97-AF65-F5344CB8AC3E}">
        <p14:creationId xmlns:p14="http://schemas.microsoft.com/office/powerpoint/2010/main" val="1260074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2"/>
          <p:cNvSpPr txBox="1"/>
          <p:nvPr/>
        </p:nvSpPr>
        <p:spPr>
          <a:xfrm>
            <a:off x="490668" y="152729"/>
            <a:ext cx="11482389" cy="887796"/>
          </a:xfrm>
          <a:prstGeom prst="rect">
            <a:avLst/>
          </a:prstGeom>
          <a:noFill/>
          <a:ln>
            <a:noFill/>
          </a:ln>
        </p:spPr>
        <p:txBody>
          <a:bodyPr spcFirstLastPara="1" wrap="square" lIns="45700" tIns="45700" rIns="45700" bIns="45700" anchor="ctr" anchorCtr="0">
            <a:normAutofit fontScale="92500"/>
          </a:bodyPr>
          <a:lstStyle/>
          <a:p>
            <a:pPr marL="0" marR="0" lvl="0" indent="0" algn="l" rtl="0">
              <a:lnSpc>
                <a:spcPct val="90000"/>
              </a:lnSpc>
              <a:spcBef>
                <a:spcPts val="0"/>
              </a:spcBef>
              <a:spcAft>
                <a:spcPts val="0"/>
              </a:spcAft>
              <a:buClr>
                <a:srgbClr val="E84A27"/>
              </a:buClr>
              <a:buSzPts val="4400"/>
              <a:buFont typeface="Georgia"/>
              <a:buNone/>
            </a:pPr>
            <a:r>
              <a:rPr lang="en-US" sz="4400" b="1" i="0" u="none" strike="noStrike" cap="none" dirty="0">
                <a:solidFill>
                  <a:srgbClr val="E84A27"/>
                </a:solidFill>
                <a:latin typeface="Georgia"/>
                <a:ea typeface="Georgia"/>
                <a:cs typeface="Georgia"/>
                <a:sym typeface="Georgia"/>
              </a:rPr>
              <a:t>16 Representative UDL Features Surveyed</a:t>
            </a:r>
            <a:endParaRPr dirty="0"/>
          </a:p>
        </p:txBody>
      </p:sp>
      <p:graphicFrame>
        <p:nvGraphicFramePr>
          <p:cNvPr id="2" name="Table 2">
            <a:extLst>
              <a:ext uri="{FF2B5EF4-FFF2-40B4-BE49-F238E27FC236}">
                <a16:creationId xmlns:a16="http://schemas.microsoft.com/office/drawing/2014/main" id="{51BFF1B9-20AF-3739-88BD-1858682A4D0C}"/>
              </a:ext>
            </a:extLst>
          </p:cNvPr>
          <p:cNvGraphicFramePr>
            <a:graphicFrameLocks noGrp="1"/>
          </p:cNvGraphicFramePr>
          <p:nvPr>
            <p:extLst>
              <p:ext uri="{D42A27DB-BD31-4B8C-83A1-F6EECF244321}">
                <p14:modId xmlns:p14="http://schemas.microsoft.com/office/powerpoint/2010/main" val="1717353962"/>
              </p:ext>
            </p:extLst>
          </p:nvPr>
        </p:nvGraphicFramePr>
        <p:xfrm>
          <a:off x="599090" y="998483"/>
          <a:ext cx="10883296" cy="5535536"/>
        </p:xfrm>
        <a:graphic>
          <a:graphicData uri="http://schemas.openxmlformats.org/drawingml/2006/table">
            <a:tbl>
              <a:tblPr firstRow="1" bandRow="1">
                <a:tableStyleId>{928BB15F-4C21-4CED-AA36-69C000F041D5}</a:tableStyleId>
              </a:tblPr>
              <a:tblGrid>
                <a:gridCol w="2720824">
                  <a:extLst>
                    <a:ext uri="{9D8B030D-6E8A-4147-A177-3AD203B41FA5}">
                      <a16:colId xmlns:a16="http://schemas.microsoft.com/office/drawing/2014/main" val="2639450106"/>
                    </a:ext>
                  </a:extLst>
                </a:gridCol>
                <a:gridCol w="2720824">
                  <a:extLst>
                    <a:ext uri="{9D8B030D-6E8A-4147-A177-3AD203B41FA5}">
                      <a16:colId xmlns:a16="http://schemas.microsoft.com/office/drawing/2014/main" val="3077205942"/>
                    </a:ext>
                  </a:extLst>
                </a:gridCol>
                <a:gridCol w="2720824">
                  <a:extLst>
                    <a:ext uri="{9D8B030D-6E8A-4147-A177-3AD203B41FA5}">
                      <a16:colId xmlns:a16="http://schemas.microsoft.com/office/drawing/2014/main" val="2473204340"/>
                    </a:ext>
                  </a:extLst>
                </a:gridCol>
                <a:gridCol w="2720824">
                  <a:extLst>
                    <a:ext uri="{9D8B030D-6E8A-4147-A177-3AD203B41FA5}">
                      <a16:colId xmlns:a16="http://schemas.microsoft.com/office/drawing/2014/main" val="1920767409"/>
                    </a:ext>
                  </a:extLst>
                </a:gridCol>
              </a:tblGrid>
              <a:tr h="483476">
                <a:tc>
                  <a:txBody>
                    <a:bodyPr/>
                    <a:lstStyle/>
                    <a:p>
                      <a:pPr algn="ctr"/>
                      <a:r>
                        <a:rPr lang="en-US" sz="1800" b="1" u="none" dirty="0"/>
                        <a:t>Engagement</a:t>
                      </a:r>
                      <a:r>
                        <a:rPr lang="en-US" sz="1800" u="none" dirty="0"/>
                        <a:t> </a:t>
                      </a:r>
                    </a:p>
                  </a:txBody>
                  <a:tcPr/>
                </a:tc>
                <a:tc>
                  <a:txBody>
                    <a:bodyPr/>
                    <a:lstStyle/>
                    <a:p>
                      <a:pPr algn="ctr"/>
                      <a:r>
                        <a:rPr lang="en-US" sz="1800" b="1" u="none" dirty="0"/>
                        <a:t>Representation</a:t>
                      </a:r>
                    </a:p>
                  </a:txBody>
                  <a:tcPr/>
                </a:tc>
                <a:tc>
                  <a:txBody>
                    <a:bodyPr/>
                    <a:lstStyle/>
                    <a:p>
                      <a:pPr algn="ctr"/>
                      <a:r>
                        <a:rPr lang="en-US" sz="1800" b="1" u="none" dirty="0"/>
                        <a:t>Action-Expression</a:t>
                      </a:r>
                    </a:p>
                  </a:txBody>
                  <a:tcPr/>
                </a:tc>
                <a:tc>
                  <a:txBody>
                    <a:bodyPr/>
                    <a:lstStyle/>
                    <a:p>
                      <a:pPr algn="ctr"/>
                      <a:r>
                        <a:rPr lang="en-US" sz="1800" b="1" u="none" dirty="0"/>
                        <a:t>Accessibility</a:t>
                      </a:r>
                    </a:p>
                  </a:txBody>
                  <a:tcPr/>
                </a:tc>
                <a:extLst>
                  <a:ext uri="{0D108BD9-81ED-4DB2-BD59-A6C34878D82A}">
                    <a16:rowId xmlns:a16="http://schemas.microsoft.com/office/drawing/2014/main" val="2143382269"/>
                  </a:ext>
                </a:extLst>
              </a:tr>
              <a:tr h="4030625">
                <a:tc>
                  <a:txBody>
                    <a:bodyPr/>
                    <a:lstStyle/>
                    <a:p>
                      <a:pPr marL="0" marR="0" lvl="0" indent="0" algn="ctr" rtl="0">
                        <a:lnSpc>
                          <a:spcPct val="100000"/>
                        </a:lnSpc>
                        <a:spcBef>
                          <a:spcPts val="0"/>
                        </a:spcBef>
                        <a:spcAft>
                          <a:spcPts val="0"/>
                        </a:spcAft>
                        <a:buClr>
                          <a:srgbClr val="13284B"/>
                        </a:buClr>
                        <a:buSzPts val="3200"/>
                        <a:buFont typeface="Calibri"/>
                        <a:buNone/>
                      </a:pPr>
                      <a:r>
                        <a:rPr lang="en-US" sz="1550" b="1" i="0" u="none" strike="noStrike" cap="none" dirty="0">
                          <a:solidFill>
                            <a:srgbClr val="13284B"/>
                          </a:solidFill>
                          <a:latin typeface="Calibri"/>
                          <a:ea typeface="Calibri"/>
                          <a:cs typeface="Calibri"/>
                          <a:sym typeface="Calibri"/>
                        </a:rPr>
                        <a:t>Official discussion</a:t>
                      </a:r>
                      <a:r>
                        <a:rPr lang="en-US" sz="1550" b="1" i="0" u="none" strike="noStrike" cap="none" dirty="0">
                          <a:solidFill>
                            <a:schemeClr val="dk1"/>
                          </a:solidFill>
                          <a:latin typeface="Calibri"/>
                          <a:ea typeface="Calibri"/>
                          <a:cs typeface="Calibri"/>
                          <a:sym typeface="Arial"/>
                        </a:rPr>
                        <a:t> </a:t>
                      </a:r>
                      <a:r>
                        <a:rPr lang="en-US" sz="1550" b="1" i="0" u="none" strike="noStrike" cap="none" dirty="0">
                          <a:solidFill>
                            <a:srgbClr val="13284B"/>
                          </a:solidFill>
                          <a:latin typeface="Calibri"/>
                          <a:ea typeface="Calibri"/>
                          <a:cs typeface="Calibri"/>
                          <a:sym typeface="Calibri"/>
                        </a:rPr>
                        <a:t>platforms</a:t>
                      </a:r>
                    </a:p>
                    <a:p>
                      <a:pPr marL="0" marR="0" lvl="0" indent="0" algn="ctr" rtl="0">
                        <a:lnSpc>
                          <a:spcPct val="100000"/>
                        </a:lnSpc>
                        <a:spcBef>
                          <a:spcPts val="0"/>
                        </a:spcBef>
                        <a:spcAft>
                          <a:spcPts val="0"/>
                        </a:spcAft>
                        <a:buClr>
                          <a:srgbClr val="13284B"/>
                        </a:buClr>
                        <a:buSzPts val="3200"/>
                        <a:buFont typeface="Calibri"/>
                        <a:buNone/>
                      </a:pPr>
                      <a:endParaRPr lang="en-US" sz="1550" b="1" i="0" u="none" strike="noStrike" cap="none" dirty="0">
                        <a:solidFill>
                          <a:srgbClr val="13284B"/>
                        </a:solidFill>
                        <a:latin typeface="Calibri"/>
                        <a:cs typeface="Calibri"/>
                        <a:sym typeface="Calibri"/>
                      </a:endParaRPr>
                    </a:p>
                    <a:p>
                      <a:pPr marL="0" marR="0" lvl="0" indent="0" algn="ctr" rtl="0">
                        <a:lnSpc>
                          <a:spcPct val="100000"/>
                        </a:lnSpc>
                        <a:spcBef>
                          <a:spcPts val="0"/>
                        </a:spcBef>
                        <a:spcAft>
                          <a:spcPts val="0"/>
                        </a:spcAft>
                        <a:buClr>
                          <a:srgbClr val="13284B"/>
                        </a:buClr>
                        <a:buSzPts val="3200"/>
                        <a:buFont typeface="Calibri"/>
                        <a:buNone/>
                      </a:pPr>
                      <a:r>
                        <a:rPr lang="en-US" sz="1550" b="1" i="0" u="none" strike="noStrike" cap="none" dirty="0">
                          <a:solidFill>
                            <a:srgbClr val="13284B"/>
                          </a:solidFill>
                          <a:latin typeface="Calibri"/>
                          <a:ea typeface="Calibri"/>
                          <a:cs typeface="Calibri"/>
                          <a:sym typeface="Calibri"/>
                        </a:rPr>
                        <a:t>Provision of learning objectives or other</a:t>
                      </a:r>
                      <a:r>
                        <a:rPr lang="en-US" sz="1550" b="1" i="0" u="none" strike="noStrike" cap="none" dirty="0">
                          <a:solidFill>
                            <a:schemeClr val="dk1"/>
                          </a:solidFill>
                          <a:latin typeface="Calibri"/>
                          <a:ea typeface="Calibri"/>
                          <a:cs typeface="Calibri"/>
                          <a:sym typeface="Arial"/>
                        </a:rPr>
                        <a:t> </a:t>
                      </a:r>
                      <a:r>
                        <a:rPr lang="en-US" sz="1550" b="1" i="0" u="none" strike="noStrike" cap="none" dirty="0">
                          <a:solidFill>
                            <a:srgbClr val="13284B"/>
                          </a:solidFill>
                          <a:latin typeface="Calibri"/>
                          <a:ea typeface="Calibri"/>
                          <a:cs typeface="Calibri"/>
                          <a:sym typeface="Calibri"/>
                        </a:rPr>
                        <a:t>motivational content</a:t>
                      </a:r>
                    </a:p>
                    <a:p>
                      <a:pPr marL="0" marR="0" lvl="0" indent="0" algn="ctr" rtl="0">
                        <a:lnSpc>
                          <a:spcPct val="100000"/>
                        </a:lnSpc>
                        <a:spcBef>
                          <a:spcPts val="0"/>
                        </a:spcBef>
                        <a:spcAft>
                          <a:spcPts val="0"/>
                        </a:spcAft>
                        <a:buClr>
                          <a:srgbClr val="13284B"/>
                        </a:buClr>
                        <a:buSzPts val="3200"/>
                        <a:buFont typeface="Calibri"/>
                        <a:buNone/>
                      </a:pPr>
                      <a:endParaRPr lang="en-US" sz="1550" b="1" i="0" u="none" strike="noStrike" cap="none" dirty="0">
                        <a:solidFill>
                          <a:srgbClr val="13284B"/>
                        </a:solidFill>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13284B"/>
                        </a:buClr>
                        <a:buSzPts val="3200"/>
                        <a:buFont typeface="Calibri"/>
                        <a:buNone/>
                        <a:tabLst/>
                        <a:defRPr/>
                      </a:pPr>
                      <a:r>
                        <a:rPr lang="en-US" sz="1550" b="1" i="0" u="none" strike="noStrike" cap="none" dirty="0">
                          <a:solidFill>
                            <a:srgbClr val="13284B"/>
                          </a:solidFill>
                          <a:latin typeface="Calibri"/>
                          <a:ea typeface="Calibri"/>
                          <a:cs typeface="Calibri"/>
                          <a:sym typeface="Calibri"/>
                        </a:rPr>
                        <a:t>On-boarding form for accessibility needs</a:t>
                      </a:r>
                    </a:p>
                    <a:p>
                      <a:pPr marL="0" marR="0" lvl="0" indent="0" algn="ctr" defTabSz="914400" rtl="0" eaLnBrk="1" fontAlgn="auto" latinLnBrk="0" hangingPunct="1">
                        <a:lnSpc>
                          <a:spcPct val="100000"/>
                        </a:lnSpc>
                        <a:spcBef>
                          <a:spcPts val="0"/>
                        </a:spcBef>
                        <a:spcAft>
                          <a:spcPts val="0"/>
                        </a:spcAft>
                        <a:buClr>
                          <a:srgbClr val="13284B"/>
                        </a:buClr>
                        <a:buSzPts val="3200"/>
                        <a:buFont typeface="Calibri"/>
                        <a:buNone/>
                        <a:tabLst/>
                        <a:defRPr/>
                      </a:pPr>
                      <a:endParaRPr lang="en-US" sz="1550" b="1" i="0" u="none" strike="noStrike" cap="none" dirty="0">
                        <a:solidFill>
                          <a:srgbClr val="13284B"/>
                        </a:solidFill>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13284B"/>
                        </a:buClr>
                        <a:buSzPts val="3200"/>
                        <a:buFont typeface="Calibri"/>
                        <a:buNone/>
                        <a:tabLst/>
                        <a:defRPr/>
                      </a:pPr>
                      <a:r>
                        <a:rPr lang="en-US" sz="1550" b="1" i="0" u="none" strike="noStrike" cap="none" dirty="0">
                          <a:solidFill>
                            <a:srgbClr val="13284B"/>
                          </a:solidFill>
                          <a:latin typeface="Calibri"/>
                          <a:ea typeface="Calibri"/>
                          <a:cs typeface="Calibri"/>
                          <a:sym typeface="Calibri"/>
                        </a:rPr>
                        <a:t>Alternative assessments</a:t>
                      </a:r>
                    </a:p>
                    <a:p>
                      <a:pPr marL="0" marR="0" lvl="0" indent="0" algn="ctr" rtl="0">
                        <a:lnSpc>
                          <a:spcPct val="100000"/>
                        </a:lnSpc>
                        <a:spcBef>
                          <a:spcPts val="0"/>
                        </a:spcBef>
                        <a:spcAft>
                          <a:spcPts val="0"/>
                        </a:spcAft>
                        <a:buClr>
                          <a:srgbClr val="13284B"/>
                        </a:buClr>
                        <a:buSzPts val="3200"/>
                        <a:buFont typeface="Calibri"/>
                        <a:buNone/>
                      </a:pPr>
                      <a:endParaRPr lang="en-US" sz="1550" b="1" i="0" u="none" strike="noStrike" cap="none" dirty="0">
                        <a:solidFill>
                          <a:srgbClr val="13284B"/>
                        </a:solidFill>
                        <a:latin typeface="Calibri"/>
                        <a:ea typeface="Calibri"/>
                        <a:cs typeface="Calibri"/>
                        <a:sym typeface="Calibri"/>
                      </a:endParaRPr>
                    </a:p>
                    <a:p>
                      <a:pPr marL="0" marR="0" lvl="0" indent="0" algn="ctr" rtl="0">
                        <a:lnSpc>
                          <a:spcPct val="100000"/>
                        </a:lnSpc>
                        <a:spcBef>
                          <a:spcPts val="0"/>
                        </a:spcBef>
                        <a:spcAft>
                          <a:spcPts val="0"/>
                        </a:spcAft>
                        <a:buClr>
                          <a:srgbClr val="13284B"/>
                        </a:buClr>
                        <a:buSzPts val="3200"/>
                        <a:buFont typeface="Calibri"/>
                        <a:buNone/>
                      </a:pPr>
                      <a:r>
                        <a:rPr lang="en-US" sz="1550" b="1" i="0" u="none" strike="noStrike" cap="none" dirty="0">
                          <a:solidFill>
                            <a:srgbClr val="13284B"/>
                          </a:solidFill>
                          <a:latin typeface="Calibri"/>
                          <a:ea typeface="Calibri"/>
                          <a:cs typeface="Calibri"/>
                          <a:sym typeface="Calibri"/>
                        </a:rPr>
                        <a:t>Anonymous polls on course content</a:t>
                      </a:r>
                    </a:p>
                    <a:p>
                      <a:pPr marL="0" marR="0" lvl="0" indent="0" algn="ctr" rtl="0">
                        <a:lnSpc>
                          <a:spcPct val="100000"/>
                        </a:lnSpc>
                        <a:spcBef>
                          <a:spcPts val="0"/>
                        </a:spcBef>
                        <a:spcAft>
                          <a:spcPts val="0"/>
                        </a:spcAft>
                        <a:buClr>
                          <a:srgbClr val="13284B"/>
                        </a:buClr>
                        <a:buSzPts val="3200"/>
                        <a:buFont typeface="Calibri"/>
                        <a:buNone/>
                      </a:pPr>
                      <a:endParaRPr lang="en-US" sz="1550" b="1" i="0" u="none" strike="noStrike" cap="none" dirty="0">
                        <a:solidFill>
                          <a:srgbClr val="13284B"/>
                        </a:solidFill>
                        <a:latin typeface="Calibri"/>
                        <a:cs typeface="Calibri"/>
                        <a:sym typeface="Calibri"/>
                      </a:endParaRPr>
                    </a:p>
                    <a:p>
                      <a:pPr marL="0" marR="0" lvl="0" indent="0" algn="ctr" rtl="0">
                        <a:lnSpc>
                          <a:spcPct val="100000"/>
                        </a:lnSpc>
                        <a:spcBef>
                          <a:spcPts val="0"/>
                        </a:spcBef>
                        <a:spcAft>
                          <a:spcPts val="0"/>
                        </a:spcAft>
                        <a:buClr>
                          <a:srgbClr val="13284B"/>
                        </a:buClr>
                        <a:buSzPts val="3200"/>
                        <a:buFont typeface="Calibri"/>
                        <a:buNone/>
                      </a:pPr>
                      <a:r>
                        <a:rPr lang="en-US" sz="1550" b="1" i="0" u="none" strike="noStrike" cap="none" dirty="0">
                          <a:solidFill>
                            <a:srgbClr val="13284B"/>
                          </a:solidFill>
                          <a:latin typeface="Calibri"/>
                          <a:ea typeface="Calibri"/>
                          <a:cs typeface="Calibri"/>
                          <a:sym typeface="Calibri"/>
                        </a:rPr>
                        <a:t>Gamification (points systems,</a:t>
                      </a:r>
                      <a:r>
                        <a:rPr lang="en-US" sz="1550" b="1" i="0" u="none" strike="noStrike" cap="none" dirty="0">
                          <a:solidFill>
                            <a:schemeClr val="dk1"/>
                          </a:solidFill>
                          <a:latin typeface="Calibri"/>
                          <a:ea typeface="Calibri"/>
                          <a:cs typeface="Calibri"/>
                          <a:sym typeface="Arial"/>
                        </a:rPr>
                        <a:t> </a:t>
                      </a:r>
                      <a:r>
                        <a:rPr lang="en-US" sz="1550" b="1" i="0" u="none" strike="noStrike" cap="none" dirty="0">
                          <a:solidFill>
                            <a:srgbClr val="13284B"/>
                          </a:solidFill>
                          <a:latin typeface="Calibri"/>
                          <a:ea typeface="Calibri"/>
                          <a:cs typeface="Calibri"/>
                          <a:sym typeface="Calibri"/>
                        </a:rPr>
                        <a:t>Kahoot!, etc.);</a:t>
                      </a:r>
                    </a:p>
                    <a:p>
                      <a:pPr marL="0" marR="0" lvl="0" indent="0" algn="ctr" rtl="0">
                        <a:lnSpc>
                          <a:spcPct val="100000"/>
                        </a:lnSpc>
                        <a:spcBef>
                          <a:spcPts val="0"/>
                        </a:spcBef>
                        <a:spcAft>
                          <a:spcPts val="0"/>
                        </a:spcAft>
                        <a:buClr>
                          <a:srgbClr val="13284B"/>
                        </a:buClr>
                        <a:buSzPts val="3200"/>
                        <a:buFont typeface="Calibri"/>
                        <a:buNone/>
                      </a:pPr>
                      <a:endParaRPr lang="en-US" sz="1550" b="1" i="0" u="none" strike="noStrike" cap="none" dirty="0">
                        <a:solidFill>
                          <a:srgbClr val="13284B"/>
                        </a:solidFill>
                        <a:latin typeface="Calibri"/>
                        <a:ea typeface="Calibri"/>
                        <a:cs typeface="Calibri"/>
                        <a:sym typeface="Calibri"/>
                      </a:endParaRPr>
                    </a:p>
                    <a:p>
                      <a:pPr marL="0" marR="0" lvl="0" indent="0" algn="ctr" rtl="0">
                        <a:lnSpc>
                          <a:spcPct val="100000"/>
                        </a:lnSpc>
                        <a:spcBef>
                          <a:spcPts val="0"/>
                        </a:spcBef>
                        <a:spcAft>
                          <a:spcPts val="0"/>
                        </a:spcAft>
                        <a:buClr>
                          <a:srgbClr val="13284B"/>
                        </a:buClr>
                        <a:buSzPts val="3200"/>
                        <a:buFont typeface="Calibri"/>
                        <a:buNone/>
                      </a:pPr>
                      <a:r>
                        <a:rPr lang="en-US" sz="1550" b="1" i="0" u="none" strike="noStrike" cap="none" dirty="0">
                          <a:solidFill>
                            <a:srgbClr val="13284B"/>
                          </a:solidFill>
                          <a:latin typeface="Calibri"/>
                          <a:ea typeface="Calibri"/>
                          <a:cs typeface="Calibri"/>
                          <a:sym typeface="Calibri"/>
                        </a:rPr>
                        <a:t>Props/physical objects in teaching </a:t>
                      </a:r>
                    </a:p>
                    <a:p>
                      <a:pPr marL="0" marR="0" lvl="0" indent="0" algn="ctr" rtl="0">
                        <a:lnSpc>
                          <a:spcPct val="100000"/>
                        </a:lnSpc>
                        <a:spcBef>
                          <a:spcPts val="0"/>
                        </a:spcBef>
                        <a:spcAft>
                          <a:spcPts val="0"/>
                        </a:spcAft>
                        <a:buClr>
                          <a:srgbClr val="13284B"/>
                        </a:buClr>
                        <a:buSzPts val="3200"/>
                        <a:buFont typeface="Calibri"/>
                        <a:buNone/>
                      </a:pPr>
                      <a:endParaRPr lang="en-US" sz="1550" b="0" i="0" u="none" strike="noStrike" cap="none" dirty="0">
                        <a:solidFill>
                          <a:srgbClr val="13284B"/>
                        </a:solidFill>
                        <a:latin typeface="Calibri"/>
                        <a:cs typeface="Calibri"/>
                        <a:sym typeface="Calibri"/>
                      </a:endParaRPr>
                    </a:p>
                    <a:p>
                      <a:pPr marL="0" marR="0" lvl="0" indent="0" algn="ctr" rtl="0">
                        <a:lnSpc>
                          <a:spcPct val="100000"/>
                        </a:lnSpc>
                        <a:spcBef>
                          <a:spcPts val="0"/>
                        </a:spcBef>
                        <a:spcAft>
                          <a:spcPts val="0"/>
                        </a:spcAft>
                        <a:buClr>
                          <a:srgbClr val="13284B"/>
                        </a:buClr>
                        <a:buSzPts val="3200"/>
                        <a:buFont typeface="Calibri"/>
                        <a:buNone/>
                      </a:pPr>
                      <a:endParaRPr lang="en-US" sz="155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50" b="1" dirty="0"/>
                        <a:t>Transcripts/captions on course-related videos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550" b="1" dirty="0"/>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50" b="1" i="0" u="none" strike="noStrike" cap="none" dirty="0">
                          <a:solidFill>
                            <a:srgbClr val="13284B"/>
                          </a:solidFill>
                          <a:latin typeface="Calibri"/>
                          <a:ea typeface="Calibri"/>
                          <a:cs typeface="Calibri"/>
                          <a:sym typeface="Calibri"/>
                        </a:rPr>
                        <a:t>Recorded lectures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550" b="1" i="0" u="none" strike="noStrike" cap="none" dirty="0">
                        <a:solidFill>
                          <a:srgbClr val="13284B"/>
                        </a:solidFill>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50" b="1" i="0" u="none" strike="noStrike" cap="none" dirty="0">
                          <a:solidFill>
                            <a:srgbClr val="13284B"/>
                          </a:solidFill>
                          <a:latin typeface="Calibri"/>
                          <a:ea typeface="Calibri"/>
                          <a:cs typeface="Calibri"/>
                          <a:sym typeface="Calibri"/>
                        </a:rPr>
                        <a:t>Alternative learning formats to lectures (textbook, slides, etc.),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550" b="1" i="0" u="none" strike="noStrike" cap="none" dirty="0">
                        <a:solidFill>
                          <a:srgbClr val="13284B"/>
                        </a:solidFill>
                        <a:latin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50" b="1" i="0" u="none" strike="noStrike" cap="none" dirty="0">
                          <a:solidFill>
                            <a:srgbClr val="13284B"/>
                          </a:solidFill>
                          <a:latin typeface="Calibri"/>
                          <a:ea typeface="Calibri"/>
                          <a:cs typeface="Calibri"/>
                          <a:sym typeface="Calibri"/>
                        </a:rPr>
                        <a:t>Alternative assessments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550" b="1" dirty="0"/>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50" b="1" i="0" u="none" strike="noStrike" cap="none" dirty="0">
                          <a:solidFill>
                            <a:srgbClr val="13284B"/>
                          </a:solidFill>
                          <a:latin typeface="Calibri"/>
                          <a:ea typeface="Calibri"/>
                          <a:cs typeface="Calibri"/>
                          <a:sym typeface="Calibri"/>
                        </a:rPr>
                        <a:t>Props/physical objects in teaching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550" dirty="0"/>
                    </a:p>
                  </a:txBody>
                  <a:tcPr/>
                </a:tc>
                <a:tc>
                  <a:txBody>
                    <a:bodyPr/>
                    <a:lstStyle/>
                    <a:p>
                      <a:pPr algn="ctr"/>
                      <a:r>
                        <a:rPr lang="en-US" sz="1550" b="1" i="0" u="none" strike="noStrike" cap="none" dirty="0">
                          <a:solidFill>
                            <a:srgbClr val="13284B"/>
                          </a:solidFill>
                          <a:latin typeface="Calibri"/>
                          <a:ea typeface="Calibri"/>
                          <a:cs typeface="Calibri"/>
                          <a:sym typeface="Calibri"/>
                        </a:rPr>
                        <a:t>Flexible assessment deadlines</a:t>
                      </a:r>
                    </a:p>
                    <a:p>
                      <a:pPr algn="ctr"/>
                      <a:endParaRPr lang="en-US" sz="1550" b="1" i="0" u="none" strike="noStrike" cap="none" dirty="0">
                        <a:solidFill>
                          <a:srgbClr val="13284B"/>
                        </a:solidFill>
                        <a:latin typeface="Calibri"/>
                        <a:ea typeface="Calibri"/>
                        <a:cs typeface="Calibri"/>
                        <a:sym typeface="Calibri"/>
                      </a:endParaRPr>
                    </a:p>
                    <a:p>
                      <a:pPr algn="ctr"/>
                      <a:r>
                        <a:rPr lang="en-US" sz="1550" b="1" i="0" u="none" strike="noStrike" cap="none" dirty="0">
                          <a:solidFill>
                            <a:srgbClr val="13284B"/>
                          </a:solidFill>
                          <a:latin typeface="Calibri"/>
                          <a:ea typeface="Calibri"/>
                          <a:cs typeface="Calibri"/>
                          <a:sym typeface="Calibri"/>
                        </a:rPr>
                        <a:t>Auto-graders</a:t>
                      </a:r>
                    </a:p>
                    <a:p>
                      <a:pPr algn="ctr"/>
                      <a:endParaRPr lang="en-US" sz="1550" b="1" i="0" u="none" strike="noStrike" cap="none" dirty="0">
                        <a:solidFill>
                          <a:srgbClr val="13284B"/>
                        </a:solidFill>
                        <a:latin typeface="Calibri"/>
                        <a:cs typeface="Calibri"/>
                        <a:sym typeface="Calibri"/>
                      </a:endParaRPr>
                    </a:p>
                    <a:p>
                      <a:pPr algn="ctr"/>
                      <a:r>
                        <a:rPr lang="en-US" sz="1550" b="1" i="0" u="none" strike="noStrike" cap="none" dirty="0">
                          <a:solidFill>
                            <a:srgbClr val="13284B"/>
                          </a:solidFill>
                          <a:latin typeface="Calibri"/>
                          <a:ea typeface="Calibri"/>
                          <a:cs typeface="Calibri"/>
                          <a:sym typeface="Calibri"/>
                        </a:rPr>
                        <a:t>Frequent low-stake tests</a:t>
                      </a:r>
                    </a:p>
                    <a:p>
                      <a:pPr algn="ctr"/>
                      <a:endParaRPr lang="en-US" sz="1550" b="1" i="0" u="none" strike="noStrike" cap="none" dirty="0">
                        <a:solidFill>
                          <a:srgbClr val="13284B"/>
                        </a:solidFill>
                        <a:latin typeface="Calibri"/>
                        <a:cs typeface="Calibri"/>
                        <a:sym typeface="Calibri"/>
                      </a:endParaRPr>
                    </a:p>
                    <a:p>
                      <a:pPr algn="ctr"/>
                      <a:r>
                        <a:rPr lang="en-US" sz="1550" b="1" i="0" u="none" strike="noStrike" cap="none" dirty="0">
                          <a:solidFill>
                            <a:srgbClr val="13284B"/>
                          </a:solidFill>
                          <a:latin typeface="Calibri"/>
                          <a:ea typeface="Calibri"/>
                          <a:cs typeface="Calibri"/>
                          <a:sym typeface="Calibri"/>
                        </a:rPr>
                        <a:t>Alternative assessments</a:t>
                      </a:r>
                    </a:p>
                    <a:p>
                      <a:pPr algn="ctr"/>
                      <a:endParaRPr lang="en-US" sz="1550" b="1" i="0" u="none" strike="noStrike" cap="none" dirty="0">
                        <a:solidFill>
                          <a:srgbClr val="13284B"/>
                        </a:solidFill>
                        <a:latin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50" b="1" i="0" u="none" strike="noStrike" cap="none" dirty="0">
                          <a:solidFill>
                            <a:srgbClr val="13284B"/>
                          </a:solidFill>
                          <a:latin typeface="Calibri"/>
                          <a:ea typeface="Calibri"/>
                          <a:cs typeface="Calibri"/>
                          <a:sym typeface="Calibri"/>
                        </a:rPr>
                        <a:t>Anonymous polls on course content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550" b="1" i="0" u="none" strike="noStrike" cap="none" dirty="0">
                        <a:solidFill>
                          <a:srgbClr val="13284B"/>
                        </a:solidFill>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50" b="1" i="0" u="none" strike="noStrike" cap="none" dirty="0">
                          <a:solidFill>
                            <a:srgbClr val="13284B"/>
                          </a:solidFill>
                          <a:latin typeface="Calibri"/>
                          <a:ea typeface="Calibri"/>
                          <a:cs typeface="Calibri"/>
                          <a:sym typeface="Calibri"/>
                        </a:rPr>
                        <a:t>Gamification (points systems,</a:t>
                      </a:r>
                      <a:r>
                        <a:rPr lang="en-US" sz="1550" b="1" i="0" u="none" strike="noStrike" cap="none" dirty="0">
                          <a:solidFill>
                            <a:schemeClr val="dk1"/>
                          </a:solidFill>
                          <a:latin typeface="Calibri"/>
                          <a:ea typeface="Calibri"/>
                          <a:cs typeface="Calibri"/>
                          <a:sym typeface="Arial"/>
                        </a:rPr>
                        <a:t> </a:t>
                      </a:r>
                      <a:r>
                        <a:rPr lang="en-US" sz="1550" b="1" i="0" u="none" strike="noStrike" cap="none" dirty="0">
                          <a:solidFill>
                            <a:srgbClr val="13284B"/>
                          </a:solidFill>
                          <a:latin typeface="Calibri"/>
                          <a:ea typeface="Calibri"/>
                          <a:cs typeface="Calibri"/>
                          <a:sym typeface="Calibri"/>
                        </a:rPr>
                        <a:t>Kahoot!, etc.);</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550" b="1" i="0" u="none" strike="noStrike" cap="none" dirty="0">
                        <a:solidFill>
                          <a:srgbClr val="13284B"/>
                        </a:solidFill>
                        <a:latin typeface="Calibri"/>
                        <a:ea typeface="Calibri"/>
                        <a:cs typeface="Calibri"/>
                        <a:sym typeface="Calibri"/>
                      </a:endParaRPr>
                    </a:p>
                    <a:p>
                      <a:pPr algn="ctr"/>
                      <a:endParaRPr lang="en-US" sz="1550" b="1"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50" b="1" i="0" u="none" strike="noStrike" cap="none" dirty="0">
                          <a:solidFill>
                            <a:srgbClr val="13284B"/>
                          </a:solidFill>
                          <a:latin typeface="Calibri"/>
                          <a:ea typeface="Calibri"/>
                          <a:cs typeface="Calibri"/>
                          <a:sym typeface="Calibri"/>
                        </a:rPr>
                        <a:t>Accessibility checker for web pages</a:t>
                      </a: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550" b="1" i="0" u="none" strike="noStrike" cap="none" dirty="0">
                        <a:solidFill>
                          <a:srgbClr val="13284B"/>
                        </a:solidFill>
                        <a:latin typeface="Calibri"/>
                        <a:ea typeface="Calibri"/>
                        <a:cs typeface="Calibri"/>
                        <a:sym typeface="Calibri"/>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50" b="1" i="0" u="none" strike="noStrike" cap="none" dirty="0">
                          <a:solidFill>
                            <a:srgbClr val="13284B"/>
                          </a:solidFill>
                          <a:latin typeface="Calibri"/>
                          <a:ea typeface="Calibri"/>
                          <a:cs typeface="Calibri"/>
                          <a:sym typeface="Calibri"/>
                        </a:rPr>
                        <a:t>Immersive Reader </a:t>
                      </a: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550" b="1" i="0" u="none" strike="noStrike" cap="none" dirty="0">
                        <a:solidFill>
                          <a:srgbClr val="13284B"/>
                        </a:solidFill>
                        <a:latin typeface="Calibri"/>
                        <a:ea typeface="Calibri"/>
                        <a:cs typeface="Calibri"/>
                        <a:sym typeface="Calibri"/>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50" b="1" i="0" u="none" strike="noStrike" cap="none" dirty="0">
                          <a:solidFill>
                            <a:srgbClr val="13284B"/>
                          </a:solidFill>
                          <a:latin typeface="Calibri"/>
                          <a:ea typeface="Calibri"/>
                          <a:cs typeface="Calibri"/>
                          <a:sym typeface="Calibri"/>
                        </a:rPr>
                        <a:t>Text-to-speech</a:t>
                      </a: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550" b="1" i="0" u="none" strike="noStrike" cap="none" dirty="0">
                        <a:solidFill>
                          <a:srgbClr val="13284B"/>
                        </a:solidFill>
                        <a:latin typeface="Calibri"/>
                        <a:ea typeface="Calibri"/>
                        <a:cs typeface="Calibri"/>
                        <a:sym typeface="Calibri"/>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50" b="1" i="0" u="none" strike="noStrike" cap="none" dirty="0">
                          <a:solidFill>
                            <a:srgbClr val="13284B"/>
                          </a:solidFill>
                          <a:latin typeface="Calibri"/>
                          <a:ea typeface="Calibri"/>
                          <a:cs typeface="Calibri"/>
                          <a:sym typeface="Calibri"/>
                        </a:rPr>
                        <a:t>On-boarding form for accessibility needs</a:t>
                      </a: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550" b="1" i="0" u="none" strike="noStrike" cap="none" dirty="0">
                        <a:solidFill>
                          <a:srgbClr val="13284B"/>
                        </a:solidFill>
                        <a:latin typeface="Calibri"/>
                        <a:ea typeface="Calibri"/>
                        <a:cs typeface="Calibri"/>
                        <a:sym typeface="Calibri"/>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550" b="1" i="0" u="none" strike="noStrike" cap="none" dirty="0">
                        <a:solidFill>
                          <a:srgbClr val="13284B"/>
                        </a:solidFill>
                        <a:latin typeface="Calibri"/>
                        <a:ea typeface="Calibri"/>
                        <a:cs typeface="Calibri"/>
                        <a:sym typeface="Calibri"/>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550" b="1" i="0" u="none" strike="noStrike" cap="none" dirty="0">
                        <a:solidFill>
                          <a:srgbClr val="13284B"/>
                        </a:solidFill>
                        <a:latin typeface="Calibri"/>
                        <a:ea typeface="Calibri"/>
                        <a:cs typeface="Calibri"/>
                        <a:sym typeface="Calibri"/>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50" b="1" i="0" u="none" strike="noStrike" cap="none" dirty="0">
                          <a:solidFill>
                            <a:srgbClr val="13284B"/>
                          </a:solidFill>
                          <a:latin typeface="Calibri"/>
                          <a:ea typeface="Calibri"/>
                          <a:cs typeface="Calibri"/>
                          <a:sym typeface="Calibri"/>
                        </a:rPr>
                        <a:t> </a:t>
                      </a:r>
                      <a:endParaRPr lang="en-US" sz="1550" b="1" dirty="0"/>
                    </a:p>
                  </a:txBody>
                  <a:tcPr/>
                </a:tc>
                <a:extLst>
                  <a:ext uri="{0D108BD9-81ED-4DB2-BD59-A6C34878D82A}">
                    <a16:rowId xmlns:a16="http://schemas.microsoft.com/office/drawing/2014/main" val="320628086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0"/>
          <p:cNvSpPr txBox="1">
            <a:spLocks noGrp="1"/>
          </p:cNvSpPr>
          <p:nvPr>
            <p:ph type="title" idx="4294967295"/>
          </p:nvPr>
        </p:nvSpPr>
        <p:spPr>
          <a:xfrm>
            <a:off x="709612" y="365125"/>
            <a:ext cx="11482389" cy="1325563"/>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E84A27"/>
              </a:buClr>
              <a:buSzPts val="4400"/>
              <a:buFont typeface="Georgia"/>
              <a:buNone/>
            </a:pPr>
            <a:r>
              <a:rPr lang="en-US" dirty="0"/>
              <a:t>Survey Design</a:t>
            </a:r>
            <a:br>
              <a:rPr lang="en-US" dirty="0"/>
            </a:br>
            <a:endParaRPr lang="en-US" dirty="0"/>
          </a:p>
        </p:txBody>
      </p:sp>
      <p:pic>
        <p:nvPicPr>
          <p:cNvPr id="111" name="Google Shape;111;p10" descr="Graphical user interface, text&#10;&#10;Description automatically generated"/>
          <p:cNvPicPr preferRelativeResize="0"/>
          <p:nvPr/>
        </p:nvPicPr>
        <p:blipFill rotWithShape="1">
          <a:blip r:embed="rId3">
            <a:alphaModFix/>
          </a:blip>
          <a:srcRect/>
          <a:stretch/>
        </p:blipFill>
        <p:spPr>
          <a:xfrm>
            <a:off x="-34290" y="5838825"/>
            <a:ext cx="3581400" cy="1193800"/>
          </a:xfrm>
          <a:prstGeom prst="rect">
            <a:avLst/>
          </a:prstGeom>
          <a:noFill/>
          <a:ln>
            <a:noFill/>
          </a:ln>
        </p:spPr>
      </p:pic>
      <p:sp>
        <p:nvSpPr>
          <p:cNvPr id="5" name="Google Shape;136;p12">
            <a:extLst>
              <a:ext uri="{FF2B5EF4-FFF2-40B4-BE49-F238E27FC236}">
                <a16:creationId xmlns:a16="http://schemas.microsoft.com/office/drawing/2014/main" id="{6268B311-9242-4072-E325-3E4511059E61}"/>
              </a:ext>
            </a:extLst>
          </p:cNvPr>
          <p:cNvSpPr txBox="1"/>
          <p:nvPr/>
        </p:nvSpPr>
        <p:spPr>
          <a:xfrm>
            <a:off x="709612" y="1314510"/>
            <a:ext cx="11198892" cy="501671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3284B"/>
              </a:buClr>
              <a:buSzPts val="3200"/>
              <a:buFont typeface="Calibri"/>
              <a:buNone/>
            </a:pPr>
            <a:r>
              <a:rPr lang="en-US" sz="3200" b="1" i="0" u="none" strike="noStrike" cap="none" dirty="0">
                <a:solidFill>
                  <a:srgbClr val="13284B"/>
                </a:solidFill>
                <a:latin typeface="Calibri"/>
                <a:ea typeface="Calibri"/>
                <a:cs typeface="Calibri"/>
                <a:sym typeface="Calibri"/>
              </a:rPr>
              <a:t>Two Surveys About UDL</a:t>
            </a:r>
            <a:r>
              <a:rPr lang="zh-TW" altLang="en-US" sz="3200" b="1" i="0" u="none" strike="noStrike" cap="none" dirty="0">
                <a:solidFill>
                  <a:srgbClr val="13284B"/>
                </a:solidFill>
                <a:latin typeface="Calibri"/>
                <a:ea typeface="Calibri"/>
                <a:cs typeface="Calibri"/>
                <a:sym typeface="Calibri"/>
              </a:rPr>
              <a:t> </a:t>
            </a:r>
            <a:r>
              <a:rPr lang="en-US" altLang="zh-TW" sz="3200" b="1" i="0" u="none" strike="noStrike" cap="none" dirty="0">
                <a:solidFill>
                  <a:srgbClr val="13284B"/>
                </a:solidFill>
                <a:latin typeface="Calibri"/>
                <a:ea typeface="Calibri"/>
                <a:cs typeface="Calibri"/>
                <a:sym typeface="Calibri"/>
              </a:rPr>
              <a:t>practices</a:t>
            </a:r>
            <a:endParaRPr lang="en-US" sz="3200" b="1" i="0" u="none" strike="noStrike" cap="none" dirty="0">
              <a:solidFill>
                <a:srgbClr val="13284B"/>
              </a:solidFill>
              <a:latin typeface="Calibri"/>
              <a:ea typeface="Calibri"/>
              <a:cs typeface="Calibri"/>
              <a:sym typeface="Calibri"/>
            </a:endParaRPr>
          </a:p>
          <a:p>
            <a:pPr marL="457200" marR="0" lvl="0" indent="-457200" algn="l" rtl="0">
              <a:lnSpc>
                <a:spcPct val="100000"/>
              </a:lnSpc>
              <a:spcBef>
                <a:spcPts val="0"/>
              </a:spcBef>
              <a:spcAft>
                <a:spcPts val="0"/>
              </a:spcAft>
              <a:buClr>
                <a:srgbClr val="13284B"/>
              </a:buClr>
              <a:buSzPts val="3200"/>
              <a:buFont typeface="Arial" panose="020B0604020202020204" pitchFamily="34" charset="0"/>
              <a:buChar char="•"/>
            </a:pPr>
            <a:r>
              <a:rPr lang="en-US" sz="3200" b="1" dirty="0">
                <a:solidFill>
                  <a:srgbClr val="13284B"/>
                </a:solidFill>
                <a:latin typeface="Calibri"/>
                <a:ea typeface="Calibri"/>
                <a:cs typeface="Calibri"/>
                <a:sym typeface="Calibri"/>
              </a:rPr>
              <a:t>Student Survey </a:t>
            </a:r>
            <a:r>
              <a:rPr lang="en-US" sz="3200" dirty="0">
                <a:solidFill>
                  <a:srgbClr val="13284B"/>
                </a:solidFill>
                <a:latin typeface="Calibri"/>
                <a:ea typeface="Calibri"/>
                <a:cs typeface="Calibri"/>
                <a:sym typeface="Calibri"/>
              </a:rPr>
              <a:t>to assess </a:t>
            </a:r>
            <a:r>
              <a:rPr lang="en-US" sz="3200" b="1" dirty="0">
                <a:solidFill>
                  <a:srgbClr val="13284B"/>
                </a:solidFill>
                <a:latin typeface="Calibri"/>
                <a:ea typeface="Calibri"/>
                <a:cs typeface="Calibri"/>
                <a:sym typeface="Calibri"/>
              </a:rPr>
              <a:t>opinions</a:t>
            </a:r>
            <a:r>
              <a:rPr lang="en-US" sz="3200" dirty="0">
                <a:solidFill>
                  <a:srgbClr val="13284B"/>
                </a:solidFill>
                <a:latin typeface="Calibri"/>
                <a:ea typeface="Calibri"/>
                <a:cs typeface="Calibri"/>
                <a:sym typeface="Calibri"/>
              </a:rPr>
              <a:t> and frequency of </a:t>
            </a:r>
            <a:r>
              <a:rPr lang="en-US" sz="3200" b="1" dirty="0">
                <a:solidFill>
                  <a:srgbClr val="13284B"/>
                </a:solidFill>
                <a:latin typeface="Calibri"/>
                <a:ea typeface="Calibri"/>
                <a:cs typeface="Calibri"/>
                <a:sym typeface="Calibri"/>
              </a:rPr>
              <a:t>experience</a:t>
            </a:r>
            <a:r>
              <a:rPr lang="en-US" sz="3200" dirty="0">
                <a:solidFill>
                  <a:srgbClr val="13284B"/>
                </a:solidFill>
                <a:latin typeface="Calibri"/>
                <a:ea typeface="Calibri"/>
                <a:cs typeface="Calibri"/>
                <a:sym typeface="Calibri"/>
              </a:rPr>
              <a:t> </a:t>
            </a:r>
          </a:p>
          <a:p>
            <a:pPr>
              <a:buClr>
                <a:srgbClr val="13284B"/>
              </a:buClr>
              <a:buSzPts val="3200"/>
            </a:pPr>
            <a:endParaRPr lang="en-US" sz="3200" b="1" i="0" u="none" strike="noStrike" cap="none" dirty="0">
              <a:solidFill>
                <a:srgbClr val="13284B"/>
              </a:solidFill>
              <a:latin typeface="Calibri"/>
              <a:ea typeface="Calibri"/>
              <a:cs typeface="Calibri"/>
              <a:sym typeface="Calibri"/>
            </a:endParaRPr>
          </a:p>
          <a:p>
            <a:pPr>
              <a:buClr>
                <a:srgbClr val="13284B"/>
              </a:buClr>
              <a:buSzPts val="3200"/>
            </a:pPr>
            <a:endParaRPr lang="en-US" sz="3200" b="1" i="0" u="none" strike="noStrike" cap="none" dirty="0">
              <a:solidFill>
                <a:srgbClr val="13284B"/>
              </a:solidFill>
              <a:latin typeface="Calibri"/>
              <a:ea typeface="Calibri"/>
              <a:cs typeface="Calibri"/>
              <a:sym typeface="Calibri"/>
            </a:endParaRPr>
          </a:p>
          <a:p>
            <a:pPr>
              <a:buClr>
                <a:srgbClr val="13284B"/>
              </a:buClr>
              <a:buSzPts val="3200"/>
            </a:pPr>
            <a:endParaRPr lang="en-US" sz="3200" b="1" dirty="0">
              <a:solidFill>
                <a:srgbClr val="13284B"/>
              </a:solidFill>
              <a:latin typeface="Calibri"/>
              <a:ea typeface="Calibri"/>
              <a:cs typeface="Calibri"/>
              <a:sym typeface="Calibri"/>
            </a:endParaRPr>
          </a:p>
          <a:p>
            <a:pPr>
              <a:buClr>
                <a:srgbClr val="13284B"/>
              </a:buClr>
              <a:buSzPts val="3200"/>
            </a:pPr>
            <a:endParaRPr lang="en-US" sz="3200" b="1" i="0" u="none" strike="noStrike" cap="none" dirty="0">
              <a:solidFill>
                <a:srgbClr val="13284B"/>
              </a:solidFill>
              <a:latin typeface="Calibri"/>
              <a:ea typeface="Calibri"/>
              <a:cs typeface="Calibri"/>
              <a:sym typeface="Calibri"/>
            </a:endParaRPr>
          </a:p>
          <a:p>
            <a:pPr>
              <a:buClr>
                <a:srgbClr val="13284B"/>
              </a:buClr>
              <a:buSzPts val="3200"/>
            </a:pPr>
            <a:endParaRPr lang="en-US" sz="3200" b="1" dirty="0">
              <a:solidFill>
                <a:srgbClr val="13284B"/>
              </a:solidFill>
              <a:latin typeface="Calibri"/>
              <a:ea typeface="Calibri"/>
              <a:cs typeface="Calibri"/>
              <a:sym typeface="Calibri"/>
            </a:endParaRPr>
          </a:p>
          <a:p>
            <a:pPr>
              <a:buClr>
                <a:srgbClr val="13284B"/>
              </a:buClr>
              <a:buSzPts val="3200"/>
            </a:pPr>
            <a:endParaRPr lang="en-US" sz="3200" b="1" dirty="0">
              <a:solidFill>
                <a:srgbClr val="13284B"/>
              </a:solidFill>
              <a:latin typeface="Calibri"/>
              <a:ea typeface="Calibri"/>
              <a:cs typeface="Calibri"/>
              <a:sym typeface="Calibri"/>
            </a:endParaRPr>
          </a:p>
          <a:p>
            <a:pPr>
              <a:buClr>
                <a:srgbClr val="13284B"/>
              </a:buClr>
              <a:buSzPts val="3200"/>
            </a:pPr>
            <a:endParaRPr lang="en-US" sz="3200" b="1" i="0" u="none" strike="noStrike" cap="none" dirty="0">
              <a:solidFill>
                <a:srgbClr val="13284B"/>
              </a:solidFill>
              <a:latin typeface="Calibri"/>
              <a:ea typeface="Calibri"/>
              <a:cs typeface="Calibri"/>
              <a:sym typeface="Calibri"/>
            </a:endParaRPr>
          </a:p>
          <a:p>
            <a:pPr marL="0" marR="0" lvl="0" indent="0" algn="l" rtl="0">
              <a:lnSpc>
                <a:spcPct val="100000"/>
              </a:lnSpc>
              <a:spcBef>
                <a:spcPts val="0"/>
              </a:spcBef>
              <a:spcAft>
                <a:spcPts val="0"/>
              </a:spcAft>
              <a:buClr>
                <a:srgbClr val="13284B"/>
              </a:buClr>
              <a:buSzPts val="3200"/>
              <a:buFont typeface="Calibri"/>
              <a:buNone/>
            </a:pPr>
            <a:endParaRPr sz="3200" i="0" u="none" strike="noStrike" cap="none" dirty="0">
              <a:solidFill>
                <a:srgbClr val="13284B"/>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C0FC7153-022F-E51B-FC1C-1B19DF2CF9A8}"/>
              </a:ext>
            </a:extLst>
          </p:cNvPr>
          <p:cNvPicPr>
            <a:picLocks noChangeAspect="1"/>
          </p:cNvPicPr>
          <p:nvPr/>
        </p:nvPicPr>
        <p:blipFill rotWithShape="1">
          <a:blip r:embed="rId4"/>
          <a:srcRect l="10173" t="6854" r="22110" b="85532"/>
          <a:stretch/>
        </p:blipFill>
        <p:spPr>
          <a:xfrm>
            <a:off x="0" y="2476443"/>
            <a:ext cx="11482389" cy="1671254"/>
          </a:xfrm>
          <a:prstGeom prst="rect">
            <a:avLst/>
          </a:prstGeom>
        </p:spPr>
      </p:pic>
      <p:sp>
        <p:nvSpPr>
          <p:cNvPr id="6" name="TextBox 5">
            <a:extLst>
              <a:ext uri="{FF2B5EF4-FFF2-40B4-BE49-F238E27FC236}">
                <a16:creationId xmlns:a16="http://schemas.microsoft.com/office/drawing/2014/main" id="{2B5A1250-4D1B-BD67-176F-8B52495830ED}"/>
              </a:ext>
            </a:extLst>
          </p:cNvPr>
          <p:cNvSpPr txBox="1"/>
          <p:nvPr/>
        </p:nvSpPr>
        <p:spPr>
          <a:xfrm>
            <a:off x="519764" y="4408371"/>
            <a:ext cx="11198892" cy="1077218"/>
          </a:xfrm>
          <a:prstGeom prst="rect">
            <a:avLst/>
          </a:prstGeom>
          <a:noFill/>
        </p:spPr>
        <p:txBody>
          <a:bodyPr wrap="square" rtlCol="0">
            <a:spAutoFit/>
          </a:bodyPr>
          <a:lstStyle/>
          <a:p>
            <a:pPr marL="457200" marR="0" lvl="0" indent="-457200" algn="l" rtl="0">
              <a:lnSpc>
                <a:spcPct val="100000"/>
              </a:lnSpc>
              <a:spcBef>
                <a:spcPts val="0"/>
              </a:spcBef>
              <a:spcAft>
                <a:spcPts val="0"/>
              </a:spcAft>
              <a:buClr>
                <a:srgbClr val="13284B"/>
              </a:buClr>
              <a:buSzPts val="3200"/>
              <a:buFont typeface="Arial" panose="020B0604020202020204" pitchFamily="34" charset="0"/>
              <a:buChar char="•"/>
            </a:pPr>
            <a:r>
              <a:rPr lang="en-US" sz="3200" b="1" dirty="0">
                <a:solidFill>
                  <a:schemeClr val="tx1"/>
                </a:solidFill>
                <a:latin typeface="Calibri"/>
                <a:ea typeface="Calibri"/>
                <a:cs typeface="Calibri"/>
                <a:sym typeface="Calibri"/>
              </a:rPr>
              <a:t>I</a:t>
            </a:r>
            <a:r>
              <a:rPr lang="en-US" sz="3200" b="1" i="0" u="none" strike="noStrike" cap="none" dirty="0">
                <a:solidFill>
                  <a:schemeClr val="tx1"/>
                </a:solidFill>
                <a:latin typeface="Calibri"/>
                <a:ea typeface="Calibri"/>
                <a:cs typeface="Calibri"/>
                <a:sym typeface="Calibri"/>
              </a:rPr>
              <a:t>nstructor Survey </a:t>
            </a:r>
            <a:r>
              <a:rPr lang="en-US" sz="3200" i="0" u="none" strike="noStrike" cap="none" dirty="0">
                <a:solidFill>
                  <a:schemeClr val="tx1"/>
                </a:solidFill>
                <a:latin typeface="Calibri"/>
                <a:ea typeface="Calibri"/>
                <a:cs typeface="Calibri"/>
                <a:sym typeface="Calibri"/>
              </a:rPr>
              <a:t>to assess </a:t>
            </a:r>
            <a:r>
              <a:rPr lang="en-US" sz="3200" b="1" i="0" u="none" strike="noStrike" cap="none" dirty="0">
                <a:solidFill>
                  <a:schemeClr val="tx1"/>
                </a:solidFill>
                <a:latin typeface="Calibri"/>
                <a:ea typeface="Calibri"/>
                <a:cs typeface="Calibri"/>
                <a:sym typeface="Calibri"/>
              </a:rPr>
              <a:t>knowledge</a:t>
            </a:r>
            <a:r>
              <a:rPr lang="en-US" sz="3200" i="0" u="none" strike="noStrike" cap="none" dirty="0">
                <a:solidFill>
                  <a:schemeClr val="tx1"/>
                </a:solidFill>
                <a:latin typeface="Calibri"/>
                <a:ea typeface="Calibri"/>
                <a:cs typeface="Calibri"/>
                <a:sym typeface="Calibri"/>
              </a:rPr>
              <a:t> and </a:t>
            </a:r>
            <a:r>
              <a:rPr lang="en-US" sz="3200" b="1" i="0" u="none" strike="noStrike" cap="none" dirty="0">
                <a:solidFill>
                  <a:schemeClr val="tx1"/>
                </a:solidFill>
                <a:latin typeface="Calibri"/>
                <a:ea typeface="Calibri"/>
                <a:cs typeface="Calibri"/>
                <a:sym typeface="Calibri"/>
              </a:rPr>
              <a:t>barriers</a:t>
            </a:r>
            <a:r>
              <a:rPr lang="en-US" sz="3200" i="0" u="none" strike="noStrike" cap="none" dirty="0">
                <a:solidFill>
                  <a:schemeClr val="tx1"/>
                </a:solidFill>
                <a:latin typeface="Calibri"/>
                <a:ea typeface="Calibri"/>
                <a:cs typeface="Calibri"/>
                <a:sym typeface="Calibri"/>
              </a:rPr>
              <a:t> and compare </a:t>
            </a:r>
            <a:r>
              <a:rPr lang="en-US" sz="3200" b="1" i="0" u="none" strike="noStrike" cap="none" dirty="0">
                <a:solidFill>
                  <a:schemeClr val="tx1"/>
                </a:solidFill>
                <a:latin typeface="Calibri"/>
                <a:ea typeface="Calibri"/>
                <a:cs typeface="Calibri"/>
                <a:sym typeface="Calibri"/>
              </a:rPr>
              <a:t>opinions</a:t>
            </a:r>
            <a:r>
              <a:rPr lang="en-US" sz="3200" i="0" u="none" strike="noStrike" cap="none" dirty="0">
                <a:solidFill>
                  <a:schemeClr val="tx1"/>
                </a:solidFill>
                <a:latin typeface="Calibri"/>
                <a:ea typeface="Calibri"/>
                <a:cs typeface="Calibri"/>
                <a:sym typeface="Calibri"/>
              </a:rPr>
              <a:t> about UDL features with students</a:t>
            </a:r>
            <a:endParaRPr lang="en-US" sz="3200"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106825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09"/>
        <p:cNvGrpSpPr/>
        <p:nvPr/>
      </p:nvGrpSpPr>
      <p:grpSpPr>
        <a:xfrm>
          <a:off x="0" y="0"/>
          <a:ext cx="0" cy="0"/>
          <a:chOff x="0" y="0"/>
          <a:chExt cx="0" cy="0"/>
        </a:xfrm>
      </p:grpSpPr>
      <p:sp>
        <p:nvSpPr>
          <p:cNvPr id="110" name="Google Shape;110;p10"/>
          <p:cNvSpPr txBox="1">
            <a:spLocks noGrp="1"/>
          </p:cNvSpPr>
          <p:nvPr>
            <p:ph type="title" idx="4294967295"/>
          </p:nvPr>
        </p:nvSpPr>
        <p:spPr>
          <a:xfrm>
            <a:off x="709612" y="365125"/>
            <a:ext cx="11482389" cy="1325563"/>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E84A27"/>
              </a:buClr>
              <a:buSzPts val="4400"/>
              <a:buFont typeface="Georgia"/>
              <a:buNone/>
            </a:pPr>
            <a:r>
              <a:rPr lang="en-US" dirty="0"/>
              <a:t>Survey Demographics</a:t>
            </a:r>
            <a:br>
              <a:rPr lang="en-US" dirty="0"/>
            </a:br>
            <a:endParaRPr lang="en-US" dirty="0"/>
          </a:p>
        </p:txBody>
      </p:sp>
      <p:pic>
        <p:nvPicPr>
          <p:cNvPr id="111" name="Google Shape;111;p10" descr="Graphical user interface, text&#10;&#10;Description automatically generated"/>
          <p:cNvPicPr preferRelativeResize="0"/>
          <p:nvPr/>
        </p:nvPicPr>
        <p:blipFill rotWithShape="1">
          <a:blip r:embed="rId3">
            <a:alphaModFix/>
          </a:blip>
          <a:srcRect/>
          <a:stretch/>
        </p:blipFill>
        <p:spPr>
          <a:xfrm>
            <a:off x="-34290" y="5838825"/>
            <a:ext cx="3581400" cy="1193800"/>
          </a:xfrm>
          <a:prstGeom prst="rect">
            <a:avLst/>
          </a:prstGeom>
          <a:noFill/>
          <a:ln>
            <a:noFill/>
          </a:ln>
        </p:spPr>
      </p:pic>
      <p:pic>
        <p:nvPicPr>
          <p:cNvPr id="19" name="Picture 18">
            <a:extLst>
              <a:ext uri="{FF2B5EF4-FFF2-40B4-BE49-F238E27FC236}">
                <a16:creationId xmlns:a16="http://schemas.microsoft.com/office/drawing/2014/main" id="{ADD8EDEE-5E60-2B25-F59C-51B4AB5A38FE}"/>
              </a:ext>
            </a:extLst>
          </p:cNvPr>
          <p:cNvPicPr>
            <a:picLocks noChangeAspect="1"/>
          </p:cNvPicPr>
          <p:nvPr/>
        </p:nvPicPr>
        <p:blipFill rotWithShape="1">
          <a:blip r:embed="rId4"/>
          <a:srcRect l="12520" t="27803" r="9140" b="56349"/>
          <a:stretch/>
        </p:blipFill>
        <p:spPr>
          <a:xfrm>
            <a:off x="567945" y="1690688"/>
            <a:ext cx="11406968" cy="2986352"/>
          </a:xfrm>
          <a:prstGeom prst="rect">
            <a:avLst/>
          </a:prstGeom>
        </p:spPr>
      </p:pic>
    </p:spTree>
    <p:extLst>
      <p:ext uri="{BB962C8B-B14F-4D97-AF65-F5344CB8AC3E}">
        <p14:creationId xmlns:p14="http://schemas.microsoft.com/office/powerpoint/2010/main" val="313959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a:spLocks noGrp="1"/>
          </p:cNvSpPr>
          <p:nvPr>
            <p:ph type="title" idx="4294967295"/>
          </p:nvPr>
        </p:nvSpPr>
        <p:spPr>
          <a:xfrm>
            <a:off x="709612" y="365125"/>
            <a:ext cx="11482389" cy="1325563"/>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E84A27"/>
              </a:buClr>
              <a:buSzPts val="4400"/>
              <a:buFont typeface="Georgia"/>
              <a:buNone/>
            </a:pPr>
            <a:r>
              <a:rPr lang="en-US" dirty="0"/>
              <a:t>Contents</a:t>
            </a:r>
            <a:endParaRPr dirty="0"/>
          </a:p>
        </p:txBody>
      </p:sp>
      <p:sp>
        <p:nvSpPr>
          <p:cNvPr id="66" name="Google Shape;66;p4"/>
          <p:cNvSpPr txBox="1"/>
          <p:nvPr/>
        </p:nvSpPr>
        <p:spPr>
          <a:xfrm>
            <a:off x="859758" y="1773043"/>
            <a:ext cx="10741692" cy="2077451"/>
          </a:xfrm>
          <a:prstGeom prst="rect">
            <a:avLst/>
          </a:prstGeom>
          <a:noFill/>
          <a:ln>
            <a:noFill/>
          </a:ln>
        </p:spPr>
        <p:txBody>
          <a:bodyPr spcFirstLastPara="1" wrap="square" lIns="45700" tIns="45700" rIns="45700" bIns="45700" anchor="t" anchorCtr="0">
            <a:spAutoFit/>
          </a:bodyPr>
          <a:lstStyle/>
          <a:p>
            <a:pPr marL="285750" marR="0" lvl="0" indent="-285750" algn="l" rtl="0">
              <a:lnSpc>
                <a:spcPct val="100000"/>
              </a:lnSpc>
              <a:spcBef>
                <a:spcPts val="0"/>
              </a:spcBef>
              <a:spcAft>
                <a:spcPts val="0"/>
              </a:spcAft>
              <a:buClr>
                <a:srgbClr val="13284B"/>
              </a:buClr>
              <a:buSzPts val="3700"/>
              <a:buFont typeface="Arial"/>
              <a:buChar char="•"/>
            </a:pPr>
            <a:r>
              <a:rPr lang="en-US" sz="3700" i="0" u="none" strike="noStrike" cap="none" dirty="0">
                <a:solidFill>
                  <a:srgbClr val="13284B"/>
                </a:solidFill>
                <a:latin typeface="Calibri"/>
                <a:ea typeface="Calibri"/>
                <a:cs typeface="Calibri"/>
                <a:sym typeface="Calibri"/>
              </a:rPr>
              <a:t> Background</a:t>
            </a:r>
          </a:p>
          <a:p>
            <a:pPr marL="285750" indent="-285750">
              <a:buClr>
                <a:srgbClr val="13284B"/>
              </a:buClr>
              <a:buSzPts val="3700"/>
              <a:buFont typeface="Arial"/>
              <a:buChar char="•"/>
            </a:pPr>
            <a:r>
              <a:rPr lang="en-US" sz="3700" u="none" strike="noStrike" cap="none" dirty="0">
                <a:solidFill>
                  <a:srgbClr val="13284B"/>
                </a:solidFill>
                <a:latin typeface="Calibri"/>
                <a:ea typeface="Calibri"/>
                <a:cs typeface="Calibri"/>
                <a:sym typeface="Calibri"/>
              </a:rPr>
              <a:t> </a:t>
            </a:r>
            <a:r>
              <a:rPr lang="en-US" sz="3700" dirty="0">
                <a:solidFill>
                  <a:srgbClr val="13284B"/>
                </a:solidFill>
                <a:latin typeface="Calibri"/>
                <a:ea typeface="Calibri"/>
                <a:cs typeface="Calibri"/>
                <a:sym typeface="Calibri"/>
              </a:rPr>
              <a:t>Research</a:t>
            </a:r>
            <a:r>
              <a:rPr lang="en-US" sz="3700" i="0" u="none" strike="noStrike" cap="none" dirty="0">
                <a:solidFill>
                  <a:srgbClr val="13284B"/>
                </a:solidFill>
                <a:latin typeface="Calibri"/>
                <a:ea typeface="Calibri"/>
                <a:cs typeface="Calibri"/>
                <a:sym typeface="Calibri"/>
              </a:rPr>
              <a:t> overview</a:t>
            </a:r>
          </a:p>
          <a:p>
            <a:pPr marL="285750" indent="-285750">
              <a:buClr>
                <a:srgbClr val="13284B"/>
              </a:buClr>
              <a:buSzPts val="3700"/>
              <a:buFont typeface="Arial"/>
              <a:buChar char="•"/>
            </a:pPr>
            <a:r>
              <a:rPr lang="en-US" sz="3700" b="1" dirty="0">
                <a:solidFill>
                  <a:srgbClr val="13284B"/>
                </a:solidFill>
                <a:latin typeface="Calibri"/>
                <a:ea typeface="Calibri"/>
                <a:cs typeface="Calibri"/>
                <a:sym typeface="Calibri"/>
              </a:rPr>
              <a:t> Key findings</a:t>
            </a:r>
            <a:endParaRPr sz="1800" b="0" i="0" u="none" strike="noStrike" cap="none" dirty="0">
              <a:solidFill>
                <a:srgbClr val="13284B"/>
              </a:solidFill>
              <a:latin typeface="Calibri"/>
              <a:ea typeface="Calibri"/>
              <a:cs typeface="Calibri"/>
              <a:sym typeface="Calibri"/>
            </a:endParaRPr>
          </a:p>
          <a:p>
            <a:pPr marL="0" marR="0" lvl="0" indent="0" algn="l" rtl="0">
              <a:lnSpc>
                <a:spcPct val="100000"/>
              </a:lnSpc>
              <a:spcBef>
                <a:spcPts val="0"/>
              </a:spcBef>
              <a:spcAft>
                <a:spcPts val="0"/>
              </a:spcAft>
              <a:buClr>
                <a:srgbClr val="13284B"/>
              </a:buClr>
              <a:buSzPts val="1800"/>
              <a:buFont typeface="Calibri"/>
              <a:buNone/>
            </a:pPr>
            <a:endParaRPr sz="1800" b="0" i="0" u="none" strike="noStrike" cap="none" dirty="0">
              <a:solidFill>
                <a:srgbClr val="13284B"/>
              </a:solidFill>
              <a:latin typeface="Calibri"/>
              <a:ea typeface="Calibri"/>
              <a:cs typeface="Calibri"/>
              <a:sym typeface="Calibri"/>
            </a:endParaRPr>
          </a:p>
        </p:txBody>
      </p:sp>
      <p:pic>
        <p:nvPicPr>
          <p:cNvPr id="67" name="Google Shape;67;p4" descr="Graphical user interface, text&#10;&#10;Description automatically generated"/>
          <p:cNvPicPr preferRelativeResize="0"/>
          <p:nvPr/>
        </p:nvPicPr>
        <p:blipFill rotWithShape="1">
          <a:blip r:embed="rId3">
            <a:alphaModFix/>
          </a:blip>
          <a:srcRect/>
          <a:stretch/>
        </p:blipFill>
        <p:spPr>
          <a:xfrm>
            <a:off x="-34290" y="5838825"/>
            <a:ext cx="3581400" cy="1193800"/>
          </a:xfrm>
          <a:prstGeom prst="rect">
            <a:avLst/>
          </a:prstGeom>
          <a:noFill/>
          <a:ln>
            <a:noFill/>
          </a:ln>
        </p:spPr>
      </p:pic>
    </p:spTree>
    <p:extLst>
      <p:ext uri="{BB962C8B-B14F-4D97-AF65-F5344CB8AC3E}">
        <p14:creationId xmlns:p14="http://schemas.microsoft.com/office/powerpoint/2010/main" val="1766757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p13"/>
          <p:cNvSpPr txBox="1"/>
          <p:nvPr/>
        </p:nvSpPr>
        <p:spPr>
          <a:xfrm>
            <a:off x="709613" y="365125"/>
            <a:ext cx="11015542" cy="1325563"/>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E84A27"/>
              </a:buClr>
              <a:buSzPts val="4400"/>
              <a:buFont typeface="Georgia"/>
              <a:buNone/>
            </a:pPr>
            <a:r>
              <a:rPr lang="en-US" sz="4400" b="1" i="0" u="none" strike="noStrike" cap="none" dirty="0">
                <a:solidFill>
                  <a:srgbClr val="E84A27"/>
                </a:solidFill>
                <a:latin typeface="Georgia"/>
                <a:ea typeface="Georgia"/>
                <a:cs typeface="Georgia"/>
                <a:sym typeface="Georgia"/>
              </a:rPr>
              <a:t>Top five useful UDL features ranked by students</a:t>
            </a:r>
            <a:endParaRPr dirty="0"/>
          </a:p>
        </p:txBody>
      </p:sp>
      <p:graphicFrame>
        <p:nvGraphicFramePr>
          <p:cNvPr id="7" name="Diagram 6">
            <a:extLst>
              <a:ext uri="{FF2B5EF4-FFF2-40B4-BE49-F238E27FC236}">
                <a16:creationId xmlns:a16="http://schemas.microsoft.com/office/drawing/2014/main" id="{0D86C667-28CC-4331-4EE3-777F0434EC00}"/>
              </a:ext>
            </a:extLst>
          </p:cNvPr>
          <p:cNvGraphicFramePr/>
          <p:nvPr>
            <p:extLst>
              <p:ext uri="{D42A27DB-BD31-4B8C-83A1-F6EECF244321}">
                <p14:modId xmlns:p14="http://schemas.microsoft.com/office/powerpoint/2010/main" val="2237136235"/>
              </p:ext>
            </p:extLst>
          </p:nvPr>
        </p:nvGraphicFramePr>
        <p:xfrm>
          <a:off x="-1531199" y="1951945"/>
          <a:ext cx="15254397" cy="3556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11276212-F8DA-81CB-E255-D5A6EE7410D2}"/>
              </a:ext>
            </a:extLst>
          </p:cNvPr>
          <p:cNvPicPr>
            <a:picLocks noChangeAspect="1"/>
          </p:cNvPicPr>
          <p:nvPr/>
        </p:nvPicPr>
        <p:blipFill rotWithShape="1">
          <a:blip r:embed="rId3"/>
          <a:srcRect b="14894"/>
          <a:stretch/>
        </p:blipFill>
        <p:spPr>
          <a:xfrm>
            <a:off x="130630" y="1661449"/>
            <a:ext cx="12038822" cy="3861084"/>
          </a:xfrm>
          <a:prstGeom prst="rect">
            <a:avLst/>
          </a:prstGeom>
        </p:spPr>
      </p:pic>
      <p:sp>
        <p:nvSpPr>
          <p:cNvPr id="11" name="Google Shape;142;p13">
            <a:extLst>
              <a:ext uri="{FF2B5EF4-FFF2-40B4-BE49-F238E27FC236}">
                <a16:creationId xmlns:a16="http://schemas.microsoft.com/office/drawing/2014/main" id="{0F3F50DF-5879-9EA0-40BA-34CEAC336E41}"/>
              </a:ext>
            </a:extLst>
          </p:cNvPr>
          <p:cNvSpPr txBox="1"/>
          <p:nvPr/>
        </p:nvSpPr>
        <p:spPr>
          <a:xfrm>
            <a:off x="610342" y="289885"/>
            <a:ext cx="11138171" cy="1138934"/>
          </a:xfrm>
          <a:prstGeom prst="rect">
            <a:avLst/>
          </a:prstGeom>
          <a:noFill/>
          <a:ln>
            <a:noFill/>
          </a:ln>
        </p:spPr>
        <p:txBody>
          <a:bodyPr spcFirstLastPara="1" wrap="square" lIns="45700" tIns="45700" rIns="45700" bIns="45700" anchor="ctr" anchorCtr="0">
            <a:normAutofit fontScale="92500" lnSpcReduction="10000"/>
          </a:bodyPr>
          <a:lstStyle/>
          <a:p>
            <a:pPr marL="0" marR="0" lvl="0" indent="0" algn="l" rtl="0">
              <a:lnSpc>
                <a:spcPct val="90000"/>
              </a:lnSpc>
              <a:spcBef>
                <a:spcPts val="0"/>
              </a:spcBef>
              <a:spcAft>
                <a:spcPts val="0"/>
              </a:spcAft>
              <a:buClr>
                <a:srgbClr val="E84A27"/>
              </a:buClr>
              <a:buSzPts val="4400"/>
              <a:buFont typeface="Georgia"/>
              <a:buNone/>
            </a:pPr>
            <a:r>
              <a:rPr lang="en-US" sz="4400" b="1" i="0" u="none" strike="noStrike" cap="none" dirty="0">
                <a:solidFill>
                  <a:srgbClr val="E84A27"/>
                </a:solidFill>
                <a:latin typeface="Georgia"/>
                <a:ea typeface="Georgia"/>
                <a:cs typeface="Georgia"/>
                <a:sym typeface="Georgia"/>
              </a:rPr>
              <a:t>The gap between UDL practices frequency and their perceived usefulness </a:t>
            </a:r>
            <a:endParaRPr dirty="0"/>
          </a:p>
        </p:txBody>
      </p:sp>
      <p:sp>
        <p:nvSpPr>
          <p:cNvPr id="25" name="Frame 24">
            <a:extLst>
              <a:ext uri="{FF2B5EF4-FFF2-40B4-BE49-F238E27FC236}">
                <a16:creationId xmlns:a16="http://schemas.microsoft.com/office/drawing/2014/main" id="{2319EE47-31C5-06DF-3698-BAAFCCA221C4}"/>
              </a:ext>
            </a:extLst>
          </p:cNvPr>
          <p:cNvSpPr/>
          <p:nvPr/>
        </p:nvSpPr>
        <p:spPr>
          <a:xfrm>
            <a:off x="283809" y="2567288"/>
            <a:ext cx="11490830" cy="468742"/>
          </a:xfrm>
          <a:prstGeom prst="fram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Frame 25">
            <a:extLst>
              <a:ext uri="{FF2B5EF4-FFF2-40B4-BE49-F238E27FC236}">
                <a16:creationId xmlns:a16="http://schemas.microsoft.com/office/drawing/2014/main" id="{0FBDF725-380F-F0D0-38AD-2DC8CBB0223A}"/>
              </a:ext>
            </a:extLst>
          </p:cNvPr>
          <p:cNvSpPr/>
          <p:nvPr/>
        </p:nvSpPr>
        <p:spPr>
          <a:xfrm>
            <a:off x="283808" y="4954085"/>
            <a:ext cx="11490830" cy="468743"/>
          </a:xfrm>
          <a:prstGeom prst="fram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300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le&#10;&#10;Description automatically generated">
            <a:extLst>
              <a:ext uri="{FF2B5EF4-FFF2-40B4-BE49-F238E27FC236}">
                <a16:creationId xmlns:a16="http://schemas.microsoft.com/office/drawing/2014/main" id="{EBA7D470-974D-BEB2-312C-1DDA1584E918}"/>
              </a:ext>
            </a:extLst>
          </p:cNvPr>
          <p:cNvPicPr>
            <a:picLocks noChangeAspect="1"/>
          </p:cNvPicPr>
          <p:nvPr/>
        </p:nvPicPr>
        <p:blipFill>
          <a:blip r:embed="rId3"/>
          <a:stretch>
            <a:fillRect/>
          </a:stretch>
        </p:blipFill>
        <p:spPr>
          <a:xfrm>
            <a:off x="268997" y="2067699"/>
            <a:ext cx="11410737" cy="2414380"/>
          </a:xfrm>
          <a:prstGeom prst="rect">
            <a:avLst/>
          </a:prstGeom>
        </p:spPr>
      </p:pic>
      <p:sp>
        <p:nvSpPr>
          <p:cNvPr id="5" name="TextBox 4">
            <a:extLst>
              <a:ext uri="{FF2B5EF4-FFF2-40B4-BE49-F238E27FC236}">
                <a16:creationId xmlns:a16="http://schemas.microsoft.com/office/drawing/2014/main" id="{182303A2-1AF6-564E-A2F6-C64679A043CD}"/>
              </a:ext>
            </a:extLst>
          </p:cNvPr>
          <p:cNvSpPr txBox="1"/>
          <p:nvPr/>
        </p:nvSpPr>
        <p:spPr>
          <a:xfrm>
            <a:off x="140208" y="3038856"/>
            <a:ext cx="12051792" cy="800219"/>
          </a:xfrm>
          <a:prstGeom prst="rect">
            <a:avLst/>
          </a:prstGeom>
          <a:noFill/>
        </p:spPr>
        <p:txBody>
          <a:bodyPr wrap="square" rtlCol="0">
            <a:spAutoFit/>
          </a:bodyPr>
          <a:lstStyle/>
          <a:p>
            <a:pPr>
              <a:buClr>
                <a:srgbClr val="13284B"/>
              </a:buClr>
              <a:buSzPts val="3200"/>
              <a:defRPr/>
            </a:pPr>
            <a:endParaRPr kumimoji="0" lang="en-US" sz="3200" b="0" i="0" u="none" strike="noStrike" kern="0" cap="none" spc="0" normalizeH="0" baseline="0" noProof="0" dirty="0">
              <a:ln>
                <a:noFill/>
              </a:ln>
              <a:solidFill>
                <a:srgbClr val="13284B"/>
              </a:solidFill>
              <a:effectLst/>
              <a:uLnTx/>
              <a:uFillTx/>
              <a:latin typeface="Calibri"/>
              <a:ea typeface="Calibri"/>
              <a:cs typeface="Calibri"/>
              <a:sym typeface="Calibri"/>
            </a:endParaRPr>
          </a:p>
          <a:p>
            <a:endParaRPr lang="en-US" dirty="0"/>
          </a:p>
        </p:txBody>
      </p:sp>
      <p:sp>
        <p:nvSpPr>
          <p:cNvPr id="4" name="Google Shape;142;p13">
            <a:extLst>
              <a:ext uri="{FF2B5EF4-FFF2-40B4-BE49-F238E27FC236}">
                <a16:creationId xmlns:a16="http://schemas.microsoft.com/office/drawing/2014/main" id="{0256DDD1-6B51-5D49-9EDA-8D898725FEC8}"/>
              </a:ext>
            </a:extLst>
          </p:cNvPr>
          <p:cNvSpPr txBox="1"/>
          <p:nvPr/>
        </p:nvSpPr>
        <p:spPr>
          <a:xfrm>
            <a:off x="505838" y="302948"/>
            <a:ext cx="11138171" cy="1138934"/>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E84A27"/>
              </a:buClr>
              <a:buSzPts val="4400"/>
              <a:buFont typeface="Georgia"/>
              <a:buNone/>
            </a:pPr>
            <a:r>
              <a:rPr lang="en-US" altLang="zh-TW" sz="4400" b="1" i="0" u="none" strike="noStrike" cap="none" dirty="0">
                <a:solidFill>
                  <a:srgbClr val="E84A27"/>
                </a:solidFill>
                <a:latin typeface="Georgia"/>
                <a:ea typeface="Georgia"/>
                <a:cs typeface="Georgia"/>
                <a:sym typeface="Georgia"/>
              </a:rPr>
              <a:t>SWD ranks Accessibility</a:t>
            </a:r>
            <a:r>
              <a:rPr lang="zh-TW" altLang="en-US" sz="4400" b="1" i="0" u="none" strike="noStrike" cap="none" dirty="0">
                <a:solidFill>
                  <a:srgbClr val="E84A27"/>
                </a:solidFill>
                <a:latin typeface="Georgia"/>
                <a:ea typeface="Georgia"/>
                <a:cs typeface="Georgia"/>
                <a:sym typeface="Georgia"/>
              </a:rPr>
              <a:t> </a:t>
            </a:r>
            <a:r>
              <a:rPr lang="en-US" altLang="zh-TW" sz="4400" b="1" dirty="0">
                <a:solidFill>
                  <a:srgbClr val="E84A27"/>
                </a:solidFill>
                <a:latin typeface="Georgia"/>
                <a:ea typeface="Georgia"/>
                <a:cs typeface="Georgia"/>
                <a:sym typeface="Georgia"/>
              </a:rPr>
              <a:t>higher</a:t>
            </a:r>
            <a:endParaRPr dirty="0"/>
          </a:p>
        </p:txBody>
      </p:sp>
    </p:spTree>
    <p:extLst>
      <p:ext uri="{BB962C8B-B14F-4D97-AF65-F5344CB8AC3E}">
        <p14:creationId xmlns:p14="http://schemas.microsoft.com/office/powerpoint/2010/main" val="739402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9701D4-CE5D-BBC5-9B82-067690FD0C5B}"/>
              </a:ext>
            </a:extLst>
          </p:cNvPr>
          <p:cNvPicPr>
            <a:picLocks noChangeAspect="1"/>
          </p:cNvPicPr>
          <p:nvPr/>
        </p:nvPicPr>
        <p:blipFill rotWithShape="1">
          <a:blip r:embed="rId3"/>
          <a:srcRect l="10659" t="6426" r="10428" b="70519"/>
          <a:stretch/>
        </p:blipFill>
        <p:spPr>
          <a:xfrm>
            <a:off x="906335" y="1640153"/>
            <a:ext cx="10379330" cy="3924300"/>
          </a:xfrm>
          <a:prstGeom prst="rect">
            <a:avLst/>
          </a:prstGeom>
        </p:spPr>
      </p:pic>
      <p:sp>
        <p:nvSpPr>
          <p:cNvPr id="9" name="Google Shape;142;p13">
            <a:extLst>
              <a:ext uri="{FF2B5EF4-FFF2-40B4-BE49-F238E27FC236}">
                <a16:creationId xmlns:a16="http://schemas.microsoft.com/office/drawing/2014/main" id="{EBAB23B6-BD61-308B-7D7D-9EDD93B3C1E8}"/>
              </a:ext>
            </a:extLst>
          </p:cNvPr>
          <p:cNvSpPr txBox="1"/>
          <p:nvPr/>
        </p:nvSpPr>
        <p:spPr>
          <a:xfrm>
            <a:off x="597279" y="459702"/>
            <a:ext cx="11138171" cy="1138934"/>
          </a:xfrm>
          <a:prstGeom prst="rect">
            <a:avLst/>
          </a:prstGeom>
          <a:noFill/>
          <a:ln>
            <a:noFill/>
          </a:ln>
        </p:spPr>
        <p:txBody>
          <a:bodyPr spcFirstLastPara="1" wrap="square" lIns="45700" tIns="45700" rIns="45700" bIns="45700" anchor="ctr" anchorCtr="0">
            <a:normAutofit fontScale="92500" lnSpcReduction="10000"/>
          </a:bodyPr>
          <a:lstStyle/>
          <a:p>
            <a:pPr marL="0" marR="0" lvl="0" indent="0" algn="l" rtl="0">
              <a:lnSpc>
                <a:spcPct val="90000"/>
              </a:lnSpc>
              <a:spcBef>
                <a:spcPts val="0"/>
              </a:spcBef>
              <a:spcAft>
                <a:spcPts val="0"/>
              </a:spcAft>
              <a:buClr>
                <a:srgbClr val="E84A27"/>
              </a:buClr>
              <a:buSzPts val="4400"/>
              <a:buFont typeface="Georgia"/>
              <a:buNone/>
            </a:pPr>
            <a:r>
              <a:rPr lang="en-US" sz="4400" b="1" i="0" u="none" strike="noStrike" cap="none" dirty="0">
                <a:solidFill>
                  <a:srgbClr val="E84A27"/>
                </a:solidFill>
                <a:latin typeface="Georgia"/>
                <a:ea typeface="Georgia"/>
                <a:cs typeface="Georgia"/>
                <a:sym typeface="Georgia"/>
              </a:rPr>
              <a:t>Instructor knowledge </a:t>
            </a:r>
            <a:r>
              <a:rPr lang="en-US" altLang="zh-TW" sz="4400" b="1" i="0" u="none" strike="noStrike" cap="none" dirty="0">
                <a:solidFill>
                  <a:srgbClr val="E84A27"/>
                </a:solidFill>
                <a:latin typeface="Georgia"/>
                <a:ea typeface="Georgia"/>
                <a:cs typeface="Georgia"/>
                <a:sym typeface="Georgia"/>
              </a:rPr>
              <a:t>about</a:t>
            </a:r>
            <a:r>
              <a:rPr lang="zh-TW" altLang="en-US" sz="4400" b="1" i="0" u="none" strike="noStrike" cap="none" dirty="0">
                <a:solidFill>
                  <a:srgbClr val="E84A27"/>
                </a:solidFill>
                <a:latin typeface="Georgia"/>
                <a:ea typeface="Georgia"/>
                <a:cs typeface="Georgia"/>
                <a:sym typeface="Georgia"/>
              </a:rPr>
              <a:t> </a:t>
            </a:r>
            <a:r>
              <a:rPr lang="en-US" sz="4400" b="1" dirty="0">
                <a:solidFill>
                  <a:srgbClr val="E84A27"/>
                </a:solidFill>
                <a:latin typeface="Georgia"/>
                <a:ea typeface="Georgia"/>
                <a:cs typeface="Georgia"/>
                <a:sym typeface="Georgia"/>
              </a:rPr>
              <a:t>UDL practices</a:t>
            </a:r>
            <a:endParaRPr dirty="0"/>
          </a:p>
        </p:txBody>
      </p:sp>
    </p:spTree>
    <p:extLst>
      <p:ext uri="{BB962C8B-B14F-4D97-AF65-F5344CB8AC3E}">
        <p14:creationId xmlns:p14="http://schemas.microsoft.com/office/powerpoint/2010/main" val="237632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9701D4-CE5D-BBC5-9B82-067690FD0C5B}"/>
              </a:ext>
            </a:extLst>
          </p:cNvPr>
          <p:cNvPicPr>
            <a:picLocks noChangeAspect="1"/>
          </p:cNvPicPr>
          <p:nvPr/>
        </p:nvPicPr>
        <p:blipFill rotWithShape="1">
          <a:blip r:embed="rId3"/>
          <a:srcRect l="10659" t="6426" r="10428" b="70519"/>
          <a:stretch/>
        </p:blipFill>
        <p:spPr>
          <a:xfrm>
            <a:off x="736515" y="1608523"/>
            <a:ext cx="10497539" cy="3968993"/>
          </a:xfrm>
          <a:prstGeom prst="rect">
            <a:avLst/>
          </a:prstGeom>
        </p:spPr>
      </p:pic>
      <p:sp>
        <p:nvSpPr>
          <p:cNvPr id="9" name="Google Shape;142;p13">
            <a:extLst>
              <a:ext uri="{FF2B5EF4-FFF2-40B4-BE49-F238E27FC236}">
                <a16:creationId xmlns:a16="http://schemas.microsoft.com/office/drawing/2014/main" id="{EBAB23B6-BD61-308B-7D7D-9EDD93B3C1E8}"/>
              </a:ext>
            </a:extLst>
          </p:cNvPr>
          <p:cNvSpPr txBox="1"/>
          <p:nvPr/>
        </p:nvSpPr>
        <p:spPr>
          <a:xfrm>
            <a:off x="597279" y="459702"/>
            <a:ext cx="11138171" cy="1138934"/>
          </a:xfrm>
          <a:prstGeom prst="rect">
            <a:avLst/>
          </a:prstGeom>
          <a:noFill/>
          <a:ln>
            <a:noFill/>
          </a:ln>
        </p:spPr>
        <p:txBody>
          <a:bodyPr spcFirstLastPara="1" wrap="square" lIns="45700" tIns="45700" rIns="45700" bIns="45700" anchor="ctr" anchorCtr="0">
            <a:normAutofit fontScale="92500" lnSpcReduction="10000"/>
          </a:bodyPr>
          <a:lstStyle/>
          <a:p>
            <a:pPr marL="0" marR="0" lvl="0" indent="0" algn="l" rtl="0">
              <a:lnSpc>
                <a:spcPct val="90000"/>
              </a:lnSpc>
              <a:spcBef>
                <a:spcPts val="0"/>
              </a:spcBef>
              <a:spcAft>
                <a:spcPts val="0"/>
              </a:spcAft>
              <a:buClr>
                <a:srgbClr val="E84A27"/>
              </a:buClr>
              <a:buSzPts val="4400"/>
              <a:buFont typeface="Georgia"/>
              <a:buNone/>
            </a:pPr>
            <a:r>
              <a:rPr lang="en-US" sz="4400" b="1" i="0" u="none" strike="noStrike" cap="none" dirty="0">
                <a:solidFill>
                  <a:srgbClr val="E84A27"/>
                </a:solidFill>
                <a:latin typeface="Georgia"/>
                <a:ea typeface="Georgia"/>
                <a:cs typeface="Georgia"/>
                <a:sym typeface="Georgia"/>
              </a:rPr>
              <a:t>Instructor least knowledgeable </a:t>
            </a:r>
            <a:r>
              <a:rPr lang="en-US" altLang="zh-TW" sz="4400" b="1" i="0" u="none" strike="noStrike" cap="none" dirty="0">
                <a:solidFill>
                  <a:srgbClr val="E84A27"/>
                </a:solidFill>
                <a:latin typeface="Georgia"/>
                <a:ea typeface="Georgia"/>
                <a:cs typeface="Georgia"/>
                <a:sym typeface="Georgia"/>
              </a:rPr>
              <a:t>about</a:t>
            </a:r>
            <a:r>
              <a:rPr lang="zh-TW" altLang="en-US" sz="4400" b="1" i="0" u="none" strike="noStrike" cap="none" dirty="0">
                <a:solidFill>
                  <a:srgbClr val="E84A27"/>
                </a:solidFill>
                <a:latin typeface="Georgia"/>
                <a:ea typeface="Georgia"/>
                <a:cs typeface="Georgia"/>
                <a:sym typeface="Georgia"/>
              </a:rPr>
              <a:t> </a:t>
            </a:r>
            <a:r>
              <a:rPr lang="en-US" altLang="zh-TW" sz="4400" b="1" i="0" u="none" strike="noStrike" cap="none" dirty="0">
                <a:solidFill>
                  <a:srgbClr val="E84A27"/>
                </a:solidFill>
                <a:latin typeface="Georgia"/>
                <a:ea typeface="Georgia"/>
                <a:cs typeface="Georgia"/>
                <a:sym typeface="Georgia"/>
              </a:rPr>
              <a:t>essential accessibility</a:t>
            </a:r>
            <a:r>
              <a:rPr lang="en-US" sz="4400" b="1" dirty="0">
                <a:solidFill>
                  <a:srgbClr val="E84A27"/>
                </a:solidFill>
                <a:latin typeface="Georgia"/>
                <a:ea typeface="Georgia"/>
                <a:cs typeface="Georgia"/>
                <a:sym typeface="Georgia"/>
              </a:rPr>
              <a:t> features</a:t>
            </a:r>
            <a:endParaRPr dirty="0"/>
          </a:p>
        </p:txBody>
      </p:sp>
      <p:pic>
        <p:nvPicPr>
          <p:cNvPr id="3" name="Picture 2" descr="A table of text with black text&#10;&#10;Description automatically generated with medium confidence">
            <a:extLst>
              <a:ext uri="{FF2B5EF4-FFF2-40B4-BE49-F238E27FC236}">
                <a16:creationId xmlns:a16="http://schemas.microsoft.com/office/drawing/2014/main" id="{7445A8BF-E4BE-A042-9D8D-ACA772A0FC39}"/>
              </a:ext>
            </a:extLst>
          </p:cNvPr>
          <p:cNvPicPr>
            <a:picLocks noChangeAspect="1"/>
          </p:cNvPicPr>
          <p:nvPr/>
        </p:nvPicPr>
        <p:blipFill>
          <a:blip r:embed="rId4"/>
          <a:stretch>
            <a:fillRect/>
          </a:stretch>
        </p:blipFill>
        <p:spPr>
          <a:xfrm>
            <a:off x="886096" y="2641162"/>
            <a:ext cx="10080170" cy="2810519"/>
          </a:xfrm>
          <a:prstGeom prst="rect">
            <a:avLst/>
          </a:prstGeom>
        </p:spPr>
      </p:pic>
    </p:spTree>
    <p:extLst>
      <p:ext uri="{BB962C8B-B14F-4D97-AF65-F5344CB8AC3E}">
        <p14:creationId xmlns:p14="http://schemas.microsoft.com/office/powerpoint/2010/main" val="42161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pic>
        <p:nvPicPr>
          <p:cNvPr id="33" name="Google Shape;33;p2" descr="Graphical user interface, text&#10;&#10;Description automatically generated"/>
          <p:cNvPicPr preferRelativeResize="0"/>
          <p:nvPr/>
        </p:nvPicPr>
        <p:blipFill rotWithShape="1">
          <a:blip r:embed="rId3">
            <a:alphaModFix/>
          </a:blip>
          <a:srcRect/>
          <a:stretch/>
        </p:blipFill>
        <p:spPr>
          <a:xfrm>
            <a:off x="-34290" y="5838825"/>
            <a:ext cx="3581400" cy="1193800"/>
          </a:xfrm>
          <a:prstGeom prst="rect">
            <a:avLst/>
          </a:prstGeom>
          <a:noFill/>
          <a:ln>
            <a:noFill/>
          </a:ln>
        </p:spPr>
      </p:pic>
      <p:pic>
        <p:nvPicPr>
          <p:cNvPr id="34" name="Google Shape;34;p2" descr="Hongye Liu&#10;&#10;Teaching Assistant Prof.&#10;UIUC"/>
          <p:cNvPicPr preferRelativeResize="0"/>
          <p:nvPr/>
        </p:nvPicPr>
        <p:blipFill rotWithShape="1">
          <a:blip r:embed="rId4">
            <a:alphaModFix/>
          </a:blip>
          <a:srcRect/>
          <a:stretch/>
        </p:blipFill>
        <p:spPr>
          <a:xfrm>
            <a:off x="156211" y="3177540"/>
            <a:ext cx="1791831" cy="2389108"/>
          </a:xfrm>
          <a:prstGeom prst="rect">
            <a:avLst/>
          </a:prstGeom>
          <a:noFill/>
          <a:ln>
            <a:noFill/>
          </a:ln>
        </p:spPr>
      </p:pic>
      <p:pic>
        <p:nvPicPr>
          <p:cNvPr id="35" name="Google Shape;35;p2" descr="Lawrence Angrave&#10;&#10;Teaching Prof.&#10;UIUC"/>
          <p:cNvPicPr preferRelativeResize="0"/>
          <p:nvPr/>
        </p:nvPicPr>
        <p:blipFill rotWithShape="1">
          <a:blip r:embed="rId5">
            <a:alphaModFix/>
          </a:blip>
          <a:srcRect/>
          <a:stretch/>
        </p:blipFill>
        <p:spPr>
          <a:xfrm>
            <a:off x="2497209" y="2667373"/>
            <a:ext cx="1791832" cy="2389110"/>
          </a:xfrm>
          <a:prstGeom prst="rect">
            <a:avLst/>
          </a:prstGeom>
          <a:noFill/>
          <a:ln>
            <a:noFill/>
          </a:ln>
        </p:spPr>
      </p:pic>
      <p:pic>
        <p:nvPicPr>
          <p:cNvPr id="37" name="Google Shape;37;p2" descr="Chrysafis Vogiatzis&#10;&#10;Teaching Assistant Prof.&#10;UIUC"/>
          <p:cNvPicPr preferRelativeResize="0"/>
          <p:nvPr/>
        </p:nvPicPr>
        <p:blipFill rotWithShape="1">
          <a:blip r:embed="rId6">
            <a:alphaModFix/>
          </a:blip>
          <a:srcRect/>
          <a:stretch/>
        </p:blipFill>
        <p:spPr>
          <a:xfrm>
            <a:off x="4782144" y="1688090"/>
            <a:ext cx="1858104" cy="2788245"/>
          </a:xfrm>
          <a:prstGeom prst="rect">
            <a:avLst/>
          </a:prstGeom>
          <a:noFill/>
          <a:ln>
            <a:noFill/>
          </a:ln>
        </p:spPr>
      </p:pic>
      <p:sp>
        <p:nvSpPr>
          <p:cNvPr id="38" name="Google Shape;38;p2"/>
          <p:cNvSpPr txBox="1"/>
          <p:nvPr/>
        </p:nvSpPr>
        <p:spPr>
          <a:xfrm>
            <a:off x="435292" y="5593080"/>
            <a:ext cx="122379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284B"/>
              </a:buClr>
              <a:buSzPts val="1800"/>
              <a:buFont typeface="Calibri"/>
              <a:buNone/>
            </a:pPr>
            <a:r>
              <a:rPr lang="en-US" sz="1800" b="0" i="0" u="none" strike="noStrike" cap="none">
                <a:solidFill>
                  <a:srgbClr val="13284B"/>
                </a:solidFill>
                <a:latin typeface="Calibri"/>
                <a:ea typeface="Calibri"/>
                <a:cs typeface="Calibri"/>
                <a:sym typeface="Calibri"/>
              </a:rPr>
              <a:t>Hongye Liu</a:t>
            </a:r>
            <a:endParaRPr/>
          </a:p>
        </p:txBody>
      </p:sp>
      <p:sp>
        <p:nvSpPr>
          <p:cNvPr id="39" name="Google Shape;39;p2"/>
          <p:cNvSpPr txBox="1"/>
          <p:nvPr/>
        </p:nvSpPr>
        <p:spPr>
          <a:xfrm>
            <a:off x="2488616" y="5071842"/>
            <a:ext cx="190045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284B"/>
              </a:buClr>
              <a:buSzPts val="1800"/>
              <a:buFont typeface="Calibri"/>
              <a:buNone/>
            </a:pPr>
            <a:r>
              <a:rPr lang="en-US" sz="1800" b="0" i="0" u="none" strike="noStrike" cap="none">
                <a:solidFill>
                  <a:srgbClr val="13284B"/>
                </a:solidFill>
                <a:latin typeface="Calibri"/>
                <a:ea typeface="Calibri"/>
                <a:cs typeface="Calibri"/>
                <a:sym typeface="Calibri"/>
              </a:rPr>
              <a:t>Lawrence Angrave</a:t>
            </a:r>
            <a:endParaRPr sz="1800" b="0" i="0" u="none" strike="noStrike" cap="none">
              <a:solidFill>
                <a:srgbClr val="13284B"/>
              </a:solidFill>
              <a:latin typeface="Calibri"/>
              <a:ea typeface="Calibri"/>
              <a:cs typeface="Calibri"/>
              <a:sym typeface="Calibri"/>
            </a:endParaRPr>
          </a:p>
        </p:txBody>
      </p:sp>
      <p:sp>
        <p:nvSpPr>
          <p:cNvPr id="41" name="Google Shape;41;p2"/>
          <p:cNvSpPr txBox="1"/>
          <p:nvPr/>
        </p:nvSpPr>
        <p:spPr>
          <a:xfrm>
            <a:off x="4911893" y="4476335"/>
            <a:ext cx="190340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284B"/>
              </a:buClr>
              <a:buSzPts val="1800"/>
              <a:buFont typeface="Calibri"/>
              <a:buNone/>
            </a:pPr>
            <a:r>
              <a:rPr lang="en-US" sz="1800" b="0" i="0" u="none" strike="noStrike" cap="none">
                <a:solidFill>
                  <a:srgbClr val="13284B"/>
                </a:solidFill>
                <a:latin typeface="Calibri"/>
                <a:ea typeface="Calibri"/>
                <a:cs typeface="Calibri"/>
                <a:sym typeface="Calibri"/>
              </a:rPr>
              <a:t>Chrysafis Vogiatzis</a:t>
            </a:r>
            <a:endParaRPr sz="1800" b="0" i="0" u="none" strike="noStrike" cap="none">
              <a:solidFill>
                <a:srgbClr val="13284B"/>
              </a:solidFill>
              <a:latin typeface="Calibri"/>
              <a:ea typeface="Calibri"/>
              <a:cs typeface="Calibri"/>
              <a:sym typeface="Calibri"/>
            </a:endParaRPr>
          </a:p>
        </p:txBody>
      </p:sp>
      <p:pic>
        <p:nvPicPr>
          <p:cNvPr id="42" name="Google Shape;42;p2" descr="David Dalpiaz&#10;&#10;Teaching Assistant Prof.&#10;UIUC"/>
          <p:cNvPicPr preferRelativeResize="0"/>
          <p:nvPr/>
        </p:nvPicPr>
        <p:blipFill rotWithShape="1">
          <a:blip r:embed="rId7">
            <a:alphaModFix/>
          </a:blip>
          <a:srcRect/>
          <a:stretch/>
        </p:blipFill>
        <p:spPr>
          <a:xfrm>
            <a:off x="7342772" y="1174460"/>
            <a:ext cx="1837748" cy="2205298"/>
          </a:xfrm>
          <a:prstGeom prst="rect">
            <a:avLst/>
          </a:prstGeom>
          <a:noFill/>
          <a:ln>
            <a:noFill/>
          </a:ln>
        </p:spPr>
      </p:pic>
      <p:sp>
        <p:nvSpPr>
          <p:cNvPr id="43" name="Google Shape;43;p2"/>
          <p:cNvSpPr txBox="1"/>
          <p:nvPr/>
        </p:nvSpPr>
        <p:spPr>
          <a:xfrm>
            <a:off x="7622828" y="3414663"/>
            <a:ext cx="144879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284B"/>
              </a:buClr>
              <a:buSzPts val="1800"/>
              <a:buFont typeface="Calibri"/>
              <a:buNone/>
            </a:pPr>
            <a:r>
              <a:rPr lang="en-US" sz="1800" b="0" i="0" u="none" strike="noStrike" cap="none">
                <a:solidFill>
                  <a:srgbClr val="13284B"/>
                </a:solidFill>
                <a:latin typeface="Calibri"/>
                <a:ea typeface="Calibri"/>
                <a:cs typeface="Calibri"/>
                <a:sym typeface="Calibri"/>
              </a:rPr>
              <a:t>David Dalpiaz</a:t>
            </a:r>
            <a:endParaRPr sz="1800" b="0" i="0" u="none" strike="noStrike" cap="none">
              <a:solidFill>
                <a:srgbClr val="13284B"/>
              </a:solidFill>
              <a:latin typeface="Calibri"/>
              <a:ea typeface="Calibri"/>
              <a:cs typeface="Calibri"/>
              <a:sym typeface="Calibri"/>
            </a:endParaRPr>
          </a:p>
        </p:txBody>
      </p:sp>
      <p:sp>
        <p:nvSpPr>
          <p:cNvPr id="44" name="Google Shape;44;p2"/>
          <p:cNvSpPr txBox="1"/>
          <p:nvPr/>
        </p:nvSpPr>
        <p:spPr>
          <a:xfrm>
            <a:off x="694372" y="-635"/>
            <a:ext cx="11482389" cy="1325563"/>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E84A27"/>
              </a:buClr>
              <a:buSzPts val="4400"/>
              <a:buFont typeface="Georgia"/>
              <a:buNone/>
            </a:pPr>
            <a:r>
              <a:rPr lang="en-US" sz="4400" b="1" i="0" u="none" strike="noStrike" cap="none">
                <a:solidFill>
                  <a:srgbClr val="E84A27"/>
                </a:solidFill>
                <a:latin typeface="Georgia"/>
                <a:ea typeface="Georgia"/>
                <a:cs typeface="Georgia"/>
                <a:sym typeface="Georgia"/>
              </a:rPr>
              <a:t>Team</a:t>
            </a:r>
            <a:endParaRPr/>
          </a:p>
        </p:txBody>
      </p:sp>
      <p:pic>
        <p:nvPicPr>
          <p:cNvPr id="45" name="Google Shape;45;p2" descr="A picture of Yun Huang&#10;Associate Professor at UIUC"/>
          <p:cNvPicPr preferRelativeResize="0"/>
          <p:nvPr/>
        </p:nvPicPr>
        <p:blipFill rotWithShape="1">
          <a:blip r:embed="rId8">
            <a:alphaModFix/>
          </a:blip>
          <a:srcRect/>
          <a:stretch/>
        </p:blipFill>
        <p:spPr>
          <a:xfrm>
            <a:off x="9693979" y="695228"/>
            <a:ext cx="2345152" cy="2345152"/>
          </a:xfrm>
          <a:prstGeom prst="rect">
            <a:avLst/>
          </a:prstGeom>
          <a:noFill/>
          <a:ln>
            <a:noFill/>
          </a:ln>
        </p:spPr>
      </p:pic>
      <p:sp>
        <p:nvSpPr>
          <p:cNvPr id="46" name="Google Shape;46;p2"/>
          <p:cNvSpPr txBox="1"/>
          <p:nvPr/>
        </p:nvSpPr>
        <p:spPr>
          <a:xfrm>
            <a:off x="10255102" y="3082213"/>
            <a:ext cx="149112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284B"/>
              </a:buClr>
              <a:buSzPts val="1800"/>
              <a:buFont typeface="Calibri"/>
              <a:buNone/>
            </a:pPr>
            <a:r>
              <a:rPr lang="en-US" sz="1800" b="0" i="0" u="none" strike="noStrike" cap="none">
                <a:solidFill>
                  <a:srgbClr val="13284B"/>
                </a:solidFill>
                <a:latin typeface="Calibri"/>
                <a:ea typeface="Calibri"/>
                <a:cs typeface="Calibri"/>
                <a:sym typeface="Calibri"/>
              </a:rPr>
              <a:t>Yun Huang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42;p13">
            <a:extLst>
              <a:ext uri="{FF2B5EF4-FFF2-40B4-BE49-F238E27FC236}">
                <a16:creationId xmlns:a16="http://schemas.microsoft.com/office/drawing/2014/main" id="{EBAB23B6-BD61-308B-7D7D-9EDD93B3C1E8}"/>
              </a:ext>
            </a:extLst>
          </p:cNvPr>
          <p:cNvSpPr txBox="1"/>
          <p:nvPr/>
        </p:nvSpPr>
        <p:spPr>
          <a:xfrm>
            <a:off x="505838" y="368263"/>
            <a:ext cx="11138171" cy="1138934"/>
          </a:xfrm>
          <a:prstGeom prst="rect">
            <a:avLst/>
          </a:prstGeom>
          <a:noFill/>
          <a:ln>
            <a:noFill/>
          </a:ln>
        </p:spPr>
        <p:txBody>
          <a:bodyPr spcFirstLastPara="1" wrap="square" lIns="45700" tIns="45700" rIns="45700" bIns="45700" anchor="ctr" anchorCtr="0">
            <a:normAutofit fontScale="92500" lnSpcReduction="10000"/>
          </a:bodyPr>
          <a:lstStyle/>
          <a:p>
            <a:pPr marL="0" marR="0" lvl="0" indent="0" algn="l" rtl="0">
              <a:lnSpc>
                <a:spcPct val="90000"/>
              </a:lnSpc>
              <a:spcBef>
                <a:spcPts val="0"/>
              </a:spcBef>
              <a:spcAft>
                <a:spcPts val="0"/>
              </a:spcAft>
              <a:buClr>
                <a:srgbClr val="E84A27"/>
              </a:buClr>
              <a:buSzPts val="4400"/>
              <a:buFont typeface="Georgia"/>
              <a:buNone/>
            </a:pPr>
            <a:r>
              <a:rPr lang="en-US" sz="4400" b="1" i="0" u="none" strike="noStrike" cap="none" dirty="0">
                <a:solidFill>
                  <a:srgbClr val="E84A27"/>
                </a:solidFill>
                <a:latin typeface="Georgia"/>
                <a:ea typeface="Georgia"/>
                <a:cs typeface="Georgia"/>
                <a:sym typeface="Georgia"/>
              </a:rPr>
              <a:t>Instructor barriers ar</a:t>
            </a:r>
            <a:r>
              <a:rPr lang="en-US" sz="4400" b="1" dirty="0">
                <a:solidFill>
                  <a:srgbClr val="E84A27"/>
                </a:solidFill>
                <a:latin typeface="Georgia"/>
                <a:ea typeface="Georgia"/>
                <a:cs typeface="Georgia"/>
                <a:sym typeface="Georgia"/>
              </a:rPr>
              <a:t>ound top UDL practices</a:t>
            </a:r>
            <a:endParaRPr dirty="0"/>
          </a:p>
        </p:txBody>
      </p:sp>
      <p:pic>
        <p:nvPicPr>
          <p:cNvPr id="7" name="Picture 6">
            <a:extLst>
              <a:ext uri="{FF2B5EF4-FFF2-40B4-BE49-F238E27FC236}">
                <a16:creationId xmlns:a16="http://schemas.microsoft.com/office/drawing/2014/main" id="{17E2BD27-F34A-D186-8E5F-309A26853FE9}"/>
              </a:ext>
            </a:extLst>
          </p:cNvPr>
          <p:cNvPicPr>
            <a:picLocks noChangeAspect="1"/>
          </p:cNvPicPr>
          <p:nvPr/>
        </p:nvPicPr>
        <p:blipFill rotWithShape="1">
          <a:blip r:embed="rId3"/>
          <a:srcRect l="10336" t="5527" r="8095" b="66580"/>
          <a:stretch/>
        </p:blipFill>
        <p:spPr>
          <a:xfrm>
            <a:off x="0" y="1350441"/>
            <a:ext cx="11441924" cy="5063423"/>
          </a:xfrm>
          <a:prstGeom prst="rect">
            <a:avLst/>
          </a:prstGeom>
        </p:spPr>
      </p:pic>
    </p:spTree>
    <p:extLst>
      <p:ext uri="{BB962C8B-B14F-4D97-AF65-F5344CB8AC3E}">
        <p14:creationId xmlns:p14="http://schemas.microsoft.com/office/powerpoint/2010/main" val="3557527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42;p13">
            <a:extLst>
              <a:ext uri="{FF2B5EF4-FFF2-40B4-BE49-F238E27FC236}">
                <a16:creationId xmlns:a16="http://schemas.microsoft.com/office/drawing/2014/main" id="{EBAB23B6-BD61-308B-7D7D-9EDD93B3C1E8}"/>
              </a:ext>
            </a:extLst>
          </p:cNvPr>
          <p:cNvSpPr txBox="1"/>
          <p:nvPr/>
        </p:nvSpPr>
        <p:spPr>
          <a:xfrm>
            <a:off x="505838" y="342137"/>
            <a:ext cx="11138171" cy="1138934"/>
          </a:xfrm>
          <a:prstGeom prst="rect">
            <a:avLst/>
          </a:prstGeom>
          <a:noFill/>
          <a:ln>
            <a:noFill/>
          </a:ln>
        </p:spPr>
        <p:txBody>
          <a:bodyPr spcFirstLastPara="1" wrap="square" lIns="45700" tIns="45700" rIns="45700" bIns="45700" anchor="ctr" anchorCtr="0">
            <a:normAutofit fontScale="92500" lnSpcReduction="10000"/>
          </a:bodyPr>
          <a:lstStyle/>
          <a:p>
            <a:pPr marL="0" marR="0" lvl="0" indent="0" algn="l" rtl="0">
              <a:lnSpc>
                <a:spcPct val="90000"/>
              </a:lnSpc>
              <a:spcBef>
                <a:spcPts val="0"/>
              </a:spcBef>
              <a:spcAft>
                <a:spcPts val="0"/>
              </a:spcAft>
              <a:buClr>
                <a:srgbClr val="E84A27"/>
              </a:buClr>
              <a:buSzPts val="4400"/>
              <a:buFont typeface="Georgia"/>
              <a:buNone/>
            </a:pPr>
            <a:r>
              <a:rPr lang="en-US" sz="4400" b="1" i="0" u="none" strike="noStrike" cap="none" dirty="0">
                <a:solidFill>
                  <a:srgbClr val="E84A27"/>
                </a:solidFill>
                <a:latin typeface="Georgia"/>
                <a:ea typeface="Georgia"/>
                <a:cs typeface="Georgia"/>
                <a:sym typeface="Georgia"/>
              </a:rPr>
              <a:t>Instructor knowledge and barriers ar</a:t>
            </a:r>
            <a:r>
              <a:rPr lang="en-US" sz="4400" b="1" dirty="0">
                <a:solidFill>
                  <a:srgbClr val="E84A27"/>
                </a:solidFill>
                <a:latin typeface="Georgia"/>
                <a:ea typeface="Georgia"/>
                <a:cs typeface="Georgia"/>
                <a:sym typeface="Georgia"/>
              </a:rPr>
              <a:t>ound top UDL practices</a:t>
            </a:r>
            <a:endParaRPr dirty="0"/>
          </a:p>
        </p:txBody>
      </p:sp>
      <p:sp>
        <p:nvSpPr>
          <p:cNvPr id="2" name="TextBox 1">
            <a:extLst>
              <a:ext uri="{FF2B5EF4-FFF2-40B4-BE49-F238E27FC236}">
                <a16:creationId xmlns:a16="http://schemas.microsoft.com/office/drawing/2014/main" id="{64C03D63-07CB-EEC2-15CA-FB1487399713}"/>
              </a:ext>
            </a:extLst>
          </p:cNvPr>
          <p:cNvSpPr txBox="1"/>
          <p:nvPr/>
        </p:nvSpPr>
        <p:spPr>
          <a:xfrm>
            <a:off x="505838" y="1454945"/>
            <a:ext cx="10588882" cy="5016758"/>
          </a:xfrm>
          <a:prstGeom prst="rect">
            <a:avLst/>
          </a:prstGeom>
          <a:noFill/>
        </p:spPr>
        <p:txBody>
          <a:bodyPr wrap="square">
            <a:spAutoFit/>
          </a:bodyPr>
          <a:lstStyle/>
          <a:p>
            <a:pPr marL="457200" indent="-457200">
              <a:buClr>
                <a:srgbClr val="13284B"/>
              </a:buClr>
              <a:buSzPts val="3200"/>
              <a:buFont typeface="Arial" panose="020B0604020202020204" pitchFamily="34" charset="0"/>
              <a:buChar char="•"/>
              <a:defRPr/>
            </a:pPr>
            <a:r>
              <a:rPr lang="en-US" sz="3200" dirty="0">
                <a:solidFill>
                  <a:srgbClr val="13284B"/>
                </a:solidFill>
                <a:latin typeface="Calibri"/>
                <a:ea typeface="Calibri"/>
                <a:cs typeface="Calibri"/>
                <a:sym typeface="Calibri"/>
              </a:rPr>
              <a:t>Overall, instructors have the limited amount of time to implement top UDL features (recorded lectures, transcripts, flexible deadlines) </a:t>
            </a:r>
            <a:endParaRPr lang="en-US" sz="3200" dirty="0">
              <a:solidFill>
                <a:schemeClr val="tx1"/>
              </a:solidFill>
              <a:latin typeface="Calibri" panose="020F0502020204030204" pitchFamily="34" charset="0"/>
              <a:ea typeface="Calibri"/>
              <a:cs typeface="Calibri" panose="020F0502020204030204" pitchFamily="34" charset="0"/>
            </a:endParaRPr>
          </a:p>
          <a:p>
            <a:pPr marL="457200" indent="-457200">
              <a:buClr>
                <a:srgbClr val="13284B"/>
              </a:buClr>
              <a:buSzPts val="3200"/>
              <a:buFont typeface="Arial" panose="020B0604020202020204" pitchFamily="34" charset="0"/>
              <a:buChar char="•"/>
              <a:defRPr/>
            </a:pPr>
            <a:endParaRPr lang="en-US" sz="3200" dirty="0">
              <a:solidFill>
                <a:schemeClr val="tx1"/>
              </a:solidFill>
              <a:latin typeface="Calibri" panose="020F0502020204030204" pitchFamily="34" charset="0"/>
              <a:ea typeface="Calibri"/>
              <a:cs typeface="Calibri" panose="020F0502020204030204" pitchFamily="34" charset="0"/>
              <a:sym typeface="Calibri"/>
            </a:endParaRPr>
          </a:p>
          <a:p>
            <a:pPr marL="457200" indent="-457200">
              <a:buClr>
                <a:srgbClr val="13284B"/>
              </a:buClr>
              <a:buSzPts val="3200"/>
              <a:buFont typeface="Arial" panose="020B0604020202020204" pitchFamily="34" charset="0"/>
              <a:buChar char="•"/>
              <a:defRPr/>
            </a:pPr>
            <a:r>
              <a:rPr lang="en-US" sz="3200" dirty="0">
                <a:solidFill>
                  <a:schemeClr val="tx1"/>
                </a:solidFill>
                <a:latin typeface="Calibri" panose="020F0502020204030204" pitchFamily="34" charset="0"/>
                <a:ea typeface="Calibri"/>
                <a:cs typeface="Calibri" panose="020F0502020204030204" pitchFamily="34" charset="0"/>
                <a:sym typeface="Calibri"/>
              </a:rPr>
              <a:t>Reassuringly, “Do not believe in the effectiveness of</a:t>
            </a:r>
            <a:br>
              <a:rPr lang="en-US" sz="3200" dirty="0">
                <a:solidFill>
                  <a:schemeClr val="tx1"/>
                </a:solidFill>
                <a:latin typeface="Calibri" panose="020F0502020204030204" pitchFamily="34" charset="0"/>
                <a:ea typeface="Calibri"/>
                <a:cs typeface="Calibri" panose="020F0502020204030204" pitchFamily="34" charset="0"/>
                <a:sym typeface="Calibri"/>
              </a:rPr>
            </a:br>
            <a:r>
              <a:rPr lang="en-US" sz="3200" dirty="0">
                <a:solidFill>
                  <a:schemeClr val="tx1"/>
                </a:solidFill>
                <a:latin typeface="Calibri" panose="020F0502020204030204" pitchFamily="34" charset="0"/>
                <a:ea typeface="Calibri"/>
                <a:cs typeface="Calibri" panose="020F0502020204030204" pitchFamily="34" charset="0"/>
                <a:sym typeface="Calibri"/>
              </a:rPr>
              <a:t>this practice” was the least prominent barrier</a:t>
            </a:r>
          </a:p>
          <a:p>
            <a:pPr marL="457200" indent="-457200">
              <a:buClr>
                <a:srgbClr val="13284B"/>
              </a:buClr>
              <a:buSzPts val="3200"/>
              <a:buFont typeface="Arial" panose="020B0604020202020204" pitchFamily="34" charset="0"/>
              <a:buChar char="•"/>
              <a:defRPr/>
            </a:pPr>
            <a:endParaRPr lang="en-US" sz="3200" dirty="0">
              <a:solidFill>
                <a:schemeClr val="tx1"/>
              </a:solidFill>
              <a:latin typeface="Calibri" panose="020F0502020204030204" pitchFamily="34" charset="0"/>
              <a:ea typeface="Calibri"/>
              <a:cs typeface="Calibri" panose="020F0502020204030204" pitchFamily="34" charset="0"/>
              <a:sym typeface="Calibri"/>
            </a:endParaRPr>
          </a:p>
          <a:p>
            <a:pPr marL="457200" indent="-457200">
              <a:buClr>
                <a:srgbClr val="13284B"/>
              </a:buClr>
              <a:buSzPts val="3200"/>
              <a:buFont typeface="Arial" panose="020B0604020202020204" pitchFamily="34" charset="0"/>
              <a:buChar char="•"/>
              <a:defRPr/>
            </a:pPr>
            <a:r>
              <a:rPr lang="en-US" sz="3200" dirty="0">
                <a:solidFill>
                  <a:schemeClr val="tx1"/>
                </a:solidFill>
                <a:latin typeface="Calibri" panose="020F0502020204030204" pitchFamily="34" charset="0"/>
                <a:ea typeface="Calibri"/>
                <a:cs typeface="Calibri" panose="020F0502020204030204" pitchFamily="34" charset="0"/>
                <a:sym typeface="Calibri"/>
              </a:rPr>
              <a:t>Most instructors reported that they learned about UDL by their own initiative  </a:t>
            </a:r>
          </a:p>
          <a:p>
            <a:pPr>
              <a:buClr>
                <a:srgbClr val="13284B"/>
              </a:buClr>
              <a:buSzPts val="3200"/>
              <a:defRPr/>
            </a:pPr>
            <a:endParaRPr lang="en-US" sz="3200" dirty="0">
              <a:solidFill>
                <a:schemeClr val="tx1"/>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0981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2;p13">
            <a:extLst>
              <a:ext uri="{FF2B5EF4-FFF2-40B4-BE49-F238E27FC236}">
                <a16:creationId xmlns:a16="http://schemas.microsoft.com/office/drawing/2014/main" id="{CF4069F2-E05F-3128-6A86-5F2E0B3631C9}"/>
              </a:ext>
            </a:extLst>
          </p:cNvPr>
          <p:cNvSpPr txBox="1"/>
          <p:nvPr/>
        </p:nvSpPr>
        <p:spPr>
          <a:xfrm>
            <a:off x="505838" y="459703"/>
            <a:ext cx="11138171" cy="1138934"/>
          </a:xfrm>
          <a:prstGeom prst="rect">
            <a:avLst/>
          </a:prstGeom>
          <a:noFill/>
          <a:ln>
            <a:noFill/>
          </a:ln>
        </p:spPr>
        <p:txBody>
          <a:bodyPr spcFirstLastPara="1" wrap="square" lIns="45700" tIns="45700" rIns="45700" bIns="45700" anchor="ctr" anchorCtr="0">
            <a:normAutofit fontScale="92500" lnSpcReduction="10000"/>
          </a:bodyPr>
          <a:lstStyle/>
          <a:p>
            <a:pPr marL="0" marR="0" lvl="0" indent="0" algn="l" rtl="0">
              <a:lnSpc>
                <a:spcPct val="90000"/>
              </a:lnSpc>
              <a:spcBef>
                <a:spcPts val="0"/>
              </a:spcBef>
              <a:spcAft>
                <a:spcPts val="0"/>
              </a:spcAft>
              <a:buClr>
                <a:srgbClr val="E84A27"/>
              </a:buClr>
              <a:buSzPts val="4400"/>
              <a:buFont typeface="Georgia"/>
              <a:buNone/>
            </a:pPr>
            <a:r>
              <a:rPr lang="en-US" sz="4400" b="1" i="0" u="none" strike="noStrike" cap="none" dirty="0">
                <a:solidFill>
                  <a:srgbClr val="E84A27"/>
                </a:solidFill>
                <a:latin typeface="Georgia"/>
                <a:ea typeface="Georgia"/>
                <a:cs typeface="Georgia"/>
                <a:sym typeface="Georgia"/>
              </a:rPr>
              <a:t>Experiences of  minority students in engineering</a:t>
            </a:r>
            <a:endParaRPr dirty="0"/>
          </a:p>
        </p:txBody>
      </p:sp>
      <p:sp>
        <p:nvSpPr>
          <p:cNvPr id="6" name="TextBox 5">
            <a:extLst>
              <a:ext uri="{FF2B5EF4-FFF2-40B4-BE49-F238E27FC236}">
                <a16:creationId xmlns:a16="http://schemas.microsoft.com/office/drawing/2014/main" id="{4293D015-A6F0-029F-7E6E-3DBCB58CE177}"/>
              </a:ext>
            </a:extLst>
          </p:cNvPr>
          <p:cNvSpPr txBox="1"/>
          <p:nvPr/>
        </p:nvSpPr>
        <p:spPr>
          <a:xfrm>
            <a:off x="518030" y="2238715"/>
            <a:ext cx="10588882" cy="3539430"/>
          </a:xfrm>
          <a:prstGeom prst="rect">
            <a:avLst/>
          </a:prstGeom>
          <a:noFill/>
        </p:spPr>
        <p:txBody>
          <a:bodyPr wrap="square">
            <a:spAutoFit/>
          </a:bodyPr>
          <a:lstStyle/>
          <a:p>
            <a:pPr marL="457200" indent="-457200">
              <a:buClr>
                <a:srgbClr val="13284B"/>
              </a:buClr>
              <a:buSzPts val="3200"/>
              <a:buFont typeface="Arial" panose="020B0604020202020204" pitchFamily="34" charset="0"/>
              <a:buChar char="•"/>
              <a:defRPr/>
            </a:pPr>
            <a:r>
              <a:rPr kumimoji="0" lang="en-US" sz="3200" b="0" i="0" u="none" strike="noStrike" kern="0" cap="none" spc="0" normalizeH="0" baseline="0" noProof="0" dirty="0">
                <a:ln>
                  <a:noFill/>
                </a:ln>
                <a:solidFill>
                  <a:srgbClr val="13284B"/>
                </a:solidFill>
                <a:effectLst/>
                <a:uLnTx/>
                <a:uFillTx/>
                <a:latin typeface="Calibri"/>
                <a:ea typeface="Calibri"/>
                <a:cs typeface="Calibri"/>
                <a:sym typeface="Calibri"/>
              </a:rPr>
              <a:t>Overall, </a:t>
            </a:r>
            <a:r>
              <a:rPr kumimoji="0" lang="en-US" sz="3200" i="0" u="none" strike="noStrike" kern="0" cap="none" spc="0" normalizeH="0" baseline="0" noProof="0" dirty="0">
                <a:ln>
                  <a:noFill/>
                </a:ln>
                <a:solidFill>
                  <a:srgbClr val="13284B"/>
                </a:solidFill>
                <a:effectLst/>
                <a:uLnTx/>
                <a:uFillTx/>
                <a:latin typeface="Calibri"/>
                <a:ea typeface="Calibri"/>
                <a:cs typeface="Calibri"/>
                <a:sym typeface="Calibri"/>
              </a:rPr>
              <a:t>female students experienced UDL practices significantly less </a:t>
            </a:r>
            <a:r>
              <a:rPr lang="en-US" sz="3200" noProof="0" dirty="0">
                <a:solidFill>
                  <a:srgbClr val="13284B"/>
                </a:solidFill>
                <a:latin typeface="Calibri"/>
                <a:ea typeface="Calibri"/>
                <a:cs typeface="Calibri"/>
                <a:sym typeface="Calibri"/>
              </a:rPr>
              <a:t>often</a:t>
            </a:r>
            <a:r>
              <a:rPr kumimoji="0" lang="en-US" sz="3200" i="0" u="none" strike="noStrike" kern="0" cap="none" spc="0" normalizeH="0" baseline="0" noProof="0" dirty="0">
                <a:ln>
                  <a:noFill/>
                </a:ln>
                <a:solidFill>
                  <a:srgbClr val="13284B"/>
                </a:solidFill>
                <a:effectLst/>
                <a:uLnTx/>
                <a:uFillTx/>
                <a:latin typeface="Calibri"/>
                <a:ea typeface="Calibri"/>
                <a:cs typeface="Calibri"/>
                <a:sym typeface="Calibri"/>
              </a:rPr>
              <a:t> than male students </a:t>
            </a:r>
            <a:r>
              <a:rPr kumimoji="0" lang="en-US" sz="3200" b="0" i="0" u="none" strike="noStrike" kern="0" cap="none" spc="0" normalizeH="0" baseline="0" noProof="0" dirty="0">
                <a:ln>
                  <a:noFill/>
                </a:ln>
                <a:solidFill>
                  <a:srgbClr val="13284B"/>
                </a:solidFill>
                <a:effectLst/>
                <a:uLnTx/>
                <a:uFillTx/>
                <a:latin typeface="Calibri"/>
                <a:ea typeface="Calibri"/>
                <a:cs typeface="Calibri"/>
                <a:sym typeface="Calibri"/>
              </a:rPr>
              <a:t>for 13 of the 16</a:t>
            </a:r>
            <a:r>
              <a:rPr kumimoji="0" lang="en-US" sz="3200" b="0" i="0" u="none" strike="noStrike" kern="0" cap="none" spc="0" normalizeH="0" noProof="0" dirty="0">
                <a:ln>
                  <a:noFill/>
                </a:ln>
                <a:solidFill>
                  <a:srgbClr val="13284B"/>
                </a:solidFill>
                <a:effectLst/>
                <a:uLnTx/>
                <a:uFillTx/>
                <a:latin typeface="Calibri"/>
                <a:ea typeface="Calibri"/>
                <a:cs typeface="Calibri"/>
                <a:sym typeface="Calibri"/>
              </a:rPr>
              <a:t> </a:t>
            </a:r>
            <a:r>
              <a:rPr kumimoji="0" lang="en-US" sz="3200" b="0" i="0" u="none" strike="noStrike" kern="0" cap="none" spc="0" normalizeH="0" baseline="0" noProof="0" dirty="0">
                <a:ln>
                  <a:noFill/>
                </a:ln>
                <a:solidFill>
                  <a:srgbClr val="13284B"/>
                </a:solidFill>
                <a:effectLst/>
                <a:uLnTx/>
                <a:uFillTx/>
                <a:latin typeface="Calibri"/>
                <a:ea typeface="Calibri"/>
                <a:cs typeface="Calibri"/>
                <a:sym typeface="Calibri"/>
              </a:rPr>
              <a:t>practices</a:t>
            </a:r>
          </a:p>
          <a:p>
            <a:pPr marL="457200" indent="-457200">
              <a:buClr>
                <a:srgbClr val="13284B"/>
              </a:buClr>
              <a:buSzPts val="3200"/>
              <a:buFont typeface="Arial" panose="020B0604020202020204" pitchFamily="34" charset="0"/>
              <a:buChar char="•"/>
              <a:defRPr/>
            </a:pPr>
            <a:endParaRPr lang="en-US" sz="3200" i="0" dirty="0">
              <a:solidFill>
                <a:schemeClr val="tx1"/>
              </a:solidFill>
              <a:effectLst/>
              <a:latin typeface="Calibri" panose="020F0502020204030204" pitchFamily="34" charset="0"/>
              <a:cs typeface="Calibri" panose="020F0502020204030204" pitchFamily="34" charset="0"/>
            </a:endParaRPr>
          </a:p>
          <a:p>
            <a:pPr marL="457200" indent="-457200">
              <a:buClr>
                <a:srgbClr val="13284B"/>
              </a:buClr>
              <a:buSzPts val="3200"/>
              <a:buFont typeface="Arial" panose="020B0604020202020204" pitchFamily="34" charset="0"/>
              <a:buChar char="•"/>
              <a:defRPr/>
            </a:pPr>
            <a:r>
              <a:rPr lang="en-US" sz="3200" i="0" dirty="0">
                <a:solidFill>
                  <a:schemeClr val="tx1"/>
                </a:solidFill>
                <a:effectLst/>
                <a:latin typeface="Calibri" panose="020F0502020204030204" pitchFamily="34" charset="0"/>
                <a:cs typeface="Calibri" panose="020F0502020204030204" pitchFamily="34" charset="0"/>
              </a:rPr>
              <a:t>SWD experienced UDL significantly less often than SWOD for half of the UDL practices</a:t>
            </a:r>
          </a:p>
          <a:p>
            <a:pPr>
              <a:buClr>
                <a:srgbClr val="13284B"/>
              </a:buClr>
              <a:buSzPts val="3200"/>
              <a:defRPr/>
            </a:pPr>
            <a:endParaRPr kumimoji="0" lang="en-US" sz="3200" b="0" i="0" u="none" strike="noStrike" kern="0" cap="none" spc="0" normalizeH="0" baseline="0" noProof="0" dirty="0">
              <a:ln>
                <a:noFill/>
              </a:ln>
              <a:solidFill>
                <a:srgbClr val="13284B"/>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813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Google Shape;142;p13">
            <a:extLst>
              <a:ext uri="{FF2B5EF4-FFF2-40B4-BE49-F238E27FC236}">
                <a16:creationId xmlns:a16="http://schemas.microsoft.com/office/drawing/2014/main" id="{0F3F50DF-5879-9EA0-40BA-34CEAC336E41}"/>
              </a:ext>
            </a:extLst>
          </p:cNvPr>
          <p:cNvSpPr txBox="1"/>
          <p:nvPr/>
        </p:nvSpPr>
        <p:spPr>
          <a:xfrm>
            <a:off x="505838" y="107003"/>
            <a:ext cx="11138171" cy="1138934"/>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E84A27"/>
              </a:buClr>
              <a:buSzPts val="4400"/>
              <a:buFont typeface="Georgia"/>
              <a:buNone/>
            </a:pPr>
            <a:r>
              <a:rPr lang="en-US" sz="4400" b="1" i="0" u="none" strike="noStrike" cap="none" dirty="0">
                <a:solidFill>
                  <a:srgbClr val="E84A27"/>
                </a:solidFill>
                <a:latin typeface="Georgia"/>
                <a:ea typeface="Georgia"/>
                <a:cs typeface="Georgia"/>
                <a:sym typeface="Georgia"/>
              </a:rPr>
              <a:t>Opinions on Feedback Methods</a:t>
            </a:r>
            <a:endParaRPr dirty="0"/>
          </a:p>
        </p:txBody>
      </p:sp>
      <p:graphicFrame>
        <p:nvGraphicFramePr>
          <p:cNvPr id="7" name="Diagram 6">
            <a:extLst>
              <a:ext uri="{FF2B5EF4-FFF2-40B4-BE49-F238E27FC236}">
                <a16:creationId xmlns:a16="http://schemas.microsoft.com/office/drawing/2014/main" id="{0FADB041-8B56-CAC2-EE80-C3DFEE38C557}"/>
              </a:ext>
            </a:extLst>
          </p:cNvPr>
          <p:cNvGraphicFramePr/>
          <p:nvPr>
            <p:extLst>
              <p:ext uri="{D42A27DB-BD31-4B8C-83A1-F6EECF244321}">
                <p14:modId xmlns:p14="http://schemas.microsoft.com/office/powerpoint/2010/main" val="3744514438"/>
              </p:ext>
            </p:extLst>
          </p:nvPr>
        </p:nvGraphicFramePr>
        <p:xfrm>
          <a:off x="-1552276" y="1650887"/>
          <a:ext cx="15254397" cy="3556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710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Google Shape;142;p13">
            <a:extLst>
              <a:ext uri="{FF2B5EF4-FFF2-40B4-BE49-F238E27FC236}">
                <a16:creationId xmlns:a16="http://schemas.microsoft.com/office/drawing/2014/main" id="{0F3F50DF-5879-9EA0-40BA-34CEAC336E41}"/>
              </a:ext>
            </a:extLst>
          </p:cNvPr>
          <p:cNvSpPr txBox="1"/>
          <p:nvPr/>
        </p:nvSpPr>
        <p:spPr>
          <a:xfrm>
            <a:off x="505838" y="107003"/>
            <a:ext cx="11138171" cy="1138934"/>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E84A27"/>
              </a:buClr>
              <a:buSzPts val="4400"/>
              <a:buFont typeface="Georgia"/>
              <a:buNone/>
            </a:pPr>
            <a:r>
              <a:rPr lang="en-US" sz="4400" b="1" i="0" u="none" strike="noStrike" cap="none" dirty="0">
                <a:solidFill>
                  <a:srgbClr val="E84A27"/>
                </a:solidFill>
                <a:latin typeface="Georgia"/>
                <a:ea typeface="Georgia"/>
                <a:cs typeface="Georgia"/>
                <a:sym typeface="Georgia"/>
              </a:rPr>
              <a:t>Opinions on Feedback Methods (II)</a:t>
            </a:r>
            <a:endParaRPr dirty="0"/>
          </a:p>
        </p:txBody>
      </p:sp>
      <p:sp>
        <p:nvSpPr>
          <p:cNvPr id="2" name="TextBox 1">
            <a:extLst>
              <a:ext uri="{FF2B5EF4-FFF2-40B4-BE49-F238E27FC236}">
                <a16:creationId xmlns:a16="http://schemas.microsoft.com/office/drawing/2014/main" id="{C80D5C5A-114B-D203-0ED4-A8E520747005}"/>
              </a:ext>
            </a:extLst>
          </p:cNvPr>
          <p:cNvSpPr txBox="1"/>
          <p:nvPr/>
        </p:nvSpPr>
        <p:spPr>
          <a:xfrm>
            <a:off x="505838" y="1245937"/>
            <a:ext cx="11686162" cy="4247317"/>
          </a:xfrm>
          <a:prstGeom prst="rect">
            <a:avLst/>
          </a:prstGeom>
          <a:noFill/>
        </p:spPr>
        <p:txBody>
          <a:bodyPr wrap="square" rtlCol="0">
            <a:spAutoFit/>
          </a:bodyPr>
          <a:lstStyle/>
          <a:p>
            <a:pPr marL="457200" indent="-457200">
              <a:buClr>
                <a:srgbClr val="13284B"/>
              </a:buClr>
              <a:buSzPts val="3200"/>
              <a:buFont typeface="Arial" panose="020B0604020202020204" pitchFamily="34" charset="0"/>
              <a:buChar char="•"/>
              <a:defRPr/>
            </a:pPr>
            <a:r>
              <a:rPr lang="en-US" sz="3200" dirty="0">
                <a:solidFill>
                  <a:srgbClr val="13284B"/>
                </a:solidFill>
                <a:latin typeface="Calibri"/>
                <a:ea typeface="Calibri"/>
                <a:cs typeface="Calibri"/>
                <a:sym typeface="Calibri"/>
              </a:rPr>
              <a:t>Female students and SWD are significantly more uncomfortable giving direct feedback to instructors</a:t>
            </a:r>
          </a:p>
          <a:p>
            <a:pPr>
              <a:buClr>
                <a:srgbClr val="13284B"/>
              </a:buClr>
              <a:buSzPts val="3200"/>
              <a:defRPr/>
            </a:pPr>
            <a:endParaRPr lang="en-US" sz="3200" dirty="0">
              <a:solidFill>
                <a:srgbClr val="13284B"/>
              </a:solidFill>
              <a:latin typeface="Calibri"/>
              <a:ea typeface="Calibri"/>
              <a:cs typeface="Calibri"/>
              <a:sym typeface="Calibri"/>
            </a:endParaRPr>
          </a:p>
          <a:p>
            <a:pPr marL="457200" indent="-457200">
              <a:buClr>
                <a:srgbClr val="13284B"/>
              </a:buClr>
              <a:buSzPts val="3200"/>
              <a:buFont typeface="Arial" panose="020B0604020202020204" pitchFamily="34" charset="0"/>
              <a:buChar char="•"/>
              <a:defRPr/>
            </a:pPr>
            <a:r>
              <a:rPr lang="en-US" sz="3200" dirty="0">
                <a:solidFill>
                  <a:srgbClr val="13284B"/>
                </a:solidFill>
                <a:latin typeface="Calibri"/>
                <a:ea typeface="Calibri"/>
                <a:cs typeface="Calibri"/>
                <a:sym typeface="Calibri"/>
              </a:rPr>
              <a:t>SWD and SACAN felt less comfortable about having intermediary</a:t>
            </a:r>
            <a:br>
              <a:rPr lang="en-US" sz="3200" dirty="0">
                <a:solidFill>
                  <a:srgbClr val="13284B"/>
                </a:solidFill>
                <a:latin typeface="Calibri"/>
                <a:ea typeface="Calibri"/>
                <a:cs typeface="Calibri"/>
                <a:sym typeface="Calibri"/>
              </a:rPr>
            </a:br>
            <a:r>
              <a:rPr lang="en-US" sz="3200" dirty="0">
                <a:solidFill>
                  <a:srgbClr val="13284B"/>
                </a:solidFill>
                <a:latin typeface="Calibri"/>
                <a:ea typeface="Calibri"/>
                <a:cs typeface="Calibri"/>
                <a:sym typeface="Calibri"/>
              </a:rPr>
              <a:t>groups to transmit the feedback</a:t>
            </a:r>
          </a:p>
          <a:p>
            <a:pPr marL="457200" indent="-457200">
              <a:buClr>
                <a:srgbClr val="13284B"/>
              </a:buClr>
              <a:buSzPts val="3200"/>
              <a:buFont typeface="Arial" panose="020B0604020202020204" pitchFamily="34" charset="0"/>
              <a:buChar char="•"/>
              <a:defRPr/>
            </a:pPr>
            <a:endParaRPr kumimoji="0" lang="en-US" sz="3200" b="0" i="0" u="none" strike="noStrike" kern="0" cap="none" spc="0" normalizeH="0" baseline="0" noProof="0" dirty="0">
              <a:ln>
                <a:noFill/>
              </a:ln>
              <a:solidFill>
                <a:srgbClr val="13284B"/>
              </a:solidFill>
              <a:effectLst/>
              <a:uLnTx/>
              <a:uFillTx/>
              <a:latin typeface="Calibri"/>
              <a:ea typeface="Calibri"/>
              <a:cs typeface="Calibri"/>
              <a:sym typeface="Calibri"/>
            </a:endParaRPr>
          </a:p>
          <a:p>
            <a:pPr marL="457200" lvl="1" indent="-457200">
              <a:buClr>
                <a:srgbClr val="13284B"/>
              </a:buClr>
              <a:buSzPts val="3200"/>
              <a:buFont typeface="Arial" panose="020B0604020202020204" pitchFamily="34" charset="0"/>
              <a:buChar char="•"/>
              <a:defRPr/>
            </a:pPr>
            <a:endParaRPr kumimoji="0" lang="en-US" sz="3200" b="0" i="0" u="none" strike="noStrike" kern="0" cap="none" spc="0" normalizeH="0" baseline="0" noProof="0" dirty="0">
              <a:ln>
                <a:noFill/>
              </a:ln>
              <a:solidFill>
                <a:srgbClr val="13284B"/>
              </a:solidFill>
              <a:effectLst/>
              <a:uLnTx/>
              <a:uFillTx/>
              <a:latin typeface="Calibri"/>
              <a:ea typeface="Calibri"/>
              <a:cs typeface="Calibri"/>
              <a:sym typeface="Calibri"/>
            </a:endParaRPr>
          </a:p>
          <a:p>
            <a:pPr marL="457200" indent="-457200">
              <a:buClr>
                <a:srgbClr val="13284B"/>
              </a:buClr>
              <a:buSzPts val="3200"/>
              <a:buFont typeface="Arial" panose="020B0604020202020204" pitchFamily="34" charset="0"/>
              <a:buChar char="•"/>
              <a:defRPr/>
            </a:pPr>
            <a:endParaRPr kumimoji="0" lang="en-US" sz="3200" b="0" i="0" u="none" strike="noStrike" kern="0" cap="none" spc="0" normalizeH="0" baseline="0" noProof="0" dirty="0">
              <a:ln>
                <a:noFill/>
              </a:ln>
              <a:solidFill>
                <a:srgbClr val="13284B"/>
              </a:solidFill>
              <a:effectLst/>
              <a:uLnTx/>
              <a:uFillTx/>
              <a:latin typeface="Calibri"/>
              <a:ea typeface="Calibri"/>
              <a:cs typeface="Calibri"/>
              <a:sym typeface="Calibri"/>
            </a:endParaRPr>
          </a:p>
          <a:p>
            <a:endParaRPr lang="en-US" dirty="0"/>
          </a:p>
        </p:txBody>
      </p:sp>
    </p:spTree>
    <p:extLst>
      <p:ext uri="{BB962C8B-B14F-4D97-AF65-F5344CB8AC3E}">
        <p14:creationId xmlns:p14="http://schemas.microsoft.com/office/powerpoint/2010/main" val="302079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Google Shape;142;p13">
            <a:extLst>
              <a:ext uri="{FF2B5EF4-FFF2-40B4-BE49-F238E27FC236}">
                <a16:creationId xmlns:a16="http://schemas.microsoft.com/office/drawing/2014/main" id="{0F3F50DF-5879-9EA0-40BA-34CEAC336E41}"/>
              </a:ext>
            </a:extLst>
          </p:cNvPr>
          <p:cNvSpPr txBox="1"/>
          <p:nvPr/>
        </p:nvSpPr>
        <p:spPr>
          <a:xfrm>
            <a:off x="505838" y="107003"/>
            <a:ext cx="11138171" cy="1138934"/>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E84A27"/>
              </a:buClr>
              <a:buSzPts val="4400"/>
              <a:buFont typeface="Georgia"/>
              <a:buNone/>
            </a:pPr>
            <a:r>
              <a:rPr lang="en-US" sz="4400" b="1" i="0" u="none" strike="noStrike" cap="none" dirty="0">
                <a:solidFill>
                  <a:srgbClr val="E84A27"/>
                </a:solidFill>
                <a:latin typeface="Georgia"/>
                <a:ea typeface="Georgia"/>
                <a:cs typeface="Georgia"/>
                <a:sym typeface="Georgia"/>
              </a:rPr>
              <a:t>Opinions on Class Format</a:t>
            </a:r>
            <a:endParaRPr dirty="0"/>
          </a:p>
        </p:txBody>
      </p:sp>
      <p:graphicFrame>
        <p:nvGraphicFramePr>
          <p:cNvPr id="2" name="Diagram 1">
            <a:extLst>
              <a:ext uri="{FF2B5EF4-FFF2-40B4-BE49-F238E27FC236}">
                <a16:creationId xmlns:a16="http://schemas.microsoft.com/office/drawing/2014/main" id="{93824274-ACC1-B137-8FD9-045F4B2F4230}"/>
              </a:ext>
            </a:extLst>
          </p:cNvPr>
          <p:cNvGraphicFramePr/>
          <p:nvPr>
            <p:extLst>
              <p:ext uri="{D42A27DB-BD31-4B8C-83A1-F6EECF244321}">
                <p14:modId xmlns:p14="http://schemas.microsoft.com/office/powerpoint/2010/main" val="933621834"/>
              </p:ext>
            </p:extLst>
          </p:nvPr>
        </p:nvGraphicFramePr>
        <p:xfrm>
          <a:off x="-1404179" y="1245937"/>
          <a:ext cx="14958204" cy="3347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ABFE276B-DD1D-0ABF-62E7-613039E78CC8}"/>
              </a:ext>
            </a:extLst>
          </p:cNvPr>
          <p:cNvSpPr txBox="1"/>
          <p:nvPr/>
        </p:nvSpPr>
        <p:spPr>
          <a:xfrm>
            <a:off x="526915" y="4780365"/>
            <a:ext cx="11138170" cy="1077218"/>
          </a:xfrm>
          <a:prstGeom prst="rect">
            <a:avLst/>
          </a:prstGeom>
          <a:noFill/>
        </p:spPr>
        <p:txBody>
          <a:bodyPr wrap="square">
            <a:spAutoFit/>
          </a:bodyPr>
          <a:lstStyle/>
          <a:p>
            <a:pPr marL="457200" indent="-457200">
              <a:buClr>
                <a:srgbClr val="13284B"/>
              </a:buClr>
              <a:buSzPts val="3200"/>
              <a:buFont typeface="Arial" panose="020B0604020202020204" pitchFamily="34" charset="0"/>
              <a:buChar char="•"/>
              <a:defRPr/>
            </a:pPr>
            <a:r>
              <a:rPr lang="en-US" sz="3200" dirty="0">
                <a:solidFill>
                  <a:schemeClr val="tx1"/>
                </a:solidFill>
                <a:effectLst/>
                <a:latin typeface="Calibri" panose="020F0502020204030204" pitchFamily="34" charset="0"/>
                <a:cs typeface="Calibri" panose="020F0502020204030204" pitchFamily="34" charset="0"/>
              </a:rPr>
              <a:t>Female students consider the usefulness of flipped classrooms lower than male students</a:t>
            </a:r>
            <a:endParaRPr lang="en-US" sz="3200" dirty="0">
              <a:solidFill>
                <a:schemeClr val="tx1"/>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16300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151"/>
        <p:cNvGrpSpPr/>
        <p:nvPr/>
      </p:nvGrpSpPr>
      <p:grpSpPr>
        <a:xfrm>
          <a:off x="0" y="0"/>
          <a:ext cx="0" cy="0"/>
          <a:chOff x="0" y="0"/>
          <a:chExt cx="0" cy="0"/>
        </a:xfrm>
      </p:grpSpPr>
      <p:sp>
        <p:nvSpPr>
          <p:cNvPr id="152" name="Google Shape;152;p15"/>
          <p:cNvSpPr txBox="1"/>
          <p:nvPr/>
        </p:nvSpPr>
        <p:spPr>
          <a:xfrm>
            <a:off x="496509" y="1531132"/>
            <a:ext cx="11199000" cy="4524275"/>
          </a:xfrm>
          <a:prstGeom prst="rect">
            <a:avLst/>
          </a:prstGeom>
          <a:noFill/>
          <a:ln>
            <a:noFill/>
          </a:ln>
        </p:spPr>
        <p:txBody>
          <a:bodyPr spcFirstLastPara="1" wrap="square" lIns="45700" tIns="45700" rIns="45700" bIns="45700" anchor="t" anchorCtr="0">
            <a:spAutoFit/>
          </a:bodyPr>
          <a:lstStyle/>
          <a:p>
            <a:pPr marL="457200" marR="0" lvl="0" indent="-431800" algn="l" rtl="0">
              <a:lnSpc>
                <a:spcPct val="100000"/>
              </a:lnSpc>
              <a:spcBef>
                <a:spcPts val="0"/>
              </a:spcBef>
              <a:spcAft>
                <a:spcPts val="0"/>
              </a:spcAft>
              <a:buClr>
                <a:srgbClr val="13284B"/>
              </a:buClr>
              <a:buSzPts val="3200"/>
              <a:buFont typeface="Calibri"/>
              <a:buChar char="●"/>
            </a:pPr>
            <a:r>
              <a:rPr lang="en-US" sz="3200" dirty="0">
                <a:solidFill>
                  <a:srgbClr val="13284B"/>
                </a:solidFill>
                <a:latin typeface="Calibri"/>
                <a:ea typeface="Calibri"/>
                <a:cs typeface="Calibri"/>
                <a:sym typeface="Calibri"/>
              </a:rPr>
              <a:t>In general, students do not experience UDL practices as much as their usefulness may suggest.</a:t>
            </a:r>
            <a:endParaRPr sz="3200" dirty="0">
              <a:solidFill>
                <a:srgbClr val="13284B"/>
              </a:solidFill>
              <a:latin typeface="Calibri"/>
              <a:ea typeface="Calibri"/>
              <a:cs typeface="Calibri"/>
              <a:sym typeface="Calibri"/>
            </a:endParaRPr>
          </a:p>
          <a:p>
            <a:pPr marL="457200" marR="0" lvl="0" indent="-431800" algn="l" rtl="0">
              <a:lnSpc>
                <a:spcPct val="100000"/>
              </a:lnSpc>
              <a:spcBef>
                <a:spcPts val="0"/>
              </a:spcBef>
              <a:spcAft>
                <a:spcPts val="0"/>
              </a:spcAft>
              <a:buClr>
                <a:srgbClr val="13284B"/>
              </a:buClr>
              <a:buSzPts val="3200"/>
              <a:buFont typeface="Calibri"/>
              <a:buChar char="●"/>
            </a:pPr>
            <a:r>
              <a:rPr lang="en-US" sz="3200" dirty="0">
                <a:solidFill>
                  <a:srgbClr val="13284B"/>
                </a:solidFill>
                <a:latin typeface="Calibri"/>
                <a:ea typeface="Calibri"/>
                <a:cs typeface="Calibri"/>
                <a:sym typeface="Calibri"/>
              </a:rPr>
              <a:t>The top useful practices such as “Recorded lecture with searchable content” and “flexible deadlines” were not experienced very frequently</a:t>
            </a:r>
          </a:p>
          <a:p>
            <a:pPr marL="457200" marR="0" lvl="0" indent="-431800" algn="l" rtl="0">
              <a:lnSpc>
                <a:spcPct val="100000"/>
              </a:lnSpc>
              <a:spcBef>
                <a:spcPts val="0"/>
              </a:spcBef>
              <a:spcAft>
                <a:spcPts val="0"/>
              </a:spcAft>
              <a:buClr>
                <a:srgbClr val="13284B"/>
              </a:buClr>
              <a:buSzPts val="3200"/>
              <a:buFont typeface="Calibri"/>
              <a:buChar char="●"/>
            </a:pPr>
            <a:r>
              <a:rPr lang="en-US" altLang="zh-TW" sz="3200" dirty="0">
                <a:solidFill>
                  <a:srgbClr val="13284B"/>
                </a:solidFill>
                <a:latin typeface="Calibri"/>
                <a:ea typeface="Calibri"/>
                <a:cs typeface="Calibri"/>
                <a:sym typeface="Calibri"/>
              </a:rPr>
              <a:t>Minority groups in engineering experience</a:t>
            </a:r>
            <a:r>
              <a:rPr lang="zh-TW" altLang="en-US" sz="3200" dirty="0">
                <a:solidFill>
                  <a:srgbClr val="13284B"/>
                </a:solidFill>
                <a:latin typeface="Calibri"/>
                <a:ea typeface="Calibri"/>
                <a:cs typeface="Calibri"/>
                <a:sym typeface="Calibri"/>
              </a:rPr>
              <a:t> </a:t>
            </a:r>
            <a:r>
              <a:rPr lang="en-US" altLang="zh-TW" sz="3200" dirty="0">
                <a:solidFill>
                  <a:srgbClr val="13284B"/>
                </a:solidFill>
                <a:latin typeface="Calibri"/>
                <a:ea typeface="Calibri"/>
                <a:cs typeface="Calibri"/>
                <a:sym typeface="Calibri"/>
              </a:rPr>
              <a:t>less</a:t>
            </a:r>
            <a:r>
              <a:rPr lang="zh-TW" altLang="en-US" sz="3200" dirty="0">
                <a:solidFill>
                  <a:srgbClr val="13284B"/>
                </a:solidFill>
                <a:latin typeface="Calibri"/>
                <a:ea typeface="Calibri"/>
                <a:cs typeface="Calibri"/>
                <a:sym typeface="Calibri"/>
              </a:rPr>
              <a:t> </a:t>
            </a:r>
            <a:r>
              <a:rPr lang="en-US" altLang="zh-TW" sz="3200" dirty="0">
                <a:solidFill>
                  <a:srgbClr val="13284B"/>
                </a:solidFill>
                <a:latin typeface="Calibri"/>
                <a:ea typeface="Calibri"/>
                <a:cs typeface="Calibri"/>
                <a:sym typeface="Calibri"/>
              </a:rPr>
              <a:t>of</a:t>
            </a:r>
            <a:r>
              <a:rPr lang="zh-TW" altLang="en-US" sz="3200" dirty="0">
                <a:solidFill>
                  <a:srgbClr val="13284B"/>
                </a:solidFill>
                <a:latin typeface="Calibri"/>
                <a:ea typeface="Calibri"/>
                <a:cs typeface="Calibri"/>
                <a:sym typeface="Calibri"/>
              </a:rPr>
              <a:t> </a:t>
            </a:r>
            <a:r>
              <a:rPr lang="en-US" altLang="zh-TW" sz="3200" dirty="0">
                <a:solidFill>
                  <a:srgbClr val="13284B"/>
                </a:solidFill>
                <a:latin typeface="Calibri"/>
                <a:ea typeface="Calibri"/>
                <a:cs typeface="Calibri"/>
                <a:sym typeface="Calibri"/>
              </a:rPr>
              <a:t>the</a:t>
            </a:r>
            <a:r>
              <a:rPr lang="zh-TW" altLang="en-US" sz="3200" dirty="0">
                <a:solidFill>
                  <a:srgbClr val="13284B"/>
                </a:solidFill>
                <a:latin typeface="Calibri"/>
                <a:ea typeface="Calibri"/>
                <a:cs typeface="Calibri"/>
                <a:sym typeface="Calibri"/>
              </a:rPr>
              <a:t> </a:t>
            </a:r>
            <a:r>
              <a:rPr lang="en-US" altLang="zh-TW" sz="3200" dirty="0">
                <a:solidFill>
                  <a:srgbClr val="13284B"/>
                </a:solidFill>
                <a:latin typeface="Calibri"/>
                <a:ea typeface="Calibri"/>
                <a:cs typeface="Calibri"/>
                <a:sym typeface="Calibri"/>
              </a:rPr>
              <a:t>UDL</a:t>
            </a:r>
            <a:r>
              <a:rPr lang="zh-TW" altLang="en-US" sz="3200" dirty="0">
                <a:solidFill>
                  <a:srgbClr val="13284B"/>
                </a:solidFill>
                <a:latin typeface="Calibri"/>
                <a:ea typeface="Calibri"/>
                <a:cs typeface="Calibri"/>
                <a:sym typeface="Calibri"/>
              </a:rPr>
              <a:t> </a:t>
            </a:r>
            <a:r>
              <a:rPr lang="en-US" altLang="zh-TW" sz="3200" dirty="0">
                <a:solidFill>
                  <a:srgbClr val="13284B"/>
                </a:solidFill>
                <a:latin typeface="Calibri"/>
                <a:ea typeface="Calibri"/>
                <a:cs typeface="Calibri"/>
                <a:sym typeface="Calibri"/>
              </a:rPr>
              <a:t>features,</a:t>
            </a:r>
            <a:r>
              <a:rPr lang="zh-TW" altLang="en-US" sz="3200" dirty="0">
                <a:solidFill>
                  <a:srgbClr val="13284B"/>
                </a:solidFill>
                <a:latin typeface="Calibri"/>
                <a:ea typeface="Calibri"/>
                <a:cs typeface="Calibri"/>
                <a:sym typeface="Calibri"/>
              </a:rPr>
              <a:t> </a:t>
            </a:r>
            <a:r>
              <a:rPr lang="en-US" altLang="zh-TW" sz="3200" dirty="0">
                <a:solidFill>
                  <a:srgbClr val="13284B"/>
                </a:solidFill>
                <a:latin typeface="Calibri"/>
                <a:ea typeface="Calibri"/>
                <a:cs typeface="Calibri"/>
                <a:sym typeface="Calibri"/>
              </a:rPr>
              <a:t>especially</a:t>
            </a:r>
            <a:r>
              <a:rPr lang="zh-TW" altLang="en-US" sz="3200" dirty="0">
                <a:solidFill>
                  <a:srgbClr val="13284B"/>
                </a:solidFill>
                <a:latin typeface="Calibri"/>
                <a:ea typeface="Calibri"/>
                <a:cs typeface="Calibri"/>
                <a:sym typeface="Calibri"/>
              </a:rPr>
              <a:t> </a:t>
            </a:r>
            <a:r>
              <a:rPr lang="en-US" altLang="zh-TW" sz="3200" dirty="0">
                <a:solidFill>
                  <a:srgbClr val="13284B"/>
                </a:solidFill>
                <a:latin typeface="Calibri"/>
                <a:ea typeface="Calibri"/>
                <a:cs typeface="Calibri"/>
                <a:sym typeface="Calibri"/>
              </a:rPr>
              <a:t>accessibility</a:t>
            </a:r>
            <a:r>
              <a:rPr lang="zh-TW" altLang="en-US" sz="3200" dirty="0">
                <a:solidFill>
                  <a:srgbClr val="13284B"/>
                </a:solidFill>
                <a:latin typeface="Calibri"/>
                <a:ea typeface="Calibri"/>
                <a:cs typeface="Calibri"/>
                <a:sym typeface="Calibri"/>
              </a:rPr>
              <a:t> </a:t>
            </a:r>
            <a:r>
              <a:rPr lang="en-US" altLang="zh-TW" sz="3200" dirty="0">
                <a:solidFill>
                  <a:srgbClr val="13284B"/>
                </a:solidFill>
                <a:latin typeface="Calibri"/>
                <a:ea typeface="Calibri"/>
                <a:cs typeface="Calibri"/>
                <a:sym typeface="Calibri"/>
              </a:rPr>
              <a:t>features.</a:t>
            </a:r>
            <a:endParaRPr sz="3200" dirty="0">
              <a:solidFill>
                <a:srgbClr val="13284B"/>
              </a:solidFill>
              <a:latin typeface="Calibri"/>
              <a:ea typeface="Calibri"/>
              <a:cs typeface="Calibri"/>
              <a:sym typeface="Calibri"/>
            </a:endParaRPr>
          </a:p>
          <a:p>
            <a:pPr marL="0" marR="0" lvl="0" indent="0" algn="l" rtl="0">
              <a:lnSpc>
                <a:spcPct val="100000"/>
              </a:lnSpc>
              <a:spcBef>
                <a:spcPts val="0"/>
              </a:spcBef>
              <a:spcAft>
                <a:spcPts val="0"/>
              </a:spcAft>
              <a:buNone/>
            </a:pPr>
            <a:endParaRPr sz="3200" dirty="0">
              <a:solidFill>
                <a:srgbClr val="13284B"/>
              </a:solidFill>
              <a:latin typeface="Calibri"/>
              <a:ea typeface="Calibri"/>
              <a:cs typeface="Calibri"/>
              <a:sym typeface="Calibri"/>
            </a:endParaRPr>
          </a:p>
          <a:p>
            <a:pPr marL="0" marR="0" lvl="0" indent="0" algn="l" rtl="0">
              <a:lnSpc>
                <a:spcPct val="100000"/>
              </a:lnSpc>
              <a:spcBef>
                <a:spcPts val="0"/>
              </a:spcBef>
              <a:spcAft>
                <a:spcPts val="0"/>
              </a:spcAft>
              <a:buClr>
                <a:srgbClr val="13284B"/>
              </a:buClr>
              <a:buSzPts val="3200"/>
              <a:buFont typeface="Calibri"/>
              <a:buNone/>
            </a:pPr>
            <a:endParaRPr sz="3200" dirty="0">
              <a:solidFill>
                <a:srgbClr val="13284B"/>
              </a:solidFill>
              <a:latin typeface="Calibri"/>
              <a:ea typeface="Calibri"/>
              <a:cs typeface="Calibri"/>
              <a:sym typeface="Calibri"/>
            </a:endParaRPr>
          </a:p>
        </p:txBody>
      </p:sp>
      <p:sp>
        <p:nvSpPr>
          <p:cNvPr id="3" name="Google Shape;142;p13">
            <a:extLst>
              <a:ext uri="{FF2B5EF4-FFF2-40B4-BE49-F238E27FC236}">
                <a16:creationId xmlns:a16="http://schemas.microsoft.com/office/drawing/2014/main" id="{A4F19EC6-811A-D54F-B5A8-028463A0774A}"/>
              </a:ext>
            </a:extLst>
          </p:cNvPr>
          <p:cNvSpPr txBox="1"/>
          <p:nvPr/>
        </p:nvSpPr>
        <p:spPr>
          <a:xfrm>
            <a:off x="709613" y="365125"/>
            <a:ext cx="11015542" cy="1325563"/>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E84A27"/>
              </a:buClr>
              <a:buSzPts val="4400"/>
              <a:buFont typeface="Georgia"/>
              <a:buNone/>
            </a:pPr>
            <a:r>
              <a:rPr lang="en-US" altLang="zh-TW" sz="4400" b="1" i="0" u="none" strike="noStrike" cap="none" dirty="0">
                <a:solidFill>
                  <a:srgbClr val="E84A27"/>
                </a:solidFill>
                <a:latin typeface="Georgia"/>
                <a:ea typeface="Georgia"/>
                <a:cs typeface="Georgia"/>
                <a:sym typeface="Georgia"/>
              </a:rPr>
              <a:t>Summary</a:t>
            </a:r>
            <a:r>
              <a:rPr lang="zh-TW" altLang="en-US" sz="4400" b="1" i="0" u="none" strike="noStrike" cap="none" dirty="0">
                <a:solidFill>
                  <a:srgbClr val="E84A27"/>
                </a:solidFill>
                <a:latin typeface="Georgia"/>
                <a:ea typeface="Georgia"/>
                <a:cs typeface="Georgia"/>
                <a:sym typeface="Georgia"/>
              </a:rPr>
              <a:t> </a:t>
            </a:r>
            <a:r>
              <a:rPr lang="en-US" altLang="zh-TW" sz="4400" b="1" i="0" u="none" strike="noStrike" cap="none" dirty="0">
                <a:solidFill>
                  <a:srgbClr val="E84A27"/>
                </a:solidFill>
                <a:latin typeface="Georgia"/>
                <a:ea typeface="Georgia"/>
                <a:cs typeface="Georgia"/>
                <a:sym typeface="Georgia"/>
              </a:rPr>
              <a:t>of</a:t>
            </a:r>
            <a:r>
              <a:rPr lang="zh-TW" altLang="en-US" sz="4400" b="1" i="0" u="none" strike="noStrike" cap="none" dirty="0">
                <a:solidFill>
                  <a:srgbClr val="E84A27"/>
                </a:solidFill>
                <a:latin typeface="Georgia"/>
                <a:ea typeface="Georgia"/>
                <a:cs typeface="Georgia"/>
                <a:sym typeface="Georgia"/>
              </a:rPr>
              <a:t> </a:t>
            </a:r>
            <a:r>
              <a:rPr lang="en-US" sz="4400" b="1" i="0" u="none" strike="noStrike" cap="none" dirty="0">
                <a:solidFill>
                  <a:srgbClr val="E84A27"/>
                </a:solidFill>
                <a:latin typeface="Georgia"/>
                <a:ea typeface="Georgia"/>
                <a:cs typeface="Georgia"/>
                <a:sym typeface="Georgia"/>
              </a:rPr>
              <a:t>students</a:t>
            </a:r>
            <a:r>
              <a:rPr lang="en-US" altLang="zh-TW" sz="4400" b="1" i="0" u="none" strike="noStrike" cap="none" dirty="0">
                <a:solidFill>
                  <a:srgbClr val="E84A27"/>
                </a:solidFill>
                <a:latin typeface="Georgia"/>
                <a:ea typeface="Georgia"/>
                <a:cs typeface="Georgia"/>
                <a:sym typeface="Georgia"/>
              </a:rPr>
              <a:t>’</a:t>
            </a:r>
            <a:r>
              <a:rPr lang="zh-TW" altLang="en-US" sz="4400" b="1" i="0" u="none" strike="noStrike" cap="none" dirty="0">
                <a:solidFill>
                  <a:srgbClr val="E84A27"/>
                </a:solidFill>
                <a:latin typeface="Georgia"/>
                <a:ea typeface="Georgia"/>
                <a:cs typeface="Georgia"/>
                <a:sym typeface="Georgia"/>
              </a:rPr>
              <a:t> </a:t>
            </a:r>
            <a:r>
              <a:rPr lang="en-US" altLang="zh-TW" sz="4400" b="1" i="0" u="none" strike="noStrike" cap="none" dirty="0">
                <a:solidFill>
                  <a:srgbClr val="E84A27"/>
                </a:solidFill>
                <a:latin typeface="Georgia"/>
                <a:ea typeface="Georgia"/>
                <a:cs typeface="Georgia"/>
                <a:sym typeface="Georgia"/>
              </a:rPr>
              <a:t>response</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151"/>
        <p:cNvGrpSpPr/>
        <p:nvPr/>
      </p:nvGrpSpPr>
      <p:grpSpPr>
        <a:xfrm>
          <a:off x="0" y="0"/>
          <a:ext cx="0" cy="0"/>
          <a:chOff x="0" y="0"/>
          <a:chExt cx="0" cy="0"/>
        </a:xfrm>
      </p:grpSpPr>
      <p:sp>
        <p:nvSpPr>
          <p:cNvPr id="152" name="Google Shape;152;p15"/>
          <p:cNvSpPr txBox="1"/>
          <p:nvPr/>
        </p:nvSpPr>
        <p:spPr>
          <a:xfrm>
            <a:off x="496509" y="1531132"/>
            <a:ext cx="10276266" cy="4031833"/>
          </a:xfrm>
          <a:prstGeom prst="rect">
            <a:avLst/>
          </a:prstGeom>
          <a:noFill/>
          <a:ln>
            <a:noFill/>
          </a:ln>
        </p:spPr>
        <p:txBody>
          <a:bodyPr spcFirstLastPara="1" wrap="square" lIns="45700" tIns="45700" rIns="45700" bIns="45700" anchor="t" anchorCtr="0">
            <a:spAutoFit/>
          </a:bodyPr>
          <a:lstStyle/>
          <a:p>
            <a:pPr marL="457200" marR="0" lvl="0" indent="-431800" algn="l" rtl="0">
              <a:lnSpc>
                <a:spcPct val="100000"/>
              </a:lnSpc>
              <a:spcBef>
                <a:spcPts val="0"/>
              </a:spcBef>
              <a:spcAft>
                <a:spcPts val="0"/>
              </a:spcAft>
              <a:buClr>
                <a:srgbClr val="13284B"/>
              </a:buClr>
              <a:buSzPts val="3200"/>
              <a:buFont typeface="Calibri"/>
              <a:buChar char="●"/>
            </a:pPr>
            <a:r>
              <a:rPr lang="en-US" sz="3200" dirty="0">
                <a:solidFill>
                  <a:srgbClr val="13284B"/>
                </a:solidFill>
                <a:latin typeface="Calibri"/>
                <a:ea typeface="Calibri"/>
                <a:cs typeface="Calibri"/>
                <a:sym typeface="Calibri"/>
              </a:rPr>
              <a:t>Instructors are least knowledgeable about accessibility features</a:t>
            </a:r>
          </a:p>
          <a:p>
            <a:pPr marL="457200" indent="-431800">
              <a:buClr>
                <a:srgbClr val="13284B"/>
              </a:buClr>
              <a:buSzPts val="3200"/>
              <a:buFont typeface="Calibri"/>
              <a:buChar char="●"/>
            </a:pPr>
            <a:r>
              <a:rPr lang="en-US" sz="3200" dirty="0">
                <a:solidFill>
                  <a:srgbClr val="13284B"/>
                </a:solidFill>
                <a:latin typeface="Calibri"/>
                <a:ea typeface="Calibri"/>
                <a:cs typeface="Calibri"/>
                <a:sym typeface="Calibri"/>
              </a:rPr>
              <a:t>Many however answered</a:t>
            </a:r>
            <a:r>
              <a:rPr lang="zh-TW" altLang="en-US" sz="3200" dirty="0">
                <a:solidFill>
                  <a:srgbClr val="13284B"/>
                </a:solidFill>
                <a:latin typeface="Calibri"/>
                <a:ea typeface="Calibri"/>
                <a:cs typeface="Calibri"/>
                <a:sym typeface="Calibri"/>
              </a:rPr>
              <a:t> </a:t>
            </a:r>
            <a:r>
              <a:rPr lang="en-US" sz="3200" dirty="0">
                <a:solidFill>
                  <a:srgbClr val="13284B"/>
                </a:solidFill>
                <a:latin typeface="Calibri"/>
                <a:ea typeface="Calibri"/>
                <a:cs typeface="Calibri"/>
                <a:sym typeface="Calibri"/>
              </a:rPr>
              <a:t>that they were </a:t>
            </a:r>
            <a:r>
              <a:rPr lang="en-US" sz="3200" b="1" dirty="0">
                <a:solidFill>
                  <a:srgbClr val="13284B"/>
                </a:solidFill>
                <a:latin typeface="Calibri"/>
                <a:ea typeface="Calibri"/>
                <a:cs typeface="Calibri"/>
                <a:sym typeface="Calibri"/>
              </a:rPr>
              <a:t>not given training and were not aware of the issues</a:t>
            </a:r>
          </a:p>
          <a:p>
            <a:pPr marL="457200" indent="-431800">
              <a:buClr>
                <a:srgbClr val="13284B"/>
              </a:buClr>
              <a:buSzPts val="3200"/>
              <a:buFont typeface="Calibri"/>
              <a:buChar char="●"/>
            </a:pPr>
            <a:r>
              <a:rPr lang="en-US" sz="3200" dirty="0">
                <a:solidFill>
                  <a:srgbClr val="13284B"/>
                </a:solidFill>
                <a:latin typeface="Calibri"/>
                <a:ea typeface="Calibri"/>
                <a:cs typeface="Calibri"/>
                <a:sym typeface="Calibri"/>
              </a:rPr>
              <a:t>Instructors face no barriers to implementing the majority of UDL practices and learned about UDL practices by their own initiative</a:t>
            </a:r>
            <a:endParaRPr lang="en-US" sz="3200" b="1" dirty="0">
              <a:solidFill>
                <a:srgbClr val="13284B"/>
              </a:solidFill>
              <a:latin typeface="Calibri"/>
              <a:ea typeface="Calibri"/>
              <a:cs typeface="Calibri"/>
              <a:sym typeface="Calibri"/>
            </a:endParaRPr>
          </a:p>
          <a:p>
            <a:pPr marL="457200" marR="0" lvl="0" indent="-431800" algn="l" rtl="0">
              <a:lnSpc>
                <a:spcPct val="100000"/>
              </a:lnSpc>
              <a:spcBef>
                <a:spcPts val="0"/>
              </a:spcBef>
              <a:spcAft>
                <a:spcPts val="0"/>
              </a:spcAft>
              <a:buClr>
                <a:srgbClr val="13284B"/>
              </a:buClr>
              <a:buSzPts val="3200"/>
              <a:buFont typeface="Calibri"/>
              <a:buChar char="●"/>
            </a:pPr>
            <a:endParaRPr sz="3200" dirty="0">
              <a:solidFill>
                <a:srgbClr val="13284B"/>
              </a:solidFill>
              <a:latin typeface="Calibri"/>
              <a:ea typeface="Calibri"/>
              <a:cs typeface="Calibri"/>
              <a:sym typeface="Calibri"/>
            </a:endParaRPr>
          </a:p>
        </p:txBody>
      </p:sp>
      <p:sp>
        <p:nvSpPr>
          <p:cNvPr id="3" name="Google Shape;142;p13">
            <a:extLst>
              <a:ext uri="{FF2B5EF4-FFF2-40B4-BE49-F238E27FC236}">
                <a16:creationId xmlns:a16="http://schemas.microsoft.com/office/drawing/2014/main" id="{A4F19EC6-811A-D54F-B5A8-028463A0774A}"/>
              </a:ext>
            </a:extLst>
          </p:cNvPr>
          <p:cNvSpPr txBox="1"/>
          <p:nvPr/>
        </p:nvSpPr>
        <p:spPr>
          <a:xfrm>
            <a:off x="709613" y="365125"/>
            <a:ext cx="11015542" cy="1325563"/>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E84A27"/>
              </a:buClr>
              <a:buSzPts val="4400"/>
              <a:buFont typeface="Georgia"/>
              <a:buNone/>
            </a:pPr>
            <a:r>
              <a:rPr lang="en-US" altLang="zh-TW" sz="4400" b="1" i="0" u="none" strike="noStrike" cap="none" dirty="0">
                <a:solidFill>
                  <a:srgbClr val="E84A27"/>
                </a:solidFill>
                <a:latin typeface="Georgia"/>
                <a:ea typeface="Georgia"/>
                <a:cs typeface="Georgia"/>
                <a:sym typeface="Georgia"/>
              </a:rPr>
              <a:t>Summary</a:t>
            </a:r>
            <a:r>
              <a:rPr lang="zh-TW" altLang="en-US" sz="4400" b="1" i="0" u="none" strike="noStrike" cap="none" dirty="0">
                <a:solidFill>
                  <a:srgbClr val="E84A27"/>
                </a:solidFill>
                <a:latin typeface="Georgia"/>
                <a:ea typeface="Georgia"/>
                <a:cs typeface="Georgia"/>
                <a:sym typeface="Georgia"/>
              </a:rPr>
              <a:t> </a:t>
            </a:r>
            <a:r>
              <a:rPr lang="en-US" altLang="zh-TW" sz="4400" b="1" i="0" u="none" strike="noStrike" cap="none" dirty="0">
                <a:solidFill>
                  <a:srgbClr val="E84A27"/>
                </a:solidFill>
                <a:latin typeface="Georgia"/>
                <a:ea typeface="Georgia"/>
                <a:cs typeface="Georgia"/>
                <a:sym typeface="Georgia"/>
              </a:rPr>
              <a:t>of instructors’ response</a:t>
            </a:r>
            <a:endParaRPr dirty="0"/>
          </a:p>
        </p:txBody>
      </p:sp>
    </p:spTree>
    <p:extLst>
      <p:ext uri="{BB962C8B-B14F-4D97-AF65-F5344CB8AC3E}">
        <p14:creationId xmlns:p14="http://schemas.microsoft.com/office/powerpoint/2010/main" val="1932971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33" descr="Graphical user interface, text&#10;&#10;Description automatically generated"/>
          <p:cNvPicPr preferRelativeResize="0"/>
          <p:nvPr/>
        </p:nvPicPr>
        <p:blipFill rotWithShape="1">
          <a:blip r:embed="rId3">
            <a:alphaModFix/>
          </a:blip>
          <a:srcRect/>
          <a:stretch/>
        </p:blipFill>
        <p:spPr>
          <a:xfrm>
            <a:off x="-34290" y="5838825"/>
            <a:ext cx="3581400" cy="1193800"/>
          </a:xfrm>
          <a:prstGeom prst="rect">
            <a:avLst/>
          </a:prstGeom>
          <a:noFill/>
          <a:ln>
            <a:noFill/>
          </a:ln>
        </p:spPr>
      </p:pic>
      <p:sp>
        <p:nvSpPr>
          <p:cNvPr id="294" name="Google Shape;294;p33"/>
          <p:cNvSpPr txBox="1"/>
          <p:nvPr/>
        </p:nvSpPr>
        <p:spPr>
          <a:xfrm>
            <a:off x="709612" y="365125"/>
            <a:ext cx="11482389" cy="1325563"/>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E84A27"/>
              </a:buClr>
              <a:buSzPts val="4400"/>
              <a:buFont typeface="Georgia"/>
              <a:buNone/>
            </a:pPr>
            <a:r>
              <a:rPr lang="en-US" sz="4400" b="1" i="0" u="none" strike="noStrike" cap="none" dirty="0">
                <a:solidFill>
                  <a:srgbClr val="E84A27"/>
                </a:solidFill>
                <a:latin typeface="Georgia"/>
                <a:ea typeface="Georgia"/>
                <a:cs typeface="Georgia"/>
                <a:sym typeface="Georgia"/>
              </a:rPr>
              <a:t>Recommendation 1: Utilizing recorded lectures with captions </a:t>
            </a:r>
            <a:endParaRPr dirty="0"/>
          </a:p>
        </p:txBody>
      </p:sp>
      <p:sp>
        <p:nvSpPr>
          <p:cNvPr id="295" name="Google Shape;295;p33"/>
          <p:cNvSpPr txBox="1"/>
          <p:nvPr/>
        </p:nvSpPr>
        <p:spPr>
          <a:xfrm>
            <a:off x="709612" y="1916736"/>
            <a:ext cx="4580845" cy="4108777"/>
          </a:xfrm>
          <a:prstGeom prst="rect">
            <a:avLst/>
          </a:prstGeom>
          <a:noFill/>
          <a:ln>
            <a:noFill/>
          </a:ln>
        </p:spPr>
        <p:txBody>
          <a:bodyPr spcFirstLastPara="1" wrap="square" lIns="45700" tIns="45700" rIns="45700" bIns="45700" anchor="t" anchorCtr="0">
            <a:spAutoFit/>
          </a:bodyPr>
          <a:lstStyle/>
          <a:p>
            <a:pPr marL="285750" marR="0" lvl="0" indent="-285750" algn="l" rtl="0">
              <a:lnSpc>
                <a:spcPct val="100000"/>
              </a:lnSpc>
              <a:spcBef>
                <a:spcPts val="0"/>
              </a:spcBef>
              <a:spcAft>
                <a:spcPts val="0"/>
              </a:spcAft>
              <a:buClr>
                <a:srgbClr val="13284B"/>
              </a:buClr>
              <a:buSzPts val="3700"/>
              <a:buFont typeface="Arial"/>
              <a:buChar char="•"/>
            </a:pPr>
            <a:r>
              <a:rPr lang="en-US" sz="2700" dirty="0">
                <a:solidFill>
                  <a:srgbClr val="13284B"/>
                </a:solidFill>
                <a:latin typeface="Calibri"/>
                <a:ea typeface="Calibri"/>
                <a:cs typeface="Calibri"/>
                <a:sym typeface="Calibri"/>
              </a:rPr>
              <a:t>Benefits low vision and deaf students </a:t>
            </a:r>
            <a:endParaRPr lang="en-US" sz="2700" b="0" i="0" u="none" strike="noStrike" cap="none" dirty="0">
              <a:solidFill>
                <a:srgbClr val="13284B"/>
              </a:solidFill>
              <a:latin typeface="Calibri"/>
              <a:ea typeface="Calibri"/>
              <a:cs typeface="Calibri"/>
              <a:sym typeface="Calibri"/>
            </a:endParaRPr>
          </a:p>
          <a:p>
            <a:pPr marL="285750" marR="0" lvl="0" indent="-285750" algn="l" rtl="0">
              <a:lnSpc>
                <a:spcPct val="100000"/>
              </a:lnSpc>
              <a:spcBef>
                <a:spcPts val="0"/>
              </a:spcBef>
              <a:spcAft>
                <a:spcPts val="0"/>
              </a:spcAft>
              <a:buClr>
                <a:srgbClr val="13284B"/>
              </a:buClr>
              <a:buSzPts val="3700"/>
              <a:buFont typeface="Arial"/>
              <a:buChar char="•"/>
            </a:pPr>
            <a:r>
              <a:rPr lang="en-US" sz="2700" b="0" i="0" u="none" strike="noStrike" cap="none" dirty="0">
                <a:solidFill>
                  <a:srgbClr val="13284B"/>
                </a:solidFill>
                <a:latin typeface="Calibri"/>
                <a:ea typeface="Calibri"/>
                <a:cs typeface="Calibri"/>
                <a:sym typeface="Calibri"/>
              </a:rPr>
              <a:t>Ben</a:t>
            </a:r>
            <a:r>
              <a:rPr lang="en-US" sz="2700" dirty="0">
                <a:solidFill>
                  <a:srgbClr val="13284B"/>
                </a:solidFill>
                <a:latin typeface="Calibri"/>
                <a:ea typeface="Calibri"/>
                <a:cs typeface="Calibri"/>
                <a:sym typeface="Calibri"/>
              </a:rPr>
              <a:t>efits students with accessibility needs </a:t>
            </a:r>
          </a:p>
          <a:p>
            <a:pPr marL="285750" marR="0" lvl="0" indent="-285750" algn="l" rtl="0">
              <a:lnSpc>
                <a:spcPct val="100000"/>
              </a:lnSpc>
              <a:spcBef>
                <a:spcPts val="0"/>
              </a:spcBef>
              <a:spcAft>
                <a:spcPts val="0"/>
              </a:spcAft>
              <a:buClr>
                <a:srgbClr val="13284B"/>
              </a:buClr>
              <a:buSzPts val="3700"/>
              <a:buFont typeface="Arial"/>
              <a:buChar char="•"/>
            </a:pPr>
            <a:r>
              <a:rPr lang="en-US" sz="2700" dirty="0">
                <a:solidFill>
                  <a:srgbClr val="13284B"/>
                </a:solidFill>
                <a:latin typeface="Calibri"/>
                <a:ea typeface="Calibri"/>
                <a:cs typeface="Calibri"/>
                <a:sym typeface="Calibri"/>
              </a:rPr>
              <a:t>Benefits </a:t>
            </a:r>
            <a:r>
              <a:rPr lang="en-US" sz="2700" b="1" dirty="0">
                <a:solidFill>
                  <a:srgbClr val="13284B"/>
                </a:solidFill>
                <a:latin typeface="Calibri"/>
                <a:ea typeface="Calibri"/>
                <a:cs typeface="Calibri"/>
                <a:sym typeface="Calibri"/>
              </a:rPr>
              <a:t>all students </a:t>
            </a:r>
            <a:r>
              <a:rPr lang="en-US" sz="2700" dirty="0">
                <a:solidFill>
                  <a:srgbClr val="13284B"/>
                </a:solidFill>
                <a:latin typeface="Calibri"/>
                <a:ea typeface="Calibri"/>
                <a:cs typeface="Calibri"/>
                <a:sym typeface="Calibri"/>
              </a:rPr>
              <a:t>since multiple modes of representation shown to be the most important UDL category</a:t>
            </a:r>
            <a:endParaRPr lang="en-US" sz="2700" b="0" i="0" u="none" strike="noStrike" cap="none" dirty="0">
              <a:solidFill>
                <a:srgbClr val="13284B"/>
              </a:solidFill>
              <a:latin typeface="Calibri"/>
              <a:ea typeface="Calibri"/>
              <a:cs typeface="Calibri"/>
              <a:sym typeface="Calibri"/>
            </a:endParaRPr>
          </a:p>
          <a:p>
            <a:pPr marL="285750" marR="0" lvl="0" indent="-171450" algn="l" rtl="0">
              <a:lnSpc>
                <a:spcPct val="100000"/>
              </a:lnSpc>
              <a:spcBef>
                <a:spcPts val="0"/>
              </a:spcBef>
              <a:spcAft>
                <a:spcPts val="0"/>
              </a:spcAft>
              <a:buClr>
                <a:srgbClr val="13284B"/>
              </a:buClr>
              <a:buSzPts val="1800"/>
              <a:buFont typeface="Arial"/>
              <a:buNone/>
            </a:pPr>
            <a:endParaRPr lang="en-US" sz="1800" b="0" i="0" u="none" strike="noStrike" cap="none" dirty="0">
              <a:solidFill>
                <a:srgbClr val="13284B"/>
              </a:solidFill>
              <a:latin typeface="Calibri"/>
              <a:ea typeface="Calibri"/>
              <a:cs typeface="Calibri"/>
              <a:sym typeface="Calibri"/>
            </a:endParaRPr>
          </a:p>
        </p:txBody>
      </p:sp>
      <p:pic>
        <p:nvPicPr>
          <p:cNvPr id="1026" name="Picture 2" descr="Example of ClassTranscribe video interface with searchable captions">
            <a:extLst>
              <a:ext uri="{FF2B5EF4-FFF2-40B4-BE49-F238E27FC236}">
                <a16:creationId xmlns:a16="http://schemas.microsoft.com/office/drawing/2014/main" id="{EB971956-ABBE-B45A-CFED-17A7A12E5E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3295" y="2058865"/>
            <a:ext cx="6370992" cy="34925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F6EA741-3CF4-9284-0858-83C5211BE1BA}"/>
              </a:ext>
            </a:extLst>
          </p:cNvPr>
          <p:cNvSpPr txBox="1"/>
          <p:nvPr/>
        </p:nvSpPr>
        <p:spPr>
          <a:xfrm>
            <a:off x="2998694" y="3375212"/>
            <a:ext cx="184731" cy="30777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3676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33" descr="Graphical user interface, text&#10;&#10;Description automatically generated"/>
          <p:cNvPicPr preferRelativeResize="0"/>
          <p:nvPr/>
        </p:nvPicPr>
        <p:blipFill rotWithShape="1">
          <a:blip r:embed="rId3">
            <a:alphaModFix/>
          </a:blip>
          <a:srcRect/>
          <a:stretch/>
        </p:blipFill>
        <p:spPr>
          <a:xfrm>
            <a:off x="-34290" y="5838825"/>
            <a:ext cx="3581400" cy="1193800"/>
          </a:xfrm>
          <a:prstGeom prst="rect">
            <a:avLst/>
          </a:prstGeom>
          <a:noFill/>
          <a:ln>
            <a:noFill/>
          </a:ln>
        </p:spPr>
      </p:pic>
      <p:sp>
        <p:nvSpPr>
          <p:cNvPr id="294" name="Google Shape;294;p33"/>
          <p:cNvSpPr txBox="1"/>
          <p:nvPr/>
        </p:nvSpPr>
        <p:spPr>
          <a:xfrm>
            <a:off x="709612" y="365125"/>
            <a:ext cx="11482389" cy="1325563"/>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E84A27"/>
              </a:buClr>
              <a:buSzPts val="4400"/>
              <a:buFont typeface="Georgia"/>
              <a:buNone/>
            </a:pPr>
            <a:r>
              <a:rPr lang="en-US" sz="4400" b="1" i="0" u="none" strike="noStrike" cap="none" dirty="0">
                <a:solidFill>
                  <a:srgbClr val="E84A27"/>
                </a:solidFill>
                <a:latin typeface="Georgia"/>
                <a:ea typeface="Georgia"/>
                <a:cs typeface="Georgia"/>
                <a:sym typeface="Georgia"/>
              </a:rPr>
              <a:t>Recommendation 2: Utilizing flexible deadlines and low stakes assessments</a:t>
            </a:r>
            <a:endParaRPr dirty="0"/>
          </a:p>
        </p:txBody>
      </p:sp>
      <p:sp>
        <p:nvSpPr>
          <p:cNvPr id="295" name="Google Shape;295;p33"/>
          <p:cNvSpPr txBox="1"/>
          <p:nvPr/>
        </p:nvSpPr>
        <p:spPr>
          <a:xfrm>
            <a:off x="859758" y="1773043"/>
            <a:ext cx="10736497" cy="3493224"/>
          </a:xfrm>
          <a:prstGeom prst="rect">
            <a:avLst/>
          </a:prstGeom>
          <a:noFill/>
          <a:ln>
            <a:noFill/>
          </a:ln>
        </p:spPr>
        <p:txBody>
          <a:bodyPr spcFirstLastPara="1" wrap="square" lIns="45700" tIns="45700" rIns="45700" bIns="45700" anchor="t" anchorCtr="0">
            <a:spAutoFit/>
          </a:bodyPr>
          <a:lstStyle/>
          <a:p>
            <a:pPr marL="285750" marR="0" lvl="0" indent="-285750" algn="l" rtl="0">
              <a:lnSpc>
                <a:spcPct val="100000"/>
              </a:lnSpc>
              <a:spcBef>
                <a:spcPts val="0"/>
              </a:spcBef>
              <a:spcAft>
                <a:spcPts val="0"/>
              </a:spcAft>
              <a:buClr>
                <a:srgbClr val="13284B"/>
              </a:buClr>
              <a:buSzPts val="3700"/>
              <a:buFont typeface="Arial"/>
              <a:buChar char="•"/>
            </a:pPr>
            <a:r>
              <a:rPr lang="en-US" sz="3700" b="0" i="0" u="none" strike="noStrike" cap="none" dirty="0">
                <a:solidFill>
                  <a:schemeClr val="tx1"/>
                </a:solidFill>
                <a:latin typeface="Calibri"/>
                <a:ea typeface="Calibri"/>
                <a:cs typeface="Calibri"/>
                <a:sym typeface="Calibri"/>
              </a:rPr>
              <a:t>Middle ground of what students and instructors deem useful </a:t>
            </a:r>
            <a:endParaRPr lang="en-US" sz="3700" dirty="0">
              <a:solidFill>
                <a:schemeClr val="tx1"/>
              </a:solidFill>
              <a:latin typeface="Calibri"/>
              <a:ea typeface="Calibri"/>
              <a:cs typeface="Calibri"/>
              <a:sym typeface="Calibri"/>
            </a:endParaRPr>
          </a:p>
          <a:p>
            <a:pPr marL="285750" marR="0" lvl="0" indent="-285750" algn="l" rtl="0">
              <a:lnSpc>
                <a:spcPct val="100000"/>
              </a:lnSpc>
              <a:spcBef>
                <a:spcPts val="0"/>
              </a:spcBef>
              <a:spcAft>
                <a:spcPts val="0"/>
              </a:spcAft>
              <a:buClr>
                <a:srgbClr val="13284B"/>
              </a:buClr>
              <a:buSzPts val="3700"/>
              <a:buFont typeface="Arial"/>
              <a:buChar char="•"/>
            </a:pPr>
            <a:r>
              <a:rPr lang="en-US" sz="3700" dirty="0">
                <a:solidFill>
                  <a:schemeClr val="tx1"/>
                </a:solidFill>
                <a:latin typeface="Calibri"/>
                <a:ea typeface="Calibri"/>
                <a:cs typeface="Calibri"/>
                <a:sym typeface="Calibri"/>
              </a:rPr>
              <a:t>Auto-graded quizzes/homework administered frequently (no manual grading!)</a:t>
            </a:r>
            <a:endParaRPr lang="en-US" sz="3700" b="0" i="0" u="none" strike="noStrike" cap="none" dirty="0">
              <a:solidFill>
                <a:schemeClr val="tx1"/>
              </a:solidFill>
              <a:latin typeface="Calibri"/>
              <a:ea typeface="Calibri"/>
              <a:cs typeface="Calibri"/>
              <a:sym typeface="Calibri"/>
            </a:endParaRPr>
          </a:p>
          <a:p>
            <a:pPr marL="285750" marR="0" lvl="0" indent="-285750" algn="l" rtl="0">
              <a:lnSpc>
                <a:spcPct val="100000"/>
              </a:lnSpc>
              <a:spcBef>
                <a:spcPts val="0"/>
              </a:spcBef>
              <a:spcAft>
                <a:spcPts val="0"/>
              </a:spcAft>
              <a:buClr>
                <a:srgbClr val="13284B"/>
              </a:buClr>
              <a:buSzPts val="3700"/>
              <a:buFont typeface="Arial"/>
              <a:buChar char="•"/>
            </a:pPr>
            <a:r>
              <a:rPr lang="en-US" sz="3700" b="0" i="0" u="none" strike="noStrike" cap="none" dirty="0">
                <a:solidFill>
                  <a:schemeClr val="tx1"/>
                </a:solidFill>
                <a:latin typeface="Calibri"/>
                <a:ea typeface="Calibri"/>
                <a:cs typeface="Calibri"/>
                <a:sym typeface="Calibri"/>
              </a:rPr>
              <a:t>Rolling deadlines method</a:t>
            </a:r>
          </a:p>
          <a:p>
            <a:pPr marR="0" lvl="0" algn="l" rtl="0">
              <a:lnSpc>
                <a:spcPct val="100000"/>
              </a:lnSpc>
              <a:spcBef>
                <a:spcPts val="0"/>
              </a:spcBef>
              <a:spcAft>
                <a:spcPts val="0"/>
              </a:spcAft>
              <a:buClr>
                <a:srgbClr val="13284B"/>
              </a:buClr>
              <a:buSzPts val="3700"/>
            </a:pPr>
            <a:endParaRPr lang="en-US" sz="1800" b="0" i="0" u="none" strike="noStrike" cap="none" dirty="0">
              <a:solidFill>
                <a:schemeClr val="tx1"/>
              </a:solidFill>
              <a:latin typeface="Calibri"/>
              <a:ea typeface="Calibri"/>
              <a:cs typeface="Calibri"/>
              <a:sym typeface="Calibri"/>
            </a:endParaRPr>
          </a:p>
          <a:p>
            <a:pPr marL="285750" marR="0" lvl="0" indent="-171450" algn="l" rtl="0">
              <a:lnSpc>
                <a:spcPct val="100000"/>
              </a:lnSpc>
              <a:spcBef>
                <a:spcPts val="0"/>
              </a:spcBef>
              <a:spcAft>
                <a:spcPts val="0"/>
              </a:spcAft>
              <a:buClr>
                <a:srgbClr val="13284B"/>
              </a:buClr>
              <a:buSzPts val="1800"/>
              <a:buFont typeface="Arial"/>
              <a:buNone/>
            </a:pPr>
            <a:endParaRPr lang="en-US" sz="1800" b="0" i="0" u="none" strike="noStrike" cap="none" dirty="0">
              <a:solidFill>
                <a:schemeClr val="tx1"/>
              </a:solidFill>
              <a:latin typeface="Calibri"/>
              <a:ea typeface="Calibri"/>
              <a:cs typeface="Calibri"/>
              <a:sym typeface="Calibri"/>
            </a:endParaRPr>
          </a:p>
        </p:txBody>
      </p:sp>
      <p:sp>
        <p:nvSpPr>
          <p:cNvPr id="2" name="TextBox 1">
            <a:extLst>
              <a:ext uri="{FF2B5EF4-FFF2-40B4-BE49-F238E27FC236}">
                <a16:creationId xmlns:a16="http://schemas.microsoft.com/office/drawing/2014/main" id="{CD7C393D-5975-C94E-FA0E-0913EFB13118}"/>
              </a:ext>
            </a:extLst>
          </p:cNvPr>
          <p:cNvSpPr txBox="1"/>
          <p:nvPr/>
        </p:nvSpPr>
        <p:spPr>
          <a:xfrm>
            <a:off x="625642" y="991402"/>
            <a:ext cx="184731" cy="307777"/>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11389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pic>
        <p:nvPicPr>
          <p:cNvPr id="51" name="Google Shape;51;p3" descr="A person smiling &#10;&#10;Delu Zhao&#10;&#10;Undergrad student RA at UIUC"/>
          <p:cNvPicPr preferRelativeResize="0"/>
          <p:nvPr/>
        </p:nvPicPr>
        <p:blipFill rotWithShape="1">
          <a:blip r:embed="rId3">
            <a:alphaModFix/>
          </a:blip>
          <a:srcRect/>
          <a:stretch/>
        </p:blipFill>
        <p:spPr>
          <a:xfrm>
            <a:off x="3866180" y="3554634"/>
            <a:ext cx="1737489" cy="2318396"/>
          </a:xfrm>
          <a:prstGeom prst="rect">
            <a:avLst/>
          </a:prstGeom>
          <a:noFill/>
          <a:ln w="25400" cap="flat" cmpd="sng">
            <a:solidFill>
              <a:srgbClr val="1B386B"/>
            </a:solidFill>
            <a:prstDash val="solid"/>
            <a:round/>
            <a:headEnd type="none" w="sm" len="sm"/>
            <a:tailEnd type="none" w="sm" len="sm"/>
          </a:ln>
        </p:spPr>
      </p:pic>
      <p:pic>
        <p:nvPicPr>
          <p:cNvPr id="52" name="Google Shape;52;p3" descr="Graphical user interface, text&#10;&#10;Description automatically generated"/>
          <p:cNvPicPr preferRelativeResize="0"/>
          <p:nvPr/>
        </p:nvPicPr>
        <p:blipFill rotWithShape="1">
          <a:blip r:embed="rId4">
            <a:alphaModFix/>
          </a:blip>
          <a:srcRect/>
          <a:stretch/>
        </p:blipFill>
        <p:spPr>
          <a:xfrm>
            <a:off x="-34290" y="5838825"/>
            <a:ext cx="3581400" cy="1193800"/>
          </a:xfrm>
          <a:prstGeom prst="rect">
            <a:avLst/>
          </a:prstGeom>
          <a:noFill/>
          <a:ln>
            <a:noFill/>
          </a:ln>
        </p:spPr>
      </p:pic>
      <p:sp>
        <p:nvSpPr>
          <p:cNvPr id="53" name="Google Shape;53;p3"/>
          <p:cNvSpPr txBox="1"/>
          <p:nvPr/>
        </p:nvSpPr>
        <p:spPr>
          <a:xfrm>
            <a:off x="670926" y="-635"/>
            <a:ext cx="11482389" cy="1325563"/>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E84A27"/>
              </a:buClr>
              <a:buSzPts val="4400"/>
              <a:buFont typeface="Georgia"/>
              <a:buNone/>
            </a:pPr>
            <a:r>
              <a:rPr lang="en-US" sz="4400" b="1" i="0" u="none" strike="noStrike" cap="none">
                <a:solidFill>
                  <a:srgbClr val="E84A27"/>
                </a:solidFill>
                <a:latin typeface="Georgia"/>
                <a:ea typeface="Georgia"/>
                <a:cs typeface="Georgia"/>
                <a:sym typeface="Georgia"/>
              </a:rPr>
              <a:t>Team (conti.)</a:t>
            </a:r>
            <a:endParaRPr/>
          </a:p>
        </p:txBody>
      </p:sp>
      <p:pic>
        <p:nvPicPr>
          <p:cNvPr id="54" name="Google Shape;54;p3" descr="Sujit Varadhan&#10;&#10;Undergraduate student&#10;UIUC"/>
          <p:cNvPicPr preferRelativeResize="0"/>
          <p:nvPr/>
        </p:nvPicPr>
        <p:blipFill rotWithShape="1">
          <a:blip r:embed="rId5">
            <a:alphaModFix/>
          </a:blip>
          <a:srcRect/>
          <a:stretch/>
        </p:blipFill>
        <p:spPr>
          <a:xfrm>
            <a:off x="1581120" y="1380130"/>
            <a:ext cx="2130536" cy="2048870"/>
          </a:xfrm>
          <a:prstGeom prst="rect">
            <a:avLst/>
          </a:prstGeom>
          <a:noFill/>
          <a:ln w="25400" cap="flat" cmpd="sng">
            <a:solidFill>
              <a:srgbClr val="1B386B"/>
            </a:solidFill>
            <a:prstDash val="solid"/>
            <a:round/>
            <a:headEnd type="none" w="sm" len="sm"/>
            <a:tailEnd type="none" w="sm" len="sm"/>
          </a:ln>
        </p:spPr>
      </p:pic>
      <p:sp>
        <p:nvSpPr>
          <p:cNvPr id="55" name="Google Shape;55;p3"/>
          <p:cNvSpPr txBox="1"/>
          <p:nvPr/>
        </p:nvSpPr>
        <p:spPr>
          <a:xfrm>
            <a:off x="1975784" y="3430205"/>
            <a:ext cx="154087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284B"/>
              </a:buClr>
              <a:buSzPts val="1800"/>
              <a:buFont typeface="Calibri"/>
              <a:buNone/>
            </a:pPr>
            <a:r>
              <a:rPr lang="en-US" sz="1800" b="0" i="0" u="none" strike="noStrike" cap="none">
                <a:solidFill>
                  <a:srgbClr val="13284B"/>
                </a:solidFill>
                <a:latin typeface="Calibri"/>
                <a:ea typeface="Calibri"/>
                <a:cs typeface="Calibri"/>
                <a:sym typeface="Calibri"/>
              </a:rPr>
              <a:t>Sujit Varadhan</a:t>
            </a:r>
            <a:endParaRPr sz="1800" b="0" i="0" u="none" strike="noStrike" cap="none">
              <a:solidFill>
                <a:srgbClr val="13284B"/>
              </a:solidFill>
              <a:latin typeface="Calibri"/>
              <a:ea typeface="Calibri"/>
              <a:cs typeface="Calibri"/>
              <a:sym typeface="Calibri"/>
            </a:endParaRPr>
          </a:p>
        </p:txBody>
      </p:sp>
      <p:sp>
        <p:nvSpPr>
          <p:cNvPr id="56" name="Google Shape;56;p3"/>
          <p:cNvSpPr txBox="1"/>
          <p:nvPr/>
        </p:nvSpPr>
        <p:spPr>
          <a:xfrm>
            <a:off x="5601667" y="5498592"/>
            <a:ext cx="113204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284B"/>
              </a:buClr>
              <a:buSzPts val="1800"/>
              <a:buFont typeface="Calibri"/>
              <a:buNone/>
            </a:pPr>
            <a:r>
              <a:rPr lang="en-US" sz="1800" b="0" i="0" u="none" strike="noStrike" cap="none">
                <a:solidFill>
                  <a:srgbClr val="13284B"/>
                </a:solidFill>
                <a:latin typeface="Calibri"/>
                <a:ea typeface="Calibri"/>
                <a:cs typeface="Calibri"/>
                <a:sym typeface="Calibri"/>
              </a:rPr>
              <a:t>Delu Zhao</a:t>
            </a:r>
            <a:endParaRPr/>
          </a:p>
        </p:txBody>
      </p:sp>
      <p:pic>
        <p:nvPicPr>
          <p:cNvPr id="57" name="Google Shape;57;p3" descr="Ananya Agarwal&#10;&#10;Undergrad student RA at UIUC"/>
          <p:cNvPicPr preferRelativeResize="0"/>
          <p:nvPr/>
        </p:nvPicPr>
        <p:blipFill rotWithShape="1">
          <a:blip r:embed="rId6">
            <a:alphaModFix/>
          </a:blip>
          <a:srcRect/>
          <a:stretch/>
        </p:blipFill>
        <p:spPr>
          <a:xfrm>
            <a:off x="8085180" y="3569466"/>
            <a:ext cx="2346784" cy="2279813"/>
          </a:xfrm>
          <a:prstGeom prst="rect">
            <a:avLst/>
          </a:prstGeom>
          <a:noFill/>
          <a:ln w="25400" cap="flat" cmpd="sng">
            <a:solidFill>
              <a:srgbClr val="1B386B"/>
            </a:solidFill>
            <a:prstDash val="solid"/>
            <a:round/>
            <a:headEnd type="none" w="sm" len="sm"/>
            <a:tailEnd type="none" w="sm" len="sm"/>
          </a:ln>
        </p:spPr>
      </p:pic>
      <p:sp>
        <p:nvSpPr>
          <p:cNvPr id="58" name="Google Shape;58;p3"/>
          <p:cNvSpPr txBox="1"/>
          <p:nvPr/>
        </p:nvSpPr>
        <p:spPr>
          <a:xfrm>
            <a:off x="10489032" y="5336341"/>
            <a:ext cx="94609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284B"/>
              </a:buClr>
              <a:buSzPts val="1800"/>
              <a:buFont typeface="Calibri"/>
              <a:buNone/>
            </a:pPr>
            <a:r>
              <a:rPr lang="en-US" sz="1800" b="0" i="0" u="none" strike="noStrike" cap="none">
                <a:solidFill>
                  <a:srgbClr val="13284B"/>
                </a:solidFill>
                <a:latin typeface="Calibri"/>
                <a:ea typeface="Calibri"/>
                <a:cs typeface="Calibri"/>
                <a:sym typeface="Calibri"/>
              </a:rPr>
              <a:t>Ananya</a:t>
            </a:r>
            <a:endParaRPr/>
          </a:p>
          <a:p>
            <a:pPr marL="0" marR="0" lvl="0" indent="0" algn="l" rtl="0">
              <a:lnSpc>
                <a:spcPct val="100000"/>
              </a:lnSpc>
              <a:spcBef>
                <a:spcPts val="0"/>
              </a:spcBef>
              <a:spcAft>
                <a:spcPts val="0"/>
              </a:spcAft>
              <a:buClr>
                <a:srgbClr val="13284B"/>
              </a:buClr>
              <a:buSzPts val="1800"/>
              <a:buFont typeface="Calibri"/>
              <a:buNone/>
            </a:pPr>
            <a:r>
              <a:rPr lang="en-US" sz="1800" b="0" i="0" u="none" strike="noStrike" cap="none">
                <a:solidFill>
                  <a:srgbClr val="13284B"/>
                </a:solidFill>
                <a:latin typeface="Calibri"/>
                <a:ea typeface="Calibri"/>
                <a:cs typeface="Calibri"/>
                <a:sym typeface="Calibri"/>
              </a:rPr>
              <a:t>Agarwal</a:t>
            </a:r>
            <a:endParaRPr/>
          </a:p>
        </p:txBody>
      </p:sp>
      <p:pic>
        <p:nvPicPr>
          <p:cNvPr id="59" name="Google Shape;59;p3" descr="A person wearing glasses&#10;- Xiuhao Ding&#10;&#10;Undergraduate Student RA "/>
          <p:cNvPicPr preferRelativeResize="0"/>
          <p:nvPr/>
        </p:nvPicPr>
        <p:blipFill rotWithShape="1">
          <a:blip r:embed="rId7">
            <a:alphaModFix/>
          </a:blip>
          <a:srcRect/>
          <a:stretch/>
        </p:blipFill>
        <p:spPr>
          <a:xfrm>
            <a:off x="5611044" y="1380130"/>
            <a:ext cx="2015498" cy="2015498"/>
          </a:xfrm>
          <a:prstGeom prst="rect">
            <a:avLst/>
          </a:prstGeom>
          <a:noFill/>
          <a:ln w="25400" cap="flat" cmpd="sng">
            <a:solidFill>
              <a:srgbClr val="1B386B"/>
            </a:solidFill>
            <a:prstDash val="solid"/>
            <a:round/>
            <a:headEnd type="none" w="sm" len="sm"/>
            <a:tailEnd type="none" w="sm" len="sm"/>
          </a:ln>
        </p:spPr>
      </p:pic>
      <p:sp>
        <p:nvSpPr>
          <p:cNvPr id="60" name="Google Shape;60;p3"/>
          <p:cNvSpPr txBox="1"/>
          <p:nvPr/>
        </p:nvSpPr>
        <p:spPr>
          <a:xfrm>
            <a:off x="6152710" y="3380388"/>
            <a:ext cx="131318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284B"/>
              </a:buClr>
              <a:buSzPts val="1800"/>
              <a:buFont typeface="Calibri"/>
              <a:buNone/>
            </a:pPr>
            <a:r>
              <a:rPr lang="en-US" sz="1800" b="0" i="0" u="none" strike="noStrike" cap="none">
                <a:solidFill>
                  <a:srgbClr val="13284B"/>
                </a:solidFill>
                <a:latin typeface="Calibri"/>
                <a:ea typeface="Calibri"/>
                <a:cs typeface="Calibri"/>
                <a:sym typeface="Calibri"/>
              </a:rPr>
              <a:t>Xiuhao Ding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292"/>
        <p:cNvGrpSpPr/>
        <p:nvPr/>
      </p:nvGrpSpPr>
      <p:grpSpPr>
        <a:xfrm>
          <a:off x="0" y="0"/>
          <a:ext cx="0" cy="0"/>
          <a:chOff x="0" y="0"/>
          <a:chExt cx="0" cy="0"/>
        </a:xfrm>
      </p:grpSpPr>
      <p:pic>
        <p:nvPicPr>
          <p:cNvPr id="293" name="Google Shape;293;p33" descr="Graphical user interface, text&#10;&#10;Description automatically generated"/>
          <p:cNvPicPr preferRelativeResize="0"/>
          <p:nvPr/>
        </p:nvPicPr>
        <p:blipFill rotWithShape="1">
          <a:blip r:embed="rId3">
            <a:alphaModFix/>
          </a:blip>
          <a:srcRect/>
          <a:stretch/>
        </p:blipFill>
        <p:spPr>
          <a:xfrm>
            <a:off x="-34290" y="5838825"/>
            <a:ext cx="3581400" cy="1193800"/>
          </a:xfrm>
          <a:prstGeom prst="rect">
            <a:avLst/>
          </a:prstGeom>
          <a:noFill/>
          <a:ln>
            <a:noFill/>
          </a:ln>
        </p:spPr>
      </p:pic>
      <p:sp>
        <p:nvSpPr>
          <p:cNvPr id="294" name="Google Shape;294;p33"/>
          <p:cNvSpPr txBox="1"/>
          <p:nvPr/>
        </p:nvSpPr>
        <p:spPr>
          <a:xfrm>
            <a:off x="709612" y="365125"/>
            <a:ext cx="11482389" cy="1325563"/>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E84A27"/>
              </a:buClr>
              <a:buSzPts val="4400"/>
              <a:buFont typeface="Georgia"/>
              <a:buNone/>
            </a:pPr>
            <a:r>
              <a:rPr lang="en-US" sz="4400" b="1" i="0" u="none" strike="noStrike" cap="none" dirty="0">
                <a:solidFill>
                  <a:srgbClr val="E84A27"/>
                </a:solidFill>
                <a:latin typeface="Georgia"/>
                <a:ea typeface="Georgia"/>
                <a:cs typeface="Georgia"/>
                <a:sym typeface="Georgia"/>
              </a:rPr>
              <a:t>Seven UDL approaches (I)</a:t>
            </a:r>
            <a:endParaRPr dirty="0"/>
          </a:p>
        </p:txBody>
      </p:sp>
      <p:sp>
        <p:nvSpPr>
          <p:cNvPr id="295" name="Google Shape;295;p33"/>
          <p:cNvSpPr txBox="1"/>
          <p:nvPr/>
        </p:nvSpPr>
        <p:spPr>
          <a:xfrm>
            <a:off x="859758" y="1773043"/>
            <a:ext cx="10736497" cy="4339609"/>
          </a:xfrm>
          <a:prstGeom prst="rect">
            <a:avLst/>
          </a:prstGeom>
          <a:noFill/>
          <a:ln>
            <a:noFill/>
          </a:ln>
        </p:spPr>
        <p:txBody>
          <a:bodyPr spcFirstLastPara="1" wrap="square" lIns="45700" tIns="45700" rIns="45700" bIns="45700" anchor="t" anchorCtr="0">
            <a:spAutoFit/>
          </a:bodyPr>
          <a:lstStyle/>
          <a:p>
            <a:pPr marL="285750" marR="0" lvl="0" indent="-285750" algn="l" rtl="0">
              <a:lnSpc>
                <a:spcPct val="100000"/>
              </a:lnSpc>
              <a:spcBef>
                <a:spcPts val="0"/>
              </a:spcBef>
              <a:spcAft>
                <a:spcPts val="0"/>
              </a:spcAft>
              <a:buClr>
                <a:srgbClr val="13284B"/>
              </a:buClr>
              <a:buSzPts val="3700"/>
              <a:buFont typeface="Arial"/>
              <a:buChar char="•"/>
            </a:pPr>
            <a:r>
              <a:rPr lang="en-US" sz="3700" b="0" i="0" u="none" strike="noStrike" cap="none" dirty="0">
                <a:solidFill>
                  <a:srgbClr val="13284B"/>
                </a:solidFill>
                <a:latin typeface="Calibri"/>
                <a:ea typeface="Calibri"/>
                <a:cs typeface="Calibri"/>
                <a:sym typeface="Calibri"/>
              </a:rPr>
              <a:t>Giving flexible deadlines in students’ assignments or formative assessments (rolling deadline method) </a:t>
            </a:r>
            <a:endParaRPr sz="1800" b="0" i="0" u="none" strike="noStrike" cap="none" dirty="0">
              <a:solidFill>
                <a:srgbClr val="13284B"/>
              </a:solidFill>
              <a:latin typeface="Calibri"/>
              <a:ea typeface="Calibri"/>
              <a:cs typeface="Calibri"/>
              <a:sym typeface="Calibri"/>
            </a:endParaRPr>
          </a:p>
          <a:p>
            <a:pPr marL="285750" marR="0" lvl="0" indent="-285750" algn="l" rtl="0">
              <a:lnSpc>
                <a:spcPct val="100000"/>
              </a:lnSpc>
              <a:spcBef>
                <a:spcPts val="0"/>
              </a:spcBef>
              <a:spcAft>
                <a:spcPts val="0"/>
              </a:spcAft>
              <a:buClr>
                <a:srgbClr val="13284B"/>
              </a:buClr>
              <a:buSzPts val="3700"/>
              <a:buFont typeface="Arial"/>
              <a:buChar char="•"/>
            </a:pPr>
            <a:r>
              <a:rPr lang="en-US" sz="3700" b="0" i="0" u="none" strike="noStrike" cap="none" dirty="0">
                <a:solidFill>
                  <a:srgbClr val="13284B"/>
                </a:solidFill>
                <a:latin typeface="Calibri"/>
                <a:ea typeface="Calibri"/>
                <a:cs typeface="Calibri"/>
                <a:sym typeface="Calibri"/>
              </a:rPr>
              <a:t>Providing personalized prompt feedback to students</a:t>
            </a:r>
            <a:endParaRPr sz="1800" b="0" i="0" u="none" strike="noStrike" cap="none" dirty="0">
              <a:solidFill>
                <a:srgbClr val="13284B"/>
              </a:solidFill>
              <a:latin typeface="Calibri"/>
              <a:ea typeface="Calibri"/>
              <a:cs typeface="Calibri"/>
              <a:sym typeface="Calibri"/>
            </a:endParaRPr>
          </a:p>
          <a:p>
            <a:pPr marL="285750" marR="0" lvl="0" indent="-285750" algn="l" rtl="0">
              <a:lnSpc>
                <a:spcPct val="100000"/>
              </a:lnSpc>
              <a:spcBef>
                <a:spcPts val="0"/>
              </a:spcBef>
              <a:spcAft>
                <a:spcPts val="0"/>
              </a:spcAft>
              <a:buClr>
                <a:srgbClr val="13284B"/>
              </a:buClr>
              <a:buSzPts val="3700"/>
              <a:buFont typeface="Arial"/>
              <a:buChar char="•"/>
            </a:pPr>
            <a:r>
              <a:rPr lang="en-US" sz="3700" b="0" i="0" u="none" strike="noStrike" cap="none" dirty="0">
                <a:solidFill>
                  <a:srgbClr val="13284B"/>
                </a:solidFill>
                <a:latin typeface="Calibri"/>
                <a:ea typeface="Calibri"/>
                <a:cs typeface="Calibri"/>
                <a:sym typeface="Calibri"/>
              </a:rPr>
              <a:t>Guiding students in collaborative learning</a:t>
            </a:r>
            <a:endParaRPr sz="1800" b="0" i="0" u="none" strike="noStrike" cap="none" dirty="0">
              <a:solidFill>
                <a:srgbClr val="13284B"/>
              </a:solidFill>
              <a:latin typeface="Calibri"/>
              <a:ea typeface="Calibri"/>
              <a:cs typeface="Calibri"/>
              <a:sym typeface="Calibri"/>
            </a:endParaRPr>
          </a:p>
          <a:p>
            <a:pPr marL="285750" marR="0" lvl="0" indent="-285750" algn="l" rtl="0">
              <a:lnSpc>
                <a:spcPct val="100000"/>
              </a:lnSpc>
              <a:spcBef>
                <a:spcPts val="0"/>
              </a:spcBef>
              <a:spcAft>
                <a:spcPts val="0"/>
              </a:spcAft>
              <a:buClr>
                <a:srgbClr val="13284B"/>
              </a:buClr>
              <a:buSzPts val="3700"/>
              <a:buFont typeface="Arial"/>
              <a:buChar char="•"/>
            </a:pPr>
            <a:r>
              <a:rPr lang="en-US" sz="3700" b="0" i="0" u="none" strike="noStrike" cap="none" dirty="0">
                <a:solidFill>
                  <a:srgbClr val="13284B"/>
                </a:solidFill>
                <a:latin typeface="Calibri"/>
                <a:ea typeface="Calibri"/>
                <a:cs typeface="Calibri"/>
                <a:sym typeface="Calibri"/>
              </a:rPr>
              <a:t>Accommodating students to choose different formats to submit their assignments</a:t>
            </a:r>
            <a:endParaRPr sz="1800" b="0" i="0" u="none" strike="noStrike" cap="none" dirty="0">
              <a:solidFill>
                <a:srgbClr val="13284B"/>
              </a:solidFill>
              <a:latin typeface="Calibri"/>
              <a:ea typeface="Calibri"/>
              <a:cs typeface="Calibri"/>
              <a:sym typeface="Calibri"/>
            </a:endParaRPr>
          </a:p>
          <a:p>
            <a:pPr marL="285750" marR="0" lvl="0" indent="-171450" algn="l" rtl="0">
              <a:lnSpc>
                <a:spcPct val="100000"/>
              </a:lnSpc>
              <a:spcBef>
                <a:spcPts val="0"/>
              </a:spcBef>
              <a:spcAft>
                <a:spcPts val="0"/>
              </a:spcAft>
              <a:buClr>
                <a:srgbClr val="13284B"/>
              </a:buClr>
              <a:buSzPts val="1800"/>
              <a:buFont typeface="Arial"/>
              <a:buNone/>
            </a:pPr>
            <a:endParaRPr sz="1800" b="0" i="0" u="none" strike="noStrike" cap="none" dirty="0">
              <a:solidFill>
                <a:srgbClr val="13284B"/>
              </a:solidFill>
              <a:latin typeface="Calibri"/>
              <a:ea typeface="Calibri"/>
              <a:cs typeface="Calibri"/>
              <a:sym typeface="Calibri"/>
            </a:endParaRPr>
          </a:p>
          <a:p>
            <a:pPr marL="0" marR="0" lvl="0" indent="0" algn="l" rtl="0">
              <a:lnSpc>
                <a:spcPct val="100000"/>
              </a:lnSpc>
              <a:spcBef>
                <a:spcPts val="0"/>
              </a:spcBef>
              <a:spcAft>
                <a:spcPts val="0"/>
              </a:spcAft>
              <a:buClr>
                <a:srgbClr val="13284B"/>
              </a:buClr>
              <a:buSzPts val="1800"/>
              <a:buFont typeface="Calibri"/>
              <a:buNone/>
            </a:pPr>
            <a:endParaRPr sz="1800" b="0" i="0" u="none" strike="noStrike" cap="none" dirty="0">
              <a:solidFill>
                <a:srgbClr val="13284B"/>
              </a:solidFill>
              <a:latin typeface="Calibri"/>
              <a:ea typeface="Calibri"/>
              <a:cs typeface="Calibri"/>
              <a:sym typeface="Calibri"/>
            </a:endParaRPr>
          </a:p>
          <a:p>
            <a:pPr marL="285750" marR="0" lvl="0" indent="-171450" algn="l" rtl="0">
              <a:lnSpc>
                <a:spcPct val="100000"/>
              </a:lnSpc>
              <a:spcBef>
                <a:spcPts val="0"/>
              </a:spcBef>
              <a:spcAft>
                <a:spcPts val="0"/>
              </a:spcAft>
              <a:buClr>
                <a:srgbClr val="13284B"/>
              </a:buClr>
              <a:buSzPts val="1800"/>
              <a:buFont typeface="Arial"/>
              <a:buNone/>
            </a:pPr>
            <a:endParaRPr sz="1800" b="0" i="0" u="none" strike="noStrike" cap="none" dirty="0">
              <a:solidFill>
                <a:srgbClr val="13284B"/>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299"/>
        <p:cNvGrpSpPr/>
        <p:nvPr/>
      </p:nvGrpSpPr>
      <p:grpSpPr>
        <a:xfrm>
          <a:off x="0" y="0"/>
          <a:ext cx="0" cy="0"/>
          <a:chOff x="0" y="0"/>
          <a:chExt cx="0" cy="0"/>
        </a:xfrm>
      </p:grpSpPr>
      <p:pic>
        <p:nvPicPr>
          <p:cNvPr id="300" name="Google Shape;300;p34" descr="Graphical user interface, text&#10;&#10;Description automatically generated"/>
          <p:cNvPicPr preferRelativeResize="0"/>
          <p:nvPr/>
        </p:nvPicPr>
        <p:blipFill rotWithShape="1">
          <a:blip r:embed="rId3">
            <a:alphaModFix/>
          </a:blip>
          <a:srcRect/>
          <a:stretch/>
        </p:blipFill>
        <p:spPr>
          <a:xfrm>
            <a:off x="-34290" y="5838825"/>
            <a:ext cx="3581400" cy="1193800"/>
          </a:xfrm>
          <a:prstGeom prst="rect">
            <a:avLst/>
          </a:prstGeom>
          <a:noFill/>
          <a:ln>
            <a:noFill/>
          </a:ln>
        </p:spPr>
      </p:pic>
      <p:sp>
        <p:nvSpPr>
          <p:cNvPr id="301" name="Google Shape;301;p34"/>
          <p:cNvSpPr txBox="1"/>
          <p:nvPr/>
        </p:nvSpPr>
        <p:spPr>
          <a:xfrm>
            <a:off x="709612" y="365125"/>
            <a:ext cx="11482389" cy="1325563"/>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E84A27"/>
              </a:buClr>
              <a:buSzPts val="4400"/>
              <a:buFont typeface="Georgia"/>
              <a:buNone/>
            </a:pPr>
            <a:r>
              <a:rPr lang="en-US" sz="4400" b="1" i="0" u="none" strike="noStrike" cap="none" dirty="0">
                <a:solidFill>
                  <a:srgbClr val="E84A27"/>
                </a:solidFill>
                <a:latin typeface="Georgia"/>
                <a:ea typeface="Georgia"/>
                <a:cs typeface="Georgia"/>
                <a:sym typeface="Georgia"/>
              </a:rPr>
              <a:t>Seven UDL approaches (II)</a:t>
            </a:r>
            <a:endParaRPr dirty="0"/>
          </a:p>
        </p:txBody>
      </p:sp>
      <p:sp>
        <p:nvSpPr>
          <p:cNvPr id="302" name="Google Shape;302;p34"/>
          <p:cNvSpPr txBox="1"/>
          <p:nvPr/>
        </p:nvSpPr>
        <p:spPr>
          <a:xfrm>
            <a:off x="859758" y="1773043"/>
            <a:ext cx="10736497" cy="3508653"/>
          </a:xfrm>
          <a:prstGeom prst="rect">
            <a:avLst/>
          </a:prstGeom>
          <a:noFill/>
          <a:ln>
            <a:noFill/>
          </a:ln>
        </p:spPr>
        <p:txBody>
          <a:bodyPr spcFirstLastPara="1" wrap="square" lIns="45700" tIns="45700" rIns="45700" bIns="45700" anchor="t" anchorCtr="0">
            <a:spAutoFit/>
          </a:bodyPr>
          <a:lstStyle/>
          <a:p>
            <a:pPr marL="285750" marR="0" lvl="0" indent="-285750" algn="l" rtl="0">
              <a:lnSpc>
                <a:spcPct val="100000"/>
              </a:lnSpc>
              <a:spcBef>
                <a:spcPts val="0"/>
              </a:spcBef>
              <a:spcAft>
                <a:spcPts val="0"/>
              </a:spcAft>
              <a:buClr>
                <a:srgbClr val="13284B"/>
              </a:buClr>
              <a:buSzPts val="3700"/>
              <a:buFont typeface="Arial"/>
              <a:buChar char="•"/>
            </a:pPr>
            <a:r>
              <a:rPr lang="en-US" sz="3700" b="0" i="0" u="none" strike="noStrike" cap="none" dirty="0">
                <a:solidFill>
                  <a:srgbClr val="13284B"/>
                </a:solidFill>
                <a:latin typeface="Calibri"/>
                <a:ea typeface="Calibri"/>
                <a:cs typeface="Calibri"/>
                <a:sym typeface="Calibri"/>
              </a:rPr>
              <a:t>Providing students with multiple modalities of the same content in one place</a:t>
            </a:r>
            <a:endParaRPr sz="1800" b="0" i="0" u="none" strike="noStrike" cap="none" dirty="0">
              <a:solidFill>
                <a:srgbClr val="13284B"/>
              </a:solidFill>
              <a:latin typeface="Calibri"/>
              <a:ea typeface="Calibri"/>
              <a:cs typeface="Calibri"/>
              <a:sym typeface="Calibri"/>
            </a:endParaRPr>
          </a:p>
          <a:p>
            <a:pPr marL="285750" marR="0" lvl="0" indent="-285750" algn="l" rtl="0">
              <a:lnSpc>
                <a:spcPct val="100000"/>
              </a:lnSpc>
              <a:spcBef>
                <a:spcPts val="0"/>
              </a:spcBef>
              <a:spcAft>
                <a:spcPts val="0"/>
              </a:spcAft>
              <a:buClr>
                <a:srgbClr val="13284B"/>
              </a:buClr>
              <a:buSzPts val="3700"/>
              <a:buFont typeface="Arial"/>
              <a:buChar char="•"/>
            </a:pPr>
            <a:r>
              <a:rPr lang="en-US" sz="3700" b="0" i="0" u="none" strike="noStrike" cap="none" dirty="0">
                <a:solidFill>
                  <a:srgbClr val="13284B"/>
                </a:solidFill>
                <a:latin typeface="Calibri"/>
                <a:ea typeface="Calibri"/>
                <a:cs typeface="Calibri"/>
                <a:sym typeface="Calibri"/>
              </a:rPr>
              <a:t>Providing a unified calendar for all courses as deadline reminders</a:t>
            </a:r>
            <a:endParaRPr dirty="0"/>
          </a:p>
          <a:p>
            <a:pPr marL="285750" marR="0" lvl="0" indent="-285750" algn="l" rtl="0">
              <a:lnSpc>
                <a:spcPct val="100000"/>
              </a:lnSpc>
              <a:spcBef>
                <a:spcPts val="0"/>
              </a:spcBef>
              <a:spcAft>
                <a:spcPts val="0"/>
              </a:spcAft>
              <a:buClr>
                <a:srgbClr val="13284B"/>
              </a:buClr>
              <a:buSzPts val="3700"/>
              <a:buFont typeface="Arial"/>
              <a:buChar char="•"/>
            </a:pPr>
            <a:r>
              <a:rPr lang="en-US" sz="3700" b="0" i="0" u="none" strike="noStrike" cap="none" dirty="0">
                <a:solidFill>
                  <a:srgbClr val="13284B"/>
                </a:solidFill>
                <a:latin typeface="Calibri"/>
                <a:ea typeface="Calibri"/>
                <a:cs typeface="Calibri"/>
                <a:sym typeface="Calibri"/>
              </a:rPr>
              <a:t>Allowing students to use discussion boards and group space for informal meetings. </a:t>
            </a:r>
            <a:endParaRPr sz="1800" b="0" i="0" u="none" strike="noStrike" cap="none" dirty="0">
              <a:solidFill>
                <a:srgbClr val="13284B"/>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5"/>
          <p:cNvSpPr txBox="1">
            <a:spLocks noGrp="1"/>
          </p:cNvSpPr>
          <p:nvPr>
            <p:ph type="title" idx="4294967295"/>
          </p:nvPr>
        </p:nvSpPr>
        <p:spPr>
          <a:xfrm>
            <a:off x="709612" y="365125"/>
            <a:ext cx="11482389" cy="1325563"/>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E84A27"/>
              </a:buClr>
              <a:buSzPts val="4400"/>
              <a:buFont typeface="Georgia"/>
              <a:buNone/>
            </a:pPr>
            <a:r>
              <a:rPr lang="en-US"/>
              <a:t>General recommendations</a:t>
            </a:r>
            <a:endParaRPr/>
          </a:p>
        </p:txBody>
      </p:sp>
      <p:sp>
        <p:nvSpPr>
          <p:cNvPr id="308" name="Google Shape;308;p35"/>
          <p:cNvSpPr txBox="1"/>
          <p:nvPr/>
        </p:nvSpPr>
        <p:spPr>
          <a:xfrm>
            <a:off x="859758" y="1773043"/>
            <a:ext cx="10736497" cy="4078039"/>
          </a:xfrm>
          <a:prstGeom prst="rect">
            <a:avLst/>
          </a:prstGeom>
          <a:noFill/>
          <a:ln>
            <a:noFill/>
          </a:ln>
        </p:spPr>
        <p:txBody>
          <a:bodyPr spcFirstLastPara="1" wrap="square" lIns="45700" tIns="45700" rIns="45700" bIns="45700" anchor="t" anchorCtr="0">
            <a:spAutoFit/>
          </a:bodyPr>
          <a:lstStyle/>
          <a:p>
            <a:pPr marL="285750" marR="0" lvl="0" indent="-285750" algn="l" rtl="0">
              <a:lnSpc>
                <a:spcPct val="100000"/>
              </a:lnSpc>
              <a:spcBef>
                <a:spcPts val="0"/>
              </a:spcBef>
              <a:spcAft>
                <a:spcPts val="0"/>
              </a:spcAft>
              <a:buClr>
                <a:srgbClr val="13284B"/>
              </a:buClr>
              <a:buSzPts val="3700"/>
              <a:buFont typeface="Arial"/>
              <a:buChar char="•"/>
            </a:pPr>
            <a:r>
              <a:rPr lang="en-US" sz="3700" b="0" i="0" u="none" strike="noStrike" cap="none">
                <a:solidFill>
                  <a:srgbClr val="13284B"/>
                </a:solidFill>
                <a:latin typeface="Calibri"/>
                <a:ea typeface="Calibri"/>
                <a:cs typeface="Calibri"/>
                <a:sym typeface="Calibri"/>
              </a:rPr>
              <a:t>Involve more students with disabilities in instruction and accommodation process</a:t>
            </a:r>
            <a:endParaRPr/>
          </a:p>
          <a:p>
            <a:pPr marL="285750" marR="0" lvl="0" indent="-285750" algn="l" rtl="0">
              <a:lnSpc>
                <a:spcPct val="100000"/>
              </a:lnSpc>
              <a:spcBef>
                <a:spcPts val="0"/>
              </a:spcBef>
              <a:spcAft>
                <a:spcPts val="0"/>
              </a:spcAft>
              <a:buClr>
                <a:srgbClr val="13284B"/>
              </a:buClr>
              <a:buSzPts val="3700"/>
              <a:buFont typeface="Arial"/>
              <a:buChar char="•"/>
            </a:pPr>
            <a:r>
              <a:rPr lang="en-US" sz="3700" b="0" i="0" u="none" strike="noStrike" cap="none">
                <a:solidFill>
                  <a:srgbClr val="13284B"/>
                </a:solidFill>
                <a:latin typeface="Calibri"/>
                <a:ea typeface="Calibri"/>
                <a:cs typeface="Calibri"/>
                <a:sym typeface="Calibri"/>
              </a:rPr>
              <a:t>Be open minded and sympathetic with what students are going through</a:t>
            </a:r>
            <a:endParaRPr/>
          </a:p>
          <a:p>
            <a:pPr marL="285750" marR="0" lvl="0" indent="-285750" algn="l" rtl="0">
              <a:lnSpc>
                <a:spcPct val="100000"/>
              </a:lnSpc>
              <a:spcBef>
                <a:spcPts val="0"/>
              </a:spcBef>
              <a:spcAft>
                <a:spcPts val="0"/>
              </a:spcAft>
              <a:buClr>
                <a:srgbClr val="13284B"/>
              </a:buClr>
              <a:buSzPts val="3700"/>
              <a:buFont typeface="Arial"/>
              <a:buChar char="•"/>
            </a:pPr>
            <a:r>
              <a:rPr lang="en-US" sz="3700" b="0" i="0" u="none" strike="noStrike" cap="none">
                <a:solidFill>
                  <a:srgbClr val="13284B"/>
                </a:solidFill>
                <a:latin typeface="Calibri"/>
                <a:ea typeface="Calibri"/>
                <a:cs typeface="Calibri"/>
                <a:sym typeface="Calibri"/>
              </a:rPr>
              <a:t>Encourage an open dialogue with students about their needs and support that they require to succeed</a:t>
            </a:r>
            <a:endParaRPr sz="1800" b="0" i="0" u="none" strike="noStrike" cap="none">
              <a:solidFill>
                <a:srgbClr val="13284B"/>
              </a:solidFill>
              <a:latin typeface="Calibri"/>
              <a:ea typeface="Calibri"/>
              <a:cs typeface="Calibri"/>
              <a:sym typeface="Calibri"/>
            </a:endParaRPr>
          </a:p>
          <a:p>
            <a:pPr marL="285750" marR="0" lvl="0" indent="-171450" algn="l" rtl="0">
              <a:lnSpc>
                <a:spcPct val="100000"/>
              </a:lnSpc>
              <a:spcBef>
                <a:spcPts val="0"/>
              </a:spcBef>
              <a:spcAft>
                <a:spcPts val="0"/>
              </a:spcAft>
              <a:buClr>
                <a:srgbClr val="13284B"/>
              </a:buClr>
              <a:buSzPts val="1800"/>
              <a:buFont typeface="Arial"/>
              <a:buNone/>
            </a:pPr>
            <a:endParaRPr sz="1800" b="0" i="0" u="none" strike="noStrike" cap="none">
              <a:solidFill>
                <a:srgbClr val="13284B"/>
              </a:solidFill>
              <a:latin typeface="Calibri"/>
              <a:ea typeface="Calibri"/>
              <a:cs typeface="Calibri"/>
              <a:sym typeface="Calibri"/>
            </a:endParaRPr>
          </a:p>
        </p:txBody>
      </p:sp>
      <p:pic>
        <p:nvPicPr>
          <p:cNvPr id="309" name="Google Shape;309;p35" descr="Graphical user interface, text&#10;&#10;Description automatically generated"/>
          <p:cNvPicPr preferRelativeResize="0"/>
          <p:nvPr/>
        </p:nvPicPr>
        <p:blipFill rotWithShape="1">
          <a:blip r:embed="rId3">
            <a:alphaModFix/>
          </a:blip>
          <a:srcRect/>
          <a:stretch/>
        </p:blipFill>
        <p:spPr>
          <a:xfrm>
            <a:off x="-34290" y="5838825"/>
            <a:ext cx="3581400" cy="11938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37" descr="Graphical user interface, text&#10;&#10;Description automatically generated"/>
          <p:cNvPicPr preferRelativeResize="0"/>
          <p:nvPr/>
        </p:nvPicPr>
        <p:blipFill rotWithShape="1">
          <a:blip r:embed="rId3">
            <a:alphaModFix/>
          </a:blip>
          <a:srcRect/>
          <a:stretch/>
        </p:blipFill>
        <p:spPr>
          <a:xfrm>
            <a:off x="-34290" y="5838825"/>
            <a:ext cx="3581400" cy="1193800"/>
          </a:xfrm>
          <a:prstGeom prst="rect">
            <a:avLst/>
          </a:prstGeom>
          <a:noFill/>
          <a:ln>
            <a:noFill/>
          </a:ln>
        </p:spPr>
      </p:pic>
      <p:sp>
        <p:nvSpPr>
          <p:cNvPr id="322" name="Google Shape;322;p37"/>
          <p:cNvSpPr txBox="1"/>
          <p:nvPr/>
        </p:nvSpPr>
        <p:spPr>
          <a:xfrm>
            <a:off x="512116" y="263248"/>
            <a:ext cx="4897368" cy="1325563"/>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E84A27"/>
              </a:buClr>
              <a:buSzPts val="4400"/>
              <a:buFont typeface="Georgia"/>
              <a:buNone/>
            </a:pPr>
            <a:r>
              <a:rPr lang="en-US" sz="4000" b="1" i="0" u="none" strike="noStrike" cap="none" dirty="0">
                <a:solidFill>
                  <a:srgbClr val="E84A27"/>
                </a:solidFill>
                <a:latin typeface="Georgia"/>
                <a:ea typeface="Georgia"/>
                <a:cs typeface="Georgia"/>
                <a:sym typeface="Georgia"/>
              </a:rPr>
              <a:t>ClassTranscribe at UIUC</a:t>
            </a:r>
            <a:endParaRPr sz="4000" dirty="0"/>
          </a:p>
        </p:txBody>
      </p:sp>
      <p:pic>
        <p:nvPicPr>
          <p:cNvPr id="323" name="Google Shape;323;p37" descr="Qr code&#10;&#10;Classtranscribe- the UDL video software for lectures, transcripts and more."/>
          <p:cNvPicPr preferRelativeResize="0"/>
          <p:nvPr/>
        </p:nvPicPr>
        <p:blipFill rotWithShape="1">
          <a:blip r:embed="rId4">
            <a:alphaModFix/>
          </a:blip>
          <a:srcRect/>
          <a:stretch/>
        </p:blipFill>
        <p:spPr>
          <a:xfrm>
            <a:off x="512116" y="3144215"/>
            <a:ext cx="2863096" cy="2694610"/>
          </a:xfrm>
          <a:prstGeom prst="rect">
            <a:avLst/>
          </a:prstGeom>
          <a:noFill/>
          <a:ln>
            <a:noFill/>
          </a:ln>
        </p:spPr>
      </p:pic>
      <p:sp>
        <p:nvSpPr>
          <p:cNvPr id="324" name="Google Shape;324;p37"/>
          <p:cNvSpPr txBox="1"/>
          <p:nvPr/>
        </p:nvSpPr>
        <p:spPr>
          <a:xfrm>
            <a:off x="288692" y="1588811"/>
            <a:ext cx="5453202" cy="1569620"/>
          </a:xfrm>
          <a:prstGeom prst="rect">
            <a:avLst/>
          </a:prstGeom>
          <a:noFill/>
          <a:ln>
            <a:noFill/>
          </a:ln>
        </p:spPr>
        <p:txBody>
          <a:bodyPr spcFirstLastPara="1" wrap="square" lIns="45700" tIns="45700" rIns="45700" bIns="45700" anchor="t" anchorCtr="0">
            <a:spAutoFit/>
          </a:bodyPr>
          <a:lstStyle/>
          <a:p>
            <a:pPr marL="285750" marR="0" lvl="0" indent="-285750" algn="l" rtl="0">
              <a:lnSpc>
                <a:spcPct val="100000"/>
              </a:lnSpc>
              <a:spcBef>
                <a:spcPts val="0"/>
              </a:spcBef>
              <a:spcAft>
                <a:spcPts val="0"/>
              </a:spcAft>
              <a:buClr>
                <a:srgbClr val="13284B"/>
              </a:buClr>
              <a:buSzPts val="3700"/>
              <a:buFont typeface="Arial"/>
              <a:buChar char="•"/>
            </a:pPr>
            <a:r>
              <a:rPr lang="en-US" sz="2400" b="0" i="0" u="none" strike="noStrike" cap="none" dirty="0">
                <a:solidFill>
                  <a:srgbClr val="13284B"/>
                </a:solidFill>
                <a:latin typeface="Calibri"/>
                <a:ea typeface="Calibri"/>
                <a:cs typeface="Calibri"/>
                <a:sym typeface="Calibri"/>
              </a:rPr>
              <a:t>Features: video viewing with full automatic</a:t>
            </a:r>
            <a:r>
              <a:rPr lang="en-US" sz="2400" dirty="0">
                <a:ea typeface="Calibri"/>
              </a:rPr>
              <a:t> </a:t>
            </a:r>
            <a:r>
              <a:rPr lang="en-US" sz="2400" b="0" i="0" u="none" strike="noStrike" cap="none" dirty="0">
                <a:solidFill>
                  <a:srgbClr val="13284B"/>
                </a:solidFill>
                <a:latin typeface="Calibri"/>
                <a:ea typeface="Calibri"/>
                <a:cs typeface="Calibri"/>
                <a:sym typeface="Calibri"/>
              </a:rPr>
              <a:t>searchable transcripts, choice of speeds, start at previous stop, etc.</a:t>
            </a:r>
            <a:endParaRPr lang="en-US" sz="2400" b="0" i="0" u="sng" strike="noStrike" cap="none" dirty="0">
              <a:solidFill>
                <a:srgbClr val="13284B"/>
              </a:solidFill>
              <a:latin typeface="Calibri"/>
              <a:ea typeface="Calibri"/>
              <a:cs typeface="Calibri"/>
              <a:sym typeface="Calibri"/>
              <a:hlinkClick r:id="rId5">
                <a:extLst>
                  <a:ext uri="{A12FA001-AC4F-418D-AE19-62706E023703}">
                    <ahyp:hlinkClr xmlns:ahyp="http://schemas.microsoft.com/office/drawing/2018/hyperlinkcolor" val="tx"/>
                  </a:ext>
                </a:extLst>
              </a:hlinkClick>
            </a:endParaRPr>
          </a:p>
          <a:p>
            <a:pPr marL="285750" marR="0" lvl="0" indent="-285750" algn="l" rtl="0">
              <a:lnSpc>
                <a:spcPct val="100000"/>
              </a:lnSpc>
              <a:spcBef>
                <a:spcPts val="0"/>
              </a:spcBef>
              <a:spcAft>
                <a:spcPts val="0"/>
              </a:spcAft>
              <a:buClr>
                <a:srgbClr val="13284B"/>
              </a:buClr>
              <a:buSzPts val="3700"/>
              <a:buFont typeface="Arial"/>
              <a:buChar char="•"/>
            </a:pPr>
            <a:r>
              <a:rPr lang="en-US" sz="2400" b="0" i="0" u="none" strike="noStrike" cap="none" dirty="0" err="1">
                <a:solidFill>
                  <a:srgbClr val="13284B"/>
                </a:solidFill>
                <a:latin typeface="Calibri"/>
                <a:ea typeface="Calibri"/>
                <a:cs typeface="Calibri"/>
                <a:sym typeface="Calibri"/>
              </a:rPr>
              <a:t>iNote</a:t>
            </a:r>
            <a:r>
              <a:rPr lang="en-US" sz="2400" b="0" i="0" u="none" strike="noStrike" cap="none" dirty="0">
                <a:solidFill>
                  <a:srgbClr val="13284B"/>
                </a:solidFill>
                <a:latin typeface="Calibri"/>
                <a:ea typeface="Calibri"/>
                <a:cs typeface="Calibri"/>
                <a:sym typeface="Calibri"/>
              </a:rPr>
              <a:t> (Digital notes editor).</a:t>
            </a:r>
          </a:p>
        </p:txBody>
      </p:sp>
      <p:pic>
        <p:nvPicPr>
          <p:cNvPr id="2" name="Google Shape;336;g22e18bf44b2_0_0">
            <a:extLst>
              <a:ext uri="{FF2B5EF4-FFF2-40B4-BE49-F238E27FC236}">
                <a16:creationId xmlns:a16="http://schemas.microsoft.com/office/drawing/2014/main" id="{51A53B03-9D1C-8CE1-9871-F51C1FCB7D92}"/>
              </a:ext>
            </a:extLst>
          </p:cNvPr>
          <p:cNvPicPr preferRelativeResize="0"/>
          <p:nvPr/>
        </p:nvPicPr>
        <p:blipFill>
          <a:blip r:embed="rId6">
            <a:alphaModFix/>
          </a:blip>
          <a:stretch>
            <a:fillRect/>
          </a:stretch>
        </p:blipFill>
        <p:spPr>
          <a:xfrm>
            <a:off x="6782702" y="3108961"/>
            <a:ext cx="2863096" cy="2808242"/>
          </a:xfrm>
          <a:prstGeom prst="rect">
            <a:avLst/>
          </a:prstGeom>
          <a:noFill/>
          <a:ln>
            <a:noFill/>
          </a:ln>
        </p:spPr>
      </p:pic>
      <p:sp>
        <p:nvSpPr>
          <p:cNvPr id="3" name="Google Shape;322;p37">
            <a:extLst>
              <a:ext uri="{FF2B5EF4-FFF2-40B4-BE49-F238E27FC236}">
                <a16:creationId xmlns:a16="http://schemas.microsoft.com/office/drawing/2014/main" id="{89EEDC56-806A-E401-C921-136BCCA2863C}"/>
              </a:ext>
            </a:extLst>
          </p:cNvPr>
          <p:cNvSpPr txBox="1"/>
          <p:nvPr/>
        </p:nvSpPr>
        <p:spPr>
          <a:xfrm>
            <a:off x="6769639" y="518797"/>
            <a:ext cx="5326446" cy="1325563"/>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E84A27"/>
              </a:buClr>
              <a:buSzPts val="4400"/>
              <a:buFont typeface="Georgia"/>
              <a:buNone/>
            </a:pPr>
            <a:r>
              <a:rPr lang="en-US" sz="4000" b="1" i="0" u="none" strike="noStrike" cap="none" dirty="0">
                <a:solidFill>
                  <a:srgbClr val="E84A27"/>
                </a:solidFill>
                <a:latin typeface="Georgia"/>
                <a:ea typeface="Georgia"/>
                <a:cs typeface="Georgia"/>
                <a:sym typeface="Georgia"/>
              </a:rPr>
              <a:t>UIUC UDL and Accessibility Research Group</a:t>
            </a:r>
          </a:p>
        </p:txBody>
      </p:sp>
      <p:sp>
        <p:nvSpPr>
          <p:cNvPr id="8" name="Google Shape;335;g22e18bf44b2_0_0">
            <a:extLst>
              <a:ext uri="{FF2B5EF4-FFF2-40B4-BE49-F238E27FC236}">
                <a16:creationId xmlns:a16="http://schemas.microsoft.com/office/drawing/2014/main" id="{15EE8BBA-8425-9C4F-86F5-6CC7E61175DF}"/>
              </a:ext>
            </a:extLst>
          </p:cNvPr>
          <p:cNvSpPr txBox="1"/>
          <p:nvPr/>
        </p:nvSpPr>
        <p:spPr>
          <a:xfrm>
            <a:off x="6761642" y="2099298"/>
            <a:ext cx="4543714" cy="923299"/>
          </a:xfrm>
          <a:prstGeom prst="rect">
            <a:avLst/>
          </a:prstGeom>
          <a:noFill/>
          <a:ln>
            <a:noFill/>
          </a:ln>
        </p:spPr>
        <p:txBody>
          <a:bodyPr spcFirstLastPara="1" wrap="square" lIns="91425" tIns="91425" rIns="91425" bIns="91425" anchor="t" anchorCtr="0">
            <a:spAutoFit/>
          </a:bodyPr>
          <a:lstStyle/>
          <a:p>
            <a:pPr marL="285750" lvl="0" indent="-285750" algn="l" rtl="0">
              <a:spcBef>
                <a:spcPts val="0"/>
              </a:spcBef>
              <a:spcAft>
                <a:spcPts val="0"/>
              </a:spcAft>
              <a:buClr>
                <a:schemeClr val="dk1"/>
              </a:buClr>
              <a:buSzPts val="3200"/>
              <a:buChar char="•"/>
            </a:pPr>
            <a:r>
              <a:rPr lang="en-US" sz="2400" u="sng"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https://publish.illinois.edu/udl-accessibility-group/</a:t>
            </a:r>
            <a:endParaRPr sz="2400" dirty="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22;p37">
            <a:extLst>
              <a:ext uri="{FF2B5EF4-FFF2-40B4-BE49-F238E27FC236}">
                <a16:creationId xmlns:a16="http://schemas.microsoft.com/office/drawing/2014/main" id="{9621A0FC-E33B-EF77-F842-7EA6B87D38D9}"/>
              </a:ext>
            </a:extLst>
          </p:cNvPr>
          <p:cNvSpPr txBox="1"/>
          <p:nvPr/>
        </p:nvSpPr>
        <p:spPr>
          <a:xfrm>
            <a:off x="2482655" y="2766218"/>
            <a:ext cx="7226690" cy="1325563"/>
          </a:xfrm>
          <a:prstGeom prst="rect">
            <a:avLst/>
          </a:prstGeom>
          <a:noFill/>
          <a:ln>
            <a:noFill/>
          </a:ln>
        </p:spPr>
        <p:txBody>
          <a:bodyPr spcFirstLastPara="1" wrap="square" lIns="45700" tIns="45700" rIns="45700" bIns="45700" anchor="ctr" anchorCtr="0">
            <a:normAutofit/>
          </a:bodyPr>
          <a:lstStyle/>
          <a:p>
            <a:pPr marL="0" marR="0" lvl="0" indent="0" algn="ctr" rtl="0">
              <a:lnSpc>
                <a:spcPct val="90000"/>
              </a:lnSpc>
              <a:spcBef>
                <a:spcPts val="0"/>
              </a:spcBef>
              <a:spcAft>
                <a:spcPts val="0"/>
              </a:spcAft>
              <a:buClr>
                <a:srgbClr val="E84A27"/>
              </a:buClr>
              <a:buSzPts val="4400"/>
              <a:buFont typeface="Georgia"/>
              <a:buNone/>
            </a:pPr>
            <a:r>
              <a:rPr lang="en-US" sz="4400" b="1" i="0" u="none" strike="noStrike" cap="none" dirty="0">
                <a:solidFill>
                  <a:srgbClr val="E84A27"/>
                </a:solidFill>
                <a:latin typeface="Georgia"/>
                <a:ea typeface="Georgia"/>
                <a:cs typeface="Georgia"/>
                <a:sym typeface="Georgia"/>
              </a:rPr>
              <a:t>Thank You! </a:t>
            </a:r>
            <a:endParaRPr dirty="0"/>
          </a:p>
        </p:txBody>
      </p:sp>
    </p:spTree>
    <p:extLst>
      <p:ext uri="{BB962C8B-B14F-4D97-AF65-F5344CB8AC3E}">
        <p14:creationId xmlns:p14="http://schemas.microsoft.com/office/powerpoint/2010/main" val="1347936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39" descr="Graphical user interface, text&#10;&#10;Description automatically generated"/>
          <p:cNvPicPr preferRelativeResize="0"/>
          <p:nvPr/>
        </p:nvPicPr>
        <p:blipFill rotWithShape="1">
          <a:blip r:embed="rId3">
            <a:alphaModFix/>
          </a:blip>
          <a:srcRect/>
          <a:stretch/>
        </p:blipFill>
        <p:spPr>
          <a:xfrm>
            <a:off x="-34290" y="5838825"/>
            <a:ext cx="3581400" cy="1193800"/>
          </a:xfrm>
          <a:prstGeom prst="rect">
            <a:avLst/>
          </a:prstGeom>
          <a:noFill/>
          <a:ln>
            <a:noFill/>
          </a:ln>
        </p:spPr>
      </p:pic>
      <p:sp>
        <p:nvSpPr>
          <p:cNvPr id="342" name="Google Shape;342;p39"/>
          <p:cNvSpPr txBox="1"/>
          <p:nvPr/>
        </p:nvSpPr>
        <p:spPr>
          <a:xfrm>
            <a:off x="709612" y="365125"/>
            <a:ext cx="11482389" cy="1325563"/>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E84A27"/>
              </a:buClr>
              <a:buSzPts val="4400"/>
              <a:buFont typeface="Georgia"/>
              <a:buNone/>
            </a:pPr>
            <a:r>
              <a:rPr lang="en-US" sz="4400" b="1" i="0" u="none" strike="noStrike" cap="none">
                <a:solidFill>
                  <a:srgbClr val="E84A27"/>
                </a:solidFill>
                <a:latin typeface="Georgia"/>
                <a:ea typeface="Georgia"/>
                <a:cs typeface="Georgia"/>
                <a:sym typeface="Georgia"/>
              </a:rPr>
              <a:t>References</a:t>
            </a:r>
            <a:endParaRPr/>
          </a:p>
        </p:txBody>
      </p:sp>
      <p:sp>
        <p:nvSpPr>
          <p:cNvPr id="343" name="Google Shape;343;p39"/>
          <p:cNvSpPr txBox="1"/>
          <p:nvPr/>
        </p:nvSpPr>
        <p:spPr>
          <a:xfrm>
            <a:off x="859758" y="1773043"/>
            <a:ext cx="10736497" cy="2677656"/>
          </a:xfrm>
          <a:prstGeom prst="rect">
            <a:avLst/>
          </a:prstGeom>
          <a:noFill/>
          <a:ln>
            <a:noFill/>
          </a:ln>
        </p:spPr>
        <p:txBody>
          <a:bodyPr spcFirstLastPara="1" wrap="square" lIns="45700" tIns="45700" rIns="45700" bIns="45700" anchor="t" anchorCtr="0">
            <a:spAutoFit/>
          </a:bodyPr>
          <a:lstStyle/>
          <a:p>
            <a:pPr marL="285750" marR="0" lvl="0" indent="-285750" algn="l" rtl="0">
              <a:lnSpc>
                <a:spcPct val="100000"/>
              </a:lnSpc>
              <a:spcBef>
                <a:spcPts val="0"/>
              </a:spcBef>
              <a:spcAft>
                <a:spcPts val="0"/>
              </a:spcAft>
              <a:buClr>
                <a:srgbClr val="13284B"/>
              </a:buClr>
              <a:buSzPts val="2800"/>
              <a:buFont typeface="Arial"/>
              <a:buChar char="•"/>
            </a:pPr>
            <a:r>
              <a:rPr lang="en-US" sz="2800" b="0" i="0" u="sng" strike="noStrike" cap="none">
                <a:solidFill>
                  <a:srgbClr val="13284B"/>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https://udlguidelines.cast.org/</a:t>
            </a:r>
            <a:endParaRPr sz="2800" b="0" i="0" u="none" strike="noStrike" cap="none">
              <a:solidFill>
                <a:srgbClr val="13284B"/>
              </a:solidFill>
              <a:latin typeface="Calibri"/>
              <a:ea typeface="Calibri"/>
              <a:cs typeface="Calibri"/>
              <a:sym typeface="Calibri"/>
            </a:endParaRPr>
          </a:p>
          <a:p>
            <a:pPr marL="285750" marR="0" lvl="0" indent="-285750" algn="l" rtl="0">
              <a:lnSpc>
                <a:spcPct val="100000"/>
              </a:lnSpc>
              <a:spcBef>
                <a:spcPts val="0"/>
              </a:spcBef>
              <a:spcAft>
                <a:spcPts val="0"/>
              </a:spcAft>
              <a:buClr>
                <a:srgbClr val="13284B"/>
              </a:buClr>
              <a:buSzPts val="2800"/>
              <a:buFont typeface="Arial"/>
              <a:buChar char="•"/>
            </a:pPr>
            <a:r>
              <a:rPr lang="en-US" sz="2800" b="0" i="0" u="none" strike="noStrike" cap="none">
                <a:solidFill>
                  <a:srgbClr val="13284B"/>
                </a:solidFill>
                <a:latin typeface="Calibri"/>
                <a:ea typeface="Calibri"/>
                <a:cs typeface="Calibri"/>
                <a:sym typeface="Calibri"/>
              </a:rPr>
              <a:t>SIIP Implementation project “UDL based best practices including utilizing Canvas for the needs of students with disability”</a:t>
            </a:r>
            <a:endParaRPr/>
          </a:p>
          <a:p>
            <a:pPr marL="285750" marR="0" lvl="0" indent="-285750" algn="l" rtl="0">
              <a:lnSpc>
                <a:spcPct val="100000"/>
              </a:lnSpc>
              <a:spcBef>
                <a:spcPts val="0"/>
              </a:spcBef>
              <a:spcAft>
                <a:spcPts val="0"/>
              </a:spcAft>
              <a:buClr>
                <a:srgbClr val="13284B"/>
              </a:buClr>
              <a:buSzPts val="2800"/>
              <a:buFont typeface="Arial"/>
              <a:buChar char="•"/>
            </a:pPr>
            <a:r>
              <a:rPr lang="en-US" sz="2800" b="0" i="0" u="none" strike="noStrike" cap="none">
                <a:solidFill>
                  <a:srgbClr val="13284B"/>
                </a:solidFill>
                <a:latin typeface="Calibri"/>
                <a:ea typeface="Calibri"/>
                <a:cs typeface="Calibri"/>
                <a:sym typeface="Calibri"/>
              </a:rPr>
              <a:t>GIANT project “Applying a Theoretical Understanding of Text-Based Learning Modalities to Develop New Course Modalities That Meet the Needs of Student with Disabilities (Phase II)”</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40" descr="Graphical user interface, text&#10;&#10;Description automatically generated"/>
          <p:cNvPicPr preferRelativeResize="0"/>
          <p:nvPr/>
        </p:nvPicPr>
        <p:blipFill rotWithShape="1">
          <a:blip r:embed="rId3">
            <a:alphaModFix/>
          </a:blip>
          <a:srcRect/>
          <a:stretch/>
        </p:blipFill>
        <p:spPr>
          <a:xfrm>
            <a:off x="-34290" y="5838825"/>
            <a:ext cx="3581400" cy="1193800"/>
          </a:xfrm>
          <a:prstGeom prst="rect">
            <a:avLst/>
          </a:prstGeom>
          <a:noFill/>
          <a:ln>
            <a:noFill/>
          </a:ln>
        </p:spPr>
      </p:pic>
      <p:sp>
        <p:nvSpPr>
          <p:cNvPr id="349" name="Google Shape;349;p40"/>
          <p:cNvSpPr txBox="1"/>
          <p:nvPr/>
        </p:nvSpPr>
        <p:spPr>
          <a:xfrm>
            <a:off x="709612" y="365125"/>
            <a:ext cx="11482389" cy="1325563"/>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E84A27"/>
              </a:buClr>
              <a:buSzPts val="4400"/>
              <a:buFont typeface="Georgia"/>
              <a:buNone/>
            </a:pPr>
            <a:r>
              <a:rPr lang="en-US" sz="4400" b="1" i="0" u="none" strike="noStrike" cap="none">
                <a:solidFill>
                  <a:srgbClr val="E84A27"/>
                </a:solidFill>
                <a:latin typeface="Georgia"/>
                <a:ea typeface="Georgia"/>
                <a:cs typeface="Georgia"/>
                <a:sym typeface="Georgia"/>
              </a:rPr>
              <a:t>References</a:t>
            </a:r>
            <a:endParaRPr/>
          </a:p>
        </p:txBody>
      </p:sp>
      <p:sp>
        <p:nvSpPr>
          <p:cNvPr id="350" name="Google Shape;350;p40"/>
          <p:cNvSpPr txBox="1"/>
          <p:nvPr/>
        </p:nvSpPr>
        <p:spPr>
          <a:xfrm>
            <a:off x="859758" y="1773043"/>
            <a:ext cx="10736497" cy="3108543"/>
          </a:xfrm>
          <a:prstGeom prst="rect">
            <a:avLst/>
          </a:prstGeom>
          <a:noFill/>
          <a:ln>
            <a:noFill/>
          </a:ln>
        </p:spPr>
        <p:txBody>
          <a:bodyPr spcFirstLastPara="1" wrap="square" lIns="45700" tIns="45700" rIns="45700" bIns="45700" anchor="t" anchorCtr="0">
            <a:spAutoFit/>
          </a:bodyPr>
          <a:lstStyle/>
          <a:p>
            <a:pPr marL="285750" marR="0" lvl="0" indent="-285750" algn="l" rtl="0">
              <a:lnSpc>
                <a:spcPct val="100000"/>
              </a:lnSpc>
              <a:spcBef>
                <a:spcPts val="0"/>
              </a:spcBef>
              <a:spcAft>
                <a:spcPts val="0"/>
              </a:spcAft>
              <a:buClr>
                <a:srgbClr val="13284B"/>
              </a:buClr>
              <a:buSzPts val="2800"/>
              <a:buFont typeface="Arial"/>
              <a:buChar char="•"/>
            </a:pPr>
            <a:r>
              <a:rPr lang="en-US" sz="2800" b="0" i="0" u="none" strike="noStrike" cap="none">
                <a:solidFill>
                  <a:srgbClr val="13284B"/>
                </a:solidFill>
                <a:latin typeface="Calibri"/>
                <a:ea typeface="Calibri"/>
                <a:cs typeface="Calibri"/>
                <a:sym typeface="Calibri"/>
              </a:rPr>
              <a:t>Boothe, K. A.el al (2018) Applying the Principles of Universal Design for Learning (UDL) in the College Classroom. JOSEA. </a:t>
            </a:r>
            <a:endParaRPr/>
          </a:p>
          <a:p>
            <a:pPr marL="285750" marR="0" lvl="0" indent="-285750" algn="l" rtl="0">
              <a:lnSpc>
                <a:spcPct val="100000"/>
              </a:lnSpc>
              <a:spcBef>
                <a:spcPts val="0"/>
              </a:spcBef>
              <a:spcAft>
                <a:spcPts val="0"/>
              </a:spcAft>
              <a:buClr>
                <a:srgbClr val="13284B"/>
              </a:buClr>
              <a:buSzPts val="2800"/>
              <a:buFont typeface="Arial"/>
              <a:buChar char="•"/>
            </a:pPr>
            <a:r>
              <a:rPr lang="en-US" sz="2800" b="0" i="0" u="none" strike="noStrike" cap="none">
                <a:solidFill>
                  <a:srgbClr val="13284B"/>
                </a:solidFill>
                <a:latin typeface="Calibri"/>
                <a:ea typeface="Calibri"/>
                <a:cs typeface="Calibri"/>
                <a:sym typeface="Calibri"/>
              </a:rPr>
              <a:t>ASEE2020 paper “Improving student accessibility, equity, course performance, and lab skills: How introduction of ClassTranscribe is changing engineering education at the University of Illinois.”</a:t>
            </a:r>
            <a:endParaRPr/>
          </a:p>
          <a:p>
            <a:pPr marL="285750" marR="0" lvl="0" indent="-285750" algn="l" rtl="0">
              <a:lnSpc>
                <a:spcPct val="100000"/>
              </a:lnSpc>
              <a:spcBef>
                <a:spcPts val="0"/>
              </a:spcBef>
              <a:spcAft>
                <a:spcPts val="0"/>
              </a:spcAft>
              <a:buClr>
                <a:srgbClr val="13284B"/>
              </a:buClr>
              <a:buSzPts val="2800"/>
              <a:buFont typeface="Arial"/>
              <a:buChar char="•"/>
            </a:pPr>
            <a:r>
              <a:rPr lang="en-US" sz="2800" b="0" i="0" u="none" strike="noStrike" cap="none">
                <a:solidFill>
                  <a:srgbClr val="13284B"/>
                </a:solidFill>
                <a:latin typeface="Calibri"/>
                <a:ea typeface="Calibri"/>
                <a:cs typeface="Calibri"/>
                <a:sym typeface="Calibri"/>
              </a:rPr>
              <a:t>ASEE2021 paper “A UDL-based large-scale study on the needs of students with disabilities in engineering courses”. </a:t>
            </a:r>
            <a:endParaRPr sz="2800" b="0" i="0" u="none" strike="noStrike" cap="none">
              <a:solidFill>
                <a:srgbClr val="13284B"/>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41" descr="Graphical user interface, text&#10;&#10;Description automatically generated"/>
          <p:cNvPicPr preferRelativeResize="0"/>
          <p:nvPr/>
        </p:nvPicPr>
        <p:blipFill rotWithShape="1">
          <a:blip r:embed="rId3">
            <a:alphaModFix/>
          </a:blip>
          <a:srcRect/>
          <a:stretch/>
        </p:blipFill>
        <p:spPr>
          <a:xfrm>
            <a:off x="-34290" y="5838825"/>
            <a:ext cx="3581400" cy="1193800"/>
          </a:xfrm>
          <a:prstGeom prst="rect">
            <a:avLst/>
          </a:prstGeom>
          <a:noFill/>
          <a:ln>
            <a:noFill/>
          </a:ln>
        </p:spPr>
      </p:pic>
      <p:sp>
        <p:nvSpPr>
          <p:cNvPr id="356" name="Google Shape;356;p41"/>
          <p:cNvSpPr txBox="1"/>
          <p:nvPr/>
        </p:nvSpPr>
        <p:spPr>
          <a:xfrm>
            <a:off x="709612" y="365125"/>
            <a:ext cx="11482389" cy="1325563"/>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E84A27"/>
              </a:buClr>
              <a:buSzPts val="4400"/>
              <a:buFont typeface="Georgia"/>
              <a:buNone/>
            </a:pPr>
            <a:r>
              <a:rPr lang="en-US" sz="4400" b="1" i="0" u="none" strike="noStrike" cap="none">
                <a:solidFill>
                  <a:srgbClr val="E84A27"/>
                </a:solidFill>
                <a:latin typeface="Georgia"/>
                <a:ea typeface="Georgia"/>
                <a:cs typeface="Georgia"/>
                <a:sym typeface="Georgia"/>
              </a:rPr>
              <a:t>References</a:t>
            </a:r>
            <a:endParaRPr/>
          </a:p>
        </p:txBody>
      </p:sp>
      <p:sp>
        <p:nvSpPr>
          <p:cNvPr id="357" name="Google Shape;357;p41"/>
          <p:cNvSpPr txBox="1"/>
          <p:nvPr/>
        </p:nvSpPr>
        <p:spPr>
          <a:xfrm>
            <a:off x="859758" y="1773043"/>
            <a:ext cx="10736497" cy="3970318"/>
          </a:xfrm>
          <a:prstGeom prst="rect">
            <a:avLst/>
          </a:prstGeom>
          <a:noFill/>
          <a:ln>
            <a:noFill/>
          </a:ln>
        </p:spPr>
        <p:txBody>
          <a:bodyPr spcFirstLastPara="1" wrap="square" lIns="45700" tIns="45700" rIns="45700" bIns="45700" anchor="t" anchorCtr="0">
            <a:spAutoFit/>
          </a:bodyPr>
          <a:lstStyle/>
          <a:p>
            <a:pPr marL="285750" marR="0" lvl="0" indent="-285750" algn="l" rtl="0">
              <a:lnSpc>
                <a:spcPct val="100000"/>
              </a:lnSpc>
              <a:spcBef>
                <a:spcPts val="0"/>
              </a:spcBef>
              <a:spcAft>
                <a:spcPts val="0"/>
              </a:spcAft>
              <a:buClr>
                <a:srgbClr val="13284B"/>
              </a:buClr>
              <a:buSzPts val="2800"/>
              <a:buFont typeface="Arial"/>
              <a:buChar char="•"/>
            </a:pPr>
            <a:r>
              <a:rPr lang="en-US" sz="2800" b="0" i="0" u="none" strike="noStrike" cap="none">
                <a:solidFill>
                  <a:srgbClr val="13284B"/>
                </a:solidFill>
                <a:latin typeface="Calibri"/>
                <a:ea typeface="Calibri"/>
                <a:cs typeface="Calibri"/>
                <a:sym typeface="Calibri"/>
              </a:rPr>
              <a:t>ASEE2022 paper “Understanding the needs of students with and without disabilities for inclusive UDL-based design of Engineering courses through learning management systems” (WIP)</a:t>
            </a:r>
            <a:endParaRPr/>
          </a:p>
          <a:p>
            <a:pPr marL="285750" marR="0" lvl="0" indent="-285750" algn="l" rtl="0">
              <a:lnSpc>
                <a:spcPct val="100000"/>
              </a:lnSpc>
              <a:spcBef>
                <a:spcPts val="0"/>
              </a:spcBef>
              <a:spcAft>
                <a:spcPts val="0"/>
              </a:spcAft>
              <a:buClr>
                <a:srgbClr val="13284B"/>
              </a:buClr>
              <a:buSzPts val="2800"/>
              <a:buFont typeface="Arial"/>
              <a:buChar char="•"/>
            </a:pPr>
            <a:r>
              <a:rPr lang="en-US" sz="2800" b="0" i="0" u="none" strike="noStrike" cap="none">
                <a:solidFill>
                  <a:srgbClr val="13284B"/>
                </a:solidFill>
                <a:latin typeface="Calibri"/>
                <a:ea typeface="Calibri"/>
                <a:cs typeface="Calibri"/>
                <a:sym typeface="Calibri"/>
              </a:rPr>
              <a:t>ASEE2022 paper “A Digital Book Based Pedagogy to Improve Course Content Accessibility for Students with and without Disabilities in Engineering or other STEM courses” (WIP)</a:t>
            </a:r>
            <a:endParaRPr/>
          </a:p>
          <a:p>
            <a:pPr marL="285750" marR="0" lvl="0" indent="-285750" algn="l" rtl="0">
              <a:lnSpc>
                <a:spcPct val="100000"/>
              </a:lnSpc>
              <a:spcBef>
                <a:spcPts val="0"/>
              </a:spcBef>
              <a:spcAft>
                <a:spcPts val="0"/>
              </a:spcAft>
              <a:buClr>
                <a:srgbClr val="13284B"/>
              </a:buClr>
              <a:buSzPts val="2800"/>
              <a:buFont typeface="Arial"/>
              <a:buChar char="•"/>
            </a:pPr>
            <a:r>
              <a:rPr lang="en-US" sz="2800" b="0" i="0" u="none" strike="noStrike" cap="none">
                <a:solidFill>
                  <a:srgbClr val="13284B"/>
                </a:solidFill>
                <a:latin typeface="Calibri"/>
                <a:ea typeface="Calibri"/>
                <a:cs typeface="Calibri"/>
                <a:sym typeface="Calibri"/>
              </a:rPr>
              <a:t>ASEE2023 paper “Opportunities and Barriers to UDL-based Course Designs for Inclusive Learning in Undergraduate Engineering and other STEM courses” accepted.</a:t>
            </a:r>
            <a:endParaRPr sz="2800" b="0" i="0" u="none" strike="noStrike" cap="none">
              <a:solidFill>
                <a:srgbClr val="13284B"/>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42" descr="Graphical user interface, text&#10;&#10;Description automatically generated"/>
          <p:cNvPicPr preferRelativeResize="0"/>
          <p:nvPr/>
        </p:nvPicPr>
        <p:blipFill rotWithShape="1">
          <a:blip r:embed="rId3">
            <a:alphaModFix/>
          </a:blip>
          <a:srcRect/>
          <a:stretch/>
        </p:blipFill>
        <p:spPr>
          <a:xfrm>
            <a:off x="-34290" y="5838825"/>
            <a:ext cx="3581400" cy="1193800"/>
          </a:xfrm>
          <a:prstGeom prst="rect">
            <a:avLst/>
          </a:prstGeom>
          <a:noFill/>
          <a:ln>
            <a:noFill/>
          </a:ln>
        </p:spPr>
      </p:pic>
      <p:sp>
        <p:nvSpPr>
          <p:cNvPr id="363" name="Google Shape;363;p42"/>
          <p:cNvSpPr txBox="1"/>
          <p:nvPr/>
        </p:nvSpPr>
        <p:spPr>
          <a:xfrm>
            <a:off x="709612" y="365125"/>
            <a:ext cx="11482389" cy="1325563"/>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E84A27"/>
              </a:buClr>
              <a:buSzPts val="4400"/>
              <a:buFont typeface="Georgia"/>
              <a:buNone/>
            </a:pPr>
            <a:r>
              <a:rPr lang="en-US" sz="4400" b="1" i="0" u="none" strike="noStrike" cap="none">
                <a:solidFill>
                  <a:srgbClr val="E84A27"/>
                </a:solidFill>
                <a:latin typeface="Georgia"/>
                <a:ea typeface="Georgia"/>
                <a:cs typeface="Georgia"/>
                <a:sym typeface="Georgia"/>
              </a:rPr>
              <a:t>References</a:t>
            </a:r>
            <a:endParaRPr/>
          </a:p>
        </p:txBody>
      </p:sp>
      <p:sp>
        <p:nvSpPr>
          <p:cNvPr id="364" name="Google Shape;364;p42"/>
          <p:cNvSpPr txBox="1"/>
          <p:nvPr/>
        </p:nvSpPr>
        <p:spPr>
          <a:xfrm>
            <a:off x="859758" y="1773043"/>
            <a:ext cx="10736497" cy="1815882"/>
          </a:xfrm>
          <a:prstGeom prst="rect">
            <a:avLst/>
          </a:prstGeom>
          <a:noFill/>
          <a:ln>
            <a:noFill/>
          </a:ln>
        </p:spPr>
        <p:txBody>
          <a:bodyPr spcFirstLastPara="1" wrap="square" lIns="45700" tIns="45700" rIns="45700" bIns="45700" anchor="t" anchorCtr="0">
            <a:spAutoFit/>
          </a:bodyPr>
          <a:lstStyle/>
          <a:p>
            <a:pPr marL="285750" marR="0" lvl="0" indent="-285750" algn="l" rtl="0">
              <a:lnSpc>
                <a:spcPct val="100000"/>
              </a:lnSpc>
              <a:spcBef>
                <a:spcPts val="0"/>
              </a:spcBef>
              <a:spcAft>
                <a:spcPts val="0"/>
              </a:spcAft>
              <a:buClr>
                <a:srgbClr val="13284B"/>
              </a:buClr>
              <a:buSzPts val="2800"/>
              <a:buFont typeface="Arial"/>
              <a:buChar char="•"/>
            </a:pPr>
            <a:r>
              <a:rPr lang="en-US" sz="2800" b="0" i="0" u="none" strike="noStrike" cap="none">
                <a:solidFill>
                  <a:srgbClr val="13284B"/>
                </a:solidFill>
                <a:latin typeface="Calibri"/>
                <a:ea typeface="Calibri"/>
                <a:cs typeface="Calibri"/>
                <a:sym typeface="Calibri"/>
              </a:rPr>
              <a:t>ASEE2023 paper “Evaluating the low-stakes assessment performance, student perceived accessibility, belongingness, and self-efficacy in connection to the use of digital notes in engineering and computing courses” accepted.</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3"/>
          <p:cNvSpPr txBox="1">
            <a:spLocks noGrp="1"/>
          </p:cNvSpPr>
          <p:nvPr>
            <p:ph type="title" idx="4294967295"/>
          </p:nvPr>
        </p:nvSpPr>
        <p:spPr>
          <a:xfrm>
            <a:off x="709612" y="365125"/>
            <a:ext cx="11482389" cy="1325563"/>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E84A27"/>
              </a:buClr>
              <a:buSzPts val="4400"/>
              <a:buFont typeface="Georgia"/>
              <a:buNone/>
            </a:pPr>
            <a:r>
              <a:rPr lang="en-US"/>
              <a:t>Acknowledgement</a:t>
            </a:r>
            <a:endParaRPr/>
          </a:p>
        </p:txBody>
      </p:sp>
      <p:sp>
        <p:nvSpPr>
          <p:cNvPr id="370" name="Google Shape;370;p43"/>
          <p:cNvSpPr txBox="1"/>
          <p:nvPr/>
        </p:nvSpPr>
        <p:spPr>
          <a:xfrm>
            <a:off x="859759" y="1773043"/>
            <a:ext cx="10787412" cy="3508612"/>
          </a:xfrm>
          <a:prstGeom prst="rect">
            <a:avLst/>
          </a:prstGeom>
          <a:noFill/>
          <a:ln>
            <a:noFill/>
          </a:ln>
        </p:spPr>
        <p:txBody>
          <a:bodyPr spcFirstLastPara="1" wrap="square" lIns="45700" tIns="45700" rIns="45700" bIns="45700" anchor="t" anchorCtr="0">
            <a:spAutoFit/>
          </a:bodyPr>
          <a:lstStyle/>
          <a:p>
            <a:pPr marL="285750" marR="0" lvl="0" indent="-285750" algn="l" rtl="0">
              <a:lnSpc>
                <a:spcPct val="100000"/>
              </a:lnSpc>
              <a:spcBef>
                <a:spcPts val="0"/>
              </a:spcBef>
              <a:spcAft>
                <a:spcPts val="0"/>
              </a:spcAft>
              <a:buClr>
                <a:srgbClr val="13284B"/>
              </a:buClr>
              <a:buSzPts val="3700"/>
              <a:buFont typeface="Arial"/>
              <a:buChar char="•"/>
            </a:pPr>
            <a:r>
              <a:rPr lang="en-US" sz="3700" b="0" i="0" u="none" strike="noStrike" cap="none" dirty="0">
                <a:solidFill>
                  <a:srgbClr val="13284B"/>
                </a:solidFill>
                <a:latin typeface="Calibri"/>
                <a:ea typeface="Calibri"/>
                <a:cs typeface="Calibri"/>
                <a:sym typeface="Calibri"/>
              </a:rPr>
              <a:t>AE3 SIIP Implementation grant support at UIUC</a:t>
            </a:r>
            <a:endParaRPr dirty="0"/>
          </a:p>
          <a:p>
            <a:pPr marL="285750" marR="0" lvl="0" indent="-285750" algn="l" rtl="0">
              <a:lnSpc>
                <a:spcPct val="100000"/>
              </a:lnSpc>
              <a:spcBef>
                <a:spcPts val="0"/>
              </a:spcBef>
              <a:spcAft>
                <a:spcPts val="0"/>
              </a:spcAft>
              <a:buClr>
                <a:srgbClr val="13284B"/>
              </a:buClr>
              <a:buSzPts val="3700"/>
              <a:buFont typeface="Arial"/>
              <a:buChar char="•"/>
            </a:pPr>
            <a:r>
              <a:rPr lang="en-US" sz="3700" b="0" i="0" u="none" strike="noStrike" cap="none" dirty="0">
                <a:solidFill>
                  <a:srgbClr val="13284B"/>
                </a:solidFill>
                <a:latin typeface="Calibri"/>
                <a:ea typeface="Calibri"/>
                <a:cs typeface="Calibri"/>
                <a:sym typeface="Calibri"/>
              </a:rPr>
              <a:t>GIANT grant support at UIUC</a:t>
            </a:r>
            <a:endParaRPr dirty="0"/>
          </a:p>
          <a:p>
            <a:pPr marL="285750" marR="0" lvl="0" indent="-285750" algn="l" rtl="0">
              <a:lnSpc>
                <a:spcPct val="100000"/>
              </a:lnSpc>
              <a:spcBef>
                <a:spcPts val="0"/>
              </a:spcBef>
              <a:spcAft>
                <a:spcPts val="0"/>
              </a:spcAft>
              <a:buClr>
                <a:srgbClr val="13284B"/>
              </a:buClr>
              <a:buSzPts val="3700"/>
              <a:buFont typeface="Arial"/>
              <a:buChar char="•"/>
            </a:pPr>
            <a:r>
              <a:rPr lang="en-US" sz="3700" b="0" i="0" u="none" strike="noStrike" cap="none" dirty="0">
                <a:solidFill>
                  <a:srgbClr val="13284B"/>
                </a:solidFill>
                <a:latin typeface="Calibri"/>
                <a:ea typeface="Calibri"/>
                <a:cs typeface="Calibri"/>
                <a:sym typeface="Calibri"/>
              </a:rPr>
              <a:t>Microsoft grant support for UDL in STEM courses</a:t>
            </a:r>
            <a:endParaRPr dirty="0"/>
          </a:p>
          <a:p>
            <a:pPr marL="285750" marR="0" lvl="0" indent="-285750" algn="l" rtl="0">
              <a:lnSpc>
                <a:spcPct val="100000"/>
              </a:lnSpc>
              <a:spcBef>
                <a:spcPts val="0"/>
              </a:spcBef>
              <a:spcAft>
                <a:spcPts val="0"/>
              </a:spcAft>
              <a:buClr>
                <a:srgbClr val="13284B"/>
              </a:buClr>
              <a:buSzPts val="3700"/>
              <a:buFont typeface="Arial"/>
              <a:buChar char="•"/>
            </a:pPr>
            <a:r>
              <a:rPr lang="en-US" sz="3700" b="0" i="0" u="none" strike="noStrike" cap="none" dirty="0">
                <a:solidFill>
                  <a:srgbClr val="13284B"/>
                </a:solidFill>
                <a:latin typeface="Calibri"/>
                <a:ea typeface="Calibri"/>
                <a:cs typeface="Calibri"/>
                <a:sym typeface="Calibri"/>
              </a:rPr>
              <a:t>AE3 Organizers – Jay Mann, Chris </a:t>
            </a:r>
            <a:r>
              <a:rPr lang="en-US" sz="3700" b="0" i="0" u="none" strike="noStrike" cap="none" dirty="0" err="1">
                <a:solidFill>
                  <a:srgbClr val="13284B"/>
                </a:solidFill>
                <a:latin typeface="Calibri"/>
                <a:ea typeface="Calibri"/>
                <a:cs typeface="Calibri"/>
                <a:sym typeface="Calibri"/>
              </a:rPr>
              <a:t>Migotsky</a:t>
            </a:r>
            <a:endParaRPr sz="1800" b="0" i="0" u="none" strike="noStrike" cap="none" dirty="0">
              <a:solidFill>
                <a:srgbClr val="13284B"/>
              </a:solidFill>
              <a:latin typeface="Calibri"/>
              <a:ea typeface="Calibri"/>
              <a:cs typeface="Calibri"/>
              <a:sym typeface="Calibri"/>
            </a:endParaRPr>
          </a:p>
          <a:p>
            <a:pPr marL="285750" marR="0" lvl="0" indent="-285750" algn="l" rtl="0">
              <a:lnSpc>
                <a:spcPct val="100000"/>
              </a:lnSpc>
              <a:spcBef>
                <a:spcPts val="0"/>
              </a:spcBef>
              <a:spcAft>
                <a:spcPts val="0"/>
              </a:spcAft>
              <a:buClr>
                <a:srgbClr val="13284B"/>
              </a:buClr>
              <a:buSzPts val="3700"/>
              <a:buFont typeface="Arial"/>
              <a:buChar char="•"/>
            </a:pPr>
            <a:r>
              <a:rPr lang="en-US" sz="3700" b="0" i="0" u="none" strike="noStrike" cap="none" dirty="0">
                <a:solidFill>
                  <a:srgbClr val="13284B"/>
                </a:solidFill>
                <a:latin typeface="Calibri"/>
                <a:ea typeface="Calibri"/>
                <a:cs typeface="Calibri"/>
                <a:sym typeface="Calibri"/>
              </a:rPr>
              <a:t>SIIP EIF fellow – </a:t>
            </a:r>
            <a:r>
              <a:rPr lang="en-US" sz="3700" b="0" i="0" u="none" strike="noStrike" cap="none" dirty="0" err="1">
                <a:solidFill>
                  <a:srgbClr val="13284B"/>
                </a:solidFill>
                <a:latin typeface="Calibri"/>
                <a:ea typeface="Calibri"/>
                <a:cs typeface="Calibri"/>
                <a:sym typeface="Calibri"/>
              </a:rPr>
              <a:t>Yuting</a:t>
            </a:r>
            <a:r>
              <a:rPr lang="en-US" sz="3700" b="0" i="0" u="none" strike="noStrike" cap="none" dirty="0">
                <a:solidFill>
                  <a:srgbClr val="13284B"/>
                </a:solidFill>
                <a:latin typeface="Calibri"/>
                <a:ea typeface="Calibri"/>
                <a:cs typeface="Calibri"/>
                <a:sym typeface="Calibri"/>
              </a:rPr>
              <a:t> Chen, Mariana Silva</a:t>
            </a:r>
          </a:p>
          <a:p>
            <a:pPr marL="285750" marR="0" lvl="0" indent="-285750" algn="l" rtl="0">
              <a:lnSpc>
                <a:spcPct val="100000"/>
              </a:lnSpc>
              <a:spcBef>
                <a:spcPts val="0"/>
              </a:spcBef>
              <a:spcAft>
                <a:spcPts val="0"/>
              </a:spcAft>
              <a:buClr>
                <a:srgbClr val="13284B"/>
              </a:buClr>
              <a:buSzPts val="3700"/>
              <a:buFont typeface="Arial"/>
              <a:buChar char="•"/>
            </a:pPr>
            <a:r>
              <a:rPr lang="en-US" sz="3700" dirty="0">
                <a:solidFill>
                  <a:srgbClr val="13284B"/>
                </a:solidFill>
                <a:latin typeface="Calibri"/>
                <a:cs typeface="Calibri"/>
                <a:sym typeface="Calibri"/>
              </a:rPr>
              <a:t>Department of Computer Science, UIUC</a:t>
            </a:r>
            <a:endParaRPr dirty="0"/>
          </a:p>
        </p:txBody>
      </p:sp>
      <p:pic>
        <p:nvPicPr>
          <p:cNvPr id="371" name="Google Shape;371;p43" descr="Graphical user interface, text&#10;&#10;Description automatically generated"/>
          <p:cNvPicPr preferRelativeResize="0"/>
          <p:nvPr/>
        </p:nvPicPr>
        <p:blipFill rotWithShape="1">
          <a:blip r:embed="rId3">
            <a:alphaModFix/>
          </a:blip>
          <a:srcRect/>
          <a:stretch/>
        </p:blipFill>
        <p:spPr>
          <a:xfrm>
            <a:off x="-34290" y="5838825"/>
            <a:ext cx="3581400" cy="1193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a:spLocks noGrp="1"/>
          </p:cNvSpPr>
          <p:nvPr>
            <p:ph type="title" idx="4294967295"/>
          </p:nvPr>
        </p:nvSpPr>
        <p:spPr>
          <a:xfrm>
            <a:off x="709612" y="365125"/>
            <a:ext cx="11482389" cy="1325563"/>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E84A27"/>
              </a:buClr>
              <a:buSzPts val="4400"/>
              <a:buFont typeface="Georgia"/>
              <a:buNone/>
            </a:pPr>
            <a:r>
              <a:rPr lang="en-US" dirty="0"/>
              <a:t>Contents</a:t>
            </a:r>
            <a:endParaRPr dirty="0"/>
          </a:p>
        </p:txBody>
      </p:sp>
      <p:sp>
        <p:nvSpPr>
          <p:cNvPr id="66" name="Google Shape;66;p4"/>
          <p:cNvSpPr txBox="1"/>
          <p:nvPr/>
        </p:nvSpPr>
        <p:spPr>
          <a:xfrm>
            <a:off x="859758" y="1773043"/>
            <a:ext cx="10741692" cy="3493224"/>
          </a:xfrm>
          <a:prstGeom prst="rect">
            <a:avLst/>
          </a:prstGeom>
          <a:noFill/>
          <a:ln>
            <a:noFill/>
          </a:ln>
        </p:spPr>
        <p:txBody>
          <a:bodyPr spcFirstLastPara="1" wrap="square" lIns="45700" tIns="45700" rIns="45700" bIns="45700" anchor="t" anchorCtr="0">
            <a:spAutoFit/>
          </a:bodyPr>
          <a:lstStyle/>
          <a:p>
            <a:pPr marL="285750" marR="0" lvl="0" indent="-285750" algn="l" rtl="0">
              <a:lnSpc>
                <a:spcPct val="100000"/>
              </a:lnSpc>
              <a:spcBef>
                <a:spcPts val="0"/>
              </a:spcBef>
              <a:spcAft>
                <a:spcPts val="0"/>
              </a:spcAft>
              <a:buClr>
                <a:srgbClr val="13284B"/>
              </a:buClr>
              <a:buSzPts val="3700"/>
              <a:buFont typeface="Arial"/>
              <a:buChar char="•"/>
            </a:pPr>
            <a:r>
              <a:rPr lang="en-US" sz="3700" i="0" u="none" strike="noStrike" cap="none" dirty="0">
                <a:solidFill>
                  <a:srgbClr val="13284B"/>
                </a:solidFill>
                <a:latin typeface="Calibri"/>
                <a:ea typeface="Calibri"/>
                <a:cs typeface="Calibri"/>
                <a:sym typeface="Calibri"/>
              </a:rPr>
              <a:t> Background</a:t>
            </a:r>
          </a:p>
          <a:p>
            <a:pPr marL="285750" indent="-285750">
              <a:buClr>
                <a:srgbClr val="13284B"/>
              </a:buClr>
              <a:buSzPts val="3700"/>
              <a:buFont typeface="Arial"/>
              <a:buChar char="•"/>
            </a:pPr>
            <a:r>
              <a:rPr lang="en-US" sz="3700" i="0" u="none" strike="noStrike" cap="none" dirty="0">
                <a:solidFill>
                  <a:srgbClr val="13284B"/>
                </a:solidFill>
                <a:latin typeface="Calibri"/>
                <a:ea typeface="Calibri"/>
                <a:cs typeface="Calibri"/>
                <a:sym typeface="Calibri"/>
              </a:rPr>
              <a:t> </a:t>
            </a:r>
            <a:r>
              <a:rPr lang="en-US" sz="3700" dirty="0">
                <a:solidFill>
                  <a:srgbClr val="13284B"/>
                </a:solidFill>
                <a:latin typeface="Calibri"/>
                <a:ea typeface="Calibri"/>
                <a:cs typeface="Calibri"/>
                <a:sym typeface="Calibri"/>
              </a:rPr>
              <a:t>Research</a:t>
            </a:r>
            <a:r>
              <a:rPr lang="en-US" sz="3700" i="0" u="none" strike="noStrike" cap="none" dirty="0">
                <a:solidFill>
                  <a:srgbClr val="13284B"/>
                </a:solidFill>
                <a:latin typeface="Calibri"/>
                <a:ea typeface="Calibri"/>
                <a:cs typeface="Calibri"/>
                <a:sym typeface="Calibri"/>
              </a:rPr>
              <a:t> overview</a:t>
            </a:r>
          </a:p>
          <a:p>
            <a:pPr marL="285750" marR="0" lvl="0" indent="-285750" algn="l" rtl="0">
              <a:lnSpc>
                <a:spcPct val="100000"/>
              </a:lnSpc>
              <a:spcBef>
                <a:spcPts val="0"/>
              </a:spcBef>
              <a:spcAft>
                <a:spcPts val="0"/>
              </a:spcAft>
              <a:buClr>
                <a:srgbClr val="13284B"/>
              </a:buClr>
              <a:buSzPts val="3700"/>
              <a:buFont typeface="Arial"/>
              <a:buChar char="•"/>
            </a:pPr>
            <a:r>
              <a:rPr lang="en-US" sz="3700" dirty="0">
                <a:solidFill>
                  <a:srgbClr val="13284B"/>
                </a:solidFill>
                <a:latin typeface="Calibri"/>
                <a:ea typeface="Calibri"/>
                <a:cs typeface="Calibri"/>
                <a:sym typeface="Calibri"/>
              </a:rPr>
              <a:t> Key findings</a:t>
            </a:r>
          </a:p>
          <a:p>
            <a:pPr marL="285750" marR="0" lvl="0" indent="-285750" algn="l" rtl="0">
              <a:lnSpc>
                <a:spcPct val="100000"/>
              </a:lnSpc>
              <a:spcBef>
                <a:spcPts val="0"/>
              </a:spcBef>
              <a:spcAft>
                <a:spcPts val="0"/>
              </a:spcAft>
              <a:buClr>
                <a:srgbClr val="13284B"/>
              </a:buClr>
              <a:buSzPts val="3700"/>
              <a:buFont typeface="Arial"/>
              <a:buChar char="•"/>
            </a:pPr>
            <a:r>
              <a:rPr lang="en-US" sz="3700" dirty="0">
                <a:solidFill>
                  <a:srgbClr val="13284B"/>
                </a:solidFill>
                <a:latin typeface="Calibri"/>
                <a:ea typeface="Calibri"/>
                <a:cs typeface="Calibri"/>
                <a:sym typeface="Calibri"/>
              </a:rPr>
              <a:t> Future directions</a:t>
            </a:r>
          </a:p>
          <a:p>
            <a:pPr marL="285750" marR="0" lvl="0" indent="-285750" algn="l" rtl="0">
              <a:lnSpc>
                <a:spcPct val="100000"/>
              </a:lnSpc>
              <a:spcBef>
                <a:spcPts val="0"/>
              </a:spcBef>
              <a:spcAft>
                <a:spcPts val="0"/>
              </a:spcAft>
              <a:buClr>
                <a:srgbClr val="13284B"/>
              </a:buClr>
              <a:buSzPts val="3700"/>
              <a:buFont typeface="Arial"/>
              <a:buChar char="•"/>
            </a:pPr>
            <a:r>
              <a:rPr lang="en-US" sz="3700" dirty="0">
                <a:solidFill>
                  <a:srgbClr val="13284B"/>
                </a:solidFill>
                <a:latin typeface="Calibri"/>
                <a:ea typeface="Calibri"/>
                <a:cs typeface="Calibri"/>
                <a:sym typeface="Calibri"/>
              </a:rPr>
              <a:t> Acknowledgment</a:t>
            </a:r>
          </a:p>
          <a:p>
            <a:pPr marL="285750" marR="0" lvl="0" indent="-285750" algn="l" rtl="0">
              <a:lnSpc>
                <a:spcPct val="100000"/>
              </a:lnSpc>
              <a:spcBef>
                <a:spcPts val="0"/>
              </a:spcBef>
              <a:spcAft>
                <a:spcPts val="0"/>
              </a:spcAft>
              <a:buClr>
                <a:srgbClr val="13284B"/>
              </a:buClr>
              <a:buSzPts val="3700"/>
              <a:buFont typeface="Arial"/>
              <a:buChar char="•"/>
            </a:pPr>
            <a:endParaRPr lang="en-US" sz="1800" b="0" i="0" u="none" strike="noStrike" cap="none" dirty="0">
              <a:solidFill>
                <a:srgbClr val="13284B"/>
              </a:solidFill>
              <a:latin typeface="Calibri"/>
              <a:ea typeface="Calibri"/>
              <a:cs typeface="Calibri"/>
              <a:sym typeface="Calibri"/>
            </a:endParaRPr>
          </a:p>
          <a:p>
            <a:pPr marL="0" marR="0" lvl="0" indent="0" algn="l" rtl="0">
              <a:lnSpc>
                <a:spcPct val="100000"/>
              </a:lnSpc>
              <a:spcBef>
                <a:spcPts val="0"/>
              </a:spcBef>
              <a:spcAft>
                <a:spcPts val="0"/>
              </a:spcAft>
              <a:buClr>
                <a:srgbClr val="13284B"/>
              </a:buClr>
              <a:buSzPts val="1800"/>
              <a:buFont typeface="Calibri"/>
              <a:buNone/>
            </a:pPr>
            <a:endParaRPr sz="1800" b="0" i="0" u="none" strike="noStrike" cap="none" dirty="0">
              <a:solidFill>
                <a:srgbClr val="13284B"/>
              </a:solidFill>
              <a:latin typeface="Calibri"/>
              <a:ea typeface="Calibri"/>
              <a:cs typeface="Calibri"/>
              <a:sym typeface="Calibri"/>
            </a:endParaRPr>
          </a:p>
        </p:txBody>
      </p:sp>
      <p:pic>
        <p:nvPicPr>
          <p:cNvPr id="67" name="Google Shape;67;p4" descr="Graphical user interface, text&#10;&#10;Description automatically generated"/>
          <p:cNvPicPr preferRelativeResize="0"/>
          <p:nvPr/>
        </p:nvPicPr>
        <p:blipFill rotWithShape="1">
          <a:blip r:embed="rId3">
            <a:alphaModFix/>
          </a:blip>
          <a:srcRect/>
          <a:stretch/>
        </p:blipFill>
        <p:spPr>
          <a:xfrm>
            <a:off x="-34290" y="5838825"/>
            <a:ext cx="3581400" cy="1193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a:spLocks noGrp="1"/>
          </p:cNvSpPr>
          <p:nvPr>
            <p:ph type="title" idx="4294967295"/>
          </p:nvPr>
        </p:nvSpPr>
        <p:spPr>
          <a:xfrm>
            <a:off x="709612" y="365125"/>
            <a:ext cx="11482389" cy="1325563"/>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E84A27"/>
              </a:buClr>
              <a:buSzPts val="4400"/>
              <a:buFont typeface="Georgia"/>
              <a:buNone/>
            </a:pPr>
            <a:r>
              <a:rPr lang="en-US"/>
              <a:t>Contents</a:t>
            </a:r>
            <a:endParaRPr/>
          </a:p>
        </p:txBody>
      </p:sp>
      <p:sp>
        <p:nvSpPr>
          <p:cNvPr id="66" name="Google Shape;66;p4"/>
          <p:cNvSpPr txBox="1"/>
          <p:nvPr/>
        </p:nvSpPr>
        <p:spPr>
          <a:xfrm>
            <a:off x="859758" y="1773043"/>
            <a:ext cx="10741692" cy="3493224"/>
          </a:xfrm>
          <a:prstGeom prst="rect">
            <a:avLst/>
          </a:prstGeom>
          <a:noFill/>
          <a:ln>
            <a:noFill/>
          </a:ln>
        </p:spPr>
        <p:txBody>
          <a:bodyPr spcFirstLastPara="1" wrap="square" lIns="45700" tIns="45700" rIns="45700" bIns="45700" anchor="t" anchorCtr="0">
            <a:spAutoFit/>
          </a:bodyPr>
          <a:lstStyle/>
          <a:p>
            <a:pPr marL="285750" marR="0" lvl="0" indent="-285750" algn="l" rtl="0">
              <a:lnSpc>
                <a:spcPct val="100000"/>
              </a:lnSpc>
              <a:spcBef>
                <a:spcPts val="0"/>
              </a:spcBef>
              <a:spcAft>
                <a:spcPts val="0"/>
              </a:spcAft>
              <a:buClr>
                <a:srgbClr val="13284B"/>
              </a:buClr>
              <a:buSzPts val="3700"/>
              <a:buFont typeface="Arial"/>
              <a:buChar char="•"/>
            </a:pPr>
            <a:r>
              <a:rPr lang="en-US" sz="3700" i="0" u="none" strike="noStrike" cap="none" dirty="0">
                <a:solidFill>
                  <a:srgbClr val="13284B"/>
                </a:solidFill>
                <a:latin typeface="Calibri"/>
                <a:ea typeface="Calibri"/>
                <a:cs typeface="Calibri"/>
                <a:sym typeface="Calibri"/>
              </a:rPr>
              <a:t> </a:t>
            </a:r>
            <a:r>
              <a:rPr lang="en-US" sz="3700" b="1" i="0" u="none" strike="noStrike" cap="none" dirty="0">
                <a:solidFill>
                  <a:srgbClr val="13284B"/>
                </a:solidFill>
                <a:latin typeface="Calibri"/>
                <a:ea typeface="Calibri"/>
                <a:cs typeface="Calibri"/>
                <a:sym typeface="Calibri"/>
              </a:rPr>
              <a:t>Background</a:t>
            </a:r>
          </a:p>
          <a:p>
            <a:pPr marL="285750" indent="-285750">
              <a:buClr>
                <a:srgbClr val="13284B"/>
              </a:buClr>
              <a:buSzPts val="3700"/>
              <a:buFont typeface="Arial"/>
              <a:buChar char="•"/>
            </a:pPr>
            <a:r>
              <a:rPr lang="en-US" sz="3700" i="0" u="none" strike="noStrike" cap="none" dirty="0">
                <a:solidFill>
                  <a:srgbClr val="13284B"/>
                </a:solidFill>
                <a:latin typeface="Calibri"/>
                <a:ea typeface="Calibri"/>
                <a:cs typeface="Calibri"/>
                <a:sym typeface="Calibri"/>
              </a:rPr>
              <a:t> </a:t>
            </a:r>
            <a:r>
              <a:rPr lang="en-US" sz="3700" dirty="0">
                <a:solidFill>
                  <a:srgbClr val="13284B"/>
                </a:solidFill>
                <a:latin typeface="Calibri"/>
                <a:ea typeface="Calibri"/>
                <a:cs typeface="Calibri"/>
                <a:sym typeface="Calibri"/>
              </a:rPr>
              <a:t>Research</a:t>
            </a:r>
            <a:r>
              <a:rPr lang="en-US" sz="3700" i="0" u="none" strike="noStrike" cap="none" dirty="0">
                <a:solidFill>
                  <a:srgbClr val="13284B"/>
                </a:solidFill>
                <a:latin typeface="Calibri"/>
                <a:ea typeface="Calibri"/>
                <a:cs typeface="Calibri"/>
                <a:sym typeface="Calibri"/>
              </a:rPr>
              <a:t> overview</a:t>
            </a:r>
          </a:p>
          <a:p>
            <a:pPr marL="285750" indent="-285750">
              <a:buClr>
                <a:srgbClr val="13284B"/>
              </a:buClr>
              <a:buSzPts val="3700"/>
              <a:buFont typeface="Arial"/>
              <a:buChar char="•"/>
            </a:pPr>
            <a:r>
              <a:rPr lang="en-US" sz="3700" dirty="0">
                <a:solidFill>
                  <a:srgbClr val="13284B"/>
                </a:solidFill>
                <a:latin typeface="Calibri"/>
                <a:ea typeface="Calibri"/>
                <a:cs typeface="Calibri"/>
                <a:sym typeface="Calibri"/>
              </a:rPr>
              <a:t> Key findings</a:t>
            </a:r>
            <a:endParaRPr lang="en-US" dirty="0">
              <a:ea typeface="Calibri"/>
            </a:endParaRPr>
          </a:p>
          <a:p>
            <a:pPr marL="285750" marR="0" lvl="0" indent="-285750" algn="l" rtl="0">
              <a:lnSpc>
                <a:spcPct val="100000"/>
              </a:lnSpc>
              <a:spcBef>
                <a:spcPts val="0"/>
              </a:spcBef>
              <a:spcAft>
                <a:spcPts val="0"/>
              </a:spcAft>
              <a:buClr>
                <a:srgbClr val="13284B"/>
              </a:buClr>
              <a:buSzPts val="3700"/>
              <a:buFont typeface="Arial"/>
              <a:buChar char="•"/>
            </a:pPr>
            <a:r>
              <a:rPr lang="en-US" sz="3700" b="0" i="0" u="none" strike="noStrike" cap="none" dirty="0">
                <a:solidFill>
                  <a:srgbClr val="13284B"/>
                </a:solidFill>
                <a:latin typeface="Calibri"/>
                <a:ea typeface="Calibri"/>
                <a:cs typeface="Calibri"/>
                <a:sym typeface="Calibri"/>
              </a:rPr>
              <a:t> Future directions </a:t>
            </a:r>
            <a:endParaRPr dirty="0"/>
          </a:p>
          <a:p>
            <a:pPr marL="285750" marR="0" lvl="0" indent="-285750" algn="l" rtl="0">
              <a:lnSpc>
                <a:spcPct val="100000"/>
              </a:lnSpc>
              <a:spcBef>
                <a:spcPts val="0"/>
              </a:spcBef>
              <a:spcAft>
                <a:spcPts val="0"/>
              </a:spcAft>
              <a:buClr>
                <a:srgbClr val="13284B"/>
              </a:buClr>
              <a:buSzPts val="3700"/>
              <a:buFont typeface="Arial"/>
              <a:buChar char="•"/>
            </a:pPr>
            <a:r>
              <a:rPr lang="en-US" sz="3700" b="0" i="0" u="none" strike="noStrike" cap="none" dirty="0">
                <a:solidFill>
                  <a:srgbClr val="13284B"/>
                </a:solidFill>
                <a:latin typeface="Calibri"/>
                <a:ea typeface="Calibri"/>
                <a:cs typeface="Calibri"/>
                <a:sym typeface="Calibri"/>
              </a:rPr>
              <a:t> Acknowledgement</a:t>
            </a:r>
            <a:endParaRPr sz="1800" b="0" i="0" u="none" strike="noStrike" cap="none" dirty="0">
              <a:solidFill>
                <a:srgbClr val="13284B"/>
              </a:solidFill>
              <a:latin typeface="Calibri"/>
              <a:ea typeface="Calibri"/>
              <a:cs typeface="Calibri"/>
              <a:sym typeface="Calibri"/>
            </a:endParaRPr>
          </a:p>
          <a:p>
            <a:pPr marL="285750" marR="0" lvl="0" indent="-171450" algn="l" rtl="0">
              <a:lnSpc>
                <a:spcPct val="100000"/>
              </a:lnSpc>
              <a:spcBef>
                <a:spcPts val="0"/>
              </a:spcBef>
              <a:spcAft>
                <a:spcPts val="0"/>
              </a:spcAft>
              <a:buClr>
                <a:srgbClr val="13284B"/>
              </a:buClr>
              <a:buSzPts val="1800"/>
              <a:buFont typeface="Arial"/>
              <a:buNone/>
            </a:pPr>
            <a:endParaRPr sz="1800" b="0" i="0" u="none" strike="noStrike" cap="none" dirty="0">
              <a:solidFill>
                <a:srgbClr val="13284B"/>
              </a:solidFill>
              <a:latin typeface="Calibri"/>
              <a:ea typeface="Calibri"/>
              <a:cs typeface="Calibri"/>
              <a:sym typeface="Calibri"/>
            </a:endParaRPr>
          </a:p>
          <a:p>
            <a:pPr marL="0" marR="0" lvl="0" indent="0" algn="l" rtl="0">
              <a:lnSpc>
                <a:spcPct val="100000"/>
              </a:lnSpc>
              <a:spcBef>
                <a:spcPts val="0"/>
              </a:spcBef>
              <a:spcAft>
                <a:spcPts val="0"/>
              </a:spcAft>
              <a:buClr>
                <a:srgbClr val="13284B"/>
              </a:buClr>
              <a:buSzPts val="1800"/>
              <a:buFont typeface="Calibri"/>
              <a:buNone/>
            </a:pPr>
            <a:endParaRPr sz="1800" b="0" i="0" u="none" strike="noStrike" cap="none" dirty="0">
              <a:solidFill>
                <a:srgbClr val="13284B"/>
              </a:solidFill>
              <a:latin typeface="Calibri"/>
              <a:ea typeface="Calibri"/>
              <a:cs typeface="Calibri"/>
              <a:sym typeface="Calibri"/>
            </a:endParaRPr>
          </a:p>
        </p:txBody>
      </p:sp>
      <p:pic>
        <p:nvPicPr>
          <p:cNvPr id="67" name="Google Shape;67;p4" descr="Graphical user interface, text&#10;&#10;Description automatically generated"/>
          <p:cNvPicPr preferRelativeResize="0"/>
          <p:nvPr/>
        </p:nvPicPr>
        <p:blipFill rotWithShape="1">
          <a:blip r:embed="rId3">
            <a:alphaModFix/>
          </a:blip>
          <a:srcRect/>
          <a:stretch/>
        </p:blipFill>
        <p:spPr>
          <a:xfrm>
            <a:off x="-34290" y="5838825"/>
            <a:ext cx="3581400" cy="1193800"/>
          </a:xfrm>
          <a:prstGeom prst="rect">
            <a:avLst/>
          </a:prstGeom>
          <a:noFill/>
          <a:ln>
            <a:noFill/>
          </a:ln>
        </p:spPr>
      </p:pic>
    </p:spTree>
    <p:extLst>
      <p:ext uri="{BB962C8B-B14F-4D97-AF65-F5344CB8AC3E}">
        <p14:creationId xmlns:p14="http://schemas.microsoft.com/office/powerpoint/2010/main" val="3854206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5"/>
          <p:cNvSpPr txBox="1">
            <a:spLocks noGrp="1"/>
          </p:cNvSpPr>
          <p:nvPr>
            <p:ph type="title" idx="4294967295"/>
          </p:nvPr>
        </p:nvSpPr>
        <p:spPr>
          <a:xfrm>
            <a:off x="709612" y="365125"/>
            <a:ext cx="11482389" cy="1325563"/>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E84A27"/>
              </a:buClr>
              <a:buSzPts val="4400"/>
              <a:buFont typeface="Georgia"/>
              <a:buNone/>
            </a:pPr>
            <a:r>
              <a:rPr lang="en-US"/>
              <a:t>Common Vocabulary</a:t>
            </a:r>
            <a:endParaRPr/>
          </a:p>
        </p:txBody>
      </p:sp>
      <p:sp>
        <p:nvSpPr>
          <p:cNvPr id="73" name="Google Shape;73;p5"/>
          <p:cNvSpPr txBox="1"/>
          <p:nvPr/>
        </p:nvSpPr>
        <p:spPr>
          <a:xfrm>
            <a:off x="859758" y="1773043"/>
            <a:ext cx="10736497" cy="3770223"/>
          </a:xfrm>
          <a:prstGeom prst="rect">
            <a:avLst/>
          </a:prstGeom>
          <a:noFill/>
          <a:ln>
            <a:noFill/>
          </a:ln>
        </p:spPr>
        <p:txBody>
          <a:bodyPr spcFirstLastPara="1" wrap="square" lIns="45700" tIns="45700" rIns="45700" bIns="45700" anchor="t" anchorCtr="0">
            <a:spAutoFit/>
          </a:bodyPr>
          <a:lstStyle/>
          <a:p>
            <a:pPr marL="285750" marR="0" lvl="0" indent="-285750" algn="l" rtl="0">
              <a:lnSpc>
                <a:spcPct val="100000"/>
              </a:lnSpc>
              <a:spcBef>
                <a:spcPts val="0"/>
              </a:spcBef>
              <a:spcAft>
                <a:spcPts val="0"/>
              </a:spcAft>
              <a:buClr>
                <a:srgbClr val="13284B"/>
              </a:buClr>
              <a:buSzPts val="3700"/>
              <a:buFont typeface="Arial"/>
              <a:buChar char="•"/>
            </a:pPr>
            <a:r>
              <a:rPr lang="en-US" sz="3700" b="0" i="0" u="none" strike="noStrike" cap="none" dirty="0">
                <a:solidFill>
                  <a:srgbClr val="13284B"/>
                </a:solidFill>
                <a:latin typeface="Calibri"/>
                <a:ea typeface="Calibri"/>
                <a:cs typeface="Calibri"/>
                <a:sym typeface="Calibri"/>
              </a:rPr>
              <a:t>UDL: Universal Design for Learning</a:t>
            </a:r>
            <a:endParaRPr dirty="0"/>
          </a:p>
          <a:p>
            <a:pPr marL="285750" marR="0" lvl="0" indent="-285750" algn="l" rtl="0">
              <a:lnSpc>
                <a:spcPct val="100000"/>
              </a:lnSpc>
              <a:spcBef>
                <a:spcPts val="0"/>
              </a:spcBef>
              <a:spcAft>
                <a:spcPts val="0"/>
              </a:spcAft>
              <a:buClr>
                <a:srgbClr val="13284B"/>
              </a:buClr>
              <a:buSzPts val="3700"/>
              <a:buFont typeface="Arial"/>
              <a:buChar char="•"/>
            </a:pPr>
            <a:r>
              <a:rPr lang="en-US" sz="3700" b="0" i="0" u="none" strike="noStrike" cap="none" dirty="0">
                <a:solidFill>
                  <a:srgbClr val="13284B"/>
                </a:solidFill>
                <a:latin typeface="Calibri"/>
                <a:ea typeface="Calibri"/>
                <a:cs typeface="Calibri"/>
                <a:sym typeface="Calibri"/>
              </a:rPr>
              <a:t>SWD: Students with Disabilities</a:t>
            </a:r>
            <a:endParaRPr dirty="0"/>
          </a:p>
          <a:p>
            <a:pPr marL="285750" marR="0" lvl="0" indent="-285750" algn="l" rtl="0">
              <a:lnSpc>
                <a:spcPct val="100000"/>
              </a:lnSpc>
              <a:spcBef>
                <a:spcPts val="0"/>
              </a:spcBef>
              <a:spcAft>
                <a:spcPts val="0"/>
              </a:spcAft>
              <a:buClr>
                <a:srgbClr val="13284B"/>
              </a:buClr>
              <a:buSzPts val="3700"/>
              <a:buFont typeface="Arial"/>
              <a:buChar char="•"/>
            </a:pPr>
            <a:r>
              <a:rPr lang="en-US" sz="3700" b="0" i="0" u="none" strike="noStrike" cap="none" dirty="0">
                <a:solidFill>
                  <a:srgbClr val="13284B"/>
                </a:solidFill>
                <a:latin typeface="Calibri"/>
                <a:ea typeface="Calibri"/>
                <a:cs typeface="Calibri"/>
                <a:sym typeface="Calibri"/>
              </a:rPr>
              <a:t>SWOD: Students without Disabilities</a:t>
            </a:r>
          </a:p>
          <a:p>
            <a:pPr marL="285750" marR="0" lvl="0" indent="-285750" algn="l" rtl="0">
              <a:lnSpc>
                <a:spcPct val="100000"/>
              </a:lnSpc>
              <a:spcBef>
                <a:spcPts val="0"/>
              </a:spcBef>
              <a:spcAft>
                <a:spcPts val="0"/>
              </a:spcAft>
              <a:buClr>
                <a:srgbClr val="13284B"/>
              </a:buClr>
              <a:buSzPts val="3700"/>
              <a:buFont typeface="Arial"/>
              <a:buChar char="•"/>
            </a:pPr>
            <a:r>
              <a:rPr lang="en-US" sz="3700" dirty="0">
                <a:solidFill>
                  <a:srgbClr val="13284B"/>
                </a:solidFill>
                <a:latin typeface="Calibri"/>
                <a:cs typeface="Calibri"/>
                <a:sym typeface="Calibri"/>
              </a:rPr>
              <a:t>SACAN: Students with Accessibility and Accommodation Needs</a:t>
            </a:r>
            <a:endParaRPr dirty="0"/>
          </a:p>
          <a:p>
            <a:pPr marL="285750" marR="0" lvl="0" indent="-171450" algn="l" rtl="0">
              <a:lnSpc>
                <a:spcPct val="100000"/>
              </a:lnSpc>
              <a:spcBef>
                <a:spcPts val="0"/>
              </a:spcBef>
              <a:spcAft>
                <a:spcPts val="0"/>
              </a:spcAft>
              <a:buClr>
                <a:srgbClr val="13284B"/>
              </a:buClr>
              <a:buSzPts val="1800"/>
              <a:buFont typeface="Arial"/>
              <a:buNone/>
            </a:pPr>
            <a:endParaRPr sz="1800" b="0" i="0" u="none" strike="noStrike" cap="none" dirty="0">
              <a:solidFill>
                <a:srgbClr val="13284B"/>
              </a:solidFill>
              <a:latin typeface="Calibri"/>
              <a:ea typeface="Calibri"/>
              <a:cs typeface="Calibri"/>
              <a:sym typeface="Calibri"/>
            </a:endParaRPr>
          </a:p>
          <a:p>
            <a:pPr marL="0" marR="0" lvl="0" indent="0" algn="l" rtl="0">
              <a:lnSpc>
                <a:spcPct val="100000"/>
              </a:lnSpc>
              <a:spcBef>
                <a:spcPts val="0"/>
              </a:spcBef>
              <a:spcAft>
                <a:spcPts val="0"/>
              </a:spcAft>
              <a:buClr>
                <a:srgbClr val="13284B"/>
              </a:buClr>
              <a:buSzPts val="1800"/>
              <a:buFont typeface="Calibri"/>
              <a:buNone/>
            </a:pPr>
            <a:endParaRPr sz="1800" b="0" i="0" u="none" strike="noStrike" cap="none" dirty="0">
              <a:solidFill>
                <a:srgbClr val="13284B"/>
              </a:solidFill>
              <a:latin typeface="Calibri"/>
              <a:ea typeface="Calibri"/>
              <a:cs typeface="Calibri"/>
              <a:sym typeface="Calibri"/>
            </a:endParaRPr>
          </a:p>
          <a:p>
            <a:pPr marL="285750" marR="0" lvl="0" indent="-171450" algn="l" rtl="0">
              <a:lnSpc>
                <a:spcPct val="100000"/>
              </a:lnSpc>
              <a:spcBef>
                <a:spcPts val="0"/>
              </a:spcBef>
              <a:spcAft>
                <a:spcPts val="0"/>
              </a:spcAft>
              <a:buClr>
                <a:srgbClr val="13284B"/>
              </a:buClr>
              <a:buSzPts val="1800"/>
              <a:buFont typeface="Arial"/>
              <a:buNone/>
            </a:pPr>
            <a:endParaRPr sz="1800" b="0" i="0" u="none" strike="noStrike" cap="none" dirty="0">
              <a:solidFill>
                <a:srgbClr val="13284B"/>
              </a:solidFill>
              <a:latin typeface="Calibri"/>
              <a:ea typeface="Calibri"/>
              <a:cs typeface="Calibri"/>
              <a:sym typeface="Calibri"/>
            </a:endParaRPr>
          </a:p>
        </p:txBody>
      </p:sp>
      <p:pic>
        <p:nvPicPr>
          <p:cNvPr id="74" name="Google Shape;74;p5" descr="Graphical user interface, text&#10;&#10;Description automatically generated"/>
          <p:cNvPicPr preferRelativeResize="0"/>
          <p:nvPr/>
        </p:nvPicPr>
        <p:blipFill rotWithShape="1">
          <a:blip r:embed="rId3">
            <a:alphaModFix/>
          </a:blip>
          <a:srcRect/>
          <a:stretch/>
        </p:blipFill>
        <p:spPr>
          <a:xfrm>
            <a:off x="-34290" y="5838825"/>
            <a:ext cx="3581400" cy="1193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6" descr="Graphical user interface, text&#10;&#10;Description automatically generated"/>
          <p:cNvPicPr preferRelativeResize="0"/>
          <p:nvPr/>
        </p:nvPicPr>
        <p:blipFill rotWithShape="1">
          <a:blip r:embed="rId3">
            <a:alphaModFix/>
          </a:blip>
          <a:srcRect/>
          <a:stretch/>
        </p:blipFill>
        <p:spPr>
          <a:xfrm>
            <a:off x="-34290" y="5838825"/>
            <a:ext cx="3581400" cy="1193800"/>
          </a:xfrm>
          <a:prstGeom prst="rect">
            <a:avLst/>
          </a:prstGeom>
          <a:noFill/>
          <a:ln>
            <a:noFill/>
          </a:ln>
        </p:spPr>
      </p:pic>
      <p:sp>
        <p:nvSpPr>
          <p:cNvPr id="80" name="Google Shape;80;p6"/>
          <p:cNvSpPr txBox="1"/>
          <p:nvPr/>
        </p:nvSpPr>
        <p:spPr>
          <a:xfrm>
            <a:off x="709612" y="365125"/>
            <a:ext cx="11482389" cy="1325563"/>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E84A27"/>
              </a:buClr>
              <a:buSzPts val="4400"/>
              <a:buFont typeface="Georgia"/>
              <a:buNone/>
            </a:pPr>
            <a:r>
              <a:rPr lang="en-US" sz="4400" b="1" i="0" u="none" strike="noStrike" cap="none" dirty="0">
                <a:solidFill>
                  <a:srgbClr val="E84A27"/>
                </a:solidFill>
                <a:latin typeface="Georgia"/>
                <a:ea typeface="Georgia"/>
                <a:cs typeface="Georgia"/>
                <a:sym typeface="Georgia"/>
              </a:rPr>
              <a:t>The needs of students with disabilities (SWD)</a:t>
            </a:r>
            <a:endParaRPr dirty="0"/>
          </a:p>
        </p:txBody>
      </p:sp>
      <p:sp>
        <p:nvSpPr>
          <p:cNvPr id="81" name="Google Shape;81;p6"/>
          <p:cNvSpPr txBox="1"/>
          <p:nvPr/>
        </p:nvSpPr>
        <p:spPr>
          <a:xfrm>
            <a:off x="859758" y="1773043"/>
            <a:ext cx="10736497" cy="4062610"/>
          </a:xfrm>
          <a:prstGeom prst="rect">
            <a:avLst/>
          </a:prstGeom>
          <a:noFill/>
          <a:ln>
            <a:noFill/>
          </a:ln>
        </p:spPr>
        <p:txBody>
          <a:bodyPr spcFirstLastPara="1" wrap="square" lIns="45700" tIns="45700" rIns="45700" bIns="45700" anchor="t" anchorCtr="0">
            <a:spAutoFit/>
          </a:bodyPr>
          <a:lstStyle/>
          <a:p>
            <a:pPr marL="285750" marR="0" lvl="0" indent="-285750" algn="l" rtl="0">
              <a:lnSpc>
                <a:spcPct val="100000"/>
              </a:lnSpc>
              <a:spcBef>
                <a:spcPts val="0"/>
              </a:spcBef>
              <a:spcAft>
                <a:spcPts val="0"/>
              </a:spcAft>
              <a:buClr>
                <a:srgbClr val="13284B"/>
              </a:buClr>
              <a:buSzPts val="3700"/>
              <a:buFont typeface="Arial"/>
              <a:buChar char="•"/>
            </a:pPr>
            <a:r>
              <a:rPr lang="en-US" sz="3700" b="0" i="0" u="none" strike="noStrike" cap="none" dirty="0">
                <a:solidFill>
                  <a:schemeClr val="tx1"/>
                </a:solidFill>
                <a:latin typeface="Calibri"/>
                <a:ea typeface="Calibri"/>
                <a:cs typeface="Calibri"/>
                <a:sym typeface="Calibri"/>
              </a:rPr>
              <a:t>NSF and NCES report 19% 4-year undergrads have disabilities</a:t>
            </a:r>
            <a:endParaRPr dirty="0">
              <a:solidFill>
                <a:schemeClr val="tx1"/>
              </a:solidFill>
            </a:endParaRPr>
          </a:p>
          <a:p>
            <a:pPr marL="285750" marR="0" lvl="0" indent="-285750" algn="l" rtl="0">
              <a:lnSpc>
                <a:spcPct val="100000"/>
              </a:lnSpc>
              <a:spcBef>
                <a:spcPts val="0"/>
              </a:spcBef>
              <a:spcAft>
                <a:spcPts val="0"/>
              </a:spcAft>
              <a:buClr>
                <a:srgbClr val="13284B"/>
              </a:buClr>
              <a:buSzPts val="3700"/>
              <a:buFont typeface="Arial"/>
              <a:buChar char="•"/>
            </a:pPr>
            <a:endParaRPr lang="en-US" sz="3700" b="0" i="0" u="none" strike="noStrike" cap="none" dirty="0">
              <a:solidFill>
                <a:schemeClr val="tx1"/>
              </a:solidFill>
              <a:latin typeface="Calibri"/>
              <a:ea typeface="Calibri"/>
              <a:cs typeface="Calibri"/>
              <a:sym typeface="Calibri"/>
            </a:endParaRPr>
          </a:p>
          <a:p>
            <a:pPr marL="285750" marR="0" lvl="0" indent="-285750" algn="l" rtl="0">
              <a:lnSpc>
                <a:spcPct val="100000"/>
              </a:lnSpc>
              <a:spcBef>
                <a:spcPts val="0"/>
              </a:spcBef>
              <a:spcAft>
                <a:spcPts val="0"/>
              </a:spcAft>
              <a:buClr>
                <a:srgbClr val="13284B"/>
              </a:buClr>
              <a:buSzPts val="3700"/>
              <a:buFont typeface="Arial"/>
              <a:buChar char="•"/>
            </a:pPr>
            <a:r>
              <a:rPr lang="en-US" sz="3700" b="0" i="0" u="none" strike="noStrike" cap="none" dirty="0">
                <a:solidFill>
                  <a:schemeClr val="tx1"/>
                </a:solidFill>
                <a:latin typeface="Calibri"/>
                <a:ea typeface="Calibri"/>
                <a:cs typeface="Calibri"/>
                <a:sym typeface="Calibri"/>
              </a:rPr>
              <a:t>Underreporting of SWD can be as high as 75%</a:t>
            </a:r>
            <a:endParaRPr dirty="0">
              <a:solidFill>
                <a:schemeClr val="tx1"/>
              </a:solidFill>
            </a:endParaRPr>
          </a:p>
          <a:p>
            <a:pPr marL="285750" marR="0" lvl="0" indent="-285750" algn="l" rtl="0">
              <a:lnSpc>
                <a:spcPct val="100000"/>
              </a:lnSpc>
              <a:spcBef>
                <a:spcPts val="0"/>
              </a:spcBef>
              <a:spcAft>
                <a:spcPts val="0"/>
              </a:spcAft>
              <a:buClr>
                <a:srgbClr val="13284B"/>
              </a:buClr>
              <a:buSzPts val="3700"/>
              <a:buFont typeface="Arial"/>
              <a:buChar char="•"/>
            </a:pPr>
            <a:endParaRPr lang="en-US" sz="3700" b="0" i="0" u="none" strike="noStrike" cap="none" dirty="0">
              <a:solidFill>
                <a:schemeClr val="tx1"/>
              </a:solidFill>
              <a:latin typeface="Calibri"/>
              <a:ea typeface="Calibri"/>
              <a:cs typeface="Calibri"/>
              <a:sym typeface="Calibri"/>
            </a:endParaRPr>
          </a:p>
          <a:p>
            <a:pPr marL="285750" marR="0" lvl="0" indent="-285750" algn="l" rtl="0">
              <a:lnSpc>
                <a:spcPct val="100000"/>
              </a:lnSpc>
              <a:spcBef>
                <a:spcPts val="0"/>
              </a:spcBef>
              <a:spcAft>
                <a:spcPts val="0"/>
              </a:spcAft>
              <a:buClr>
                <a:srgbClr val="13284B"/>
              </a:buClr>
              <a:buSzPts val="3700"/>
              <a:buFont typeface="Arial"/>
              <a:buChar char="•"/>
            </a:pPr>
            <a:r>
              <a:rPr lang="en-US" sz="3700" b="0" i="0" u="none" strike="noStrike" cap="none" dirty="0">
                <a:solidFill>
                  <a:schemeClr val="tx1"/>
                </a:solidFill>
                <a:latin typeface="Calibri"/>
                <a:ea typeface="Calibri"/>
                <a:cs typeface="Calibri"/>
                <a:sym typeface="Calibri"/>
              </a:rPr>
              <a:t>Many SWD felt their needs are unmet</a:t>
            </a:r>
            <a:endParaRPr dirty="0">
              <a:solidFill>
                <a:schemeClr val="tx1"/>
              </a:solidFill>
            </a:endParaRPr>
          </a:p>
          <a:p>
            <a:pPr marL="285750" marR="0" lvl="0" indent="-171450" algn="l" rtl="0">
              <a:lnSpc>
                <a:spcPct val="100000"/>
              </a:lnSpc>
              <a:spcBef>
                <a:spcPts val="0"/>
              </a:spcBef>
              <a:spcAft>
                <a:spcPts val="0"/>
              </a:spcAft>
              <a:buClr>
                <a:srgbClr val="13284B"/>
              </a:buClr>
              <a:buSzPts val="1800"/>
              <a:buFont typeface="Arial"/>
              <a:buNone/>
            </a:pPr>
            <a:endParaRPr sz="1800" b="0" i="0" u="none" strike="noStrike" cap="none" dirty="0">
              <a:solidFill>
                <a:schemeClr val="tx1"/>
              </a:solidFill>
              <a:latin typeface="Calibri"/>
              <a:ea typeface="Calibri"/>
              <a:cs typeface="Calibri"/>
              <a:sym typeface="Calibri"/>
            </a:endParaRPr>
          </a:p>
          <a:p>
            <a:pPr marL="285750" marR="0" lvl="0" indent="-171450" algn="l" rtl="0">
              <a:lnSpc>
                <a:spcPct val="100000"/>
              </a:lnSpc>
              <a:spcBef>
                <a:spcPts val="0"/>
              </a:spcBef>
              <a:spcAft>
                <a:spcPts val="0"/>
              </a:spcAft>
              <a:buClr>
                <a:srgbClr val="13284B"/>
              </a:buClr>
              <a:buSzPts val="1800"/>
              <a:buFont typeface="Arial"/>
              <a:buNone/>
            </a:pPr>
            <a:endParaRPr sz="1800" b="0" i="0" u="none" strike="noStrike" cap="none" dirty="0">
              <a:solidFill>
                <a:schemeClr val="tx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9"/>
          <p:cNvSpPr txBox="1">
            <a:spLocks noGrp="1"/>
          </p:cNvSpPr>
          <p:nvPr>
            <p:ph type="title" idx="4294967295"/>
          </p:nvPr>
        </p:nvSpPr>
        <p:spPr>
          <a:xfrm>
            <a:off x="709612" y="365125"/>
            <a:ext cx="11482389" cy="1325563"/>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E84A27"/>
              </a:buClr>
              <a:buSzPts val="4400"/>
              <a:buFont typeface="Georgia"/>
              <a:buNone/>
            </a:pPr>
            <a:r>
              <a:rPr lang="en-US" dirty="0"/>
              <a:t>Universal design for learning (UDL)</a:t>
            </a:r>
            <a:endParaRPr dirty="0"/>
          </a:p>
        </p:txBody>
      </p:sp>
      <p:sp>
        <p:nvSpPr>
          <p:cNvPr id="101" name="Google Shape;101;p9"/>
          <p:cNvSpPr txBox="1"/>
          <p:nvPr/>
        </p:nvSpPr>
        <p:spPr>
          <a:xfrm>
            <a:off x="709612" y="1510153"/>
            <a:ext cx="11287893" cy="661720"/>
          </a:xfrm>
          <a:prstGeom prst="rect">
            <a:avLst/>
          </a:prstGeom>
          <a:noFill/>
          <a:ln>
            <a:noFill/>
          </a:ln>
        </p:spPr>
        <p:txBody>
          <a:bodyPr spcFirstLastPara="1" wrap="square" lIns="45700" tIns="45700" rIns="45700" bIns="45700" anchor="t" anchorCtr="0">
            <a:spAutoFit/>
          </a:bodyPr>
          <a:lstStyle/>
          <a:p>
            <a:pPr marL="285750" marR="0" lvl="0" indent="-171450" algn="l" rtl="0">
              <a:lnSpc>
                <a:spcPct val="100000"/>
              </a:lnSpc>
              <a:spcBef>
                <a:spcPts val="0"/>
              </a:spcBef>
              <a:spcAft>
                <a:spcPts val="0"/>
              </a:spcAft>
              <a:buClr>
                <a:srgbClr val="13284B"/>
              </a:buClr>
              <a:buSzPts val="1800"/>
              <a:buFont typeface="Arial"/>
              <a:buNone/>
            </a:pPr>
            <a:endParaRPr sz="1800" b="0" i="0" u="none" strike="noStrike" cap="none">
              <a:solidFill>
                <a:srgbClr val="13284B"/>
              </a:solidFill>
              <a:latin typeface="Calibri"/>
              <a:ea typeface="Calibri"/>
              <a:cs typeface="Calibri"/>
              <a:sym typeface="Calibri"/>
            </a:endParaRPr>
          </a:p>
        </p:txBody>
      </p:sp>
      <p:pic>
        <p:nvPicPr>
          <p:cNvPr id="102" name="Google Shape;102;p9" descr="Graphical user interface, text&#10;&#10;Description automatically generated"/>
          <p:cNvPicPr preferRelativeResize="0"/>
          <p:nvPr/>
        </p:nvPicPr>
        <p:blipFill rotWithShape="1">
          <a:blip r:embed="rId3">
            <a:alphaModFix/>
          </a:blip>
          <a:srcRect/>
          <a:stretch/>
        </p:blipFill>
        <p:spPr>
          <a:xfrm>
            <a:off x="-34290" y="5838825"/>
            <a:ext cx="3581400" cy="1193800"/>
          </a:xfrm>
          <a:prstGeom prst="rect">
            <a:avLst/>
          </a:prstGeom>
          <a:noFill/>
          <a:ln>
            <a:noFill/>
          </a:ln>
        </p:spPr>
      </p:pic>
      <p:sp>
        <p:nvSpPr>
          <p:cNvPr id="103" name="Google Shape;103;p9"/>
          <p:cNvSpPr txBox="1"/>
          <p:nvPr/>
        </p:nvSpPr>
        <p:spPr>
          <a:xfrm>
            <a:off x="731519" y="1488653"/>
            <a:ext cx="10515599" cy="3880694"/>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rgbClr val="13294B"/>
              </a:buClr>
              <a:buSzPts val="2800"/>
              <a:buFont typeface="Arial"/>
              <a:buNone/>
            </a:pPr>
            <a:endParaRPr sz="2800" b="0" i="0" u="none" strike="noStrike" cap="none">
              <a:solidFill>
                <a:srgbClr val="13294B"/>
              </a:solidFill>
              <a:latin typeface="Calibri"/>
              <a:ea typeface="Calibri"/>
              <a:cs typeface="Calibri"/>
              <a:sym typeface="Calibri"/>
            </a:endParaRPr>
          </a:p>
          <a:p>
            <a:pPr marL="228600" marR="0" lvl="0" indent="-50800" algn="l" rtl="0">
              <a:lnSpc>
                <a:spcPct val="90000"/>
              </a:lnSpc>
              <a:spcBef>
                <a:spcPts val="1000"/>
              </a:spcBef>
              <a:spcAft>
                <a:spcPts val="0"/>
              </a:spcAft>
              <a:buClr>
                <a:srgbClr val="13294B"/>
              </a:buClr>
              <a:buSzPts val="2800"/>
              <a:buFont typeface="Arial"/>
              <a:buNone/>
            </a:pPr>
            <a:endParaRPr sz="2800" b="0" i="0" u="none" strike="noStrike" cap="none">
              <a:solidFill>
                <a:srgbClr val="13294B"/>
              </a:solidFill>
              <a:latin typeface="Calibri"/>
              <a:ea typeface="Calibri"/>
              <a:cs typeface="Calibri"/>
              <a:sym typeface="Calibri"/>
            </a:endParaRPr>
          </a:p>
        </p:txBody>
      </p:sp>
      <p:pic>
        <p:nvPicPr>
          <p:cNvPr id="104" name="Google Shape;104;p9" descr="A demonstration of the three UDL guidelines: Multiple means of engagement, multiple means of representation and multiple means of action and expression."/>
          <p:cNvPicPr preferRelativeResize="0"/>
          <p:nvPr/>
        </p:nvPicPr>
        <p:blipFill rotWithShape="1">
          <a:blip r:embed="rId4">
            <a:alphaModFix/>
          </a:blip>
          <a:srcRect/>
          <a:stretch/>
        </p:blipFill>
        <p:spPr>
          <a:xfrm>
            <a:off x="485005" y="2530897"/>
            <a:ext cx="11532439" cy="2366010"/>
          </a:xfrm>
          <a:prstGeom prst="rect">
            <a:avLst/>
          </a:prstGeom>
          <a:noFill/>
          <a:ln>
            <a:noFill/>
          </a:ln>
        </p:spPr>
      </p:pic>
      <p:sp>
        <p:nvSpPr>
          <p:cNvPr id="105" name="Google Shape;105;p9"/>
          <p:cNvSpPr txBox="1"/>
          <p:nvPr/>
        </p:nvSpPr>
        <p:spPr>
          <a:xfrm>
            <a:off x="838199" y="1825625"/>
            <a:ext cx="10515599" cy="38806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      </a:t>
            </a:r>
            <a:r>
              <a:rPr lang="en-US" sz="2800" b="0" i="0" u="none" strike="noStrike" cap="none">
                <a:solidFill>
                  <a:srgbClr val="006818"/>
                </a:solidFill>
                <a:latin typeface="Arial"/>
                <a:ea typeface="Arial"/>
                <a:cs typeface="Arial"/>
                <a:sym typeface="Arial"/>
              </a:rPr>
              <a:t>Why?</a:t>
            </a:r>
            <a:r>
              <a:rPr lang="en-US" sz="2800" b="0" i="0" u="none" strike="noStrike" cap="none">
                <a:solidFill>
                  <a:schemeClr val="dk1"/>
                </a:solidFill>
                <a:latin typeface="Arial"/>
                <a:ea typeface="Arial"/>
                <a:cs typeface="Arial"/>
                <a:sym typeface="Arial"/>
              </a:rPr>
              <a:t>                                   </a:t>
            </a:r>
            <a:r>
              <a:rPr lang="en-US" sz="2800" b="0" i="0" u="none" strike="noStrike" cap="none">
                <a:solidFill>
                  <a:srgbClr val="7030A0"/>
                </a:solidFill>
                <a:latin typeface="Arial"/>
                <a:ea typeface="Arial"/>
                <a:cs typeface="Arial"/>
                <a:sym typeface="Arial"/>
              </a:rPr>
              <a:t>What?</a:t>
            </a:r>
            <a:r>
              <a:rPr lang="en-US" sz="2800" b="0" i="0" u="none" strike="noStrike" cap="none">
                <a:solidFill>
                  <a:schemeClr val="dk1"/>
                </a:solidFill>
                <a:latin typeface="Arial"/>
                <a:ea typeface="Arial"/>
                <a:cs typeface="Arial"/>
                <a:sym typeface="Arial"/>
              </a:rPr>
              <a:t>                             </a:t>
            </a:r>
            <a:r>
              <a:rPr lang="en-US" sz="2800" b="0" i="0" u="none" strike="noStrike" cap="none">
                <a:solidFill>
                  <a:srgbClr val="0070C0"/>
                </a:solidFill>
                <a:latin typeface="Arial"/>
                <a:ea typeface="Arial"/>
                <a:cs typeface="Arial"/>
                <a:sym typeface="Arial"/>
              </a:rPr>
              <a:t>How?</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0"/>
          <p:cNvSpPr txBox="1">
            <a:spLocks noGrp="1"/>
          </p:cNvSpPr>
          <p:nvPr>
            <p:ph type="title" idx="4294967295"/>
          </p:nvPr>
        </p:nvSpPr>
        <p:spPr>
          <a:xfrm>
            <a:off x="709612" y="365125"/>
            <a:ext cx="11482389" cy="1325563"/>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E84A27"/>
              </a:buClr>
              <a:buSzPts val="4400"/>
              <a:buFont typeface="Georgia"/>
              <a:buNone/>
            </a:pPr>
            <a:r>
              <a:rPr lang="en-US" dirty="0"/>
              <a:t>Universal design for learning</a:t>
            </a:r>
            <a:endParaRPr dirty="0"/>
          </a:p>
        </p:txBody>
      </p:sp>
      <p:pic>
        <p:nvPicPr>
          <p:cNvPr id="111" name="Google Shape;111;p10" descr="Graphical user interface, text&#10;&#10;Description automatically generated"/>
          <p:cNvPicPr preferRelativeResize="0"/>
          <p:nvPr/>
        </p:nvPicPr>
        <p:blipFill rotWithShape="1">
          <a:blip r:embed="rId3">
            <a:alphaModFix/>
          </a:blip>
          <a:srcRect/>
          <a:stretch/>
        </p:blipFill>
        <p:spPr>
          <a:xfrm>
            <a:off x="-34290" y="5838825"/>
            <a:ext cx="3581400" cy="1193800"/>
          </a:xfrm>
          <a:prstGeom prst="rect">
            <a:avLst/>
          </a:prstGeom>
          <a:noFill/>
          <a:ln>
            <a:noFill/>
          </a:ln>
        </p:spPr>
      </p:pic>
      <p:grpSp>
        <p:nvGrpSpPr>
          <p:cNvPr id="112" name="Google Shape;112;p10" descr="The illustration demonstrating the differences between Equality, Equity and Inclusion. Universal design for Learning is supposed to help make course accessible/inclusive  without much accommodation."/>
          <p:cNvGrpSpPr/>
          <p:nvPr/>
        </p:nvGrpSpPr>
        <p:grpSpPr>
          <a:xfrm>
            <a:off x="896233" y="1585912"/>
            <a:ext cx="10090855" cy="4337043"/>
            <a:chOff x="896233" y="1229106"/>
            <a:chExt cx="10334625" cy="4693850"/>
          </a:xfrm>
        </p:grpSpPr>
        <p:pic>
          <p:nvPicPr>
            <p:cNvPr id="113" name="Google Shape;113;p10" descr="3 panels. A tall boy, a small girl, and a woman in a wheelchair are shown on the ground near a wall. Only the tall boy can see over. In the next panel, the girl is on stairs, and the woman is on a ramp. All can see over the wall. In the last panel, the wall has been replaced with a wire fence. All three characters are on the ground but can see a beautiful canyon beyond."/>
            <p:cNvPicPr preferRelativeResize="0"/>
            <p:nvPr/>
          </p:nvPicPr>
          <p:blipFill rotWithShape="1">
            <a:blip r:embed="rId4">
              <a:alphaModFix/>
            </a:blip>
            <a:srcRect l="2529" t="10938" r="2529" b="10938"/>
            <a:stretch/>
          </p:blipFill>
          <p:spPr>
            <a:xfrm>
              <a:off x="896233" y="1229106"/>
              <a:ext cx="10334625" cy="3089275"/>
            </a:xfrm>
            <a:prstGeom prst="rect">
              <a:avLst/>
            </a:prstGeom>
            <a:noFill/>
            <a:ln>
              <a:noFill/>
            </a:ln>
          </p:spPr>
        </p:pic>
        <p:sp>
          <p:nvSpPr>
            <p:cNvPr id="114" name="Google Shape;114;p10"/>
            <p:cNvSpPr txBox="1"/>
            <p:nvPr/>
          </p:nvSpPr>
          <p:spPr>
            <a:xfrm>
              <a:off x="923665" y="4466570"/>
              <a:ext cx="3005437" cy="1436678"/>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EQUALITY</a:t>
              </a:r>
              <a:endParaRPr/>
            </a:p>
            <a:p>
              <a:pPr marL="0" marR="0" lvl="0" indent="0" algn="ctr" rtl="0">
                <a:lnSpc>
                  <a:spcPct val="100000"/>
                </a:lnSpc>
                <a:spcBef>
                  <a:spcPts val="60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Everyone receives the same support, regardless of need.</a:t>
              </a:r>
              <a:endParaRPr/>
            </a:p>
          </p:txBody>
        </p:sp>
        <p:sp>
          <p:nvSpPr>
            <p:cNvPr id="115" name="Google Shape;115;p10"/>
            <p:cNvSpPr txBox="1"/>
            <p:nvPr/>
          </p:nvSpPr>
          <p:spPr>
            <a:xfrm>
              <a:off x="4451301" y="4486278"/>
              <a:ext cx="3005437" cy="1436678"/>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lnSpcReduction="10000"/>
            </a:bodyPr>
            <a:lstStyle/>
            <a:p>
              <a:pPr marL="0" marR="0" lvl="0" indent="0" algn="ctr"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EQUITY</a:t>
              </a:r>
              <a:endParaRPr/>
            </a:p>
            <a:p>
              <a:pPr marL="0" marR="0" lvl="0" indent="0" algn="ctr" rtl="0">
                <a:lnSpc>
                  <a:spcPct val="100000"/>
                </a:lnSpc>
                <a:spcBef>
                  <a:spcPts val="60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Individuals given different support / accommodation to enable access.</a:t>
              </a:r>
              <a:endParaRPr/>
            </a:p>
          </p:txBody>
        </p:sp>
        <p:sp>
          <p:nvSpPr>
            <p:cNvPr id="116" name="Google Shape;116;p10"/>
            <p:cNvSpPr txBox="1"/>
            <p:nvPr/>
          </p:nvSpPr>
          <p:spPr>
            <a:xfrm>
              <a:off x="7978938" y="4486279"/>
              <a:ext cx="3251920" cy="1436677"/>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lnSpcReduction="10000"/>
            </a:bodyPr>
            <a:lstStyle/>
            <a:p>
              <a:pPr marL="0" marR="0" lvl="0" indent="0" algn="ctr"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INCLUSION</a:t>
              </a:r>
              <a:endParaRPr/>
            </a:p>
            <a:p>
              <a:pPr marL="0" marR="0" lvl="0" indent="0" algn="ctr" rtl="0">
                <a:lnSpc>
                  <a:spcPct val="100000"/>
                </a:lnSpc>
                <a:spcBef>
                  <a:spcPts val="60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Everyone has access:</a:t>
              </a:r>
              <a:endParaRPr/>
            </a:p>
            <a:p>
              <a:pPr marL="0" marR="0" lvl="0" indent="0" algn="ctr" rtl="0">
                <a:lnSpc>
                  <a:spcPct val="100000"/>
                </a:lnSpc>
                <a:spcBef>
                  <a:spcPts val="60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No need for support / accommodation</a:t>
              </a:r>
              <a:endParaRPr/>
            </a:p>
          </p:txBody>
        </p:sp>
        <p:sp>
          <p:nvSpPr>
            <p:cNvPr id="117" name="Google Shape;117;p10"/>
            <p:cNvSpPr txBox="1"/>
            <p:nvPr/>
          </p:nvSpPr>
          <p:spPr>
            <a:xfrm>
              <a:off x="1228519" y="1316736"/>
              <a:ext cx="2395728" cy="399717"/>
            </a:xfrm>
            <a:prstGeom prst="rect">
              <a:avLst/>
            </a:prstGeom>
            <a:solidFill>
              <a:srgbClr val="710C36"/>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EDEDED"/>
                </a:buClr>
                <a:buSzPts val="1800"/>
                <a:buFont typeface="Calibri"/>
                <a:buNone/>
              </a:pPr>
              <a:r>
                <a:rPr lang="en-US" sz="1800" b="0" i="0" u="none" strike="noStrike" cap="none">
                  <a:solidFill>
                    <a:srgbClr val="EDEDED"/>
                  </a:solidFill>
                  <a:latin typeface="Calibri"/>
                  <a:ea typeface="Calibri"/>
                  <a:cs typeface="Calibri"/>
                  <a:sym typeface="Calibri"/>
                </a:rPr>
                <a:t>INACCESSIBLE</a:t>
              </a:r>
              <a:endParaRPr/>
            </a:p>
          </p:txBody>
        </p:sp>
        <p:sp>
          <p:nvSpPr>
            <p:cNvPr id="118" name="Google Shape;118;p10"/>
            <p:cNvSpPr txBox="1"/>
            <p:nvPr/>
          </p:nvSpPr>
          <p:spPr>
            <a:xfrm>
              <a:off x="4371007" y="1316736"/>
              <a:ext cx="2395728" cy="369332"/>
            </a:xfrm>
            <a:prstGeom prst="rect">
              <a:avLst/>
            </a:prstGeom>
            <a:solidFill>
              <a:srgbClr val="FFC000"/>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51515"/>
                </a:buClr>
                <a:buSzPts val="1800"/>
                <a:buFont typeface="Calibri"/>
                <a:buNone/>
              </a:pPr>
              <a:r>
                <a:rPr lang="en-US" sz="1800" b="0" i="0" u="none" strike="noStrike" cap="none">
                  <a:solidFill>
                    <a:srgbClr val="151515"/>
                  </a:solidFill>
                  <a:latin typeface="Calibri"/>
                  <a:ea typeface="Calibri"/>
                  <a:cs typeface="Calibri"/>
                  <a:sym typeface="Calibri"/>
                </a:rPr>
                <a:t>ACCOMMODATION</a:t>
              </a:r>
              <a:endParaRPr/>
            </a:p>
          </p:txBody>
        </p:sp>
        <p:sp>
          <p:nvSpPr>
            <p:cNvPr id="119" name="Google Shape;119;p10"/>
            <p:cNvSpPr txBox="1"/>
            <p:nvPr/>
          </p:nvSpPr>
          <p:spPr>
            <a:xfrm>
              <a:off x="8283793" y="1316736"/>
              <a:ext cx="2395728" cy="369332"/>
            </a:xfrm>
            <a:prstGeom prst="rect">
              <a:avLst/>
            </a:prstGeom>
            <a:solidFill>
              <a:srgbClr val="34653E"/>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9E4F9"/>
                </a:buClr>
                <a:buSzPts val="1800"/>
                <a:buFont typeface="Calibri"/>
                <a:buNone/>
              </a:pPr>
              <a:r>
                <a:rPr lang="en-US" sz="1800" b="0" i="0" u="none" strike="noStrike" cap="none">
                  <a:solidFill>
                    <a:srgbClr val="D9E4F9"/>
                  </a:solidFill>
                  <a:latin typeface="Calibri"/>
                  <a:ea typeface="Calibri"/>
                  <a:cs typeface="Calibri"/>
                  <a:sym typeface="Calibri"/>
                </a:rPr>
                <a:t>ACCESSIBLE</a:t>
              </a:r>
              <a:endParaRPr/>
            </a:p>
          </p:txBody>
        </p:sp>
      </p:grpSp>
      <p:sp>
        <p:nvSpPr>
          <p:cNvPr id="120" name="Google Shape;120;p10"/>
          <p:cNvSpPr txBox="1"/>
          <p:nvPr/>
        </p:nvSpPr>
        <p:spPr>
          <a:xfrm>
            <a:off x="8859586" y="1298905"/>
            <a:ext cx="3139944"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13284B"/>
              </a:buClr>
              <a:buSzPts val="1600"/>
              <a:buFont typeface="Calibri"/>
              <a:buNone/>
            </a:pPr>
            <a:r>
              <a:rPr lang="en-US" sz="1600" b="0" i="0" u="none" strike="noStrike" cap="none">
                <a:solidFill>
                  <a:srgbClr val="13284B"/>
                </a:solidFill>
                <a:latin typeface="Calibri"/>
                <a:ea typeface="Calibri"/>
                <a:cs typeface="Calibri"/>
                <a:sym typeface="Calibri"/>
              </a:rPr>
              <a:t>Illustration by Cora Hays, 2021</a:t>
            </a:r>
            <a:endParaRPr/>
          </a:p>
        </p:txBody>
      </p:sp>
      <p:sp>
        <p:nvSpPr>
          <p:cNvPr id="121" name="Google Shape;121;p10"/>
          <p:cNvSpPr txBox="1"/>
          <p:nvPr/>
        </p:nvSpPr>
        <p:spPr>
          <a:xfrm>
            <a:off x="8869585" y="905627"/>
            <a:ext cx="3139944"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13284B"/>
              </a:buClr>
              <a:buSzPts val="1600"/>
              <a:buFont typeface="Calibri"/>
              <a:buNone/>
            </a:pPr>
            <a:r>
              <a:rPr lang="en-US" sz="1600" b="0" i="0" u="none" strike="noStrike" cap="none">
                <a:solidFill>
                  <a:srgbClr val="13284B"/>
                </a:solidFill>
                <a:latin typeface="Calibri"/>
                <a:ea typeface="Calibri"/>
                <a:cs typeface="Calibri"/>
                <a:sym typeface="Calibri"/>
              </a:rPr>
              <a:t>Slide credit to Keith Hays, 2021</a:t>
            </a:r>
            <a:endParaRPr/>
          </a:p>
        </p:txBody>
      </p:sp>
    </p:spTree>
  </p:cSld>
  <p:clrMapOvr>
    <a:masterClrMapping/>
  </p:clrMapOvr>
</p:sld>
</file>

<file path=ppt/theme/theme1.xml><?xml version="1.0" encoding="utf-8"?>
<a:theme xmlns:a="http://schemas.openxmlformats.org/drawingml/2006/main" name="Custom Design">
  <a:themeElements>
    <a:clrScheme name="Custom Design">
      <a:dk1>
        <a:srgbClr val="13284B"/>
      </a:dk1>
      <a:lt1>
        <a:srgbClr val="4B4438"/>
      </a:lt1>
      <a:dk2>
        <a:srgbClr val="A7A7A7"/>
      </a:dk2>
      <a:lt2>
        <a:srgbClr val="535353"/>
      </a:lt2>
      <a:accent1>
        <a:srgbClr val="FF542E"/>
      </a:accent1>
      <a:accent2>
        <a:srgbClr val="1D58A7"/>
      </a:accent2>
      <a:accent3>
        <a:srgbClr val="F5821E"/>
      </a:accent3>
      <a:accent4>
        <a:srgbClr val="009FD3"/>
      </a:accent4>
      <a:accent5>
        <a:srgbClr val="DD3403"/>
      </a:accent5>
      <a:accent6>
        <a:srgbClr val="D2D2D2"/>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FF542E"/>
      </a:accent1>
      <a:accent2>
        <a:srgbClr val="1D58A7"/>
      </a:accent2>
      <a:accent3>
        <a:srgbClr val="F5821E"/>
      </a:accent3>
      <a:accent4>
        <a:srgbClr val="009FD3"/>
      </a:accent4>
      <a:accent5>
        <a:srgbClr val="DD3403"/>
      </a:accent5>
      <a:accent6>
        <a:srgbClr val="D2D2D2"/>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10325</TotalTime>
  <Words>2024</Words>
  <Application>Microsoft Macintosh PowerPoint</Application>
  <PresentationFormat>Widescreen</PresentationFormat>
  <Paragraphs>259</Paragraphs>
  <Slides>39</Slides>
  <Notes>38</Notes>
  <HiddenSlides>8</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Calibri</vt:lpstr>
      <vt:lpstr>Arial</vt:lpstr>
      <vt:lpstr>Helvetica</vt:lpstr>
      <vt:lpstr>Helvetica Neue</vt:lpstr>
      <vt:lpstr>Georgia</vt:lpstr>
      <vt:lpstr>Custom Design</vt:lpstr>
      <vt:lpstr>Opportunities and barriers in implementing UDL for accessibility - data from both students and faculty’s perspectives</vt:lpstr>
      <vt:lpstr>PowerPoint Presentation</vt:lpstr>
      <vt:lpstr>PowerPoint Presentation</vt:lpstr>
      <vt:lpstr>Contents</vt:lpstr>
      <vt:lpstr>Contents</vt:lpstr>
      <vt:lpstr>Common Vocabulary</vt:lpstr>
      <vt:lpstr>PowerPoint Presentation</vt:lpstr>
      <vt:lpstr>Universal design for learning (UDL)</vt:lpstr>
      <vt:lpstr>Universal design for learning</vt:lpstr>
      <vt:lpstr>Contents</vt:lpstr>
      <vt:lpstr>PowerPoint Presentation</vt:lpstr>
      <vt:lpstr>Survey Design </vt:lpstr>
      <vt:lpstr>Survey Demographics </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recommendations</vt:lpstr>
      <vt:lpstr>PowerPoint Presentation</vt:lpstr>
      <vt:lpstr>PowerPoint Presentation</vt:lpstr>
      <vt:lpstr>PowerPoint Presentation</vt:lpstr>
      <vt:lpstr>PowerPoint Presentation</vt:lpstr>
      <vt:lpstr>PowerPoint Presentation</vt:lpstr>
      <vt:lpstr>PowerPoint Presentation</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UDL Based Best Practices Including Utilizing Canvas for the Needs of Students with disabilities</dc:title>
  <cp:lastModifiedBy>Liu, Hongye</cp:lastModifiedBy>
  <cp:revision>51</cp:revision>
  <dcterms:modified xsi:type="dcterms:W3CDTF">2023-11-10T04:59:37Z</dcterms:modified>
</cp:coreProperties>
</file>