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7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9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0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11.xml" ContentType="application/vnd.openxmlformats-officedocument.presentationml.tag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tags/tag12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tags/tag13.xml" ContentType="application/vnd.openxmlformats-officedocument.presentationml.tags+xml"/>
  <Override PartName="/ppt/notesSlides/notesSlide67.xml" ContentType="application/vnd.openxmlformats-officedocument.presentationml.notesSlide+xml"/>
  <Override PartName="/ppt/tags/tag14.xml" ContentType="application/vnd.openxmlformats-officedocument.presentationml.tags+xml"/>
  <Override PartName="/ppt/notesSlides/notesSlide68.xml" ContentType="application/vnd.openxmlformats-officedocument.presentationml.notesSlide+xml"/>
  <Override PartName="/ppt/tags/tag15.xml" ContentType="application/vnd.openxmlformats-officedocument.presentationml.tags+xml"/>
  <Override PartName="/ppt/notesSlides/notesSlide69.xml" ContentType="application/vnd.openxmlformats-officedocument.presentationml.notesSlide+xml"/>
  <Override PartName="/ppt/tags/tag16.xml" ContentType="application/vnd.openxmlformats-officedocument.presentationml.tags+xml"/>
  <Override PartName="/ppt/notesSlides/notesSlide70.xml" ContentType="application/vnd.openxmlformats-officedocument.presentationml.notesSlide+xml"/>
  <Override PartName="/ppt/tags/tag17.xml" ContentType="application/vnd.openxmlformats-officedocument.presentationml.tags+xml"/>
  <Override PartName="/ppt/notesSlides/notesSlide71.xml" ContentType="application/vnd.openxmlformats-officedocument.presentationml.notesSlide+xml"/>
  <Override PartName="/ppt/tags/tag18.xml" ContentType="application/vnd.openxmlformats-officedocument.presentationml.tags+xml"/>
  <Override PartName="/ppt/notesSlides/notesSlide72.xml" ContentType="application/vnd.openxmlformats-officedocument.presentationml.notesSlide+xml"/>
  <Override PartName="/ppt/tags/tag19.xml" ContentType="application/vnd.openxmlformats-officedocument.presentationml.tags+xml"/>
  <Override PartName="/ppt/notesSlides/notesSlide73.xml" ContentType="application/vnd.openxmlformats-officedocument.presentationml.notesSlide+xml"/>
  <Override PartName="/ppt/tags/tag20.xml" ContentType="application/vnd.openxmlformats-officedocument.presentationml.tags+xml"/>
  <Override PartName="/ppt/notesSlides/notesSlide74.xml" ContentType="application/vnd.openxmlformats-officedocument.presentationml.notesSlide+xml"/>
  <Override PartName="/ppt/tags/tag21.xml" ContentType="application/vnd.openxmlformats-officedocument.presentationml.tags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</p:sldMasterIdLst>
  <p:notesMasterIdLst>
    <p:notesMasterId r:id="rId101"/>
  </p:notesMasterIdLst>
  <p:sldIdLst>
    <p:sldId id="259" r:id="rId3"/>
    <p:sldId id="1037" r:id="rId4"/>
    <p:sldId id="1064" r:id="rId5"/>
    <p:sldId id="1007" r:id="rId6"/>
    <p:sldId id="1158" r:id="rId7"/>
    <p:sldId id="1044" r:id="rId8"/>
    <p:sldId id="1166" r:id="rId9"/>
    <p:sldId id="1073" r:id="rId10"/>
    <p:sldId id="1127" r:id="rId11"/>
    <p:sldId id="1128" r:id="rId12"/>
    <p:sldId id="1071" r:id="rId13"/>
    <p:sldId id="1167" r:id="rId14"/>
    <p:sldId id="1155" r:id="rId15"/>
    <p:sldId id="1050" r:id="rId16"/>
    <p:sldId id="1077" r:id="rId17"/>
    <p:sldId id="1156" r:id="rId18"/>
    <p:sldId id="1122" r:id="rId19"/>
    <p:sldId id="1065" r:id="rId20"/>
    <p:sldId id="1043" r:id="rId21"/>
    <p:sldId id="1081" r:id="rId22"/>
    <p:sldId id="1048" r:id="rId23"/>
    <p:sldId id="1066" r:id="rId24"/>
    <p:sldId id="1045" r:id="rId25"/>
    <p:sldId id="1085" r:id="rId26"/>
    <p:sldId id="1067" r:id="rId27"/>
    <p:sldId id="1046" r:id="rId28"/>
    <p:sldId id="1089" r:id="rId29"/>
    <p:sldId id="1068" r:id="rId30"/>
    <p:sldId id="1047" r:id="rId31"/>
    <p:sldId id="1093" r:id="rId32"/>
    <p:sldId id="2310" r:id="rId33"/>
    <p:sldId id="2311" r:id="rId34"/>
    <p:sldId id="1069" r:id="rId35"/>
    <p:sldId id="1051" r:id="rId36"/>
    <p:sldId id="1097" r:id="rId37"/>
    <p:sldId id="1070" r:id="rId38"/>
    <p:sldId id="1052" r:id="rId39"/>
    <p:sldId id="1101" r:id="rId40"/>
    <p:sldId id="1176" r:id="rId41"/>
    <p:sldId id="1056" r:id="rId42"/>
    <p:sldId id="1055" r:id="rId43"/>
    <p:sldId id="1134" r:id="rId44"/>
    <p:sldId id="1112" r:id="rId45"/>
    <p:sldId id="1113" r:id="rId46"/>
    <p:sldId id="1114" r:id="rId47"/>
    <p:sldId id="1105" r:id="rId48"/>
    <p:sldId id="2274" r:id="rId49"/>
    <p:sldId id="1177" r:id="rId50"/>
    <p:sldId id="1024" r:id="rId51"/>
    <p:sldId id="1074" r:id="rId52"/>
    <p:sldId id="2305" r:id="rId53"/>
    <p:sldId id="2306" r:id="rId54"/>
    <p:sldId id="2307" r:id="rId55"/>
    <p:sldId id="2308" r:id="rId56"/>
    <p:sldId id="2309" r:id="rId57"/>
    <p:sldId id="1084" r:id="rId58"/>
    <p:sldId id="2303" r:id="rId59"/>
    <p:sldId id="2280" r:id="rId60"/>
    <p:sldId id="2281" r:id="rId61"/>
    <p:sldId id="2315" r:id="rId62"/>
    <p:sldId id="2287" r:id="rId63"/>
    <p:sldId id="2282" r:id="rId64"/>
    <p:sldId id="2283" r:id="rId65"/>
    <p:sldId id="2284" r:id="rId66"/>
    <p:sldId id="2285" r:id="rId67"/>
    <p:sldId id="2300" r:id="rId68"/>
    <p:sldId id="2301" r:id="rId69"/>
    <p:sldId id="2286" r:id="rId70"/>
    <p:sldId id="1178" r:id="rId71"/>
    <p:sldId id="2260" r:id="rId72"/>
    <p:sldId id="2277" r:id="rId73"/>
    <p:sldId id="2263" r:id="rId74"/>
    <p:sldId id="2276" r:id="rId75"/>
    <p:sldId id="2275" r:id="rId76"/>
    <p:sldId id="1179" r:id="rId77"/>
    <p:sldId id="2267" r:id="rId78"/>
    <p:sldId id="2291" r:id="rId79"/>
    <p:sldId id="2272" r:id="rId80"/>
    <p:sldId id="1180" r:id="rId81"/>
    <p:sldId id="2268" r:id="rId82"/>
    <p:sldId id="2304" r:id="rId83"/>
    <p:sldId id="2302" r:id="rId84"/>
    <p:sldId id="1181" r:id="rId85"/>
    <p:sldId id="2319" r:id="rId86"/>
    <p:sldId id="2321" r:id="rId87"/>
    <p:sldId id="2296" r:id="rId88"/>
    <p:sldId id="2269" r:id="rId89"/>
    <p:sldId id="2293" r:id="rId90"/>
    <p:sldId id="2266" r:id="rId91"/>
    <p:sldId id="2295" r:id="rId92"/>
    <p:sldId id="1182" r:id="rId93"/>
    <p:sldId id="1153" r:id="rId94"/>
    <p:sldId id="2318" r:id="rId95"/>
    <p:sldId id="2313" r:id="rId96"/>
    <p:sldId id="2314" r:id="rId97"/>
    <p:sldId id="2316" r:id="rId98"/>
    <p:sldId id="2320" r:id="rId99"/>
    <p:sldId id="1154" r:id="rId10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E83"/>
    <a:srgbClr val="E8D3A2"/>
    <a:srgbClr val="E8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8B949-07C4-164C-A22A-42A6F85E7DAD}" v="1334" dt="2023-11-09T20:23:54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0"/>
    <p:restoredTop sz="94677"/>
  </p:normalViewPr>
  <p:slideViewPr>
    <p:cSldViewPr snapToGrid="0">
      <p:cViewPr varScale="1">
        <p:scale>
          <a:sx n="108" d="100"/>
          <a:sy n="108" d="100"/>
        </p:scale>
        <p:origin x="208" y="400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microsoft.com/office/2015/10/relationships/revisionInfo" Target="revisionInfo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9198D-93C2-5242-B62C-5BEBE140DF58}" type="datetimeFigureOut">
              <a:rPr lang="en-US" smtClean="0"/>
              <a:t>11/7/23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C482C-8B76-AB44-9740-4E8505FD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6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C482C-8B76-AB44-9740-4E8505FD86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08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23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53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94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80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0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87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4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00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61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4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95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34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60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00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02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26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476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78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54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1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54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512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448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339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859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047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942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313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914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02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7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447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003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863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902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solidFill>
                <a:srgbClr val="A6A6A6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9D338-BDB1-274D-80D0-0FF5920B141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580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569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88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125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261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387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7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912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 free to move stuff around here so it looks better.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309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617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72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78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653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991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763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098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130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55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407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815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29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435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195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C482C-8B76-AB44-9740-4E8505FD861A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5582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039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Gaby, Is the second column needed?  Why would anybody do that?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C482C-8B76-AB44-9740-4E8505FD861A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396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941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4858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23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8598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5737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8868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2882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1808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039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F4E89-22C7-C84D-B45C-99AA9E07C0BC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438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16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30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50F1-9005-B945-8FB4-7E6F83638B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3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g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2150D2-9510-5DC6-C7C8-6C494A65B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62471" y="6246182"/>
            <a:ext cx="2743200" cy="34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363663"/>
            <a:ext cx="1103312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2163" y="6451600"/>
            <a:ext cx="24257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F80068-894E-8646-8E07-8BE7CAA4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38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/>
              <a:t>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05" y="6343328"/>
            <a:ext cx="1333745" cy="3806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E40DB7A-3785-BC4C-BF39-7F9110C5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442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0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4687816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407222"/>
            <a:ext cx="13716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1449112"/>
            <a:ext cx="6972300" cy="3522341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5157720"/>
            <a:ext cx="1600200" cy="186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231F99-686C-B64E-AC09-EA70DB3F2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9614" y="853440"/>
            <a:ext cx="2133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27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2150D2-9510-5DC6-C7C8-6C494A65B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62471" y="6246182"/>
            <a:ext cx="2743200" cy="34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38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65069"/>
            <a:ext cx="8184662" cy="998440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	, 24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48029-8220-70BD-3D51-24097F2C9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62471" y="6246182"/>
            <a:ext cx="2743200" cy="34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064505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794F2-4B3C-7F9C-34BC-601A3D333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62471" y="6246182"/>
            <a:ext cx="2743200" cy="34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B9FB6A-0CF5-0A54-4545-2E10A2114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62471" y="6246182"/>
            <a:ext cx="2743200" cy="34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pic>
        <p:nvPicPr>
          <p:cNvPr id="9" name="Picture 8" descr="University of Washingt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0E3055-22FD-80B0-13D1-241F252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62471" y="6246182"/>
            <a:ext cx="2743200" cy="349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723B90-CCA9-2F70-6AB8-08DE0E553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57156" y="6246182"/>
            <a:ext cx="2748516" cy="35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3423D-579F-2927-D1BD-E992F110F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7156" y="6246182"/>
            <a:ext cx="2748516" cy="35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3759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51E42-2FF9-3078-93ED-0B8586C17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7156" y="6246182"/>
            <a:ext cx="2748516" cy="35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9337B-A8C5-97BD-AA50-8DD63597B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7156" y="6246182"/>
            <a:ext cx="2748516" cy="35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Myriad Pro" panose="020B0503030403020204" pitchFamily="34" charset="0"/>
                <a:cs typeface="Myriad Pro" panose="020B0503030403020204" pitchFamily="34" charset="0"/>
              </a:defRPr>
            </a:lvl5pPr>
          </a:lstStyle>
          <a:p>
            <a:pPr lvl="0"/>
            <a:r>
              <a:rPr lang="en-US"/>
              <a:t>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039" y="6450899"/>
            <a:ext cx="2425295" cy="1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1" r:id="rId8"/>
    <p:sldLayoutId id="2147483672" r:id="rId9"/>
    <p:sldLayoutId id="2147483673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2.png"/><Relationship Id="rId5" Type="http://schemas.microsoft.com/office/2017/04/relationships/track" Target="../media/track1.vtt"/><Relationship Id="rId4" Type="http://schemas.openxmlformats.org/officeDocument/2006/relationships/notesSlide" Target="../notesSlides/notesSlide6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55.png"/><Relationship Id="rId4" Type="http://schemas.openxmlformats.org/officeDocument/2006/relationships/hyperlink" Target="https://www.grackledocs.com/" TargetMode="Externa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accesstech/documents/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w.edu/accesstech/webinars/liaisons20231024" TargetMode="External"/><Relationship Id="rId4" Type="http://schemas.openxmlformats.org/officeDocument/2006/relationships/hyperlink" Target="https://www.washington.edu/accesstech/documents/powerpoi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534668"/>
            <a:ext cx="9144000" cy="1342331"/>
          </a:xfrm>
        </p:spPr>
        <p:txBody>
          <a:bodyPr/>
          <a:lstStyle/>
          <a:p>
            <a:pPr algn="ctr"/>
            <a:r>
              <a:rPr lang="en-US" sz="4400"/>
              <a:t>Microsoft vs Google: </a:t>
            </a:r>
            <a:br>
              <a:rPr lang="en-US"/>
            </a:br>
            <a:r>
              <a:rPr lang="en-US" sz="3600"/>
              <a:t>Accessibility of Docs &amp; Slides</a:t>
            </a:r>
          </a:p>
        </p:txBody>
      </p:sp>
      <p:pic>
        <p:nvPicPr>
          <p:cNvPr id="7" name="Picture 6" descr="Movie promo shot: Godzilla vs King Kong">
            <a:extLst>
              <a:ext uri="{FF2B5EF4-FFF2-40B4-BE49-F238E27FC236}">
                <a16:creationId xmlns:a16="http://schemas.microsoft.com/office/drawing/2014/main" id="{84ED3B62-FB12-EB62-5950-6D921ED10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18" y="320954"/>
            <a:ext cx="3768365" cy="2119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FADAA6-B31D-B791-708E-4129B33D7AD5}"/>
              </a:ext>
            </a:extLst>
          </p:cNvPr>
          <p:cNvSpPr txBox="1"/>
          <p:nvPr/>
        </p:nvSpPr>
        <p:spPr>
          <a:xfrm>
            <a:off x="814637" y="4243384"/>
            <a:ext cx="5371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Gaby de Jongh </a:t>
            </a:r>
            <a:br>
              <a:rPr lang="en-US" sz="2200"/>
            </a:br>
            <a:r>
              <a:rPr lang="en-US" sz="2200"/>
              <a:t>Document Accessibility Specialist</a:t>
            </a:r>
            <a:br>
              <a:rPr lang="en-US" sz="2200"/>
            </a:br>
            <a:r>
              <a:rPr lang="en-US" sz="2200" err="1"/>
              <a:t>gabyd@uw.edu</a:t>
            </a:r>
            <a:endParaRPr lang="en-US" sz="2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08AFD-313A-7737-878A-18DB79C4BF19}"/>
              </a:ext>
            </a:extLst>
          </p:cNvPr>
          <p:cNvSpPr txBox="1"/>
          <p:nvPr/>
        </p:nvSpPr>
        <p:spPr>
          <a:xfrm>
            <a:off x="857744" y="5457429"/>
            <a:ext cx="39002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Terrill Thompson</a:t>
            </a:r>
            <a:br>
              <a:rPr lang="en-US" sz="2200"/>
            </a:br>
            <a:r>
              <a:rPr lang="en-US" sz="2200"/>
              <a:t>Manager, IT Accessibility Team </a:t>
            </a:r>
            <a:br>
              <a:rPr lang="en-US" sz="2200"/>
            </a:br>
            <a:r>
              <a:rPr lang="en-US" sz="2200" err="1"/>
              <a:t>tft@uw.edu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 fontScale="90000"/>
          </a:bodyPr>
          <a:lstStyle/>
          <a:p>
            <a:r>
              <a:rPr lang="en-US"/>
              <a:t>Background images on Master Slide (Theme) in Google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b="0"/>
              <a:t>There is no option to mark an image as decorative in Google products</a:t>
            </a:r>
          </a:p>
          <a:p>
            <a:r>
              <a:rPr lang="en-US" b="0"/>
              <a:t>Every image will be announced. </a:t>
            </a:r>
          </a:p>
          <a:p>
            <a:r>
              <a:rPr lang="en-US" b="0"/>
              <a:t>So, they must have Alt text!</a:t>
            </a:r>
            <a:endParaRPr lang="en-US" b="0">
              <a:ea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5958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449112"/>
            <a:ext cx="6972300" cy="3522341"/>
          </a:xfrm>
        </p:spPr>
        <p:txBody>
          <a:bodyPr>
            <a:normAutofit/>
          </a:bodyPr>
          <a:lstStyle/>
          <a:p>
            <a:r>
              <a:rPr lang="en-US"/>
              <a:t>Technique #2</a:t>
            </a:r>
            <a:br>
              <a:rPr lang="en-US"/>
            </a:br>
            <a:r>
              <a:rPr lang="en-US"/>
              <a:t>Complex Images + Alt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32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/>
              <a:t>Complex images in Word &amp; PowerPoint – Charts and 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sz="2000" b="0"/>
              <a:t>Select object ensuring entire diagram (not individual components) is outlined</a:t>
            </a:r>
          </a:p>
          <a:p>
            <a:r>
              <a:rPr lang="en-US" sz="2000" b="0"/>
              <a:t>Word &amp; PowerPoint desktop:</a:t>
            </a:r>
          </a:p>
          <a:p>
            <a:pPr lvl="1"/>
            <a:r>
              <a:rPr lang="en-US" b="0"/>
              <a:t>Right click, select "View Alt text" from context menu</a:t>
            </a:r>
          </a:p>
          <a:p>
            <a:r>
              <a:rPr lang="en-US" sz="2000" b="0"/>
              <a:t>Word &amp; PowerPoint for the Web:</a:t>
            </a:r>
          </a:p>
          <a:p>
            <a:pPr lvl="1"/>
            <a:r>
              <a:rPr lang="en-US" b="0"/>
              <a:t>Adding charts or graphs is not supported</a:t>
            </a:r>
          </a:p>
        </p:txBody>
      </p:sp>
      <p:pic>
        <p:nvPicPr>
          <p:cNvPr id="6" name="Picture 5" descr="Screen shot of a line graph and the Alt text panel in Word, the entire chart has focus exposing the Alt text. ">
            <a:extLst>
              <a:ext uri="{FF2B5EF4-FFF2-40B4-BE49-F238E27FC236}">
                <a16:creationId xmlns:a16="http://schemas.microsoft.com/office/drawing/2014/main" id="{0BD11A2D-B533-E9F2-8F6D-AF1D976CE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909" r="-1793" b="-326"/>
          <a:stretch/>
        </p:blipFill>
        <p:spPr>
          <a:xfrm>
            <a:off x="659305" y="4169639"/>
            <a:ext cx="5333275" cy="231685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45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/>
              <a:t>Complex images in Word &amp; PowerPoint – Smart Art Diagrams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sz="2000" b="0"/>
              <a:t>Select object ensuring entire diagram (not individual components) is outlined</a:t>
            </a:r>
          </a:p>
          <a:p>
            <a:r>
              <a:rPr lang="en-US" sz="2000" b="0"/>
              <a:t>Word desktop:</a:t>
            </a:r>
            <a:endParaRPr lang="en-US" sz="2000" b="0">
              <a:ea typeface="Open Sans"/>
            </a:endParaRPr>
          </a:p>
          <a:p>
            <a:pPr lvl="1"/>
            <a:r>
              <a:rPr lang="en-US" b="0"/>
              <a:t>Right click, select "View Alt text" from context menu</a:t>
            </a:r>
            <a:endParaRPr lang="en-US" b="0">
              <a:ea typeface="Open Sans"/>
            </a:endParaRPr>
          </a:p>
          <a:p>
            <a:r>
              <a:rPr lang="en-US" sz="2000" b="0"/>
              <a:t>Word for the Web – can't easily add Alt text</a:t>
            </a:r>
          </a:p>
          <a:p>
            <a:r>
              <a:rPr lang="en-US" sz="2000" b="0"/>
              <a:t>PowerPoint Desktop &amp; Web:</a:t>
            </a:r>
            <a:endParaRPr lang="en-US" sz="2000" b="0">
              <a:ea typeface="Open Sans"/>
            </a:endParaRPr>
          </a:p>
          <a:p>
            <a:pPr lvl="1"/>
            <a:r>
              <a:rPr lang="en-US" b="0"/>
              <a:t>Right click, select "View Alt text" from context menu</a:t>
            </a:r>
            <a:endParaRPr lang="en-US" b="0">
              <a:ea typeface="Open Sans"/>
            </a:endParaRPr>
          </a:p>
        </p:txBody>
      </p:sp>
      <p:pic>
        <p:nvPicPr>
          <p:cNvPr id="5" name="Picture 4" descr="Screen shot of a flowchart diagram and the Alt text panel in Word, the entire flowchart has focus exposing the Alt text. ">
            <a:extLst>
              <a:ext uri="{FF2B5EF4-FFF2-40B4-BE49-F238E27FC236}">
                <a16:creationId xmlns:a16="http://schemas.microsoft.com/office/drawing/2014/main" id="{3E27AB4A-8ECC-6866-37C1-F5C0AE9FE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29" y="4425601"/>
            <a:ext cx="4772710" cy="206088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79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3377-763C-734C-A762-9794E5D2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/>
              <a:t>Complex images in PowerPoint - Grouping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9CE30-E04D-EC44-9D81-70B1D5987E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4" y="1736725"/>
            <a:ext cx="5160962" cy="4014788"/>
          </a:xfrm>
        </p:spPr>
        <p:txBody>
          <a:bodyPr lIns="91440" tIns="45720" rIns="91440" bIns="45720" anchor="t"/>
          <a:lstStyle/>
          <a:p>
            <a:r>
              <a:rPr lang="en-US" b="0">
                <a:ea typeface="Open Sans"/>
              </a:rPr>
              <a:t>First, mark each image as decorative</a:t>
            </a:r>
            <a:endParaRPr lang="en-US" b="0"/>
          </a:p>
          <a:p>
            <a:r>
              <a:rPr lang="en-US" b="0"/>
              <a:t>Select all images in the group </a:t>
            </a:r>
            <a:endParaRPr lang="en-US"/>
          </a:p>
          <a:p>
            <a:pPr lvl="1"/>
            <a:r>
              <a:rPr lang="en-US" b="0"/>
              <a:t>From the Home ribbon choose "Arrange" drop down and choose "Group"</a:t>
            </a:r>
            <a:endParaRPr lang="en-US" b="0">
              <a:ea typeface="Open Sans"/>
            </a:endParaRPr>
          </a:p>
          <a:p>
            <a:r>
              <a:rPr lang="en-US" b="0"/>
              <a:t>Then provide alt text for the Group</a:t>
            </a:r>
            <a:endParaRPr lang="en-US" b="0">
              <a:ea typeface="Open Sans"/>
            </a:endParaRPr>
          </a:p>
        </p:txBody>
      </p:sp>
      <p:pic>
        <p:nvPicPr>
          <p:cNvPr id="6" name="Picture 5" descr="Images of a monitor, a computer mouse, and keyboard all are selected.">
            <a:extLst>
              <a:ext uri="{FF2B5EF4-FFF2-40B4-BE49-F238E27FC236}">
                <a16:creationId xmlns:a16="http://schemas.microsoft.com/office/drawing/2014/main" id="{3578A0FD-344E-D449-F5D3-DBCF8B7FA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832" y="4347788"/>
            <a:ext cx="2916089" cy="2336501"/>
          </a:xfrm>
          <a:prstGeom prst="rect">
            <a:avLst/>
          </a:prstGeom>
        </p:spPr>
      </p:pic>
      <p:pic>
        <p:nvPicPr>
          <p:cNvPr id="4" name="Picture 3" descr="Screen shot of the Arrange drop down menu from the home ribbon in PowerPoint.">
            <a:extLst>
              <a:ext uri="{FF2B5EF4-FFF2-40B4-BE49-F238E27FC236}">
                <a16:creationId xmlns:a16="http://schemas.microsoft.com/office/drawing/2014/main" id="{ABA23695-6085-8978-1B34-C2C6AA0C9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233" y="1636713"/>
            <a:ext cx="2324954" cy="41148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0869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/>
              <a:t>Complex images in Google – Charts and Graphs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406AD7-C0D8-CD38-0FF3-4932BD0B06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sz="2000" b="0"/>
              <a:t>Select object ensuring entire diagram is outlined</a:t>
            </a:r>
          </a:p>
          <a:p>
            <a:pPr lvl="1"/>
            <a:r>
              <a:rPr lang="en-US" b="0"/>
              <a:t>Add Alt Text in "Description" filed (Title is optional)</a:t>
            </a:r>
          </a:p>
          <a:p>
            <a:r>
              <a:rPr lang="en-US" sz="2000" b="0"/>
              <a:t>Google Docs &amp; Slides: </a:t>
            </a:r>
          </a:p>
          <a:p>
            <a:pPr lvl="1"/>
            <a:r>
              <a:rPr lang="en-US" b="0"/>
              <a:t>Right click, select "Alt text" from context menu</a:t>
            </a:r>
          </a:p>
        </p:txBody>
      </p:sp>
      <p:pic>
        <p:nvPicPr>
          <p:cNvPr id="4" name="Picture 3" descr="Screen shot of a line graph and the Alt text panel in Google Docs, the entire chart has focus exposing the Alt text. ">
            <a:extLst>
              <a:ext uri="{FF2B5EF4-FFF2-40B4-BE49-F238E27FC236}">
                <a16:creationId xmlns:a16="http://schemas.microsoft.com/office/drawing/2014/main" id="{18BEBCDC-87F9-AA64-F272-6C753484E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674" y="3429000"/>
            <a:ext cx="5782651" cy="236577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2528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/>
              <a:t>Complex images in Google – Drawings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406AD7-C0D8-CD38-0FF3-4932BD0B06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4" y="1736725"/>
            <a:ext cx="8265621" cy="4015497"/>
          </a:xfrm>
        </p:spPr>
        <p:txBody>
          <a:bodyPr lIns="91440" tIns="45720" rIns="91440" bIns="45720" anchor="t"/>
          <a:lstStyle/>
          <a:p>
            <a:r>
              <a:rPr lang="en-US" sz="2000" b="0"/>
              <a:t>Select object ensuring entire diagram is outlined</a:t>
            </a:r>
          </a:p>
          <a:p>
            <a:pPr lvl="1"/>
            <a:r>
              <a:rPr lang="en-US" b="0"/>
              <a:t>Add Alt Text in "Description" field (Title is optional)</a:t>
            </a:r>
          </a:p>
          <a:p>
            <a:r>
              <a:rPr lang="en-US" sz="2000" b="0"/>
              <a:t>Google Docs:</a:t>
            </a:r>
          </a:p>
          <a:p>
            <a:pPr lvl="1"/>
            <a:r>
              <a:rPr lang="en-US" b="0"/>
              <a:t>Select object, then "Image options" from menu bar &gt; Alt text</a:t>
            </a:r>
          </a:p>
          <a:p>
            <a:pPr lvl="1"/>
            <a:r>
              <a:rPr lang="en-US" b="0"/>
              <a:t>Right click context menu does not include "Alt text," no search</a:t>
            </a:r>
          </a:p>
          <a:p>
            <a:r>
              <a:rPr lang="en-US" sz="2000"/>
              <a:t>IMPORTANT!</a:t>
            </a:r>
            <a:r>
              <a:rPr lang="en-US" sz="2000" b="0"/>
              <a:t> Google Slides – not possible to add / edit Alt text to drawings</a:t>
            </a:r>
          </a:p>
        </p:txBody>
      </p:sp>
      <p:pic>
        <p:nvPicPr>
          <p:cNvPr id="3" name="Picture 2" descr="Screen shot of a flowchart drawing and the Alt text panel in Google Docs, the entire image has focus exposing the Alt text. ">
            <a:extLst>
              <a:ext uri="{FF2B5EF4-FFF2-40B4-BE49-F238E27FC236}">
                <a16:creationId xmlns:a16="http://schemas.microsoft.com/office/drawing/2014/main" id="{BB054656-A651-577C-785D-A2D882A78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678" y="4181476"/>
            <a:ext cx="4164644" cy="184785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3897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/>
              <a:t>Complex images in Google Slides – Grouping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sz="2000" b="0"/>
              <a:t>Select all images in the group</a:t>
            </a:r>
          </a:p>
          <a:p>
            <a:pPr lvl="1"/>
            <a:r>
              <a:rPr lang="en-US" b="0"/>
              <a:t>Choose "Arrange" from the menu and choose "Group"</a:t>
            </a:r>
          </a:p>
          <a:p>
            <a:r>
              <a:rPr lang="en-US" sz="2000"/>
              <a:t>IMPORTANT!</a:t>
            </a:r>
            <a:r>
              <a:rPr lang="en-US" sz="2000" b="0"/>
              <a:t> It is not possible to add Alt text to a group in Google</a:t>
            </a:r>
          </a:p>
        </p:txBody>
      </p:sp>
      <p:pic>
        <p:nvPicPr>
          <p:cNvPr id="5" name="Picture 4" descr="Screen shot of Arrange drop down menu in Google Slides. ">
            <a:extLst>
              <a:ext uri="{FF2B5EF4-FFF2-40B4-BE49-F238E27FC236}">
                <a16:creationId xmlns:a16="http://schemas.microsoft.com/office/drawing/2014/main" id="{2FC96C5C-6EA2-535D-BE71-FEDF10D2C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557" y="3124200"/>
            <a:ext cx="3576886" cy="293456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361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449112"/>
            <a:ext cx="6972300" cy="3522341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/>
              <a:t>Technique #3</a:t>
            </a:r>
            <a:br>
              <a:rPr lang="en-US"/>
            </a:br>
            <a:r>
              <a:rPr lang="en-US"/>
              <a:t>Headings &amp; Slide Titles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871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2280-C0DC-9648-BD3A-30F60DB5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Headings in Word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C518D7-6ED3-984D-A1C2-06E2D40A7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1736725"/>
            <a:ext cx="5395146" cy="4014788"/>
          </a:xfrm>
        </p:spPr>
        <p:txBody>
          <a:bodyPr lIns="91440" tIns="45720" rIns="91440" bIns="45720" anchor="t"/>
          <a:lstStyle/>
          <a:p>
            <a:r>
              <a:rPr lang="en-US" b="0"/>
              <a:t>Use Heading Styles from Home ribbon</a:t>
            </a:r>
            <a:endParaRPr lang="en-US" b="0">
              <a:ea typeface="Open Sans"/>
            </a:endParaRPr>
          </a:p>
          <a:p>
            <a:pPr lvl="1"/>
            <a:r>
              <a:rPr lang="en-US" b="0">
                <a:ea typeface="Open Sans"/>
              </a:rPr>
              <a:t>Making text big and bold does not make it a heading</a:t>
            </a:r>
          </a:p>
          <a:p>
            <a:r>
              <a:rPr lang="en-US" b="0"/>
              <a:t>Table of Contents</a:t>
            </a:r>
            <a:endParaRPr lang="en-US" b="0">
              <a:ea typeface="Open Sans"/>
            </a:endParaRPr>
          </a:p>
        </p:txBody>
      </p:sp>
      <p:pic>
        <p:nvPicPr>
          <p:cNvPr id="7" name="Picture 6" descr="Screen shot of font options in Word.">
            <a:extLst>
              <a:ext uri="{FF2B5EF4-FFF2-40B4-BE49-F238E27FC236}">
                <a16:creationId xmlns:a16="http://schemas.microsoft.com/office/drawing/2014/main" id="{DA0C04A0-8A9F-9CE3-9F88-5224096AA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47" y="4141713"/>
            <a:ext cx="4485442" cy="145873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&quot;Not Allowed&quot; Symbol 7" descr="&quot;No&quot; symbol">
            <a:extLst>
              <a:ext uri="{FF2B5EF4-FFF2-40B4-BE49-F238E27FC236}">
                <a16:creationId xmlns:a16="http://schemas.microsoft.com/office/drawing/2014/main" id="{9A2BE6B0-3CD4-392E-65CA-BF21ADD504E7}"/>
              </a:ext>
            </a:extLst>
          </p:cNvPr>
          <p:cNvSpPr/>
          <p:nvPr/>
        </p:nvSpPr>
        <p:spPr>
          <a:xfrm>
            <a:off x="1548932" y="4057675"/>
            <a:ext cx="2878212" cy="1620144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 shot of Styles pane in Word.">
            <a:extLst>
              <a:ext uri="{FF2B5EF4-FFF2-40B4-BE49-F238E27FC236}">
                <a16:creationId xmlns:a16="http://schemas.microsoft.com/office/drawing/2014/main" id="{12C42706-367A-4CD5-7E5D-1865352A1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813" y="1569156"/>
            <a:ext cx="1933098" cy="435341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20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BD3A-A36A-8941-AA7B-8EDE55CC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F7CE4-7B8A-7E49-B671-BB24A78C26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/>
              <a:t>Part 1:</a:t>
            </a:r>
            <a:r>
              <a:rPr lang="en-US" b="0"/>
              <a:t> Top Ten Accessibility Techniques </a:t>
            </a:r>
          </a:p>
          <a:p>
            <a:r>
              <a:rPr lang="en-US"/>
              <a:t>Part 2:</a:t>
            </a:r>
            <a:r>
              <a:rPr lang="en-US" b="0"/>
              <a:t> Test Results &amp; Conclusions</a:t>
            </a:r>
          </a:p>
        </p:txBody>
      </p:sp>
    </p:spTree>
    <p:extLst>
      <p:ext uri="{BB962C8B-B14F-4D97-AF65-F5344CB8AC3E}">
        <p14:creationId xmlns:p14="http://schemas.microsoft.com/office/powerpoint/2010/main" val="3355237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Headings in Google Docs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b="0"/>
              <a:t>From the menu bar</a:t>
            </a:r>
          </a:p>
          <a:p>
            <a:pPr lvl="1"/>
            <a:r>
              <a:rPr lang="en-US" b="0"/>
              <a:t>Select the proper Style from the Rich Text Editor drop down</a:t>
            </a:r>
          </a:p>
        </p:txBody>
      </p:sp>
      <p:pic>
        <p:nvPicPr>
          <p:cNvPr id="5" name="Picture 4" descr="Screen shot of the Styles drop down menu in Google Docs.">
            <a:extLst>
              <a:ext uri="{FF2B5EF4-FFF2-40B4-BE49-F238E27FC236}">
                <a16:creationId xmlns:a16="http://schemas.microsoft.com/office/drawing/2014/main" id="{A5C8E108-4B08-0002-2526-0A559488A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565" y="2650533"/>
            <a:ext cx="3198870" cy="347404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709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CBA77-959E-5449-8C0E-F5C9D2B42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>
                <a:latin typeface="Encode Sans Normal Black"/>
              </a:rPr>
              <a:t>Slide Titles in PowerPoint &amp; Google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5BDEE-4393-3544-8BC7-57E3BD62AE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b="0">
                <a:ea typeface="Open Sans"/>
              </a:rPr>
              <a:t>Slide titles act as headings</a:t>
            </a:r>
            <a:endParaRPr lang="en-US" b="0"/>
          </a:p>
          <a:p>
            <a:r>
              <a:rPr lang="en-US" b="0"/>
              <a:t>Every slide must have a unique slide title</a:t>
            </a:r>
            <a:endParaRPr lang="en-US"/>
          </a:p>
          <a:p>
            <a:r>
              <a:rPr lang="en-US" b="0"/>
              <a:t>Use Templates and built-in Layouts</a:t>
            </a:r>
            <a:endParaRPr lang="en-US" b="0">
              <a:ea typeface="Open Sans"/>
            </a:endParaRPr>
          </a:p>
        </p:txBody>
      </p:sp>
      <p:pic>
        <p:nvPicPr>
          <p:cNvPr id="4" name="Picture 3" descr="Screen shot of slide layout options in PowerPoint.">
            <a:extLst>
              <a:ext uri="{FF2B5EF4-FFF2-40B4-BE49-F238E27FC236}">
                <a16:creationId xmlns:a16="http://schemas.microsoft.com/office/drawing/2014/main" id="{56A08200-0187-EF18-9BC2-1158104D8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491" y="3429685"/>
            <a:ext cx="6075543" cy="249463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771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449112"/>
            <a:ext cx="6972300" cy="3522341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/>
              <a:t>Technique #4</a:t>
            </a:r>
            <a:br>
              <a:rPr lang="en-US"/>
            </a:br>
            <a:r>
              <a:rPr lang="en-US"/>
              <a:t>Lists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187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24684-2AD5-BF45-B62A-7E6FD5CCF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/>
              <a:t>Lists in Word &amp; PowerPoint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DB3EE-5D6A-684A-AFDB-C054180E12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b="0"/>
              <a:t>From the Home ribbon, choose Bulleted, Numbered, or Multilevel</a:t>
            </a:r>
            <a:endParaRPr lang="en-US" b="0">
              <a:ea typeface="Open Sans"/>
            </a:endParaRPr>
          </a:p>
        </p:txBody>
      </p:sp>
      <p:pic>
        <p:nvPicPr>
          <p:cNvPr id="4" name="Picture 3" descr="Screen shot of the List Library, Multi-Level List options.">
            <a:extLst>
              <a:ext uri="{FF2B5EF4-FFF2-40B4-BE49-F238E27FC236}">
                <a16:creationId xmlns:a16="http://schemas.microsoft.com/office/drawing/2014/main" id="{84CEC221-7D1A-9208-EA13-D3E422B39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814" y="3081271"/>
            <a:ext cx="3616372" cy="209749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474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Lists in Google Docs &amp;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b="0"/>
              <a:t>From the menu bar select </a:t>
            </a:r>
          </a:p>
          <a:p>
            <a:pPr lvl="1"/>
            <a:r>
              <a:rPr lang="en-US" b="0"/>
              <a:t>checklist </a:t>
            </a:r>
          </a:p>
          <a:p>
            <a:pPr lvl="1"/>
            <a:r>
              <a:rPr lang="en-US" b="0"/>
              <a:t>bulleted list </a:t>
            </a:r>
          </a:p>
          <a:p>
            <a:pPr lvl="1"/>
            <a:r>
              <a:rPr lang="en-US" b="0"/>
              <a:t>numbered list</a:t>
            </a:r>
          </a:p>
        </p:txBody>
      </p:sp>
      <p:pic>
        <p:nvPicPr>
          <p:cNvPr id="4" name="Picture 3" descr="Screen shot of list generating options from the menu bar in Google Docs.">
            <a:extLst>
              <a:ext uri="{FF2B5EF4-FFF2-40B4-BE49-F238E27FC236}">
                <a16:creationId xmlns:a16="http://schemas.microsoft.com/office/drawing/2014/main" id="{88A483E0-D3DE-F0B3-5E31-48E025B3A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187" y="2311996"/>
            <a:ext cx="4572000" cy="313249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0656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449112"/>
            <a:ext cx="6972300" cy="3522341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/>
              <a:t>Technique #5</a:t>
            </a:r>
            <a:br>
              <a:rPr lang="en-US"/>
            </a:br>
            <a:r>
              <a:rPr lang="en-US"/>
              <a:t>Tables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359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C547-41CF-664D-81E9-644F46BC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Tables in Word &amp; PowerPoint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FAEFA-6F08-CB40-9265-006A5E13E8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b="0" dirty="0"/>
              <a:t>Simple tables can be made accessible by defining the table header(s)</a:t>
            </a:r>
          </a:p>
          <a:p>
            <a:pPr lvl="1"/>
            <a:r>
              <a:rPr lang="en-US" sz="1800" b="0" dirty="0"/>
              <a:t>Table Design tab, select the proper row/column option(s)</a:t>
            </a:r>
          </a:p>
          <a:p>
            <a:pPr lvl="1"/>
            <a:r>
              <a:rPr lang="en-US" sz="1800" b="0" dirty="0">
                <a:ea typeface="Open Sans"/>
              </a:rPr>
              <a:t>Check “Header Row” for column headers </a:t>
            </a:r>
          </a:p>
          <a:p>
            <a:pPr lvl="1"/>
            <a:r>
              <a:rPr lang="en-US" sz="1800" b="0" dirty="0">
                <a:ea typeface="Open Sans"/>
              </a:rPr>
              <a:t>Check “First Column” for row headers </a:t>
            </a:r>
          </a:p>
          <a:p>
            <a:pPr lvl="1"/>
            <a:r>
              <a:rPr lang="en-US" sz="1800" b="0" dirty="0">
                <a:ea typeface="Open Sans"/>
              </a:rPr>
              <a:t>“Last Column” is not supported by any screen readers </a:t>
            </a:r>
          </a:p>
          <a:p>
            <a:r>
              <a:rPr lang="en-US" b="0" dirty="0"/>
              <a:t>Complex tables should be simplified for clarity</a:t>
            </a:r>
            <a:endParaRPr lang="en-US" b="0" dirty="0">
              <a:ea typeface="Open Sans"/>
            </a:endParaRPr>
          </a:p>
        </p:txBody>
      </p:sp>
      <p:pic>
        <p:nvPicPr>
          <p:cNvPr id="4" name="Picture 3" descr="Screen shot of the row and column header options from the Table Design ribbon.">
            <a:extLst>
              <a:ext uri="{FF2B5EF4-FFF2-40B4-BE49-F238E27FC236}">
                <a16:creationId xmlns:a16="http://schemas.microsoft.com/office/drawing/2014/main" id="{CD946B5C-3DE9-739E-7A0B-258614796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789" y="4552956"/>
            <a:ext cx="3780486" cy="138555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770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>
                <a:latin typeface="Encode Sans Normal Black"/>
              </a:rPr>
              <a:t>Tables in Google Docs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1736725"/>
            <a:ext cx="4190979" cy="4014788"/>
          </a:xfrm>
        </p:spPr>
        <p:txBody>
          <a:bodyPr lIns="91440" tIns="45720" rIns="91440" bIns="45720" anchor="t"/>
          <a:lstStyle/>
          <a:p>
            <a:r>
              <a:rPr lang="en-US" b="0"/>
              <a:t>Select top row of table</a:t>
            </a:r>
          </a:p>
          <a:p>
            <a:pPr lvl="1"/>
            <a:r>
              <a:rPr lang="en-US" b="0"/>
              <a:t>From the menu choose "Format," then "Table" &gt; Pin header up to this row</a:t>
            </a:r>
            <a:endParaRPr lang="en-US" b="0">
              <a:ea typeface="Open Sans"/>
            </a:endParaRPr>
          </a:p>
          <a:p>
            <a:r>
              <a:rPr lang="en-US" b="0"/>
              <a:t>In Google Slides it is not possible to pin a header row in a table</a:t>
            </a:r>
            <a:endParaRPr lang="en-US" b="0">
              <a:ea typeface="Open Sans"/>
            </a:endParaRPr>
          </a:p>
        </p:txBody>
      </p:sp>
      <p:pic>
        <p:nvPicPr>
          <p:cNvPr id="4" name="Picture 3" descr="Screen shot of the Format menu in Google Docs, Table options are expanded.">
            <a:extLst>
              <a:ext uri="{FF2B5EF4-FFF2-40B4-BE49-F238E27FC236}">
                <a16:creationId xmlns:a16="http://schemas.microsoft.com/office/drawing/2014/main" id="{612D24C2-4974-F767-A7C9-E5C55CF90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104" y="1736725"/>
            <a:ext cx="3670500" cy="379327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199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449112"/>
            <a:ext cx="6972300" cy="3522341"/>
          </a:xfrm>
        </p:spPr>
        <p:txBody>
          <a:bodyPr>
            <a:normAutofit/>
          </a:bodyPr>
          <a:lstStyle/>
          <a:p>
            <a:r>
              <a:rPr lang="en-US"/>
              <a:t>Technique #6</a:t>
            </a:r>
            <a:br>
              <a:rPr lang="en-US"/>
            </a:br>
            <a:r>
              <a:rPr lang="en-US"/>
              <a:t>Links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441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30EB-46D9-A546-847D-F60D09E2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/>
          <a:lstStyle/>
          <a:p>
            <a:r>
              <a:rPr lang="en-US"/>
              <a:t>Links in Word &amp; PowerPoint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C6C03-8276-E24F-8C90-DFE8E5CA84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1736725"/>
            <a:ext cx="4498252" cy="4014788"/>
          </a:xfrm>
        </p:spPr>
        <p:txBody>
          <a:bodyPr lIns="91440" tIns="45720" rIns="91440" bIns="45720" anchor="t"/>
          <a:lstStyle/>
          <a:p>
            <a:r>
              <a:rPr lang="en-US" sz="2000" b="0"/>
              <a:t>Select text, then right click and select “Hyperlink” from context menu</a:t>
            </a:r>
            <a:endParaRPr lang="en-US"/>
          </a:p>
          <a:p>
            <a:r>
              <a:rPr lang="en-US" sz="2000" b="0"/>
              <a:t>Enter URL in Address field</a:t>
            </a:r>
            <a:endParaRPr lang="en-US" sz="2000" b="0">
              <a:ea typeface="Open Sans"/>
            </a:endParaRPr>
          </a:p>
        </p:txBody>
      </p:sp>
      <p:pic>
        <p:nvPicPr>
          <p:cNvPr id="4" name="Picture 3" descr="Screen shot of the Edit Hyperlink window in Word.">
            <a:extLst>
              <a:ext uri="{FF2B5EF4-FFF2-40B4-BE49-F238E27FC236}">
                <a16:creationId xmlns:a16="http://schemas.microsoft.com/office/drawing/2014/main" id="{96035424-F399-4835-1CB2-58EB60A67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065" y="1904890"/>
            <a:ext cx="3527777" cy="258063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638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</p:spPr>
        <p:txBody>
          <a:bodyPr lIns="91440" tIns="45720" rIns="91440" bIns="45720" anchor="b"/>
          <a:lstStyle/>
          <a:p>
            <a:r>
              <a:rPr lang="en-US"/>
              <a:t>Part 1: </a:t>
            </a:r>
            <a:br>
              <a:rPr lang="en-US"/>
            </a:br>
            <a:r>
              <a:rPr lang="en-US"/>
              <a:t>Top Ten </a:t>
            </a:r>
            <a:br>
              <a:rPr lang="en-US"/>
            </a:br>
            <a:r>
              <a:rPr lang="en-US"/>
              <a:t>Accessibility Techniques</a:t>
            </a:r>
          </a:p>
        </p:txBody>
      </p:sp>
    </p:spTree>
    <p:extLst>
      <p:ext uri="{BB962C8B-B14F-4D97-AF65-F5344CB8AC3E}">
        <p14:creationId xmlns:p14="http://schemas.microsoft.com/office/powerpoint/2010/main" val="120629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Links in Google Docs &amp; Slides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EA3F392-C047-F55C-6007-36E8226BA0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1736725"/>
            <a:ext cx="4498252" cy="4014788"/>
          </a:xfrm>
        </p:spPr>
        <p:txBody>
          <a:bodyPr lIns="91440" tIns="45720" rIns="91440" bIns="45720" anchor="t"/>
          <a:lstStyle/>
          <a:p>
            <a:r>
              <a:rPr lang="en-US" sz="2000" b="0"/>
              <a:t>Select text, then right click and select “Hyperlink” from context menu</a:t>
            </a:r>
            <a:endParaRPr lang="en-US"/>
          </a:p>
          <a:p>
            <a:r>
              <a:rPr lang="en-US" sz="2000" b="0"/>
              <a:t>Enter URL in Address field</a:t>
            </a:r>
            <a:endParaRPr lang="en-US" sz="2000" b="0">
              <a:ea typeface="Open Sans"/>
            </a:endParaRPr>
          </a:p>
        </p:txBody>
      </p:sp>
      <p:pic>
        <p:nvPicPr>
          <p:cNvPr id="4" name="Picture 3" descr="Screen shot of link dialogue window in Google Docs. ">
            <a:extLst>
              <a:ext uri="{FF2B5EF4-FFF2-40B4-BE49-F238E27FC236}">
                <a16:creationId xmlns:a16="http://schemas.microsoft.com/office/drawing/2014/main" id="{DC50C1AB-169E-A06D-3FCE-E5D87DA03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64" y="1686719"/>
            <a:ext cx="3807251" cy="41148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52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48F0D-0299-1B65-1DF5-086474E20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/>
          <a:lstStyle/>
          <a:p>
            <a:r>
              <a:rPr lang="en-US"/>
              <a:t>Footnotes and Endnotes in Word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07721-7B6C-92C4-71EF-A7134F77A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/>
          <a:lstStyle/>
          <a:p>
            <a:r>
              <a:rPr lang="en-US" b="0"/>
              <a:t>From the Reference tab</a:t>
            </a:r>
          </a:p>
          <a:p>
            <a:pPr lvl="1"/>
            <a:r>
              <a:rPr lang="en-US" b="0"/>
              <a:t>Select “Insert Footnote” or “Insert Endnote,” depending upon the preferred citation style</a:t>
            </a:r>
          </a:p>
        </p:txBody>
      </p:sp>
      <p:pic>
        <p:nvPicPr>
          <p:cNvPr id="7" name="Picture 6" descr="Screen shot of the Insert Footnote/Insert Endnote options on the Reference tab of Word.">
            <a:extLst>
              <a:ext uri="{FF2B5EF4-FFF2-40B4-BE49-F238E27FC236}">
                <a16:creationId xmlns:a16="http://schemas.microsoft.com/office/drawing/2014/main" id="{38794C89-2A9F-3A56-E91F-372EC4736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3429000"/>
            <a:ext cx="2921000" cy="12827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446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71DC7-787A-E10E-11E4-6D98FA41F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291269" cy="991998"/>
          </a:xfrm>
        </p:spPr>
        <p:txBody>
          <a:bodyPr lIns="91440" tIns="45720" rIns="91440" bIns="45720" anchor="b"/>
          <a:lstStyle/>
          <a:p>
            <a:r>
              <a:rPr lang="en-US">
                <a:latin typeface="Encode Sans Normal Black"/>
              </a:rPr>
              <a:t>Footnotes in Google Docs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2AB1D-D3EA-4696-7003-DD0A880AEA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/>
              <a:t>Select ”Insert,” then choose “Footnote” from the list of options</a:t>
            </a:r>
          </a:p>
          <a:p>
            <a:r>
              <a:rPr lang="en-US" b="0"/>
              <a:t>Endnotes not supported in Google Docs</a:t>
            </a:r>
          </a:p>
        </p:txBody>
      </p:sp>
      <p:pic>
        <p:nvPicPr>
          <p:cNvPr id="5" name="Picture 4" descr="Screen shot of the Insert menu options in Google Docs, Footnote has focus. ">
            <a:extLst>
              <a:ext uri="{FF2B5EF4-FFF2-40B4-BE49-F238E27FC236}">
                <a16:creationId xmlns:a16="http://schemas.microsoft.com/office/drawing/2014/main" id="{A6E52CE5-A8B7-0472-54C5-E1D4899F6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830" y="3243065"/>
            <a:ext cx="2466340" cy="264250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654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449112"/>
            <a:ext cx="6972300" cy="3522341"/>
          </a:xfrm>
        </p:spPr>
        <p:txBody>
          <a:bodyPr>
            <a:normAutofit/>
          </a:bodyPr>
          <a:lstStyle/>
          <a:p>
            <a:r>
              <a:rPr lang="en-US"/>
              <a:t>Technique #7</a:t>
            </a:r>
            <a:br>
              <a:rPr lang="en-US"/>
            </a:br>
            <a:r>
              <a:rPr lang="en-US"/>
              <a:t>Document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209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75F6-EB84-DD4F-B28D-D8B3BDFF2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 fontScale="90000"/>
          </a:bodyPr>
          <a:lstStyle/>
          <a:p>
            <a:r>
              <a:rPr lang="en-US"/>
              <a:t>Document Title in Word &amp; PowerPoint Desktop only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95D7B-40A0-9545-B97B-E1E88A9EAC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1736725"/>
            <a:ext cx="5024357" cy="4014788"/>
          </a:xfrm>
        </p:spPr>
        <p:txBody>
          <a:bodyPr lIns="91440" tIns="45720" rIns="91440" bIns="45720" anchor="t"/>
          <a:lstStyle/>
          <a:p>
            <a:r>
              <a:rPr lang="en-US" sz="2000" b="0"/>
              <a:t>Windows</a:t>
            </a:r>
          </a:p>
          <a:p>
            <a:pPr lvl="1"/>
            <a:r>
              <a:rPr lang="en-US" b="0"/>
              <a:t>File &gt; Info &gt; Show All Properties</a:t>
            </a:r>
          </a:p>
          <a:p>
            <a:r>
              <a:rPr lang="en-US" sz="2000" b="0"/>
              <a:t>MacOS</a:t>
            </a:r>
          </a:p>
          <a:p>
            <a:pPr lvl="1"/>
            <a:r>
              <a:rPr lang="en-US" b="0"/>
              <a:t>File &gt; Properties &gt; Summary tab</a:t>
            </a:r>
          </a:p>
          <a:p>
            <a:r>
              <a:rPr lang="en-US" sz="2000" b="0"/>
              <a:t>Not possible to add document properties in Word &amp; PowerPoint for the Web</a:t>
            </a:r>
          </a:p>
          <a:p>
            <a:r>
              <a:rPr lang="en-US" sz="2000" b="0"/>
              <a:t>Title style is </a:t>
            </a:r>
            <a:r>
              <a:rPr lang="en-US" sz="2000"/>
              <a:t>not</a:t>
            </a:r>
            <a:r>
              <a:rPr lang="en-US" sz="2000" b="0"/>
              <a:t> the same as Document Title</a:t>
            </a:r>
          </a:p>
          <a:p>
            <a:pPr lvl="1"/>
            <a:r>
              <a:rPr lang="en-US" sz="1600" b="0"/>
              <a:t>Title styles are just paragraphs &lt;P&gt; when exported to PDF</a:t>
            </a:r>
          </a:p>
        </p:txBody>
      </p:sp>
      <p:pic>
        <p:nvPicPr>
          <p:cNvPr id="4" name="Picture 3" descr="Screen shot of Properties window in Word.">
            <a:extLst>
              <a:ext uri="{FF2B5EF4-FFF2-40B4-BE49-F238E27FC236}">
                <a16:creationId xmlns:a16="http://schemas.microsoft.com/office/drawing/2014/main" id="{4F42032A-3F61-3559-6F0D-33FEFA24C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893" y="1636713"/>
            <a:ext cx="2286693" cy="41148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1111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Document title in Google Docs &amp;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b="0"/>
              <a:t>Add Document Title In the upper left text field</a:t>
            </a:r>
          </a:p>
        </p:txBody>
      </p:sp>
      <p:pic>
        <p:nvPicPr>
          <p:cNvPr id="4" name="Picture 3" descr="Screen shot of the Document Title filed above the menu bar in Google Docs.">
            <a:extLst>
              <a:ext uri="{FF2B5EF4-FFF2-40B4-BE49-F238E27FC236}">
                <a16:creationId xmlns:a16="http://schemas.microsoft.com/office/drawing/2014/main" id="{6EB947D5-F6D8-3E6A-EBDE-FA7233E8E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850" y="2790764"/>
            <a:ext cx="5478887" cy="226126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6109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449112"/>
            <a:ext cx="6972300" cy="3522341"/>
          </a:xfrm>
        </p:spPr>
        <p:txBody>
          <a:bodyPr>
            <a:normAutofit/>
          </a:bodyPr>
          <a:lstStyle/>
          <a:p>
            <a:r>
              <a:rPr lang="en-US"/>
              <a:t>Technique #8</a:t>
            </a:r>
            <a:br>
              <a:rPr lang="en-US"/>
            </a:br>
            <a:r>
              <a:rPr lang="en-US"/>
              <a:t>Language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371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C93E-773A-4BB3-9F44-55BC0941A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Language in Word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46A60-86FB-764A-A19F-D0BB436525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1736725"/>
            <a:ext cx="5464195" cy="4014788"/>
          </a:xfrm>
        </p:spPr>
        <p:txBody>
          <a:bodyPr/>
          <a:lstStyle/>
          <a:p>
            <a:r>
              <a:rPr lang="en-US" b="0" dirty="0"/>
              <a:t>Set the document language </a:t>
            </a:r>
          </a:p>
          <a:p>
            <a:pPr lvl="1"/>
            <a:r>
              <a:rPr lang="en-US" b="0" dirty="0"/>
              <a:t>From the Review tab select “Language” </a:t>
            </a:r>
          </a:p>
          <a:p>
            <a:pPr lvl="1"/>
            <a:r>
              <a:rPr lang="en-US" b="0" dirty="0"/>
              <a:t>Choose proper language from the list</a:t>
            </a:r>
          </a:p>
          <a:p>
            <a:r>
              <a:rPr lang="en-US" b="0" dirty="0"/>
              <a:t>Set foreign language content within document </a:t>
            </a:r>
          </a:p>
          <a:p>
            <a:pPr lvl="1"/>
            <a:r>
              <a:rPr lang="en-US" b="0" dirty="0"/>
              <a:t>Select the foreign language text </a:t>
            </a:r>
          </a:p>
          <a:p>
            <a:pPr lvl="1"/>
            <a:r>
              <a:rPr lang="en-US" b="0" dirty="0"/>
              <a:t>Repeat the above process</a:t>
            </a:r>
          </a:p>
          <a:p>
            <a:r>
              <a:rPr lang="en-US" b="0" dirty="0"/>
              <a:t>It is not possible to assign language in PowerPoint</a:t>
            </a:r>
          </a:p>
        </p:txBody>
      </p:sp>
      <p:pic>
        <p:nvPicPr>
          <p:cNvPr id="4" name="Picture 3" descr="Screen shot of the Language dialogue window in Word.">
            <a:extLst>
              <a:ext uri="{FF2B5EF4-FFF2-40B4-BE49-F238E27FC236}">
                <a16:creationId xmlns:a16="http://schemas.microsoft.com/office/drawing/2014/main" id="{4C7461D5-7C9C-043A-93B9-175751832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358" y="1686719"/>
            <a:ext cx="2185988" cy="41148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353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Language in Google Docs &amp;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3860045" cy="4015497"/>
          </a:xfrm>
        </p:spPr>
        <p:txBody>
          <a:bodyPr lIns="91440" tIns="45720" rIns="91440" bIns="45720" anchor="t"/>
          <a:lstStyle/>
          <a:p>
            <a:r>
              <a:rPr lang="en-US" b="0" dirty="0"/>
              <a:t>From the File menu choose "Language”</a:t>
            </a:r>
          </a:p>
          <a:p>
            <a:r>
              <a:rPr lang="en-US" b="0" dirty="0"/>
              <a:t>It is not possible to set a different language for foreign language parts within a document</a:t>
            </a:r>
          </a:p>
        </p:txBody>
      </p:sp>
      <p:pic>
        <p:nvPicPr>
          <p:cNvPr id="5" name="Picture 4" descr="Screen shot of the Language selection option from the File drop down menu in Google Docs.">
            <a:extLst>
              <a:ext uri="{FF2B5EF4-FFF2-40B4-BE49-F238E27FC236}">
                <a16:creationId xmlns:a16="http://schemas.microsoft.com/office/drawing/2014/main" id="{DAC3C7ED-8AE8-DF0E-7F95-520B59918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621" y="1363509"/>
            <a:ext cx="3569623" cy="377438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677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449112"/>
            <a:ext cx="6972300" cy="3522341"/>
          </a:xfrm>
        </p:spPr>
        <p:txBody>
          <a:bodyPr>
            <a:normAutofit/>
          </a:bodyPr>
          <a:lstStyle/>
          <a:p>
            <a:r>
              <a:rPr lang="en-US"/>
              <a:t>Technique #9</a:t>
            </a:r>
            <a:br>
              <a:rPr lang="en-US"/>
            </a:br>
            <a:r>
              <a:rPr lang="en-US"/>
              <a:t>Read Order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82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449112"/>
            <a:ext cx="6972300" cy="3522341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/>
              <a:t>Technique #1</a:t>
            </a:r>
            <a:br>
              <a:rPr lang="en-US"/>
            </a:br>
            <a:r>
              <a:rPr lang="en-US"/>
              <a:t>Alt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039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CD4C-1833-4A6A-BE7D-781AE070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/>
              <a:t>Selection Pane in PowerPoint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E2725-206E-E747-8C04-E7FEA754C2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1736725"/>
            <a:ext cx="4984255" cy="4014788"/>
          </a:xfrm>
        </p:spPr>
        <p:txBody>
          <a:bodyPr/>
          <a:lstStyle/>
          <a:p>
            <a:r>
              <a:rPr lang="en-US" b="0"/>
              <a:t>Arranged in reverse order, bottom to top</a:t>
            </a:r>
          </a:p>
          <a:p>
            <a:r>
              <a:rPr lang="en-US" b="0"/>
              <a:t>From the Home ribbon</a:t>
            </a:r>
          </a:p>
          <a:p>
            <a:pPr lvl="1"/>
            <a:r>
              <a:rPr lang="en-US" b="0"/>
              <a:t>Select the “Arrange” drop down then “Selection Pane”</a:t>
            </a:r>
          </a:p>
        </p:txBody>
      </p:sp>
      <p:pic>
        <p:nvPicPr>
          <p:cNvPr id="4" name="Picture 3" descr="Screen shot of PowerPoint with the Arrange drop down exposed and Selection Pane open. ">
            <a:extLst>
              <a:ext uri="{FF2B5EF4-FFF2-40B4-BE49-F238E27FC236}">
                <a16:creationId xmlns:a16="http://schemas.microsoft.com/office/drawing/2014/main" id="{11BCA526-3284-A43C-604C-324AEE99E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068" y="1789042"/>
            <a:ext cx="2939865" cy="327991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7130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B7F6-01D1-4D2F-9C78-1334C5331C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/>
              <a:t>Reading Order Pane in PowerPoint </a:t>
            </a:r>
            <a:br>
              <a:rPr lang="en-US"/>
            </a:br>
            <a:r>
              <a:rPr lang="en-US"/>
              <a:t>(Windows desktop only)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5586F-AEAB-6648-A3FF-E855BA9AD7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4" y="1736725"/>
            <a:ext cx="3617421" cy="4015497"/>
          </a:xfrm>
        </p:spPr>
        <p:txBody>
          <a:bodyPr/>
          <a:lstStyle/>
          <a:p>
            <a:r>
              <a:rPr lang="en-US" b="0"/>
              <a:t>Arranged top to bottom</a:t>
            </a:r>
          </a:p>
          <a:p>
            <a:r>
              <a:rPr lang="en-US" b="0"/>
              <a:t>From the Review tab</a:t>
            </a:r>
          </a:p>
          <a:p>
            <a:pPr lvl="1"/>
            <a:r>
              <a:rPr lang="en-US" b="0"/>
              <a:t>Select ”Check Accessibility” then “Reading Order Pane”</a:t>
            </a:r>
          </a:p>
        </p:txBody>
      </p:sp>
      <p:pic>
        <p:nvPicPr>
          <p:cNvPr id="6" name="Picture 5" descr="Screen shot of PowerPoint in Windows Desktop with the Review tab open, Check Accessibility drop down is exposed and Reading Order panel is open.">
            <a:extLst>
              <a:ext uri="{FF2B5EF4-FFF2-40B4-BE49-F238E27FC236}">
                <a16:creationId xmlns:a16="http://schemas.microsoft.com/office/drawing/2014/main" id="{09C53908-94EE-ADCA-56A3-086DAD717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725" y="2222203"/>
            <a:ext cx="4593410" cy="241359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5607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Controlling read order in Google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b="0"/>
              <a:t>Not possible!</a:t>
            </a:r>
          </a:p>
        </p:txBody>
      </p:sp>
    </p:spTree>
    <p:extLst>
      <p:ext uri="{BB962C8B-B14F-4D97-AF65-F5344CB8AC3E}">
        <p14:creationId xmlns:p14="http://schemas.microsoft.com/office/powerpoint/2010/main" val="42604198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449112"/>
            <a:ext cx="6972300" cy="3522341"/>
          </a:xfrm>
        </p:spPr>
        <p:txBody>
          <a:bodyPr>
            <a:normAutofit/>
          </a:bodyPr>
          <a:lstStyle/>
          <a:p>
            <a:r>
              <a:rPr lang="en-US"/>
              <a:t>Technique #10</a:t>
            </a:r>
            <a:br>
              <a:rPr lang="en-US"/>
            </a:br>
            <a:r>
              <a:rPr lang="en-US"/>
              <a:t>Accessibility Checker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4209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C93E-773A-4BB3-9F44-55BC0941A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Checking accessibility in Word and PowerPoint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46A60-86FB-764A-A19F-D0BB436525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1736725"/>
            <a:ext cx="5591516" cy="4014788"/>
          </a:xfrm>
        </p:spPr>
        <p:txBody>
          <a:bodyPr lIns="91440" tIns="45720" rIns="91440" bIns="45720" anchor="t"/>
          <a:lstStyle/>
          <a:p>
            <a:r>
              <a:rPr lang="en-US" b="0"/>
              <a:t>From the Review tab</a:t>
            </a:r>
          </a:p>
          <a:p>
            <a:pPr lvl="1"/>
            <a:r>
              <a:rPr lang="en-US" b="0"/>
              <a:t>Select "Accessibility" from the ribbon</a:t>
            </a:r>
          </a:p>
          <a:p>
            <a:r>
              <a:rPr lang="en-US" b="0"/>
              <a:t>Explanations and Steps to Fix are provided</a:t>
            </a:r>
          </a:p>
        </p:txBody>
      </p:sp>
      <p:pic>
        <p:nvPicPr>
          <p:cNvPr id="4" name="Picture 3" descr="Screen shot of the Accessibility panel in Word.">
            <a:extLst>
              <a:ext uri="{FF2B5EF4-FFF2-40B4-BE49-F238E27FC236}">
                <a16:creationId xmlns:a16="http://schemas.microsoft.com/office/drawing/2014/main" id="{370C561A-3118-C323-A38C-E6E45B62A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752" y="1583520"/>
            <a:ext cx="2022435" cy="432119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2396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Checking accessibility in Google Docs &amp;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b="0" dirty="0"/>
              <a:t>Not possible!  There is no accessibility checker</a:t>
            </a:r>
          </a:p>
          <a:p>
            <a:r>
              <a:rPr lang="en-US" b="0" dirty="0"/>
              <a:t>Grackle Docs fills this gap (more on that later) </a:t>
            </a:r>
          </a:p>
        </p:txBody>
      </p:sp>
    </p:spTree>
    <p:extLst>
      <p:ext uri="{BB962C8B-B14F-4D97-AF65-F5344CB8AC3E}">
        <p14:creationId xmlns:p14="http://schemas.microsoft.com/office/powerpoint/2010/main" val="36951541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</p:spPr>
        <p:txBody>
          <a:bodyPr lIns="91440" tIns="45720" rIns="91440" bIns="45720" anchor="b"/>
          <a:lstStyle/>
          <a:p>
            <a:r>
              <a:rPr lang="en-US"/>
              <a:t>Part 2: </a:t>
            </a:r>
            <a:br>
              <a:rPr lang="en-US"/>
            </a:br>
            <a:r>
              <a:rPr lang="en-US"/>
              <a:t>Test Results</a:t>
            </a:r>
          </a:p>
        </p:txBody>
      </p:sp>
    </p:spTree>
    <p:extLst>
      <p:ext uri="{BB962C8B-B14F-4D97-AF65-F5344CB8AC3E}">
        <p14:creationId xmlns:p14="http://schemas.microsoft.com/office/powerpoint/2010/main" val="11723005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515C-4F62-F193-3A68-5518390D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04844-A381-55F0-AC3A-22F12C7B6C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b="0" dirty="0"/>
              <a:t>Tested documents authored in:</a:t>
            </a:r>
          </a:p>
          <a:p>
            <a:pPr lvl="1"/>
            <a:r>
              <a:rPr lang="en-US" sz="1800" b="0" dirty="0"/>
              <a:t>Word &amp; PowerPoint Desktop</a:t>
            </a:r>
          </a:p>
          <a:p>
            <a:pPr lvl="1"/>
            <a:r>
              <a:rPr lang="en-US" sz="1800" b="0" dirty="0"/>
              <a:t>Word &amp; PowerPoint for the Web</a:t>
            </a:r>
          </a:p>
          <a:p>
            <a:pPr lvl="1"/>
            <a:r>
              <a:rPr lang="en-US" sz="1800" b="0" dirty="0"/>
              <a:t>Google Docs &amp; Google Slides</a:t>
            </a:r>
          </a:p>
          <a:p>
            <a:r>
              <a:rPr lang="en-US" sz="1800" b="0" dirty="0"/>
              <a:t>Screen readers used to test:</a:t>
            </a:r>
          </a:p>
          <a:p>
            <a:pPr lvl="1"/>
            <a:r>
              <a:rPr lang="en-US" sz="1800" b="0" dirty="0"/>
              <a:t>NVDA, JAWS, Narrator, </a:t>
            </a:r>
            <a:r>
              <a:rPr lang="en-US" sz="1800" b="0" dirty="0" err="1"/>
              <a:t>VoiceOver</a:t>
            </a:r>
            <a:r>
              <a:rPr lang="en-US" sz="1800" b="0" dirty="0"/>
              <a:t> (iOS &amp; macOS)</a:t>
            </a:r>
          </a:p>
          <a:p>
            <a:r>
              <a:rPr lang="en-US" sz="1800" b="0" dirty="0"/>
              <a:t>Tested output when converting from accessible original sources:</a:t>
            </a:r>
          </a:p>
          <a:p>
            <a:pPr lvl="1"/>
            <a:r>
              <a:rPr lang="en-US" sz="1800" b="0" dirty="0"/>
              <a:t>Word Save As / Export to PDF</a:t>
            </a:r>
          </a:p>
          <a:p>
            <a:pPr lvl="1"/>
            <a:r>
              <a:rPr lang="en-US" sz="1800" b="0" dirty="0"/>
              <a:t>PowerPoint Save As / Export to PDF</a:t>
            </a:r>
          </a:p>
          <a:p>
            <a:pPr lvl="1"/>
            <a:r>
              <a:rPr lang="en-US" sz="1800" b="0" dirty="0"/>
              <a:t>Google Docs Download to Word</a:t>
            </a:r>
          </a:p>
          <a:p>
            <a:pPr lvl="1"/>
            <a:r>
              <a:rPr lang="en-US" sz="1800" b="0" dirty="0"/>
              <a:t>Google Slides Download to PowerPoint</a:t>
            </a:r>
          </a:p>
          <a:p>
            <a:pPr lvl="1"/>
            <a:r>
              <a:rPr lang="en-US" sz="1800" b="0" dirty="0"/>
              <a:t>Google Docs/Slides Download to PDF (Grackle)</a:t>
            </a:r>
          </a:p>
        </p:txBody>
      </p:sp>
    </p:spTree>
    <p:extLst>
      <p:ext uri="{BB962C8B-B14F-4D97-AF65-F5344CB8AC3E}">
        <p14:creationId xmlns:p14="http://schemas.microsoft.com/office/powerpoint/2010/main" val="22010910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A683-7CE1-8C00-40F4-88819B417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/>
          <a:lstStyle/>
          <a:p>
            <a:r>
              <a:rPr lang="en-US"/>
              <a:t>Disclaimer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231C4-DC30-8061-7E4C-D5423E330C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/>
          <a:lstStyle/>
          <a:p>
            <a:pPr marL="0" indent="0">
              <a:buNone/>
            </a:pPr>
            <a:r>
              <a:rPr lang="en-US" b="0"/>
              <a:t>It's possible our results were due to lack of knowledge on our part. Maybe there's a way to make something work and we couldn't figure out how to do it. 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0"/>
              <a:t>However, that alone is good data. We're three accessibility professionals with nearly a century of experience between us, including one full-time screen reader user, and if we can't figure it out, how many other users can?</a:t>
            </a:r>
          </a:p>
        </p:txBody>
      </p:sp>
    </p:spTree>
    <p:extLst>
      <p:ext uri="{BB962C8B-B14F-4D97-AF65-F5344CB8AC3E}">
        <p14:creationId xmlns:p14="http://schemas.microsoft.com/office/powerpoint/2010/main" val="24654744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69B3-CF16-3648-A957-4128B087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1449112"/>
            <a:ext cx="6972300" cy="3522341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/>
              <a:t>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403802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/>
              <a:t>Alt Text in Microsoft Word &amp; PowerPoint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b="0"/>
              <a:t>Right click image</a:t>
            </a:r>
            <a:endParaRPr lang="en-US"/>
          </a:p>
          <a:p>
            <a:pPr lvl="1"/>
            <a:r>
              <a:rPr lang="en-US" b="0"/>
              <a:t>Select “Edit Alt text” or “View Alt text” from the context menu</a:t>
            </a:r>
            <a:endParaRPr lang="en-US" b="0">
              <a:ea typeface="Open Sans"/>
            </a:endParaRPr>
          </a:p>
          <a:p>
            <a:r>
              <a:rPr lang="en-US" b="0"/>
              <a:t>If there is no menu item, type “alt” into the search field</a:t>
            </a:r>
            <a:endParaRPr lang="en-US" b="0">
              <a:ea typeface="Open Sans"/>
            </a:endParaRPr>
          </a:p>
        </p:txBody>
      </p:sp>
      <p:pic>
        <p:nvPicPr>
          <p:cNvPr id="8" name="Picture 7" descr="Screen shot of context menu in Word, the search filed has focus.">
            <a:extLst>
              <a:ext uri="{FF2B5EF4-FFF2-40B4-BE49-F238E27FC236}">
                <a16:creationId xmlns:a16="http://schemas.microsoft.com/office/drawing/2014/main" id="{3AA2A859-0A1B-2F36-D9F6-1330424A1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905" y="3744473"/>
            <a:ext cx="4584189" cy="193946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013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Word Desktop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sz="2200" b="0"/>
              <a:t>Most users are highly familiar with this environment. </a:t>
            </a:r>
          </a:p>
          <a:p>
            <a:r>
              <a:rPr lang="en-US" sz="2200" b="0"/>
              <a:t>Most accessibility features are supported by screen readers. </a:t>
            </a:r>
          </a:p>
          <a:p>
            <a:r>
              <a:rPr lang="en-US" sz="2200" b="0"/>
              <a:t>Limitations: </a:t>
            </a:r>
          </a:p>
          <a:p>
            <a:pPr lvl="1"/>
            <a:r>
              <a:rPr lang="en-US" sz="1800" b="0"/>
              <a:t>No screen readers read alt text on charts </a:t>
            </a:r>
          </a:p>
          <a:p>
            <a:pPr lvl="1"/>
            <a:r>
              <a:rPr lang="en-US" sz="1800" b="0"/>
              <a:t>NVDA does not read alt text on smart art diagrams (all other screen readers do); NVDA reads components instead </a:t>
            </a:r>
          </a:p>
          <a:p>
            <a:pPr lvl="1"/>
            <a:r>
              <a:rPr lang="en-US" sz="1800" b="0"/>
              <a:t>JAWS is the only screen reader that has good support for footnotes and endnotes (Alt + Shift + E reads the note when the superscript identifier has focus; user does not lose their place in the document)</a:t>
            </a:r>
          </a:p>
        </p:txBody>
      </p:sp>
    </p:spTree>
    <p:extLst>
      <p:ext uri="{BB962C8B-B14F-4D97-AF65-F5344CB8AC3E}">
        <p14:creationId xmlns:p14="http://schemas.microsoft.com/office/powerpoint/2010/main" val="29840914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Word for the Web (Edit Mode)</a:t>
            </a:r>
          </a:p>
        </p:txBody>
      </p:sp>
      <p:pic>
        <p:nvPicPr>
          <p:cNvPr id="5" name="Picture 4" descr="Screenshot of a document in Word Online, with an application menu and toolbar inside the web browser">
            <a:extLst>
              <a:ext uri="{FF2B5EF4-FFF2-40B4-BE49-F238E27FC236}">
                <a16:creationId xmlns:a16="http://schemas.microsoft.com/office/drawing/2014/main" id="{5681729E-AA50-701D-1EFF-B7D49CFEF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846" y="1300736"/>
            <a:ext cx="5785338" cy="4658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410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Word for the Web (View-only)</a:t>
            </a:r>
          </a:p>
        </p:txBody>
      </p:sp>
      <p:pic>
        <p:nvPicPr>
          <p:cNvPr id="7" name="Picture 6" descr="Screenshot of view-only Word Online, which includes buttons across the top for 'Accessibility Mode',  'Immersive Reader', and 'Open in Desktop App'. ">
            <a:extLst>
              <a:ext uri="{FF2B5EF4-FFF2-40B4-BE49-F238E27FC236}">
                <a16:creationId xmlns:a16="http://schemas.microsoft.com/office/drawing/2014/main" id="{2D90DDB1-86F2-CA87-4413-1B6988A34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427" y="1294708"/>
            <a:ext cx="5807817" cy="4685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3256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 fontScale="90000"/>
          </a:bodyPr>
          <a:lstStyle/>
          <a:p>
            <a:r>
              <a:rPr lang="en-US"/>
              <a:t>Word for the Web (View-only, “Accessibility Mode”)</a:t>
            </a:r>
          </a:p>
        </p:txBody>
      </p:sp>
      <p:pic>
        <p:nvPicPr>
          <p:cNvPr id="4" name="Picture 3" descr="Screen shot of view-only document in Accessibility Mode. The document has been converted to PDF and appears in a PDF viewer. ">
            <a:extLst>
              <a:ext uri="{FF2B5EF4-FFF2-40B4-BE49-F238E27FC236}">
                <a16:creationId xmlns:a16="http://schemas.microsoft.com/office/drawing/2014/main" id="{A2BA766C-F80F-F066-0F28-C8BDC5AEB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645" y="1632578"/>
            <a:ext cx="6321669" cy="434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4416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“Accessibility Mode” has accessibility bugs</a:t>
            </a:r>
          </a:p>
        </p:txBody>
      </p:sp>
      <p:pic>
        <p:nvPicPr>
          <p:cNvPr id="3" name="Picture 2" descr="Word Online screenshot, showing NVDA  Headings List. All document headings are combined into one heading. ">
            <a:extLst>
              <a:ext uri="{FF2B5EF4-FFF2-40B4-BE49-F238E27FC236}">
                <a16:creationId xmlns:a16="http://schemas.microsoft.com/office/drawing/2014/main" id="{F8B9E258-8877-B93C-9C61-5FF674BA2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60" t="9210" r="19086" b="5204"/>
          <a:stretch/>
        </p:blipFill>
        <p:spPr>
          <a:xfrm>
            <a:off x="2400300" y="1447985"/>
            <a:ext cx="5864469" cy="425748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09056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Word for the Web: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382" y="1578463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sz="2200" b="0"/>
              <a:t>If document is shared in “Edit mode”, user can: </a:t>
            </a:r>
          </a:p>
          <a:p>
            <a:pPr lvl="1"/>
            <a:r>
              <a:rPr lang="en-US" sz="1800" b="0"/>
              <a:t>Access the document through the online interface</a:t>
            </a:r>
          </a:p>
          <a:p>
            <a:pPr lvl="2"/>
            <a:r>
              <a:rPr lang="en-US" sz="1600" b="0"/>
              <a:t>It’s not bad, but the application chrome is part of the same web page; this can interfere if the user just wants to read the document. </a:t>
            </a:r>
          </a:p>
          <a:p>
            <a:pPr lvl="1"/>
            <a:r>
              <a:rPr lang="en-US" b="0"/>
              <a:t>Open the document in the Word desktop app </a:t>
            </a:r>
          </a:p>
          <a:p>
            <a:pPr lvl="2"/>
            <a:r>
              <a:rPr lang="en-US" sz="1600" b="0"/>
              <a:t>Accessibility is good. Most users are highly familiar with this tool </a:t>
            </a:r>
          </a:p>
          <a:p>
            <a:pPr lvl="1"/>
            <a:r>
              <a:rPr lang="en-US" sz="1800" b="0"/>
              <a:t>Should only use ”Edit mode” if you want the user to be able to edit.  They can easily edit accidentally without realizing it. </a:t>
            </a:r>
          </a:p>
          <a:p>
            <a:r>
              <a:rPr lang="en-US" sz="2200" b="0"/>
              <a:t>If document is shared in “View mode”: </a:t>
            </a:r>
          </a:p>
          <a:p>
            <a:pPr lvl="1"/>
            <a:r>
              <a:rPr lang="en-US" sz="1800" b="0"/>
              <a:t>The default online viewer is completely inaccessible </a:t>
            </a:r>
          </a:p>
          <a:p>
            <a:pPr lvl="1"/>
            <a:r>
              <a:rPr lang="en-US" sz="1800" b="0"/>
              <a:t>“Accessibility mode” converts the document to PDF (see later slide for quality of PDF export) but the online PDF viewer introduces accessibility problems.  </a:t>
            </a:r>
          </a:p>
          <a:p>
            <a:pPr lvl="1"/>
            <a:r>
              <a:rPr lang="en-US" sz="1800" b="0"/>
              <a:t>The user can open in Word desktop app. </a:t>
            </a:r>
          </a:p>
        </p:txBody>
      </p:sp>
    </p:spTree>
    <p:extLst>
      <p:ext uri="{BB962C8B-B14F-4D97-AF65-F5344CB8AC3E}">
        <p14:creationId xmlns:p14="http://schemas.microsoft.com/office/powerpoint/2010/main" val="851349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Weird heading bug in Word for the Web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1736725"/>
            <a:ext cx="3479329" cy="4014788"/>
          </a:xfrm>
        </p:spPr>
        <p:txBody>
          <a:bodyPr lIns="91440" tIns="45720" rIns="91440" bIns="45720" anchor="t"/>
          <a:lstStyle/>
          <a:p>
            <a:r>
              <a:rPr lang="en-US" sz="1800" b="0"/>
              <a:t>Every document created in Word for Web has 18 hidden headings by default</a:t>
            </a:r>
          </a:p>
          <a:p>
            <a:r>
              <a:rPr lang="en-US" sz="1800" b="0"/>
              <a:t>The headings are visibly hidden (positioned offscreen)</a:t>
            </a:r>
          </a:p>
          <a:p>
            <a:r>
              <a:rPr lang="en-US" sz="1800" b="0"/>
              <a:t>These headings have no text content and JAWS ignores them, but NVDA does not. </a:t>
            </a:r>
          </a:p>
        </p:txBody>
      </p:sp>
      <p:pic>
        <p:nvPicPr>
          <p:cNvPr id="4" name="Picture 3" descr="Screen shot of Headings list in Word Online with NVDA, phantom Headings appear at the top of the window.">
            <a:extLst>
              <a:ext uri="{FF2B5EF4-FFF2-40B4-BE49-F238E27FC236}">
                <a16:creationId xmlns:a16="http://schemas.microsoft.com/office/drawing/2014/main" id="{9BCA8D7C-6E57-9876-6A03-87C89A7F2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40" y="1736725"/>
            <a:ext cx="4625975" cy="408286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700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Bonus Geek Content: Weird heading bug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7D4F60-BB5B-7999-C39B-049FE0FA69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622430"/>
            <a:ext cx="8196210" cy="1832952"/>
          </a:xfrm>
        </p:spPr>
        <p:txBody>
          <a:bodyPr/>
          <a:lstStyle/>
          <a:p>
            <a:r>
              <a:rPr lang="en-US" b="0"/>
              <a:t>The following two elements are repeated 9 times in every new document </a:t>
            </a:r>
          </a:p>
          <a:p>
            <a:r>
              <a:rPr lang="en-US" b="0"/>
              <a:t>Each repeated element increments the id and aria-level by 1 (the result = heading levels 1-9)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F25D9-D929-3D0D-C6B8-9376D2AC8DCD}"/>
              </a:ext>
            </a:extLst>
          </p:cNvPr>
          <p:cNvSpPr txBox="1"/>
          <p:nvPr/>
        </p:nvSpPr>
        <p:spPr>
          <a:xfrm>
            <a:off x="818456" y="3447782"/>
            <a:ext cx="7877908" cy="267765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kern="0">
                <a:solidFill>
                  <a:srgbClr val="F07178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kern="0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PreviousHiddenHeadingElementIdLevel1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kern="0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 err="1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HiddenElementForScreenReaderNav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kern="0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aria-label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Loading additional document content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kern="0" err="1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tabindex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1400" kern="0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heading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1400" kern="0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aria-level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1400" kern="0">
                <a:solidFill>
                  <a:srgbClr val="F07178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kern="0">
                <a:solidFill>
                  <a:srgbClr val="F07178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kern="0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NextHiddenHeadingElementIdLevel1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kern="0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 err="1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HiddenElementForScreenReaderNav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kern="0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aria-label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Loading additional document content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kern="0" err="1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tabindex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1400" kern="0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heading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1400" kern="0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aria-level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1400" kern="0">
                <a:solidFill>
                  <a:srgbClr val="F07178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974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Word Mobile App (iPhone)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5099657" cy="4015497"/>
          </a:xfrm>
        </p:spPr>
        <p:txBody>
          <a:bodyPr lIns="91440" tIns="45720" rIns="91440" bIns="45720" anchor="t"/>
          <a:lstStyle/>
          <a:p>
            <a:r>
              <a:rPr lang="en-US" sz="2200" b="0"/>
              <a:t>VoiceOver can read all content linearly. </a:t>
            </a:r>
          </a:p>
          <a:p>
            <a:r>
              <a:rPr lang="en-US" sz="2200" b="0"/>
              <a:t>Swipe right or left moves through pages, then reads the page that has focus. </a:t>
            </a:r>
          </a:p>
          <a:p>
            <a:r>
              <a:rPr lang="en-US" sz="2200" b="0"/>
              <a:t>It is difficult, if not impossible, to navigate between elements of the page. </a:t>
            </a:r>
          </a:p>
          <a:p>
            <a:r>
              <a:rPr lang="en-US" sz="2200" b="0"/>
              <a:t>“Read Aloud” feature is a plus. </a:t>
            </a:r>
          </a:p>
          <a:p>
            <a:r>
              <a:rPr lang="en-US" sz="2200" b="0"/>
              <a:t>“Headings” feature facilitates navigation, but isn’t designed for VoiceOver users (they can use the Rotor to move between headings)</a:t>
            </a:r>
          </a:p>
          <a:p>
            <a:endParaRPr lang="en-US" sz="2200" b="0"/>
          </a:p>
        </p:txBody>
      </p:sp>
      <p:pic>
        <p:nvPicPr>
          <p:cNvPr id="5" name="Picture 4" descr="Screen shot of Word app on iPhone">
            <a:extLst>
              <a:ext uri="{FF2B5EF4-FFF2-40B4-BE49-F238E27FC236}">
                <a16:creationId xmlns:a16="http://schemas.microsoft.com/office/drawing/2014/main" id="{3413D964-1696-4107-6EE4-CFB018566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168" y="501161"/>
            <a:ext cx="2485019" cy="5380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5514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Google Docs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177514"/>
          </a:xfrm>
        </p:spPr>
        <p:txBody>
          <a:bodyPr lIns="91440" tIns="45720" rIns="91440" bIns="45720" anchor="t"/>
          <a:lstStyle/>
          <a:p>
            <a:r>
              <a:rPr lang="en-US" sz="2200" b="0"/>
              <a:t>Screen reader keystrokes listed in Google’s online help docs don’t work.  For correct keystrokes, turn on Accessibility via Tools menu, then consult Accessibility menu in Google Docs. </a:t>
            </a:r>
          </a:p>
          <a:p>
            <a:r>
              <a:rPr lang="en-US" sz="2200" b="0"/>
              <a:t>Keystrokes are long and cumbersome, but </a:t>
            </a:r>
            <a:r>
              <a:rPr lang="en-US" sz="2200" b="0" i="1"/>
              <a:t>somewhat</a:t>
            </a:r>
            <a:r>
              <a:rPr lang="en-US" sz="2200" b="0"/>
              <a:t> intuitive. For example:  </a:t>
            </a:r>
          </a:p>
          <a:p>
            <a:pPr lvl="1"/>
            <a:r>
              <a:rPr lang="en-US" sz="1800" b="0"/>
              <a:t>Ctrl + Alt + N, Ctrl + Alt + G = Next graphic </a:t>
            </a:r>
          </a:p>
          <a:p>
            <a:pPr lvl="1"/>
            <a:r>
              <a:rPr lang="en-US" sz="1800" b="0"/>
              <a:t>Ctrl + Alt + N, Ctrl + Alt + H = Next heading</a:t>
            </a:r>
          </a:p>
          <a:p>
            <a:pPr lvl="1"/>
            <a:r>
              <a:rPr lang="en-US" sz="1800" b="0"/>
              <a:t>Ctrl + Alt + P, Ctrl + Alt + H = Previous heading </a:t>
            </a:r>
          </a:p>
          <a:p>
            <a:pPr lvl="1"/>
            <a:r>
              <a:rPr lang="en-US" sz="1800" b="0"/>
              <a:t>Ctrl + Alt + N, Ctrl + Alt + O = Next list </a:t>
            </a:r>
          </a:p>
          <a:p>
            <a:r>
              <a:rPr lang="en-US" sz="2200" b="0"/>
              <a:t>Some keystrokes may conflict with keystrokes used for other purposes (e.g., Ctrl + Alt + N = launch NVDA)</a:t>
            </a:r>
          </a:p>
        </p:txBody>
      </p:sp>
    </p:spTree>
    <p:extLst>
      <p:ext uri="{BB962C8B-B14F-4D97-AF65-F5344CB8AC3E}">
        <p14:creationId xmlns:p14="http://schemas.microsoft.com/office/powerpoint/2010/main" val="77670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/>
              <a:t>Alt Text Panel (Word desktop, PPT desktop &amp; web)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1736725"/>
            <a:ext cx="5037794" cy="4014788"/>
          </a:xfrm>
        </p:spPr>
        <p:txBody>
          <a:bodyPr lIns="91440" tIns="45720" rIns="91440" bIns="45720" anchor="t"/>
          <a:lstStyle/>
          <a:p>
            <a:r>
              <a:rPr lang="en-US" b="0"/>
              <a:t>Images that are purely decorative, select “Mark as decorative” checkbox</a:t>
            </a:r>
          </a:p>
          <a:p>
            <a:r>
              <a:rPr lang="en-US" b="0"/>
              <a:t>Just for fun, try “Generate a description for me”</a:t>
            </a:r>
          </a:p>
        </p:txBody>
      </p:sp>
      <p:pic>
        <p:nvPicPr>
          <p:cNvPr id="6" name="Picture 5" descr="Screen shot of Alt Text panel in Word.">
            <a:extLst>
              <a:ext uri="{FF2B5EF4-FFF2-40B4-BE49-F238E27FC236}">
                <a16:creationId xmlns:a16="http://schemas.microsoft.com/office/drawing/2014/main" id="{BCD0409C-567E-964B-B969-FF986F8FB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912" y="1794669"/>
            <a:ext cx="2451100" cy="3898900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4808016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Google Docs Keystroke Example: Table Navigation</a:t>
            </a:r>
          </a:p>
        </p:txBody>
      </p:sp>
      <p:pic>
        <p:nvPicPr>
          <p:cNvPr id="7" name="Picture 6" descr="Screen shot of the Accessibility &gt; Table menu from Google Docs.  There are 13 options, most of which have keyboard shortcuts starting with Ctrl+Alt+Shift+T, followed by Ctrl+Alt+Shift+another character. ">
            <a:extLst>
              <a:ext uri="{FF2B5EF4-FFF2-40B4-BE49-F238E27FC236}">
                <a16:creationId xmlns:a16="http://schemas.microsoft.com/office/drawing/2014/main" id="{91C19E55-124E-210B-D4BB-7C80DF7A0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371" y="1168442"/>
            <a:ext cx="4814827" cy="489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2792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20" y="371510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Google Docs Mobile App (iPhone)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5322395" cy="4015497"/>
          </a:xfrm>
        </p:spPr>
        <p:txBody>
          <a:bodyPr lIns="91440" tIns="45720" rIns="91440" bIns="45720" anchor="t"/>
          <a:lstStyle/>
          <a:p>
            <a:r>
              <a:rPr lang="en-US" sz="2200" b="0"/>
              <a:t>VoiceOver can read the entire document from top to bottom, but users can’t interact with individual elements. </a:t>
            </a:r>
          </a:p>
          <a:p>
            <a:r>
              <a:rPr lang="en-US" sz="2200" b="0"/>
              <a:t>The VoiceOver Rotor doesn’t recognize critical features within the document, such as headings. </a:t>
            </a:r>
          </a:p>
          <a:p>
            <a:r>
              <a:rPr lang="en-US" sz="2200" b="0"/>
              <a:t>These same issues persist if users double-tap to enter Edit mode. </a:t>
            </a:r>
          </a:p>
        </p:txBody>
      </p:sp>
      <p:pic>
        <p:nvPicPr>
          <p:cNvPr id="5" name="Picture 4" descr="Screen shot of Google Docs app on iPhone">
            <a:extLst>
              <a:ext uri="{FF2B5EF4-FFF2-40B4-BE49-F238E27FC236}">
                <a16:creationId xmlns:a16="http://schemas.microsoft.com/office/drawing/2014/main" id="{5092A8F7-7366-FEBE-5FC3-28BB04E8C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372" y="274798"/>
            <a:ext cx="2604184" cy="563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89641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 fontScale="90000"/>
          </a:bodyPr>
          <a:lstStyle/>
          <a:p>
            <a:r>
              <a:rPr lang="en-US"/>
              <a:t>PowerPoint Desktop: Screen Reader Inconsistencies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sz="2200" b="0"/>
              <a:t>JAWS and Narrator read </a:t>
            </a:r>
            <a:r>
              <a:rPr lang="en-US" sz="2200"/>
              <a:t>images from Master Slide</a:t>
            </a:r>
            <a:r>
              <a:rPr lang="en-US" sz="2200" b="0"/>
              <a:t> if they have alt text; NVDA and </a:t>
            </a:r>
            <a:r>
              <a:rPr lang="en-US" sz="2200" b="0" err="1"/>
              <a:t>VoiceOver</a:t>
            </a:r>
            <a:r>
              <a:rPr lang="en-US" sz="2200" b="0"/>
              <a:t> do not</a:t>
            </a:r>
          </a:p>
          <a:p>
            <a:r>
              <a:rPr lang="en-US" sz="2200" b="0"/>
              <a:t>NVDA does not announce </a:t>
            </a:r>
            <a:r>
              <a:rPr lang="en-US" sz="2200"/>
              <a:t>links </a:t>
            </a:r>
            <a:r>
              <a:rPr lang="en-US" sz="2200" b="0"/>
              <a:t>as “link” when reading the entire slide. Users can tab to the link, but NVDA does not announce the link text when it receives focus (This second issue is true in </a:t>
            </a:r>
            <a:r>
              <a:rPr lang="en-US" sz="2200" b="0" err="1"/>
              <a:t>VoiceOver</a:t>
            </a:r>
            <a:r>
              <a:rPr lang="en-US" sz="2200" b="0"/>
              <a:t> too).  </a:t>
            </a:r>
          </a:p>
          <a:p>
            <a:r>
              <a:rPr lang="en-US" sz="2200" b="0"/>
              <a:t>All screen readers read </a:t>
            </a:r>
            <a:r>
              <a:rPr lang="en-US" sz="2200"/>
              <a:t>alt text on a diagram</a:t>
            </a:r>
            <a:r>
              <a:rPr lang="en-US" sz="2200" b="0"/>
              <a:t>, but JAWS and Narrator also read the individual components, even if they’re marked decorative. </a:t>
            </a:r>
          </a:p>
          <a:p>
            <a:r>
              <a:rPr lang="en-US" sz="2200" b="0"/>
              <a:t>NVDA does not recognize </a:t>
            </a:r>
            <a:r>
              <a:rPr lang="en-US" sz="2200"/>
              <a:t>tables</a:t>
            </a:r>
            <a:r>
              <a:rPr lang="en-US" sz="2200" b="0"/>
              <a:t>. (It reads their content as text, but table navigation keys do not work)</a:t>
            </a:r>
          </a:p>
        </p:txBody>
      </p:sp>
    </p:spTree>
    <p:extLst>
      <p:ext uri="{BB962C8B-B14F-4D97-AF65-F5344CB8AC3E}">
        <p14:creationId xmlns:p14="http://schemas.microsoft.com/office/powerpoint/2010/main" val="28256333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PowerPoint for the Web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sz="2200"/>
              <a:t>Screen readers are more consistent than they are with PowerPoint desktop, but there are bugs:  </a:t>
            </a:r>
          </a:p>
          <a:p>
            <a:pPr lvl="1"/>
            <a:r>
              <a:rPr lang="en-US" sz="1800" b="0"/>
              <a:t>For all Windows screen readers, </a:t>
            </a:r>
            <a:r>
              <a:rPr lang="en-US" sz="1800"/>
              <a:t>links </a:t>
            </a:r>
            <a:r>
              <a:rPr lang="en-US" sz="1800" b="0"/>
              <a:t>and link text are separate objects. NVDA List of Links shows links as “Unlabeled” links; JAWS List of Links shows nothing. </a:t>
            </a:r>
          </a:p>
          <a:p>
            <a:pPr lvl="1"/>
            <a:r>
              <a:rPr lang="en-US" sz="1800" b="0"/>
              <a:t>All screen readers handle tables as expected if they have a header row.  However… </a:t>
            </a:r>
          </a:p>
          <a:p>
            <a:pPr lvl="1"/>
            <a:r>
              <a:rPr lang="en-US" sz="1800"/>
              <a:t>Tables without header rows</a:t>
            </a:r>
            <a:r>
              <a:rPr lang="en-US" sz="1800" b="0"/>
              <a:t> are not recognized as tables at all. This is true for all screen readers. </a:t>
            </a:r>
          </a:p>
          <a:p>
            <a:pPr marL="0" indent="0">
              <a:buNone/>
            </a:pPr>
            <a:endParaRPr lang="en-US" sz="2200" b="0"/>
          </a:p>
          <a:p>
            <a:endParaRPr lang="en-US" sz="2200" b="0"/>
          </a:p>
          <a:p>
            <a:pPr lvl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82749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PowerPoint Mobile App (iPhone)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5379186" cy="4015497"/>
          </a:xfrm>
        </p:spPr>
        <p:txBody>
          <a:bodyPr lIns="91440" tIns="45720" rIns="91440" bIns="45720" anchor="t"/>
          <a:lstStyle/>
          <a:p>
            <a:r>
              <a:rPr lang="en-US" sz="2200" b="0"/>
              <a:t>User swipes right to move between slides.  Each slide is identified by </a:t>
            </a:r>
            <a:r>
              <a:rPr lang="en-US" sz="2200"/>
              <a:t>number and title</a:t>
            </a:r>
            <a:r>
              <a:rPr lang="en-US" sz="2200" b="0"/>
              <a:t>.</a:t>
            </a:r>
          </a:p>
          <a:p>
            <a:r>
              <a:rPr lang="en-US" sz="2200" b="0"/>
              <a:t>Double tap to enter a slide, then swipe right to move from object to object. </a:t>
            </a:r>
          </a:p>
          <a:p>
            <a:r>
              <a:rPr lang="en-US" sz="2200" b="0"/>
              <a:t>Some objects (e.g., table) require additional action to enter and read their content. </a:t>
            </a:r>
          </a:p>
          <a:p>
            <a:r>
              <a:rPr lang="en-US" sz="2200" b="0"/>
              <a:t>Overall, a very clean and easy-to-use interface.  </a:t>
            </a:r>
          </a:p>
          <a:p>
            <a:endParaRPr lang="en-US" sz="2200" b="0"/>
          </a:p>
        </p:txBody>
      </p:sp>
      <p:pic>
        <p:nvPicPr>
          <p:cNvPr id="5" name="Picture 4" descr="Screen shot of PowerPoint app on iPhone">
            <a:extLst>
              <a:ext uri="{FF2B5EF4-FFF2-40B4-BE49-F238E27FC236}">
                <a16:creationId xmlns:a16="http://schemas.microsoft.com/office/drawing/2014/main" id="{F1417A91-AD6D-6AC4-067F-4E038B294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292" y="268408"/>
            <a:ext cx="2560223" cy="55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96401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Google Slides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sz="2200" b="0"/>
              <a:t>Unlike PowerPoint, slides are not readable in Presentation Mode (see next slide for a demo)</a:t>
            </a:r>
          </a:p>
          <a:p>
            <a:r>
              <a:rPr lang="en-US" sz="2200" b="0"/>
              <a:t>In Standard Mode: </a:t>
            </a:r>
          </a:p>
          <a:p>
            <a:pPr lvl="1"/>
            <a:r>
              <a:rPr lang="en-US" sz="1800" b="0"/>
              <a:t>Alt + Ctrl + Shift + C  moves to Canvas </a:t>
            </a:r>
          </a:p>
          <a:p>
            <a:pPr lvl="1"/>
            <a:r>
              <a:rPr lang="en-US" sz="1800" b="0"/>
              <a:t>Alt + Ctrl + Shift + F  moves to Filmstrip</a:t>
            </a:r>
          </a:p>
          <a:p>
            <a:pPr lvl="1"/>
            <a:r>
              <a:rPr lang="en-US" sz="1800" b="0"/>
              <a:t>Alt + Ctrl + Shift + S  moves to Speaker notes</a:t>
            </a:r>
          </a:p>
          <a:p>
            <a:pPr lvl="1"/>
            <a:r>
              <a:rPr lang="en-US" sz="1800" b="0"/>
              <a:t>In Canvas, press Tab to move between objects. </a:t>
            </a:r>
          </a:p>
          <a:p>
            <a:pPr lvl="1"/>
            <a:r>
              <a:rPr lang="en-US" sz="1800" b="0"/>
              <a:t>Press Enter to edit the content of the current object. </a:t>
            </a:r>
          </a:p>
          <a:p>
            <a:pPr lvl="1"/>
            <a:r>
              <a:rPr lang="en-US" sz="1800" b="0"/>
              <a:t>Do not use arrow keys when an object has focus!  That will nudge the position of the object.</a:t>
            </a:r>
          </a:p>
        </p:txBody>
      </p:sp>
    </p:spTree>
    <p:extLst>
      <p:ext uri="{BB962C8B-B14F-4D97-AF65-F5344CB8AC3E}">
        <p14:creationId xmlns:p14="http://schemas.microsoft.com/office/powerpoint/2010/main" val="7314782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Google Slides in Presentation View </a:t>
            </a:r>
          </a:p>
        </p:txBody>
      </p:sp>
      <p:pic>
        <p:nvPicPr>
          <p:cNvPr id="6" name="jaws-google-slides.mp4" descr="Video: JAWS with Google Slides">
            <a:hlinkClick r:id="" action="ppaction://media"/>
            <a:extLst>
              <a:ext uri="{FF2B5EF4-FFF2-40B4-BE49-F238E27FC236}">
                <a16:creationId xmlns:a16="http://schemas.microsoft.com/office/drawing/2014/main" id="{8B1F2198-C75A-7292-E63E-5219C10C40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01BD3A7C-3D0F-4F4F-BD9E-51D6E882FC7A}" label="" lang="en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5091" y="1663943"/>
            <a:ext cx="7373817" cy="41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2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Bonus Geek Slide: Google in Presentation Mode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7D4F60-BB5B-7999-C39B-049FE0FA69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The entire slide is an &lt;</a:t>
            </a:r>
            <a:r>
              <a:rPr lang="en-US" err="1"/>
              <a:t>svg</a:t>
            </a:r>
            <a:r>
              <a:rPr lang="en-US"/>
              <a:t>&gt; element. </a:t>
            </a:r>
          </a:p>
          <a:p>
            <a:r>
              <a:rPr lang="en-US"/>
              <a:t>Below is the “Terrill Thompson” line: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F25D9-D929-3D0D-C6B8-9376D2AC8DCD}"/>
              </a:ext>
            </a:extLst>
          </p:cNvPr>
          <p:cNvSpPr txBox="1"/>
          <p:nvPr/>
        </p:nvSpPr>
        <p:spPr>
          <a:xfrm>
            <a:off x="818456" y="2811364"/>
            <a:ext cx="7877908" cy="253915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kern="0">
                <a:solidFill>
                  <a:srgbClr val="F07178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EEFF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kern="0">
                <a:solidFill>
                  <a:srgbClr val="F07178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sketchy-text-background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1400" kern="0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visibility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visible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"&gt;&lt;/</a:t>
            </a:r>
            <a:r>
              <a:rPr lang="en-US" sz="1400" kern="0">
                <a:solidFill>
                  <a:srgbClr val="F07178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EEFF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kern="0">
                <a:solidFill>
                  <a:srgbClr val="F07178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&gt;&lt;/</a:t>
            </a:r>
            <a:r>
              <a:rPr lang="en-US" sz="1400" kern="0">
                <a:solidFill>
                  <a:srgbClr val="F07178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EEFF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kern="0">
                <a:solidFill>
                  <a:srgbClr val="F07178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sketchy-text-content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1400" kern="0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visibility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visible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EEFF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kern="0">
                <a:solidFill>
                  <a:srgbClr val="F07178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sketchy-text-content-text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1400" kern="0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translate(0 30.72)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EEFF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kern="0">
                <a:solidFill>
                  <a:srgbClr val="F07178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text-rendering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 err="1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geometricPrecision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r>
              <a:rPr lang="en-US" sz="1400" kern="0">
                <a:solidFill>
                  <a:srgbClr val="EEFF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Terrill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1400" kern="0">
                <a:solidFill>
                  <a:srgbClr val="F07178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EEFF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kern="0">
                <a:solidFill>
                  <a:srgbClr val="F07178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>
                <a:solidFill>
                  <a:srgbClr val="C792EA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text-rendering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1400" kern="0" err="1">
                <a:solidFill>
                  <a:srgbClr val="C3E88D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geometricPrecision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r>
              <a:rPr lang="en-US" sz="1400" kern="0">
                <a:solidFill>
                  <a:srgbClr val="EEFF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Thompson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1400" kern="0">
                <a:solidFill>
                  <a:srgbClr val="F07178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EEFF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1400" kern="0">
                <a:solidFill>
                  <a:srgbClr val="F07178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EEFF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1400" kern="0">
                <a:solidFill>
                  <a:srgbClr val="F07178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1400" kern="0">
                <a:solidFill>
                  <a:srgbClr val="F07178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kern="0">
                <a:solidFill>
                  <a:srgbClr val="89DDFF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400" kern="100">
              <a:effectLst/>
              <a:latin typeface="Courier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1200"/>
              </a:spcAft>
            </a:pPr>
            <a:r>
              <a:rPr lang="en-US" sz="1400" kern="100">
                <a:effectLst/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316974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2" y="30773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Google Slides Mobile App (iPhone)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4809842" cy="4015497"/>
          </a:xfrm>
        </p:spPr>
        <p:txBody>
          <a:bodyPr lIns="91440" tIns="45720" rIns="91440" bIns="45720" anchor="t"/>
          <a:lstStyle/>
          <a:p>
            <a:r>
              <a:rPr lang="en-US" sz="2200" b="0"/>
              <a:t>User swipes right to move between slides. </a:t>
            </a:r>
          </a:p>
          <a:p>
            <a:r>
              <a:rPr lang="en-US" sz="2200" b="0"/>
              <a:t>If the user doesn't swipe again, all content of the slide that currently has focus is read. </a:t>
            </a:r>
          </a:p>
          <a:p>
            <a:r>
              <a:rPr lang="en-US" sz="2200" b="0"/>
              <a:t>Double tap brings up a pop-up menu. One of the options is "Edit mode", but reading content in Edit mode is not easy (plus it's risky).</a:t>
            </a:r>
            <a:r>
              <a:rPr lang="en-US" sz="2200"/>
              <a:t>  </a:t>
            </a:r>
          </a:p>
        </p:txBody>
      </p:sp>
      <p:pic>
        <p:nvPicPr>
          <p:cNvPr id="5" name="Picture 4" descr="Screen shot of Google Slides app on iPhone">
            <a:extLst>
              <a:ext uri="{FF2B5EF4-FFF2-40B4-BE49-F238E27FC236}">
                <a16:creationId xmlns:a16="http://schemas.microsoft.com/office/drawing/2014/main" id="{5C1A8FA7-F45C-8329-E887-AF5434003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486" y="307731"/>
            <a:ext cx="2533158" cy="5485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52057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Encode Sans Normal Black"/>
              </a:rPr>
              <a:t>Summary:</a:t>
            </a:r>
            <a:br>
              <a:rPr lang="en-US" sz="4400">
                <a:latin typeface="Encode Sans Normal Black"/>
              </a:rPr>
            </a:br>
            <a:r>
              <a:rPr lang="en-US" sz="4400">
                <a:latin typeface="Encode Sans Normal Black"/>
              </a:rPr>
              <a:t>Documents &amp; Slides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0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/>
              <a:t>Format Picture Panel (Word for the Web)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615955"/>
            <a:ext cx="3541220" cy="4015497"/>
          </a:xfrm>
        </p:spPr>
        <p:txBody>
          <a:bodyPr lIns="91440" tIns="45720" rIns="91440" bIns="45720" anchor="t"/>
          <a:lstStyle/>
          <a:p>
            <a:r>
              <a:rPr lang="en-US" sz="2000" b="0"/>
              <a:t>Add Alt text in "Description" field</a:t>
            </a:r>
          </a:p>
          <a:p>
            <a:r>
              <a:rPr lang="en-US" sz="2000" b="0"/>
              <a:t>Optionally, add “Title” but:</a:t>
            </a:r>
          </a:p>
          <a:p>
            <a:pPr lvl="1"/>
            <a:r>
              <a:rPr lang="en-US" b="0"/>
              <a:t>Know that “Title” will not survive if document is exported to PDF</a:t>
            </a:r>
          </a:p>
          <a:p>
            <a:r>
              <a:rPr lang="en-US" sz="2000" b="0"/>
              <a:t>Can’t mark images as decorative</a:t>
            </a:r>
          </a:p>
        </p:txBody>
      </p:sp>
      <p:pic>
        <p:nvPicPr>
          <p:cNvPr id="5" name="Picture 4" descr="Screen shot of Format Picture panel in Word Online.">
            <a:extLst>
              <a:ext uri="{FF2B5EF4-FFF2-40B4-BE49-F238E27FC236}">
                <a16:creationId xmlns:a16="http://schemas.microsoft.com/office/drawing/2014/main" id="{D2900801-CC1C-702B-0831-FF6C77BB9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2141370"/>
            <a:ext cx="4487635" cy="257525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6984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45C7E2-16C3-3D40-BD1C-DE2B3478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Document &amp; Slide Tools (1 of 3)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917FD3-0B26-1F0A-0453-A19DCE98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30767"/>
              </p:ext>
            </p:extLst>
          </p:nvPr>
        </p:nvGraphicFramePr>
        <p:xfrm>
          <a:off x="671755" y="1893711"/>
          <a:ext cx="8064504" cy="3834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26">
                  <a:extLst>
                    <a:ext uri="{9D8B030D-6E8A-4147-A177-3AD203B41FA5}">
                      <a16:colId xmlns:a16="http://schemas.microsoft.com/office/drawing/2014/main" val="4282255172"/>
                    </a:ext>
                  </a:extLst>
                </a:gridCol>
                <a:gridCol w="2016126">
                  <a:extLst>
                    <a:ext uri="{9D8B030D-6E8A-4147-A177-3AD203B41FA5}">
                      <a16:colId xmlns:a16="http://schemas.microsoft.com/office/drawing/2014/main" val="3071782747"/>
                    </a:ext>
                  </a:extLst>
                </a:gridCol>
                <a:gridCol w="2016126">
                  <a:extLst>
                    <a:ext uri="{9D8B030D-6E8A-4147-A177-3AD203B41FA5}">
                      <a16:colId xmlns:a16="http://schemas.microsoft.com/office/drawing/2014/main" val="1725361175"/>
                    </a:ext>
                  </a:extLst>
                </a:gridCol>
                <a:gridCol w="2016126">
                  <a:extLst>
                    <a:ext uri="{9D8B030D-6E8A-4147-A177-3AD203B41FA5}">
                      <a16:colId xmlns:a16="http://schemas.microsoft.com/office/drawing/2014/main" val="3125510037"/>
                    </a:ext>
                  </a:extLst>
                </a:gridCol>
              </a:tblGrid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Word &amp; PowerPoint (Desktop)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Word &amp; PowerPoint</a:t>
                      </a:r>
                      <a:br>
                        <a:rPr lang="en-US" sz="1600"/>
                      </a:br>
                      <a:r>
                        <a:rPr lang="en-US" sz="1600"/>
                        <a:t>(Web)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Google Docs &amp;</a:t>
                      </a:r>
                      <a:br>
                        <a:rPr lang="en-US" sz="1600"/>
                      </a:br>
                      <a:r>
                        <a:rPr lang="en-US" sz="1600"/>
                        <a:t>Slides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9174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Add alt text to individual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Right click image.</a:t>
                      </a:r>
                      <a:br>
                        <a:rPr lang="en-US" sz="1600"/>
                      </a:br>
                      <a:r>
                        <a:rPr lang="en-US" sz="1600"/>
                        <a:t>Select “Alt Text”.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Same as desktop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Right click image.</a:t>
                      </a:r>
                      <a:br>
                        <a:rPr lang="en-US" sz="1600"/>
                      </a:br>
                      <a:r>
                        <a:rPr lang="en-US" sz="1600"/>
                        <a:t>Select “Alt Text”. </a:t>
                      </a:r>
                      <a:br>
                        <a:rPr lang="en-US" sz="1600"/>
                      </a:br>
                      <a:r>
                        <a:rPr lang="en-US" sz="1600"/>
                        <a:t>Enter alt text into “Description” field, not “Title” field.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613074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Add alt text to grouped images, designs, charts,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Right click group. </a:t>
                      </a:r>
                      <a:br>
                        <a:rPr lang="en-US" sz="1600"/>
                      </a:br>
                      <a:r>
                        <a:rPr lang="en-US" sz="1600"/>
                        <a:t>Select “Alt text”.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Right click group.</a:t>
                      </a:r>
                      <a:br>
                        <a:rPr lang="en-US" sz="1600"/>
                      </a:br>
                      <a:r>
                        <a:rPr lang="en-US" sz="1600"/>
                        <a:t>Select “Alt text”.  If not an option, search for "Alt".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Not supported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7261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Mark images as decorative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Same as above.</a:t>
                      </a:r>
                      <a:br>
                        <a:rPr lang="en-US" sz="1600"/>
                      </a:br>
                      <a:r>
                        <a:rPr lang="en-US" sz="1600"/>
                        <a:t>Click “Mark as decorative” checkbox.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Same as above.</a:t>
                      </a:r>
                      <a:br>
                        <a:rPr lang="en-US" sz="1600"/>
                      </a:br>
                      <a:r>
                        <a:rPr lang="en-US" sz="1600"/>
                        <a:t>Click “Mark as decorative” checkbox.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Not supported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85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0226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45C7E2-16C3-3D40-BD1C-DE2B3478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Document &amp; Slide Tools (2 of 3)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917FD3-0B26-1F0A-0453-A19DCE98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94885"/>
              </p:ext>
            </p:extLst>
          </p:nvPr>
        </p:nvGraphicFramePr>
        <p:xfrm>
          <a:off x="671755" y="1893711"/>
          <a:ext cx="8064504" cy="3834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26">
                  <a:extLst>
                    <a:ext uri="{9D8B030D-6E8A-4147-A177-3AD203B41FA5}">
                      <a16:colId xmlns:a16="http://schemas.microsoft.com/office/drawing/2014/main" val="4282255172"/>
                    </a:ext>
                  </a:extLst>
                </a:gridCol>
                <a:gridCol w="2016126">
                  <a:extLst>
                    <a:ext uri="{9D8B030D-6E8A-4147-A177-3AD203B41FA5}">
                      <a16:colId xmlns:a16="http://schemas.microsoft.com/office/drawing/2014/main" val="3071782747"/>
                    </a:ext>
                  </a:extLst>
                </a:gridCol>
                <a:gridCol w="2016126">
                  <a:extLst>
                    <a:ext uri="{9D8B030D-6E8A-4147-A177-3AD203B41FA5}">
                      <a16:colId xmlns:a16="http://schemas.microsoft.com/office/drawing/2014/main" val="1725361175"/>
                    </a:ext>
                  </a:extLst>
                </a:gridCol>
                <a:gridCol w="2016126">
                  <a:extLst>
                    <a:ext uri="{9D8B030D-6E8A-4147-A177-3AD203B41FA5}">
                      <a16:colId xmlns:a16="http://schemas.microsoft.com/office/drawing/2014/main" val="3125510037"/>
                    </a:ext>
                  </a:extLst>
                </a:gridCol>
              </a:tblGrid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Word &amp; PowerPoint (Desktop)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Word &amp; PowerPoint</a:t>
                      </a:r>
                      <a:br>
                        <a:rPr lang="en-US" sz="1600"/>
                      </a:br>
                      <a:r>
                        <a:rPr lang="en-US" sz="1600"/>
                        <a:t>(Web)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Google Docs &amp;</a:t>
                      </a:r>
                      <a:br>
                        <a:rPr lang="en-US" sz="1600"/>
                      </a:br>
                      <a:r>
                        <a:rPr lang="en-US" sz="1600"/>
                        <a:t>Slides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9174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Lists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Select proper list function from Home ribbon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Same as desktop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Select proper list function from menu bar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613074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Document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Mac: File, Properties, Summary tab</a:t>
                      </a:r>
                      <a:br>
                        <a:rPr lang="en-US" sz="1600"/>
                      </a:br>
                      <a:r>
                        <a:rPr lang="en-US" sz="1600"/>
                        <a:t>Win: File, Info, Show All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supported, open in desktop to include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Add title in upper left field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7261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 dirty="0"/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Review tab, choose language (can set language of the entire document or selected text)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Not supported, open in desktop to include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File, choose language to set document language. Can not set a separate language for selected text.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85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1345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45C7E2-16C3-3D40-BD1C-DE2B3478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latin typeface="Encode Sans Normal Black"/>
              </a:rPr>
              <a:t>Comparison of Document &amp; Slide Tools (3 of 3)</a:t>
            </a: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917FD3-0B26-1F0A-0453-A19DCE98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773363"/>
              </p:ext>
            </p:extLst>
          </p:nvPr>
        </p:nvGraphicFramePr>
        <p:xfrm>
          <a:off x="671755" y="1893711"/>
          <a:ext cx="8064504" cy="349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26">
                  <a:extLst>
                    <a:ext uri="{9D8B030D-6E8A-4147-A177-3AD203B41FA5}">
                      <a16:colId xmlns:a16="http://schemas.microsoft.com/office/drawing/2014/main" val="4282255172"/>
                    </a:ext>
                  </a:extLst>
                </a:gridCol>
                <a:gridCol w="2016126">
                  <a:extLst>
                    <a:ext uri="{9D8B030D-6E8A-4147-A177-3AD203B41FA5}">
                      <a16:colId xmlns:a16="http://schemas.microsoft.com/office/drawing/2014/main" val="3071782747"/>
                    </a:ext>
                  </a:extLst>
                </a:gridCol>
                <a:gridCol w="2016126">
                  <a:extLst>
                    <a:ext uri="{9D8B030D-6E8A-4147-A177-3AD203B41FA5}">
                      <a16:colId xmlns:a16="http://schemas.microsoft.com/office/drawing/2014/main" val="1725361175"/>
                    </a:ext>
                  </a:extLst>
                </a:gridCol>
                <a:gridCol w="2016126">
                  <a:extLst>
                    <a:ext uri="{9D8B030D-6E8A-4147-A177-3AD203B41FA5}">
                      <a16:colId xmlns:a16="http://schemas.microsoft.com/office/drawing/2014/main" val="3125510037"/>
                    </a:ext>
                  </a:extLst>
                </a:gridCol>
              </a:tblGrid>
              <a:tr h="634530">
                <a:tc>
                  <a:txBody>
                    <a:bodyPr/>
                    <a:lstStyle/>
                    <a:p>
                      <a:r>
                        <a:rPr lang="en-US" sz="16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Word &amp; PowerPoint (Desktop)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Word &amp; PowerPoint</a:t>
                      </a:r>
                      <a:br>
                        <a:rPr lang="en-US" sz="1600"/>
                      </a:br>
                      <a:r>
                        <a:rPr lang="en-US" sz="1600"/>
                        <a:t>(Web)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Google Docs &amp;</a:t>
                      </a:r>
                      <a:br>
                        <a:rPr lang="en-US" sz="1600"/>
                      </a:br>
                      <a:r>
                        <a:rPr lang="en-US" sz="1600"/>
                        <a:t>Slides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9174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 dirty="0"/>
                        <a:t>Mark column and/or row headers in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Select table.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In Ribbon, click “Table Design”.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Check “Header Row” and/or “First Column” checkboxes.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dirty="0"/>
                        <a:t>Select table.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In Ribbon, click "Table". 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Click "Style Options" and select "Header Row” and/or “First Column”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Not supported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613074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Run an automated accessible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In the Ribbon, click “Review”, then “Check accessibility”.</a:t>
                      </a:r>
                      <a:br>
                        <a:rPr lang="en-US" sz="1600"/>
                      </a:b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Same as desktop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supported (available with third party extension Grackle Slides).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72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8228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45C7E2-16C3-3D40-BD1C-DE2B3478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latin typeface="Encode Sans Normal Black"/>
              </a:rPr>
              <a:t>Comparison of Document Tools</a:t>
            </a: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917FD3-0B26-1F0A-0453-A19DCE98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135939"/>
              </p:ext>
            </p:extLst>
          </p:nvPr>
        </p:nvGraphicFramePr>
        <p:xfrm>
          <a:off x="671755" y="1893711"/>
          <a:ext cx="8064504" cy="1945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26">
                  <a:extLst>
                    <a:ext uri="{9D8B030D-6E8A-4147-A177-3AD203B41FA5}">
                      <a16:colId xmlns:a16="http://schemas.microsoft.com/office/drawing/2014/main" val="4282255172"/>
                    </a:ext>
                  </a:extLst>
                </a:gridCol>
                <a:gridCol w="2016126">
                  <a:extLst>
                    <a:ext uri="{9D8B030D-6E8A-4147-A177-3AD203B41FA5}">
                      <a16:colId xmlns:a16="http://schemas.microsoft.com/office/drawing/2014/main" val="3071782747"/>
                    </a:ext>
                  </a:extLst>
                </a:gridCol>
                <a:gridCol w="2016126">
                  <a:extLst>
                    <a:ext uri="{9D8B030D-6E8A-4147-A177-3AD203B41FA5}">
                      <a16:colId xmlns:a16="http://schemas.microsoft.com/office/drawing/2014/main" val="1725361175"/>
                    </a:ext>
                  </a:extLst>
                </a:gridCol>
                <a:gridCol w="2016126">
                  <a:extLst>
                    <a:ext uri="{9D8B030D-6E8A-4147-A177-3AD203B41FA5}">
                      <a16:colId xmlns:a16="http://schemas.microsoft.com/office/drawing/2014/main" val="3125510037"/>
                    </a:ext>
                  </a:extLst>
                </a:gridCol>
              </a:tblGrid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Word (Desktop)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Word (Web)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Google Docs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9174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Headings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Select appropriate heading from Styles pane, right click to modify or update style.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Same as Word desktop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Select appropriate heading from Styles dropdown on menu bar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613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139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45C7E2-16C3-3D40-BD1C-DE2B3478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latin typeface="Encode Sans Normal Black"/>
              </a:rPr>
              <a:t>Comparison of Slide Tools</a:t>
            </a: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917FD3-0B26-1F0A-0453-A19DCE98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44629"/>
              </p:ext>
            </p:extLst>
          </p:nvPr>
        </p:nvGraphicFramePr>
        <p:xfrm>
          <a:off x="671755" y="1893711"/>
          <a:ext cx="8064504" cy="290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26">
                  <a:extLst>
                    <a:ext uri="{9D8B030D-6E8A-4147-A177-3AD203B41FA5}">
                      <a16:colId xmlns:a16="http://schemas.microsoft.com/office/drawing/2014/main" val="4282255172"/>
                    </a:ext>
                  </a:extLst>
                </a:gridCol>
                <a:gridCol w="2016126">
                  <a:extLst>
                    <a:ext uri="{9D8B030D-6E8A-4147-A177-3AD203B41FA5}">
                      <a16:colId xmlns:a16="http://schemas.microsoft.com/office/drawing/2014/main" val="3071782747"/>
                    </a:ext>
                  </a:extLst>
                </a:gridCol>
                <a:gridCol w="2016126">
                  <a:extLst>
                    <a:ext uri="{9D8B030D-6E8A-4147-A177-3AD203B41FA5}">
                      <a16:colId xmlns:a16="http://schemas.microsoft.com/office/drawing/2014/main" val="1725361175"/>
                    </a:ext>
                  </a:extLst>
                </a:gridCol>
                <a:gridCol w="2016126">
                  <a:extLst>
                    <a:ext uri="{9D8B030D-6E8A-4147-A177-3AD203B41FA5}">
                      <a16:colId xmlns:a16="http://schemas.microsoft.com/office/drawing/2014/main" val="3125510037"/>
                    </a:ext>
                  </a:extLst>
                </a:gridCol>
              </a:tblGrid>
              <a:tr h="718860">
                <a:tc>
                  <a:txBody>
                    <a:bodyPr/>
                    <a:lstStyle/>
                    <a:p>
                      <a:r>
                        <a:rPr lang="en-US" sz="160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PowerPoint (Desktop)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PowerPoint</a:t>
                      </a:r>
                      <a:br>
                        <a:rPr lang="en-US" sz="1600"/>
                      </a:br>
                      <a:r>
                        <a:rPr lang="en-US" sz="1600"/>
                        <a:t>(Web)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Google</a:t>
                      </a:r>
                      <a:br>
                        <a:rPr lang="en-US" sz="1600"/>
                      </a:br>
                      <a:r>
                        <a:rPr lang="en-US" sz="1600"/>
                        <a:t>Slides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9174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Slide titles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Use Template, Select proper Layout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Same as desktop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Same as PowerPoint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613074"/>
                  </a:ext>
                </a:extLst>
              </a:tr>
              <a:tr h="63452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Read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Win: Review tab, Check Accessibility, Read Order</a:t>
                      </a:r>
                    </a:p>
                    <a:p>
                      <a:pPr lvl="0">
                        <a:buNone/>
                      </a:pPr>
                      <a:r>
                        <a:rPr lang="en-US" sz="1600"/>
                        <a:t>Mac: Arrange drop down from ribbon, Selection Pane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Arrange drop down from ribbon, Selection Pane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Not 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430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2555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Encode Sans Normal Black"/>
              </a:rPr>
              <a:t>Summary:</a:t>
            </a:r>
            <a:br>
              <a:rPr lang="en-US" sz="4400">
                <a:latin typeface="Encode Sans Normal Black"/>
              </a:rPr>
            </a:br>
            <a:r>
              <a:rPr lang="en-US" sz="4400">
                <a:latin typeface="Encode Sans Normal Black"/>
              </a:rPr>
              <a:t>Exporting from Docs to Word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08441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45C7E2-16C3-3D40-BD1C-DE2B3478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latin typeface="Encode Sans Normal Black"/>
              </a:rPr>
              <a:t>Comparison of Word Downloaded </a:t>
            </a:r>
            <a:br>
              <a:rPr lang="en-US">
                <a:latin typeface="Encode Sans Normal Black"/>
              </a:rPr>
            </a:br>
            <a:r>
              <a:rPr lang="en-US">
                <a:latin typeface="Encode Sans Normal Black"/>
              </a:rPr>
              <a:t>from Google (1 of 2)</a:t>
            </a: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917FD3-0B26-1F0A-0453-A19DCE98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595557"/>
              </p:ext>
            </p:extLst>
          </p:nvPr>
        </p:nvGraphicFramePr>
        <p:xfrm>
          <a:off x="671755" y="1893711"/>
          <a:ext cx="7975856" cy="272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411">
                  <a:extLst>
                    <a:ext uri="{9D8B030D-6E8A-4147-A177-3AD203B41FA5}">
                      <a16:colId xmlns:a16="http://schemas.microsoft.com/office/drawing/2014/main" val="4282255172"/>
                    </a:ext>
                  </a:extLst>
                </a:gridCol>
                <a:gridCol w="2589411">
                  <a:extLst>
                    <a:ext uri="{9D8B030D-6E8A-4147-A177-3AD203B41FA5}">
                      <a16:colId xmlns:a16="http://schemas.microsoft.com/office/drawing/2014/main" val="3071782747"/>
                    </a:ext>
                  </a:extLst>
                </a:gridCol>
                <a:gridCol w="2797034">
                  <a:extLst>
                    <a:ext uri="{9D8B030D-6E8A-4147-A177-3AD203B41FA5}">
                      <a16:colId xmlns:a16="http://schemas.microsoft.com/office/drawing/2014/main" val="1725361175"/>
                    </a:ext>
                  </a:extLst>
                </a:gridCol>
              </a:tblGrid>
              <a:tr h="634530">
                <a:tc>
                  <a:txBody>
                    <a:bodyPr/>
                    <a:lstStyle/>
                    <a:p>
                      <a:r>
                        <a:rPr lang="en-US" sz="16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Google Docs (Native) </a:t>
                      </a:r>
                      <a:br>
                        <a:rPr lang="en-US" sz="1600"/>
                      </a:br>
                      <a:r>
                        <a:rPr lang="en-US" sz="1600"/>
                        <a:t>Download to DOCX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DOCX, uploaded to Google, Download back to DOCX </a:t>
                      </a:r>
                      <a:br>
                        <a:rPr lang="en-US" sz="1600"/>
                      </a:br>
                      <a:r>
                        <a:rPr lang="en-US" sz="1600"/>
                        <a:t>(no edits)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9174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Headings are intact and cascading properly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613074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 dirty="0"/>
                        <a:t>Links work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(TOC, Footnotes, Endnotes)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TOC: Yes</a:t>
                      </a:r>
                    </a:p>
                    <a:p>
                      <a:r>
                        <a:rPr lang="en-US" sz="1600"/>
                        <a:t>Footnotes/Endnotes: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TOC &amp; Endnotes: Yes</a:t>
                      </a:r>
                    </a:p>
                    <a:p>
                      <a:r>
                        <a:rPr lang="en-US" sz="1600" dirty="0"/>
                        <a:t>Footnotes: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7261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Language assignment survives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(language of document and parts is lost)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64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0874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45C7E2-16C3-3D40-BD1C-DE2B3478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latin typeface="Encode Sans Normal Black"/>
              </a:rPr>
              <a:t>Comparison of Word Downloaded </a:t>
            </a:r>
            <a:br>
              <a:rPr lang="en-US">
                <a:latin typeface="Encode Sans Normal Black"/>
              </a:rPr>
            </a:br>
            <a:r>
              <a:rPr lang="en-US">
                <a:latin typeface="Encode Sans Normal Black"/>
              </a:rPr>
              <a:t>from Google (2 of 2)</a:t>
            </a: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917FD3-0B26-1F0A-0453-A19DCE98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728458"/>
              </p:ext>
            </p:extLst>
          </p:nvPr>
        </p:nvGraphicFramePr>
        <p:xfrm>
          <a:off x="671754" y="1893711"/>
          <a:ext cx="7984566" cy="291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522">
                  <a:extLst>
                    <a:ext uri="{9D8B030D-6E8A-4147-A177-3AD203B41FA5}">
                      <a16:colId xmlns:a16="http://schemas.microsoft.com/office/drawing/2014/main" val="4282255172"/>
                    </a:ext>
                  </a:extLst>
                </a:gridCol>
                <a:gridCol w="2661522">
                  <a:extLst>
                    <a:ext uri="{9D8B030D-6E8A-4147-A177-3AD203B41FA5}">
                      <a16:colId xmlns:a16="http://schemas.microsoft.com/office/drawing/2014/main" val="3071782747"/>
                    </a:ext>
                  </a:extLst>
                </a:gridCol>
                <a:gridCol w="2661522">
                  <a:extLst>
                    <a:ext uri="{9D8B030D-6E8A-4147-A177-3AD203B41FA5}">
                      <a16:colId xmlns:a16="http://schemas.microsoft.com/office/drawing/2014/main" val="1725361175"/>
                    </a:ext>
                  </a:extLst>
                </a:gridCol>
              </a:tblGrid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Google Docs (Native) Download to DOCX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DOCX, uploaded to Google, Download back to DOCX </a:t>
                      </a:r>
                      <a:br>
                        <a:rPr lang="en-US" sz="1600"/>
                      </a:br>
                      <a:r>
                        <a:rPr lang="en-US" sz="1600"/>
                        <a:t>(no edits)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9174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 dirty="0"/>
                        <a:t>Images, charts, diagrams have alt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7261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Lists are tagged as lists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0712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 dirty="0"/>
                        <a:t>Table has column and/or or row readers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(Not supported)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 (although Google does not support this, it doesn’t remove it from the original)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85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5522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B3DA-2781-4989-F6D9-393BF1A4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download from Google Docs to Word, </a:t>
            </a:r>
            <a:br>
              <a:rPr lang="en-US" dirty="0"/>
            </a:br>
            <a:r>
              <a:rPr lang="en-US" dirty="0"/>
              <a:t>follow these additional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09467-7ACC-F956-A7F8-57082ADE9B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/>
              <a:t>Ensure proper language assignment</a:t>
            </a:r>
          </a:p>
          <a:p>
            <a:r>
              <a:rPr lang="en-US" b="0" dirty="0"/>
              <a:t>Check tables for headers</a:t>
            </a:r>
          </a:p>
          <a:p>
            <a:r>
              <a:rPr lang="en-US" b="0" dirty="0"/>
              <a:t>Add alt text to grouped images, charts, diagrams</a:t>
            </a:r>
          </a:p>
          <a:p>
            <a:r>
              <a:rPr lang="en-US" b="0" dirty="0"/>
              <a:t>Mark decorative images as decorative </a:t>
            </a:r>
          </a:p>
          <a:p>
            <a:r>
              <a:rPr lang="en-US" b="0" dirty="0"/>
              <a:t>If footnotes are included, add or fix as needed</a:t>
            </a:r>
          </a:p>
          <a:p>
            <a:r>
              <a:rPr lang="en-US" b="0" dirty="0"/>
              <a:t>Run Accessibility Checker</a:t>
            </a:r>
          </a:p>
        </p:txBody>
      </p:sp>
    </p:spTree>
    <p:extLst>
      <p:ext uri="{BB962C8B-B14F-4D97-AF65-F5344CB8AC3E}">
        <p14:creationId xmlns:p14="http://schemas.microsoft.com/office/powerpoint/2010/main" val="12903854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Encode Sans Normal Black"/>
              </a:rPr>
              <a:t>Summary:</a:t>
            </a:r>
            <a:br>
              <a:rPr lang="en-US" sz="4400">
                <a:latin typeface="Encode Sans Normal Black"/>
              </a:rPr>
            </a:br>
            <a:r>
              <a:rPr lang="en-US" sz="4400">
                <a:latin typeface="Encode Sans Normal Black"/>
              </a:rPr>
              <a:t>Exporting from Slides to PowerPoint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39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/>
              <a:t>Alt Text in Google Docs &amp; Google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1736725"/>
            <a:ext cx="4501766" cy="4014788"/>
          </a:xfrm>
        </p:spPr>
        <p:txBody>
          <a:bodyPr lIns="91440" tIns="45720" rIns="91440" bIns="45720" anchor="t"/>
          <a:lstStyle/>
          <a:p>
            <a:r>
              <a:rPr lang="en-US" b="0"/>
              <a:t>Right click image</a:t>
            </a:r>
          </a:p>
          <a:p>
            <a:pPr lvl="1"/>
            <a:r>
              <a:rPr lang="en-US" b="0"/>
              <a:t>Select “Alt text” from the context menu</a:t>
            </a:r>
          </a:p>
          <a:p>
            <a:pPr lvl="1"/>
            <a:r>
              <a:rPr lang="en-US" b="0"/>
              <a:t>Add Alt text in "Description" field</a:t>
            </a:r>
          </a:p>
          <a:p>
            <a:r>
              <a:rPr lang="en-US" b="0"/>
              <a:t>Optionally, add “Title” but:</a:t>
            </a:r>
          </a:p>
          <a:p>
            <a:pPr lvl="1"/>
            <a:r>
              <a:rPr lang="en-US" b="0"/>
              <a:t>Know that “Title” will not survive if document is exported to Word, PPT, PDF</a:t>
            </a:r>
          </a:p>
          <a:p>
            <a:r>
              <a:rPr lang="en-US" b="0"/>
              <a:t>Can’t mark images as decorative</a:t>
            </a:r>
          </a:p>
        </p:txBody>
      </p:sp>
      <p:pic>
        <p:nvPicPr>
          <p:cNvPr id="4" name="Picture 3" descr="Screen shot of Alt Text panel in Google Docs.">
            <a:extLst>
              <a:ext uri="{FF2B5EF4-FFF2-40B4-BE49-F238E27FC236}">
                <a16:creationId xmlns:a16="http://schemas.microsoft.com/office/drawing/2014/main" id="{94C6831B-450D-14A5-8B5A-3D3F12F69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636" y="1736725"/>
            <a:ext cx="3211551" cy="41148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7365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45C7E2-16C3-3D40-BD1C-DE2B3478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lIns="91440" tIns="45720" rIns="91440" bIns="45720" anchor="b"/>
          <a:lstStyle/>
          <a:p>
            <a:r>
              <a:rPr lang="en-US"/>
              <a:t>Comparison of Downloaded PowerPoint from Google (1 of 2)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917FD3-0B26-1F0A-0453-A19DCE98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65862"/>
              </p:ext>
            </p:extLst>
          </p:nvPr>
        </p:nvGraphicFramePr>
        <p:xfrm>
          <a:off x="671753" y="1893711"/>
          <a:ext cx="7812942" cy="336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314">
                  <a:extLst>
                    <a:ext uri="{9D8B030D-6E8A-4147-A177-3AD203B41FA5}">
                      <a16:colId xmlns:a16="http://schemas.microsoft.com/office/drawing/2014/main" val="4282255172"/>
                    </a:ext>
                  </a:extLst>
                </a:gridCol>
                <a:gridCol w="2604314">
                  <a:extLst>
                    <a:ext uri="{9D8B030D-6E8A-4147-A177-3AD203B41FA5}">
                      <a16:colId xmlns:a16="http://schemas.microsoft.com/office/drawing/2014/main" val="3071782747"/>
                    </a:ext>
                  </a:extLst>
                </a:gridCol>
                <a:gridCol w="2604314">
                  <a:extLst>
                    <a:ext uri="{9D8B030D-6E8A-4147-A177-3AD203B41FA5}">
                      <a16:colId xmlns:a16="http://schemas.microsoft.com/office/drawing/2014/main" val="1725361175"/>
                    </a:ext>
                  </a:extLst>
                </a:gridCol>
              </a:tblGrid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Google Slides (Native) Download to PPTX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PPTX, uploaded to Google, Download back to PPTX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(no edits)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9174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Slide titles properly mapped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Maybe </a:t>
                      </a:r>
                      <a:b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(see Additional Steps slide)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613074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Lists are tagged as lists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7261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Links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85505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 dirty="0"/>
                        <a:t>Table has “Header Row” and “First Column” 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788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4368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45C7E2-16C3-3D40-BD1C-DE2B3478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lIns="91440" tIns="45720" rIns="91440" bIns="45720" anchor="b"/>
          <a:lstStyle/>
          <a:p>
            <a:r>
              <a:rPr lang="en-US"/>
              <a:t>Comparison of Downloaded PowerPoint from Google (2 of 2)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917FD3-0B26-1F0A-0453-A19DCE98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935762"/>
              </p:ext>
            </p:extLst>
          </p:nvPr>
        </p:nvGraphicFramePr>
        <p:xfrm>
          <a:off x="671753" y="1893711"/>
          <a:ext cx="7812942" cy="3995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314">
                  <a:extLst>
                    <a:ext uri="{9D8B030D-6E8A-4147-A177-3AD203B41FA5}">
                      <a16:colId xmlns:a16="http://schemas.microsoft.com/office/drawing/2014/main" val="4282255172"/>
                    </a:ext>
                  </a:extLst>
                </a:gridCol>
                <a:gridCol w="2604314">
                  <a:extLst>
                    <a:ext uri="{9D8B030D-6E8A-4147-A177-3AD203B41FA5}">
                      <a16:colId xmlns:a16="http://schemas.microsoft.com/office/drawing/2014/main" val="3071782747"/>
                    </a:ext>
                  </a:extLst>
                </a:gridCol>
                <a:gridCol w="2604314">
                  <a:extLst>
                    <a:ext uri="{9D8B030D-6E8A-4147-A177-3AD203B41FA5}">
                      <a16:colId xmlns:a16="http://schemas.microsoft.com/office/drawing/2014/main" val="1725361175"/>
                    </a:ext>
                  </a:extLst>
                </a:gridCol>
              </a:tblGrid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Google Slides (Native) Download to PPTX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PPTX, uploaded to Google, Download back to PPTX </a:t>
                      </a:r>
                      <a:br>
                        <a:rPr lang="en-US" sz="1600"/>
                      </a:br>
                      <a:r>
                        <a:rPr lang="en-US" sz="1600"/>
                        <a:t>(no edits)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9174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Images have alt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613074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Grouped images are grouped, with alt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(Not supported)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7261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Diagram has Alt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(Not supported)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85505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Bar chart has Alt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614349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Reading Order is maintained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Maybe </a:t>
                      </a:r>
                      <a:b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(see Additional Steps slide)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982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9050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628A-E13C-104E-187F-26F83821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Steps for making PowerPoint accessible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CDA673-638C-2C1B-72CF-4A329A5535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b="0">
                <a:ea typeface="Open Sans"/>
              </a:rPr>
              <a:t>Review Alt text for grouped images and diagrams</a:t>
            </a:r>
            <a:endParaRPr lang="en-US" b="0"/>
          </a:p>
          <a:p>
            <a:r>
              <a:rPr lang="en-US" b="0"/>
              <a:t>Review Slide elements and Reading Order</a:t>
            </a:r>
            <a:endParaRPr lang="en-US" b="0">
              <a:ea typeface="Open Sans"/>
            </a:endParaRPr>
          </a:p>
          <a:p>
            <a:pPr lvl="1"/>
            <a:r>
              <a:rPr lang="en-US" b="0"/>
              <a:t>Google Slide elements mapped as Google Shapes in PPT</a:t>
            </a:r>
            <a:endParaRPr lang="en-US" b="0">
              <a:ea typeface="Open Sans"/>
            </a:endParaRPr>
          </a:p>
        </p:txBody>
      </p:sp>
      <p:pic>
        <p:nvPicPr>
          <p:cNvPr id="5" name="Picture 4" descr="Screen shot of Selection Pane in Word showing Google Shapes. ">
            <a:extLst>
              <a:ext uri="{FF2B5EF4-FFF2-40B4-BE49-F238E27FC236}">
                <a16:creationId xmlns:a16="http://schemas.microsoft.com/office/drawing/2014/main" id="{0BEE93B1-F97B-CB7D-7FE7-57591B0C2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89" y="3134642"/>
            <a:ext cx="5485222" cy="299079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3549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Encode Sans Normal Black"/>
              </a:rPr>
              <a:t>Summary:</a:t>
            </a:r>
            <a:br>
              <a:rPr lang="en-US" sz="4400" dirty="0">
                <a:latin typeface="Encode Sans Normal Black"/>
              </a:rPr>
            </a:br>
            <a:r>
              <a:rPr lang="en-US" sz="4400" dirty="0">
                <a:latin typeface="Encode Sans Normal Black"/>
              </a:rPr>
              <a:t>Exporting Documents to PDF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7915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14B1-4140-8CB6-36E6-D0EE6532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Export to PDF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50504-C847-7476-7719-61A6ADAB8C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>
                <a:ea typeface="Open Sans"/>
              </a:rPr>
              <a:t>Don’t use Google (unless you have Grackle) </a:t>
            </a:r>
          </a:p>
          <a:p>
            <a:r>
              <a:rPr lang="en-US" b="0" dirty="0">
                <a:ea typeface="Open Sans"/>
              </a:rPr>
              <a:t>For PowerPoint slides, use the Windows desktop app or PowerPoint Web (Mac does not support “tagged PDF”)</a:t>
            </a:r>
          </a:p>
          <a:p>
            <a:r>
              <a:rPr lang="en-US" b="0" dirty="0">
                <a:ea typeface="Open Sans"/>
              </a:rPr>
              <a:t>“Save as PDF” and “Export to PDF” both work. </a:t>
            </a:r>
          </a:p>
          <a:p>
            <a:pPr lvl="1"/>
            <a:r>
              <a:rPr lang="en-US" b="0" dirty="0">
                <a:ea typeface="Open Sans"/>
              </a:rPr>
              <a:t>“Export to PDF” includes options. </a:t>
            </a:r>
          </a:p>
          <a:p>
            <a:pPr lvl="1"/>
            <a:r>
              <a:rPr lang="en-US" b="0" dirty="0">
                <a:ea typeface="Open Sans"/>
              </a:rPr>
              <a:t>In Options, be sure “Document structure tags for accessibility” is checked. </a:t>
            </a:r>
          </a:p>
          <a:p>
            <a:pPr lvl="1"/>
            <a:r>
              <a:rPr lang="en-US" b="0" dirty="0">
                <a:ea typeface="Open Sans"/>
              </a:rPr>
              <a:t>If you chose “Minimize size”, that will uncheck the above checkbox. Be sure to check it back on. </a:t>
            </a:r>
          </a:p>
        </p:txBody>
      </p:sp>
    </p:spTree>
    <p:extLst>
      <p:ext uri="{BB962C8B-B14F-4D97-AF65-F5344CB8AC3E}">
        <p14:creationId xmlns:p14="http://schemas.microsoft.com/office/powerpoint/2010/main" val="11197572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14B1-4140-8CB6-36E6-D0EE6532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Do not use Adobe PDF Maker (for now)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50504-C847-7476-7719-61A6ADAB8C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>
                <a:ea typeface="Open Sans"/>
              </a:rPr>
              <a:t>If you install Adobe Acrobat on a computer that has Office installed, PDF Maker is added to Office.</a:t>
            </a:r>
          </a:p>
          <a:p>
            <a:r>
              <a:rPr lang="en-US" b="0" dirty="0">
                <a:ea typeface="Open Sans"/>
              </a:rPr>
              <a:t>This will show up as a new option “Save as Adobe PDF”, or can be accessed from an “Acrobat” menu within Office.  </a:t>
            </a:r>
          </a:p>
          <a:p>
            <a:r>
              <a:rPr lang="en-US" b="0" dirty="0">
                <a:ea typeface="Open Sans"/>
              </a:rPr>
              <a:t>Adobe’s September 2023 update introduced a major bug:  Images (i.e., &lt;Figure&gt; tags) are misplaced in the tag tree, scattered randomly throughout the document. </a:t>
            </a:r>
          </a:p>
        </p:txBody>
      </p:sp>
    </p:spTree>
    <p:extLst>
      <p:ext uri="{BB962C8B-B14F-4D97-AF65-F5344CB8AC3E}">
        <p14:creationId xmlns:p14="http://schemas.microsoft.com/office/powerpoint/2010/main" val="25803960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45C7E2-16C3-3D40-BD1C-DE2B3478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Exported Document </a:t>
            </a:r>
            <a:br>
              <a:rPr lang="en-US"/>
            </a:br>
            <a:r>
              <a:rPr lang="en-US"/>
              <a:t>to PDF (1 of 2)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917FD3-0B26-1F0A-0453-A19DCE98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583122"/>
              </p:ext>
            </p:extLst>
          </p:nvPr>
        </p:nvGraphicFramePr>
        <p:xfrm>
          <a:off x="671755" y="1893711"/>
          <a:ext cx="8064505" cy="317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01">
                  <a:extLst>
                    <a:ext uri="{9D8B030D-6E8A-4147-A177-3AD203B41FA5}">
                      <a16:colId xmlns:a16="http://schemas.microsoft.com/office/drawing/2014/main" val="4282255172"/>
                    </a:ext>
                  </a:extLst>
                </a:gridCol>
                <a:gridCol w="1612901">
                  <a:extLst>
                    <a:ext uri="{9D8B030D-6E8A-4147-A177-3AD203B41FA5}">
                      <a16:colId xmlns:a16="http://schemas.microsoft.com/office/drawing/2014/main" val="3071782747"/>
                    </a:ext>
                  </a:extLst>
                </a:gridCol>
                <a:gridCol w="1612901">
                  <a:extLst>
                    <a:ext uri="{9D8B030D-6E8A-4147-A177-3AD203B41FA5}">
                      <a16:colId xmlns:a16="http://schemas.microsoft.com/office/drawing/2014/main" val="1725361175"/>
                    </a:ext>
                  </a:extLst>
                </a:gridCol>
                <a:gridCol w="1612901">
                  <a:extLst>
                    <a:ext uri="{9D8B030D-6E8A-4147-A177-3AD203B41FA5}">
                      <a16:colId xmlns:a16="http://schemas.microsoft.com/office/drawing/2014/main" val="3125510037"/>
                    </a:ext>
                  </a:extLst>
                </a:gridCol>
                <a:gridCol w="1612901">
                  <a:extLst>
                    <a:ext uri="{9D8B030D-6E8A-4147-A177-3AD203B41FA5}">
                      <a16:colId xmlns:a16="http://schemas.microsoft.com/office/drawing/2014/main" val="1954979781"/>
                    </a:ext>
                  </a:extLst>
                </a:gridCol>
              </a:tblGrid>
              <a:tr h="634530">
                <a:tc>
                  <a:txBody>
                    <a:bodyPr/>
                    <a:lstStyle/>
                    <a:p>
                      <a:r>
                        <a:rPr lang="en-US" sz="16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Word </a:t>
                      </a:r>
                      <a:br>
                        <a:rPr lang="en-US" sz="1600"/>
                      </a:br>
                      <a:r>
                        <a:rPr lang="en-US" sz="1600"/>
                        <a:t>(Desktop)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Word</a:t>
                      </a:r>
                      <a:br>
                        <a:rPr lang="en-US" sz="1600"/>
                      </a:br>
                      <a:r>
                        <a:rPr lang="en-US" sz="1600"/>
                        <a:t>(Web)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Google</a:t>
                      </a:r>
                      <a:br>
                        <a:rPr lang="en-US" sz="1600"/>
                      </a:br>
                      <a:r>
                        <a:rPr lang="en-US" sz="1600"/>
                        <a:t>Docs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Google Docs + Grackle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9174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Export to “Tagged PDF”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613074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Headings are tagged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7261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Bookmarks are added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Win: No</a:t>
                      </a:r>
                    </a:p>
                    <a:p>
                      <a:r>
                        <a:rPr lang="en-US" sz="1600"/>
                        <a:t>Mac: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85505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Lists are tagged as lists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03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6776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45C7E2-16C3-3D40-BD1C-DE2B3478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Exported Document </a:t>
            </a:r>
            <a:br>
              <a:rPr lang="en-US"/>
            </a:br>
            <a:r>
              <a:rPr lang="en-US"/>
              <a:t>to PDF (2 of 2)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917FD3-0B26-1F0A-0453-A19DCE98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006187"/>
              </p:ext>
            </p:extLst>
          </p:nvPr>
        </p:nvGraphicFramePr>
        <p:xfrm>
          <a:off x="671755" y="1893711"/>
          <a:ext cx="8064505" cy="467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01">
                  <a:extLst>
                    <a:ext uri="{9D8B030D-6E8A-4147-A177-3AD203B41FA5}">
                      <a16:colId xmlns:a16="http://schemas.microsoft.com/office/drawing/2014/main" val="4282255172"/>
                    </a:ext>
                  </a:extLst>
                </a:gridCol>
                <a:gridCol w="1612901">
                  <a:extLst>
                    <a:ext uri="{9D8B030D-6E8A-4147-A177-3AD203B41FA5}">
                      <a16:colId xmlns:a16="http://schemas.microsoft.com/office/drawing/2014/main" val="3071782747"/>
                    </a:ext>
                  </a:extLst>
                </a:gridCol>
                <a:gridCol w="1612901">
                  <a:extLst>
                    <a:ext uri="{9D8B030D-6E8A-4147-A177-3AD203B41FA5}">
                      <a16:colId xmlns:a16="http://schemas.microsoft.com/office/drawing/2014/main" val="1725361175"/>
                    </a:ext>
                  </a:extLst>
                </a:gridCol>
                <a:gridCol w="1612901">
                  <a:extLst>
                    <a:ext uri="{9D8B030D-6E8A-4147-A177-3AD203B41FA5}">
                      <a16:colId xmlns:a16="http://schemas.microsoft.com/office/drawing/2014/main" val="3125510037"/>
                    </a:ext>
                  </a:extLst>
                </a:gridCol>
                <a:gridCol w="1612901">
                  <a:extLst>
                    <a:ext uri="{9D8B030D-6E8A-4147-A177-3AD203B41FA5}">
                      <a16:colId xmlns:a16="http://schemas.microsoft.com/office/drawing/2014/main" val="1999407535"/>
                    </a:ext>
                  </a:extLst>
                </a:gridCol>
              </a:tblGrid>
              <a:tr h="634530">
                <a:tc>
                  <a:txBody>
                    <a:bodyPr/>
                    <a:lstStyle/>
                    <a:p>
                      <a:r>
                        <a:rPr lang="en-US" sz="16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Word </a:t>
                      </a:r>
                      <a:br>
                        <a:rPr lang="en-US" sz="1600"/>
                      </a:br>
                      <a:r>
                        <a:rPr lang="en-US" sz="1600"/>
                        <a:t>(Desktop)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Word</a:t>
                      </a:r>
                      <a:br>
                        <a:rPr lang="en-US" sz="1600"/>
                      </a:br>
                      <a:r>
                        <a:rPr lang="en-US" sz="1600"/>
                        <a:t>(Web)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Google</a:t>
                      </a:r>
                      <a:br>
                        <a:rPr lang="en-US" sz="1600"/>
                      </a:br>
                      <a:r>
                        <a:rPr lang="en-US" sz="1600"/>
                        <a:t>Docs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Google Docs + Grackle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9174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Images have alt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613074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Complex images have alt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Chart: Yes</a:t>
                      </a:r>
                    </a:p>
                    <a:p>
                      <a:r>
                        <a:rPr lang="en-US" sz="1600"/>
                        <a:t>Diagram: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Chart: Yes</a:t>
                      </a:r>
                      <a:br>
                        <a:rPr lang="en-US" sz="1600"/>
                      </a:br>
                      <a:r>
                        <a:rPr lang="en-US" sz="1600"/>
                        <a:t>Diagram: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7261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Links work (TOC, Footnotes)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TOC: Yes</a:t>
                      </a:r>
                    </a:p>
                    <a:p>
                      <a:r>
                        <a:rPr lang="en-US" sz="1600"/>
                        <a:t>Footnotes: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TOC: Yes</a:t>
                      </a:r>
                    </a:p>
                    <a:p>
                      <a:r>
                        <a:rPr lang="en-US" sz="1600"/>
                        <a:t>Footnotes: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TOC links work but not tagged</a:t>
                      </a:r>
                    </a:p>
                    <a:p>
                      <a:r>
                        <a:rPr lang="en-US" sz="1600"/>
                        <a:t>Footnotes: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85505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Tables with headers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 cells are &lt;TH&gt; (true if “Header Row” is checked, regardless of any other boxes)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631872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Document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616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0932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Encode Sans Normal Black"/>
              </a:rPr>
              <a:t>Summary:</a:t>
            </a:r>
            <a:br>
              <a:rPr lang="en-US" sz="4400" dirty="0">
                <a:latin typeface="Encode Sans Normal Black"/>
              </a:rPr>
            </a:br>
            <a:r>
              <a:rPr lang="en-US" sz="4400" dirty="0">
                <a:latin typeface="Encode Sans Normal Black"/>
              </a:rPr>
              <a:t>Exporting Slides to PDF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1746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45C7E2-16C3-3D40-BD1C-DE2B3478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Exported Slide Deck </a:t>
            </a:r>
            <a:br>
              <a:rPr lang="en-US"/>
            </a:br>
            <a:r>
              <a:rPr lang="en-US"/>
              <a:t>to PDF (1 of 2)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917FD3-0B26-1F0A-0453-A19DCE98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584950"/>
              </p:ext>
            </p:extLst>
          </p:nvPr>
        </p:nvGraphicFramePr>
        <p:xfrm>
          <a:off x="671755" y="1893711"/>
          <a:ext cx="8064505" cy="336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01">
                  <a:extLst>
                    <a:ext uri="{9D8B030D-6E8A-4147-A177-3AD203B41FA5}">
                      <a16:colId xmlns:a16="http://schemas.microsoft.com/office/drawing/2014/main" val="4282255172"/>
                    </a:ext>
                  </a:extLst>
                </a:gridCol>
                <a:gridCol w="1612901">
                  <a:extLst>
                    <a:ext uri="{9D8B030D-6E8A-4147-A177-3AD203B41FA5}">
                      <a16:colId xmlns:a16="http://schemas.microsoft.com/office/drawing/2014/main" val="3071782747"/>
                    </a:ext>
                  </a:extLst>
                </a:gridCol>
                <a:gridCol w="1612901">
                  <a:extLst>
                    <a:ext uri="{9D8B030D-6E8A-4147-A177-3AD203B41FA5}">
                      <a16:colId xmlns:a16="http://schemas.microsoft.com/office/drawing/2014/main" val="1725361175"/>
                    </a:ext>
                  </a:extLst>
                </a:gridCol>
                <a:gridCol w="1612901">
                  <a:extLst>
                    <a:ext uri="{9D8B030D-6E8A-4147-A177-3AD203B41FA5}">
                      <a16:colId xmlns:a16="http://schemas.microsoft.com/office/drawing/2014/main" val="3125510037"/>
                    </a:ext>
                  </a:extLst>
                </a:gridCol>
                <a:gridCol w="1612901">
                  <a:extLst>
                    <a:ext uri="{9D8B030D-6E8A-4147-A177-3AD203B41FA5}">
                      <a16:colId xmlns:a16="http://schemas.microsoft.com/office/drawing/2014/main" val="3298261768"/>
                    </a:ext>
                  </a:extLst>
                </a:gridCol>
              </a:tblGrid>
              <a:tr h="634530">
                <a:tc>
                  <a:txBody>
                    <a:bodyPr/>
                    <a:lstStyle/>
                    <a:p>
                      <a:r>
                        <a:rPr lang="en-US" sz="16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PowerPoint (Desktop)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PowerPoint</a:t>
                      </a:r>
                      <a:br>
                        <a:rPr lang="en-US" sz="1600"/>
                      </a:br>
                      <a:r>
                        <a:rPr lang="en-US" sz="1600"/>
                        <a:t>(Web)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Google</a:t>
                      </a:r>
                      <a:br>
                        <a:rPr lang="en-US" sz="1600"/>
                      </a:br>
                      <a:r>
                        <a:rPr lang="en-US" sz="1600"/>
                        <a:t>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Google Slides 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+ Grackle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9174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Export to “Tagged PDF”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 (in Windows)</a:t>
                      </a:r>
                      <a:br>
                        <a:rPr lang="en-US" sz="1600"/>
                      </a:br>
                      <a:r>
                        <a:rPr lang="en-US" sz="1600"/>
                        <a:t>No (in Mac)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613074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Slide titles are tagged as headings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7261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Bookmarks for each slide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801771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Lists are tagged as lists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722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530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/>
              <a:t>Background images on Master Slide in PowerPoint Desktop only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623437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sz="2000" b="0"/>
              <a:t>Select the "View" tab, choose "Slide Master"</a:t>
            </a:r>
          </a:p>
          <a:p>
            <a:pPr lvl="1"/>
            <a:r>
              <a:rPr lang="en-US" sz="1800" b="0"/>
              <a:t>Select image, right click &gt; Alt text</a:t>
            </a:r>
            <a:endParaRPr lang="en-US" sz="1800" b="0">
              <a:ea typeface="Open Sans"/>
            </a:endParaRPr>
          </a:p>
          <a:p>
            <a:pPr lvl="1"/>
            <a:r>
              <a:rPr lang="en-US" sz="1800" b="0"/>
              <a:t>Check "Mark as decorative" checkbox</a:t>
            </a:r>
            <a:endParaRPr lang="en-US" sz="1800" b="0">
              <a:ea typeface="Open Sans"/>
            </a:endParaRPr>
          </a:p>
          <a:p>
            <a:r>
              <a:rPr lang="en-US" sz="2000" b="0"/>
              <a:t>JAWS and Narrator read </a:t>
            </a:r>
            <a:r>
              <a:rPr lang="en-US" sz="2000"/>
              <a:t>images from Master Slide</a:t>
            </a:r>
            <a:r>
              <a:rPr lang="en-US" sz="2000" b="0"/>
              <a:t> if they have alt text; NVDA and </a:t>
            </a:r>
            <a:r>
              <a:rPr lang="en-US" sz="2000" b="0" err="1"/>
              <a:t>VoiceOver</a:t>
            </a:r>
            <a:r>
              <a:rPr lang="en-US" sz="2000" b="0"/>
              <a:t> do not</a:t>
            </a:r>
          </a:p>
          <a:p>
            <a:r>
              <a:rPr lang="en-US" sz="2000" b="0">
                <a:ea typeface="Open Sans"/>
              </a:rPr>
              <a:t>Images you want to be read should </a:t>
            </a:r>
            <a:r>
              <a:rPr lang="en-US" sz="2000">
                <a:ea typeface="Open Sans"/>
              </a:rPr>
              <a:t>not </a:t>
            </a:r>
            <a:r>
              <a:rPr lang="en-US" sz="2000" b="0">
                <a:ea typeface="Open Sans"/>
              </a:rPr>
              <a:t>be on the Master Slide</a:t>
            </a:r>
          </a:p>
        </p:txBody>
      </p:sp>
      <p:pic>
        <p:nvPicPr>
          <p:cNvPr id="6" name="Picture 5" descr="Screen shot of PowerPoint slide master view.">
            <a:extLst>
              <a:ext uri="{FF2B5EF4-FFF2-40B4-BE49-F238E27FC236}">
                <a16:creationId xmlns:a16="http://schemas.microsoft.com/office/drawing/2014/main" id="{109BED53-E9F2-CF72-4775-ED7D35DB5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29" y="3882593"/>
            <a:ext cx="5132780" cy="268352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21195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45C7E2-16C3-3D40-BD1C-DE2B3478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latin typeface="Encode Sans Normal Black"/>
              </a:rPr>
              <a:t>Comparison of Exported Slide Deck </a:t>
            </a:r>
            <a:br>
              <a:rPr lang="en-US"/>
            </a:br>
            <a:r>
              <a:rPr lang="en-US">
                <a:latin typeface="Encode Sans Normal Black"/>
              </a:rPr>
              <a:t>to PDF (2 of 2)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C917FD3-0B26-1F0A-0453-A19DCE982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294475"/>
              </p:ext>
            </p:extLst>
          </p:nvPr>
        </p:nvGraphicFramePr>
        <p:xfrm>
          <a:off x="671755" y="1893711"/>
          <a:ext cx="8064505" cy="3793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01">
                  <a:extLst>
                    <a:ext uri="{9D8B030D-6E8A-4147-A177-3AD203B41FA5}">
                      <a16:colId xmlns:a16="http://schemas.microsoft.com/office/drawing/2014/main" val="4282255172"/>
                    </a:ext>
                  </a:extLst>
                </a:gridCol>
                <a:gridCol w="1612901">
                  <a:extLst>
                    <a:ext uri="{9D8B030D-6E8A-4147-A177-3AD203B41FA5}">
                      <a16:colId xmlns:a16="http://schemas.microsoft.com/office/drawing/2014/main" val="3071782747"/>
                    </a:ext>
                  </a:extLst>
                </a:gridCol>
                <a:gridCol w="1612901">
                  <a:extLst>
                    <a:ext uri="{9D8B030D-6E8A-4147-A177-3AD203B41FA5}">
                      <a16:colId xmlns:a16="http://schemas.microsoft.com/office/drawing/2014/main" val="1725361175"/>
                    </a:ext>
                  </a:extLst>
                </a:gridCol>
                <a:gridCol w="1612901">
                  <a:extLst>
                    <a:ext uri="{9D8B030D-6E8A-4147-A177-3AD203B41FA5}">
                      <a16:colId xmlns:a16="http://schemas.microsoft.com/office/drawing/2014/main" val="3125510037"/>
                    </a:ext>
                  </a:extLst>
                </a:gridCol>
                <a:gridCol w="1612901">
                  <a:extLst>
                    <a:ext uri="{9D8B030D-6E8A-4147-A177-3AD203B41FA5}">
                      <a16:colId xmlns:a16="http://schemas.microsoft.com/office/drawing/2014/main" val="3298261768"/>
                    </a:ext>
                  </a:extLst>
                </a:gridCol>
              </a:tblGrid>
              <a:tr h="634530">
                <a:tc>
                  <a:txBody>
                    <a:bodyPr/>
                    <a:lstStyle/>
                    <a:p>
                      <a:r>
                        <a:rPr lang="en-US" sz="16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PowerPoint (Desktop)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PowerPoint</a:t>
                      </a:r>
                      <a:br>
                        <a:rPr lang="en-US" sz="1600"/>
                      </a:br>
                      <a:r>
                        <a:rPr lang="en-US" sz="1600"/>
                        <a:t>(Web)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Google</a:t>
                      </a:r>
                      <a:br>
                        <a:rPr lang="en-US" sz="1600"/>
                      </a:br>
                      <a:r>
                        <a:rPr lang="en-US" sz="1600"/>
                        <a:t>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Google Slides 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+ Grackle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9174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Images have alt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613074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Grouped images are grouped, with alt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 (with some exceptions, e.g., diagrams)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72618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Decorative images are hidden from screen readers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No</a:t>
                      </a:r>
                    </a:p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Yes</a:t>
                      </a:r>
                    </a:p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801771"/>
                  </a:ext>
                </a:extLst>
              </a:tr>
              <a:tr h="634530">
                <a:tc>
                  <a:txBody>
                    <a:bodyPr/>
                    <a:lstStyle/>
                    <a:p>
                      <a:r>
                        <a:rPr lang="en-US" sz="1600"/>
                        <a:t>Tables with headers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722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63627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>
            <a:normAutofit/>
          </a:bodyPr>
          <a:lstStyle/>
          <a:p>
            <a:r>
              <a:rPr lang="en-US" dirty="0"/>
              <a:t>Does Grackle Docs help?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6F513-BF50-71FE-B71E-3AE1A3B2CA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3416936" cy="4015497"/>
          </a:xfrm>
        </p:spPr>
        <p:txBody>
          <a:bodyPr/>
          <a:lstStyle/>
          <a:p>
            <a:r>
              <a:rPr lang="en-US" b="0" dirty="0"/>
              <a:t>Grackle Docs (</a:t>
            </a:r>
            <a:r>
              <a:rPr lang="en-US" b="0" dirty="0">
                <a:hlinkClick r:id="rId4"/>
              </a:rPr>
              <a:t>grackledocs.com</a:t>
            </a:r>
            <a:r>
              <a:rPr lang="en-US" b="0" dirty="0"/>
              <a:t>) enhances Google Workspace with: </a:t>
            </a:r>
          </a:p>
          <a:p>
            <a:pPr lvl="1"/>
            <a:r>
              <a:rPr lang="en-US" b="0" dirty="0"/>
              <a:t>An accessibility checker </a:t>
            </a:r>
          </a:p>
          <a:p>
            <a:pPr lvl="1"/>
            <a:r>
              <a:rPr lang="en-US" b="0" dirty="0"/>
              <a:t>Ability to export to tagged PDF</a:t>
            </a:r>
          </a:p>
        </p:txBody>
      </p:sp>
      <p:pic>
        <p:nvPicPr>
          <p:cNvPr id="4" name="Picture 3" descr="Screen shot from Grackle Docs, showing the results of an Accessibility Check, a Document Structure tab, and an Export to PDF button. ">
            <a:extLst>
              <a:ext uri="{FF2B5EF4-FFF2-40B4-BE49-F238E27FC236}">
                <a16:creationId xmlns:a16="http://schemas.microsoft.com/office/drawing/2014/main" id="{609A4FC8-D6EA-366C-3D80-69666318B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515" y="1786778"/>
            <a:ext cx="4517814" cy="328444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60926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57" y="1179824"/>
            <a:ext cx="7503414" cy="2641756"/>
          </a:xfrm>
        </p:spPr>
        <p:txBody>
          <a:bodyPr/>
          <a:lstStyle/>
          <a:p>
            <a:r>
              <a:rPr lang="en-US"/>
              <a:t>Conclusions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6400862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>
            <a:normAutofit/>
          </a:bodyPr>
          <a:lstStyle/>
          <a:p>
            <a:r>
              <a:rPr lang="en-US"/>
              <a:t>Things to Know about the UI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8576B-ADEC-DF41-2C4D-1D5255BF74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/>
          <a:lstStyle/>
          <a:p>
            <a:r>
              <a:rPr lang="en-US" b="0"/>
              <a:t>Google Docs requires memorizing long, complex keyboard shortcuts. Some users find this overwhelming. </a:t>
            </a:r>
          </a:p>
          <a:p>
            <a:r>
              <a:rPr lang="en-US" b="0"/>
              <a:t>In Google Slides Presenter View, everything is a graphic.</a:t>
            </a:r>
          </a:p>
          <a:p>
            <a:r>
              <a:rPr lang="en-US" b="0"/>
              <a:t>Microsoft Word for the Web has many choices </a:t>
            </a:r>
          </a:p>
          <a:p>
            <a:pPr lvl="1"/>
            <a:r>
              <a:rPr lang="en-US" b="0"/>
              <a:t>From Office on the web, users can ”Download to the Desktop App”  </a:t>
            </a:r>
          </a:p>
          <a:p>
            <a:pPr lvl="1"/>
            <a:r>
              <a:rPr lang="en-US" b="0"/>
              <a:t>The PowerPoint iPhone app is excellent for reading slides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1474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>
            <a:normAutofit/>
          </a:bodyPr>
          <a:lstStyle/>
          <a:p>
            <a:r>
              <a:rPr lang="en-US"/>
              <a:t>Documents &amp;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8576B-ADEC-DF41-2C4D-1D5255BF74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b="0" dirty="0"/>
              <a:t>Google </a:t>
            </a:r>
            <a:r>
              <a:rPr lang="en-US" dirty="0"/>
              <a:t>does not</a:t>
            </a:r>
            <a:r>
              <a:rPr lang="en-US" b="0" dirty="0"/>
              <a:t> support tagged PDF. </a:t>
            </a:r>
          </a:p>
          <a:p>
            <a:pPr lvl="1"/>
            <a:r>
              <a:rPr lang="en-US" b="0" dirty="0"/>
              <a:t>If content will ultimately be saved to PDF, use Microsoft.</a:t>
            </a:r>
          </a:p>
          <a:p>
            <a:pPr lvl="1"/>
            <a:r>
              <a:rPr lang="en-US" b="0" dirty="0"/>
              <a:t>Grackle fixes this Google limitation, but the UW does not have a license. </a:t>
            </a:r>
            <a:endParaRPr lang="en-US" b="0" dirty="0">
              <a:ea typeface="Open Sans"/>
            </a:endParaRPr>
          </a:p>
          <a:p>
            <a:r>
              <a:rPr lang="en-US" b="0" dirty="0"/>
              <a:t>Google </a:t>
            </a:r>
            <a:r>
              <a:rPr lang="en-US" dirty="0"/>
              <a:t>does not</a:t>
            </a:r>
            <a:r>
              <a:rPr lang="en-US" b="0" dirty="0"/>
              <a:t> include an accessibility checker. </a:t>
            </a:r>
            <a:endParaRPr lang="en-US" b="0" dirty="0">
              <a:ea typeface="Open Sans"/>
            </a:endParaRPr>
          </a:p>
          <a:p>
            <a:pPr lvl="1"/>
            <a:r>
              <a:rPr lang="en-US" b="0" dirty="0"/>
              <a:t>This is a major limitation. Use Microsoft instead. </a:t>
            </a:r>
          </a:p>
          <a:p>
            <a:pPr lvl="1"/>
            <a:r>
              <a:rPr lang="en-US" b="0" dirty="0"/>
              <a:t>Grackle fixes this too, but how helpful is its help?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35788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>
            <a:normAutofit/>
          </a:bodyPr>
          <a:lstStyle/>
          <a:p>
            <a:r>
              <a:rPr lang="en-US"/>
              <a:t>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8576B-ADEC-DF41-2C4D-1D5255BF74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/>
          <a:lstStyle/>
          <a:p>
            <a:r>
              <a:rPr lang="en-US" b="0"/>
              <a:t>Google does not support alt text on grouped content. </a:t>
            </a:r>
          </a:p>
          <a:p>
            <a:pPr lvl="1"/>
            <a:r>
              <a:rPr lang="en-US" b="0"/>
              <a:t>For most slides, this is a major limitation. Grackle does not fix it. Use PowerPoint instead.    </a:t>
            </a:r>
          </a:p>
          <a:p>
            <a:r>
              <a:rPr lang="en-US" b="0"/>
              <a:t>PowerPoint does not support tagged PDF on a Mac </a:t>
            </a:r>
            <a:br>
              <a:rPr lang="en-US" b="0"/>
            </a:br>
            <a:r>
              <a:rPr lang="en-US" b="0"/>
              <a:t>(if a PDF is needed, use Windows or Web versions of PowerPoint to export).  </a:t>
            </a:r>
          </a:p>
          <a:p>
            <a:pPr marL="0" indent="0">
              <a:buNone/>
            </a:pPr>
            <a:endParaRPr lang="en-US" b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9560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>
            <a:normAutofit/>
          </a:bodyPr>
          <a:lstStyle/>
          <a:p>
            <a:r>
              <a:rPr lang="en-US" dirty="0"/>
              <a:t>Authoring in Google, Saving as Microsoft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8576B-ADEC-DF41-2C4D-1D5255BF74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If you author in Google and download to Microsoft: </a:t>
            </a:r>
          </a:p>
          <a:p>
            <a:pPr lvl="1"/>
            <a:r>
              <a:rPr lang="en-US" b="0" dirty="0"/>
              <a:t>Run the Accessibility Checker! </a:t>
            </a:r>
          </a:p>
          <a:p>
            <a:pPr lvl="1"/>
            <a:r>
              <a:rPr lang="en-US" b="0" dirty="0"/>
              <a:t>You may need to remediate: </a:t>
            </a:r>
          </a:p>
          <a:p>
            <a:pPr lvl="2"/>
            <a:r>
              <a:rPr lang="en-US" b="0" dirty="0"/>
              <a:t>Table headers</a:t>
            </a:r>
          </a:p>
          <a:p>
            <a:pPr lvl="2"/>
            <a:r>
              <a:rPr lang="en-US" b="0" dirty="0"/>
              <a:t>Language</a:t>
            </a:r>
          </a:p>
          <a:p>
            <a:pPr lvl="2"/>
            <a:r>
              <a:rPr lang="en-US" b="0" dirty="0"/>
              <a:t>Footnotes or endnotes</a:t>
            </a:r>
          </a:p>
          <a:p>
            <a:pPr lvl="2"/>
            <a:r>
              <a:rPr lang="en-US" b="0" dirty="0"/>
              <a:t>Alt text on grouped images </a:t>
            </a:r>
          </a:p>
          <a:p>
            <a:pPr lvl="2"/>
            <a:r>
              <a:rPr lang="en-US" b="0" dirty="0"/>
              <a:t>In PowerPoint: Ensure proper read order (made difficult because all objects are unintuitively named as Google Shapes)</a:t>
            </a:r>
          </a:p>
          <a:p>
            <a:pPr lvl="2"/>
            <a:endParaRPr lang="en-US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4977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>
            <a:normAutofit/>
          </a:bodyPr>
          <a:lstStyle/>
          <a:p>
            <a:r>
              <a:rPr lang="en-US" dirty="0"/>
              <a:t>Converting to PDF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8576B-ADEC-DF41-2C4D-1D5255BF74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755" y="1736725"/>
            <a:ext cx="8183759" cy="4343441"/>
          </a:xfrm>
        </p:spPr>
        <p:txBody>
          <a:bodyPr/>
          <a:lstStyle/>
          <a:p>
            <a:r>
              <a:rPr lang="en-US" b="0" dirty="0"/>
              <a:t>Google does not support tagged PDF. </a:t>
            </a:r>
          </a:p>
          <a:p>
            <a:pPr lvl="1"/>
            <a:r>
              <a:rPr lang="en-US" b="0" dirty="0"/>
              <a:t>Grackle fixes this, if you have a license.  </a:t>
            </a:r>
          </a:p>
          <a:p>
            <a:r>
              <a:rPr lang="en-US" b="0" dirty="0"/>
              <a:t>PowerPoint for Mac does not support tagged PDF. </a:t>
            </a:r>
          </a:p>
          <a:p>
            <a:r>
              <a:rPr lang="en-US" b="0" dirty="0">
                <a:ea typeface="Open Sans"/>
              </a:rPr>
              <a:t>“Save as PDF” and “Export to PDF” both work. </a:t>
            </a:r>
          </a:p>
          <a:p>
            <a:pPr lvl="1"/>
            <a:r>
              <a:rPr lang="en-US" b="0" dirty="0">
                <a:ea typeface="Open Sans"/>
              </a:rPr>
              <a:t>“Export to PDF” includes options. </a:t>
            </a:r>
          </a:p>
          <a:p>
            <a:pPr lvl="1"/>
            <a:r>
              <a:rPr lang="en-US" b="0" dirty="0">
                <a:ea typeface="Open Sans"/>
              </a:rPr>
              <a:t>In Options, be sure “Document structure tags for accessibility” is checked. </a:t>
            </a:r>
          </a:p>
          <a:p>
            <a:pPr lvl="1"/>
            <a:r>
              <a:rPr lang="en-US" b="0" dirty="0">
                <a:ea typeface="Open Sans"/>
              </a:rPr>
              <a:t>If you chose “Minimize size”, that will uncheck the above checkbox. Be sure to check it back on. </a:t>
            </a:r>
          </a:p>
          <a:p>
            <a:r>
              <a:rPr lang="en-US" b="0" dirty="0">
                <a:ea typeface="Open Sans"/>
              </a:rPr>
              <a:t>Avoid Adobe PDF Maker as of September 2023. </a:t>
            </a:r>
          </a:p>
          <a:p>
            <a:pPr lvl="1"/>
            <a:r>
              <a:rPr lang="en-US" b="0" dirty="0">
                <a:ea typeface="Open Sans"/>
              </a:rPr>
              <a:t>Major bug with misplacement of &lt;Figure&gt; tags</a:t>
            </a:r>
          </a:p>
          <a:p>
            <a:pPr marL="0" indent="0">
              <a:buNone/>
            </a:pPr>
            <a:r>
              <a:rPr lang="en-US" b="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531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C6E2-6E66-FE49-AD3F-E949CFF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</p:spPr>
        <p:txBody>
          <a:bodyPr anchor="ctr">
            <a:normAutofit/>
          </a:bodyPr>
          <a:lstStyle/>
          <a:p>
            <a:r>
              <a:rPr lang="en-US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E1CF-C8BA-0E44-A665-B59C7C9344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015497"/>
          </a:xfrm>
        </p:spPr>
        <p:txBody>
          <a:bodyPr lIns="91440" tIns="45720" rIns="91440" bIns="45720" anchor="t"/>
          <a:lstStyle/>
          <a:p>
            <a:r>
              <a:rPr lang="en-US" b="0"/>
              <a:t>Accessible documents: </a:t>
            </a:r>
            <a:r>
              <a:rPr lang="en-US" b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uw.edu/accesstech/documents</a:t>
            </a:r>
            <a:endParaRPr lang="en-US" b="0"/>
          </a:p>
          <a:p>
            <a:r>
              <a:rPr lang="en-US" b="0"/>
              <a:t>Accessible PowerPoint presentations: </a:t>
            </a:r>
            <a:r>
              <a:rPr lang="en-US" b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uw.edu/accesstech/documents/powerpoint</a:t>
            </a:r>
            <a:r>
              <a:rPr lang="en-US" b="0"/>
              <a:t> </a:t>
            </a:r>
          </a:p>
          <a:p>
            <a:r>
              <a:rPr lang="en-US" b="0"/>
              <a:t>The 2-hour version of this presentation: </a:t>
            </a:r>
            <a:br>
              <a:rPr lang="en-US" b="0"/>
            </a:br>
            <a:r>
              <a:rPr lang="en-US" sz="2200" b="0">
                <a:hlinkClick r:id="rId5"/>
              </a:rPr>
              <a:t>https://uw.edu/accesstech/webinars/liaisons20231024</a:t>
            </a:r>
            <a:r>
              <a:rPr lang="en-US" b="0"/>
              <a:t>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503312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7884a0-608b-4783-8393-eef195459bec&quot;,&quot;TimeStamp&quot;:&quot;2019-02-21T18:16:11.2060257-08:00&quot;}"/>
</p:tagLst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4726</Words>
  <Application>Microsoft Macintosh PowerPoint</Application>
  <PresentationFormat>On-screen Show (4:3)</PresentationFormat>
  <Paragraphs>679</Paragraphs>
  <Slides>98</Slides>
  <Notes>76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98</vt:i4>
      </vt:variant>
    </vt:vector>
  </HeadingPairs>
  <TitlesOfParts>
    <vt:vector size="110" baseType="lpstr">
      <vt:lpstr>Arial</vt:lpstr>
      <vt:lpstr>Calibri</vt:lpstr>
      <vt:lpstr>Courier</vt:lpstr>
      <vt:lpstr>Encode Sans Normal Black</vt:lpstr>
      <vt:lpstr>Helvetica</vt:lpstr>
      <vt:lpstr>Lucida Grande</vt:lpstr>
      <vt:lpstr>Myriad Pro</vt:lpstr>
      <vt:lpstr>Open Sans</vt:lpstr>
      <vt:lpstr>Open Sans Light</vt:lpstr>
      <vt:lpstr>Uni Sans Regular</vt:lpstr>
      <vt:lpstr>Custom Design</vt:lpstr>
      <vt:lpstr>1_Custom Design</vt:lpstr>
      <vt:lpstr>Microsoft vs Google:  Accessibility of Docs &amp; Slides</vt:lpstr>
      <vt:lpstr>Agenda</vt:lpstr>
      <vt:lpstr>Part 1:  Top Ten  Accessibility Techniques</vt:lpstr>
      <vt:lpstr>Technique #1 Alt Text</vt:lpstr>
      <vt:lpstr>Alt Text in Microsoft Word &amp; PowerPoint</vt:lpstr>
      <vt:lpstr>Alt Text Panel (Word desktop, PPT desktop &amp; web)</vt:lpstr>
      <vt:lpstr>Format Picture Panel (Word for the Web)</vt:lpstr>
      <vt:lpstr>Alt Text in Google Docs &amp; Google Slides</vt:lpstr>
      <vt:lpstr>Background images on Master Slide in PowerPoint Desktop only</vt:lpstr>
      <vt:lpstr>Background images on Master Slide (Theme) in Google Slides</vt:lpstr>
      <vt:lpstr>Technique #2 Complex Images + Alt Text</vt:lpstr>
      <vt:lpstr>Complex images in Word &amp; PowerPoint – Charts and Graphs</vt:lpstr>
      <vt:lpstr>Complex images in Word &amp; PowerPoint – Smart Art Diagrams</vt:lpstr>
      <vt:lpstr>Complex images in PowerPoint - Grouping</vt:lpstr>
      <vt:lpstr>Complex images in Google – Charts and Graphs</vt:lpstr>
      <vt:lpstr>Complex images in Google – Drawings</vt:lpstr>
      <vt:lpstr>Complex images in Google Slides – Grouping</vt:lpstr>
      <vt:lpstr>Technique #3 Headings &amp; Slide Titles</vt:lpstr>
      <vt:lpstr>Headings in Word</vt:lpstr>
      <vt:lpstr>Headings in Google Docs</vt:lpstr>
      <vt:lpstr>Slide Titles in PowerPoint &amp; Google Slides</vt:lpstr>
      <vt:lpstr>Technique #4 Lists</vt:lpstr>
      <vt:lpstr>Lists in Word &amp; PowerPoint</vt:lpstr>
      <vt:lpstr>Lists in Google Docs &amp; Slides</vt:lpstr>
      <vt:lpstr>Technique #5 Tables</vt:lpstr>
      <vt:lpstr>Tables in Word &amp; PowerPoint</vt:lpstr>
      <vt:lpstr>Tables in Google Docs</vt:lpstr>
      <vt:lpstr>Technique #6 Links</vt:lpstr>
      <vt:lpstr>Links in Word &amp; PowerPoint</vt:lpstr>
      <vt:lpstr>Links in Google Docs &amp; Slides</vt:lpstr>
      <vt:lpstr>Footnotes and Endnotes in Word</vt:lpstr>
      <vt:lpstr>Footnotes in Google Docs</vt:lpstr>
      <vt:lpstr>Technique #7 Document Title</vt:lpstr>
      <vt:lpstr>Document Title in Word &amp; PowerPoint Desktop only</vt:lpstr>
      <vt:lpstr>Document title in Google Docs &amp; Slides</vt:lpstr>
      <vt:lpstr>Technique #8 Language</vt:lpstr>
      <vt:lpstr>Language in Word</vt:lpstr>
      <vt:lpstr>Language in Google Docs &amp; Slides</vt:lpstr>
      <vt:lpstr>Technique #9 Read Order</vt:lpstr>
      <vt:lpstr>Selection Pane in PowerPoint </vt:lpstr>
      <vt:lpstr>Reading Order Pane in PowerPoint  (Windows desktop only)</vt:lpstr>
      <vt:lpstr>Controlling read order in Google Slides</vt:lpstr>
      <vt:lpstr>Technique #10 Accessibility Checker</vt:lpstr>
      <vt:lpstr>Checking accessibility in Word and PowerPoint</vt:lpstr>
      <vt:lpstr>Checking accessibility in Google Docs &amp; Slides</vt:lpstr>
      <vt:lpstr>Part 2:  Test Results</vt:lpstr>
      <vt:lpstr>Test Methods</vt:lpstr>
      <vt:lpstr>Disclaimer</vt:lpstr>
      <vt:lpstr>User Experience</vt:lpstr>
      <vt:lpstr>Word Desktop</vt:lpstr>
      <vt:lpstr>Word for the Web (Edit Mode)</vt:lpstr>
      <vt:lpstr>Word for the Web (View-only)</vt:lpstr>
      <vt:lpstr>Word for the Web (View-only, “Accessibility Mode”)</vt:lpstr>
      <vt:lpstr>“Accessibility Mode” has accessibility bugs</vt:lpstr>
      <vt:lpstr>Word for the Web: Summary</vt:lpstr>
      <vt:lpstr>Weird heading bug in Word for the Web</vt:lpstr>
      <vt:lpstr>Bonus Geek Content: Weird heading bug</vt:lpstr>
      <vt:lpstr>Word Mobile App (iPhone) </vt:lpstr>
      <vt:lpstr>Google Docs</vt:lpstr>
      <vt:lpstr>Google Docs Keystroke Example: Table Navigation</vt:lpstr>
      <vt:lpstr>Google Docs Mobile App (iPhone) </vt:lpstr>
      <vt:lpstr>PowerPoint Desktop: Screen Reader Inconsistencies </vt:lpstr>
      <vt:lpstr>PowerPoint for the Web</vt:lpstr>
      <vt:lpstr>PowerPoint Mobile App (iPhone)</vt:lpstr>
      <vt:lpstr>Google Slides </vt:lpstr>
      <vt:lpstr>Google Slides in Presentation View </vt:lpstr>
      <vt:lpstr>Bonus Geek Slide: Google in Presentation Mode </vt:lpstr>
      <vt:lpstr>Google Slides Mobile App (iPhone)</vt:lpstr>
      <vt:lpstr>Summary: Documents &amp; Slides</vt:lpstr>
      <vt:lpstr>Comparison of Document &amp; Slide Tools (1 of 3)</vt:lpstr>
      <vt:lpstr>Comparison of Document &amp; Slide Tools (2 of 3)</vt:lpstr>
      <vt:lpstr>Comparison of Document &amp; Slide Tools (3 of 3)</vt:lpstr>
      <vt:lpstr>Comparison of Document Tools</vt:lpstr>
      <vt:lpstr>Comparison of Slide Tools</vt:lpstr>
      <vt:lpstr>Summary: Exporting from Docs to Word</vt:lpstr>
      <vt:lpstr>Comparison of Word Downloaded  from Google (1 of 2)</vt:lpstr>
      <vt:lpstr>Comparison of Word Downloaded  from Google (2 of 2)</vt:lpstr>
      <vt:lpstr>If you download from Google Docs to Word,  follow these additional steps</vt:lpstr>
      <vt:lpstr>Summary: Exporting from Slides to PowerPoint</vt:lpstr>
      <vt:lpstr>Comparison of Downloaded PowerPoint from Google (1 of 2)</vt:lpstr>
      <vt:lpstr>Comparison of Downloaded PowerPoint from Google (2 of 2)</vt:lpstr>
      <vt:lpstr>Additional Steps for making PowerPoint accessible</vt:lpstr>
      <vt:lpstr>Summary: Exporting Documents to PDF</vt:lpstr>
      <vt:lpstr>How to Export to PDF</vt:lpstr>
      <vt:lpstr>NOTE: Do not use Adobe PDF Maker (for now)</vt:lpstr>
      <vt:lpstr>Comparison of Exported Document  to PDF (1 of 2)</vt:lpstr>
      <vt:lpstr>Comparison of Exported Document  to PDF (2 of 2)</vt:lpstr>
      <vt:lpstr>Summary: Exporting Slides to PDF</vt:lpstr>
      <vt:lpstr>Comparison of Exported Slide Deck  to PDF (1 of 2)</vt:lpstr>
      <vt:lpstr>Comparison of Exported Slide Deck  to PDF (2 of 2)</vt:lpstr>
      <vt:lpstr>Does Grackle Docs help?</vt:lpstr>
      <vt:lpstr>Conclusions</vt:lpstr>
      <vt:lpstr>Things to Know about the UI</vt:lpstr>
      <vt:lpstr>Documents &amp; Slides</vt:lpstr>
      <vt:lpstr>Slides</vt:lpstr>
      <vt:lpstr>Authoring in Google, Saving as Microsoft</vt:lpstr>
      <vt:lpstr>Converting to PDF</vt:lpstr>
      <vt:lpstr>Resources</vt:lpstr>
    </vt:vector>
  </TitlesOfParts>
  <Manager/>
  <Company>UW-IT Accessible Technology Services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vs Google - Accessibility of Docs and Slides</dc:title>
  <dc:subject/>
  <dc:creator>Terrill Thomposon &amp; Gaby de Jongh</dc:creator>
  <cp:keywords/>
  <dc:description/>
  <cp:lastModifiedBy>Terrill Thompson</cp:lastModifiedBy>
  <cp:revision>2</cp:revision>
  <cp:lastPrinted>2016-02-10T20:19:12Z</cp:lastPrinted>
  <dcterms:created xsi:type="dcterms:W3CDTF">2014-10-14T00:51:43Z</dcterms:created>
  <dcterms:modified xsi:type="dcterms:W3CDTF">2023-11-09T20:23:54Z</dcterms:modified>
  <cp:category/>
</cp:coreProperties>
</file>