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72" r:id="rId18"/>
    <p:sldId id="269" r:id="rId19"/>
    <p:sldId id="270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40"/>
    <a:srgbClr val="FFF0C0"/>
    <a:srgbClr val="FFDC7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07A75-81C1-FAEF-2B38-088AC2BE72E9}" v="8" dt="2023-11-02T07:27:29.266"/>
    <p1510:client id="{71E6D1D5-19BE-487F-ACA8-526771CE252C}" vWet="2" dt="2023-11-02T07:25:17.477"/>
    <p1510:client id="{8902205C-83BF-423E-A727-F2B1D7C40822}" v="17" dt="2023-11-09T07:47:07.864"/>
    <p1510:client id="{BA4D7C7C-2096-427C-A46D-FEE58BC0AFE2}" v="5" dt="2023-10-25T06:38:06.654"/>
    <p1510:client id="{BB2EC0F2-D61D-A128-BA4D-289F657B3167}" v="36" dt="2023-11-08T10:41:21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06FC9-68EB-9A44-BE85-F052B3433FBC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05C4A-65A7-E24C-B469-29E64346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6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8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98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0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3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38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3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68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3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9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8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2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9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Dragon Anywhere—professional-grade mobile dictation app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Dragon Anywhere professional‑grade mobile dictation makes it easy to create documents of any length and edit, format and share them directly from your mobile device—whether visiting clients, a job site or your local coffee shop.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Voice navigate through fields of a report template, and apply common formatting like underline and bold.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9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9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BDC1C6"/>
                </a:solidFill>
                <a:effectLst/>
                <a:latin typeface="Google Sans"/>
              </a:rPr>
              <a:t>Dictation Commands – Like!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BDC1C6"/>
                </a:solidFill>
                <a:effectLst/>
                <a:latin typeface="Google Sans"/>
              </a:rPr>
              <a:t>New Line | New Paragraph. Undo That | Redo That.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BDC1C6"/>
                </a:solidFill>
                <a:effectLst/>
                <a:latin typeface="Google Sans"/>
              </a:rPr>
              <a:t>Select Previous | Next.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BDC1C6"/>
                </a:solidFill>
                <a:effectLst/>
                <a:latin typeface="Google Sans"/>
              </a:rPr>
              <a:t>Select | Unselect &lt;text&gt;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BDC1C6"/>
                </a:solidFill>
                <a:effectLst/>
                <a:latin typeface="Google Sans"/>
              </a:rPr>
              <a:t>Correct &lt;text&gt; through &lt;text&gt;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BDC1C6"/>
                </a:solidFill>
                <a:effectLst/>
                <a:latin typeface="Google Sans"/>
              </a:rPr>
              <a:t>Cap &lt;text&gt; (to start the next word you dictate with a capital letter)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BDC1C6"/>
                </a:solidFill>
                <a:effectLst/>
                <a:latin typeface="Google Sans"/>
              </a:rPr>
              <a:t>Spacebar.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BDC1C6"/>
                </a:solidFill>
                <a:effectLst/>
                <a:latin typeface="Google Sans"/>
              </a:rPr>
              <a:t>Press Backspace, Backspace 2.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BDC1C6"/>
                </a:solidFill>
                <a:effectLst/>
                <a:latin typeface="Google Sans"/>
              </a:rPr>
              <a:t>Microphone off | Stop Listening.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7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</a:rPr>
              <a:t>Press Tab, Shift Tab, Press Tab 5  times … Navigating a page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</a:rPr>
              <a:t>Click , Double-click, Right-click … Interacting with an element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</a:rPr>
              <a:t>Scroll Up, Down, Left or Right …. Mouse Scroll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</a:rPr>
              <a:t>Move Up, Down, Left or Right in case of sliders …. </a:t>
            </a: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</a:rPr>
              <a:t>Tap, Long press, swipe Left, Right, Up or Down … Gestures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05C4A-65A7-E24C-B469-29E643463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9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3DFC-8ED1-0D4C-9A6D-76107388A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EB737-255A-D04C-9D53-5075EB0B9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2D00F-7270-8C4C-BA1E-F2BB2ED4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5FAE8-41C8-B744-8A15-2D174A18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240A1-3F36-9C49-A96E-3364F720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2C9F-66B3-4D46-99E1-3683EC82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396248" cy="8239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36B7B1B-7641-0749-8104-D289349352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89038"/>
            <a:ext cx="10383838" cy="463550"/>
          </a:xfr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en-GB"/>
              <a:t>Click to Tag Line (if needed)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E8A3C-85BD-A649-928D-A7737CAE2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4412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FA84-5CF0-254A-A615-A53CF3301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44126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F0AD0-23ED-9B49-A917-2CA1D06E5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2053" y="1681163"/>
            <a:ext cx="3151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AC134-6F06-524C-A851-3192BDFA9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2053" y="2505075"/>
            <a:ext cx="31519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955B470-0784-C04C-BE27-495F9F3D51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8807" y="1750433"/>
            <a:ext cx="3151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F293938-52DC-084F-8445-47667A897E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08807" y="2574345"/>
            <a:ext cx="31519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42EA9-E092-DC4C-B5BF-12581F81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6A4B77-F893-5047-A335-4B78FF1D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D27D3-BADD-2D4A-9F17-FF1C6EFC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2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2C9F-66B3-4D46-99E1-3683EC82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E8A3C-85BD-A649-928D-A7737CAE2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FA84-5CF0-254A-A615-A53CF3301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F0AD0-23ED-9B49-A917-2CA1D06E5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AC134-6F06-524C-A851-3192BDFA9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42EA9-E092-DC4C-B5BF-12581F81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6A4B77-F893-5047-A335-4B78FF1D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D27D3-BADD-2D4A-9F17-FF1C6EFC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2C9F-66B3-4D46-99E1-3683EC82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7188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BB5C23D-6E5E-5B48-AC82-2E00D1D6B8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89038"/>
            <a:ext cx="10383838" cy="463550"/>
          </a:xfr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en-GB"/>
              <a:t>Click to Tag Line (if needed)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E8A3C-85BD-A649-928D-A7737CAE2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FA84-5CF0-254A-A615-A53CF3301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F0AD0-23ED-9B49-A917-2CA1D06E5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AC134-6F06-524C-A851-3192BDFA9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42EA9-E092-DC4C-B5BF-12581F81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6A4B77-F893-5047-A335-4B78FF1D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D27D3-BADD-2D4A-9F17-FF1C6EFC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2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2C9F-66B3-4D46-99E1-3683EC82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E8A3C-85BD-A649-928D-A7737CAE2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001095" cy="6186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FA84-5CF0-254A-A615-A53CF3301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4" y="2299855"/>
            <a:ext cx="3001095" cy="2019445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7BFBEA-7904-F24D-858C-2488AA2EDA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439" y="3718213"/>
            <a:ext cx="3001095" cy="6186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79415F8-FFE8-A146-9917-791DBABF6F0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264" y="4336905"/>
            <a:ext cx="3001095" cy="2019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0432463-813C-DE44-995F-9D97B016AEA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164882" y="1718612"/>
            <a:ext cx="3001094" cy="6186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C13FBBB-AD0C-E743-98F5-1090B5385636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161707" y="2337304"/>
            <a:ext cx="3001094" cy="4004755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F0AD0-23ED-9B49-A917-2CA1D06E5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84472" y="1704111"/>
            <a:ext cx="3970915" cy="51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AC134-6F06-524C-A851-3192BDFA9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84472" y="2244436"/>
            <a:ext cx="3967739" cy="1465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76B8726-591D-3A4A-8A21-790B8A6A8B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98325" y="3782290"/>
            <a:ext cx="3970915" cy="51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B92FF25-95FD-B44A-83F8-E016CA3624D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98325" y="4322614"/>
            <a:ext cx="3970915" cy="2019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42EA9-E092-DC4C-B5BF-12581F81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D27D3-BADD-2D4A-9F17-FF1C6EFC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6A4B77-F893-5047-A335-4B78FF1D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27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2C9F-66B3-4D46-99E1-3683EC82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410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ECB8209-17E4-5E4E-AB06-53EF61FF8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1189038"/>
            <a:ext cx="10383838" cy="463550"/>
          </a:xfr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en-GB"/>
              <a:t>Click to Tag Line (if needed)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E8A3C-85BD-A649-928D-A7737CAE2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001095" cy="6186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FA84-5CF0-254A-A615-A53CF3301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4" y="2299855"/>
            <a:ext cx="3001095" cy="2019445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7BFBEA-7904-F24D-858C-2488AA2EDA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439" y="3718213"/>
            <a:ext cx="3001095" cy="6186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79415F8-FFE8-A146-9917-791DBABF6F0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264" y="4336905"/>
            <a:ext cx="3001095" cy="2019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0432463-813C-DE44-995F-9D97B016AEA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164882" y="1718612"/>
            <a:ext cx="3001094" cy="6186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C13FBBB-AD0C-E743-98F5-1090B5385636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161707" y="2337304"/>
            <a:ext cx="3001094" cy="4004755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F0AD0-23ED-9B49-A917-2CA1D06E5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84472" y="1704111"/>
            <a:ext cx="3970915" cy="51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AC134-6F06-524C-A851-3192BDFA9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84472" y="2244436"/>
            <a:ext cx="3967739" cy="1465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76B8726-591D-3A4A-8A21-790B8A6A8B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98325" y="3782290"/>
            <a:ext cx="3970915" cy="51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B92FF25-95FD-B44A-83F8-E016CA3624D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98325" y="4322614"/>
            <a:ext cx="3970915" cy="2019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42EA9-E092-DC4C-B5BF-12581F81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D27D3-BADD-2D4A-9F17-FF1C6EFC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6A4B77-F893-5047-A335-4B78FF1D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3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8040B-FE51-6141-AF65-4632773B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95C74-61A3-1947-A22F-AD50BD23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0E112-0188-3E4D-A735-797A4424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B265C-2A93-0B4C-9FAA-9017960C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54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BD15D-AF9D-5B45-9F07-ED3A9AEC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11D727-66C0-8847-AA72-314D2E62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5EA5B-2F68-904F-85FA-684F2A2D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72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471D-91B1-9E4F-9C8E-CC8920FE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E518-75A0-CB46-9E03-AEF9A2A77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F40D4-0351-AA4F-8B5D-D289631AD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635A3-5527-3A4B-B54B-EC1B73FF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461BF-D0E4-5248-B3B3-E2D68FFE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C6F53-FBFA-1D49-9F12-748F8177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74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DD38-3B0B-064B-9906-73E4A4AF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F409C-29C5-7C4E-905B-480AFE66E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47426-BDE0-8C49-89D4-1B7DD6FA7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A5C3C-1262-CB4E-8568-F7C9A5DE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3B852-3743-E04B-BDB5-E9E1A876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1483F-CFFF-1F4B-ACA9-D4724BC3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75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577E-7579-BB41-8C45-321204E1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ECF6E-B7F6-424F-BE70-B0A1135B2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9A998-06C8-3040-86C3-67C0336B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910E3-D532-574C-ADCF-0DF37F10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7EB69-8E24-244D-A99A-E884EBA6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9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3E29-EEFB-DA4B-834A-AB0FBD8B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58BEB-5943-1C46-B789-4476F174E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C4993-AF5E-054C-8698-D6D14A09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BA133-1DB3-9C4A-8225-C8B8FD5E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DF738-B98B-1541-93E1-2EE83CC4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80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8006E8-1D60-8B46-ACD9-9767B44AD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ADED8-1877-2444-875C-E0D69D625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61777-2610-F34F-8A59-C6ABB252F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52776-251F-B14A-9C6B-B492B4E4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4B9B6-9778-9448-B813-B09DDA97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3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3E29-EEFB-DA4B-834A-AB0FBD8B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63CD21D5-3628-1943-A005-F12D457F50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368425"/>
            <a:ext cx="10515599" cy="457200"/>
          </a:xfr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en-GB"/>
              <a:t>Click to Tag Line (if needed)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58BEB-5943-1C46-B789-4476F174E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C4993-AF5E-054C-8698-D6D14A09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BA133-1DB3-9C4A-8225-C8B8FD5E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DF738-B98B-1541-93E1-2EE83CC4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0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C713-D1EB-F849-8A67-8E1647A2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8FDE1-1717-1D48-9211-2BD3BFD46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6C5A7-2F50-0C4C-9F89-2C6C5EA9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B6230-B651-274F-865F-2BFD6B24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A5C6A-BEA3-FA4C-A8B6-BECDAD62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7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AFE6-01CE-744D-A6EE-B2359A72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2803B-3F72-EA48-89B7-379DFAC0D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7345"/>
            <a:ext cx="10397836" cy="132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2E03B-2EDA-064C-AE4D-289E2F95C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796865"/>
            <a:ext cx="10397836" cy="132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E9A2A-B269-B94C-9DD9-49E99D4D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67AA8-AF5F-3E43-BC9E-C74A4B3C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57D-9714-D145-AFDF-EF283517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5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AFE6-01CE-744D-A6EE-B2359A72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2803B-3F72-EA48-89B7-379DFAC0D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9009"/>
            <a:ext cx="10397836" cy="1078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2E03B-2EDA-064C-AE4D-289E2F95C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259847"/>
            <a:ext cx="10397836" cy="1078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E9A2A-B269-B94C-9DD9-49E99D4D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67AA8-AF5F-3E43-BC9E-C74A4B3C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57D-9714-D145-AFDF-EF283517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6D591B-C70C-497A-A4AC-8F6031566D1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4654802"/>
            <a:ext cx="10397836" cy="1078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126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AFE6-01CE-744D-A6EE-B2359A72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2803B-3F72-EA48-89B7-379DFAC0D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2E03B-2EDA-064C-AE4D-289E2F95C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E9A2A-B269-B94C-9DD9-49E99D4D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67AA8-AF5F-3E43-BC9E-C74A4B3C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57D-9714-D145-AFDF-EF283517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6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AFE6-01CE-744D-A6EE-B2359A72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A619276-733C-8E44-916E-3AC2C8217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189038"/>
            <a:ext cx="10515599" cy="457200"/>
          </a:xfr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en-GB"/>
              <a:t>Click to Tag Line (if needed)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2803B-3F72-EA48-89B7-379DFAC0D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2E03B-2EDA-064C-AE4D-289E2F95C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E9A2A-B269-B94C-9DD9-49E99D4D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67AA8-AF5F-3E43-BC9E-C74A4B3C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57D-9714-D145-AFDF-EF283517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7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2C9F-66B3-4D46-99E1-3683EC82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396248" cy="1218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E8A3C-85BD-A649-928D-A7737CAE2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4412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FA84-5CF0-254A-A615-A53CF3301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44126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F0AD0-23ED-9B49-A917-2CA1D06E5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2053" y="1681163"/>
            <a:ext cx="3151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AC134-6F06-524C-A851-3192BDFA9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2053" y="2505075"/>
            <a:ext cx="31519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955B470-0784-C04C-BE27-495F9F3D51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8807" y="1750433"/>
            <a:ext cx="3151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F293938-52DC-084F-8445-47667A897E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08807" y="2574345"/>
            <a:ext cx="31519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42EA9-E092-DC4C-B5BF-12581F81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6A4B77-F893-5047-A335-4B78FF1D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D27D3-BADD-2D4A-9F17-FF1C6EFC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9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BFF9A9-56AB-364F-84C9-52E84907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3F627-EE6D-DB4A-9071-6471A3F41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9FAD6-49B1-A249-9995-868E4457F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7E5D0-800E-5342-B9E9-4A0B49274CE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16BF9-201D-C041-810E-6DD4B1E7E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EC0DE-5423-5B40-811F-DD91A5F92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9BE8-9DB8-8A45-8611-92B82D30297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9581F3-775D-2940-AE81-39962323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ADB8AD-8E19-AB40-B370-0D6565664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1AF6DA-989F-A14E-886E-0F232B2CD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ADDAA3-47AF-A843-B6D0-D61C185C9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961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67" r:id="rId5"/>
    <p:sldLayoutId id="2147483668" r:id="rId6"/>
    <p:sldLayoutId id="2147483652" r:id="rId7"/>
    <p:sldLayoutId id="2147483662" r:id="rId8"/>
    <p:sldLayoutId id="2147483663" r:id="rId9"/>
    <p:sldLayoutId id="2147483653" r:id="rId10"/>
    <p:sldLayoutId id="2147483660" r:id="rId11"/>
    <p:sldLayoutId id="2147483664" r:id="rId12"/>
    <p:sldLayoutId id="2147483661" r:id="rId13"/>
    <p:sldLayoutId id="2147483665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shashank-kapur-cpacc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hyperlink" Target="mailto:info@barrierbreak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3809" y="553452"/>
            <a:ext cx="3706766" cy="1786507"/>
          </a:xfrm>
        </p:spPr>
        <p:txBody>
          <a:bodyPr anchor="b">
            <a:normAutofit/>
          </a:bodyPr>
          <a:lstStyle/>
          <a:p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Roboto Slab"/>
              </a:rPr>
              <a:t>Accessing Higher Ground November 2023</a:t>
            </a:r>
            <a:endParaRPr lang="en-SG" sz="1600" b="1">
              <a:solidFill>
                <a:schemeClr val="tx1">
                  <a:lumMod val="75000"/>
                  <a:lumOff val="25000"/>
                </a:schemeClr>
              </a:solidFill>
              <a:latin typeface="Roboto Slab"/>
            </a:endParaRPr>
          </a:p>
        </p:txBody>
      </p:sp>
      <p:sp>
        <p:nvSpPr>
          <p:cNvPr id="11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1061090" y="2433069"/>
            <a:ext cx="4357784" cy="1513631"/>
          </a:xfrm>
        </p:spPr>
        <p:txBody>
          <a:bodyPr anchor="t">
            <a:noAutofit/>
          </a:bodyPr>
          <a:lstStyle/>
          <a:p>
            <a:pPr algn="l"/>
            <a:r>
              <a:rPr lang="en-GB" sz="3200" b="1">
                <a:solidFill>
                  <a:schemeClr val="accent2"/>
                </a:solidFill>
              </a:rPr>
              <a:t>Web Accessibility for Speech Recognition Users </a:t>
            </a:r>
            <a:r>
              <a:rPr lang="en-GB" sz="3200" b="1"/>
              <a:t>– A  Pragmatic Approach </a:t>
            </a:r>
            <a:endParaRPr lang="en-US" sz="3200" b="1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2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11821-77D5-A0A5-0792-1C2ED4376E7E}"/>
              </a:ext>
            </a:extLst>
          </p:cNvPr>
          <p:cNvSpPr txBox="1"/>
          <p:nvPr/>
        </p:nvSpPr>
        <p:spPr>
          <a:xfrm>
            <a:off x="1017715" y="4288032"/>
            <a:ext cx="4668095" cy="15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Shashank Kapur </a:t>
            </a:r>
            <a:r>
              <a:rPr lang="en-US" sz="18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IAAP CPACC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 – Strategy &amp; Growth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BarrierBreak Logo - Creating a limitless fu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4CEA32-8354-CD06-64E0-EF5B879EE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84412" y="5646199"/>
            <a:ext cx="10120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53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BFACE-8093-EE55-DCA4-8473D00B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Expected </a:t>
            </a:r>
            <a:r>
              <a:rPr lang="en-US" b="1">
                <a:solidFill>
                  <a:schemeClr val="accent2"/>
                </a:solidFill>
              </a:rPr>
              <a:t>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7390A-B972-3CA4-573E-86DFFCD38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2419" y="1716512"/>
            <a:ext cx="6329087" cy="4880971"/>
          </a:xfrm>
        </p:spPr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Voice command: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is performed as expected – “Click About Us” Opens the About Us page.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Unexpected control does not get activated – “Click Submit” does not activate the Search button.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Dictation Command: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 are able to dictate text in form fields, such as input fields, text area and so on.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case of custom input fields dictation commands might not work as expected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Numbers: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Saying the number should activate the respective user interface control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If the control does not get activated, users have to rely on mouse grid commands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labels: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Saying the label should activate the  respective control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control does not get activated, users have to rely on mouse grid commands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Mouse Grid: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Generally, users make use of this  method as a last resort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 will use the command click or tap on a grid interaction and it should activate the  respective control</a:t>
            </a:r>
          </a:p>
        </p:txBody>
      </p:sp>
      <p:pic>
        <p:nvPicPr>
          <p:cNvPr id="6146" name="Picture 2" descr="Mouse Grid activated on BarrierBreak website">
            <a:extLst>
              <a:ext uri="{FF2B5EF4-FFF2-40B4-BE49-F238E27FC236}">
                <a16:creationId xmlns:a16="http://schemas.microsoft.com/office/drawing/2014/main" id="{D90843E0-CECA-EF61-3877-55FFAB682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52" y="1374585"/>
            <a:ext cx="4114012" cy="20214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Show labels mode of Voice Control on BarrierBreak website">
            <a:extLst>
              <a:ext uri="{FF2B5EF4-FFF2-40B4-BE49-F238E27FC236}">
                <a16:creationId xmlns:a16="http://schemas.microsoft.com/office/drawing/2014/main" id="{B9821527-DEC3-A3F1-6D6B-4B2F1D48D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5" b="22340"/>
          <a:stretch/>
        </p:blipFill>
        <p:spPr bwMode="auto">
          <a:xfrm>
            <a:off x="448369" y="4652715"/>
            <a:ext cx="2446174" cy="1661400"/>
          </a:xfrm>
          <a:prstGeom prst="round2DiagRect">
            <a:avLst>
              <a:gd name="adj1" fmla="val 16667"/>
              <a:gd name="adj2" fmla="val 3371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how numbers mode of Voice Control active on Download SAAS Accessibility Toolkit dialog">
            <a:extLst>
              <a:ext uri="{FF2B5EF4-FFF2-40B4-BE49-F238E27FC236}">
                <a16:creationId xmlns:a16="http://schemas.microsoft.com/office/drawing/2014/main" id="{DFF22971-AACD-F552-1665-25F69A9B7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b="4949"/>
          <a:stretch/>
        </p:blipFill>
        <p:spPr bwMode="auto">
          <a:xfrm>
            <a:off x="3412971" y="3689131"/>
            <a:ext cx="1592326" cy="3005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045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6E63-FBD6-6DAA-28AE-07103EA6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/>
              <a:t>Accessibility </a:t>
            </a:r>
            <a:r>
              <a:rPr lang="en-US" b="1">
                <a:solidFill>
                  <a:schemeClr val="accent2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E5EA4-2D2A-4C2A-F36A-4A6B6B2B0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6613634" cy="476436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</a:rPr>
              <a:t>Lack of keyboard focus indicator makes it difficult to identify which control currently has focus</a:t>
            </a: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700" dirty="0"/>
              <a:t>Users generally say Tab while filling  up forms </a:t>
            </a:r>
            <a:endParaRPr lang="en-US" sz="1700" dirty="0">
              <a:cs typeface="Calibri"/>
            </a:endParaRP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700" dirty="0"/>
              <a:t>If focus is not visible, they loose track of  their position on the page</a:t>
            </a:r>
            <a:endParaRPr lang="en-US" sz="1700" dirty="0"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</a:rPr>
              <a:t>Textual description for image links and buttons don’t match with the visual text on the image</a:t>
            </a:r>
            <a:endParaRPr lang="en-US" sz="1900" dirty="0">
              <a:effectLst/>
              <a:cs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 dirty="0">
                <a:effectLst/>
              </a:rPr>
              <a:t>User will give command to click “Subscribe”</a:t>
            </a:r>
            <a:endParaRPr lang="en-US" sz="1700" dirty="0">
              <a:effectLst/>
              <a:cs typeface="Calibri"/>
            </a:endParaRP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effectLst/>
              </a:rPr>
              <a:t>Action is not carried out</a:t>
            </a:r>
            <a:r>
              <a:rPr lang="en-US" sz="1700" dirty="0"/>
              <a:t> </a:t>
            </a:r>
            <a:r>
              <a:rPr lang="en-US" sz="1700" dirty="0">
                <a:effectLst/>
              </a:rPr>
              <a:t> as the alternate text is specified as “Submit”</a:t>
            </a:r>
            <a:endParaRPr lang="en-US" sz="1700" dirty="0">
              <a:effectLst/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</a:rPr>
              <a:t>Links with identical text:</a:t>
            </a:r>
            <a:endParaRPr lang="en-US" sz="1900" dirty="0">
              <a:effectLst/>
              <a:cs typeface="Calibri"/>
            </a:endParaRP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effectLst/>
              </a:rPr>
              <a:t>Click here, Learn more, Read more … are quite common on the web</a:t>
            </a:r>
            <a:r>
              <a:rPr lang="en-US" sz="1700" dirty="0"/>
              <a:t> </a:t>
            </a:r>
            <a:endParaRPr lang="en-US" sz="1700" dirty="0">
              <a:effectLst/>
              <a:cs typeface="Calibri"/>
            </a:endParaRP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effectLst/>
              </a:rPr>
              <a:t>Users say, “Click Learn More” and a number is assigned to all the</a:t>
            </a:r>
            <a:r>
              <a:rPr lang="en-US" sz="1700" dirty="0"/>
              <a:t> </a:t>
            </a:r>
            <a:r>
              <a:rPr lang="en-US" sz="1700" dirty="0">
                <a:effectLst/>
              </a:rPr>
              <a:t> links with the matching text</a:t>
            </a:r>
            <a:endParaRPr lang="en-US" sz="1700" dirty="0">
              <a:effectLst/>
              <a:cs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 dirty="0">
                <a:effectLst/>
              </a:rPr>
              <a:t>Users need to give additional command, “Click 4” to carry out the action!</a:t>
            </a:r>
            <a:endParaRPr lang="en-US" sz="1700" dirty="0">
              <a:effectLst/>
              <a:cs typeface="Calibri"/>
            </a:endParaRP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effectLst/>
              </a:rPr>
              <a:t>Not a critical issue but needs additional step on the part of users</a:t>
            </a:r>
            <a:r>
              <a:rPr lang="en-US" sz="1700" dirty="0"/>
              <a:t> </a:t>
            </a:r>
            <a:endParaRPr lang="en-US" sz="1700" dirty="0">
              <a:effectLst/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</a:rPr>
              <a:t>Lack of textual descriptions for image based controls:</a:t>
            </a:r>
            <a:endParaRPr lang="en-US" sz="1900" dirty="0">
              <a:effectLst/>
              <a:cs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 dirty="0">
                <a:effectLst/>
              </a:rPr>
              <a:t>Users can’t give voice commands to directly activate the control</a:t>
            </a:r>
            <a:endParaRPr lang="en-US" sz="1700" dirty="0">
              <a:effectLst/>
              <a:cs typeface="Calibri"/>
            </a:endParaRP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700" dirty="0">
                <a:effectLst/>
              </a:rPr>
              <a:t>Show labels might not work as intended</a:t>
            </a:r>
            <a:r>
              <a:rPr lang="en-US" sz="1700" dirty="0"/>
              <a:t> </a:t>
            </a:r>
            <a:endParaRPr lang="en-US" sz="1700" dirty="0">
              <a:effectLst/>
              <a:cs typeface="Calibri"/>
            </a:endParaRPr>
          </a:p>
          <a:p>
            <a:pPr marL="74295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700" dirty="0">
                <a:effectLst/>
              </a:rPr>
              <a:t>Requires users to rely on generic commands, such as “Show Numbers” or “Click” and perform additional step to activate the control</a:t>
            </a:r>
            <a:r>
              <a:rPr lang="en-US" sz="1700" dirty="0"/>
              <a:t> </a:t>
            </a:r>
            <a:endParaRPr lang="en-US" sz="1700" dirty="0">
              <a:effectLst/>
              <a:cs typeface="Calibri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50C17D1-BC55-8DD8-ED70-B07DB1AB0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5689" y="2049516"/>
            <a:ext cx="4135603" cy="331177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9275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10C1-622F-1460-4991-198AF83A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Accessibility </a:t>
            </a:r>
            <a:r>
              <a:rPr lang="en-US" b="1">
                <a:solidFill>
                  <a:schemeClr val="accent2"/>
                </a:solidFill>
              </a:rPr>
              <a:t>Challenges – </a:t>
            </a:r>
            <a:r>
              <a:rPr lang="en-US" b="1"/>
              <a:t>Continued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3E4A8-DD74-65B2-853E-D9822B2D3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9869" y="1690688"/>
            <a:ext cx="8642131" cy="5167312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available only on mouse hover, drop-down menus, tooltips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 need to make use of mouse grid or grid overlay to access the content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consuming  method of interaction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 find it difficult to access as they have to precisely move the  pointer on  the area that will trigger additional content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Clickable area is too small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Makes it difficult to click on the tiny drop-down arrow if label is not clickable as well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 radio buttons and checkboxes require users to click on tiny controls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Accessible name for user interface controls doesn’t match with their visual labels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Accessible name for a link is “Click here to learn about Our Services”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label for the link is “Learn More”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can’t be activated with the voice command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challenges: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looks like a button but is coded as a link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keyboard support for drag and drop functionality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 controls lack semantics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is not managed correctly  - modal dialogs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is not visible – sticky headers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Controls are not identified consistently – Search/Find  or Save and Close/ Save Changes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0F6849-882D-1BB9-6706-B9BD52B5B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5" y="2033013"/>
            <a:ext cx="2791974" cy="279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9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687D6-257C-5535-4904-8A7E99BC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/>
              <a:t>Techniques </a:t>
            </a:r>
            <a:r>
              <a:rPr lang="en-US" b="1">
                <a:solidFill>
                  <a:schemeClr val="accent2"/>
                </a:solidFill>
              </a:rPr>
              <a:t>for</a:t>
            </a:r>
            <a:r>
              <a:rPr lang="en-US" b="1"/>
              <a:t> Accessible </a:t>
            </a:r>
            <a:r>
              <a:rPr lang="en-US" b="1">
                <a:solidFill>
                  <a:schemeClr val="accent2"/>
                </a:solidFill>
              </a:rPr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2DB06-FE85-34D0-036E-EBD2543F6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40366" cy="23890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</a:rPr>
              <a:t>Use unique &amp; descriptive text labels for all user interface controls</a:t>
            </a:r>
            <a:r>
              <a:rPr lang="en-US" sz="1800" dirty="0"/>
              <a:t> </a:t>
            </a:r>
            <a:endParaRPr lang="en-US" sz="1800">
              <a:effectLst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</a:rPr>
              <a:t>Make sure focus is clearly visible for</a:t>
            </a:r>
            <a:r>
              <a:rPr lang="en-US" sz="1800" dirty="0"/>
              <a:t> </a:t>
            </a:r>
            <a:r>
              <a:rPr lang="en-US" sz="1800" dirty="0">
                <a:effectLst/>
              </a:rPr>
              <a:t> all controls</a:t>
            </a:r>
            <a:endParaRPr lang="en-US" sz="1800" dirty="0">
              <a:effectLst/>
              <a:ea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</a:rPr>
              <a:t>Use native HTML</a:t>
            </a:r>
            <a:r>
              <a:rPr lang="en-US" sz="1800" dirty="0"/>
              <a:t> </a:t>
            </a:r>
            <a:r>
              <a:rPr lang="en-US" sz="1800" dirty="0">
                <a:effectLst/>
              </a:rPr>
              <a:t> controls to ensure controls are identified correctly</a:t>
            </a:r>
            <a:endParaRPr lang="en-US" sz="1800" dirty="0">
              <a:effectLst/>
              <a:ea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</a:rPr>
              <a:t>Include visible label at the start of accessible name</a:t>
            </a:r>
            <a:r>
              <a:rPr lang="en-US" sz="1800" dirty="0"/>
              <a:t> </a:t>
            </a:r>
            <a:r>
              <a:rPr lang="en-US" sz="1800" dirty="0">
                <a:effectLst/>
              </a:rPr>
              <a:t> of controls</a:t>
            </a:r>
            <a:r>
              <a:rPr lang="en-US" sz="1800" dirty="0"/>
              <a:t> </a:t>
            </a:r>
            <a:endParaRPr lang="en-US" sz="1800" dirty="0">
              <a:effectLst/>
              <a:ea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</a:rPr>
              <a:t>Specify label for form controls</a:t>
            </a:r>
            <a:r>
              <a:rPr lang="en-US" sz="1800" dirty="0"/>
              <a:t> </a:t>
            </a:r>
            <a:endParaRPr lang="en-US" sz="1800" dirty="0">
              <a:effectLst/>
              <a:ea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</a:rPr>
              <a:t>Explicitly associate labels for </a:t>
            </a:r>
            <a:r>
              <a:rPr lang="en-US" sz="1800" dirty="0"/>
              <a:t>each form</a:t>
            </a:r>
            <a:r>
              <a:rPr lang="en-US" sz="1800" dirty="0">
                <a:effectLst/>
              </a:rPr>
              <a:t> </a:t>
            </a:r>
            <a:r>
              <a:rPr lang="en-US" sz="1800" dirty="0"/>
              <a:t>control</a:t>
            </a:r>
            <a:endParaRPr lang="en-US" sz="1800" dirty="0">
              <a:effectLst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E9C835C-2054-1579-7988-6E8AEB23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097" y="1825625"/>
            <a:ext cx="4351338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7281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ED7D-2190-AB3E-6E9B-E57FC473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/>
              <a:t>Techniques </a:t>
            </a:r>
            <a:r>
              <a:rPr lang="en-US" b="1">
                <a:solidFill>
                  <a:schemeClr val="accent2"/>
                </a:solidFill>
              </a:rPr>
              <a:t>for</a:t>
            </a:r>
            <a:r>
              <a:rPr lang="en-US" b="1"/>
              <a:t> Accessible </a:t>
            </a:r>
            <a:r>
              <a:rPr lang="en-US" b="1">
                <a:solidFill>
                  <a:schemeClr val="accent2"/>
                </a:solidFill>
              </a:rPr>
              <a:t>Implementation –</a:t>
            </a:r>
            <a:r>
              <a:rPr lang="en-US" b="1"/>
              <a:t> Continued</a:t>
            </a:r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3D3B80C-E65A-D029-AD4E-1FB01189B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70789-29C6-D012-7436-1355C98D9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ffectLst/>
              </a:rPr>
              <a:t>Include text labels for images &amp; icons</a:t>
            </a:r>
            <a:endParaRPr lang="en-US" dirty="0"/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Redundant textual links for product images actually helps!</a:t>
            </a:r>
            <a:endParaRPr lang="en-US" sz="1800" dirty="0">
              <a:effectLst/>
              <a:ea typeface="Calibri"/>
              <a:cs typeface="Calibri"/>
            </a:endParaRP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Combine both image and text in a</a:t>
            </a:r>
            <a:r>
              <a:rPr lang="en-US" sz="1800" dirty="0"/>
              <a:t> </a:t>
            </a:r>
            <a:r>
              <a:rPr lang="en-US" sz="1800" dirty="0">
                <a:effectLst/>
              </a:rPr>
              <a:t>single link</a:t>
            </a:r>
            <a:endParaRPr lang="en-US" sz="1800" dirty="0">
              <a:effectLst/>
              <a:ea typeface="Calibri"/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ffectLst/>
              </a:rPr>
              <a:t>Specify alternate text for image links and buttons</a:t>
            </a:r>
            <a:endParaRPr lang="en-US" sz="1800" dirty="0">
              <a:effectLst/>
              <a:ea typeface="Calibri" panose="020F0502020204030204"/>
              <a:cs typeface="Calibri" panose="020F0502020204030204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Use alt or title attribute if text can’t be added for images</a:t>
            </a:r>
            <a:endParaRPr lang="en-US" sz="1800" dirty="0">
              <a:effectLst/>
              <a:ea typeface="Calibri"/>
              <a:cs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Use value, alt or title attribute in case of textual and image buttons</a:t>
            </a:r>
            <a:endParaRPr lang="en-US" sz="1800" dirty="0">
              <a:effectLst/>
              <a:ea typeface="Calibri"/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ffectLst/>
              </a:rPr>
              <a:t>Make sure all the functionality is keyboard operable</a:t>
            </a:r>
            <a:endParaRPr lang="en-US" sz="1800" dirty="0">
              <a:effectLst/>
              <a:ea typeface="Calibri" panose="020F0502020204030204"/>
              <a:cs typeface="Calibri" panose="020F0502020204030204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Make sure drag and drop functionality can be accessed through alternative ways</a:t>
            </a:r>
            <a:endParaRPr lang="en-US" sz="1800" dirty="0">
              <a:effectLst/>
              <a:ea typeface="Calibri"/>
              <a:cs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Make sure content available on hover is also focusable</a:t>
            </a:r>
            <a:endParaRPr lang="en-US" sz="1800" dirty="0">
              <a:effectLst/>
              <a:ea typeface="Calibri"/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1800" dirty="0">
                <a:effectLst/>
              </a:rPr>
              <a:t>Consistently identify controls across the set of web pages</a:t>
            </a:r>
            <a:endParaRPr lang="en-US" sz="1800" dirty="0">
              <a:effectLst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054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E084-99FA-3A52-055D-1F8DBF89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Few </a:t>
            </a:r>
            <a:r>
              <a:rPr lang="en-US" b="1">
                <a:solidFill>
                  <a:schemeClr val="accent2"/>
                </a:solidFill>
              </a:rPr>
              <a:t>Best</a:t>
            </a:r>
            <a:r>
              <a:rPr lang="en-US" b="1"/>
              <a:t>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48EEC-6DDE-B963-3514-21257D534A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807262" cy="466725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unique and descriptive label for user interface controls: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unpronounceable labels for user interface controls:	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Acronyms, Abbreviations – makes it hard to give voice commands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spacing between words of user interface controls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Makes it difficult to recognize as a phrase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textual description for icons that users can easily guess: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to cart –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to wish list – 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using multiple frames in a  web page  as scrolling becomes difficult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307D7B4-EA9B-0985-ED1A-EABACEDC7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65" y="4800434"/>
            <a:ext cx="287419" cy="2578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5A8C08A-F2A1-8AB1-AE64-0FE557766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19" y="4088878"/>
            <a:ext cx="273269" cy="2668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5781AF31-7AEA-DCDC-4575-8A534E91D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8" t="18391" r="18736" b="17395"/>
          <a:stretch/>
        </p:blipFill>
        <p:spPr bwMode="auto">
          <a:xfrm>
            <a:off x="3087143" y="4411553"/>
            <a:ext cx="347117" cy="3573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519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C542-81E1-3833-E8F8-91B326A8D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 </a:t>
            </a:r>
            <a:r>
              <a:rPr lang="en-US" b="1">
                <a:solidFill>
                  <a:schemeClr val="accent2"/>
                </a:solidFill>
              </a:rPr>
              <a:t>sum</a:t>
            </a:r>
            <a:r>
              <a:rPr lang="en-US" b="1"/>
              <a:t> things </a:t>
            </a:r>
            <a:r>
              <a:rPr lang="en-US" b="1">
                <a:solidFill>
                  <a:schemeClr val="accent2"/>
                </a:solidFill>
              </a:rPr>
              <a:t>up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5915-CD4C-9B5B-00FA-D248E1AF2F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 for keyboard operability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descriptive labels for controls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native HTML elements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semantics for custom controls, role, name, state …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Accessible names should include visual labels at the start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clearly visible  focus indicator for controls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Test?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key tasks of a website or application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different components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forms and navigation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for ARIA implementation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different templates 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08DF9FC-EEC0-5A0F-895C-5339F1BA7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17" y="1825625"/>
            <a:ext cx="4235669" cy="42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39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816E-FE86-424C-AE7F-8180149C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Thank </a:t>
            </a:r>
            <a:r>
              <a:rPr lang="en-GB" b="1">
                <a:solidFill>
                  <a:schemeClr val="accent2"/>
                </a:solidFill>
              </a:rPr>
              <a:t>you!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D6147-FC1B-A2C3-0BA1-A5E104F1B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4020" y="1941238"/>
            <a:ext cx="6992008" cy="4351338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us a shout at: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LinkedIn</a:t>
            </a:r>
          </a:p>
          <a:p>
            <a:pPr marL="1028700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Shashank Kapur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https://www.linkedin.com/in/shashank-kapur-cpacc/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Shoot me an email at: </a:t>
            </a:r>
            <a:r>
              <a:rPr lang="en-US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shashank@barrierbreak.com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eadshot of Shashank Kapoor">
            <a:extLst>
              <a:ext uri="{FF2B5EF4-FFF2-40B4-BE49-F238E27FC236}">
                <a16:creationId xmlns:a16="http://schemas.microsoft.com/office/drawing/2014/main" id="{803557DE-8665-120C-4F87-C9454461B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71" y="1082566"/>
            <a:ext cx="2152692" cy="2346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F8D5473-9AE6-6375-BD62-E4690A78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40" y="2568711"/>
            <a:ext cx="301680" cy="30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7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AD1E-5760-B14C-4700-6A4FAB75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About </a:t>
            </a:r>
            <a:r>
              <a:rPr lang="en-GB" b="1">
                <a:solidFill>
                  <a:schemeClr val="accent2"/>
                </a:solidFill>
              </a:rPr>
              <a:t>BarrierBreak</a:t>
            </a:r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7C2677CB-CF42-E335-52E0-D03C58A56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331537" y="1432331"/>
            <a:ext cx="952500" cy="952500"/>
          </a:xfrm>
          <a:prstGeom prst="rect">
            <a:avLst/>
          </a:prstGeom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BD7D6177-6E23-10E3-6E97-72682ABF2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96903" y="3329562"/>
            <a:ext cx="621769" cy="621769"/>
          </a:xfrm>
          <a:prstGeom prst="rect">
            <a:avLst/>
          </a:prstGeom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EF1B5A17-4B47-975E-D4A7-40ED53330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76035" y="5059698"/>
            <a:ext cx="822200" cy="608428"/>
          </a:xfrm>
          <a:prstGeom prst="rect">
            <a:avLst/>
          </a:prstGeom>
        </p:spPr>
      </p:pic>
      <p:pic>
        <p:nvPicPr>
          <p:cNvPr id="7" name="Picture 21">
            <a:extLst>
              <a:ext uri="{FF2B5EF4-FFF2-40B4-BE49-F238E27FC236}">
                <a16:creationId xmlns:a16="http://schemas.microsoft.com/office/drawing/2014/main" id="{7729248B-6C4C-DBAA-BF43-2933D8644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907701" y="3329562"/>
            <a:ext cx="841495" cy="535497"/>
          </a:xfrm>
          <a:prstGeom prst="rect">
            <a:avLst/>
          </a:prstGeom>
        </p:spPr>
      </p:pic>
      <p:pic>
        <p:nvPicPr>
          <p:cNvPr id="8" name="Picture 30">
            <a:extLst>
              <a:ext uri="{FF2B5EF4-FFF2-40B4-BE49-F238E27FC236}">
                <a16:creationId xmlns:a16="http://schemas.microsoft.com/office/drawing/2014/main" id="{EDE002CD-CA95-95D6-E8AF-B3EE290B0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907701" y="1605289"/>
            <a:ext cx="840091" cy="719423"/>
          </a:xfrm>
          <a:prstGeom prst="rect">
            <a:avLst/>
          </a:prstGeom>
        </p:spPr>
      </p:pic>
      <p:pic>
        <p:nvPicPr>
          <p:cNvPr id="9" name="Picture 31">
            <a:extLst>
              <a:ext uri="{FF2B5EF4-FFF2-40B4-BE49-F238E27FC236}">
                <a16:creationId xmlns:a16="http://schemas.microsoft.com/office/drawing/2014/main" id="{FD7910A8-130C-9BC7-6781-CE1A66190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057971" y="4941789"/>
            <a:ext cx="539551" cy="770787"/>
          </a:xfrm>
          <a:prstGeom prst="rect">
            <a:avLst/>
          </a:prstGeom>
        </p:spPr>
      </p:pic>
      <p:grpSp>
        <p:nvGrpSpPr>
          <p:cNvPr id="10" name="Group 22">
            <a:extLst>
              <a:ext uri="{FF2B5EF4-FFF2-40B4-BE49-F238E27FC236}">
                <a16:creationId xmlns:a16="http://schemas.microsoft.com/office/drawing/2014/main" id="{896C0900-F01E-BD28-BA14-91F5865C10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804698" y="1581476"/>
            <a:ext cx="3526839" cy="1443731"/>
            <a:chOff x="0" y="-47626"/>
            <a:chExt cx="7053678" cy="2887462"/>
          </a:xfrm>
        </p:grpSpPr>
        <p:sp>
          <p:nvSpPr>
            <p:cNvPr id="11" name="TextBox 23">
              <a:extLst>
                <a:ext uri="{FF2B5EF4-FFF2-40B4-BE49-F238E27FC236}">
                  <a16:creationId xmlns:a16="http://schemas.microsoft.com/office/drawing/2014/main" id="{F8F57CC0-5E67-D9AE-1605-9EE00333855F}"/>
                </a:ext>
              </a:extLst>
            </p:cNvPr>
            <p:cNvSpPr txBox="1"/>
            <p:nvPr/>
          </p:nvSpPr>
          <p:spPr>
            <a:xfrm>
              <a:off x="533400" y="-47626"/>
              <a:ext cx="6520278" cy="531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600" b="1" spc="208">
                  <a:solidFill>
                    <a:schemeClr val="accent2"/>
                  </a:solidFill>
                  <a:latin typeface="Aileron Regular Bold"/>
                </a:rPr>
                <a:t>EXPERIENCE</a:t>
              </a: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48CD4E39-7B08-B578-6F95-F74B2BA394E6}"/>
                </a:ext>
              </a:extLst>
            </p:cNvPr>
            <p:cNvSpPr txBox="1"/>
            <p:nvPr/>
          </p:nvSpPr>
          <p:spPr>
            <a:xfrm>
              <a:off x="533400" y="994716"/>
              <a:ext cx="6215478" cy="1845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6"/>
                </a:lnSpc>
              </a:pPr>
              <a:r>
                <a:rPr lang="en-US" sz="1400" spc="115">
                  <a:latin typeface="Aileron Regular"/>
                </a:rPr>
                <a:t>19+ Years of leading the conversation on accessibility in the offshore markets</a:t>
              </a:r>
            </a:p>
          </p:txBody>
        </p:sp>
        <p:sp>
          <p:nvSpPr>
            <p:cNvPr id="13" name="AutoShape 25">
              <a:extLst>
                <a:ext uri="{FF2B5EF4-FFF2-40B4-BE49-F238E27FC236}">
                  <a16:creationId xmlns:a16="http://schemas.microsoft.com/office/drawing/2014/main" id="{9D5BC6C9-1D64-F969-735F-3CE8F8554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697002"/>
              <a:ext cx="3049684" cy="7758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91A9E0A0-E1AB-64E5-B782-5AA3EF1C79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284037" y="1626995"/>
            <a:ext cx="3526839" cy="1421076"/>
            <a:chOff x="0" y="-47625"/>
            <a:chExt cx="7053677" cy="2842150"/>
          </a:xfrm>
        </p:grpSpPr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1D4202DE-584B-F3F4-63D3-AAFDCC4ECEA1}"/>
                </a:ext>
              </a:extLst>
            </p:cNvPr>
            <p:cNvSpPr txBox="1"/>
            <p:nvPr/>
          </p:nvSpPr>
          <p:spPr>
            <a:xfrm>
              <a:off x="533400" y="-47625"/>
              <a:ext cx="6520277" cy="531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600" b="1" spc="208">
                  <a:solidFill>
                    <a:schemeClr val="accent2"/>
                  </a:solidFill>
                  <a:latin typeface="Aileron Regular Bold"/>
                </a:rPr>
                <a:t>GLOBAL CUSTOMERS</a:t>
              </a: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75AB53B3-D7F2-E5EF-BCCD-FED2F47E118A}"/>
                </a:ext>
              </a:extLst>
            </p:cNvPr>
            <p:cNvSpPr txBox="1"/>
            <p:nvPr/>
          </p:nvSpPr>
          <p:spPr>
            <a:xfrm>
              <a:off x="533400" y="949406"/>
              <a:ext cx="6215477" cy="1845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6"/>
                </a:lnSpc>
              </a:pPr>
              <a:r>
                <a:rPr lang="en-US" sz="1400" spc="115">
                  <a:latin typeface="Aileron Regular"/>
                </a:rPr>
                <a:t>Servicing Technology, Edtech, Fintech, Retail &amp; government customers in 20+ countries</a:t>
              </a:r>
            </a:p>
          </p:txBody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9AC45F9E-5A56-8CBF-BF47-0284618CB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697002"/>
              <a:ext cx="3049684" cy="7757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F0F265EB-444E-9A47-AE66-EB1F7044F2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804698" y="3305749"/>
            <a:ext cx="3526839" cy="1129607"/>
            <a:chOff x="0" y="-47625"/>
            <a:chExt cx="7053677" cy="2259212"/>
          </a:xfrm>
        </p:grpSpPr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B63ACEE2-C605-AE5B-EFF0-4D79E48C1641}"/>
                </a:ext>
              </a:extLst>
            </p:cNvPr>
            <p:cNvSpPr txBox="1"/>
            <p:nvPr/>
          </p:nvSpPr>
          <p:spPr>
            <a:xfrm>
              <a:off x="533400" y="-47625"/>
              <a:ext cx="6520277" cy="531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600" b="1" spc="208">
                  <a:solidFill>
                    <a:schemeClr val="accent2"/>
                  </a:solidFill>
                  <a:latin typeface="Aileron Regular Bold"/>
                </a:rPr>
                <a:t>280+ TEAM</a:t>
              </a:r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9BA05C75-0C55-3EFD-80C2-7F637E65CAFF}"/>
                </a:ext>
              </a:extLst>
            </p:cNvPr>
            <p:cNvSpPr txBox="1"/>
            <p:nvPr/>
          </p:nvSpPr>
          <p:spPr>
            <a:xfrm>
              <a:off x="533400" y="994716"/>
              <a:ext cx="6215477" cy="1216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6"/>
                </a:lnSpc>
              </a:pPr>
              <a:r>
                <a:rPr lang="en-GB" sz="1400" spc="115">
                  <a:latin typeface="Aileron Regular"/>
                </a:rPr>
                <a:t>Experienced team passionate about accessibility</a:t>
              </a:r>
            </a:p>
          </p:txBody>
        </p:sp>
        <p:sp>
          <p:nvSpPr>
            <p:cNvPr id="21" name="AutoShape 5">
              <a:extLst>
                <a:ext uri="{FF2B5EF4-FFF2-40B4-BE49-F238E27FC236}">
                  <a16:creationId xmlns:a16="http://schemas.microsoft.com/office/drawing/2014/main" id="{A845E655-02E2-0BF2-8162-304006108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697002"/>
              <a:ext cx="3049684" cy="77579"/>
            </a:xfrm>
            <a:prstGeom prst="rect">
              <a:avLst/>
            </a:prstGeom>
            <a:solidFill>
              <a:schemeClr val="tx1"/>
            </a:solidFill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6">
            <a:extLst>
              <a:ext uri="{FF2B5EF4-FFF2-40B4-BE49-F238E27FC236}">
                <a16:creationId xmlns:a16="http://schemas.microsoft.com/office/drawing/2014/main" id="{C898C8C3-3514-4B22-D1A6-789AF0E0E8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312394" y="3258755"/>
            <a:ext cx="3584424" cy="1443730"/>
            <a:chOff x="0" y="-47625"/>
            <a:chExt cx="7168848" cy="2887460"/>
          </a:xfrm>
        </p:grpSpPr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9432FF97-BB8C-876E-CAEA-4E154BDDC53A}"/>
                </a:ext>
              </a:extLst>
            </p:cNvPr>
            <p:cNvSpPr txBox="1"/>
            <p:nvPr/>
          </p:nvSpPr>
          <p:spPr>
            <a:xfrm>
              <a:off x="648570" y="-47625"/>
              <a:ext cx="6520278" cy="531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600" b="1" spc="208">
                  <a:solidFill>
                    <a:schemeClr val="accent2"/>
                  </a:solidFill>
                  <a:latin typeface="Aileron Regular Bold"/>
                </a:rPr>
                <a:t>INCLUSIVE</a:t>
              </a:r>
            </a:p>
          </p:txBody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AA7EDBD0-A451-5167-233E-D7716097A324}"/>
                </a:ext>
              </a:extLst>
            </p:cNvPr>
            <p:cNvSpPr txBox="1"/>
            <p:nvPr/>
          </p:nvSpPr>
          <p:spPr>
            <a:xfrm>
              <a:off x="648570" y="994716"/>
              <a:ext cx="6215478" cy="1845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6"/>
                </a:lnSpc>
              </a:pPr>
              <a:r>
                <a:rPr lang="en-US" sz="1400" spc="115">
                  <a:latin typeface="Aileron Regular"/>
                </a:rPr>
                <a:t>People First Approach - Having people with disabilities part of the process &amp; solution</a:t>
              </a:r>
            </a:p>
          </p:txBody>
        </p:sp>
        <p:sp>
          <p:nvSpPr>
            <p:cNvPr id="25" name="AutoShape 9">
              <a:extLst>
                <a:ext uri="{FF2B5EF4-FFF2-40B4-BE49-F238E27FC236}">
                  <a16:creationId xmlns:a16="http://schemas.microsoft.com/office/drawing/2014/main" id="{E7FF893F-9F12-0694-3ED2-64181E065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735792"/>
              <a:ext cx="3049684" cy="77579"/>
            </a:xfrm>
            <a:prstGeom prst="rect">
              <a:avLst/>
            </a:pr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69EF5AD-F145-187F-CE54-8588A29645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749196" y="4940880"/>
            <a:ext cx="3526839" cy="1443731"/>
            <a:chOff x="0" y="-47625"/>
            <a:chExt cx="7053677" cy="2887460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E91075C9-49D1-6820-270E-4568B791B8BE}"/>
                </a:ext>
              </a:extLst>
            </p:cNvPr>
            <p:cNvSpPr txBox="1"/>
            <p:nvPr/>
          </p:nvSpPr>
          <p:spPr>
            <a:xfrm>
              <a:off x="533400" y="-47625"/>
              <a:ext cx="6520277" cy="531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600" b="1" spc="208">
                  <a:solidFill>
                    <a:schemeClr val="accent2"/>
                  </a:solidFill>
                  <a:latin typeface="Aileron Regular Bold"/>
                </a:rPr>
                <a:t>LOCATION</a:t>
              </a: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00B79167-7626-79AF-2291-7A595BB68289}"/>
                </a:ext>
              </a:extLst>
            </p:cNvPr>
            <p:cNvSpPr txBox="1"/>
            <p:nvPr/>
          </p:nvSpPr>
          <p:spPr>
            <a:xfrm>
              <a:off x="533400" y="994716"/>
              <a:ext cx="6215477" cy="1845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6"/>
                </a:lnSpc>
              </a:pPr>
              <a:r>
                <a:rPr lang="en-US" sz="1400" spc="115">
                  <a:latin typeface="Aileron Regular"/>
                </a:rPr>
                <a:t>Based out of Mumbai and structured to deliver on the remote working model</a:t>
              </a:r>
            </a:p>
          </p:txBody>
        </p:sp>
        <p:sp>
          <p:nvSpPr>
            <p:cNvPr id="29" name="AutoShape 29">
              <a:extLst>
                <a:ext uri="{FF2B5EF4-FFF2-40B4-BE49-F238E27FC236}">
                  <a16:creationId xmlns:a16="http://schemas.microsoft.com/office/drawing/2014/main" id="{403408F5-E85E-EC32-D2FE-11294E32D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697002"/>
              <a:ext cx="3049684" cy="77579"/>
            </a:xfrm>
            <a:prstGeom prst="rect">
              <a:avLst/>
            </a:pr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4">
            <a:extLst>
              <a:ext uri="{FF2B5EF4-FFF2-40B4-BE49-F238E27FC236}">
                <a16:creationId xmlns:a16="http://schemas.microsoft.com/office/drawing/2014/main" id="{8F52B94D-8330-AEA5-6510-560C55F20F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293591" y="5042236"/>
            <a:ext cx="3584424" cy="1106952"/>
            <a:chOff x="0" y="-47625"/>
            <a:chExt cx="7168848" cy="2213902"/>
          </a:xfrm>
        </p:grpSpPr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29B75A78-4EA1-D50C-64D6-E747EE36977A}"/>
                </a:ext>
              </a:extLst>
            </p:cNvPr>
            <p:cNvSpPr txBox="1"/>
            <p:nvPr/>
          </p:nvSpPr>
          <p:spPr>
            <a:xfrm>
              <a:off x="648570" y="-47625"/>
              <a:ext cx="6520278" cy="531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en-US" sz="1600" b="1" spc="208">
                  <a:solidFill>
                    <a:schemeClr val="accent2"/>
                  </a:solidFill>
                  <a:latin typeface="Aileron Regular Bold"/>
                </a:rPr>
                <a:t>AT LAB</a:t>
              </a:r>
            </a:p>
          </p:txBody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B488E75C-4A7F-5A12-A8E2-8CD253BB486B}"/>
                </a:ext>
              </a:extLst>
            </p:cNvPr>
            <p:cNvSpPr txBox="1"/>
            <p:nvPr/>
          </p:nvSpPr>
          <p:spPr>
            <a:xfrm>
              <a:off x="648570" y="949406"/>
              <a:ext cx="6215478" cy="1216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6"/>
                </a:lnSpc>
              </a:pPr>
              <a:r>
                <a:rPr lang="en-US" sz="1400" spc="115">
                  <a:latin typeface="Aileron Regular"/>
                </a:rPr>
                <a:t>State of the Art Assistive Technology Lab</a:t>
              </a:r>
            </a:p>
          </p:txBody>
        </p:sp>
        <p:sp>
          <p:nvSpPr>
            <p:cNvPr id="33" name="AutoShape 17">
              <a:extLst>
                <a:ext uri="{FF2B5EF4-FFF2-40B4-BE49-F238E27FC236}">
                  <a16:creationId xmlns:a16="http://schemas.microsoft.com/office/drawing/2014/main" id="{8B26E56E-A48A-8297-C824-4AEABFC59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661867"/>
              <a:ext cx="3049684" cy="77579"/>
            </a:xfrm>
            <a:prstGeom prst="rect">
              <a:avLst/>
            </a:pr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4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E917-4A5E-6249-F8B8-43037AE1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Session </a:t>
            </a:r>
            <a:r>
              <a:rPr lang="en-US" b="1" kern="120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Objectives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D3E0E00-92A4-0FEB-F6F8-43E310CB90EB}"/>
              </a:ext>
            </a:extLst>
          </p:cNvPr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Speech Recognition Overview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Learn how users access web content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Interaction patterns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Expected behavior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Identify access challenges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Learn techniques for accessible implementation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Practices to avoid &amp; follow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05D74F1-E391-7538-7EBC-B41D1A196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8428" y="1825625"/>
            <a:ext cx="4889144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7449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DFE7-B398-3CBD-6ABC-131274BA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/>
              <a:t>Speech </a:t>
            </a:r>
            <a:r>
              <a:rPr lang="en-US" b="1">
                <a:solidFill>
                  <a:schemeClr val="accent2"/>
                </a:solidFill>
              </a:rPr>
              <a:t>Recognition</a:t>
            </a:r>
            <a:r>
              <a:rPr lang="en-US" b="1"/>
              <a:t> Overview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51C90B3-691C-1FDE-B1EA-331D4429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CE9A5-E93E-77BB-F4A0-C46F74D26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1592" y="1825624"/>
            <a:ext cx="6092890" cy="4351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</a:rPr>
              <a:t>Software that helps to control the device with voice</a:t>
            </a:r>
            <a:r>
              <a:rPr lang="en-US" sz="2000" dirty="0"/>
              <a:t> </a:t>
            </a:r>
            <a:endParaRPr lang="en-US" sz="200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</a:rPr>
              <a:t>Available for:</a:t>
            </a:r>
            <a:endParaRPr lang="en-US" sz="2000" dirty="0">
              <a:effectLst/>
              <a:ea typeface="Calibri"/>
              <a:cs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Computer, tablet, mobile phone, television …</a:t>
            </a:r>
            <a:endParaRPr lang="en-US" sz="1800" dirty="0">
              <a:effectLst/>
              <a:ea typeface="Calibri"/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</a:rPr>
              <a:t>Users can dictate text as well as give voice commands</a:t>
            </a:r>
            <a:endParaRPr lang="en-US" sz="2000" dirty="0">
              <a:effectLst/>
              <a:ea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</a:rPr>
              <a:t>Mouse and keyboard navigation is also supported </a:t>
            </a:r>
            <a:r>
              <a:rPr lang="en-US" sz="2000" dirty="0"/>
              <a:t>but a user can navigate using voice only</a:t>
            </a:r>
            <a:endParaRPr lang="en-US" sz="2000" dirty="0">
              <a:effectLst/>
              <a:ea typeface="Calibri"/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</a:rPr>
              <a:t>Train the software to recognize your voice and get started, its as simple as that!</a:t>
            </a:r>
            <a:endParaRPr lang="en-US" sz="2000" dirty="0">
              <a:effectLst/>
              <a:ea typeface="Calibri"/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</a:rPr>
              <a:t>Helps people with:</a:t>
            </a:r>
            <a:endParaRPr lang="en-US" sz="2000" dirty="0">
              <a:effectLst/>
              <a:ea typeface="Calibri"/>
              <a:cs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Mobility disabilities – CP, quadriplegic, RSI, limited hand movements …</a:t>
            </a:r>
            <a:endParaRPr lang="en-US" sz="1800" dirty="0">
              <a:effectLst/>
              <a:ea typeface="Calibri"/>
              <a:cs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T</a:t>
            </a:r>
            <a:r>
              <a:rPr lang="en-US" sz="1800" dirty="0">
                <a:effectLst/>
              </a:rPr>
              <a:t>emporary disabilities – injured arm, fingers</a:t>
            </a:r>
            <a:endParaRPr lang="en-US" sz="1800" dirty="0">
              <a:effectLst/>
              <a:ea typeface="Calibri"/>
              <a:cs typeface="Calibri"/>
            </a:endParaRP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Situational disabilities – mother is busy holding her baby</a:t>
            </a:r>
            <a:r>
              <a:rPr lang="en-US" sz="1800" dirty="0"/>
              <a:t>  </a:t>
            </a:r>
            <a:endParaRPr lang="en-US" sz="1800" dirty="0">
              <a:effectLst/>
              <a:ea typeface="Calibri"/>
              <a:cs typeface="Calibri"/>
            </a:endParaRP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Multi-tasking! </a:t>
            </a:r>
            <a:r>
              <a:rPr lang="en-US" sz="1800" dirty="0">
                <a:effectLst/>
                <a:latin typeface="Calibri"/>
                <a:ea typeface="Calibri"/>
                <a:cs typeface="Times New Roman"/>
              </a:rPr>
              <a:t>– cooking, too tired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 </a:t>
            </a:r>
            <a:r>
              <a:rPr lang="en-US" sz="1800" dirty="0">
                <a:effectLst/>
                <a:latin typeface="Calibri"/>
                <a:ea typeface="Calibri"/>
                <a:cs typeface="Times New Roman"/>
              </a:rPr>
              <a:t> after a long day so opted to give voice commands</a:t>
            </a:r>
          </a:p>
        </p:txBody>
      </p:sp>
    </p:spTree>
    <p:extLst>
      <p:ext uri="{BB962C8B-B14F-4D97-AF65-F5344CB8AC3E}">
        <p14:creationId xmlns:p14="http://schemas.microsoft.com/office/powerpoint/2010/main" val="156469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D470-EC83-9A49-9E6D-D594FBCF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/>
              <a:t>Speech </a:t>
            </a:r>
            <a:r>
              <a:rPr lang="en-US" b="1">
                <a:solidFill>
                  <a:schemeClr val="accent2"/>
                </a:solidFill>
              </a:rPr>
              <a:t>Recognition</a:t>
            </a:r>
            <a:r>
              <a:rPr lang="en-US" b="1"/>
              <a:t> Overview </a:t>
            </a:r>
            <a:r>
              <a:rPr lang="en-US" b="1">
                <a:solidFill>
                  <a:schemeClr val="accent2"/>
                </a:solidFill>
              </a:rPr>
              <a:t>– Continued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F22FE-0568-0911-193D-913B0B722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</a:rPr>
              <a:t>Speech input is widely used today to: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>
                <a:effectLst/>
              </a:rPr>
              <a:t>Perform tasks via by Smart assistants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>
                <a:effectLst/>
              </a:rPr>
              <a:t>Perform voice search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>
                <a:effectLst/>
              </a:rPr>
              <a:t>Dictate text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>
                <a:effectLst/>
              </a:rPr>
              <a:t>Send voice messages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</a:rPr>
              <a:t>Voice recognition is available for different operating systems:</a:t>
            </a: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>
                <a:effectLst/>
              </a:rPr>
              <a:t>In-built &amp; third-party software/apps</a:t>
            </a:r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99ADDFB-435D-08F0-2A84-6F111B5BB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8253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0A04-4E9C-FF8D-6A30-874BD919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Speech </a:t>
            </a:r>
            <a:r>
              <a:rPr lang="en-GB" b="1">
                <a:solidFill>
                  <a:schemeClr val="accent2"/>
                </a:solidFill>
              </a:rPr>
              <a:t>Recognition</a:t>
            </a:r>
            <a:r>
              <a:rPr lang="en-GB" b="1"/>
              <a:t> – What </a:t>
            </a:r>
            <a:r>
              <a:rPr lang="en-GB" b="1">
                <a:solidFill>
                  <a:schemeClr val="accent2"/>
                </a:solidFill>
              </a:rPr>
              <a:t>are</a:t>
            </a:r>
            <a:r>
              <a:rPr lang="en-GB" b="1"/>
              <a:t> the </a:t>
            </a:r>
            <a:r>
              <a:rPr lang="en-GB" b="1">
                <a:solidFill>
                  <a:schemeClr val="accent2"/>
                </a:solidFill>
              </a:rPr>
              <a:t>options?</a:t>
            </a:r>
            <a:endParaRPr lang="en-US" b="1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FE3786-62A2-192D-61D6-457B55E51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509311"/>
              </p:ext>
            </p:extLst>
          </p:nvPr>
        </p:nvGraphicFramePr>
        <p:xfrm>
          <a:off x="1643063" y="1876425"/>
          <a:ext cx="8905874" cy="39052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967990">
                  <a:extLst>
                    <a:ext uri="{9D8B030D-6E8A-4147-A177-3AD203B41FA5}">
                      <a16:colId xmlns:a16="http://schemas.microsoft.com/office/drawing/2014/main" val="3291757125"/>
                    </a:ext>
                  </a:extLst>
                </a:gridCol>
                <a:gridCol w="2968942">
                  <a:extLst>
                    <a:ext uri="{9D8B030D-6E8A-4147-A177-3AD203B41FA5}">
                      <a16:colId xmlns:a16="http://schemas.microsoft.com/office/drawing/2014/main" val="4120605366"/>
                    </a:ext>
                  </a:extLst>
                </a:gridCol>
                <a:gridCol w="2968942">
                  <a:extLst>
                    <a:ext uri="{9D8B030D-6E8A-4147-A177-3AD203B41FA5}">
                      <a16:colId xmlns:a16="http://schemas.microsoft.com/office/drawing/2014/main" val="3559510489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Speech Recognition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Operating System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In-built/Third-party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1914260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Dragon Naturally Speaking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Windows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Third-party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3997811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Speech Recognition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Windows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In-built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2039782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Voice Control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Mac OS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In-built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5002282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Voice Control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iOS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In-built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9370055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Voice Access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Android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In-built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0033097"/>
                  </a:ext>
                </a:extLst>
              </a:tr>
            </a:tbl>
          </a:graphicData>
        </a:graphic>
      </p:graphicFrame>
      <p:pic>
        <p:nvPicPr>
          <p:cNvPr id="1036" name="Picture 12">
            <a:extLst>
              <a:ext uri="{FF2B5EF4-FFF2-40B4-BE49-F238E27FC236}">
                <a16:creationId xmlns:a16="http://schemas.microsoft.com/office/drawing/2014/main" id="{58007FCB-789B-C8D4-4EC5-27D9C47B0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10" y="2562160"/>
            <a:ext cx="589384" cy="5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F137D5-A5B5-7AA3-6A85-CF25528A0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79" y="3282473"/>
            <a:ext cx="570616" cy="5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05D2F19-51AB-061F-F20D-F590D0E55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8" y="3910304"/>
            <a:ext cx="570616" cy="56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7CA5111-46CB-B7BA-3CDA-227674BB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17" y="4556578"/>
            <a:ext cx="589384" cy="5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4B3CCE5-9F3F-87C4-E09B-58425CA81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5" y="5203177"/>
            <a:ext cx="578498" cy="5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3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1DC6-B9C2-B819-9B2C-A2260FED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Smart </a:t>
            </a:r>
            <a:r>
              <a:rPr lang="en-GB" b="1">
                <a:solidFill>
                  <a:schemeClr val="accent2"/>
                </a:solidFill>
              </a:rPr>
              <a:t>Assistants</a:t>
            </a:r>
            <a:r>
              <a:rPr lang="en-GB" b="1"/>
              <a:t> – What </a:t>
            </a:r>
            <a:r>
              <a:rPr lang="en-GB" b="1">
                <a:solidFill>
                  <a:schemeClr val="accent2"/>
                </a:solidFill>
              </a:rPr>
              <a:t>are</a:t>
            </a:r>
            <a:r>
              <a:rPr lang="en-GB" b="1"/>
              <a:t> the </a:t>
            </a:r>
            <a:r>
              <a:rPr lang="en-GB" b="1">
                <a:solidFill>
                  <a:schemeClr val="accent2"/>
                </a:solidFill>
              </a:rPr>
              <a:t>options?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232C5-55FA-78F5-A73D-F4C340E62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3443" cy="4827102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Assistant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Cortana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 many of them!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Assistants help to perform different tasks: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phone calls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up reminders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 a cab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other devices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questions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 music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stories &amp; jokes …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 can’t fill up online forms or activate links on a web page with these smart assistants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let’s focus on Speech Recognition!</a:t>
            </a:r>
            <a:endParaRPr lang="en-US" sz="44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539E79A-A629-3F94-C622-E1547F67E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2" t="28630" r="31457" b="28037"/>
          <a:stretch/>
        </p:blipFill>
        <p:spPr bwMode="auto">
          <a:xfrm>
            <a:off x="9654074" y="702371"/>
            <a:ext cx="2378095" cy="26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941828D-900B-20CC-2540-AC3635737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r="12500"/>
          <a:stretch/>
        </p:blipFill>
        <p:spPr bwMode="auto">
          <a:xfrm>
            <a:off x="9322127" y="4089278"/>
            <a:ext cx="2803576" cy="27687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2E31BD7-5D36-FB41-466E-02EF8256A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09" y="1523021"/>
            <a:ext cx="1461144" cy="1461144"/>
          </a:xfrm>
          <a:prstGeom prst="round2DiagRect">
            <a:avLst>
              <a:gd name="adj1" fmla="val 16667"/>
              <a:gd name="adj2" fmla="val 2758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CD68292-094B-A308-7D3A-2EC5CAD2A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43" y="3212569"/>
            <a:ext cx="2122410" cy="21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2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2A5CC-E33E-1F43-53A2-DF32C1A2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b="1">
                <a:effectLst/>
              </a:rPr>
              <a:t>Interaction </a:t>
            </a:r>
            <a:r>
              <a:rPr lang="en-US" b="1">
                <a:solidFill>
                  <a:schemeClr val="accent2"/>
                </a:solidFill>
                <a:effectLst/>
              </a:rPr>
              <a:t>Patterns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365894D-3FB3-243B-87CD-A451E87B8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980B3-1F75-42C9-8786-029463137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</a:rPr>
              <a:t>What is the method used for interaction?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Dictation commands</a:t>
            </a:r>
            <a:endParaRPr lang="en-US" sz="1800" dirty="0"/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Voice</a:t>
            </a:r>
            <a:r>
              <a:rPr lang="en-US" sz="1800" dirty="0">
                <a:effectLst/>
              </a:rPr>
              <a:t> command: “Click Submit”, “Click First Name”</a:t>
            </a:r>
            <a:endParaRPr lang="en-US" sz="2000" dirty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</a:rPr>
              <a:t>Users say “Show Numbers”: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Number </a:t>
            </a:r>
            <a:r>
              <a:rPr lang="en-US" sz="1800" dirty="0"/>
              <a:t>gets</a:t>
            </a:r>
            <a:r>
              <a:rPr lang="en-US" sz="1800" dirty="0">
                <a:effectLst/>
              </a:rPr>
              <a:t> assigned to each interactive element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Users can then say, “Click 5” or just “5”!</a:t>
            </a:r>
            <a:endParaRPr lang="en-US" sz="2000" dirty="0">
              <a:effectLst/>
            </a:endParaRPr>
          </a:p>
          <a:p>
            <a:pPr marL="342900" indent="-342900">
              <a:spcBef>
                <a:spcPts val="0"/>
              </a:spcBef>
              <a:buFont typeface="Symbol,Sans-Serif" panose="05050102010706020507" pitchFamily="18" charset="2"/>
              <a:buChar char=""/>
            </a:pPr>
            <a:r>
              <a:rPr lang="en-US" sz="2000" dirty="0">
                <a:ea typeface="Calibri"/>
                <a:cs typeface="Calibri"/>
              </a:rPr>
              <a:t>Show Labels or Names: 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a typeface="Calibri"/>
                <a:cs typeface="Calibri"/>
              </a:rPr>
              <a:t>Helps to interact with images or icons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a typeface="Calibri"/>
                <a:cs typeface="Calibri"/>
              </a:rPr>
              <a:t>Also, helpful when visual label is missing, i.e., Search input field </a:t>
            </a: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</a:rPr>
              <a:t>Mouse Grids are used for controls that lack keyboard support:</a:t>
            </a:r>
            <a:endParaRPr lang="en-US" dirty="0"/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Require users to say a series of commands in order to activate a control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Often takes longer to complete an action</a:t>
            </a: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Not a preferred method of  interaction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89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F679-C6F0-3F76-6124-25CE826A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/>
              <a:t>Interaction </a:t>
            </a:r>
            <a:r>
              <a:rPr lang="en-US" b="1">
                <a:solidFill>
                  <a:schemeClr val="accent2"/>
                </a:solidFill>
              </a:rPr>
              <a:t>Patterns –</a:t>
            </a:r>
            <a:r>
              <a:rPr lang="en-US" b="1"/>
              <a:t>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9A3F-D1D7-E990-E6A4-0181CE0B2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</a:rPr>
              <a:t>Users can carry out keyboard commands, control the mouse &amp; carry out gestures too!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</a:rPr>
              <a:t>Press Tab, Shift Tab, Press Tab 5  times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</a:rPr>
              <a:t>Click , Double-click, Right-click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</a:rPr>
              <a:t>Scroll Up, Down, Left or Right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</a:rPr>
              <a:t>Move Up, Down, Left or Right in case of sliders</a:t>
            </a: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</a:rPr>
              <a:t>Tap, Long press, swipe Left, Right, Up or Down … 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6FCE7F4-0552-55D9-1508-7494E4239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12795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B Training Template" id="{FA6B0F00-8524-CF4A-8102-018CF6B5AA4B}" vid="{93F9BB6E-0BBF-3E4C-8A43-6E22EA6734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CAB4BDE1C014984D519492796827E" ma:contentTypeVersion="12" ma:contentTypeDescription="Create a new document." ma:contentTypeScope="" ma:versionID="1b45195ee31c5657d3b1310084653390">
  <xsd:schema xmlns:xsd="http://www.w3.org/2001/XMLSchema" xmlns:xs="http://www.w3.org/2001/XMLSchema" xmlns:p="http://schemas.microsoft.com/office/2006/metadata/properties" xmlns:ns2="fc23734e-198e-405d-b20e-4530d711c15b" xmlns:ns3="5642bde0-9f35-4445-a257-eef1a7231ffe" targetNamespace="http://schemas.microsoft.com/office/2006/metadata/properties" ma:root="true" ma:fieldsID="da8dc157934c54202a43c8b1efc5a7df" ns2:_="" ns3:_="">
    <xsd:import namespace="fc23734e-198e-405d-b20e-4530d711c15b"/>
    <xsd:import namespace="5642bde0-9f35-4445-a257-eef1a723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3734e-198e-405d-b20e-4530d711c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2bde0-9f35-4445-a257-eef1a7231f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EB336D-441E-4FBA-988E-6B998E53FEDE}">
  <ds:schemaRefs>
    <ds:schemaRef ds:uri="5642bde0-9f35-4445-a257-eef1a7231ffe"/>
    <ds:schemaRef ds:uri="fc23734e-198e-405d-b20e-4530d711c1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5C11FC-4498-46A3-B081-FAAB1D359A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BD5FEC-B1D9-4D15-9D54-1A5C714AB95F}">
  <ds:schemaRefs>
    <ds:schemaRef ds:uri="5642bde0-9f35-4445-a257-eef1a7231ffe"/>
    <ds:schemaRef ds:uri="fc23734e-198e-405d-b20e-4530d711c1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BB Training Template (2)</Template>
  <TotalTime>0</TotalTime>
  <Words>1724</Words>
  <Application>Microsoft Office PowerPoint</Application>
  <PresentationFormat>Widescreen</PresentationFormat>
  <Paragraphs>233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Aileron Regular</vt:lpstr>
      <vt:lpstr>Aileron Regular Bold</vt:lpstr>
      <vt:lpstr>Arial</vt:lpstr>
      <vt:lpstr>Calibri</vt:lpstr>
      <vt:lpstr>Calibri Light</vt:lpstr>
      <vt:lpstr>Courier New</vt:lpstr>
      <vt:lpstr>Google Sans</vt:lpstr>
      <vt:lpstr>Open Sans</vt:lpstr>
      <vt:lpstr>Roboto Slab</vt:lpstr>
      <vt:lpstr>Symbol</vt:lpstr>
      <vt:lpstr>Symbol,Sans-Serif</vt:lpstr>
      <vt:lpstr>Wingdings</vt:lpstr>
      <vt:lpstr>Office Theme</vt:lpstr>
      <vt:lpstr>Web Accessibility for Speech Recognition Users – A  Pragmatic Approach </vt:lpstr>
      <vt:lpstr>About BarrierBreak</vt:lpstr>
      <vt:lpstr>Session Objectives</vt:lpstr>
      <vt:lpstr>Speech Recognition Overview</vt:lpstr>
      <vt:lpstr>Speech Recognition Overview – Continued</vt:lpstr>
      <vt:lpstr>Speech Recognition – What are the options?</vt:lpstr>
      <vt:lpstr>Smart Assistants – What are the options?</vt:lpstr>
      <vt:lpstr>Interaction Patterns</vt:lpstr>
      <vt:lpstr>Interaction Patterns – Continued</vt:lpstr>
      <vt:lpstr>Expected Behavior</vt:lpstr>
      <vt:lpstr>Accessibility Challenges</vt:lpstr>
      <vt:lpstr>Accessibility Challenges – Continued</vt:lpstr>
      <vt:lpstr>Techniques for Accessible Implementation</vt:lpstr>
      <vt:lpstr>Techniques for Accessible Implementation – Continued</vt:lpstr>
      <vt:lpstr>Few Best practices</vt:lpstr>
      <vt:lpstr>To sum things up …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Accessibility for Speech Recognition Users – A  Pragmatic Approach</dc:title>
  <dc:creator>Shashank Kapur</dc:creator>
  <cp:lastModifiedBy>Shashank Kapur</cp:lastModifiedBy>
  <cp:revision>19</cp:revision>
  <dcterms:created xsi:type="dcterms:W3CDTF">2022-09-21T06:46:36Z</dcterms:created>
  <dcterms:modified xsi:type="dcterms:W3CDTF">2023-11-09T19:26:59Z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0x010100A7FCAB4BDE1C014984D519492796827E</vt:lpwstr>
  </property>
</Properties>
</file>