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Lst>
  <p:notesMasterIdLst>
    <p:notesMasterId r:id="rId30"/>
  </p:notesMasterIdLst>
  <p:sldIdLst>
    <p:sldId id="281" r:id="rId2"/>
    <p:sldId id="259" r:id="rId3"/>
    <p:sldId id="289" r:id="rId4"/>
    <p:sldId id="261" r:id="rId5"/>
    <p:sldId id="298" r:id="rId6"/>
    <p:sldId id="282" r:id="rId7"/>
    <p:sldId id="299" r:id="rId8"/>
    <p:sldId id="300" r:id="rId9"/>
    <p:sldId id="301" r:id="rId10"/>
    <p:sldId id="302" r:id="rId11"/>
    <p:sldId id="295" r:id="rId12"/>
    <p:sldId id="296" r:id="rId13"/>
    <p:sldId id="269" r:id="rId14"/>
    <p:sldId id="293" r:id="rId15"/>
    <p:sldId id="270" r:id="rId16"/>
    <p:sldId id="294" r:id="rId17"/>
    <p:sldId id="271" r:id="rId18"/>
    <p:sldId id="286" r:id="rId19"/>
    <p:sldId id="288" r:id="rId20"/>
    <p:sldId id="272" r:id="rId21"/>
    <p:sldId id="283" r:id="rId22"/>
    <p:sldId id="274" r:id="rId23"/>
    <p:sldId id="297" r:id="rId24"/>
    <p:sldId id="303" r:id="rId25"/>
    <p:sldId id="277" r:id="rId26"/>
    <p:sldId id="278" r:id="rId27"/>
    <p:sldId id="304" r:id="rId28"/>
    <p:sldId id="305"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ontserrat" pitchFamily="2" charset="77"/>
      <p:regular r:id="rId37"/>
      <p:bold r:id="rId38"/>
      <p:italic r:id="rId39"/>
      <p:bold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bangku Sharm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01" autoAdjust="0"/>
    <p:restoredTop sz="86477" autoAdjust="0"/>
  </p:normalViewPr>
  <p:slideViewPr>
    <p:cSldViewPr snapToGrid="0">
      <p:cViewPr varScale="1">
        <p:scale>
          <a:sx n="92" d="100"/>
          <a:sy n="92" d="100"/>
        </p:scale>
        <p:origin x="184" y="1008"/>
      </p:cViewPr>
      <p:guideLst>
        <p:guide orient="horz" pos="1620"/>
        <p:guide pos="2880"/>
      </p:guideLst>
    </p:cSldViewPr>
  </p:slideViewPr>
  <p:outlineViewPr>
    <p:cViewPr>
      <p:scale>
        <a:sx n="33" d="100"/>
        <a:sy n="33" d="100"/>
      </p:scale>
      <p:origin x="0" y="-1321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continualengine.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tweb.co.za/content/DZQ58vV8o2lMzXy2#:~:text=%E2%80%9CDemand%20for%20video%20content%20is,24%25%20increase%20over%20H12021.%E2%80%9D" TargetMode="External"/><Relationship Id="rId7" Type="http://schemas.openxmlformats.org/officeDocument/2006/relationships/hyperlink" Target="https://www.statista.com/topics/4740/amazon-prime-video/#topicOverview"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99firms.com/blog/facebook-video-statistics/#:~:text=Over%204%20billion%20video%20views,is%20impressive%20enough%20by%20itself!" TargetMode="External"/><Relationship Id="rId5" Type="http://schemas.openxmlformats.org/officeDocument/2006/relationships/hyperlink" Target="https://www.hubspot.com/marketing-statistics" TargetMode="External"/><Relationship Id="rId4" Type="http://schemas.openxmlformats.org/officeDocument/2006/relationships/hyperlink" Target="https://www.statista.com/statistics/1364763/youtube-shorts-total-daily-view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cd333b133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cd333b133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a:ea typeface="Calibri"/>
                <a:cs typeface="Calibri"/>
                <a:sym typeface="Calibri"/>
              </a:rPr>
              <a:t>The topic of today’s session is "</a:t>
            </a:r>
            <a:r>
              <a:rPr lang="en-US" sz="1100" b="1" dirty="0">
                <a:latin typeface="Calibri"/>
                <a:ea typeface="Calibri"/>
                <a:cs typeface="Calibri"/>
                <a:sym typeface="Calibri"/>
              </a:rPr>
              <a:t>AI for Extended Audio Descriptions and Closed Captions: Why It Matters?</a:t>
            </a:r>
            <a:r>
              <a:rPr lang="en-US" sz="1100" dirty="0">
                <a:latin typeface="Calibri"/>
                <a:ea typeface="Calibri"/>
                <a:cs typeface="Calibri"/>
                <a:sym typeface="Calibri"/>
              </a:rPr>
              <a:t>", which promises to be an exploration of the importance of video accessibility in today's digital landscape. As technology continues to advance, so does our responsibility to ensure that all individuals, regardless of their abilities, can fully engage with multimedia content.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a:ea typeface="Calibri"/>
                <a:cs typeface="Calibri"/>
                <a:sym typeface="Calibri"/>
              </a:rPr>
              <a:t>We will share the experience of Invicta™ in harnessing cutting-edge AI technologies and collaborative approaches to accelerate the audio description process. We will also highlight the use of AI to automatically generate alt text for complex images and diagrams within videos, making content more accessible for all viewers.</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cd333b133_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cd333b133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lnSpc>
                <a:spcPct val="115000"/>
              </a:lnSpc>
              <a:spcBef>
                <a:spcPts val="0"/>
              </a:spcBef>
              <a:spcAft>
                <a:spcPts val="0"/>
              </a:spcAft>
            </a:pPr>
            <a:r>
              <a:rPr lang="en-US" sz="1100" b="1" dirty="0">
                <a:latin typeface="Calibri"/>
                <a:ea typeface="Calibri"/>
                <a:cs typeface="Calibri"/>
                <a:sym typeface="Calibri"/>
              </a:rPr>
              <a:t>Invicta™, developed by Continual Engine,</a:t>
            </a:r>
            <a:r>
              <a:rPr lang="en-US" sz="1100" dirty="0">
                <a:latin typeface="Calibri"/>
                <a:ea typeface="Calibri"/>
                <a:cs typeface="Calibri"/>
                <a:sym typeface="Calibri"/>
              </a:rPr>
              <a:t> leverages proprietary AI technology to create accurate and accessible closed captions and transcriptions for diverse educational content. It's a gamechanger due to its multilingual capabilities, facilitating content processing in various languages. </a:t>
            </a:r>
          </a:p>
        </p:txBody>
      </p:sp>
    </p:spTree>
    <p:extLst>
      <p:ext uri="{BB962C8B-B14F-4D97-AF65-F5344CB8AC3E}">
        <p14:creationId xmlns:p14="http://schemas.microsoft.com/office/powerpoint/2010/main" val="3558736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cd333b133_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cd333b133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15000"/>
              </a:lnSpc>
              <a:spcBef>
                <a:spcPts val="0"/>
              </a:spcBef>
              <a:spcAft>
                <a:spcPts val="0"/>
              </a:spcAft>
              <a:buClr>
                <a:srgbClr val="000000"/>
              </a:buClr>
              <a:buSzPts val="1100"/>
              <a:buFont typeface="Arial"/>
              <a:buChar char="●"/>
              <a:tabLst/>
              <a:defRPr/>
            </a:pPr>
            <a:r>
              <a:rPr lang="en-US" dirty="0"/>
              <a:t>Workflow - </a:t>
            </a:r>
            <a:r>
              <a:rPr lang="en-US" sz="1100" dirty="0">
                <a:latin typeface="Calibri"/>
                <a:ea typeface="Calibri"/>
                <a:cs typeface="Calibri"/>
                <a:sym typeface="Calibri"/>
              </a:rPr>
              <a:t>In our drive to improve video accessibility, we've innovated our workflow by combining automation with manual checks for efficiency, time savings, and precision. We've developed specialized scripts with cutting-edge NLP models to automatically generate accessible video content, including transcripts, descriptions, and captions. Our Invicta APIs analyze on-screen images to generate alt text for video descriptions. To ensure accuracy, we involve Subject Matter Experts (SMEs) who meticulously validate the process, with feedback loops for continuous improvement. This integration of automation and expertise enhances video accessibility while maintaining high standards of quality.</a:t>
            </a:r>
          </a:p>
          <a:p>
            <a:pPr marL="0" lvl="0" indent="0" algn="l" rtl="0">
              <a:lnSpc>
                <a:spcPct val="115000"/>
              </a:lnSpc>
              <a:spcBef>
                <a:spcPts val="0"/>
              </a:spcBef>
              <a:spcAft>
                <a:spcPts val="0"/>
              </a:spcAft>
              <a:buNone/>
            </a:pPr>
            <a:endParaRPr lang="en-US" sz="1100" dirty="0">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4060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342644599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9342644599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a:ea typeface="Calibri"/>
                <a:cs typeface="Calibri"/>
                <a:sym typeface="Calibri"/>
              </a:rPr>
              <a:t>Continual Engine's innovative approach of Invicta™ harnesses the power of artificial intelligence (AI) and natural language processing (NLP) to revolutionize the creation of captions and transcriptions. This framework is designed with the primary objective of automating and optimizing the caption and transcript generation process. By leveraging AI and NLP technologies, we aim to significantly reduce manual effort and time while ensuring high accuracy and accessibility for a wide range of content, making it a valuable asset for businesses and educational institutions striving for inclusive, efficient communication.</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342644599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9342644599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dirty="0">
                <a:latin typeface="Calibri"/>
                <a:ea typeface="Calibri"/>
                <a:cs typeface="Calibri"/>
                <a:sym typeface="Calibri"/>
              </a:rPr>
              <a:t>Workflow</a:t>
            </a:r>
          </a:p>
          <a:p>
            <a:pPr marL="0" lvl="0" indent="0" algn="l" rtl="0">
              <a:lnSpc>
                <a:spcPct val="115000"/>
              </a:lnSpc>
              <a:spcBef>
                <a:spcPts val="0"/>
              </a:spcBef>
              <a:spcAft>
                <a:spcPts val="0"/>
              </a:spcAft>
              <a:buNone/>
            </a:pPr>
            <a:r>
              <a:rPr lang="en-US" sz="1100" b="1" dirty="0">
                <a:latin typeface="Calibri"/>
                <a:ea typeface="Calibri"/>
                <a:cs typeface="Calibri"/>
                <a:sym typeface="Calibri"/>
              </a:rPr>
              <a:t>The APIs are home-grown contextual APIs which are tailored to provide high accuracy on the type of videos we are processing. In contrast to the generic APIs, our APIs are NLP-driven contextual APIs </a:t>
            </a:r>
          </a:p>
          <a:p>
            <a:pPr marL="0" lvl="0" indent="0" algn="l" rtl="0">
              <a:lnSpc>
                <a:spcPct val="115000"/>
              </a:lnSpc>
              <a:spcBef>
                <a:spcPts val="0"/>
              </a:spcBef>
              <a:spcAft>
                <a:spcPts val="0"/>
              </a:spcAft>
              <a:buNone/>
            </a:pPr>
            <a:r>
              <a:rPr lang="en-US" sz="1100" b="1" dirty="0">
                <a:latin typeface="Calibri"/>
                <a:ea typeface="Calibri"/>
                <a:cs typeface="Calibri"/>
                <a:sym typeface="Calibri"/>
              </a:rPr>
              <a:t>Unlike generic APIs, our APIs are NLP-driven contextual APIs which enable us to achieve significantly improved accuracy for our video content.</a:t>
            </a:r>
            <a:endParaRPr lang="en-US" sz="1100" dirty="0">
              <a:latin typeface="Calibri"/>
              <a:ea typeface="Calibri"/>
              <a:cs typeface="Calibri"/>
              <a:sym typeface="Calibri"/>
            </a:endParaRPr>
          </a:p>
        </p:txBody>
      </p:sp>
    </p:spTree>
    <p:extLst>
      <p:ext uri="{BB962C8B-B14F-4D97-AF65-F5344CB8AC3E}">
        <p14:creationId xmlns:p14="http://schemas.microsoft.com/office/powerpoint/2010/main" val="2807566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9342644599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9342644599_0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a:ea typeface="Calibri"/>
                <a:cs typeface="Calibri"/>
                <a:sym typeface="Calibri"/>
              </a:rPr>
              <a:t>Continual Engine's AI-Assisted Video &amp; Audio Description Framework, powered by its Invicta™ APIs, represents a significant step forward in accessibility for multimedia content. By harnessing the capabilities of artificial intelligence and natural language processing, this framework is designed to automate and optimize the creation of video and audio descriptions. This means that not only can it save valuable time and resources, but it also ensures a higher degree of accuracy in these descriptions. As a result, more people, including those with visual or hearing impairments, can access and enjoy a wider range of multimedia content in a way that suits their specific needs.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9342644599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9342644599_0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Workflow</a:t>
            </a:r>
            <a:endParaRPr dirty="0"/>
          </a:p>
        </p:txBody>
      </p:sp>
    </p:spTree>
    <p:extLst>
      <p:ext uri="{BB962C8B-B14F-4D97-AF65-F5344CB8AC3E}">
        <p14:creationId xmlns:p14="http://schemas.microsoft.com/office/powerpoint/2010/main" val="63048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5cd333b133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5cd333b133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dirty="0">
                <a:solidFill>
                  <a:srgbClr val="1D1C1D"/>
                </a:solidFill>
                <a:effectLst/>
              </a:rPr>
              <a:t>To optimize the processing of a substantial number of videos in collaboration with various customers while upholding quality, we've assembled an extensive team of over 80 Subject Matter Experts (SMEs) with diverse expertise. These professionals have dedicated over 10 months to the field of Video Accessibility. Leveraging this human expertise alongside automation, we have streamlined the handling of large video volumes. Furthermore, we've implemented a dedicated team of quality analysts to meticulously review the work performed by both our automated processes and SMEs. This two-pronged approach ensures that we consistently deliver high-quality results, even when working at scale.</a:t>
            </a:r>
            <a:endParaRPr lang="en-US" sz="1100" dirty="0">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5cd333b133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5cd333b133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 sz="1100" b="1" dirty="0">
                <a:ea typeface="Calibri"/>
                <a:cs typeface="Calibri"/>
                <a:sym typeface="Calibri"/>
              </a:rPr>
              <a:t>Invicta™ </a:t>
            </a:r>
            <a:r>
              <a:rPr lang="en-US" sz="1100" b="0" i="0" dirty="0">
                <a:solidFill>
                  <a:srgbClr val="1D1C1D"/>
                </a:solidFill>
                <a:effectLst/>
              </a:rPr>
              <a:t>have processed around 750 videos, with a total duration of 3,000 minutes, within the span of a single week.</a:t>
            </a:r>
          </a:p>
        </p:txBody>
      </p:sp>
    </p:spTree>
    <p:extLst>
      <p:ext uri="{BB962C8B-B14F-4D97-AF65-F5344CB8AC3E}">
        <p14:creationId xmlns:p14="http://schemas.microsoft.com/office/powerpoint/2010/main" val="553069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5cd333b133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5cd333b133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b="0" i="0" dirty="0">
                <a:solidFill>
                  <a:srgbClr val="1D1C1D"/>
                </a:solidFill>
                <a:effectLst/>
                <a:latin typeface="Calibri" panose="020F0502020204030204" pitchFamily="34" charset="0"/>
              </a:rPr>
              <a:t>Our unique approach begins with the videos received by Continual Engine, which are initially processed through our AI tool, Invicta, to generate captions and transcriptions. Invicta goes beyond captioning by processing images to produce alt-text descriptions for visual elements. The output from Invicta is then meticulously reviewed by our Subject Matter Experts, who make necessary corrections if any discrepancies are identified. After finalizing the descriptions for visual components, Invicta is employed to generate audio descriptions. Finally, these audio descriptions, along with captioning and transcription files, are seamlessly integrated into the original video content with the assistance of Invicta.</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dirty="0">
                <a:solidFill>
                  <a:srgbClr val="1D1C1D"/>
                </a:solidFill>
                <a:effectLst/>
                <a:latin typeface="Calibri" panose="020F0502020204030204" pitchFamily="34" charset="0"/>
              </a:rPr>
              <a:t>Our approach mitigates the typical challenges linked to full automation in video processing. While full automation can introduce errors due to its limitations in understanding every spoken word or interpreting video content accurately, our reliance on Subject Matter Experts ensures precision and quality. These experts play a critical role in enhancing the accuracy of captioning, interpreting visual elements, and identifying the optimal timing for inserting audio descriptions, areas where AI alone may fall short.</a:t>
            </a:r>
            <a:endParaRPr lang="en-US" sz="1050" dirty="0">
              <a:latin typeface="Calibri"/>
              <a:ea typeface="Calibri"/>
              <a:cs typeface="Calibri"/>
              <a:sym typeface="Calibri"/>
            </a:endParaRPr>
          </a:p>
        </p:txBody>
      </p:sp>
    </p:spTree>
    <p:extLst>
      <p:ext uri="{BB962C8B-B14F-4D97-AF65-F5344CB8AC3E}">
        <p14:creationId xmlns:p14="http://schemas.microsoft.com/office/powerpoint/2010/main" val="4051571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934264459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934264459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03225" indent="-285750">
              <a:buClr>
                <a:schemeClr val="lt1"/>
              </a:buClr>
              <a:buSzPts val="1750"/>
            </a:pPr>
            <a:r>
              <a:rPr lang="en-US" sz="1100" dirty="0">
                <a:latin typeface="Calibri"/>
                <a:ea typeface="Calibri"/>
                <a:cs typeface="Calibri"/>
                <a:sym typeface="Calibri"/>
              </a:rPr>
              <a:t>Achieve a rapid turnaround in content accessibility using AI assistance.</a:t>
            </a:r>
          </a:p>
          <a:p>
            <a:pPr marL="403225" indent="-285750">
              <a:buClr>
                <a:schemeClr val="lt1"/>
              </a:buClr>
              <a:buSzPts val="1750"/>
            </a:pPr>
            <a:r>
              <a:rPr lang="en-US" sz="1100" dirty="0">
                <a:latin typeface="Calibri"/>
                <a:ea typeface="Calibri"/>
                <a:cs typeface="Calibri"/>
                <a:sym typeface="Calibri"/>
              </a:rPr>
              <a:t>Improve efficiency in creating descriptions for video and audio content.</a:t>
            </a:r>
          </a:p>
          <a:p>
            <a:pPr marL="403225" indent="-285750">
              <a:buClr>
                <a:schemeClr val="lt1"/>
              </a:buClr>
              <a:buSzPts val="1750"/>
            </a:pPr>
            <a:r>
              <a:rPr lang="en-US" sz="1100" dirty="0">
                <a:latin typeface="Calibri"/>
                <a:ea typeface="Calibri"/>
                <a:cs typeface="Calibri"/>
                <a:sym typeface="Calibri"/>
              </a:rPr>
              <a:t>Ensure high levels of accuracy in video and audio descriptions.</a:t>
            </a:r>
          </a:p>
          <a:p>
            <a:pPr marL="403225" indent="-285750">
              <a:buClr>
                <a:schemeClr val="lt1"/>
              </a:buClr>
              <a:buSzPts val="1750"/>
            </a:pPr>
            <a:r>
              <a:rPr lang="en-US" sz="1100" dirty="0">
                <a:latin typeface="Calibri"/>
                <a:ea typeface="Calibri"/>
                <a:cs typeface="Calibri"/>
                <a:sym typeface="Calibri"/>
              </a:rPr>
              <a:t>Reduce costs significantly while maintaining accessibility standards.</a:t>
            </a:r>
          </a:p>
          <a:p>
            <a:pPr marL="403225" indent="-285750">
              <a:buClr>
                <a:schemeClr val="lt1"/>
              </a:buClr>
              <a:buSzPts val="1750"/>
            </a:pPr>
            <a:r>
              <a:rPr lang="en-US" sz="1100" dirty="0">
                <a:latin typeface="Calibri"/>
                <a:ea typeface="Calibri"/>
                <a:cs typeface="Calibri"/>
                <a:sym typeface="Calibri"/>
              </a:rPr>
              <a:t>Scale your accessibility efforts effortlessly with our AI technology.</a:t>
            </a:r>
          </a:p>
          <a:p>
            <a:pPr marL="403225" indent="-285750">
              <a:buClr>
                <a:schemeClr val="lt1"/>
              </a:buClr>
              <a:buSzPts val="1750"/>
            </a:pPr>
            <a:r>
              <a:rPr lang="en-US" sz="1100" dirty="0">
                <a:latin typeface="Calibri"/>
                <a:ea typeface="Calibri"/>
                <a:cs typeface="Calibri"/>
                <a:sym typeface="Calibri"/>
              </a:rPr>
              <a:t>Implement robust quality control mechanisms for descriptions with AI assistance.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94bf32a2e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94bf32a2e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7475" indent="0">
              <a:lnSpc>
                <a:spcPct val="150000"/>
              </a:lnSpc>
              <a:buClr>
                <a:schemeClr val="lt1"/>
              </a:buClr>
              <a:buSzPts val="1750"/>
              <a:buNone/>
            </a:pPr>
            <a:r>
              <a:rPr lang="en-US" sz="1100" dirty="0">
                <a:latin typeface="Calibri"/>
                <a:ea typeface="Calibri"/>
                <a:cs typeface="Calibri"/>
                <a:sym typeface="Calibri"/>
              </a:rPr>
              <a:t>1. Understand how to leverage the capabilities of generative AI for extended audio descriptions and closed captions.</a:t>
            </a:r>
          </a:p>
          <a:p>
            <a:pPr marL="117475" indent="0">
              <a:lnSpc>
                <a:spcPct val="150000"/>
              </a:lnSpc>
              <a:buClr>
                <a:schemeClr val="lt1"/>
              </a:buClr>
              <a:buSzPts val="1750"/>
              <a:buNone/>
            </a:pPr>
            <a:r>
              <a:rPr lang="en-US" sz="1100" dirty="0">
                <a:latin typeface="Calibri"/>
                <a:ea typeface="Calibri"/>
                <a:cs typeface="Calibri"/>
                <a:sym typeface="Calibri"/>
              </a:rPr>
              <a:t>2. How well-designed AI can substantially enhance precision and minimize inaccuracies, thus making video accessibility easier.</a:t>
            </a:r>
          </a:p>
          <a:p>
            <a:pPr marL="117475" lvl="0" indent="0" rtl="0">
              <a:lnSpc>
                <a:spcPct val="150000"/>
              </a:lnSpc>
              <a:spcBef>
                <a:spcPts val="0"/>
              </a:spcBef>
              <a:spcAft>
                <a:spcPts val="0"/>
              </a:spcAft>
              <a:buClr>
                <a:schemeClr val="lt1"/>
              </a:buClr>
              <a:buSzPts val="1750"/>
              <a:buNone/>
            </a:pPr>
            <a:r>
              <a:rPr lang="en-US" sz="1100" dirty="0">
                <a:latin typeface="Calibri"/>
                <a:ea typeface="Calibri"/>
                <a:cs typeface="Calibri"/>
                <a:sym typeface="Calibri"/>
              </a:rPr>
              <a:t>3. Learn about the potential of generative AI in closed captions, to assist in identifying and correcting errors in human-generated captions.</a:t>
            </a:r>
          </a:p>
        </p:txBody>
      </p:sp>
    </p:spTree>
    <p:extLst>
      <p:ext uri="{BB962C8B-B14F-4D97-AF65-F5344CB8AC3E}">
        <p14:creationId xmlns:p14="http://schemas.microsoft.com/office/powerpoint/2010/main" val="3118450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934264459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934264459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577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5cd333b133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5cd333b133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1100" dirty="0">
                <a:latin typeface="Calibri"/>
                <a:ea typeface="Calibri"/>
                <a:cs typeface="Calibri"/>
                <a:sym typeface="Calibri"/>
              </a:rPr>
              <a:t>Continual Engine (</a:t>
            </a:r>
            <a:r>
              <a:rPr lang="en-US" sz="1100" u="sng" dirty="0">
                <a:latin typeface="Calibri"/>
                <a:ea typeface="Calibri"/>
                <a:cs typeface="Calibri"/>
                <a:sym typeface="Calibri"/>
                <a:hlinkClick r:id="rId3">
                  <a:extLst>
                    <a:ext uri="{A12FA001-AC4F-418D-AE19-62706E023703}">
                      <ahyp:hlinkClr xmlns:ahyp="http://schemas.microsoft.com/office/drawing/2018/hyperlinkcolor" val="tx"/>
                    </a:ext>
                  </a:extLst>
                </a:hlinkClick>
              </a:rPr>
              <a:t>www.continualengine.com</a:t>
            </a:r>
            <a:r>
              <a:rPr lang="en-US" sz="1100" dirty="0">
                <a:latin typeface="Calibri"/>
                <a:ea typeface="Calibri"/>
                <a:cs typeface="Calibri"/>
                <a:sym typeface="Calibri"/>
              </a:rPr>
              <a:t>) is an award winning artificial intelligence (AI) technology company dedicated to building smarter, affordable, and scalable solutions for learning and accessibility. </a:t>
            </a:r>
          </a:p>
          <a:p>
            <a:pPr marL="0" lvl="0" indent="0" algn="l" rtl="0">
              <a:spcBef>
                <a:spcPts val="1200"/>
              </a:spcBef>
              <a:spcAft>
                <a:spcPts val="0"/>
              </a:spcAft>
              <a:buClr>
                <a:srgbClr val="4285F4"/>
              </a:buClr>
              <a:buSzPct val="57894"/>
              <a:buFont typeface="Arial"/>
              <a:buNone/>
            </a:pPr>
            <a:r>
              <a:rPr lang="en-US" sz="1100" dirty="0">
                <a:latin typeface="Calibri"/>
                <a:ea typeface="Calibri"/>
                <a:cs typeface="Calibri"/>
                <a:sym typeface="Calibri"/>
              </a:rPr>
              <a:t>We leverage sophisticated technologies such as AI, deep learning, machine learning, automation and more in collaboration with human experts to deliver exponential scale and efficiencies.</a:t>
            </a:r>
          </a:p>
          <a:p>
            <a:pPr marL="0" lvl="0" indent="0" algn="l" rtl="0">
              <a:spcBef>
                <a:spcPts val="1200"/>
              </a:spcBef>
              <a:spcAft>
                <a:spcPts val="120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5cd333b133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5cd333b133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spcBef>
                <a:spcPts val="0"/>
              </a:spcBef>
              <a:spcAft>
                <a:spcPts val="0"/>
              </a:spcAft>
              <a:buFont typeface="Arial" panose="020B0604020202020204" pitchFamily="34" charset="0"/>
              <a:buChar char="•"/>
            </a:pPr>
            <a:r>
              <a:rPr lang="en-US" b="0" i="0" dirty="0">
                <a:solidFill>
                  <a:srgbClr val="000000"/>
                </a:solidFill>
                <a:effectLst/>
                <a:latin typeface="Arial" panose="020B0604020202020204" pitchFamily="34" charset="0"/>
              </a:rPr>
              <a:t>Bronze Winner of the Brandon Hall Award for Learning (two years in a row)</a:t>
            </a:r>
          </a:p>
          <a:p>
            <a:pPr algn="l">
              <a:spcBef>
                <a:spcPts val="0"/>
              </a:spcBef>
              <a:spcAft>
                <a:spcPts val="0"/>
              </a:spcAft>
              <a:buFont typeface="Arial" panose="020B0604020202020204" pitchFamily="34" charset="0"/>
              <a:buChar char="•"/>
            </a:pPr>
            <a:r>
              <a:rPr lang="en-US" b="0" i="0" dirty="0">
                <a:solidFill>
                  <a:srgbClr val="000000"/>
                </a:solidFill>
                <a:effectLst/>
                <a:latin typeface="Arial" panose="020B0604020202020204" pitchFamily="34" charset="0"/>
              </a:rPr>
              <a:t>Gold Winner from the Brandon Hall Award for Best Advance in Diversity and Inclusion Innovation (along with Pearson Education)</a:t>
            </a:r>
          </a:p>
          <a:p>
            <a:pPr algn="l">
              <a:spcBef>
                <a:spcPts val="0"/>
              </a:spcBef>
              <a:spcAft>
                <a:spcPts val="0"/>
              </a:spcAft>
              <a:buFont typeface="Arial" panose="020B0604020202020204" pitchFamily="34" charset="0"/>
              <a:buChar char="•"/>
            </a:pPr>
            <a:r>
              <a:rPr lang="en-US" b="0" i="0" dirty="0">
                <a:solidFill>
                  <a:srgbClr val="000000"/>
                </a:solidFill>
                <a:effectLst/>
                <a:latin typeface="Arial" panose="020B0604020202020204" pitchFamily="34" charset="0"/>
              </a:rPr>
              <a:t>Winner of the NASSCOM “Challenger” Award</a:t>
            </a:r>
          </a:p>
          <a:p>
            <a:pPr algn="l">
              <a:spcBef>
                <a:spcPts val="0"/>
              </a:spcBef>
              <a:spcAft>
                <a:spcPts val="0"/>
              </a:spcAft>
              <a:buFont typeface="Arial" panose="020B0604020202020204" pitchFamily="34" charset="0"/>
              <a:buChar char="•"/>
            </a:pPr>
            <a:r>
              <a:rPr lang="en-US" b="0" i="0" dirty="0">
                <a:solidFill>
                  <a:srgbClr val="000000"/>
                </a:solidFill>
                <a:effectLst/>
                <a:latin typeface="Arial" panose="020B0604020202020204" pitchFamily="34" charset="0"/>
              </a:rPr>
              <a:t>The GSV Cup Semi-Finalists: Elite 200 List</a:t>
            </a:r>
          </a:p>
          <a:p>
            <a:pPr algn="l">
              <a:spcBef>
                <a:spcPts val="0"/>
              </a:spcBef>
              <a:spcAft>
                <a:spcPts val="0"/>
              </a:spcAft>
              <a:buFont typeface="Arial" panose="020B0604020202020204" pitchFamily="34" charset="0"/>
              <a:buChar char="•"/>
            </a:pPr>
            <a:r>
              <a:rPr lang="en-US" b="0" i="0" dirty="0">
                <a:solidFill>
                  <a:srgbClr val="000000"/>
                </a:solidFill>
                <a:effectLst/>
                <a:latin typeface="Arial" panose="020B0604020202020204" pitchFamily="34" charset="0"/>
              </a:rPr>
              <a:t>Cool Tool Finalist 2022 for PREP &amp; Invicta™</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dirty="0">
                <a:latin typeface="Calibri"/>
                <a:ea typeface="Calibri"/>
                <a:cs typeface="Calibri"/>
                <a:sym typeface="Calibri"/>
              </a:rPr>
              <a:t>Featured in Holon IQ 2022 South Asia Edtech Top 100</a:t>
            </a:r>
          </a:p>
        </p:txBody>
      </p:sp>
    </p:spTree>
    <p:extLst>
      <p:ext uri="{BB962C8B-B14F-4D97-AF65-F5344CB8AC3E}">
        <p14:creationId xmlns:p14="http://schemas.microsoft.com/office/powerpoint/2010/main" val="66912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5cd333b133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5cd333b133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0800" lvl="0" indent="0" algn="l" rtl="0">
              <a:spcBef>
                <a:spcPts val="0"/>
              </a:spcBef>
              <a:spcAft>
                <a:spcPts val="0"/>
              </a:spcAft>
              <a:buClr>
                <a:srgbClr val="000000"/>
              </a:buClr>
              <a:buSzPts val="900"/>
              <a:buFont typeface="Arial"/>
              <a:buNone/>
            </a:pPr>
            <a:r>
              <a:rPr lang="en-US" sz="1100" b="1" dirty="0">
                <a:latin typeface="Calibri"/>
                <a:ea typeface="Calibri"/>
                <a:cs typeface="Calibri"/>
                <a:sym typeface="Calibri"/>
              </a:rPr>
              <a:t>We approach every engagement as a true partnership and strive to meet the unique needs of each client</a:t>
            </a:r>
            <a:r>
              <a:rPr lang="en-US" sz="1100" dirty="0">
                <a:latin typeface="Calibri"/>
                <a:ea typeface="Calibri"/>
                <a:cs typeface="Calibri"/>
                <a:sym typeface="Calibri"/>
              </a:rPr>
              <a:t> </a:t>
            </a:r>
          </a:p>
          <a:p>
            <a:pPr marL="50800" lvl="0" indent="0" algn="l" rtl="0">
              <a:spcBef>
                <a:spcPts val="0"/>
              </a:spcBef>
              <a:spcAft>
                <a:spcPts val="0"/>
              </a:spcAft>
              <a:buClr>
                <a:srgbClr val="000000"/>
              </a:buClr>
              <a:buSzPts val="900"/>
              <a:buFont typeface="Arial"/>
              <a:buNone/>
            </a:pPr>
            <a:r>
              <a:rPr lang="en-US" sz="1100" dirty="0">
                <a:latin typeface="Calibri"/>
                <a:ea typeface="Calibri"/>
                <a:cs typeface="Calibri"/>
                <a:sym typeface="Calibri"/>
              </a:rPr>
              <a:t>We leverage our tools to provide scalable and affordable services while incorporating quality checks by experts. Because of our proprietary technology, we bring exponential cost and time savings along with scalability. </a:t>
            </a:r>
          </a:p>
          <a:p>
            <a:pPr marL="0" lvl="0" indent="0" algn="l" rtl="0">
              <a:spcBef>
                <a:spcPts val="0"/>
              </a:spcBef>
              <a:spcAft>
                <a:spcPts val="0"/>
              </a:spcAft>
              <a:buNone/>
            </a:pPr>
            <a:endParaRPr lang="en-US" sz="1100" dirty="0">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75014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5cd333b133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5cd333b133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180975" algn="l" rtl="0">
              <a:lnSpc>
                <a:spcPct val="134285"/>
              </a:lnSpc>
              <a:spcBef>
                <a:spcPts val="0"/>
              </a:spcBef>
              <a:spcAft>
                <a:spcPts val="0"/>
              </a:spcAft>
              <a:buClr>
                <a:schemeClr val="lt1"/>
              </a:buClr>
              <a:buSzPts val="1450"/>
              <a:buFont typeface="Calibri"/>
              <a:buChar char="•"/>
            </a:pPr>
            <a:r>
              <a:rPr lang="en-US" sz="1100" dirty="0">
                <a:solidFill>
                  <a:schemeClr val="tx1">
                    <a:lumMod val="75000"/>
                    <a:lumOff val="25000"/>
                  </a:schemeClr>
                </a:solidFill>
                <a:latin typeface="Calibri"/>
                <a:ea typeface="Calibri"/>
                <a:cs typeface="Calibri"/>
                <a:sym typeface="Calibri"/>
              </a:rPr>
              <a:t>Deep expertise and decades of experience in technology, building cutting-edge products, content design, learning, and more.</a:t>
            </a:r>
          </a:p>
          <a:p>
            <a:pPr marL="139700" lvl="0" indent="-180975" algn="l" rtl="0">
              <a:lnSpc>
                <a:spcPct val="134285"/>
              </a:lnSpc>
              <a:spcBef>
                <a:spcPts val="0"/>
              </a:spcBef>
              <a:spcAft>
                <a:spcPts val="0"/>
              </a:spcAft>
              <a:buClr>
                <a:schemeClr val="lt1"/>
              </a:buClr>
              <a:buSzPts val="1450"/>
              <a:buFont typeface="Calibri"/>
              <a:buChar char="•"/>
            </a:pPr>
            <a:r>
              <a:rPr lang="en-US" sz="1100" dirty="0">
                <a:solidFill>
                  <a:schemeClr val="tx1">
                    <a:lumMod val="75000"/>
                    <a:lumOff val="25000"/>
                  </a:schemeClr>
                </a:solidFill>
                <a:latin typeface="Calibri"/>
                <a:ea typeface="Calibri"/>
                <a:cs typeface="Calibri"/>
                <a:sym typeface="Calibri"/>
              </a:rPr>
              <a:t>Mission to transform accessibility and learning by combining world-class technology with human experts</a:t>
            </a:r>
          </a:p>
          <a:p>
            <a:pPr marL="139700" lvl="0" indent="-180975" algn="l" rtl="0">
              <a:lnSpc>
                <a:spcPct val="134285"/>
              </a:lnSpc>
              <a:spcBef>
                <a:spcPts val="0"/>
              </a:spcBef>
              <a:spcAft>
                <a:spcPts val="0"/>
              </a:spcAft>
              <a:buClr>
                <a:schemeClr val="lt1"/>
              </a:buClr>
              <a:buSzPts val="1450"/>
              <a:buFont typeface="Calibri"/>
              <a:buChar char="•"/>
            </a:pPr>
            <a:r>
              <a:rPr lang="en-US" sz="1100" dirty="0">
                <a:solidFill>
                  <a:schemeClr val="tx1">
                    <a:lumMod val="75000"/>
                    <a:lumOff val="25000"/>
                  </a:schemeClr>
                </a:solidFill>
                <a:latin typeface="Calibri"/>
                <a:ea typeface="Calibri"/>
                <a:cs typeface="Calibri"/>
                <a:sym typeface="Calibri"/>
              </a:rPr>
              <a:t>Award-winning solutions are powered by deep learning, computer vision AI algorithms and more</a:t>
            </a:r>
          </a:p>
          <a:p>
            <a:pPr marL="139700" lvl="0" indent="-180975" algn="l" rtl="0">
              <a:lnSpc>
                <a:spcPct val="134285"/>
              </a:lnSpc>
              <a:spcBef>
                <a:spcPts val="0"/>
              </a:spcBef>
              <a:spcAft>
                <a:spcPts val="0"/>
              </a:spcAft>
              <a:buClr>
                <a:schemeClr val="lt1"/>
              </a:buClr>
              <a:buSzPts val="1450"/>
              <a:buFont typeface="Calibri"/>
              <a:buChar char="•"/>
            </a:pPr>
            <a:r>
              <a:rPr lang="en-US" sz="1100" dirty="0">
                <a:solidFill>
                  <a:schemeClr val="tx1">
                    <a:lumMod val="75000"/>
                    <a:lumOff val="25000"/>
                  </a:schemeClr>
                </a:solidFill>
                <a:latin typeface="Calibri"/>
                <a:ea typeface="Calibri"/>
                <a:cs typeface="Calibri"/>
                <a:sym typeface="Calibri"/>
              </a:rPr>
              <a:t>Capabilities to analyze complex images, documents, videos, and more with the goal of automating content accessibility – especially for STEM, complex structures</a:t>
            </a:r>
          </a:p>
          <a:p>
            <a:pPr marL="139700" lvl="0" indent="-180975" algn="l" rtl="0">
              <a:lnSpc>
                <a:spcPct val="134285"/>
              </a:lnSpc>
              <a:spcBef>
                <a:spcPts val="0"/>
              </a:spcBef>
              <a:spcAft>
                <a:spcPts val="0"/>
              </a:spcAft>
              <a:buClr>
                <a:schemeClr val="lt1"/>
              </a:buClr>
              <a:buSzPts val="1450"/>
              <a:buFont typeface="Calibri"/>
              <a:buChar char="•"/>
            </a:pPr>
            <a:r>
              <a:rPr lang="en-US" sz="1100" dirty="0">
                <a:solidFill>
                  <a:schemeClr val="tx1">
                    <a:lumMod val="75000"/>
                    <a:lumOff val="25000"/>
                  </a:schemeClr>
                </a:solidFill>
                <a:latin typeface="Calibri"/>
                <a:ea typeface="Calibri"/>
                <a:cs typeface="Calibri"/>
                <a:sym typeface="Calibri"/>
              </a:rPr>
              <a:t>A team of technologists, engineers, product owners, accessibility and subject matter experts</a:t>
            </a: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5cd333b133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5cd333b133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200"/>
              </a:spcBef>
              <a:spcAft>
                <a:spcPts val="0"/>
              </a:spcAft>
              <a:buClr>
                <a:schemeClr val="lt1"/>
              </a:buClr>
              <a:buSzPts val="1750"/>
            </a:pPr>
            <a:r>
              <a:rPr lang="en-US" sz="1100" dirty="0">
                <a:solidFill>
                  <a:schemeClr val="tx1">
                    <a:lumMod val="75000"/>
                    <a:lumOff val="25000"/>
                  </a:schemeClr>
                </a:solidFill>
                <a:latin typeface="Calibri"/>
                <a:ea typeface="Calibri"/>
                <a:cs typeface="Calibri"/>
                <a:sym typeface="Calibri"/>
              </a:rPr>
              <a:t>Fully customizable solutions which are designed to align with each client’s guidelines and best practices</a:t>
            </a:r>
          </a:p>
          <a:p>
            <a:pPr marL="114300" lvl="0" indent="-187325" algn="l" rtl="0">
              <a:spcBef>
                <a:spcPts val="200"/>
              </a:spcBef>
              <a:spcAft>
                <a:spcPts val="0"/>
              </a:spcAft>
              <a:buClr>
                <a:schemeClr val="lt1"/>
              </a:buClr>
              <a:buSzPts val="1750"/>
              <a:buFont typeface="Calibri"/>
              <a:buChar char="•"/>
            </a:pPr>
            <a:r>
              <a:rPr lang="en-US" sz="1100" dirty="0">
                <a:solidFill>
                  <a:schemeClr val="tx1">
                    <a:lumMod val="75000"/>
                    <a:lumOff val="25000"/>
                  </a:schemeClr>
                </a:solidFill>
                <a:latin typeface="Calibri"/>
                <a:ea typeface="Calibri"/>
                <a:cs typeface="Calibri"/>
                <a:sym typeface="Calibri"/>
              </a:rPr>
              <a:t>High-quality output across multiple formats</a:t>
            </a:r>
          </a:p>
          <a:p>
            <a:pPr marL="114300" lvl="0" indent="-187325" algn="l" rtl="0">
              <a:spcBef>
                <a:spcPts val="200"/>
              </a:spcBef>
              <a:spcAft>
                <a:spcPts val="0"/>
              </a:spcAft>
              <a:buClr>
                <a:schemeClr val="lt1"/>
              </a:buClr>
              <a:buSzPts val="1750"/>
              <a:buFont typeface="Calibri"/>
              <a:buChar char="•"/>
            </a:pPr>
            <a:r>
              <a:rPr lang="en-US" sz="1100" dirty="0">
                <a:solidFill>
                  <a:schemeClr val="tx1">
                    <a:lumMod val="75000"/>
                    <a:lumOff val="25000"/>
                  </a:schemeClr>
                </a:solidFill>
                <a:latin typeface="Calibri"/>
                <a:ea typeface="Calibri"/>
                <a:cs typeface="Calibri"/>
                <a:sym typeface="Calibri"/>
              </a:rPr>
              <a:t>Exponential savings in time (</a:t>
            </a:r>
            <a:r>
              <a:rPr lang="en-US" sz="1100" dirty="0" err="1">
                <a:solidFill>
                  <a:schemeClr val="tx1">
                    <a:lumMod val="75000"/>
                    <a:lumOff val="25000"/>
                  </a:schemeClr>
                </a:solidFill>
                <a:latin typeface="Calibri"/>
                <a:ea typeface="Calibri"/>
                <a:cs typeface="Calibri"/>
                <a:sym typeface="Calibri"/>
              </a:rPr>
              <a:t>upto</a:t>
            </a:r>
            <a:r>
              <a:rPr lang="en-US" sz="1100" dirty="0">
                <a:solidFill>
                  <a:schemeClr val="tx1">
                    <a:lumMod val="75000"/>
                    <a:lumOff val="25000"/>
                  </a:schemeClr>
                </a:solidFill>
                <a:latin typeface="Calibri"/>
                <a:ea typeface="Calibri"/>
                <a:cs typeface="Calibri"/>
                <a:sym typeface="Calibri"/>
              </a:rPr>
              <a:t> 60% faster) and costs (</a:t>
            </a:r>
            <a:r>
              <a:rPr lang="en-US" sz="1100" dirty="0" err="1">
                <a:solidFill>
                  <a:schemeClr val="tx1">
                    <a:lumMod val="75000"/>
                    <a:lumOff val="25000"/>
                  </a:schemeClr>
                </a:solidFill>
                <a:latin typeface="Calibri"/>
                <a:ea typeface="Calibri"/>
                <a:cs typeface="Calibri"/>
                <a:sym typeface="Calibri"/>
              </a:rPr>
              <a:t>upto</a:t>
            </a:r>
            <a:r>
              <a:rPr lang="en-US" sz="1100" dirty="0">
                <a:solidFill>
                  <a:schemeClr val="tx1">
                    <a:lumMod val="75000"/>
                    <a:lumOff val="25000"/>
                  </a:schemeClr>
                </a:solidFill>
                <a:latin typeface="Calibri"/>
                <a:ea typeface="Calibri"/>
                <a:cs typeface="Calibri"/>
                <a:sym typeface="Calibri"/>
              </a:rPr>
              <a:t> 50% lower rates) with scalability (process high volumes daily)</a:t>
            </a:r>
          </a:p>
          <a:p>
            <a:pPr marL="114300" lvl="0" indent="-187325" algn="l" rtl="0">
              <a:spcBef>
                <a:spcPts val="200"/>
              </a:spcBef>
              <a:spcAft>
                <a:spcPts val="0"/>
              </a:spcAft>
              <a:buClr>
                <a:schemeClr val="lt1"/>
              </a:buClr>
              <a:buSzPts val="1750"/>
              <a:buFont typeface="Calibri"/>
              <a:buChar char="•"/>
            </a:pPr>
            <a:r>
              <a:rPr lang="en-US" sz="1100" dirty="0">
                <a:solidFill>
                  <a:schemeClr val="tx1">
                    <a:lumMod val="75000"/>
                    <a:lumOff val="25000"/>
                  </a:schemeClr>
                </a:solidFill>
                <a:latin typeface="Calibri"/>
                <a:ea typeface="Calibri"/>
                <a:cs typeface="Calibri"/>
                <a:sym typeface="Calibri"/>
              </a:rPr>
              <a:t>Accessible versions are tested and verified by in-house experts</a:t>
            </a:r>
          </a:p>
          <a:p>
            <a:pPr marL="114300" lvl="0" indent="-187325" algn="l" rtl="0">
              <a:spcBef>
                <a:spcPts val="200"/>
              </a:spcBef>
              <a:spcAft>
                <a:spcPts val="0"/>
              </a:spcAft>
              <a:buClr>
                <a:schemeClr val="lt1"/>
              </a:buClr>
              <a:buSzPts val="1750"/>
              <a:buFont typeface="Calibri"/>
              <a:buChar char="•"/>
            </a:pPr>
            <a:r>
              <a:rPr lang="en-US" sz="1100" dirty="0">
                <a:solidFill>
                  <a:schemeClr val="tx1">
                    <a:lumMod val="75000"/>
                    <a:lumOff val="25000"/>
                  </a:schemeClr>
                </a:solidFill>
                <a:latin typeface="Calibri"/>
                <a:ea typeface="Calibri"/>
                <a:cs typeface="Calibri"/>
                <a:sym typeface="Calibri"/>
              </a:rPr>
              <a:t>Compliance meets and exceeds widely accepted standards including WCAG 2.1/2.2 AA, PDFU/A and ADA compliance</a:t>
            </a:r>
          </a:p>
          <a:p>
            <a:pPr marL="0" lvl="0" indent="0" algn="l" rtl="0">
              <a:spcBef>
                <a:spcPts val="0"/>
              </a:spcBef>
              <a:spcAft>
                <a:spcPts val="0"/>
              </a:spcAft>
              <a:buNone/>
            </a:pPr>
            <a:endParaRPr lang="en-US" sz="1100" dirty="0">
              <a:solidFill>
                <a:schemeClr val="tx1">
                  <a:lumMod val="75000"/>
                  <a:lumOff val="25000"/>
                </a:schemeClr>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5cd333b133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5cd333b133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7475" lvl="0" indent="0" algn="l" rtl="0">
              <a:lnSpc>
                <a:spcPct val="150000"/>
              </a:lnSpc>
              <a:spcBef>
                <a:spcPts val="0"/>
              </a:spcBef>
              <a:spcAft>
                <a:spcPts val="0"/>
              </a:spcAft>
              <a:buClr>
                <a:schemeClr val="lt1"/>
              </a:buClr>
              <a:buSzPts val="1750"/>
              <a:buFont typeface="Calibri"/>
              <a:buNone/>
            </a:pPr>
            <a:r>
              <a:rPr lang="en-US" sz="1100" dirty="0">
                <a:solidFill>
                  <a:schemeClr val="tx1">
                    <a:lumMod val="75000"/>
                    <a:lumOff val="25000"/>
                  </a:schemeClr>
                </a:solidFill>
                <a:latin typeface="Calibri"/>
                <a:ea typeface="Calibri"/>
                <a:cs typeface="Calibri"/>
                <a:sym typeface="Calibri"/>
              </a:rPr>
              <a:t>Our clients include several leading global institutions and publishers</a:t>
            </a:r>
          </a:p>
          <a:p>
            <a:pPr marL="117475" lvl="0" indent="0" algn="l" rtl="0">
              <a:lnSpc>
                <a:spcPct val="150000"/>
              </a:lnSpc>
              <a:spcBef>
                <a:spcPts val="0"/>
              </a:spcBef>
              <a:spcAft>
                <a:spcPts val="0"/>
              </a:spcAft>
              <a:buClr>
                <a:schemeClr val="lt1"/>
              </a:buClr>
              <a:buSzPts val="1750"/>
              <a:buFont typeface="Montserrat"/>
              <a:buNone/>
            </a:pPr>
            <a:r>
              <a:rPr lang="en-US" sz="1100" dirty="0">
                <a:solidFill>
                  <a:schemeClr val="tx1">
                    <a:lumMod val="75000"/>
                    <a:lumOff val="25000"/>
                  </a:schemeClr>
                </a:solidFill>
                <a:latin typeface="Calibri"/>
                <a:ea typeface="Calibri"/>
                <a:cs typeface="Calibri"/>
                <a:sym typeface="Calibri"/>
              </a:rPr>
              <a:t>We offer </a:t>
            </a:r>
            <a:r>
              <a:rPr lang="en-US" sz="1100" b="1" dirty="0">
                <a:solidFill>
                  <a:schemeClr val="tx1">
                    <a:lumMod val="75000"/>
                    <a:lumOff val="25000"/>
                  </a:schemeClr>
                </a:solidFill>
                <a:latin typeface="Calibri"/>
                <a:ea typeface="Calibri"/>
                <a:cs typeface="Calibri"/>
                <a:sym typeface="Calibri"/>
              </a:rPr>
              <a:t>subscription packages</a:t>
            </a:r>
            <a:r>
              <a:rPr lang="en-US" sz="1100" dirty="0">
                <a:solidFill>
                  <a:schemeClr val="tx1">
                    <a:lumMod val="75000"/>
                    <a:lumOff val="25000"/>
                  </a:schemeClr>
                </a:solidFill>
                <a:latin typeface="Calibri"/>
                <a:ea typeface="Calibri"/>
                <a:cs typeface="Calibri"/>
                <a:sym typeface="Calibri"/>
              </a:rPr>
              <a:t> and </a:t>
            </a:r>
            <a:r>
              <a:rPr lang="en-US" sz="1100" b="1" dirty="0">
                <a:solidFill>
                  <a:schemeClr val="tx1">
                    <a:lumMod val="75000"/>
                    <a:lumOff val="25000"/>
                  </a:schemeClr>
                </a:solidFill>
                <a:latin typeface="Calibri"/>
                <a:ea typeface="Calibri"/>
                <a:cs typeface="Calibri"/>
                <a:sym typeface="Calibri"/>
              </a:rPr>
              <a:t>white-glove services for accessibility</a:t>
            </a:r>
            <a:r>
              <a:rPr lang="en-US" sz="1100" dirty="0">
                <a:solidFill>
                  <a:schemeClr val="tx1">
                    <a:lumMod val="75000"/>
                    <a:lumOff val="25000"/>
                  </a:schemeClr>
                </a:solidFill>
                <a:latin typeface="Calibri"/>
                <a:ea typeface="Calibri"/>
                <a:cs typeface="Calibri"/>
                <a:sym typeface="Calibri"/>
              </a:rPr>
              <a:t> including image descriptions, document remediation, video closed captions and extended audio description services, and more</a:t>
            </a:r>
          </a:p>
          <a:p>
            <a:pPr marL="117475" lvl="0" indent="0" algn="l" rtl="0">
              <a:lnSpc>
                <a:spcPct val="150000"/>
              </a:lnSpc>
              <a:spcBef>
                <a:spcPts val="0"/>
              </a:spcBef>
              <a:spcAft>
                <a:spcPts val="0"/>
              </a:spcAft>
              <a:buClr>
                <a:schemeClr val="lt1"/>
              </a:buClr>
              <a:buSzPts val="1750"/>
              <a:buFont typeface="Montserrat"/>
              <a:buNone/>
            </a:pPr>
            <a:r>
              <a:rPr lang="en-US" sz="1100" dirty="0">
                <a:solidFill>
                  <a:schemeClr val="tx1">
                    <a:lumMod val="75000"/>
                    <a:lumOff val="25000"/>
                  </a:schemeClr>
                </a:solidFill>
                <a:latin typeface="Calibri"/>
                <a:ea typeface="Calibri"/>
                <a:cs typeface="Calibri"/>
                <a:sym typeface="Calibri"/>
              </a:rPr>
              <a:t>To learn more about our artificial intelligence collaborative technology solutions, please email us at </a:t>
            </a:r>
            <a:r>
              <a:rPr lang="en-US" sz="1100" b="1" dirty="0">
                <a:solidFill>
                  <a:schemeClr val="tx1">
                    <a:lumMod val="75000"/>
                    <a:lumOff val="25000"/>
                  </a:schemeClr>
                </a:solidFill>
                <a:latin typeface="Calibri"/>
                <a:ea typeface="Calibri"/>
                <a:cs typeface="Calibri"/>
                <a:sym typeface="Calibri"/>
              </a:rPr>
              <a:t>contact@continualengine.com</a:t>
            </a:r>
            <a:r>
              <a:rPr lang="en-US" sz="1100" dirty="0">
                <a:solidFill>
                  <a:schemeClr val="tx1">
                    <a:lumMod val="75000"/>
                    <a:lumOff val="25000"/>
                  </a:schemeClr>
                </a:solidFill>
                <a:latin typeface="Calibri"/>
                <a:ea typeface="Calibri"/>
                <a:cs typeface="Calibri"/>
                <a:sym typeface="Calibri"/>
              </a:rPr>
              <a:t> or </a:t>
            </a:r>
            <a:r>
              <a:rPr lang="en-US" sz="1100" b="1" dirty="0">
                <a:solidFill>
                  <a:schemeClr val="tx1">
                    <a:lumMod val="75000"/>
                    <a:lumOff val="25000"/>
                  </a:schemeClr>
                </a:solidFill>
                <a:latin typeface="Calibri"/>
                <a:ea typeface="Calibri"/>
                <a:cs typeface="Calibri"/>
                <a:sym typeface="Calibri"/>
              </a:rPr>
              <a:t>vijayshree.vethantham@continualengine.com</a:t>
            </a:r>
            <a:r>
              <a:rPr lang="en-US" sz="1100" dirty="0">
                <a:solidFill>
                  <a:schemeClr val="tx1">
                    <a:lumMod val="75000"/>
                    <a:lumOff val="25000"/>
                  </a:schemeClr>
                </a:solidFill>
                <a:latin typeface="Calibri"/>
                <a:ea typeface="Calibri"/>
                <a:cs typeface="Calibri"/>
                <a:sym typeface="Calibri"/>
              </a:rPr>
              <a:t>  </a:t>
            </a:r>
          </a:p>
          <a:p>
            <a:pPr marL="0" lvl="0" indent="0" algn="l" rtl="0">
              <a:spcBef>
                <a:spcPts val="0"/>
              </a:spcBef>
              <a:spcAft>
                <a:spcPts val="0"/>
              </a:spcAft>
              <a:buClr>
                <a:srgbClr val="000000"/>
              </a:buClr>
              <a:buSzPts val="1100"/>
              <a:buNone/>
            </a:pPr>
            <a:endParaRPr lang="en-US" sz="1100" dirty="0">
              <a:solidFill>
                <a:schemeClr val="tx1">
                  <a:lumMod val="75000"/>
                  <a:lumOff val="25000"/>
                </a:schemeClr>
              </a:solidFill>
              <a:latin typeface="Calibri"/>
              <a:ea typeface="Calibri"/>
              <a:cs typeface="Calibri"/>
              <a:sym typeface="Calibri"/>
            </a:endParaRPr>
          </a:p>
          <a:p>
            <a:pPr marL="0" lvl="0" indent="0" algn="l" rtl="0">
              <a:spcBef>
                <a:spcPts val="0"/>
              </a:spcBef>
              <a:spcAft>
                <a:spcPts val="0"/>
              </a:spcAft>
              <a:buNone/>
            </a:pPr>
            <a:endParaRPr lang="en-US" sz="1100" dirty="0">
              <a:solidFill>
                <a:schemeClr val="tx1">
                  <a:lumMod val="75000"/>
                  <a:lumOff val="25000"/>
                </a:schemeClr>
              </a:solidFill>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1741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934264459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934264459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918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934264459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934264459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9342644599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9342644599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000000"/>
                </a:solidFill>
                <a:latin typeface="Calibri"/>
                <a:ea typeface="Calibri"/>
                <a:cs typeface="Calibri"/>
                <a:sym typeface="Calibri"/>
              </a:rPr>
              <a:t>With nearly two decades of experience, </a:t>
            </a:r>
            <a:r>
              <a:rPr lang="en-US" sz="1100" b="1" dirty="0" err="1">
                <a:solidFill>
                  <a:srgbClr val="000000"/>
                </a:solidFill>
                <a:latin typeface="Calibri"/>
                <a:ea typeface="Calibri"/>
                <a:cs typeface="Calibri"/>
                <a:sym typeface="Calibri"/>
              </a:rPr>
              <a:t>Vijayshree</a:t>
            </a:r>
            <a:r>
              <a:rPr lang="en-US" sz="1100" dirty="0">
                <a:solidFill>
                  <a:srgbClr val="000000"/>
                </a:solidFill>
                <a:latin typeface="Calibri"/>
                <a:ea typeface="Calibri"/>
                <a:cs typeface="Calibri"/>
                <a:sym typeface="Calibri"/>
              </a:rPr>
              <a:t> excels in leading diverse teams and cultivating vital client partnerships in higher education and accessibility. As part of the founding team of two education-based start-ups she's a pioneer in forging alliances with major educational players and delivering scalable, inclusive learning solutions. Leveraging her expertise in startups, higher education, and custom content, she harnesses AI and technology to create thriving partnerships. In recent years, </a:t>
            </a:r>
            <a:r>
              <a:rPr lang="en-US" sz="1100" dirty="0" err="1">
                <a:solidFill>
                  <a:srgbClr val="000000"/>
                </a:solidFill>
                <a:latin typeface="Calibri"/>
                <a:ea typeface="Calibri"/>
                <a:cs typeface="Calibri"/>
                <a:sym typeface="Calibri"/>
              </a:rPr>
              <a:t>Vijayshree</a:t>
            </a:r>
            <a:r>
              <a:rPr lang="en-US" sz="1100" dirty="0">
                <a:solidFill>
                  <a:srgbClr val="000000"/>
                </a:solidFill>
                <a:latin typeface="Calibri"/>
                <a:ea typeface="Calibri"/>
                <a:cs typeface="Calibri"/>
                <a:sym typeface="Calibri"/>
              </a:rPr>
              <a:t> has dedicated her time to pragmatic educational technology, fostering transformation, inclusion, diversity, accessibility, and affordability for all learners.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77421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934264459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934264459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89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94bf32a2e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94bf32a2e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4325" algn="l" rtl="0">
              <a:lnSpc>
                <a:spcPct val="115000"/>
              </a:lnSpc>
              <a:spcBef>
                <a:spcPts val="0"/>
              </a:spcBef>
              <a:spcAft>
                <a:spcPts val="0"/>
              </a:spcAft>
              <a:buClr>
                <a:schemeClr val="dk1"/>
              </a:buClr>
              <a:buSzPts val="1350"/>
              <a:buFont typeface="Calibri"/>
              <a:buChar char="●"/>
            </a:pPr>
            <a:r>
              <a:rPr lang="en-US" sz="1100" dirty="0">
                <a:solidFill>
                  <a:schemeClr val="dk1"/>
                </a:solidFill>
                <a:latin typeface="Calibri"/>
                <a:ea typeface="Calibri"/>
                <a:cs typeface="Calibri"/>
                <a:sym typeface="Calibri"/>
              </a:rPr>
              <a:t>In the first half of 2022, video accounted for a hefty 65.93% of total volume over the internet. </a:t>
            </a:r>
            <a:r>
              <a:rPr lang="en-US" sz="1100" dirty="0">
                <a:solidFill>
                  <a:schemeClr val="dk1"/>
                </a:solidFill>
                <a:latin typeface="Calibri"/>
                <a:ea typeface="Calibri"/>
                <a:cs typeface="Calibri"/>
                <a:sym typeface="Calibri"/>
                <a:hlinkClick r:id="rId3"/>
              </a:rPr>
              <a:t>(IT Web)</a:t>
            </a:r>
            <a:endParaRPr lang="en-US" sz="1100" dirty="0">
              <a:solidFill>
                <a:schemeClr val="dk1"/>
              </a:solidFill>
              <a:latin typeface="Calibri"/>
              <a:ea typeface="Calibri"/>
              <a:cs typeface="Calibri"/>
              <a:sym typeface="Calibri"/>
            </a:endParaRPr>
          </a:p>
          <a:p>
            <a:pPr marL="457200" lvl="0" indent="-314325" algn="l" rtl="0">
              <a:lnSpc>
                <a:spcPct val="115000"/>
              </a:lnSpc>
              <a:spcBef>
                <a:spcPts val="0"/>
              </a:spcBef>
              <a:spcAft>
                <a:spcPts val="0"/>
              </a:spcAft>
              <a:buClr>
                <a:schemeClr val="dk1"/>
              </a:buClr>
              <a:buSzPts val="1350"/>
              <a:buFont typeface="Calibri"/>
              <a:buChar char="●"/>
            </a:pPr>
            <a:r>
              <a:rPr lang="en-US" sz="1100" dirty="0">
                <a:solidFill>
                  <a:schemeClr val="dk1"/>
                </a:solidFill>
                <a:latin typeface="Calibri"/>
                <a:ea typeface="Calibri"/>
                <a:cs typeface="Calibri"/>
                <a:sym typeface="Calibri"/>
              </a:rPr>
              <a:t>YouTube, with more than 2 billion monthly users, is a leading video-sharing platform. Launched globally in June 2021, YouTube Shorts surpassed 50 billion daily views in February 2023. </a:t>
            </a:r>
            <a:r>
              <a:rPr lang="en-US" sz="1100" dirty="0">
                <a:solidFill>
                  <a:schemeClr val="dk1"/>
                </a:solidFill>
                <a:latin typeface="Calibri"/>
                <a:ea typeface="Calibri"/>
                <a:cs typeface="Calibri"/>
                <a:sym typeface="Calibri"/>
                <a:hlinkClick r:id="rId4"/>
              </a:rPr>
              <a:t>(Statista)</a:t>
            </a:r>
            <a:endParaRPr lang="en-US" sz="1100" dirty="0">
              <a:solidFill>
                <a:schemeClr val="dk1"/>
              </a:solidFill>
              <a:latin typeface="Calibri"/>
              <a:ea typeface="Calibri"/>
              <a:cs typeface="Calibri"/>
              <a:sym typeface="Calibri"/>
            </a:endParaRPr>
          </a:p>
          <a:p>
            <a:pPr marL="457200" lvl="0" indent="-314325" algn="l" rtl="0">
              <a:lnSpc>
                <a:spcPct val="115000"/>
              </a:lnSpc>
              <a:spcBef>
                <a:spcPts val="0"/>
              </a:spcBef>
              <a:spcAft>
                <a:spcPts val="0"/>
              </a:spcAft>
              <a:buClr>
                <a:schemeClr val="dk1"/>
              </a:buClr>
              <a:buSzPts val="1350"/>
              <a:buFont typeface="Calibri"/>
              <a:buChar char="●"/>
            </a:pPr>
            <a:r>
              <a:rPr lang="en-US" sz="1100" dirty="0">
                <a:solidFill>
                  <a:schemeClr val="dk1"/>
                </a:solidFill>
                <a:latin typeface="Calibri"/>
                <a:ea typeface="Calibri"/>
                <a:cs typeface="Calibri"/>
                <a:sym typeface="Calibri"/>
              </a:rPr>
              <a:t>87% of video marketers say that video has increased traffic to their website, and 80% of video marketers claim that video has directly increased sales. </a:t>
            </a:r>
            <a:r>
              <a:rPr lang="en-US" sz="1100" dirty="0">
                <a:solidFill>
                  <a:schemeClr val="dk1"/>
                </a:solidFill>
                <a:latin typeface="Calibri"/>
                <a:ea typeface="Calibri"/>
                <a:cs typeface="Calibri"/>
                <a:sym typeface="Calibri"/>
                <a:hlinkClick r:id="rId5"/>
              </a:rPr>
              <a:t>(</a:t>
            </a:r>
            <a:r>
              <a:rPr lang="en-US" sz="1100" dirty="0" err="1">
                <a:solidFill>
                  <a:schemeClr val="dk1"/>
                </a:solidFill>
                <a:latin typeface="Calibri"/>
                <a:ea typeface="Calibri"/>
                <a:cs typeface="Calibri"/>
                <a:sym typeface="Calibri"/>
                <a:hlinkClick r:id="rId5"/>
              </a:rPr>
              <a:t>Hubspot</a:t>
            </a:r>
            <a:r>
              <a:rPr lang="en-US" sz="1100" dirty="0">
                <a:solidFill>
                  <a:schemeClr val="dk1"/>
                </a:solidFill>
                <a:latin typeface="Calibri"/>
                <a:ea typeface="Calibri"/>
                <a:cs typeface="Calibri"/>
                <a:sym typeface="Calibri"/>
                <a:hlinkClick r:id="rId5"/>
              </a:rPr>
              <a:t>)</a:t>
            </a:r>
            <a:endParaRPr lang="en-US" sz="1100" dirty="0">
              <a:solidFill>
                <a:schemeClr val="dk1"/>
              </a:solidFill>
              <a:latin typeface="Calibri"/>
              <a:ea typeface="Calibri"/>
              <a:cs typeface="Calibri"/>
              <a:sym typeface="Calibri"/>
            </a:endParaRPr>
          </a:p>
          <a:p>
            <a:pPr marL="457200" lvl="0" indent="-314325" algn="l" rtl="0">
              <a:lnSpc>
                <a:spcPct val="115000"/>
              </a:lnSpc>
              <a:spcBef>
                <a:spcPts val="0"/>
              </a:spcBef>
              <a:spcAft>
                <a:spcPts val="0"/>
              </a:spcAft>
              <a:buClr>
                <a:schemeClr val="dk1"/>
              </a:buClr>
              <a:buSzPts val="1350"/>
              <a:buFont typeface="Calibri"/>
              <a:buChar char="●"/>
            </a:pPr>
            <a:r>
              <a:rPr lang="en-US" sz="1100" dirty="0">
                <a:solidFill>
                  <a:schemeClr val="dk1"/>
                </a:solidFill>
                <a:latin typeface="Calibri"/>
                <a:ea typeface="Calibri"/>
                <a:cs typeface="Calibri"/>
                <a:sym typeface="Calibri"/>
              </a:rPr>
              <a:t>More than 4 billion video views take place on Facebook every day. 500 million viewers watch 100 million hours of video content daily. (</a:t>
            </a:r>
            <a:r>
              <a:rPr lang="en-US" sz="1100" dirty="0">
                <a:solidFill>
                  <a:schemeClr val="dk1"/>
                </a:solidFill>
                <a:latin typeface="Calibri"/>
                <a:ea typeface="Calibri"/>
                <a:cs typeface="Calibri"/>
                <a:sym typeface="Calibri"/>
                <a:hlinkClick r:id="rId6"/>
              </a:rPr>
              <a:t>99firms</a:t>
            </a:r>
            <a:r>
              <a:rPr lang="en-US" sz="1100" dirty="0">
                <a:solidFill>
                  <a:schemeClr val="dk1"/>
                </a:solidFill>
                <a:latin typeface="Calibri"/>
                <a:ea typeface="Calibri"/>
                <a:cs typeface="Calibri"/>
                <a:sym typeface="Calibri"/>
              </a:rPr>
              <a:t>)</a:t>
            </a:r>
          </a:p>
          <a:p>
            <a:pPr marL="457200" lvl="0" indent="-314325" algn="l" rtl="0">
              <a:lnSpc>
                <a:spcPct val="115000"/>
              </a:lnSpc>
              <a:spcBef>
                <a:spcPts val="0"/>
              </a:spcBef>
              <a:spcAft>
                <a:spcPts val="0"/>
              </a:spcAft>
              <a:buClr>
                <a:schemeClr val="dk1"/>
              </a:buClr>
              <a:buSzPts val="1350"/>
              <a:buFont typeface="Calibri"/>
              <a:buChar char="●"/>
            </a:pPr>
            <a:r>
              <a:rPr lang="en-US" sz="1100" dirty="0">
                <a:solidFill>
                  <a:schemeClr val="dk1"/>
                </a:solidFill>
                <a:latin typeface="Calibri"/>
                <a:ea typeface="Calibri"/>
                <a:cs typeface="Calibri"/>
                <a:sym typeface="Calibri"/>
              </a:rPr>
              <a:t>Educational platforms like Udemy Business and </a:t>
            </a:r>
            <a:r>
              <a:rPr lang="en-US" sz="1100" dirty="0" err="1">
                <a:solidFill>
                  <a:schemeClr val="dk1"/>
                </a:solidFill>
                <a:latin typeface="Calibri"/>
                <a:ea typeface="Calibri"/>
                <a:cs typeface="Calibri"/>
                <a:sym typeface="Calibri"/>
              </a:rPr>
              <a:t>Skillshare</a:t>
            </a:r>
            <a:r>
              <a:rPr lang="en-US" sz="1100" dirty="0">
                <a:solidFill>
                  <a:schemeClr val="dk1"/>
                </a:solidFill>
                <a:latin typeface="Calibri"/>
                <a:ea typeface="Calibri"/>
                <a:cs typeface="Calibri"/>
                <a:sym typeface="Calibri"/>
              </a:rPr>
              <a:t> witnessed substantial growth by offering video-based courses. </a:t>
            </a:r>
          </a:p>
          <a:p>
            <a:pPr marL="457200" lvl="0" indent="-314325" algn="l" rtl="0">
              <a:lnSpc>
                <a:spcPct val="115000"/>
              </a:lnSpc>
              <a:spcBef>
                <a:spcPts val="0"/>
              </a:spcBef>
              <a:spcAft>
                <a:spcPts val="0"/>
              </a:spcAft>
              <a:buClr>
                <a:schemeClr val="dk1"/>
              </a:buClr>
              <a:buSzPts val="1350"/>
              <a:buFont typeface="Calibri"/>
              <a:buChar char="●"/>
            </a:pPr>
            <a:r>
              <a:rPr lang="en-US" sz="1100" dirty="0">
                <a:solidFill>
                  <a:schemeClr val="dk1"/>
                </a:solidFill>
                <a:latin typeface="Calibri"/>
                <a:ea typeface="Calibri"/>
                <a:cs typeface="Calibri"/>
                <a:sym typeface="Calibri"/>
              </a:rPr>
              <a:t>As of 2022, Amazon’s on-demand service, Amazon Prime Video, was the third most downloaded video streaming mobile app, after Netflix and Disney+ </a:t>
            </a:r>
            <a:r>
              <a:rPr lang="en-US" sz="1100" dirty="0">
                <a:solidFill>
                  <a:schemeClr val="dk1"/>
                </a:solidFill>
                <a:latin typeface="Calibri"/>
                <a:ea typeface="Calibri"/>
                <a:cs typeface="Calibri"/>
                <a:sym typeface="Calibri"/>
                <a:hlinkClick r:id="rId7"/>
              </a:rPr>
              <a:t>(Statista)</a:t>
            </a:r>
            <a:endParaRPr lang="en-US" sz="1100" dirty="0">
              <a:solidFill>
                <a:schemeClr val="dk1"/>
              </a:solidFill>
            </a:endParaRPr>
          </a:p>
          <a:p>
            <a:pPr marL="457200" lvl="0" indent="-314325" algn="l" rtl="0">
              <a:lnSpc>
                <a:spcPct val="115000"/>
              </a:lnSpc>
              <a:spcBef>
                <a:spcPts val="0"/>
              </a:spcBef>
              <a:spcAft>
                <a:spcPts val="0"/>
              </a:spcAft>
              <a:buClr>
                <a:schemeClr val="dk1"/>
              </a:buClr>
              <a:buSzPts val="1350"/>
              <a:buFont typeface="Calibri"/>
              <a:buChar char="●"/>
            </a:pPr>
            <a:endParaRPr dirty="0">
              <a:solidFill>
                <a:schemeClr val="dk1"/>
              </a:solidFill>
            </a:endParaRPr>
          </a:p>
        </p:txBody>
      </p:sp>
    </p:spTree>
    <p:extLst>
      <p:ext uri="{BB962C8B-B14F-4D97-AF65-F5344CB8AC3E}">
        <p14:creationId xmlns:p14="http://schemas.microsoft.com/office/powerpoint/2010/main" val="1126354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4bf32a2e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94bf32a2e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314325">
              <a:lnSpc>
                <a:spcPct val="150000"/>
              </a:lnSpc>
              <a:buClr>
                <a:schemeClr val="dk1"/>
              </a:buClr>
              <a:buSzPts val="1350"/>
              <a:buFont typeface="Calibri"/>
              <a:buChar char="●"/>
            </a:pPr>
            <a:r>
              <a:rPr lang="en-US" sz="1100" dirty="0">
                <a:latin typeface="Calibri"/>
                <a:ea typeface="Calibri"/>
                <a:cs typeface="Calibri"/>
                <a:sym typeface="Calibri"/>
              </a:rPr>
              <a:t>Learning aid: Video accessibility with captions and transcripts helps all learners better understand and remember information, accommodating different learning styles.</a:t>
            </a:r>
          </a:p>
          <a:p>
            <a:pPr marL="457200" indent="-314325">
              <a:lnSpc>
                <a:spcPct val="150000"/>
              </a:lnSpc>
              <a:buClr>
                <a:schemeClr val="dk1"/>
              </a:buClr>
              <a:buSzPts val="1350"/>
              <a:buFont typeface="Calibri"/>
              <a:buChar char="●"/>
            </a:pPr>
            <a:r>
              <a:rPr lang="en-US" sz="1100" dirty="0">
                <a:latin typeface="Calibri"/>
                <a:ea typeface="Calibri"/>
                <a:cs typeface="Calibri"/>
                <a:sym typeface="Calibri"/>
              </a:rPr>
              <a:t>Note-taking tool: Transcripts are valuable for referencing and note-taking, making it easier to review and extract key information from videos.</a:t>
            </a:r>
          </a:p>
          <a:p>
            <a:pPr marL="457200" indent="-314325">
              <a:lnSpc>
                <a:spcPct val="150000"/>
              </a:lnSpc>
              <a:buClr>
                <a:schemeClr val="dk1"/>
              </a:buClr>
              <a:buSzPts val="1350"/>
              <a:buFont typeface="Calibri"/>
              <a:buChar char="●"/>
            </a:pPr>
            <a:r>
              <a:rPr lang="en-US" sz="1100" dirty="0">
                <a:latin typeface="Calibri"/>
                <a:ea typeface="Calibri"/>
                <a:cs typeface="Calibri"/>
                <a:sym typeface="Calibri"/>
              </a:rPr>
              <a:t>Noisy locations: Closed captions ensure video understanding in noisy environments, where audio quality may be compromised.</a:t>
            </a:r>
          </a:p>
          <a:p>
            <a:pPr marL="457200" indent="-314325">
              <a:lnSpc>
                <a:spcPct val="150000"/>
              </a:lnSpc>
              <a:buClr>
                <a:schemeClr val="dk1"/>
              </a:buClr>
              <a:buSzPts val="1350"/>
              <a:buFont typeface="Calibri"/>
              <a:buChar char="●"/>
            </a:pPr>
            <a:r>
              <a:rPr lang="en-US" sz="1100" dirty="0">
                <a:latin typeface="Calibri"/>
                <a:ea typeface="Calibri"/>
                <a:cs typeface="Calibri"/>
                <a:sym typeface="Calibri"/>
              </a:rPr>
              <a:t>Quiet viewing: Closed captions enable silent content consumption in noise-sensitive settings, like libraries or shared workspaces.</a:t>
            </a:r>
          </a:p>
          <a:p>
            <a:pPr marL="457200" indent="-314325">
              <a:lnSpc>
                <a:spcPct val="150000"/>
              </a:lnSpc>
              <a:buClr>
                <a:schemeClr val="dk1"/>
              </a:buClr>
              <a:buSzPts val="1350"/>
              <a:buFont typeface="Calibri"/>
              <a:buChar char="●"/>
            </a:pPr>
            <a:r>
              <a:rPr lang="en-US" sz="1100" dirty="0">
                <a:latin typeface="Calibri"/>
                <a:ea typeface="Calibri"/>
                <a:cs typeface="Calibri"/>
                <a:sym typeface="Calibri"/>
              </a:rPr>
              <a:t>Comprehension support: Closed captions assist those with hearing impairments and help individuals struggling with accents, background noise, or language barriers.</a:t>
            </a:r>
          </a:p>
          <a:p>
            <a:pPr marL="457200" indent="-314325">
              <a:lnSpc>
                <a:spcPct val="150000"/>
              </a:lnSpc>
              <a:buClr>
                <a:schemeClr val="dk1"/>
              </a:buClr>
              <a:buSzPts val="1350"/>
              <a:buFont typeface="Calibri"/>
              <a:buChar char="●"/>
            </a:pPr>
            <a:r>
              <a:rPr lang="en-US" sz="1100" dirty="0">
                <a:latin typeface="Calibri"/>
                <a:ea typeface="Calibri"/>
                <a:cs typeface="Calibri"/>
                <a:sym typeface="Calibri"/>
              </a:rPr>
              <a:t>Option for non-native speakers: Closed captions make video content more accessible for language learners.</a:t>
            </a:r>
          </a:p>
          <a:p>
            <a:pPr marL="457200" indent="-314325">
              <a:lnSpc>
                <a:spcPct val="150000"/>
              </a:lnSpc>
              <a:buClr>
                <a:schemeClr val="dk1"/>
              </a:buClr>
              <a:buSzPts val="1350"/>
              <a:buFont typeface="Calibri"/>
              <a:buChar char="●"/>
            </a:pPr>
            <a:r>
              <a:rPr lang="en-US" sz="1100" dirty="0">
                <a:latin typeface="Calibri"/>
                <a:ea typeface="Calibri"/>
                <a:cs typeface="Calibri"/>
                <a:sym typeface="Calibri"/>
              </a:rPr>
              <a:t>Contextual understanding: Audio descriptions provide essential context for visual elements, enhancing the viewing experience for all.</a:t>
            </a:r>
          </a:p>
          <a:p>
            <a:pPr marL="457200" indent="-314325">
              <a:lnSpc>
                <a:spcPct val="150000"/>
              </a:lnSpc>
              <a:buClr>
                <a:schemeClr val="dk1"/>
              </a:buClr>
              <a:buSzPts val="1350"/>
              <a:buFont typeface="Calibri"/>
              <a:buChar char="●"/>
            </a:pPr>
            <a:r>
              <a:rPr lang="en-US" sz="1100" dirty="0">
                <a:latin typeface="Calibri"/>
                <a:ea typeface="Calibri"/>
                <a:cs typeface="Calibri"/>
                <a:sym typeface="Calibri"/>
              </a:rPr>
              <a:t>Legal compliance: Video accessibility is required by law for public-facing content, avoiding legal issues and improving the user experience for everyone.</a:t>
            </a:r>
            <a:endParaRPr lang="en-IN" sz="1100" dirty="0">
              <a:latin typeface="Calibri"/>
              <a:ea typeface="Calibri"/>
              <a:cs typeface="Calibri"/>
              <a:sym typeface="Calibri"/>
            </a:endParaRPr>
          </a:p>
        </p:txBody>
      </p:sp>
    </p:spTree>
    <p:extLst>
      <p:ext uri="{BB962C8B-B14F-4D97-AF65-F5344CB8AC3E}">
        <p14:creationId xmlns:p14="http://schemas.microsoft.com/office/powerpoint/2010/main" val="175870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94bf32a2e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94bf32a2e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0675" algn="l" rtl="0">
              <a:lnSpc>
                <a:spcPct val="150000"/>
              </a:lnSpc>
              <a:spcBef>
                <a:spcPts val="0"/>
              </a:spcBef>
              <a:spcAft>
                <a:spcPts val="0"/>
              </a:spcAft>
              <a:buClr>
                <a:schemeClr val="dk1"/>
              </a:buClr>
              <a:buSzPts val="1450"/>
              <a:buFont typeface="Calibri"/>
              <a:buChar char="●"/>
            </a:pPr>
            <a:r>
              <a:rPr lang="en" sz="1450" dirty="0">
                <a:solidFill>
                  <a:schemeClr val="dk1"/>
                </a:solidFill>
                <a:latin typeface="Calibri"/>
                <a:ea typeface="Calibri"/>
                <a:cs typeface="Calibri"/>
                <a:sym typeface="Calibri"/>
              </a:rPr>
              <a:t>Creating accessible videos often requires a manual effort, where human operators add captions, audio descriptions, and other accessibility features. </a:t>
            </a:r>
            <a:endParaRPr sz="1450" dirty="0">
              <a:solidFill>
                <a:schemeClr val="dk1"/>
              </a:solidFill>
              <a:latin typeface="Calibri"/>
              <a:ea typeface="Calibri"/>
              <a:cs typeface="Calibri"/>
              <a:sym typeface="Calibri"/>
            </a:endParaRPr>
          </a:p>
          <a:p>
            <a:pPr marL="457200" lvl="0" indent="-320675" algn="l" rtl="0">
              <a:lnSpc>
                <a:spcPct val="150000"/>
              </a:lnSpc>
              <a:spcBef>
                <a:spcPts val="0"/>
              </a:spcBef>
              <a:spcAft>
                <a:spcPts val="0"/>
              </a:spcAft>
              <a:buClr>
                <a:schemeClr val="dk1"/>
              </a:buClr>
              <a:buSzPts val="1450"/>
              <a:buFont typeface="Calibri"/>
              <a:buChar char="●"/>
            </a:pPr>
            <a:r>
              <a:rPr lang="en" sz="1450" dirty="0">
                <a:solidFill>
                  <a:schemeClr val="dk1"/>
                </a:solidFill>
                <a:latin typeface="Calibri"/>
                <a:ea typeface="Calibri"/>
                <a:cs typeface="Calibri"/>
                <a:sym typeface="Calibri"/>
              </a:rPr>
              <a:t>Adding accessibility features to videos, such as closed captions or audio descriptions, can be a time-consuming task.</a:t>
            </a:r>
            <a:endParaRPr sz="1450" dirty="0">
              <a:solidFill>
                <a:schemeClr val="dk1"/>
              </a:solidFill>
              <a:latin typeface="Calibri"/>
              <a:ea typeface="Calibri"/>
              <a:cs typeface="Calibri"/>
              <a:sym typeface="Calibri"/>
            </a:endParaRPr>
          </a:p>
          <a:p>
            <a:pPr marL="457200" lvl="0" indent="-320675" algn="l" rtl="0">
              <a:lnSpc>
                <a:spcPct val="150000"/>
              </a:lnSpc>
              <a:spcBef>
                <a:spcPts val="0"/>
              </a:spcBef>
              <a:spcAft>
                <a:spcPts val="0"/>
              </a:spcAft>
              <a:buClr>
                <a:schemeClr val="dk1"/>
              </a:buClr>
              <a:buSzPts val="1450"/>
              <a:buFont typeface="Calibri"/>
              <a:buChar char="●"/>
            </a:pPr>
            <a:r>
              <a:rPr lang="en" sz="1450" dirty="0">
                <a:solidFill>
                  <a:schemeClr val="dk1"/>
                </a:solidFill>
                <a:latin typeface="Calibri"/>
                <a:ea typeface="Calibri"/>
                <a:cs typeface="Calibri"/>
                <a:sym typeface="Calibri"/>
              </a:rPr>
              <a:t>Hiring experts or allocating resources for manual accessibility efforts can be expensive. </a:t>
            </a:r>
            <a:endParaRPr sz="1450" dirty="0">
              <a:solidFill>
                <a:schemeClr val="dk1"/>
              </a:solidFill>
              <a:latin typeface="Calibri"/>
              <a:ea typeface="Calibri"/>
              <a:cs typeface="Calibri"/>
              <a:sym typeface="Calibri"/>
            </a:endParaRPr>
          </a:p>
          <a:p>
            <a:pPr marL="457200" lvl="0" indent="-320675" algn="l" rtl="0">
              <a:lnSpc>
                <a:spcPct val="150000"/>
              </a:lnSpc>
              <a:spcBef>
                <a:spcPts val="0"/>
              </a:spcBef>
              <a:spcAft>
                <a:spcPts val="0"/>
              </a:spcAft>
              <a:buClr>
                <a:schemeClr val="dk1"/>
              </a:buClr>
              <a:buSzPts val="1450"/>
              <a:buFont typeface="Calibri"/>
              <a:buChar char="●"/>
            </a:pPr>
            <a:r>
              <a:rPr lang="en" sz="1450" dirty="0">
                <a:solidFill>
                  <a:schemeClr val="dk1"/>
                </a:solidFill>
                <a:latin typeface="Calibri"/>
                <a:ea typeface="Calibri"/>
                <a:cs typeface="Calibri"/>
                <a:sym typeface="Calibri"/>
              </a:rPr>
              <a:t>Existing backlog of inaccessible educational video content.</a:t>
            </a:r>
            <a:endParaRPr sz="1450" dirty="0">
              <a:solidFill>
                <a:schemeClr val="dk1"/>
              </a:solidFill>
              <a:latin typeface="Calibri"/>
              <a:ea typeface="Calibri"/>
              <a:cs typeface="Calibri"/>
              <a:sym typeface="Calibri"/>
            </a:endParaRPr>
          </a:p>
          <a:p>
            <a:pPr marL="457200" lvl="0" indent="-320675" algn="l" rtl="0">
              <a:lnSpc>
                <a:spcPct val="150000"/>
              </a:lnSpc>
              <a:spcBef>
                <a:spcPts val="0"/>
              </a:spcBef>
              <a:spcAft>
                <a:spcPts val="0"/>
              </a:spcAft>
              <a:buClr>
                <a:schemeClr val="dk1"/>
              </a:buClr>
              <a:buSzPts val="1450"/>
              <a:buFont typeface="Calibri"/>
              <a:buChar char="●"/>
            </a:pPr>
            <a:r>
              <a:rPr lang="en" sz="1450" dirty="0">
                <a:solidFill>
                  <a:schemeClr val="dk1"/>
                </a:solidFill>
                <a:latin typeface="Calibri"/>
                <a:ea typeface="Calibri"/>
                <a:cs typeface="Calibri"/>
                <a:sym typeface="Calibri"/>
              </a:rPr>
              <a:t>Reliance on subject matter experts for accessibility efforts.</a:t>
            </a:r>
            <a:endParaRPr sz="1450" dirty="0">
              <a:solidFill>
                <a:schemeClr val="dk1"/>
              </a:solidFill>
              <a:latin typeface="Calibri"/>
              <a:ea typeface="Calibri"/>
              <a:cs typeface="Calibri"/>
              <a:sym typeface="Calibri"/>
            </a:endParaRPr>
          </a:p>
          <a:p>
            <a:pPr marL="457200" lvl="0" indent="-320675" algn="l" rtl="0">
              <a:lnSpc>
                <a:spcPct val="150000"/>
              </a:lnSpc>
              <a:spcBef>
                <a:spcPts val="0"/>
              </a:spcBef>
              <a:spcAft>
                <a:spcPts val="0"/>
              </a:spcAft>
              <a:buClr>
                <a:schemeClr val="dk1"/>
              </a:buClr>
              <a:buSzPts val="1450"/>
              <a:buFont typeface="Calibri"/>
              <a:buChar char="●"/>
            </a:pPr>
            <a:r>
              <a:rPr lang="en" sz="1450" dirty="0">
                <a:solidFill>
                  <a:schemeClr val="dk1"/>
                </a:solidFill>
                <a:latin typeface="Calibri"/>
                <a:ea typeface="Calibri"/>
                <a:cs typeface="Calibri"/>
                <a:sym typeface="Calibri"/>
              </a:rPr>
              <a:t>Meeting diverse accessibility needs of students is complex.</a:t>
            </a:r>
            <a:endParaRPr sz="1450"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924130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5cd333b133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5cd333b133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dirty="0">
                <a:latin typeface="Calibri"/>
                <a:ea typeface="Calibri"/>
                <a:cs typeface="Calibri"/>
                <a:sym typeface="Calibri"/>
              </a:rPr>
              <a:t>Generative Artificial Intelligence (AI) is fast-emerging as a game-changer in the field of education. This is especially true of proprietary generative AI solutions that operate within a closed environment to leverage the power of AI while mitigating any risks around content integrity and data privacy</a:t>
            </a:r>
          </a:p>
          <a:p>
            <a:pPr marL="0" lvl="0" indent="0" algn="l" rtl="0">
              <a:lnSpc>
                <a:spcPct val="115000"/>
              </a:lnSpc>
              <a:spcBef>
                <a:spcPts val="1000"/>
              </a:spcBef>
              <a:spcAft>
                <a:spcPts val="0"/>
              </a:spcAft>
              <a:buNone/>
            </a:pPr>
            <a:r>
              <a:rPr lang="en-US" sz="1100" dirty="0">
                <a:latin typeface="Calibri"/>
                <a:ea typeface="Calibri"/>
                <a:cs typeface="Calibri"/>
                <a:sym typeface="Calibri"/>
              </a:rPr>
              <a:t>Invicta™ is an award-winning generative AI-solution that understands underlying structures in an image to generate accurate, high-quality descriptions of the images while bringing in human experts to provide important context around these images</a:t>
            </a:r>
          </a:p>
          <a:p>
            <a:pPr marL="0" lvl="0" indent="0" algn="l" rtl="0">
              <a:lnSpc>
                <a:spcPct val="115000"/>
              </a:lnSpc>
              <a:spcBef>
                <a:spcPts val="1000"/>
              </a:spcBef>
              <a:spcAft>
                <a:spcPts val="0"/>
              </a:spcAft>
              <a:buNone/>
            </a:pPr>
            <a:r>
              <a:rPr lang="en-US" sz="1100" dirty="0">
                <a:latin typeface="Calibri"/>
                <a:ea typeface="Calibri"/>
                <a:cs typeface="Calibri"/>
                <a:sym typeface="Calibri"/>
              </a:rPr>
              <a:t>Invicta™ has two user cases</a:t>
            </a:r>
          </a:p>
          <a:p>
            <a:pPr marL="457200" lvl="0" indent="-314325" algn="l" rtl="0">
              <a:lnSpc>
                <a:spcPct val="115000"/>
              </a:lnSpc>
              <a:spcBef>
                <a:spcPts val="1000"/>
              </a:spcBef>
              <a:spcAft>
                <a:spcPts val="0"/>
              </a:spcAft>
              <a:buClr>
                <a:schemeClr val="lt1"/>
              </a:buClr>
              <a:buSzPts val="1350"/>
              <a:buFont typeface="Calibri"/>
              <a:buAutoNum type="arabicPeriod"/>
            </a:pPr>
            <a:r>
              <a:rPr lang="en-US" sz="1100" dirty="0">
                <a:latin typeface="Calibri"/>
                <a:ea typeface="Calibri"/>
                <a:cs typeface="Calibri"/>
                <a:sym typeface="Calibri"/>
              </a:rPr>
              <a:t>Image alt text</a:t>
            </a:r>
          </a:p>
          <a:p>
            <a:pPr marL="457200" lvl="0" indent="-314325" algn="l" rtl="0">
              <a:lnSpc>
                <a:spcPct val="115000"/>
              </a:lnSpc>
              <a:spcBef>
                <a:spcPts val="0"/>
              </a:spcBef>
              <a:spcAft>
                <a:spcPts val="0"/>
              </a:spcAft>
              <a:buClr>
                <a:schemeClr val="lt1"/>
              </a:buClr>
              <a:buSzPts val="1350"/>
              <a:buFont typeface="Calibri"/>
              <a:buAutoNum type="arabicPeriod"/>
            </a:pPr>
            <a:r>
              <a:rPr lang="en-US" sz="1100" dirty="0">
                <a:latin typeface="Calibri"/>
                <a:ea typeface="Calibri"/>
                <a:cs typeface="Calibri"/>
                <a:sym typeface="Calibri"/>
              </a:rPr>
              <a:t>Transcription automation </a:t>
            </a:r>
          </a:p>
          <a:p>
            <a:pPr marL="0" lvl="0" indent="0" algn="l" rtl="0">
              <a:lnSpc>
                <a:spcPct val="115000"/>
              </a:lnSpc>
              <a:spcBef>
                <a:spcPts val="1000"/>
              </a:spcBef>
              <a:spcAft>
                <a:spcPts val="0"/>
              </a:spcAft>
              <a:buNone/>
            </a:pPr>
            <a:r>
              <a:rPr lang="en-US" sz="1100" dirty="0">
                <a:latin typeface="Calibri"/>
                <a:ea typeface="Calibri"/>
                <a:cs typeface="Calibri"/>
                <a:sym typeface="Calibri"/>
              </a:rPr>
              <a:t>This reduces the time and cost of manual processes, enabling educators to create inclusive content for all learners. </a:t>
            </a:r>
          </a:p>
          <a:p>
            <a:pPr marL="0" lvl="0" indent="0" algn="l" rtl="0">
              <a:spcBef>
                <a:spcPts val="1000"/>
              </a:spcBef>
              <a:spcAft>
                <a:spcPts val="0"/>
              </a:spcAft>
              <a:buNone/>
            </a:pPr>
            <a:endParaRPr lang="en-US" sz="1100" dirty="0">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95603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36149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9681334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09226"/>
            <a:ext cx="1971675" cy="43199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9226"/>
            <a:ext cx="5800725" cy="431992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310887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87520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92927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5711236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3118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1445895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5568499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6800689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2" name="Title 1">
            <a:extLst>
              <a:ext uri="{FF2B5EF4-FFF2-40B4-BE49-F238E27FC236}">
                <a16:creationId xmlns:a16="http://schemas.microsoft.com/office/drawing/2014/main" id="{48AD475C-2FE3-E2A5-ACF9-BAB838F47F96}"/>
              </a:ext>
            </a:extLst>
          </p:cNvPr>
          <p:cNvSpPr>
            <a:spLocks noGrp="1"/>
          </p:cNvSpPr>
          <p:nvPr>
            <p:ph type="title"/>
          </p:nvPr>
        </p:nvSpPr>
        <p:spPr/>
        <p:txBody>
          <a:bodyPr/>
          <a:lstStyle/>
          <a:p>
            <a:r>
              <a:rPr lang="en-US"/>
              <a:t>Click to edit Master title style</a:t>
            </a:r>
            <a:endParaRPr lang="en-IN"/>
          </a:p>
        </p:txBody>
      </p:sp>
      <p:sp>
        <p:nvSpPr>
          <p:cNvPr id="4" name="Content Placeholder 3">
            <a:extLst>
              <a:ext uri="{FF2B5EF4-FFF2-40B4-BE49-F238E27FC236}">
                <a16:creationId xmlns:a16="http://schemas.microsoft.com/office/drawing/2014/main" id="{89A3BAD3-D15E-95F9-EF3A-F3E49FCBCF47}"/>
              </a:ext>
            </a:extLst>
          </p:cNvPr>
          <p:cNvSpPr>
            <a:spLocks noGrp="1"/>
          </p:cNvSpPr>
          <p:nvPr>
            <p:ph sz="quarter" idx="13"/>
          </p:nvPr>
        </p:nvSpPr>
        <p:spPr>
          <a:xfrm>
            <a:off x="1106488" y="2011363"/>
            <a:ext cx="7388225" cy="2174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8226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B61BEF0D-F0BB-DE4B-95CE-6DB70DBA9567}" type="datetimeFigureOut">
              <a:rPr lang="en-US" smtClean="0"/>
              <a:pPr/>
              <a:t>11/3/23</a:t>
            </a:fld>
            <a:endParaRPr lang="en-US" dirty="0"/>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522797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0480291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37"/>
            <a:ext cx="9143989"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B61BEF0D-F0BB-DE4B-95CE-6DB70DBA9567}" type="datetimeFigureOut">
              <a:rPr lang="en-US" smtClean="0"/>
              <a:pPr/>
              <a:t>11/3/23</a:t>
            </a:fld>
            <a:endParaRPr lang="en-US" dirty="0"/>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58262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hyperlink" Target="https://dts9ufvxvzq1o.cloudfront.net/ce/video/Invicta-latest.mp4"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www.continualengine.com/" TargetMode="Externa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itweb.co.za/content/DZQ58vV8o2lMzXy2#:~:text=%E2%80%9CDemand%20for%20video%20content%20is,24%25%20increase%20over%20H12021.%E2%80%9D" TargetMode="External"/><Relationship Id="rId7" Type="http://schemas.openxmlformats.org/officeDocument/2006/relationships/hyperlink" Target="https://www.statista.com/topics/4740/amazon-prime-video/#topicOverview"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99firms.com/blog/facebook-video-statistics/#:~:text=Over%204%20billion%20video%20views,is%20impressive%20enough%20by%20itself!" TargetMode="External"/><Relationship Id="rId5" Type="http://schemas.openxmlformats.org/officeDocument/2006/relationships/hyperlink" Target="https://www.hubspot.com/marketing-statistics" TargetMode="External"/><Relationship Id="rId4" Type="http://schemas.openxmlformats.org/officeDocument/2006/relationships/hyperlink" Target="https://www.statista.com/statistics/1364763/youtube-shorts-total-daily-views/" TargetMode="Externa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Logo of Continual Engine and Logo of Accessible Higher Ground Accessible Media, Web and Technology Conference">
            <a:extLst>
              <a:ext uri="{FF2B5EF4-FFF2-40B4-BE49-F238E27FC236}">
                <a16:creationId xmlns:a16="http://schemas.microsoft.com/office/drawing/2014/main" id="{19FCF08A-DFA3-96D7-7996-755CB05F17CB}"/>
              </a:ext>
            </a:extLst>
          </p:cNvPr>
          <p:cNvPicPr>
            <a:picLocks noChangeAspect="1"/>
          </p:cNvPicPr>
          <p:nvPr/>
        </p:nvPicPr>
        <p:blipFill>
          <a:blip r:embed="rId2"/>
          <a:stretch>
            <a:fillRect/>
          </a:stretch>
        </p:blipFill>
        <p:spPr>
          <a:xfrm>
            <a:off x="0" y="0"/>
            <a:ext cx="9144000" cy="5143500"/>
          </a:xfrm>
          <a:prstGeom prst="rect">
            <a:avLst/>
          </a:prstGeom>
        </p:spPr>
      </p:pic>
      <p:sp>
        <p:nvSpPr>
          <p:cNvPr id="2" name="Title 2">
            <a:extLst>
              <a:ext uri="{FF2B5EF4-FFF2-40B4-BE49-F238E27FC236}">
                <a16:creationId xmlns:a16="http://schemas.microsoft.com/office/drawing/2014/main" id="{1A4DD115-61BD-A0D9-6A57-FF5044674476}"/>
              </a:ext>
            </a:extLst>
          </p:cNvPr>
          <p:cNvSpPr>
            <a:spLocks noGrp="1"/>
          </p:cNvSpPr>
          <p:nvPr>
            <p:ph type="title"/>
          </p:nvPr>
        </p:nvSpPr>
        <p:spPr>
          <a:xfrm>
            <a:off x="460950" y="2215056"/>
            <a:ext cx="8222100" cy="1712262"/>
          </a:xfrm>
        </p:spPr>
        <p:txBody>
          <a:bodyPr>
            <a:noAutofit/>
          </a:bodyPr>
          <a:lstStyle/>
          <a:p>
            <a:pPr marL="0" lvl="0" indent="0" algn="ctr" rtl="0">
              <a:lnSpc>
                <a:spcPct val="115000"/>
              </a:lnSpc>
              <a:spcBef>
                <a:spcPts val="0"/>
              </a:spcBef>
              <a:spcAft>
                <a:spcPts val="0"/>
              </a:spcAft>
            </a:pPr>
            <a:r>
              <a:rPr lang="en-US" sz="2500" b="1" dirty="0">
                <a:solidFill>
                  <a:srgbClr val="000000"/>
                </a:solidFill>
                <a:latin typeface="Calibri"/>
                <a:ea typeface="Calibri"/>
                <a:cs typeface="Calibri"/>
                <a:sym typeface="Calibri"/>
              </a:rPr>
              <a:t>Making Accessibility For Videos </a:t>
            </a:r>
            <a:br>
              <a:rPr lang="en-US" sz="2500" b="1" dirty="0">
                <a:solidFill>
                  <a:srgbClr val="000000"/>
                </a:solidFill>
                <a:latin typeface="Calibri"/>
                <a:ea typeface="Calibri"/>
                <a:cs typeface="Calibri"/>
                <a:sym typeface="Calibri"/>
              </a:rPr>
            </a:br>
            <a:r>
              <a:rPr lang="en-US" sz="2500" b="1" dirty="0">
                <a:solidFill>
                  <a:srgbClr val="000000"/>
                </a:solidFill>
                <a:latin typeface="Calibri"/>
                <a:ea typeface="Calibri"/>
                <a:cs typeface="Calibri"/>
                <a:sym typeface="Calibri"/>
              </a:rPr>
              <a:t>Exponentially Better</a:t>
            </a:r>
            <a:br>
              <a:rPr lang="en-US" sz="2400" b="1" dirty="0">
                <a:solidFill>
                  <a:srgbClr val="000000"/>
                </a:solidFill>
                <a:latin typeface="Calibri"/>
                <a:ea typeface="Calibri"/>
                <a:cs typeface="Calibri"/>
                <a:sym typeface="Calibri"/>
              </a:rPr>
            </a:br>
            <a:br>
              <a:rPr lang="en-US" sz="2400" b="1" dirty="0">
                <a:solidFill>
                  <a:srgbClr val="C00000"/>
                </a:solidFill>
                <a:latin typeface="Calibri"/>
                <a:ea typeface="Calibri"/>
                <a:cs typeface="Calibri"/>
                <a:sym typeface="Calibri"/>
              </a:rPr>
            </a:br>
            <a:r>
              <a:rPr lang="en-US" sz="2400" b="1" dirty="0">
                <a:solidFill>
                  <a:srgbClr val="C00000"/>
                </a:solidFill>
                <a:latin typeface="Calibri"/>
                <a:ea typeface="Calibri"/>
                <a:cs typeface="Calibri"/>
                <a:sym typeface="Calibri"/>
              </a:rPr>
              <a:t>“</a:t>
            </a:r>
            <a:r>
              <a:rPr lang="en-US" sz="2400" b="1" i="1" dirty="0">
                <a:solidFill>
                  <a:srgbClr val="C00000"/>
                </a:solidFill>
                <a:latin typeface="Calibri"/>
                <a:ea typeface="Calibri"/>
                <a:cs typeface="Calibri"/>
                <a:sym typeface="Calibri"/>
              </a:rPr>
              <a:t>AI for Extended Audio Descriptions and Closed </a:t>
            </a:r>
            <a:br>
              <a:rPr lang="en-US" sz="2400" b="1" i="1" dirty="0">
                <a:solidFill>
                  <a:srgbClr val="C00000"/>
                </a:solidFill>
                <a:latin typeface="Calibri"/>
                <a:ea typeface="Calibri"/>
                <a:cs typeface="Calibri"/>
                <a:sym typeface="Calibri"/>
              </a:rPr>
            </a:br>
            <a:r>
              <a:rPr lang="en-US" sz="2400" b="1" i="1" dirty="0">
                <a:solidFill>
                  <a:srgbClr val="C00000"/>
                </a:solidFill>
                <a:latin typeface="Calibri"/>
                <a:ea typeface="Calibri"/>
                <a:cs typeface="Calibri"/>
                <a:sym typeface="Calibri"/>
              </a:rPr>
              <a:t>Captions: Why It Matters?”</a:t>
            </a:r>
            <a:endParaRPr lang="en-IN" sz="2400" b="1" dirty="0"/>
          </a:p>
        </p:txBody>
      </p:sp>
    </p:spTree>
    <p:extLst>
      <p:ext uri="{BB962C8B-B14F-4D97-AF65-F5344CB8AC3E}">
        <p14:creationId xmlns:p14="http://schemas.microsoft.com/office/powerpoint/2010/main" val="2738210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Title 1"/>
          <p:cNvSpPr txBox="1">
            <a:spLocks noGrp="1"/>
          </p:cNvSpPr>
          <p:nvPr>
            <p:ph type="title"/>
          </p:nvPr>
        </p:nvSpPr>
        <p:spPr>
          <a:xfrm>
            <a:off x="824000" y="643175"/>
            <a:ext cx="4717500" cy="607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Role of Generative AI</a:t>
            </a:r>
            <a:endParaRPr sz="3200" b="1" dirty="0">
              <a:solidFill>
                <a:srgbClr val="000000"/>
              </a:solidFill>
              <a:latin typeface="Calibri"/>
              <a:ea typeface="Calibri"/>
              <a:cs typeface="Calibri"/>
              <a:sym typeface="Calibri"/>
            </a:endParaRPr>
          </a:p>
        </p:txBody>
      </p:sp>
      <p:pic>
        <p:nvPicPr>
          <p:cNvPr id="165"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3" name="Picture 3" descr="A close-up of a computer chip&#10;&#10;">
            <a:extLst>
              <a:ext uri="{FF2B5EF4-FFF2-40B4-BE49-F238E27FC236}">
                <a16:creationId xmlns:a16="http://schemas.microsoft.com/office/drawing/2014/main" id="{84C05B97-9F38-C81A-00AF-98096F06463A}"/>
              </a:ext>
            </a:extLst>
          </p:cNvPr>
          <p:cNvPicPr>
            <a:picLocks noChangeAspect="1"/>
          </p:cNvPicPr>
          <p:nvPr/>
        </p:nvPicPr>
        <p:blipFill>
          <a:blip r:embed="rId4"/>
          <a:stretch>
            <a:fillRect/>
          </a:stretch>
        </p:blipFill>
        <p:spPr>
          <a:xfrm>
            <a:off x="460075" y="1404097"/>
            <a:ext cx="3821505" cy="2576576"/>
          </a:xfrm>
          <a:prstGeom prst="rect">
            <a:avLst/>
          </a:prstGeom>
        </p:spPr>
      </p:pic>
      <p:sp>
        <p:nvSpPr>
          <p:cNvPr id="2" name="Text Placeholder 4">
            <a:extLst>
              <a:ext uri="{FF2B5EF4-FFF2-40B4-BE49-F238E27FC236}">
                <a16:creationId xmlns:a16="http://schemas.microsoft.com/office/drawing/2014/main" id="{9887E9EB-F4E8-64B8-AEA3-41C9A33B7C33}"/>
              </a:ext>
            </a:extLst>
          </p:cNvPr>
          <p:cNvSpPr>
            <a:spLocks noGrp="1"/>
          </p:cNvSpPr>
          <p:nvPr>
            <p:ph type="body" idx="1"/>
          </p:nvPr>
        </p:nvSpPr>
        <p:spPr>
          <a:xfrm>
            <a:off x="4330996" y="1261474"/>
            <a:ext cx="4352930" cy="3523925"/>
          </a:xfrm>
        </p:spPr>
        <p: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Proprietary Generative Artificial Intelligence (AI) is revolutionizing education by harnessing AI's power while safeguarding content integrity and data privacy in a closed environment.</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Calibri"/>
                <a:cs typeface="Calibri"/>
                <a:sym typeface="Calibri"/>
              </a:rPr>
              <a:t>Invicta™</a:t>
            </a: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 our award-winning generative AI-solution has two user cases-</a:t>
            </a:r>
          </a:p>
          <a:p>
            <a:pPr marL="142875" marR="0" lvl="0" indent="0" algn="l" defTabSz="457200" rtl="0" eaLnBrk="1" fontAlgn="auto" latinLnBrk="0" hangingPunct="1">
              <a:lnSpc>
                <a:spcPct val="115000"/>
              </a:lnSpc>
              <a:spcBef>
                <a:spcPts val="1000"/>
              </a:spcBef>
              <a:spcAft>
                <a:spcPts val="0"/>
              </a:spcAft>
              <a:buClr>
                <a:prstClr val="white"/>
              </a:buClr>
              <a:buSzPts val="1350"/>
              <a:buFontTx/>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1. Image alt text</a:t>
            </a:r>
          </a:p>
          <a:p>
            <a:pPr marL="142875" marR="0" lvl="0" indent="0" algn="l" defTabSz="457200" rtl="0" eaLnBrk="1" fontAlgn="auto" latinLnBrk="0" hangingPunct="1">
              <a:lnSpc>
                <a:spcPct val="115000"/>
              </a:lnSpc>
              <a:spcBef>
                <a:spcPts val="0"/>
              </a:spcBef>
              <a:spcAft>
                <a:spcPts val="0"/>
              </a:spcAft>
              <a:buClr>
                <a:prstClr val="white"/>
              </a:buClr>
              <a:buSzPts val="1350"/>
              <a:buFontTx/>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2. Transcription automation </a:t>
            </a:r>
          </a:p>
        </p:txBody>
      </p:sp>
    </p:spTree>
    <p:extLst>
      <p:ext uri="{BB962C8B-B14F-4D97-AF65-F5344CB8AC3E}">
        <p14:creationId xmlns:p14="http://schemas.microsoft.com/office/powerpoint/2010/main" val="3660918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Title 1"/>
          <p:cNvSpPr txBox="1">
            <a:spLocks noGrp="1"/>
          </p:cNvSpPr>
          <p:nvPr>
            <p:ph type="title"/>
          </p:nvPr>
        </p:nvSpPr>
        <p:spPr>
          <a:xfrm>
            <a:off x="861114" y="613090"/>
            <a:ext cx="67722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Invicta™ for Video Accessibility (1 of 2) </a:t>
            </a:r>
            <a:endParaRPr sz="3200" b="1" dirty="0">
              <a:solidFill>
                <a:srgbClr val="000000"/>
              </a:solidFill>
              <a:latin typeface="Calibri"/>
              <a:ea typeface="Calibri"/>
              <a:cs typeface="Calibri"/>
              <a:sym typeface="Calibri"/>
            </a:endParaRPr>
          </a:p>
        </p:txBody>
      </p:sp>
      <p:sp>
        <p:nvSpPr>
          <p:cNvPr id="171" name="Content Placeholder 2"/>
          <p:cNvSpPr txBox="1">
            <a:spLocks noGrp="1"/>
          </p:cNvSpPr>
          <p:nvPr>
            <p:ph type="body" idx="1"/>
          </p:nvPr>
        </p:nvSpPr>
        <p:spPr>
          <a:xfrm>
            <a:off x="781285" y="1554333"/>
            <a:ext cx="8049757" cy="923984"/>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50" b="1" dirty="0" err="1">
                <a:latin typeface="Calibri"/>
                <a:ea typeface="Calibri"/>
                <a:cs typeface="Calibri"/>
                <a:sym typeface="Calibri"/>
              </a:rPr>
              <a:t>Invicta</a:t>
            </a:r>
            <a:r>
              <a:rPr lang="en" sz="1750" b="1" dirty="0">
                <a:latin typeface="Calibri"/>
                <a:ea typeface="Calibri"/>
                <a:cs typeface="Calibri"/>
                <a:sym typeface="Calibri"/>
              </a:rPr>
              <a:t>™ </a:t>
            </a:r>
            <a:r>
              <a:rPr lang="en" sz="1750" dirty="0">
                <a:latin typeface="Calibri"/>
                <a:ea typeface="Calibri"/>
                <a:cs typeface="Calibri"/>
                <a:sym typeface="Calibri"/>
              </a:rPr>
              <a:t>leverages proprietary AI technology to create accurate and accessible closed captions and transcriptions for diverse educational content. It's a gamechanger due to its multilingual capabilities, facilitating content processing in various languages. </a:t>
            </a:r>
          </a:p>
        </p:txBody>
      </p:sp>
      <p:pic>
        <p:nvPicPr>
          <p:cNvPr id="172" name="Picture 3"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spTree>
    <p:extLst>
      <p:ext uri="{BB962C8B-B14F-4D97-AF65-F5344CB8AC3E}">
        <p14:creationId xmlns:p14="http://schemas.microsoft.com/office/powerpoint/2010/main" val="223022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Title 1"/>
          <p:cNvSpPr txBox="1">
            <a:spLocks noGrp="1"/>
          </p:cNvSpPr>
          <p:nvPr>
            <p:ph type="title"/>
          </p:nvPr>
        </p:nvSpPr>
        <p:spPr>
          <a:xfrm>
            <a:off x="861114" y="613090"/>
            <a:ext cx="67722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Invicta™ for Video Accessibility (2 of 2)  </a:t>
            </a:r>
            <a:endParaRPr sz="3200" b="1" dirty="0">
              <a:solidFill>
                <a:srgbClr val="000000"/>
              </a:solidFill>
              <a:latin typeface="Calibri"/>
              <a:ea typeface="Calibri"/>
              <a:cs typeface="Calibri"/>
              <a:sym typeface="Calibri"/>
            </a:endParaRPr>
          </a:p>
        </p:txBody>
      </p:sp>
      <p:pic>
        <p:nvPicPr>
          <p:cNvPr id="172"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5" name="Picture 3" descr="Picture of on screen image content">
            <a:extLst>
              <a:ext uri="{FF2B5EF4-FFF2-40B4-BE49-F238E27FC236}">
                <a16:creationId xmlns:a16="http://schemas.microsoft.com/office/drawing/2014/main" id="{23AB5533-5D1C-44FF-A48E-94F10DF5E112}"/>
              </a:ext>
            </a:extLst>
          </p:cNvPr>
          <p:cNvPicPr>
            <a:picLocks noChangeAspect="1"/>
          </p:cNvPicPr>
          <p:nvPr/>
        </p:nvPicPr>
        <p:blipFill>
          <a:blip r:embed="rId4"/>
          <a:stretch>
            <a:fillRect/>
          </a:stretch>
        </p:blipFill>
        <p:spPr>
          <a:xfrm>
            <a:off x="529353" y="1612389"/>
            <a:ext cx="3411060" cy="1918721"/>
          </a:xfrm>
          <a:prstGeom prst="rect">
            <a:avLst/>
          </a:prstGeom>
        </p:spPr>
      </p:pic>
      <p:sp>
        <p:nvSpPr>
          <p:cNvPr id="4" name="Content Placeholder 6">
            <a:extLst>
              <a:ext uri="{FF2B5EF4-FFF2-40B4-BE49-F238E27FC236}">
                <a16:creationId xmlns:a16="http://schemas.microsoft.com/office/drawing/2014/main" id="{1AA8AED4-0373-1AA3-CB77-58E39A61A945}"/>
              </a:ext>
            </a:extLst>
          </p:cNvPr>
          <p:cNvSpPr txBox="1">
            <a:spLocks noGrp="1"/>
          </p:cNvSpPr>
          <p:nvPr>
            <p:ph type="body" idx="1"/>
          </p:nvPr>
        </p:nvSpPr>
        <p:spPr>
          <a:xfrm>
            <a:off x="629786" y="3601122"/>
            <a:ext cx="2783442" cy="92398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750" b="1" dirty="0">
                <a:latin typeface="Calibri"/>
                <a:ea typeface="Calibri"/>
                <a:cs typeface="Calibri"/>
                <a:sym typeface="Calibri"/>
              </a:rPr>
              <a:t>This is On-Screen</a:t>
            </a:r>
          </a:p>
          <a:p>
            <a:pPr marL="0" lvl="0" indent="0" algn="ctr" rtl="0">
              <a:lnSpc>
                <a:spcPct val="100000"/>
              </a:lnSpc>
              <a:spcBef>
                <a:spcPts val="0"/>
              </a:spcBef>
              <a:spcAft>
                <a:spcPts val="0"/>
              </a:spcAft>
              <a:buNone/>
            </a:pPr>
            <a:r>
              <a:rPr lang="en" sz="1750" b="1" dirty="0">
                <a:latin typeface="Calibri"/>
                <a:ea typeface="Calibri"/>
                <a:cs typeface="Calibri"/>
                <a:sym typeface="Calibri"/>
              </a:rPr>
              <a:t>Image Content </a:t>
            </a:r>
          </a:p>
        </p:txBody>
      </p:sp>
      <p:pic>
        <p:nvPicPr>
          <p:cNvPr id="6" name="Picture 4" descr="Logo of Invicta">
            <a:hlinkClick r:id="rId5"/>
            <a:extLst>
              <a:ext uri="{FF2B5EF4-FFF2-40B4-BE49-F238E27FC236}">
                <a16:creationId xmlns:a16="http://schemas.microsoft.com/office/drawing/2014/main" id="{43845C41-5967-3F7B-4ABE-D7A017A39D98}"/>
              </a:ext>
            </a:extLst>
          </p:cNvPr>
          <p:cNvPicPr preferRelativeResize="0"/>
          <p:nvPr/>
        </p:nvPicPr>
        <p:blipFill rotWithShape="1">
          <a:blip r:embed="rId6">
            <a:alphaModFix/>
          </a:blip>
          <a:srcRect/>
          <a:stretch/>
        </p:blipFill>
        <p:spPr>
          <a:xfrm>
            <a:off x="4191178" y="2283517"/>
            <a:ext cx="1826456" cy="433023"/>
          </a:xfrm>
          <a:prstGeom prst="rect">
            <a:avLst/>
          </a:prstGeom>
          <a:noFill/>
          <a:ln>
            <a:noFill/>
          </a:ln>
        </p:spPr>
      </p:pic>
      <p:pic>
        <p:nvPicPr>
          <p:cNvPr id="10" name="Picture 5" descr="Here is a text that says. Here, You can see Benzene reacting with Chlorine in the presence of UV and/or heat to form Chlorobenzene. You can see how a Chlorine atom is added to each carbon in the Benzene.">
            <a:extLst>
              <a:ext uri="{FF2B5EF4-FFF2-40B4-BE49-F238E27FC236}">
                <a16:creationId xmlns:a16="http://schemas.microsoft.com/office/drawing/2014/main" id="{1B635EAC-4F5A-C8D1-9EFC-4547A97C6011}"/>
              </a:ext>
            </a:extLst>
          </p:cNvPr>
          <p:cNvPicPr>
            <a:picLocks noChangeAspect="1"/>
          </p:cNvPicPr>
          <p:nvPr/>
        </p:nvPicPr>
        <p:blipFill>
          <a:blip r:embed="rId7"/>
          <a:stretch>
            <a:fillRect/>
          </a:stretch>
        </p:blipFill>
        <p:spPr>
          <a:xfrm>
            <a:off x="6422976" y="1612391"/>
            <a:ext cx="2082396" cy="1950976"/>
          </a:xfrm>
          <a:prstGeom prst="rect">
            <a:avLst/>
          </a:prstGeom>
        </p:spPr>
      </p:pic>
      <p:sp>
        <p:nvSpPr>
          <p:cNvPr id="7" name="Content Placeholder 7">
            <a:extLst>
              <a:ext uri="{FF2B5EF4-FFF2-40B4-BE49-F238E27FC236}">
                <a16:creationId xmlns:a16="http://schemas.microsoft.com/office/drawing/2014/main" id="{6B31449A-1D11-8420-1827-DF1C881B2AB7}"/>
              </a:ext>
            </a:extLst>
          </p:cNvPr>
          <p:cNvSpPr txBox="1">
            <a:spLocks/>
          </p:cNvSpPr>
          <p:nvPr/>
        </p:nvSpPr>
        <p:spPr>
          <a:xfrm>
            <a:off x="6289955" y="3601122"/>
            <a:ext cx="2348438" cy="923984"/>
          </a:xfrm>
          <a:prstGeom prst="rect">
            <a:avLst/>
          </a:prstGeom>
        </p:spPr>
        <p:txBody>
          <a:bodyPr spcFirstLastPara="1" vert="horz" wrap="square" lIns="91425" tIns="91425" rIns="91425" bIns="91425" rtlCol="0" anchor="t" anchorCtr="0">
            <a:noAutofit/>
          </a:bodyPr>
          <a:lstStyle>
            <a:lvl1pPr marL="457200" lvl="0" indent="-342900" algn="l" defTabSz="685800" rtl="0" eaLnBrk="1" latinLnBrk="0" hangingPunct="1">
              <a:lnSpc>
                <a:spcPct val="90000"/>
              </a:lnSpc>
              <a:spcBef>
                <a:spcPts val="0"/>
              </a:spcBef>
              <a:spcAft>
                <a:spcPts val="0"/>
              </a:spcAft>
              <a:buClr>
                <a:schemeClr val="accent1"/>
              </a:buClr>
              <a:buSzPts val="1800"/>
              <a:buFont typeface="Calibri" panose="020F0502020204030204" pitchFamily="34" charset="0"/>
              <a:buChar char="●"/>
              <a:defRPr sz="1500" kern="1200">
                <a:solidFill>
                  <a:schemeClr val="tx1">
                    <a:lumMod val="75000"/>
                    <a:lumOff val="25000"/>
                  </a:schemeClr>
                </a:solidFill>
                <a:latin typeface="+mn-lt"/>
                <a:ea typeface="+mn-ea"/>
                <a:cs typeface="+mn-cs"/>
              </a:defRPr>
            </a:lvl1pPr>
            <a:lvl2pPr marL="914400" lvl="1" indent="-317500" algn="l" defTabSz="685800" rtl="0" eaLnBrk="1" latinLnBrk="0" hangingPunct="1">
              <a:lnSpc>
                <a:spcPct val="90000"/>
              </a:lnSpc>
              <a:spcBef>
                <a:spcPts val="0"/>
              </a:spcBef>
              <a:spcAft>
                <a:spcPts val="0"/>
              </a:spcAft>
              <a:buClr>
                <a:schemeClr val="accent1"/>
              </a:buClr>
              <a:buSzPts val="1400"/>
              <a:buFont typeface="Calibri" pitchFamily="34" charset="0"/>
              <a:buChar char="○"/>
              <a:defRPr sz="1350" kern="1200">
                <a:solidFill>
                  <a:schemeClr val="tx1">
                    <a:lumMod val="75000"/>
                    <a:lumOff val="25000"/>
                  </a:schemeClr>
                </a:solidFill>
                <a:latin typeface="+mn-lt"/>
                <a:ea typeface="+mn-ea"/>
                <a:cs typeface="+mn-cs"/>
              </a:defRPr>
            </a:lvl2pPr>
            <a:lvl3pPr marL="1371600" lvl="2" indent="-317500" algn="l" defTabSz="685800" rtl="0" eaLnBrk="1" latinLnBrk="0" hangingPunct="1">
              <a:lnSpc>
                <a:spcPct val="90000"/>
              </a:lnSpc>
              <a:spcBef>
                <a:spcPts val="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3pPr>
            <a:lvl4pPr marL="1828800" lvl="3" indent="-317500" algn="l" defTabSz="685800" rtl="0" eaLnBrk="1" latinLnBrk="0" hangingPunct="1">
              <a:lnSpc>
                <a:spcPct val="90000"/>
              </a:lnSpc>
              <a:spcBef>
                <a:spcPts val="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4pPr>
            <a:lvl5pPr marL="2286000" lvl="4" indent="-317500" algn="l" defTabSz="685800" rtl="0" eaLnBrk="1" latinLnBrk="0" hangingPunct="1">
              <a:lnSpc>
                <a:spcPct val="90000"/>
              </a:lnSpc>
              <a:spcBef>
                <a:spcPts val="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5pPr>
            <a:lvl6pPr marL="2743200" lvl="5" indent="-317500" algn="l" defTabSz="685800" rtl="0" eaLnBrk="1" latinLnBrk="0" hangingPunct="1">
              <a:lnSpc>
                <a:spcPct val="90000"/>
              </a:lnSpc>
              <a:spcBef>
                <a:spcPts val="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6pPr>
            <a:lvl7pPr marL="3200400" lvl="6" indent="-317500" algn="l" defTabSz="685800" rtl="0" eaLnBrk="1" latinLnBrk="0" hangingPunct="1">
              <a:lnSpc>
                <a:spcPct val="90000"/>
              </a:lnSpc>
              <a:spcBef>
                <a:spcPts val="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7pPr>
            <a:lvl8pPr marL="3657600" lvl="7" indent="-317500" algn="l" defTabSz="685800" rtl="0" eaLnBrk="1" latinLnBrk="0" hangingPunct="1">
              <a:lnSpc>
                <a:spcPct val="90000"/>
              </a:lnSpc>
              <a:spcBef>
                <a:spcPts val="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8pPr>
            <a:lvl9pPr marL="4114800" lvl="8" indent="-317500" algn="l" defTabSz="685800" rtl="0" eaLnBrk="1" latinLnBrk="0" hangingPunct="1">
              <a:lnSpc>
                <a:spcPct val="90000"/>
              </a:lnSpc>
              <a:spcBef>
                <a:spcPts val="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9pPr>
          </a:lstStyle>
          <a:p>
            <a:pPr marL="0" indent="0" algn="ctr">
              <a:lnSpc>
                <a:spcPct val="100000"/>
              </a:lnSpc>
              <a:buFont typeface="Calibri" panose="020F0502020204030204" pitchFamily="34" charset="0"/>
              <a:buNone/>
            </a:pPr>
            <a:r>
              <a:rPr lang="en" sz="1750" b="1" dirty="0">
                <a:latin typeface="Calibri"/>
                <a:ea typeface="Calibri"/>
                <a:cs typeface="Calibri"/>
                <a:sym typeface="Calibri"/>
              </a:rPr>
              <a:t>This is the automated Alt Text created by </a:t>
            </a:r>
            <a:r>
              <a:rPr lang="en" sz="1800" b="1" dirty="0">
                <a:latin typeface="Calibri"/>
                <a:ea typeface="Calibri"/>
                <a:cs typeface="Calibri"/>
                <a:sym typeface="Calibri"/>
              </a:rPr>
              <a:t>Invicta™ </a:t>
            </a:r>
            <a:endParaRPr lang="en" sz="1750" b="1" dirty="0">
              <a:latin typeface="Calibri"/>
              <a:ea typeface="Calibri"/>
              <a:cs typeface="Calibri"/>
              <a:sym typeface="Calibri"/>
            </a:endParaRPr>
          </a:p>
        </p:txBody>
      </p:sp>
    </p:spTree>
    <p:extLst>
      <p:ext uri="{BB962C8B-B14F-4D97-AF65-F5344CB8AC3E}">
        <p14:creationId xmlns:p14="http://schemas.microsoft.com/office/powerpoint/2010/main" val="4073538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Title 1"/>
          <p:cNvSpPr txBox="1">
            <a:spLocks noGrp="1"/>
          </p:cNvSpPr>
          <p:nvPr>
            <p:ph type="title"/>
          </p:nvPr>
        </p:nvSpPr>
        <p:spPr>
          <a:xfrm>
            <a:off x="852339" y="289186"/>
            <a:ext cx="6004143"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AI-Assisted Captioning &amp; Transcription Framework (1 of 2) </a:t>
            </a:r>
            <a:endParaRPr sz="3200" b="1" dirty="0">
              <a:solidFill>
                <a:srgbClr val="000000"/>
              </a:solidFill>
              <a:latin typeface="Calibri"/>
              <a:ea typeface="Calibri"/>
              <a:cs typeface="Calibri"/>
              <a:sym typeface="Calibri"/>
            </a:endParaRPr>
          </a:p>
        </p:txBody>
      </p:sp>
      <p:sp>
        <p:nvSpPr>
          <p:cNvPr id="178" name="Content Placeholder 2"/>
          <p:cNvSpPr txBox="1">
            <a:spLocks noGrp="1"/>
          </p:cNvSpPr>
          <p:nvPr>
            <p:ph type="body" idx="1"/>
          </p:nvPr>
        </p:nvSpPr>
        <p:spPr>
          <a:xfrm>
            <a:off x="775451" y="1528397"/>
            <a:ext cx="7549049" cy="1590487"/>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50" dirty="0">
                <a:latin typeface="Calibri"/>
                <a:ea typeface="Calibri"/>
                <a:cs typeface="Calibri"/>
                <a:sym typeface="Calibri"/>
              </a:rPr>
              <a:t>Continual Engine's Invicta™ uses AI and natural language processing (NLP) to </a:t>
            </a:r>
            <a:r>
              <a:rPr lang="en-US" sz="1750" dirty="0">
                <a:latin typeface="Calibri"/>
                <a:ea typeface="Calibri"/>
                <a:cs typeface="Calibri"/>
                <a:sym typeface="Calibri"/>
              </a:rPr>
              <a:t>to automate and enhance caption and transcript creation,</a:t>
            </a:r>
            <a:r>
              <a:rPr lang="en" sz="1750" dirty="0">
                <a:latin typeface="Calibri"/>
                <a:ea typeface="Calibri"/>
                <a:cs typeface="Calibri"/>
                <a:sym typeface="Calibri"/>
              </a:rPr>
              <a:t> </a:t>
            </a:r>
            <a:r>
              <a:rPr lang="en-US" sz="1750" dirty="0">
                <a:latin typeface="Calibri"/>
                <a:ea typeface="Calibri"/>
                <a:cs typeface="Calibri"/>
                <a:sym typeface="Calibri"/>
              </a:rPr>
              <a:t>offering businesses and educational institutions a valuable tool for efficient, inclusive communication.</a:t>
            </a:r>
            <a:endParaRPr sz="1750" dirty="0">
              <a:latin typeface="Calibri"/>
              <a:ea typeface="Calibri"/>
              <a:cs typeface="Calibri"/>
              <a:sym typeface="Calibri"/>
            </a:endParaRPr>
          </a:p>
        </p:txBody>
      </p:sp>
      <p:pic>
        <p:nvPicPr>
          <p:cNvPr id="179" name="Picture 3"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Title 1"/>
          <p:cNvSpPr txBox="1">
            <a:spLocks noGrp="1"/>
          </p:cNvSpPr>
          <p:nvPr>
            <p:ph type="title"/>
          </p:nvPr>
        </p:nvSpPr>
        <p:spPr>
          <a:xfrm>
            <a:off x="852339" y="289186"/>
            <a:ext cx="6004143"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AI-Assisted Captioning &amp; Transcription Framework (2 of 2) </a:t>
            </a:r>
            <a:endParaRPr sz="3200" b="1" dirty="0">
              <a:solidFill>
                <a:srgbClr val="000000"/>
              </a:solidFill>
              <a:latin typeface="Calibri"/>
              <a:ea typeface="Calibri"/>
              <a:cs typeface="Calibri"/>
              <a:sym typeface="Calibri"/>
            </a:endParaRPr>
          </a:p>
        </p:txBody>
      </p:sp>
      <p:pic>
        <p:nvPicPr>
          <p:cNvPr id="179"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4" name="Picture 3" descr="The figure illustrates a block diagram. An input labeled Video without Captions is given to a block labeled Algorithms to process videos and generate caption and transcript files. This block points to another block labeled Human Assisted Platform for customization and QC, through an arrow labeled Auto generated caption and transcript file. The block labeled Human Assisted Platform for customization and QC points to another block labeled Automated plug in Captions through an arrow labeled Curated caption and transcript file. An output labeled Video with Captions and Transcript Files is taken out from the Automated plug in Captions block. The blocks labeled Human Assisted Platform for customization and QC and Automated plug in Captions are enclosed in a solid framework, labeled Continual Engine Caption Management Framework.">
            <a:extLst>
              <a:ext uri="{FF2B5EF4-FFF2-40B4-BE49-F238E27FC236}">
                <a16:creationId xmlns:a16="http://schemas.microsoft.com/office/drawing/2014/main" id="{17497E82-93C6-AAA1-D2E3-C50B119ADDA7}"/>
              </a:ext>
            </a:extLst>
          </p:cNvPr>
          <p:cNvPicPr preferRelativeResize="0"/>
          <p:nvPr/>
        </p:nvPicPr>
        <p:blipFill rotWithShape="1">
          <a:blip r:embed="rId4">
            <a:alphaModFix/>
          </a:blip>
          <a:srcRect/>
          <a:stretch/>
        </p:blipFill>
        <p:spPr>
          <a:xfrm>
            <a:off x="770376" y="1538175"/>
            <a:ext cx="7194699" cy="3111797"/>
          </a:xfrm>
          <a:prstGeom prst="rect">
            <a:avLst/>
          </a:prstGeom>
          <a:noFill/>
          <a:ln>
            <a:noFill/>
          </a:ln>
        </p:spPr>
      </p:pic>
    </p:spTree>
    <p:extLst>
      <p:ext uri="{BB962C8B-B14F-4D97-AF65-F5344CB8AC3E}">
        <p14:creationId xmlns:p14="http://schemas.microsoft.com/office/powerpoint/2010/main" val="3038532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Title 1"/>
          <p:cNvSpPr txBox="1">
            <a:spLocks noGrp="1"/>
          </p:cNvSpPr>
          <p:nvPr>
            <p:ph type="title"/>
          </p:nvPr>
        </p:nvSpPr>
        <p:spPr>
          <a:xfrm>
            <a:off x="810314" y="265075"/>
            <a:ext cx="5975115"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AI-Assisted Video &amp; Audio Description Framework (1 of 2)</a:t>
            </a:r>
            <a:endParaRPr sz="3200" b="1" dirty="0">
              <a:solidFill>
                <a:srgbClr val="000000"/>
              </a:solidFill>
              <a:latin typeface="Calibri"/>
              <a:ea typeface="Calibri"/>
              <a:cs typeface="Calibri"/>
              <a:sym typeface="Calibri"/>
            </a:endParaRPr>
          </a:p>
        </p:txBody>
      </p:sp>
      <p:sp>
        <p:nvSpPr>
          <p:cNvPr id="185" name="Content Placeholder 2"/>
          <p:cNvSpPr txBox="1">
            <a:spLocks noGrp="1"/>
          </p:cNvSpPr>
          <p:nvPr>
            <p:ph type="body" idx="1"/>
          </p:nvPr>
        </p:nvSpPr>
        <p:spPr>
          <a:xfrm>
            <a:off x="810314" y="1590432"/>
            <a:ext cx="7759528" cy="2541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750" dirty="0">
                <a:latin typeface="Calibri"/>
                <a:ea typeface="Calibri"/>
                <a:cs typeface="Calibri"/>
                <a:sym typeface="Calibri"/>
              </a:rPr>
              <a:t>Continual Engine's AI-Assisted Video &amp; Audio Description Framework, powered by Invicta™ APIs, advances multimedia accessibility through AI automation, saving time and resources while enhancing accuracy for a more inclusive multimedia experience.</a:t>
            </a:r>
            <a:endParaRPr sz="1750" dirty="0">
              <a:latin typeface="Calibri"/>
              <a:ea typeface="Calibri"/>
              <a:cs typeface="Calibri"/>
              <a:sym typeface="Calibri"/>
            </a:endParaRPr>
          </a:p>
        </p:txBody>
      </p:sp>
      <p:pic>
        <p:nvPicPr>
          <p:cNvPr id="186" name="Picture 3"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Title 1"/>
          <p:cNvSpPr txBox="1">
            <a:spLocks noGrp="1"/>
          </p:cNvSpPr>
          <p:nvPr>
            <p:ph type="title"/>
          </p:nvPr>
        </p:nvSpPr>
        <p:spPr>
          <a:xfrm>
            <a:off x="810314" y="265075"/>
            <a:ext cx="5975115"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AI-Assisted Video &amp; Audio Description Framework (2 of 2)</a:t>
            </a:r>
            <a:endParaRPr sz="3200" b="1" dirty="0">
              <a:solidFill>
                <a:srgbClr val="000000"/>
              </a:solidFill>
              <a:latin typeface="Calibri"/>
              <a:ea typeface="Calibri"/>
              <a:cs typeface="Calibri"/>
              <a:sym typeface="Calibri"/>
            </a:endParaRPr>
          </a:p>
        </p:txBody>
      </p:sp>
      <p:pic>
        <p:nvPicPr>
          <p:cNvPr id="186"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4" name="Picture 3" descr="The figure illustrates a block diagram. An input labeled Videos is given to a block labeled Algorithms to process videos' narration and Generate alt text descriptions for content on screen. This block points to another block labeled Human Assisted Platform for customization and QC through an arrow labeled Video Description File. An output labeled Curated Video Description File is taken out from the block labeled Human Assisted Platform for customization and QC. The text INVICTS APIs is written inside the block labeled Algorithms to process videos' narration and Generate alt text descriptions for content on screen.">
            <a:extLst>
              <a:ext uri="{FF2B5EF4-FFF2-40B4-BE49-F238E27FC236}">
                <a16:creationId xmlns:a16="http://schemas.microsoft.com/office/drawing/2014/main" id="{659BB22C-F9B6-3911-F95F-C73C87843AF4}"/>
              </a:ext>
            </a:extLst>
          </p:cNvPr>
          <p:cNvPicPr preferRelativeResize="0"/>
          <p:nvPr/>
        </p:nvPicPr>
        <p:blipFill rotWithShape="1">
          <a:blip r:embed="rId4">
            <a:alphaModFix/>
          </a:blip>
          <a:srcRect/>
          <a:stretch/>
        </p:blipFill>
        <p:spPr>
          <a:xfrm>
            <a:off x="396949" y="1651590"/>
            <a:ext cx="8350102" cy="2417135"/>
          </a:xfrm>
          <a:prstGeom prst="rect">
            <a:avLst/>
          </a:prstGeom>
          <a:noFill/>
          <a:ln>
            <a:noFill/>
          </a:ln>
        </p:spPr>
      </p:pic>
    </p:spTree>
    <p:extLst>
      <p:ext uri="{BB962C8B-B14F-4D97-AF65-F5344CB8AC3E}">
        <p14:creationId xmlns:p14="http://schemas.microsoft.com/office/powerpoint/2010/main" val="131467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Title 1"/>
          <p:cNvSpPr txBox="1">
            <a:spLocks noGrp="1"/>
          </p:cNvSpPr>
          <p:nvPr>
            <p:ph type="title"/>
          </p:nvPr>
        </p:nvSpPr>
        <p:spPr>
          <a:xfrm>
            <a:off x="803058" y="638023"/>
            <a:ext cx="67722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Use Case - Client Examples (1 of 3)</a:t>
            </a:r>
            <a:endParaRPr sz="3200" b="1" dirty="0">
              <a:solidFill>
                <a:srgbClr val="000000"/>
              </a:solidFill>
              <a:latin typeface="Calibri"/>
              <a:ea typeface="Calibri"/>
              <a:cs typeface="Calibri"/>
              <a:sym typeface="Calibri"/>
            </a:endParaRPr>
          </a:p>
        </p:txBody>
      </p:sp>
      <p:pic>
        <p:nvPicPr>
          <p:cNvPr id="193"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7" name="Picture 3" descr="The photograph shows a book with text on it">
            <a:extLst>
              <a:ext uri="{FF2B5EF4-FFF2-40B4-BE49-F238E27FC236}">
                <a16:creationId xmlns:a16="http://schemas.microsoft.com/office/drawing/2014/main" id="{6465B492-BBA9-E0B4-7C4F-9B035D82ECAB}"/>
              </a:ext>
            </a:extLst>
          </p:cNvPr>
          <p:cNvPicPr>
            <a:picLocks noChangeAspect="1"/>
          </p:cNvPicPr>
          <p:nvPr/>
        </p:nvPicPr>
        <p:blipFill>
          <a:blip r:embed="rId4"/>
          <a:stretch>
            <a:fillRect/>
          </a:stretch>
        </p:blipFill>
        <p:spPr>
          <a:xfrm>
            <a:off x="1272248" y="1332712"/>
            <a:ext cx="2617912" cy="3076575"/>
          </a:xfrm>
          <a:prstGeom prst="rect">
            <a:avLst/>
          </a:prstGeom>
        </p:spPr>
      </p:pic>
      <p:sp>
        <p:nvSpPr>
          <p:cNvPr id="192" name="Content Placeholder 4"/>
          <p:cNvSpPr txBox="1">
            <a:spLocks noGrp="1"/>
          </p:cNvSpPr>
          <p:nvPr>
            <p:ph type="body" idx="1"/>
          </p:nvPr>
        </p:nvSpPr>
        <p:spPr>
          <a:xfrm>
            <a:off x="4359350" y="1206375"/>
            <a:ext cx="4587848" cy="28983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50" b="1" dirty="0">
                <a:solidFill>
                  <a:schemeClr val="tx1"/>
                </a:solidFill>
                <a:ea typeface="Calibri"/>
                <a:cs typeface="Calibri"/>
                <a:sym typeface="Calibri"/>
              </a:rPr>
              <a:t>Client</a:t>
            </a:r>
            <a:r>
              <a:rPr lang="en" sz="1750" dirty="0">
                <a:solidFill>
                  <a:schemeClr val="tx1"/>
                </a:solidFill>
                <a:ea typeface="Calibri"/>
                <a:cs typeface="Calibri"/>
                <a:sym typeface="Calibri"/>
              </a:rPr>
              <a:t>: Two of the Big 5 Publishers</a:t>
            </a:r>
          </a:p>
          <a:p>
            <a:pPr marL="0" lvl="0" indent="0" algn="l" rtl="0">
              <a:lnSpc>
                <a:spcPct val="150000"/>
              </a:lnSpc>
              <a:spcBef>
                <a:spcPts val="0"/>
              </a:spcBef>
              <a:spcAft>
                <a:spcPts val="0"/>
              </a:spcAft>
              <a:buNone/>
            </a:pPr>
            <a:r>
              <a:rPr lang="en" sz="1750" b="1" dirty="0">
                <a:solidFill>
                  <a:schemeClr val="tx1"/>
                </a:solidFill>
                <a:ea typeface="Calibri"/>
                <a:cs typeface="Calibri"/>
                <a:sym typeface="Calibri"/>
              </a:rPr>
              <a:t>Challenge</a:t>
            </a:r>
            <a:r>
              <a:rPr lang="en" sz="1750" dirty="0">
                <a:solidFill>
                  <a:schemeClr val="tx1"/>
                </a:solidFill>
                <a:ea typeface="Calibri"/>
                <a:cs typeface="Calibri"/>
                <a:sym typeface="Calibri"/>
              </a:rPr>
              <a:t>: Work on large volumes of videos, speeding up the process while retaining high-quality output </a:t>
            </a:r>
          </a:p>
          <a:p>
            <a:pPr marL="0" lvl="0" indent="0" algn="l" rtl="0">
              <a:lnSpc>
                <a:spcPct val="150000"/>
              </a:lnSpc>
              <a:spcBef>
                <a:spcPts val="0"/>
              </a:spcBef>
              <a:spcAft>
                <a:spcPts val="0"/>
              </a:spcAft>
              <a:buNone/>
            </a:pPr>
            <a:r>
              <a:rPr lang="en" sz="1750" b="1" dirty="0">
                <a:solidFill>
                  <a:schemeClr val="tx1"/>
                </a:solidFill>
                <a:cs typeface="Calibri"/>
                <a:sym typeface="Calibri"/>
              </a:rPr>
              <a:t>Approach: </a:t>
            </a:r>
            <a:r>
              <a:rPr lang="en-US" sz="1750" b="0" i="0" dirty="0">
                <a:solidFill>
                  <a:schemeClr val="tx1"/>
                </a:solidFill>
                <a:effectLst/>
              </a:rPr>
              <a:t>A team of 80+ Subject Matter Experts and quality analysts who, along with automation, process large  of videos while maintaining high quality.</a:t>
            </a:r>
            <a:endParaRPr lang="en-US" sz="1750" dirty="0">
              <a:solidFill>
                <a:schemeClr val="tx1"/>
              </a:solidFill>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Title 1"/>
          <p:cNvSpPr txBox="1">
            <a:spLocks noGrp="1"/>
          </p:cNvSpPr>
          <p:nvPr>
            <p:ph type="title"/>
          </p:nvPr>
        </p:nvSpPr>
        <p:spPr>
          <a:xfrm>
            <a:off x="803058" y="638023"/>
            <a:ext cx="67722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Use Case - Client Examples (2 of 3)</a:t>
            </a:r>
            <a:endParaRPr sz="3200" b="1" dirty="0">
              <a:solidFill>
                <a:srgbClr val="000000"/>
              </a:solidFill>
              <a:latin typeface="Calibri"/>
              <a:ea typeface="Calibri"/>
              <a:cs typeface="Calibri"/>
              <a:sym typeface="Calibri"/>
            </a:endParaRPr>
          </a:p>
        </p:txBody>
      </p:sp>
      <p:sp>
        <p:nvSpPr>
          <p:cNvPr id="192" name="Content Placeholder 2"/>
          <p:cNvSpPr txBox="1">
            <a:spLocks noGrp="1"/>
          </p:cNvSpPr>
          <p:nvPr>
            <p:ph type="body" idx="1"/>
          </p:nvPr>
        </p:nvSpPr>
        <p:spPr>
          <a:xfrm>
            <a:off x="842585" y="1830489"/>
            <a:ext cx="3428700" cy="1822224"/>
          </a:xfrm>
          <a:prstGeom prst="rect">
            <a:avLst/>
          </a:prstGeom>
        </p:spPr>
        <p:txBody>
          <a:bodyPr spcFirstLastPara="1" wrap="square" lIns="91425" tIns="91425" rIns="91425" bIns="91425" anchor="t" anchorCtr="0">
            <a:noAutofit/>
          </a:bodyPr>
          <a:lstStyle/>
          <a:p>
            <a:pPr marL="0" indent="0" algn="ctr">
              <a:lnSpc>
                <a:spcPct val="150000"/>
              </a:lnSpc>
              <a:buNone/>
            </a:pPr>
            <a:r>
              <a:rPr lang="en" sz="1800" b="1" dirty="0">
                <a:ea typeface="Calibri"/>
                <a:cs typeface="Calibri"/>
                <a:sym typeface="Calibri"/>
              </a:rPr>
              <a:t>Invicta™ </a:t>
            </a:r>
            <a:r>
              <a:rPr lang="en-US" sz="1800" b="0" i="0" dirty="0">
                <a:solidFill>
                  <a:srgbClr val="1D1C1D"/>
                </a:solidFill>
                <a:effectLst/>
              </a:rPr>
              <a:t>processed around 750 videos, with a total duration of 3,000 minutes, </a:t>
            </a:r>
            <a:r>
              <a:rPr lang="en-US" sz="1800" b="0" i="0" dirty="0">
                <a:solidFill>
                  <a:schemeClr val="tx1"/>
                </a:solidFill>
                <a:effectLst/>
              </a:rPr>
              <a:t>within</a:t>
            </a:r>
            <a:r>
              <a:rPr lang="en-US" sz="1800" b="0" i="0" dirty="0">
                <a:solidFill>
                  <a:srgbClr val="1D1C1D"/>
                </a:solidFill>
                <a:effectLst/>
              </a:rPr>
              <a:t> the span of one week.</a:t>
            </a:r>
          </a:p>
        </p:txBody>
      </p:sp>
      <p:pic>
        <p:nvPicPr>
          <p:cNvPr id="193" name="Picture 3"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2" name="Picture 1" descr="The photograph shows a group of orange fish in water">
            <a:extLst>
              <a:ext uri="{FF2B5EF4-FFF2-40B4-BE49-F238E27FC236}">
                <a16:creationId xmlns:a16="http://schemas.microsoft.com/office/drawing/2014/main" id="{6B66E470-DFA5-D52C-3270-D2E2BB2B2ECB}"/>
              </a:ext>
            </a:extLst>
          </p:cNvPr>
          <p:cNvPicPr>
            <a:picLocks noChangeAspect="1"/>
          </p:cNvPicPr>
          <p:nvPr/>
        </p:nvPicPr>
        <p:blipFill>
          <a:blip r:embed="rId4"/>
          <a:stretch>
            <a:fillRect/>
          </a:stretch>
        </p:blipFill>
        <p:spPr>
          <a:xfrm>
            <a:off x="4271285" y="1449039"/>
            <a:ext cx="4412640" cy="2585124"/>
          </a:xfrm>
          <a:prstGeom prst="rect">
            <a:avLst/>
          </a:prstGeom>
        </p:spPr>
      </p:pic>
    </p:spTree>
    <p:extLst>
      <p:ext uri="{BB962C8B-B14F-4D97-AF65-F5344CB8AC3E}">
        <p14:creationId xmlns:p14="http://schemas.microsoft.com/office/powerpoint/2010/main" val="48910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Title 1"/>
          <p:cNvSpPr txBox="1">
            <a:spLocks noGrp="1"/>
          </p:cNvSpPr>
          <p:nvPr>
            <p:ph type="title"/>
          </p:nvPr>
        </p:nvSpPr>
        <p:spPr>
          <a:xfrm>
            <a:off x="803058" y="638023"/>
            <a:ext cx="67722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Use Case - Client Examples (3 of 3)</a:t>
            </a:r>
            <a:endParaRPr sz="3200" b="1" dirty="0">
              <a:solidFill>
                <a:srgbClr val="000000"/>
              </a:solidFill>
              <a:latin typeface="Calibri"/>
              <a:ea typeface="Calibri"/>
              <a:cs typeface="Calibri"/>
              <a:sym typeface="Calibri"/>
            </a:endParaRPr>
          </a:p>
        </p:txBody>
      </p:sp>
      <p:pic>
        <p:nvPicPr>
          <p:cNvPr id="193"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3" name="Picture 3" descr="The photograph shows a person, sitting in front of a setup of desktops.">
            <a:extLst>
              <a:ext uri="{FF2B5EF4-FFF2-40B4-BE49-F238E27FC236}">
                <a16:creationId xmlns:a16="http://schemas.microsoft.com/office/drawing/2014/main" id="{FA31DED8-DA71-DF9D-7EA1-C321217B1BDB}"/>
              </a:ext>
            </a:extLst>
          </p:cNvPr>
          <p:cNvPicPr>
            <a:picLocks noChangeAspect="1"/>
          </p:cNvPicPr>
          <p:nvPr/>
        </p:nvPicPr>
        <p:blipFill>
          <a:blip r:embed="rId4"/>
          <a:stretch>
            <a:fillRect/>
          </a:stretch>
        </p:blipFill>
        <p:spPr>
          <a:xfrm>
            <a:off x="590635" y="1441225"/>
            <a:ext cx="3685769" cy="2457379"/>
          </a:xfrm>
          <a:prstGeom prst="rect">
            <a:avLst/>
          </a:prstGeom>
        </p:spPr>
      </p:pic>
      <p:sp>
        <p:nvSpPr>
          <p:cNvPr id="192" name="Content Placeholder 4"/>
          <p:cNvSpPr txBox="1">
            <a:spLocks noGrp="1"/>
          </p:cNvSpPr>
          <p:nvPr>
            <p:ph type="body" idx="1"/>
          </p:nvPr>
        </p:nvSpPr>
        <p:spPr>
          <a:xfrm>
            <a:off x="4189158" y="1286916"/>
            <a:ext cx="4557893" cy="2898300"/>
          </a:xfrm>
          <a:prstGeom prst="rect">
            <a:avLst/>
          </a:prstGeom>
        </p:spPr>
        <p:txBody>
          <a:bodyPr spcFirstLastPara="1" wrap="square" lIns="91425" tIns="91425" rIns="91425" bIns="91425" anchor="t" anchorCtr="0">
            <a:noAutofit/>
          </a:bodyPr>
          <a:lstStyle/>
          <a:p>
            <a:pPr>
              <a:lnSpc>
                <a:spcPct val="150000"/>
              </a:lnSpc>
            </a:pPr>
            <a:r>
              <a:rPr lang="en-IN" sz="1750" b="0" i="0" dirty="0">
                <a:solidFill>
                  <a:srgbClr val="374151"/>
                </a:solidFill>
                <a:effectLst/>
              </a:rPr>
              <a:t>Continual Engine receives videos</a:t>
            </a:r>
          </a:p>
          <a:p>
            <a:pPr>
              <a:lnSpc>
                <a:spcPct val="150000"/>
              </a:lnSpc>
            </a:pPr>
            <a:r>
              <a:rPr lang="en-IN" sz="1750" b="0" i="0" dirty="0">
                <a:solidFill>
                  <a:srgbClr val="374151"/>
                </a:solidFill>
                <a:effectLst/>
              </a:rPr>
              <a:t>Invicta™ captions and transcribes.</a:t>
            </a:r>
          </a:p>
          <a:p>
            <a:pPr>
              <a:lnSpc>
                <a:spcPct val="150000"/>
              </a:lnSpc>
            </a:pPr>
            <a:r>
              <a:rPr lang="en-IN" sz="1750" b="0" i="0" dirty="0">
                <a:solidFill>
                  <a:srgbClr val="374151"/>
                </a:solidFill>
                <a:effectLst/>
              </a:rPr>
              <a:t>Invicta™ processes images for alt-text.</a:t>
            </a:r>
          </a:p>
          <a:p>
            <a:pPr>
              <a:lnSpc>
                <a:spcPct val="150000"/>
              </a:lnSpc>
            </a:pPr>
            <a:r>
              <a:rPr lang="en-IN" sz="1750" b="0" i="0" dirty="0">
                <a:solidFill>
                  <a:srgbClr val="374151"/>
                </a:solidFill>
                <a:effectLst/>
              </a:rPr>
              <a:t>SMEs review and make corrections.</a:t>
            </a:r>
          </a:p>
          <a:p>
            <a:pPr>
              <a:lnSpc>
                <a:spcPct val="150000"/>
              </a:lnSpc>
            </a:pPr>
            <a:r>
              <a:rPr lang="en-IN" sz="1750" b="0" i="0" dirty="0">
                <a:solidFill>
                  <a:srgbClr val="374151"/>
                </a:solidFill>
                <a:effectLst/>
              </a:rPr>
              <a:t>Invicta™ adds audio descriptions to videos.</a:t>
            </a:r>
          </a:p>
          <a:p>
            <a:pPr>
              <a:lnSpc>
                <a:spcPct val="150000"/>
              </a:lnSpc>
            </a:pPr>
            <a:r>
              <a:rPr lang="en-IN" sz="1750" b="0" i="0" dirty="0">
                <a:solidFill>
                  <a:srgbClr val="374151"/>
                </a:solidFill>
                <a:effectLst/>
              </a:rPr>
              <a:t>SMEs improve accuracy; which provides algorithms with input/training.</a:t>
            </a:r>
          </a:p>
        </p:txBody>
      </p:sp>
    </p:spTree>
    <p:extLst>
      <p:ext uri="{BB962C8B-B14F-4D97-AF65-F5344CB8AC3E}">
        <p14:creationId xmlns:p14="http://schemas.microsoft.com/office/powerpoint/2010/main" val="856179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Title 1"/>
          <p:cNvSpPr txBox="1">
            <a:spLocks noGrp="1"/>
          </p:cNvSpPr>
          <p:nvPr>
            <p:ph type="title"/>
          </p:nvPr>
        </p:nvSpPr>
        <p:spPr>
          <a:xfrm>
            <a:off x="1045500" y="598575"/>
            <a:ext cx="67722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About Today’s Session</a:t>
            </a:r>
            <a:endParaRPr sz="3200" b="1" dirty="0">
              <a:solidFill>
                <a:srgbClr val="000000"/>
              </a:solidFill>
              <a:latin typeface="Calibri"/>
              <a:ea typeface="Calibri"/>
              <a:cs typeface="Calibri"/>
              <a:sym typeface="Calibri"/>
            </a:endParaRPr>
          </a:p>
        </p:txBody>
      </p:sp>
      <p:sp>
        <p:nvSpPr>
          <p:cNvPr id="105" name="Content Placeholder 2"/>
          <p:cNvSpPr txBox="1">
            <a:spLocks noGrp="1"/>
          </p:cNvSpPr>
          <p:nvPr>
            <p:ph type="body" idx="1"/>
          </p:nvPr>
        </p:nvSpPr>
        <p:spPr>
          <a:xfrm>
            <a:off x="916349" y="1445838"/>
            <a:ext cx="7538221" cy="3015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50" dirty="0">
                <a:latin typeface="Calibri"/>
                <a:ea typeface="Calibri"/>
                <a:cs typeface="Calibri"/>
                <a:sym typeface="Calibri"/>
              </a:rPr>
              <a:t>Topic – “</a:t>
            </a:r>
            <a:r>
              <a:rPr lang="en" sz="1750" b="1" dirty="0">
                <a:latin typeface="Calibri"/>
                <a:ea typeface="Calibri"/>
                <a:cs typeface="Calibri"/>
                <a:sym typeface="Calibri"/>
              </a:rPr>
              <a:t>AI for Extended Audio Descriptions and Closed Captions: Why It Matters?”</a:t>
            </a:r>
            <a:endParaRPr lang="en" sz="1750" dirty="0">
              <a:latin typeface="Calibri"/>
              <a:ea typeface="Calibri"/>
              <a:cs typeface="Calibri"/>
              <a:sym typeface="Calibri"/>
            </a:endParaRPr>
          </a:p>
          <a:p>
            <a:pPr marL="0" lvl="0" indent="0" algn="l" rtl="0">
              <a:lnSpc>
                <a:spcPct val="100000"/>
              </a:lnSpc>
              <a:spcBef>
                <a:spcPts val="0"/>
              </a:spcBef>
              <a:spcAft>
                <a:spcPts val="0"/>
              </a:spcAft>
              <a:buNone/>
            </a:pPr>
            <a:endParaRPr lang="en" sz="1750" dirty="0">
              <a:latin typeface="Calibri"/>
              <a:ea typeface="Calibri"/>
              <a:cs typeface="Calibri"/>
              <a:sym typeface="Calibri"/>
            </a:endParaRPr>
          </a:p>
          <a:p>
            <a:pPr marL="0" lvl="0" indent="0" algn="l" rtl="0">
              <a:lnSpc>
                <a:spcPct val="100000"/>
              </a:lnSpc>
              <a:spcBef>
                <a:spcPts val="0"/>
              </a:spcBef>
              <a:spcAft>
                <a:spcPts val="0"/>
              </a:spcAft>
              <a:buNone/>
            </a:pPr>
            <a:r>
              <a:rPr lang="en" sz="1750" dirty="0">
                <a:latin typeface="Calibri"/>
                <a:ea typeface="Calibri"/>
                <a:cs typeface="Calibri"/>
                <a:sym typeface="Calibri"/>
              </a:rPr>
              <a:t>In this session, we will </a:t>
            </a:r>
            <a:r>
              <a:rPr lang="en-US" sz="1750" dirty="0">
                <a:latin typeface="Calibri"/>
                <a:ea typeface="Calibri"/>
                <a:cs typeface="Calibri"/>
                <a:sym typeface="Calibri"/>
              </a:rPr>
              <a:t>explore importance of audio descriptions &amp; closed captions for inclusivity and audience reach.</a:t>
            </a:r>
          </a:p>
          <a:p>
            <a:pPr marL="0" lvl="0" indent="0" algn="l" rtl="0">
              <a:lnSpc>
                <a:spcPct val="100000"/>
              </a:lnSpc>
              <a:spcBef>
                <a:spcPts val="0"/>
              </a:spcBef>
              <a:spcAft>
                <a:spcPts val="0"/>
              </a:spcAft>
              <a:buNone/>
            </a:pPr>
            <a:endParaRPr lang="en-US" sz="1750" dirty="0">
              <a:latin typeface="Calibri"/>
              <a:ea typeface="Calibri"/>
              <a:cs typeface="Calibri"/>
              <a:sym typeface="Calibri"/>
            </a:endParaRPr>
          </a:p>
          <a:p>
            <a:pPr marL="0" lvl="0" indent="0" algn="l" rtl="0">
              <a:lnSpc>
                <a:spcPct val="100000"/>
              </a:lnSpc>
              <a:spcBef>
                <a:spcPts val="0"/>
              </a:spcBef>
              <a:spcAft>
                <a:spcPts val="0"/>
              </a:spcAft>
              <a:buNone/>
            </a:pPr>
            <a:r>
              <a:rPr lang="en" sz="1750" dirty="0">
                <a:latin typeface="Calibri"/>
                <a:ea typeface="Calibri"/>
                <a:cs typeface="Calibri"/>
                <a:sym typeface="Calibri"/>
              </a:rPr>
              <a:t>We will share the experience of </a:t>
            </a:r>
            <a:r>
              <a:rPr lang="en-US" sz="1750" dirty="0">
                <a:latin typeface="Calibri"/>
                <a:ea typeface="Calibri"/>
                <a:cs typeface="Calibri"/>
                <a:sym typeface="Calibri"/>
              </a:rPr>
              <a:t>Invicta™ and highlight the use of AI in Accelerating Audio Descriptions and Enhancing Image Accessibility.</a:t>
            </a:r>
            <a:endParaRPr sz="1750" dirty="0">
              <a:latin typeface="Calibri"/>
              <a:ea typeface="Calibri"/>
              <a:cs typeface="Calibri"/>
              <a:sym typeface="Calibri"/>
            </a:endParaRPr>
          </a:p>
        </p:txBody>
      </p:sp>
      <p:pic>
        <p:nvPicPr>
          <p:cNvPr id="2" name="Picture 3" descr="Logo of Continual Engine">
            <a:extLst>
              <a:ext uri="{FF2B5EF4-FFF2-40B4-BE49-F238E27FC236}">
                <a16:creationId xmlns:a16="http://schemas.microsoft.com/office/drawing/2014/main" id="{DA62625B-633B-CA4B-B9ED-92B9A2944D6B}"/>
              </a:ext>
            </a:extLst>
          </p:cNvPr>
          <p:cNvPicPr preferRelativeResize="0"/>
          <p:nvPr/>
        </p:nvPicPr>
        <p:blipFill>
          <a:blip r:embed="rId3">
            <a:alphaModFix/>
          </a:blip>
          <a:stretch>
            <a:fillRect/>
          </a:stretch>
        </p:blipFill>
        <p:spPr>
          <a:xfrm>
            <a:off x="7805418" y="440574"/>
            <a:ext cx="718850" cy="690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Title 1"/>
          <p:cNvSpPr txBox="1">
            <a:spLocks noGrp="1"/>
          </p:cNvSpPr>
          <p:nvPr>
            <p:ph type="title"/>
          </p:nvPr>
        </p:nvSpPr>
        <p:spPr>
          <a:xfrm>
            <a:off x="795800" y="293775"/>
            <a:ext cx="4835743"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Key Benefits: AI-Assisted Video &amp; Audio Description </a:t>
            </a:r>
            <a:endParaRPr sz="3200" b="1" dirty="0">
              <a:solidFill>
                <a:srgbClr val="000000"/>
              </a:solidFill>
              <a:latin typeface="Calibri"/>
              <a:ea typeface="Calibri"/>
              <a:cs typeface="Calibri"/>
              <a:sym typeface="Calibri"/>
            </a:endParaRPr>
          </a:p>
        </p:txBody>
      </p:sp>
      <p:pic>
        <p:nvPicPr>
          <p:cNvPr id="200"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sp>
        <p:nvSpPr>
          <p:cNvPr id="3" name="Content Placeholder 3">
            <a:extLst>
              <a:ext uri="{FF2B5EF4-FFF2-40B4-BE49-F238E27FC236}">
                <a16:creationId xmlns:a16="http://schemas.microsoft.com/office/drawing/2014/main" id="{4CAD7159-83F3-9432-62E2-00E1BB3BD564}"/>
              </a:ext>
            </a:extLst>
          </p:cNvPr>
          <p:cNvSpPr txBox="1">
            <a:spLocks noGrp="1"/>
          </p:cNvSpPr>
          <p:nvPr>
            <p:ph type="body" idx="1"/>
          </p:nvPr>
        </p:nvSpPr>
        <p:spPr>
          <a:xfrm>
            <a:off x="732175" y="1222051"/>
            <a:ext cx="3839826" cy="2898300"/>
          </a:xfrm>
          <a:prstGeom prst="rect">
            <a:avLst/>
          </a:prstGeom>
        </p:spPr>
        <p:txBody>
          <a:bodyPr spcFirstLastPara="1" wrap="square" lIns="91425" tIns="91425" rIns="91425" bIns="91425" anchor="t" anchorCtr="0">
            <a:noAutofit/>
          </a:bodyPr>
          <a:lstStyle/>
          <a:p>
            <a:pPr marL="285750" indent="-285750">
              <a:lnSpc>
                <a:spcPct val="150000"/>
              </a:lnSpc>
            </a:pPr>
            <a:r>
              <a:rPr lang="en-US" sz="1750" dirty="0">
                <a:ea typeface="Calibri"/>
                <a:cs typeface="Calibri"/>
                <a:sym typeface="Calibri"/>
              </a:rPr>
              <a:t>Faster time to market</a:t>
            </a:r>
          </a:p>
          <a:p>
            <a:pPr marL="285750" indent="-285750">
              <a:lnSpc>
                <a:spcPct val="150000"/>
              </a:lnSpc>
            </a:pPr>
            <a:r>
              <a:rPr lang="en-US" sz="1750" dirty="0">
                <a:ea typeface="Calibri"/>
                <a:cs typeface="Calibri"/>
                <a:sym typeface="Calibri"/>
              </a:rPr>
              <a:t>Lower costs</a:t>
            </a:r>
          </a:p>
          <a:p>
            <a:pPr marL="285750" indent="-285750">
              <a:lnSpc>
                <a:spcPct val="150000"/>
              </a:lnSpc>
            </a:pPr>
            <a:r>
              <a:rPr lang="en-US" sz="1750" dirty="0">
                <a:ea typeface="Calibri"/>
                <a:cs typeface="Calibri"/>
                <a:sym typeface="Calibri"/>
              </a:rPr>
              <a:t>Easier to scale</a:t>
            </a:r>
          </a:p>
          <a:p>
            <a:pPr marL="285750" indent="-285750">
              <a:lnSpc>
                <a:spcPct val="150000"/>
              </a:lnSpc>
            </a:pPr>
            <a:r>
              <a:rPr lang="en-US" sz="1750" dirty="0">
                <a:ea typeface="Calibri"/>
                <a:cs typeface="Calibri"/>
                <a:sym typeface="Calibri"/>
              </a:rPr>
              <a:t>More accurate audio descriptions</a:t>
            </a:r>
          </a:p>
          <a:p>
            <a:pPr marL="285750" indent="-285750">
              <a:lnSpc>
                <a:spcPct val="150000"/>
              </a:lnSpc>
            </a:pPr>
            <a:r>
              <a:rPr lang="en-US" sz="1750" dirty="0">
                <a:ea typeface="Calibri"/>
                <a:cs typeface="Calibri"/>
                <a:sym typeface="Calibri"/>
              </a:rPr>
              <a:t>AI technology + human experts = better quality control</a:t>
            </a:r>
          </a:p>
        </p:txBody>
      </p:sp>
      <p:pic>
        <p:nvPicPr>
          <p:cNvPr id="6" name="Picture 4" descr="The photograph shows a laptop and a desktop, placed on a table.">
            <a:extLst>
              <a:ext uri="{FF2B5EF4-FFF2-40B4-BE49-F238E27FC236}">
                <a16:creationId xmlns:a16="http://schemas.microsoft.com/office/drawing/2014/main" id="{45C6F79E-012F-AD7B-298B-98202D6F8304}"/>
              </a:ext>
            </a:extLst>
          </p:cNvPr>
          <p:cNvPicPr>
            <a:picLocks noChangeAspect="1"/>
          </p:cNvPicPr>
          <p:nvPr/>
        </p:nvPicPr>
        <p:blipFill>
          <a:blip r:embed="rId4"/>
          <a:stretch>
            <a:fillRect/>
          </a:stretch>
        </p:blipFill>
        <p:spPr>
          <a:xfrm>
            <a:off x="4850439" y="1435395"/>
            <a:ext cx="3622547" cy="241503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Shape 117"/>
        <p:cNvGrpSpPr/>
        <p:nvPr/>
      </p:nvGrpSpPr>
      <p:grpSpPr>
        <a:xfrm>
          <a:off x="0" y="0"/>
          <a:ext cx="0" cy="0"/>
          <a:chOff x="0" y="0"/>
          <a:chExt cx="0" cy="0"/>
        </a:xfrm>
      </p:grpSpPr>
      <p:sp>
        <p:nvSpPr>
          <p:cNvPr id="118" name="Title 1"/>
          <p:cNvSpPr txBox="1">
            <a:spLocks noGrp="1"/>
          </p:cNvSpPr>
          <p:nvPr>
            <p:ph type="title"/>
          </p:nvPr>
        </p:nvSpPr>
        <p:spPr>
          <a:xfrm>
            <a:off x="1643062" y="785812"/>
            <a:ext cx="5857875" cy="3571875"/>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dirty="0">
                <a:solidFill>
                  <a:srgbClr val="000000"/>
                </a:solidFill>
              </a:rPr>
              <a:t>About Continual Engine</a:t>
            </a:r>
            <a:endParaRPr b="1" dirty="0">
              <a:solidFill>
                <a:srgbClr val="000000"/>
              </a:solidFill>
            </a:endParaRPr>
          </a:p>
        </p:txBody>
      </p:sp>
      <p:pic>
        <p:nvPicPr>
          <p:cNvPr id="119" name="Picture 2" descr="Logo of Continual Engine"/>
          <p:cNvPicPr preferRelativeResize="0"/>
          <p:nvPr/>
        </p:nvPicPr>
        <p:blipFill>
          <a:blip r:embed="rId3">
            <a:alphaModFix/>
          </a:blip>
          <a:stretch>
            <a:fillRect/>
          </a:stretch>
        </p:blipFill>
        <p:spPr>
          <a:xfrm>
            <a:off x="7805418" y="440574"/>
            <a:ext cx="718850" cy="690475"/>
          </a:xfrm>
          <a:prstGeom prst="rect">
            <a:avLst/>
          </a:prstGeom>
          <a:noFill/>
          <a:ln>
            <a:noFill/>
          </a:ln>
        </p:spPr>
      </p:pic>
    </p:spTree>
    <p:extLst>
      <p:ext uri="{BB962C8B-B14F-4D97-AF65-F5344CB8AC3E}">
        <p14:creationId xmlns:p14="http://schemas.microsoft.com/office/powerpoint/2010/main" val="4061873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Title 1"/>
          <p:cNvSpPr txBox="1">
            <a:spLocks noGrp="1"/>
          </p:cNvSpPr>
          <p:nvPr>
            <p:ph type="title"/>
          </p:nvPr>
        </p:nvSpPr>
        <p:spPr>
          <a:xfrm>
            <a:off x="834214" y="634972"/>
            <a:ext cx="8520600" cy="60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Introduction</a:t>
            </a:r>
            <a:endParaRPr b="1" dirty="0">
              <a:solidFill>
                <a:srgbClr val="000000"/>
              </a:solidFill>
              <a:latin typeface="Calibri"/>
              <a:ea typeface="Calibri"/>
              <a:cs typeface="Calibri"/>
              <a:sym typeface="Calibri"/>
            </a:endParaRPr>
          </a:p>
        </p:txBody>
      </p:sp>
      <p:pic>
        <p:nvPicPr>
          <p:cNvPr id="213"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3" name="Picture 3" descr="The photograph shows a robotic hand.">
            <a:extLst>
              <a:ext uri="{FF2B5EF4-FFF2-40B4-BE49-F238E27FC236}">
                <a16:creationId xmlns:a16="http://schemas.microsoft.com/office/drawing/2014/main" id="{B65433F0-8D56-7602-5D63-F3805671A3B9}"/>
              </a:ext>
            </a:extLst>
          </p:cNvPr>
          <p:cNvPicPr>
            <a:picLocks noChangeAspect="1"/>
          </p:cNvPicPr>
          <p:nvPr/>
        </p:nvPicPr>
        <p:blipFill>
          <a:blip r:embed="rId4"/>
          <a:stretch>
            <a:fillRect/>
          </a:stretch>
        </p:blipFill>
        <p:spPr>
          <a:xfrm>
            <a:off x="834214" y="1417128"/>
            <a:ext cx="3559916" cy="2449919"/>
          </a:xfrm>
          <a:prstGeom prst="rect">
            <a:avLst/>
          </a:prstGeom>
        </p:spPr>
      </p:pic>
      <p:sp>
        <p:nvSpPr>
          <p:cNvPr id="212" name="Content Placeholder 4"/>
          <p:cNvSpPr txBox="1">
            <a:spLocks noGrp="1"/>
          </p:cNvSpPr>
          <p:nvPr>
            <p:ph type="body" idx="1"/>
          </p:nvPr>
        </p:nvSpPr>
        <p:spPr>
          <a:xfrm>
            <a:off x="4498903" y="1112796"/>
            <a:ext cx="4076475" cy="2541600"/>
          </a:xfrm>
          <a:prstGeom prst="rect">
            <a:avLst/>
          </a:prstGeom>
        </p:spPr>
        <p:txBody>
          <a:bodyPr spcFirstLastPara="1" wrap="square" lIns="91425" tIns="91425" rIns="91425" bIns="91425" anchor="t" anchorCtr="0">
            <a:normAutofit fontScale="92500"/>
          </a:bodyPr>
          <a:lstStyle/>
          <a:p>
            <a:pPr marL="0" lvl="0" indent="0" algn="l" rtl="0">
              <a:lnSpc>
                <a:spcPct val="150000"/>
              </a:lnSpc>
              <a:spcBef>
                <a:spcPts val="1000"/>
              </a:spcBef>
              <a:spcAft>
                <a:spcPts val="0"/>
              </a:spcAft>
              <a:buNone/>
            </a:pPr>
            <a:r>
              <a:rPr lang="en" sz="1750" dirty="0">
                <a:latin typeface="Calibri" panose="020F0502020204030204" pitchFamily="34" charset="0"/>
                <a:ea typeface="Calibri"/>
                <a:cs typeface="Calibri" panose="020F0502020204030204" pitchFamily="34" charset="0"/>
                <a:sym typeface="Calibri"/>
              </a:rPr>
              <a:t>Continual Engine (</a:t>
            </a:r>
            <a:r>
              <a:rPr lang="en" sz="1750" u="sng" dirty="0">
                <a:latin typeface="Calibri" panose="020F0502020204030204" pitchFamily="34" charset="0"/>
                <a:ea typeface="Calibri"/>
                <a:cs typeface="Calibri" panose="020F0502020204030204" pitchFamily="34" charset="0"/>
                <a:sym typeface="Calibri"/>
                <a:hlinkClick r:id="rId5">
                  <a:extLst>
                    <a:ext uri="{A12FA001-AC4F-418D-AE19-62706E023703}">
                      <ahyp:hlinkClr xmlns:ahyp="http://schemas.microsoft.com/office/drawing/2018/hyperlinkcolor" val="tx"/>
                    </a:ext>
                  </a:extLst>
                </a:hlinkClick>
              </a:rPr>
              <a:t>www.continualengine.com</a:t>
            </a:r>
            <a:r>
              <a:rPr lang="en" sz="1750" dirty="0">
                <a:latin typeface="Calibri" panose="020F0502020204030204" pitchFamily="34" charset="0"/>
                <a:ea typeface="Calibri"/>
                <a:cs typeface="Calibri" panose="020F0502020204030204" pitchFamily="34" charset="0"/>
                <a:sym typeface="Calibri"/>
              </a:rPr>
              <a:t>) is an award winning artificial intelligence (AI) technology company dedicated to building smarter, affordable, and scalable solutions for learning and accessibility. </a:t>
            </a:r>
            <a:endParaRPr sz="1750" dirty="0">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Title 1"/>
          <p:cNvSpPr txBox="1">
            <a:spLocks noGrp="1"/>
          </p:cNvSpPr>
          <p:nvPr>
            <p:ph type="title"/>
          </p:nvPr>
        </p:nvSpPr>
        <p:spPr>
          <a:xfrm>
            <a:off x="855986" y="642229"/>
            <a:ext cx="8520600" cy="60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solidFill>
                  <a:srgbClr val="000000"/>
                </a:solidFill>
                <a:latin typeface="Calibri"/>
                <a:ea typeface="Calibri"/>
                <a:cs typeface="Calibri"/>
                <a:sym typeface="Calibri"/>
              </a:rPr>
              <a:t>Awards Won</a:t>
            </a:r>
            <a:endParaRPr sz="3200" dirty="0">
              <a:solidFill>
                <a:srgbClr val="000000"/>
              </a:solidFill>
              <a:latin typeface="Calibri"/>
              <a:ea typeface="Calibri"/>
              <a:cs typeface="Calibri"/>
              <a:sym typeface="Calibri"/>
            </a:endParaRPr>
          </a:p>
        </p:txBody>
      </p:sp>
      <p:pic>
        <p:nvPicPr>
          <p:cNvPr id="225"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11" name="Picture 3" descr="Award Logo of Bronze Winner of the Brandon Hall Award for Learning in 2020">
            <a:extLst>
              <a:ext uri="{FF2B5EF4-FFF2-40B4-BE49-F238E27FC236}">
                <a16:creationId xmlns:a16="http://schemas.microsoft.com/office/drawing/2014/main" id="{3661AC59-D27E-FBB7-C5BA-C69775955A6D}"/>
              </a:ext>
            </a:extLst>
          </p:cNvPr>
          <p:cNvPicPr>
            <a:picLocks noChangeAspect="1"/>
          </p:cNvPicPr>
          <p:nvPr/>
        </p:nvPicPr>
        <p:blipFill>
          <a:blip r:embed="rId4"/>
          <a:stretch>
            <a:fillRect/>
          </a:stretch>
        </p:blipFill>
        <p:spPr>
          <a:xfrm>
            <a:off x="771929" y="1489981"/>
            <a:ext cx="1851200" cy="1309340"/>
          </a:xfrm>
          <a:prstGeom prst="rect">
            <a:avLst/>
          </a:prstGeom>
        </p:spPr>
      </p:pic>
      <p:pic>
        <p:nvPicPr>
          <p:cNvPr id="9" name="Picture 4" descr="Award Logo of Bronze Winner of the Brandon Hall Award for Learning in 2021">
            <a:extLst>
              <a:ext uri="{FF2B5EF4-FFF2-40B4-BE49-F238E27FC236}">
                <a16:creationId xmlns:a16="http://schemas.microsoft.com/office/drawing/2014/main" id="{893875A3-3585-8E74-605F-D507E2D66AB4}"/>
              </a:ext>
            </a:extLst>
          </p:cNvPr>
          <p:cNvPicPr>
            <a:picLocks noChangeAspect="1"/>
          </p:cNvPicPr>
          <p:nvPr/>
        </p:nvPicPr>
        <p:blipFill>
          <a:blip r:embed="rId5"/>
          <a:stretch>
            <a:fillRect/>
          </a:stretch>
        </p:blipFill>
        <p:spPr>
          <a:xfrm>
            <a:off x="2901259" y="1489981"/>
            <a:ext cx="1851200" cy="1309341"/>
          </a:xfrm>
          <a:prstGeom prst="rect">
            <a:avLst/>
          </a:prstGeom>
        </p:spPr>
      </p:pic>
      <p:pic>
        <p:nvPicPr>
          <p:cNvPr id="7" name="Picture 5" descr="Award Logo of Gold Winner from the Brandon Hall Award for Best Advance in Diversity and Inclusion Innovation , along with Pearson Education&#10;">
            <a:extLst>
              <a:ext uri="{FF2B5EF4-FFF2-40B4-BE49-F238E27FC236}">
                <a16:creationId xmlns:a16="http://schemas.microsoft.com/office/drawing/2014/main" id="{908EDB01-B53D-6C55-A81B-9919E1542E94}"/>
              </a:ext>
            </a:extLst>
          </p:cNvPr>
          <p:cNvPicPr>
            <a:picLocks noChangeAspect="1"/>
          </p:cNvPicPr>
          <p:nvPr/>
        </p:nvPicPr>
        <p:blipFill>
          <a:blip r:embed="rId6"/>
          <a:stretch>
            <a:fillRect/>
          </a:stretch>
        </p:blipFill>
        <p:spPr>
          <a:xfrm>
            <a:off x="4934473" y="1489980"/>
            <a:ext cx="1851200" cy="1309341"/>
          </a:xfrm>
          <a:prstGeom prst="rect">
            <a:avLst/>
          </a:prstGeom>
        </p:spPr>
      </p:pic>
      <p:pic>
        <p:nvPicPr>
          <p:cNvPr id="13" name="Picture 6" descr="Logo of Cool Tool Finalist 2022 for PREP &amp; Invicta&#10;">
            <a:extLst>
              <a:ext uri="{FF2B5EF4-FFF2-40B4-BE49-F238E27FC236}">
                <a16:creationId xmlns:a16="http://schemas.microsoft.com/office/drawing/2014/main" id="{8B112D78-0AFD-BCE2-0E82-B7F2C1EAF823}"/>
              </a:ext>
            </a:extLst>
          </p:cNvPr>
          <p:cNvPicPr>
            <a:picLocks noChangeAspect="1"/>
          </p:cNvPicPr>
          <p:nvPr/>
        </p:nvPicPr>
        <p:blipFill>
          <a:blip r:embed="rId7"/>
          <a:stretch>
            <a:fillRect/>
          </a:stretch>
        </p:blipFill>
        <p:spPr>
          <a:xfrm>
            <a:off x="7159947" y="1498033"/>
            <a:ext cx="1060082" cy="1359399"/>
          </a:xfrm>
          <a:prstGeom prst="rect">
            <a:avLst/>
          </a:prstGeom>
        </p:spPr>
      </p:pic>
      <p:pic>
        <p:nvPicPr>
          <p:cNvPr id="5" name="Picture 7" descr="Picture of the G S V Cup Semi Finalists, Elite 200 List&#10;">
            <a:extLst>
              <a:ext uri="{FF2B5EF4-FFF2-40B4-BE49-F238E27FC236}">
                <a16:creationId xmlns:a16="http://schemas.microsoft.com/office/drawing/2014/main" id="{405716A9-9BF4-281B-D56A-5F5368268857}"/>
              </a:ext>
            </a:extLst>
          </p:cNvPr>
          <p:cNvPicPr>
            <a:picLocks noChangeAspect="1"/>
          </p:cNvPicPr>
          <p:nvPr/>
        </p:nvPicPr>
        <p:blipFill>
          <a:blip r:embed="rId8"/>
          <a:stretch>
            <a:fillRect/>
          </a:stretch>
        </p:blipFill>
        <p:spPr>
          <a:xfrm>
            <a:off x="1955643" y="3142578"/>
            <a:ext cx="2353657" cy="1323932"/>
          </a:xfrm>
          <a:prstGeom prst="rect">
            <a:avLst/>
          </a:prstGeom>
        </p:spPr>
      </p:pic>
      <p:pic>
        <p:nvPicPr>
          <p:cNvPr id="3" name="Picture 8" descr="Picture of Winner of the NASSCOM Challenger Award&#10;">
            <a:extLst>
              <a:ext uri="{FF2B5EF4-FFF2-40B4-BE49-F238E27FC236}">
                <a16:creationId xmlns:a16="http://schemas.microsoft.com/office/drawing/2014/main" id="{55031C15-8DCA-0805-BBD2-BE268181C38F}"/>
              </a:ext>
            </a:extLst>
          </p:cNvPr>
          <p:cNvPicPr>
            <a:picLocks noChangeAspect="1"/>
          </p:cNvPicPr>
          <p:nvPr/>
        </p:nvPicPr>
        <p:blipFill>
          <a:blip r:embed="rId9"/>
          <a:stretch>
            <a:fillRect/>
          </a:stretch>
        </p:blipFill>
        <p:spPr>
          <a:xfrm>
            <a:off x="5073092" y="3142578"/>
            <a:ext cx="2094324" cy="1323932"/>
          </a:xfrm>
          <a:prstGeom prst="rect">
            <a:avLst/>
          </a:prstGeom>
        </p:spPr>
      </p:pic>
    </p:spTree>
    <p:extLst>
      <p:ext uri="{BB962C8B-B14F-4D97-AF65-F5344CB8AC3E}">
        <p14:creationId xmlns:p14="http://schemas.microsoft.com/office/powerpoint/2010/main" val="85880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Title 1"/>
          <p:cNvSpPr txBox="1">
            <a:spLocks noGrp="1"/>
          </p:cNvSpPr>
          <p:nvPr>
            <p:ph type="title"/>
          </p:nvPr>
        </p:nvSpPr>
        <p:spPr>
          <a:xfrm>
            <a:off x="851376" y="532923"/>
            <a:ext cx="7543800" cy="682419"/>
          </a:xfrm>
          <a:prstGeom prst="rect">
            <a:avLst/>
          </a:prstGeom>
        </p:spPr>
        <p:txBody>
          <a:bodyPr spcFirstLastPara="1" wrap="square" lIns="91425" tIns="91425" rIns="91425" bIns="91425" anchor="t" anchorCtr="0">
            <a:normAutofit/>
          </a:bodyPr>
          <a:lstStyle/>
          <a:p>
            <a:pPr marL="12700" lvl="0" indent="0" algn="l" rtl="0">
              <a:lnSpc>
                <a:spcPct val="90000"/>
              </a:lnSpc>
              <a:spcBef>
                <a:spcPts val="100"/>
              </a:spcBef>
              <a:spcAft>
                <a:spcPts val="0"/>
              </a:spcAft>
              <a:buNone/>
            </a:pPr>
            <a:r>
              <a:rPr lang="en" sz="3200" b="1" dirty="0">
                <a:solidFill>
                  <a:srgbClr val="000000"/>
                </a:solidFill>
                <a:latin typeface="Calibri"/>
                <a:ea typeface="Calibri"/>
                <a:cs typeface="Calibri"/>
                <a:sym typeface="Calibri"/>
              </a:rPr>
              <a:t>Continual Engine: Solutions &amp; Services</a:t>
            </a:r>
            <a:endParaRPr sz="3200" b="1" dirty="0">
              <a:solidFill>
                <a:srgbClr val="000000"/>
              </a:solidFill>
              <a:latin typeface="Calibri"/>
              <a:ea typeface="Calibri"/>
              <a:cs typeface="Calibri"/>
              <a:sym typeface="Calibri"/>
            </a:endParaRPr>
          </a:p>
        </p:txBody>
      </p:sp>
      <p:sp>
        <p:nvSpPr>
          <p:cNvPr id="2" name="Content Placeholder 2">
            <a:extLst>
              <a:ext uri="{FF2B5EF4-FFF2-40B4-BE49-F238E27FC236}">
                <a16:creationId xmlns:a16="http://schemas.microsoft.com/office/drawing/2014/main" id="{025763C9-23E1-D106-E323-B1734C6015B8}"/>
              </a:ext>
            </a:extLst>
          </p:cNvPr>
          <p:cNvSpPr>
            <a:spLocks noGrp="1"/>
          </p:cNvSpPr>
          <p:nvPr>
            <p:ph sz="half" idx="1"/>
          </p:nvPr>
        </p:nvSpPr>
        <p:spPr>
          <a:xfrm>
            <a:off x="917860" y="1288476"/>
            <a:ext cx="3297640" cy="3448116"/>
          </a:xfrm>
        </p:spPr>
        <p:txBody>
          <a:bodyPr/>
          <a:lstStyle/>
          <a:p>
            <a:pPr marL="5080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US" sz="1750" b="1" i="0" u="sng" strike="noStrike" kern="1200" cap="none" spc="0" normalizeH="0" baseline="0" noProof="0" dirty="0">
                <a:ln>
                  <a:noFill/>
                </a:ln>
                <a:solidFill>
                  <a:prstClr val="black"/>
                </a:solidFill>
                <a:effectLst/>
                <a:uLnTx/>
                <a:uFillTx/>
                <a:latin typeface="Calibri"/>
                <a:ea typeface="Calibri"/>
                <a:cs typeface="Calibri"/>
                <a:sym typeface="Calibri"/>
              </a:rPr>
              <a:t>Accessibility Services </a:t>
            </a:r>
            <a:endPar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5080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Document Remediation (PREP)</a:t>
            </a:r>
          </a:p>
          <a:p>
            <a:pPr marL="5080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Image Alt Text (Invicta™)</a:t>
            </a:r>
          </a:p>
          <a:p>
            <a:pPr marL="5080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Automated PowerPoint Accessibility </a:t>
            </a:r>
          </a:p>
          <a:p>
            <a:pPr marL="5080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Automated Video Closed Captions &amp; Audio Descriptions</a:t>
            </a:r>
          </a:p>
          <a:p>
            <a:pPr marL="5080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Website Accessibility</a:t>
            </a:r>
          </a:p>
        </p:txBody>
      </p:sp>
      <p:sp>
        <p:nvSpPr>
          <p:cNvPr id="3" name="Content Placeholder 3">
            <a:extLst>
              <a:ext uri="{FF2B5EF4-FFF2-40B4-BE49-F238E27FC236}">
                <a16:creationId xmlns:a16="http://schemas.microsoft.com/office/drawing/2014/main" id="{F01DA215-042C-55CC-6846-461499AEF4EF}"/>
              </a:ext>
            </a:extLst>
          </p:cNvPr>
          <p:cNvSpPr>
            <a:spLocks noGrp="1"/>
          </p:cNvSpPr>
          <p:nvPr>
            <p:ph sz="half" idx="2"/>
          </p:nvPr>
        </p:nvSpPr>
        <p:spPr>
          <a:xfrm>
            <a:off x="5281772" y="1284733"/>
            <a:ext cx="2907792" cy="2061971"/>
          </a:xfrm>
        </p:spPr>
        <p:txBody>
          <a:bodyPr/>
          <a:lstStyle/>
          <a:p>
            <a:pPr marL="5080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US" sz="1750" b="1" i="0" u="sng" strike="noStrike" kern="1200" cap="none" spc="0" normalizeH="0" baseline="0" noProof="0" dirty="0">
                <a:ln>
                  <a:noFill/>
                </a:ln>
                <a:solidFill>
                  <a:prstClr val="black"/>
                </a:solidFill>
                <a:effectLst/>
                <a:uLnTx/>
                <a:uFillTx/>
                <a:latin typeface="Calibri"/>
                <a:ea typeface="Calibri"/>
                <a:cs typeface="Calibri"/>
                <a:sym typeface="Calibri"/>
              </a:rPr>
              <a:t>Learning Process Automation</a:t>
            </a:r>
            <a:endPar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5080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Digitization </a:t>
            </a:r>
          </a:p>
          <a:p>
            <a:pPr marL="5080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Tagging, Indexing, and Search</a:t>
            </a:r>
          </a:p>
          <a:p>
            <a:pPr marL="50800" marR="0" lvl="0" indent="0" algn="l" defTabSz="457200" rtl="0" eaLnBrk="1" fontAlgn="auto" latinLnBrk="0" hangingPunct="1">
              <a:lnSpc>
                <a:spcPct val="150000"/>
              </a:lnSpc>
              <a:spcBef>
                <a:spcPts val="0"/>
              </a:spcBef>
              <a:spcAft>
                <a:spcPts val="0"/>
              </a:spcAft>
              <a:buClrTx/>
              <a:buSzTx/>
              <a:buFontTx/>
              <a:buNone/>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Learning Aids/Assessments</a:t>
            </a:r>
          </a:p>
        </p:txBody>
      </p:sp>
      <p:pic>
        <p:nvPicPr>
          <p:cNvPr id="235" name="Picture 4"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spTree>
    <p:extLst>
      <p:ext uri="{BB962C8B-B14F-4D97-AF65-F5344CB8AC3E}">
        <p14:creationId xmlns:p14="http://schemas.microsoft.com/office/powerpoint/2010/main" val="771243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Title 1"/>
          <p:cNvSpPr txBox="1">
            <a:spLocks noGrp="1"/>
          </p:cNvSpPr>
          <p:nvPr>
            <p:ph type="title"/>
          </p:nvPr>
        </p:nvSpPr>
        <p:spPr>
          <a:xfrm>
            <a:off x="790672" y="220275"/>
            <a:ext cx="8520600" cy="607800"/>
          </a:xfrm>
          <a:prstGeom prst="rect">
            <a:avLst/>
          </a:prstGeom>
        </p:spPr>
        <p:txBody>
          <a:bodyPr spcFirstLastPara="1" wrap="square" lIns="91425" tIns="91425" rIns="91425" bIns="91425" anchor="t" anchorCtr="0">
            <a:noAutofit/>
          </a:bodyPr>
          <a:lstStyle/>
          <a:p>
            <a:pPr marL="12700" lvl="0" indent="0" algn="l" rtl="0">
              <a:lnSpc>
                <a:spcPct val="90000"/>
              </a:lnSpc>
              <a:spcBef>
                <a:spcPts val="100"/>
              </a:spcBef>
              <a:spcAft>
                <a:spcPts val="0"/>
              </a:spcAft>
              <a:buClr>
                <a:srgbClr val="000000"/>
              </a:buClr>
              <a:buFont typeface="Arial"/>
              <a:buNone/>
            </a:pPr>
            <a:r>
              <a:rPr lang="en" sz="3200" b="1" dirty="0">
                <a:solidFill>
                  <a:srgbClr val="000000"/>
                </a:solidFill>
                <a:latin typeface="Calibri"/>
                <a:ea typeface="Calibri"/>
                <a:cs typeface="Calibri"/>
                <a:sym typeface="Calibri"/>
              </a:rPr>
              <a:t>Continual Engine’s</a:t>
            </a:r>
            <a:endParaRPr sz="3200" b="1" dirty="0">
              <a:solidFill>
                <a:srgbClr val="000000"/>
              </a:solidFill>
              <a:latin typeface="Calibri"/>
              <a:ea typeface="Calibri"/>
              <a:cs typeface="Calibri"/>
              <a:sym typeface="Calibri"/>
            </a:endParaRPr>
          </a:p>
          <a:p>
            <a:pPr marL="12700" lvl="0" indent="0" algn="l" rtl="0">
              <a:lnSpc>
                <a:spcPct val="90000"/>
              </a:lnSpc>
              <a:spcBef>
                <a:spcPts val="100"/>
              </a:spcBef>
              <a:spcAft>
                <a:spcPts val="0"/>
              </a:spcAft>
              <a:buClr>
                <a:srgbClr val="000000"/>
              </a:buClr>
              <a:buFont typeface="Arial"/>
              <a:buNone/>
            </a:pPr>
            <a:r>
              <a:rPr lang="en" sz="3200" b="1" dirty="0">
                <a:solidFill>
                  <a:srgbClr val="000000"/>
                </a:solidFill>
                <a:latin typeface="Calibri"/>
                <a:ea typeface="Calibri"/>
                <a:cs typeface="Calibri"/>
                <a:sym typeface="Calibri"/>
              </a:rPr>
              <a:t>Journey Into Accessibility &amp; Learning</a:t>
            </a:r>
            <a:endParaRPr sz="3200" b="1" dirty="0">
              <a:solidFill>
                <a:srgbClr val="000000"/>
              </a:solidFill>
              <a:latin typeface="Calibri"/>
              <a:ea typeface="Calibri"/>
              <a:cs typeface="Calibri"/>
              <a:sym typeface="Calibri"/>
            </a:endParaRPr>
          </a:p>
        </p:txBody>
      </p:sp>
      <p:pic>
        <p:nvPicPr>
          <p:cNvPr id="242"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sp>
        <p:nvSpPr>
          <p:cNvPr id="2" name="Content Placeholder 3">
            <a:extLst>
              <a:ext uri="{FF2B5EF4-FFF2-40B4-BE49-F238E27FC236}">
                <a16:creationId xmlns:a16="http://schemas.microsoft.com/office/drawing/2014/main" id="{DC21349F-8205-72C1-1066-ED20ABBA7199}"/>
              </a:ext>
            </a:extLst>
          </p:cNvPr>
          <p:cNvSpPr txBox="1">
            <a:spLocks noGrp="1"/>
          </p:cNvSpPr>
          <p:nvPr>
            <p:ph type="body" idx="1"/>
          </p:nvPr>
        </p:nvSpPr>
        <p:spPr>
          <a:xfrm>
            <a:off x="790673" y="1265134"/>
            <a:ext cx="4816230" cy="2898300"/>
          </a:xfrm>
          <a:prstGeom prst="rect">
            <a:avLst/>
          </a:prstGeom>
        </p:spPr>
        <p:txBody>
          <a:bodyPr spcFirstLastPara="1" wrap="square" lIns="91425" tIns="91425" rIns="91425" bIns="91425" anchor="t" anchorCtr="0">
            <a:noAutofit/>
          </a:bodyPr>
          <a:lstStyle/>
          <a:p>
            <a:pPr marL="285750" indent="-285750">
              <a:lnSpc>
                <a:spcPct val="150000"/>
              </a:lnSpc>
            </a:pPr>
            <a:r>
              <a:rPr lang="en-US" sz="1750" dirty="0">
                <a:latin typeface="Calibri"/>
                <a:ea typeface="Calibri"/>
                <a:cs typeface="Calibri"/>
                <a:sym typeface="Calibri"/>
              </a:rPr>
              <a:t>Decades of tech and content expertise.</a:t>
            </a:r>
          </a:p>
          <a:p>
            <a:pPr marL="285750" indent="-285750">
              <a:lnSpc>
                <a:spcPct val="150000"/>
              </a:lnSpc>
            </a:pPr>
            <a:r>
              <a:rPr lang="en-US" sz="1750" dirty="0">
                <a:latin typeface="Calibri"/>
                <a:ea typeface="Calibri"/>
                <a:cs typeface="Calibri"/>
                <a:sym typeface="Calibri"/>
              </a:rPr>
              <a:t>Transforming accessibility with tech and experts.</a:t>
            </a:r>
          </a:p>
          <a:p>
            <a:pPr marL="285750" indent="-285750">
              <a:lnSpc>
                <a:spcPct val="150000"/>
              </a:lnSpc>
            </a:pPr>
            <a:r>
              <a:rPr lang="en-US" sz="1750" b="0" i="0" dirty="0">
                <a:effectLst/>
              </a:rPr>
              <a:t>Award-winning solutions with AI.</a:t>
            </a:r>
          </a:p>
          <a:p>
            <a:pPr marL="285750" indent="-285750">
              <a:lnSpc>
                <a:spcPct val="150000"/>
              </a:lnSpc>
            </a:pPr>
            <a:r>
              <a:rPr lang="en-US" sz="1750" b="0" i="0" dirty="0">
                <a:effectLst/>
              </a:rPr>
              <a:t>Analyzing complex content for automation.</a:t>
            </a:r>
          </a:p>
          <a:p>
            <a:pPr marL="285750" indent="-285750">
              <a:lnSpc>
                <a:spcPct val="150000"/>
              </a:lnSpc>
            </a:pPr>
            <a:r>
              <a:rPr lang="en-US" sz="1750" dirty="0">
                <a:ea typeface="Calibri"/>
                <a:cs typeface="Calibri"/>
                <a:sym typeface="Calibri"/>
              </a:rPr>
              <a:t>A team of tech experts, engineers, and more.</a:t>
            </a:r>
            <a:endParaRPr lang="en" sz="1750" dirty="0">
              <a:ea typeface="Calibri"/>
              <a:cs typeface="Calibri"/>
              <a:sym typeface="Calibri"/>
            </a:endParaRPr>
          </a:p>
        </p:txBody>
      </p:sp>
      <p:pic>
        <p:nvPicPr>
          <p:cNvPr id="4" name="Picture 4" descr="The photograph shows an empty road">
            <a:extLst>
              <a:ext uri="{FF2B5EF4-FFF2-40B4-BE49-F238E27FC236}">
                <a16:creationId xmlns:a16="http://schemas.microsoft.com/office/drawing/2014/main" id="{D007A5F8-1427-55C9-CB62-48CB8400CF7C}"/>
              </a:ext>
            </a:extLst>
          </p:cNvPr>
          <p:cNvPicPr>
            <a:picLocks noChangeAspect="1"/>
          </p:cNvPicPr>
          <p:nvPr/>
        </p:nvPicPr>
        <p:blipFill>
          <a:blip r:embed="rId4"/>
          <a:stretch>
            <a:fillRect/>
          </a:stretch>
        </p:blipFill>
        <p:spPr>
          <a:xfrm>
            <a:off x="5668045" y="1370674"/>
            <a:ext cx="2685283" cy="311252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Title 1"/>
          <p:cNvSpPr txBox="1">
            <a:spLocks noGrp="1"/>
          </p:cNvSpPr>
          <p:nvPr>
            <p:ph type="title"/>
          </p:nvPr>
        </p:nvSpPr>
        <p:spPr>
          <a:xfrm>
            <a:off x="781286" y="264747"/>
            <a:ext cx="6498900" cy="9993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900"/>
              <a:buFont typeface="Calibri"/>
              <a:buNone/>
            </a:pPr>
            <a:r>
              <a:rPr lang="en" sz="3200" b="1" dirty="0">
                <a:solidFill>
                  <a:srgbClr val="000000"/>
                </a:solidFill>
                <a:latin typeface="Calibri"/>
                <a:ea typeface="Calibri"/>
                <a:cs typeface="Calibri"/>
                <a:sym typeface="Calibri"/>
              </a:rPr>
              <a:t>Continual Engine: Compliance Testing &amp; Quality Checks</a:t>
            </a:r>
          </a:p>
        </p:txBody>
      </p:sp>
      <p:pic>
        <p:nvPicPr>
          <p:cNvPr id="249"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4" name="Picture 3" descr="The photograph shows two people working on their computers.">
            <a:extLst>
              <a:ext uri="{FF2B5EF4-FFF2-40B4-BE49-F238E27FC236}">
                <a16:creationId xmlns:a16="http://schemas.microsoft.com/office/drawing/2014/main" id="{0ECD9FB8-5CC7-1EF3-1042-03ED0188694B}"/>
              </a:ext>
            </a:extLst>
          </p:cNvPr>
          <p:cNvPicPr>
            <a:picLocks noChangeAspect="1"/>
          </p:cNvPicPr>
          <p:nvPr/>
        </p:nvPicPr>
        <p:blipFill rotWithShape="1">
          <a:blip r:embed="rId4"/>
          <a:srcRect r="1036" b="13270"/>
          <a:stretch/>
        </p:blipFill>
        <p:spPr>
          <a:xfrm>
            <a:off x="999461" y="1396157"/>
            <a:ext cx="2381692" cy="3129377"/>
          </a:xfrm>
          <a:prstGeom prst="rect">
            <a:avLst/>
          </a:prstGeom>
        </p:spPr>
      </p:pic>
      <p:sp>
        <p:nvSpPr>
          <p:cNvPr id="2" name="Content Placeholder 4">
            <a:extLst>
              <a:ext uri="{FF2B5EF4-FFF2-40B4-BE49-F238E27FC236}">
                <a16:creationId xmlns:a16="http://schemas.microsoft.com/office/drawing/2014/main" id="{DE0533E0-D14B-8AF6-E6EB-C8421534D503}"/>
              </a:ext>
            </a:extLst>
          </p:cNvPr>
          <p:cNvSpPr txBox="1">
            <a:spLocks noGrp="1"/>
          </p:cNvSpPr>
          <p:nvPr>
            <p:ph type="body" idx="1"/>
          </p:nvPr>
        </p:nvSpPr>
        <p:spPr>
          <a:xfrm>
            <a:off x="3522921" y="1264047"/>
            <a:ext cx="5089451" cy="2137285"/>
          </a:xfrm>
          <a:prstGeom prst="rect">
            <a:avLst/>
          </a:prstGeom>
        </p:spPr>
        <p:txBody>
          <a:bodyPr spcFirstLastPara="1" wrap="square" lIns="91425" tIns="91425" rIns="91425" bIns="91425" anchor="t" anchorCtr="0">
            <a:noAutofit/>
          </a:bodyPr>
          <a:lstStyle/>
          <a:p>
            <a:pPr marL="285750" indent="-285750">
              <a:lnSpc>
                <a:spcPct val="150000"/>
              </a:lnSpc>
            </a:pPr>
            <a:r>
              <a:rPr lang="en-US" sz="1750" dirty="0">
                <a:latin typeface="Calibri"/>
                <a:ea typeface="Calibri"/>
                <a:cs typeface="Calibri"/>
                <a:sym typeface="Calibri"/>
              </a:rPr>
              <a:t>Customizable solutions for client guidelines.</a:t>
            </a:r>
          </a:p>
          <a:p>
            <a:pPr marL="285750" indent="-285750">
              <a:lnSpc>
                <a:spcPct val="150000"/>
              </a:lnSpc>
            </a:pPr>
            <a:r>
              <a:rPr lang="en-US" sz="1750" dirty="0">
                <a:latin typeface="Calibri"/>
                <a:ea typeface="Calibri"/>
                <a:cs typeface="Calibri"/>
                <a:sym typeface="Calibri"/>
              </a:rPr>
              <a:t>High-quality output in various formats.</a:t>
            </a:r>
          </a:p>
          <a:p>
            <a:pPr marL="285750" indent="-285750">
              <a:lnSpc>
                <a:spcPct val="150000"/>
              </a:lnSpc>
            </a:pPr>
            <a:r>
              <a:rPr lang="en-US" sz="1750" dirty="0">
                <a:latin typeface="Calibri"/>
                <a:ea typeface="Calibri"/>
                <a:cs typeface="Calibri"/>
                <a:sym typeface="Calibri"/>
              </a:rPr>
              <a:t>Up to 60% time and 50% cost savings with scalability.</a:t>
            </a:r>
          </a:p>
          <a:p>
            <a:pPr marL="285750" indent="-285750">
              <a:lnSpc>
                <a:spcPct val="150000"/>
              </a:lnSpc>
            </a:pPr>
            <a:r>
              <a:rPr lang="en-US" sz="1750" dirty="0">
                <a:latin typeface="Calibri"/>
                <a:ea typeface="Calibri"/>
                <a:cs typeface="Calibri"/>
                <a:sym typeface="Calibri"/>
              </a:rPr>
              <a:t>In-house experts verify accessible versions.</a:t>
            </a:r>
          </a:p>
          <a:p>
            <a:pPr marL="285750" indent="-285750">
              <a:lnSpc>
                <a:spcPct val="150000"/>
              </a:lnSpc>
            </a:pPr>
            <a:r>
              <a:rPr lang="en-US" sz="1750" dirty="0">
                <a:latin typeface="Calibri"/>
                <a:ea typeface="Calibri"/>
                <a:cs typeface="Calibri"/>
                <a:sym typeface="Calibri"/>
              </a:rPr>
              <a:t>Exceeds standards like WCAG 2.1/2.2 AA, PDFU/A, and ADA.</a:t>
            </a:r>
            <a:endParaRPr lang="en" sz="1750" dirty="0">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Title 1"/>
          <p:cNvSpPr txBox="1">
            <a:spLocks noGrp="1"/>
          </p:cNvSpPr>
          <p:nvPr>
            <p:ph type="title"/>
          </p:nvPr>
        </p:nvSpPr>
        <p:spPr>
          <a:xfrm>
            <a:off x="812442" y="673241"/>
            <a:ext cx="7543800" cy="69047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Partnering with Continual Engine</a:t>
            </a:r>
            <a:endParaRPr sz="3200" b="1" dirty="0">
              <a:solidFill>
                <a:srgbClr val="000000"/>
              </a:solidFill>
              <a:latin typeface="Calibri"/>
              <a:ea typeface="Calibri"/>
              <a:cs typeface="Calibri"/>
              <a:sym typeface="Calibri"/>
            </a:endParaRPr>
          </a:p>
        </p:txBody>
      </p:sp>
      <p:pic>
        <p:nvPicPr>
          <p:cNvPr id="256"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3" name="Picture 3" descr="The photograph shows two people handshaking depicting partnership">
            <a:extLst>
              <a:ext uri="{FF2B5EF4-FFF2-40B4-BE49-F238E27FC236}">
                <a16:creationId xmlns:a16="http://schemas.microsoft.com/office/drawing/2014/main" id="{3AE8F664-057B-8683-80D8-D3C3DE7DA7E6}"/>
              </a:ext>
            </a:extLst>
          </p:cNvPr>
          <p:cNvPicPr>
            <a:picLocks noChangeAspect="1"/>
          </p:cNvPicPr>
          <p:nvPr/>
        </p:nvPicPr>
        <p:blipFill>
          <a:blip r:embed="rId4"/>
          <a:stretch>
            <a:fillRect/>
          </a:stretch>
        </p:blipFill>
        <p:spPr>
          <a:xfrm>
            <a:off x="866331" y="1409257"/>
            <a:ext cx="3648962" cy="2432641"/>
          </a:xfrm>
          <a:prstGeom prst="rect">
            <a:avLst/>
          </a:prstGeom>
        </p:spPr>
      </p:pic>
      <p:sp>
        <p:nvSpPr>
          <p:cNvPr id="2" name="Content Placeholder 4">
            <a:extLst>
              <a:ext uri="{FF2B5EF4-FFF2-40B4-BE49-F238E27FC236}">
                <a16:creationId xmlns:a16="http://schemas.microsoft.com/office/drawing/2014/main" id="{864F95CD-F018-F9E4-8375-D9F823F26F55}"/>
              </a:ext>
            </a:extLst>
          </p:cNvPr>
          <p:cNvSpPr>
            <a:spLocks noGrp="1"/>
          </p:cNvSpPr>
          <p:nvPr>
            <p:ph idx="1"/>
          </p:nvPr>
        </p:nvSpPr>
        <p:spPr>
          <a:xfrm>
            <a:off x="4775306" y="1329437"/>
            <a:ext cx="3646318" cy="3017520"/>
          </a:xfrm>
        </p:spPr>
        <p:txBody>
          <a:bodyPr/>
          <a:lstStyle/>
          <a:p>
            <a:pPr marL="117475" marR="0" lvl="0" indent="0" algn="l" defTabSz="457200" rtl="0" eaLnBrk="1" fontAlgn="auto" latinLnBrk="0" hangingPunct="1">
              <a:lnSpc>
                <a:spcPct val="150000"/>
              </a:lnSpc>
              <a:spcBef>
                <a:spcPts val="0"/>
              </a:spcBef>
              <a:spcAft>
                <a:spcPts val="0"/>
              </a:spcAft>
              <a:buClr>
                <a:prstClr val="white"/>
              </a:buClr>
              <a:buSzPts val="1750"/>
              <a:buFontTx/>
              <a:buNone/>
              <a:tabLst/>
              <a:defRPr/>
            </a:pPr>
            <a:r>
              <a:rPr kumimoji="0" lang="en-US" sz="1750" b="0" i="0" u="none" strike="noStrike" kern="1200" cap="none" spc="0" normalizeH="0" baseline="0" noProof="0" dirty="0">
                <a:ln>
                  <a:noFill/>
                </a:ln>
                <a:solidFill>
                  <a:prstClr val="black">
                    <a:lumMod val="75000"/>
                    <a:lumOff val="25000"/>
                  </a:prstClr>
                </a:solidFill>
                <a:effectLst/>
                <a:uLnTx/>
                <a:uFillTx/>
                <a:latin typeface="Calibri"/>
                <a:ea typeface="Calibri"/>
                <a:cs typeface="Calibri"/>
                <a:sym typeface="Calibri"/>
              </a:rPr>
              <a:t>We offer </a:t>
            </a:r>
            <a:r>
              <a:rPr kumimoji="0" lang="en-US" sz="1750" b="1" i="0" u="none" strike="noStrike" kern="1200" cap="none" spc="0" normalizeH="0" baseline="0" noProof="0" dirty="0">
                <a:ln>
                  <a:noFill/>
                </a:ln>
                <a:solidFill>
                  <a:prstClr val="black">
                    <a:lumMod val="75000"/>
                    <a:lumOff val="25000"/>
                  </a:prstClr>
                </a:solidFill>
                <a:effectLst/>
                <a:uLnTx/>
                <a:uFillTx/>
                <a:latin typeface="Calibri"/>
                <a:ea typeface="Calibri"/>
                <a:cs typeface="Calibri"/>
                <a:sym typeface="Calibri"/>
              </a:rPr>
              <a:t>subscription packages</a:t>
            </a:r>
            <a:r>
              <a:rPr kumimoji="0" lang="en-US" sz="1750" b="0" i="0" u="none" strike="noStrike" kern="1200" cap="none" spc="0" normalizeH="0" baseline="0" noProof="0" dirty="0">
                <a:ln>
                  <a:noFill/>
                </a:ln>
                <a:solidFill>
                  <a:prstClr val="black">
                    <a:lumMod val="75000"/>
                    <a:lumOff val="25000"/>
                  </a:prstClr>
                </a:solidFill>
                <a:effectLst/>
                <a:uLnTx/>
                <a:uFillTx/>
                <a:latin typeface="Calibri"/>
                <a:ea typeface="Calibri"/>
                <a:cs typeface="Calibri"/>
                <a:sym typeface="Calibri"/>
              </a:rPr>
              <a:t> and </a:t>
            </a:r>
            <a:r>
              <a:rPr kumimoji="0" lang="en-US" sz="1750" b="1" i="0" u="none" strike="noStrike" kern="1200" cap="none" spc="0" normalizeH="0" baseline="0" noProof="0" dirty="0">
                <a:ln>
                  <a:noFill/>
                </a:ln>
                <a:solidFill>
                  <a:prstClr val="black">
                    <a:lumMod val="75000"/>
                    <a:lumOff val="25000"/>
                  </a:prstClr>
                </a:solidFill>
                <a:effectLst/>
                <a:uLnTx/>
                <a:uFillTx/>
                <a:latin typeface="Calibri"/>
                <a:ea typeface="Calibri"/>
                <a:cs typeface="Calibri"/>
                <a:sym typeface="Calibri"/>
              </a:rPr>
              <a:t>customized services for accessibility</a:t>
            </a:r>
            <a:r>
              <a:rPr kumimoji="0" lang="en-US" sz="1750" b="0" i="0" u="none" strike="noStrike" kern="1200" cap="none" spc="0" normalizeH="0" baseline="0" noProof="0" dirty="0">
                <a:ln>
                  <a:noFill/>
                </a:ln>
                <a:solidFill>
                  <a:prstClr val="black">
                    <a:lumMod val="75000"/>
                    <a:lumOff val="25000"/>
                  </a:prstClr>
                </a:solidFill>
                <a:effectLst/>
                <a:uLnTx/>
                <a:uFillTx/>
                <a:latin typeface="Calibri"/>
                <a:ea typeface="Calibri"/>
                <a:cs typeface="Calibri"/>
                <a:sym typeface="Calibri"/>
              </a:rPr>
              <a:t> including image descriptions, document remediation, video closed captions and extended audio description services, and more.</a:t>
            </a:r>
          </a:p>
        </p:txBody>
      </p:sp>
    </p:spTree>
    <p:extLst>
      <p:ext uri="{BB962C8B-B14F-4D97-AF65-F5344CB8AC3E}">
        <p14:creationId xmlns:p14="http://schemas.microsoft.com/office/powerpoint/2010/main" val="2271716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Shape 117"/>
        <p:cNvGrpSpPr/>
        <p:nvPr/>
      </p:nvGrpSpPr>
      <p:grpSpPr>
        <a:xfrm>
          <a:off x="0" y="0"/>
          <a:ext cx="0" cy="0"/>
          <a:chOff x="0" y="0"/>
          <a:chExt cx="0" cy="0"/>
        </a:xfrm>
      </p:grpSpPr>
      <p:sp>
        <p:nvSpPr>
          <p:cNvPr id="2" name="Title 1">
            <a:extLst>
              <a:ext uri="{FF2B5EF4-FFF2-40B4-BE49-F238E27FC236}">
                <a16:creationId xmlns:a16="http://schemas.microsoft.com/office/drawing/2014/main" id="{15F0C238-EC21-4C9A-854C-7F412D6C51E4}"/>
              </a:ext>
            </a:extLst>
          </p:cNvPr>
          <p:cNvSpPr txBox="1">
            <a:spLocks noGrp="1"/>
          </p:cNvSpPr>
          <p:nvPr>
            <p:ph type="title"/>
          </p:nvPr>
        </p:nvSpPr>
        <p:spPr>
          <a:xfrm>
            <a:off x="800099" y="923544"/>
            <a:ext cx="7543800" cy="1294596"/>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IN" sz="7200" b="0" i="0" u="none" strike="noStrike" kern="1200" cap="none" spc="-38" normalizeH="0" baseline="0" noProof="0" dirty="0">
                <a:ln>
                  <a:noFill/>
                </a:ln>
                <a:solidFill>
                  <a:srgbClr val="000000"/>
                </a:solidFill>
                <a:effectLst/>
                <a:uLnTx/>
                <a:uFillTx/>
                <a:latin typeface="Montserrat"/>
                <a:ea typeface="Montserrat"/>
                <a:cs typeface="Montserrat"/>
                <a:sym typeface="Montserrat"/>
              </a:rPr>
              <a:t>Thanks</a:t>
            </a:r>
            <a:endParaRPr kumimoji="0" lang="en-IN" sz="3600" b="0" i="0" u="none" strike="noStrike" kern="1200" cap="none" spc="-38" normalizeH="0" baseline="0" noProof="0" dirty="0">
              <a:ln>
                <a:noFill/>
              </a:ln>
              <a:solidFill>
                <a:srgbClr val="000000"/>
              </a:solidFill>
              <a:effectLst/>
              <a:uLnTx/>
              <a:uFillTx/>
              <a:latin typeface="+mj-lt"/>
              <a:ea typeface="+mj-ea"/>
              <a:cs typeface="+mj-cs"/>
            </a:endParaRPr>
          </a:p>
        </p:txBody>
      </p:sp>
      <p:sp>
        <p:nvSpPr>
          <p:cNvPr id="6" name="Content Placeholder 2">
            <a:extLst>
              <a:ext uri="{FF2B5EF4-FFF2-40B4-BE49-F238E27FC236}">
                <a16:creationId xmlns:a16="http://schemas.microsoft.com/office/drawing/2014/main" id="{9170D8BB-5496-8F1A-807C-E59D75525B1F}"/>
              </a:ext>
            </a:extLst>
          </p:cNvPr>
          <p:cNvSpPr>
            <a:spLocks noGrp="1"/>
          </p:cNvSpPr>
          <p:nvPr>
            <p:ph sz="quarter" idx="13"/>
          </p:nvPr>
        </p:nvSpPr>
        <p:spPr>
          <a:xfrm>
            <a:off x="877887" y="2286721"/>
            <a:ext cx="7388225" cy="2312712"/>
          </a:xfrm>
        </p:spPr>
        <p:txBody>
          <a:bodyPr>
            <a:norm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ontserrat"/>
                <a:cs typeface="Montserrat"/>
                <a:sym typeface="Montserrat"/>
              </a:rPr>
              <a:t>Questions or Feedback?</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ontserrat"/>
                <a:cs typeface="Montserrat"/>
                <a:sym typeface="Montserrat"/>
              </a:rPr>
              <a:t>Vijayshree</a:t>
            </a:r>
            <a:r>
              <a:rPr kumimoji="0" lang="en-US" sz="2000" b="0" i="0" u="none" strike="noStrike" kern="1200" cap="none" spc="0" normalizeH="0" baseline="0" noProof="0" dirty="0">
                <a:ln>
                  <a:noFill/>
                </a:ln>
                <a:solidFill>
                  <a:prstClr val="black"/>
                </a:solidFill>
                <a:effectLst/>
                <a:uLnTx/>
                <a:uFillTx/>
                <a:latin typeface="Calibri" panose="020F0502020204030204"/>
                <a:ea typeface="Montserrat"/>
                <a:cs typeface="Montserrat"/>
                <a:sym typeface="Montserrat"/>
              </a:rPr>
              <a:t> (VJ) </a:t>
            </a:r>
            <a:r>
              <a:rPr kumimoji="0" lang="en-US" sz="2000" b="0" i="0" u="none" strike="noStrike" kern="1200" cap="none" spc="0" normalizeH="0" baseline="0" noProof="0" dirty="0" err="1">
                <a:ln>
                  <a:noFill/>
                </a:ln>
                <a:solidFill>
                  <a:prstClr val="black"/>
                </a:solidFill>
                <a:effectLst/>
                <a:uLnTx/>
                <a:uFillTx/>
                <a:latin typeface="Calibri" panose="020F0502020204030204"/>
                <a:ea typeface="Montserrat"/>
                <a:cs typeface="Montserrat"/>
                <a:sym typeface="Montserrat"/>
              </a:rPr>
              <a:t>Vethantham</a:t>
            </a:r>
            <a:endParaRPr kumimoji="0" lang="en-US" sz="2000" b="0" i="0" u="none" strike="noStrike" kern="1200" cap="none" spc="0" normalizeH="0" baseline="0" noProof="0" dirty="0">
              <a:ln>
                <a:noFill/>
              </a:ln>
              <a:solidFill>
                <a:prstClr val="black"/>
              </a:solidFill>
              <a:effectLst/>
              <a:uLnTx/>
              <a:uFillTx/>
              <a:latin typeface="Calibri" panose="020F0502020204030204"/>
              <a:ea typeface="Montserrat"/>
              <a:cs typeface="Montserrat"/>
              <a:sym typeface="Montserrat"/>
            </a:endParaRPr>
          </a:p>
          <a:p>
            <a:pPr marL="0" marR="0" lvl="0" indent="0" algn="ctr" defTabSz="457200" rtl="0" eaLnBrk="1" fontAlgn="auto" latinLnBrk="0" hangingPunct="1">
              <a:lnSpc>
                <a:spcPct val="11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ontserrat"/>
              <a:cs typeface="Montserrat"/>
              <a:sym typeface="Montserrat"/>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ontserrat"/>
                <a:cs typeface="Montserrat"/>
                <a:sym typeface="Montserrat"/>
              </a:rPr>
              <a:t>SVP, Growth &amp; Strategy</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ontserrat"/>
                <a:cs typeface="Montserrat"/>
                <a:sym typeface="Montserrat"/>
              </a:rPr>
              <a:t>Chicago, IL</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ontserrat"/>
                <a:cs typeface="Montserrat"/>
                <a:sym typeface="Montserrat"/>
              </a:rPr>
              <a:t>vijayshree.vethantham@continualengine.com </a:t>
            </a:r>
          </a:p>
        </p:txBody>
      </p:sp>
      <p:pic>
        <p:nvPicPr>
          <p:cNvPr id="119" name="Picture 3" descr="Logo of Continual Engine"/>
          <p:cNvPicPr preferRelativeResize="0"/>
          <p:nvPr/>
        </p:nvPicPr>
        <p:blipFill>
          <a:blip r:embed="rId3">
            <a:alphaModFix/>
          </a:blip>
          <a:stretch>
            <a:fillRect/>
          </a:stretch>
        </p:blipFill>
        <p:spPr>
          <a:xfrm>
            <a:off x="7805418" y="440574"/>
            <a:ext cx="718850" cy="690475"/>
          </a:xfrm>
          <a:prstGeom prst="rect">
            <a:avLst/>
          </a:prstGeom>
          <a:noFill/>
          <a:ln>
            <a:noFill/>
          </a:ln>
        </p:spPr>
      </p:pic>
    </p:spTree>
    <p:extLst>
      <p:ext uri="{BB962C8B-B14F-4D97-AF65-F5344CB8AC3E}">
        <p14:creationId xmlns:p14="http://schemas.microsoft.com/office/powerpoint/2010/main" val="2241210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4" name="Title 1">
            <a:extLst>
              <a:ext uri="{FF2B5EF4-FFF2-40B4-BE49-F238E27FC236}">
                <a16:creationId xmlns:a16="http://schemas.microsoft.com/office/drawing/2014/main" id="{B307C2A2-6006-6B3A-CF58-A3622DEB6D8F}"/>
              </a:ext>
            </a:extLst>
          </p:cNvPr>
          <p:cNvSpPr txBox="1">
            <a:spLocks noGrp="1"/>
          </p:cNvSpPr>
          <p:nvPr>
            <p:ph type="title"/>
          </p:nvPr>
        </p:nvSpPr>
        <p:spPr>
          <a:xfrm>
            <a:off x="579454" y="561675"/>
            <a:ext cx="5773790" cy="607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lvl1pPr lvl="0" algn="l" defTabSz="685800" rtl="0" eaLnBrk="1" latinLnBrk="0" hangingPunct="1">
              <a:lnSpc>
                <a:spcPct val="85000"/>
              </a:lnSpc>
              <a:spcBef>
                <a:spcPts val="0"/>
              </a:spcBef>
              <a:spcAft>
                <a:spcPts val="0"/>
              </a:spcAft>
              <a:buClr>
                <a:schemeClr val="lt1"/>
              </a:buClr>
              <a:buSzPts val="4800"/>
              <a:buNone/>
              <a:defRPr sz="4800" kern="1200" spc="-38" baseline="0">
                <a:solidFill>
                  <a:schemeClr val="lt1"/>
                </a:solidFill>
                <a:latin typeface="+mj-lt"/>
                <a:ea typeface="+mj-ea"/>
                <a:cs typeface="+mj-cs"/>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pPr marL="0" marR="0" lvl="0" indent="0" algn="l" defTabSz="685800" rtl="0" eaLnBrk="1" fontAlgn="auto" latinLnBrk="0" hangingPunct="1">
              <a:lnSpc>
                <a:spcPct val="85000"/>
              </a:lnSpc>
              <a:spcBef>
                <a:spcPts val="0"/>
              </a:spcBef>
              <a:spcAft>
                <a:spcPts val="0"/>
              </a:spcAft>
              <a:buClr>
                <a:schemeClr val="lt1"/>
              </a:buClr>
              <a:buSzPts val="4800"/>
              <a:buFontTx/>
              <a:buNone/>
              <a:tabLst/>
              <a:defRPr/>
            </a:pPr>
            <a:r>
              <a:rPr kumimoji="0" lang="en-US" sz="3200" b="1" i="0" u="none" strike="noStrike" kern="1200" cap="none" spc="-38" normalizeH="0" baseline="0" noProof="0" dirty="0">
                <a:ln>
                  <a:noFill/>
                </a:ln>
                <a:solidFill>
                  <a:srgbClr val="000000"/>
                </a:solidFill>
                <a:effectLst/>
                <a:uLnTx/>
                <a:uFillTx/>
                <a:latin typeface="Calibri"/>
                <a:ea typeface="Calibri"/>
                <a:cs typeface="Calibri"/>
                <a:sym typeface="Calibri"/>
              </a:rPr>
              <a:t>Key Points Attendees Will Learn</a:t>
            </a:r>
          </a:p>
        </p:txBody>
      </p:sp>
      <p:sp>
        <p:nvSpPr>
          <p:cNvPr id="2" name="Text Placeholder 2">
            <a:extLst>
              <a:ext uri="{FF2B5EF4-FFF2-40B4-BE49-F238E27FC236}">
                <a16:creationId xmlns:a16="http://schemas.microsoft.com/office/drawing/2014/main" id="{AEC5E759-F0B7-DC40-7223-CF5246432472}"/>
              </a:ext>
            </a:extLst>
          </p:cNvPr>
          <p:cNvSpPr>
            <a:spLocks noGrp="1"/>
          </p:cNvSpPr>
          <p:nvPr>
            <p:ph type="body" idx="1"/>
          </p:nvPr>
        </p:nvSpPr>
        <p:spPr>
          <a:xfrm>
            <a:off x="579454" y="1548225"/>
            <a:ext cx="8252845" cy="1518168"/>
          </a:xfrm>
        </p:spPr>
        <p:txBody>
          <a:bodyPr/>
          <a:lstStyle/>
          <a:p>
            <a:pPr lvl="0" indent="-314325" defTabSz="457200">
              <a:lnSpc>
                <a:spcPct val="150000"/>
              </a:lnSpc>
              <a:buClr>
                <a:prstClr val="black"/>
              </a:buClr>
              <a:buSzPts val="1350"/>
              <a:buFont typeface="Calibri"/>
              <a:buChar char="●"/>
            </a:pPr>
            <a:r>
              <a:rPr lang="en-US" sz="1750" dirty="0">
                <a:solidFill>
                  <a:prstClr val="black"/>
                </a:solidFill>
                <a:ea typeface="Calibri"/>
                <a:cs typeface="Calibri"/>
                <a:sym typeface="Calibri"/>
              </a:rPr>
              <a:t>Understand generative AI for audio descriptions and captions.</a:t>
            </a:r>
          </a:p>
          <a:p>
            <a:pPr lvl="0" indent="-314325" defTabSz="457200">
              <a:lnSpc>
                <a:spcPct val="150000"/>
              </a:lnSpc>
              <a:buClr>
                <a:prstClr val="black"/>
              </a:buClr>
              <a:buSzPts val="1350"/>
              <a:buFont typeface="Calibri"/>
              <a:buChar char="●"/>
            </a:pPr>
            <a:r>
              <a:rPr lang="en-US" sz="1750" dirty="0">
                <a:solidFill>
                  <a:prstClr val="black"/>
                </a:solidFill>
                <a:ea typeface="Calibri"/>
                <a:cs typeface="Calibri"/>
                <a:sym typeface="Calibri"/>
              </a:rPr>
              <a:t>Improve accuracy with well-designed AI for video accessibility.</a:t>
            </a:r>
          </a:p>
          <a:p>
            <a:pPr lvl="0" indent="-314325" defTabSz="457200">
              <a:lnSpc>
                <a:spcPct val="150000"/>
              </a:lnSpc>
              <a:buClr>
                <a:prstClr val="black"/>
              </a:buClr>
              <a:buSzPts val="1350"/>
              <a:buFont typeface="Calibri"/>
              <a:buChar char="●"/>
            </a:pPr>
            <a:r>
              <a:rPr lang="en-US" sz="1750" dirty="0">
                <a:solidFill>
                  <a:prstClr val="black"/>
                </a:solidFill>
                <a:ea typeface="Calibri"/>
                <a:cs typeface="Calibri"/>
                <a:sym typeface="Calibri"/>
              </a:rPr>
              <a:t>Generative AI for </a:t>
            </a:r>
            <a:r>
              <a:rPr lang="en" sz="1750" dirty="0">
                <a:solidFill>
                  <a:prstClr val="black"/>
                </a:solidFill>
                <a:ea typeface="Calibri"/>
                <a:cs typeface="Calibri"/>
                <a:sym typeface="Calibri"/>
              </a:rPr>
              <a:t>identifying and correcting </a:t>
            </a:r>
            <a:r>
              <a:rPr lang="en-US" sz="1750" dirty="0">
                <a:solidFill>
                  <a:prstClr val="black"/>
                </a:solidFill>
                <a:ea typeface="Calibri"/>
                <a:cs typeface="Calibri"/>
                <a:sym typeface="Calibri"/>
              </a:rPr>
              <a:t>human caption errors.</a:t>
            </a:r>
          </a:p>
        </p:txBody>
      </p:sp>
      <p:pic>
        <p:nvPicPr>
          <p:cNvPr id="142" name="Picture 3"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spTree>
    <p:extLst>
      <p:ext uri="{BB962C8B-B14F-4D97-AF65-F5344CB8AC3E}">
        <p14:creationId xmlns:p14="http://schemas.microsoft.com/office/powerpoint/2010/main" val="135764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Shape 117"/>
        <p:cNvGrpSpPr/>
        <p:nvPr/>
      </p:nvGrpSpPr>
      <p:grpSpPr>
        <a:xfrm>
          <a:off x="0" y="0"/>
          <a:ext cx="0" cy="0"/>
          <a:chOff x="0" y="0"/>
          <a:chExt cx="0" cy="0"/>
        </a:xfrm>
      </p:grpSpPr>
      <p:sp>
        <p:nvSpPr>
          <p:cNvPr id="118" name="Title 1"/>
          <p:cNvSpPr txBox="1">
            <a:spLocks noGrp="1"/>
          </p:cNvSpPr>
          <p:nvPr>
            <p:ph type="title"/>
          </p:nvPr>
        </p:nvSpPr>
        <p:spPr>
          <a:xfrm>
            <a:off x="1643062" y="785812"/>
            <a:ext cx="5857875" cy="3571875"/>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dirty="0">
                <a:solidFill>
                  <a:srgbClr val="000000"/>
                </a:solidFill>
              </a:rPr>
              <a:t>Presenter Information</a:t>
            </a:r>
            <a:endParaRPr b="1" dirty="0">
              <a:solidFill>
                <a:srgbClr val="000000"/>
              </a:solidFill>
            </a:endParaRPr>
          </a:p>
        </p:txBody>
      </p:sp>
      <p:pic>
        <p:nvPicPr>
          <p:cNvPr id="119" name="Picture 2" descr="Logo of Continual Engine"/>
          <p:cNvPicPr preferRelativeResize="0"/>
          <p:nvPr/>
        </p:nvPicPr>
        <p:blipFill>
          <a:blip r:embed="rId3">
            <a:alphaModFix/>
          </a:blip>
          <a:stretch>
            <a:fillRect/>
          </a:stretch>
        </p:blipFill>
        <p:spPr>
          <a:xfrm>
            <a:off x="7805418" y="440574"/>
            <a:ext cx="718850" cy="690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Title 1"/>
          <p:cNvSpPr txBox="1">
            <a:spLocks noGrp="1"/>
          </p:cNvSpPr>
          <p:nvPr>
            <p:ph type="title"/>
          </p:nvPr>
        </p:nvSpPr>
        <p:spPr>
          <a:xfrm>
            <a:off x="981735" y="464591"/>
            <a:ext cx="2463031" cy="60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Presenter</a:t>
            </a:r>
            <a:endParaRPr sz="3200" b="1" dirty="0">
              <a:solidFill>
                <a:srgbClr val="000000"/>
              </a:solidFill>
              <a:latin typeface="Calibri"/>
              <a:ea typeface="Calibri"/>
              <a:cs typeface="Calibri"/>
              <a:sym typeface="Calibri"/>
            </a:endParaRPr>
          </a:p>
        </p:txBody>
      </p:sp>
      <p:pic>
        <p:nvPicPr>
          <p:cNvPr id="127"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125" name="Picture 3" descr="Logo of Continual Engine"/>
          <p:cNvPicPr preferRelativeResize="0"/>
          <p:nvPr/>
        </p:nvPicPr>
        <p:blipFill>
          <a:blip r:embed="rId4">
            <a:alphaModFix/>
          </a:blip>
          <a:stretch>
            <a:fillRect/>
          </a:stretch>
        </p:blipFill>
        <p:spPr>
          <a:xfrm>
            <a:off x="1850853" y="2009246"/>
            <a:ext cx="1668862" cy="1785103"/>
          </a:xfrm>
          <a:prstGeom prst="rect">
            <a:avLst/>
          </a:prstGeom>
          <a:noFill/>
          <a:ln>
            <a:noFill/>
          </a:ln>
        </p:spPr>
      </p:pic>
      <p:sp>
        <p:nvSpPr>
          <p:cNvPr id="2" name="Text Placeholder 4">
            <a:extLst>
              <a:ext uri="{FF2B5EF4-FFF2-40B4-BE49-F238E27FC236}">
                <a16:creationId xmlns:a16="http://schemas.microsoft.com/office/drawing/2014/main" id="{0533B54B-7B43-22E5-A44B-222AD9A3AF27}"/>
              </a:ext>
            </a:extLst>
          </p:cNvPr>
          <p:cNvSpPr>
            <a:spLocks noGrp="1"/>
          </p:cNvSpPr>
          <p:nvPr>
            <p:ph type="body" idx="1"/>
          </p:nvPr>
        </p:nvSpPr>
        <p:spPr>
          <a:xfrm>
            <a:off x="4433311" y="2008489"/>
            <a:ext cx="4391106" cy="2230922"/>
          </a:xfrm>
        </p:spPr>
        <p:txBody>
          <a:bodyPr>
            <a:normAutofit/>
          </a:bodyPr>
          <a:lstStyle/>
          <a:p>
            <a:pPr marL="0" marR="0" lvl="0" indent="0" algn="l" defTabSz="457200" rtl="0" eaLnBrk="1" fontAlgn="auto" latinLnBrk="0" hangingPunct="1">
              <a:lnSpc>
                <a:spcPct val="100000"/>
              </a:lnSpc>
              <a:spcBef>
                <a:spcPts val="0"/>
              </a:spcBef>
              <a:spcAft>
                <a:spcPts val="0"/>
              </a:spcAft>
              <a:buClrTx/>
              <a:buSzPts val="852"/>
              <a:buFontTx/>
              <a:buNone/>
              <a:tabLst/>
              <a:defRPr/>
            </a:pPr>
            <a:r>
              <a:rPr kumimoji="0" lang="en-US" sz="2000" b="1" i="0" u="none" strike="noStrike" kern="1200" cap="none" spc="0" normalizeH="0" baseline="0" noProof="0" dirty="0" err="1">
                <a:ln>
                  <a:noFill/>
                </a:ln>
                <a:solidFill>
                  <a:srgbClr val="000000"/>
                </a:solidFill>
                <a:effectLst/>
                <a:uLnTx/>
                <a:uFillTx/>
                <a:latin typeface="Calibri"/>
                <a:ea typeface="Calibri"/>
                <a:cs typeface="Calibri"/>
                <a:sym typeface="Calibri"/>
              </a:rPr>
              <a:t>Vijayshree</a:t>
            </a:r>
            <a:r>
              <a:rPr kumimoji="0" lang="en-US" sz="2000" b="1" i="0" u="none" strike="noStrike" kern="1200" cap="none" spc="0" normalizeH="0" baseline="0" noProof="0" dirty="0">
                <a:ln>
                  <a:noFill/>
                </a:ln>
                <a:solidFill>
                  <a:srgbClr val="000000"/>
                </a:solidFill>
                <a:effectLst/>
                <a:uLnTx/>
                <a:uFillTx/>
                <a:latin typeface="Calibri"/>
                <a:ea typeface="Calibri"/>
                <a:cs typeface="Calibri"/>
                <a:sym typeface="Calibri"/>
              </a:rPr>
              <a:t> (VJ) </a:t>
            </a:r>
            <a:r>
              <a:rPr kumimoji="0" lang="en-US" sz="2000" b="1" i="0" u="none" strike="noStrike" kern="1200" cap="none" spc="0" normalizeH="0" baseline="0" noProof="0" dirty="0" err="1">
                <a:ln>
                  <a:noFill/>
                </a:ln>
                <a:solidFill>
                  <a:srgbClr val="000000"/>
                </a:solidFill>
                <a:effectLst/>
                <a:uLnTx/>
                <a:uFillTx/>
                <a:latin typeface="Calibri"/>
                <a:ea typeface="Calibri"/>
                <a:cs typeface="Calibri"/>
                <a:sym typeface="Calibri"/>
              </a:rPr>
              <a:t>Vethantham</a:t>
            </a:r>
            <a:endParaRPr kumimoji="0" lang="en-US" sz="2000" b="1"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457200" rtl="0" eaLnBrk="1" fontAlgn="auto" latinLnBrk="0" hangingPunct="1">
              <a:lnSpc>
                <a:spcPct val="100000"/>
              </a:lnSpc>
              <a:spcBef>
                <a:spcPts val="1200"/>
              </a:spcBef>
              <a:spcAft>
                <a:spcPts val="0"/>
              </a:spcAft>
              <a:buClrTx/>
              <a:buSzPts val="852"/>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Senior Vice President,</a:t>
            </a:r>
          </a:p>
          <a:p>
            <a:pPr marL="0" marR="0" lvl="0" indent="0" algn="l" defTabSz="457200" rtl="0" eaLnBrk="1" fontAlgn="auto" latinLnBrk="0" hangingPunct="1">
              <a:lnSpc>
                <a:spcPct val="100000"/>
              </a:lnSpc>
              <a:spcBef>
                <a:spcPts val="1200"/>
              </a:spcBef>
              <a:spcAft>
                <a:spcPts val="0"/>
              </a:spcAft>
              <a:buClrTx/>
              <a:buSzPts val="852"/>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Growth &amp; Strategy</a:t>
            </a:r>
          </a:p>
          <a:p>
            <a:pPr marL="0" marR="0" lvl="0" indent="0" algn="l" defTabSz="457200" rtl="0" eaLnBrk="1" fontAlgn="auto" latinLnBrk="0" hangingPunct="1">
              <a:lnSpc>
                <a:spcPct val="100000"/>
              </a:lnSpc>
              <a:spcBef>
                <a:spcPts val="1200"/>
              </a:spcBef>
              <a:spcAft>
                <a:spcPts val="1200"/>
              </a:spcAft>
              <a:buClrTx/>
              <a:buSzPts val="852"/>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Continual Engine</a:t>
            </a:r>
            <a:endPar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79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Shape 117"/>
        <p:cNvGrpSpPr/>
        <p:nvPr/>
      </p:nvGrpSpPr>
      <p:grpSpPr>
        <a:xfrm>
          <a:off x="0" y="0"/>
          <a:ext cx="0" cy="0"/>
          <a:chOff x="0" y="0"/>
          <a:chExt cx="0" cy="0"/>
        </a:xfrm>
      </p:grpSpPr>
      <p:sp>
        <p:nvSpPr>
          <p:cNvPr id="118" name="Title 1"/>
          <p:cNvSpPr txBox="1">
            <a:spLocks noGrp="1"/>
          </p:cNvSpPr>
          <p:nvPr>
            <p:ph type="title"/>
          </p:nvPr>
        </p:nvSpPr>
        <p:spPr>
          <a:xfrm>
            <a:off x="1643062" y="785812"/>
            <a:ext cx="5857875" cy="3571875"/>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dirty="0">
                <a:solidFill>
                  <a:srgbClr val="000000"/>
                </a:solidFill>
              </a:rPr>
              <a:t>Video Accessibility</a:t>
            </a:r>
            <a:endParaRPr b="1" dirty="0">
              <a:solidFill>
                <a:srgbClr val="000000"/>
              </a:solidFill>
            </a:endParaRPr>
          </a:p>
        </p:txBody>
      </p:sp>
      <p:pic>
        <p:nvPicPr>
          <p:cNvPr id="119" name="Picture 2" descr="Logo of Continual Engine"/>
          <p:cNvPicPr preferRelativeResize="0"/>
          <p:nvPr/>
        </p:nvPicPr>
        <p:blipFill>
          <a:blip r:embed="rId3">
            <a:alphaModFix/>
          </a:blip>
          <a:stretch>
            <a:fillRect/>
          </a:stretch>
        </p:blipFill>
        <p:spPr>
          <a:xfrm>
            <a:off x="7805418" y="440574"/>
            <a:ext cx="718850" cy="690475"/>
          </a:xfrm>
          <a:prstGeom prst="rect">
            <a:avLst/>
          </a:prstGeom>
          <a:noFill/>
          <a:ln>
            <a:noFill/>
          </a:ln>
        </p:spPr>
      </p:pic>
    </p:spTree>
    <p:extLst>
      <p:ext uri="{BB962C8B-B14F-4D97-AF65-F5344CB8AC3E}">
        <p14:creationId xmlns:p14="http://schemas.microsoft.com/office/powerpoint/2010/main" val="229799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Title 1"/>
          <p:cNvSpPr txBox="1">
            <a:spLocks noGrp="1"/>
          </p:cNvSpPr>
          <p:nvPr>
            <p:ph type="title"/>
          </p:nvPr>
        </p:nvSpPr>
        <p:spPr>
          <a:xfrm>
            <a:off x="819807" y="618797"/>
            <a:ext cx="5376042" cy="60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000000"/>
                </a:solidFill>
                <a:latin typeface="Calibri"/>
                <a:ea typeface="Calibri"/>
                <a:cs typeface="Calibri"/>
                <a:sym typeface="Calibri"/>
              </a:rPr>
              <a:t>How Videos Are Widely Used</a:t>
            </a:r>
          </a:p>
        </p:txBody>
      </p:sp>
      <p:sp>
        <p:nvSpPr>
          <p:cNvPr id="2" name="Text Placeholder 2">
            <a:extLst>
              <a:ext uri="{FF2B5EF4-FFF2-40B4-BE49-F238E27FC236}">
                <a16:creationId xmlns:a16="http://schemas.microsoft.com/office/drawing/2014/main" id="{63D31BAB-6894-423A-6A79-114F0EEED167}"/>
              </a:ext>
            </a:extLst>
          </p:cNvPr>
          <p:cNvSpPr>
            <a:spLocks noGrp="1"/>
          </p:cNvSpPr>
          <p:nvPr>
            <p:ph type="body" idx="1"/>
          </p:nvPr>
        </p:nvSpPr>
        <p:spPr>
          <a:xfrm>
            <a:off x="409334" y="1481535"/>
            <a:ext cx="5644625" cy="3043168"/>
          </a:xfrm>
        </p:spPr>
        <p:txBody>
          <a:bodyPr>
            <a:normAutofit/>
          </a:bodyPr>
          <a:lstStyle/>
          <a:p>
            <a:pPr marL="457200" marR="0" lvl="0" indent="-314325" algn="l" defTabSz="457200" rtl="0" eaLnBrk="1" fontAlgn="auto" latinLnBrk="0" hangingPunct="1">
              <a:lnSpc>
                <a:spcPct val="115000"/>
              </a:lnSpc>
              <a:spcBef>
                <a:spcPts val="0"/>
              </a:spcBef>
              <a:spcAft>
                <a:spcPts val="0"/>
              </a:spcAft>
              <a:buClr>
                <a:prstClr val="black"/>
              </a:buClr>
              <a:buSzPts val="1350"/>
              <a:buFont typeface="Calibri"/>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In 2022, videos formed 65.93% of the Internet traffic. </a:t>
            </a: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hlinkClick r:id="rId3"/>
              </a:rPr>
              <a:t>(IT Web)</a:t>
            </a:r>
            <a:endPar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200" marR="0" lvl="0" indent="-314325" algn="l" defTabSz="457200" rtl="0" eaLnBrk="1" fontAlgn="auto" latinLnBrk="0" hangingPunct="1">
              <a:lnSpc>
                <a:spcPct val="115000"/>
              </a:lnSpc>
              <a:spcBef>
                <a:spcPts val="0"/>
              </a:spcBef>
              <a:spcAft>
                <a:spcPts val="0"/>
              </a:spcAft>
              <a:buClr>
                <a:prstClr val="black"/>
              </a:buClr>
              <a:buSzPts val="1350"/>
              <a:buFont typeface="Calibri"/>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YouTube has 2 billion monthly users, and YouTube Shorts hit 50 billion daily views in Feb 2023. </a:t>
            </a: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hlinkClick r:id="rId4"/>
              </a:rPr>
              <a:t>(Statista)</a:t>
            </a:r>
            <a:endPar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200" marR="0" lvl="0" indent="-314325" algn="l" defTabSz="457200" rtl="0" eaLnBrk="1" fontAlgn="auto" latinLnBrk="0" hangingPunct="1">
              <a:lnSpc>
                <a:spcPct val="115000"/>
              </a:lnSpc>
              <a:spcBef>
                <a:spcPts val="0"/>
              </a:spcBef>
              <a:spcAft>
                <a:spcPts val="0"/>
              </a:spcAft>
              <a:buClr>
                <a:prstClr val="black"/>
              </a:buClr>
              <a:buSzPts val="1350"/>
              <a:buFont typeface="Calibri"/>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Video increased web traffic for 87% of video marketers and sales for 80%. </a:t>
            </a: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hlinkClick r:id="rId5"/>
              </a:rPr>
              <a:t>(Hub</a:t>
            </a:r>
            <a:r>
              <a:rPr lang="en-US" sz="1400" dirty="0">
                <a:solidFill>
                  <a:prstClr val="black"/>
                </a:solidFill>
                <a:latin typeface="Calibri"/>
                <a:ea typeface="Calibri"/>
                <a:cs typeface="Calibri"/>
                <a:sym typeface="Calibri"/>
                <a:hlinkClick r:id="rId5"/>
              </a:rPr>
              <a:t>S</a:t>
            </a: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hlinkClick r:id="rId5"/>
              </a:rPr>
              <a:t>pot)</a:t>
            </a:r>
            <a:endPar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200" marR="0" lvl="0" indent="-314325" algn="l" defTabSz="457200" rtl="0" eaLnBrk="1" fontAlgn="auto" latinLnBrk="0" hangingPunct="1">
              <a:lnSpc>
                <a:spcPct val="115000"/>
              </a:lnSpc>
              <a:spcBef>
                <a:spcPts val="0"/>
              </a:spcBef>
              <a:spcAft>
                <a:spcPts val="0"/>
              </a:spcAft>
              <a:buClr>
                <a:prstClr val="black"/>
              </a:buClr>
              <a:buSzPts val="1350"/>
              <a:buFont typeface="Calibri"/>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Facebook has 4B video views daily, with 500M viewers watching 100M hours of content. (</a:t>
            </a: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hlinkClick r:id="rId6"/>
              </a:rPr>
              <a:t>99firms</a:t>
            </a: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a:t>
            </a:r>
          </a:p>
          <a:p>
            <a:pPr marL="457200" marR="0" lvl="0" indent="-314325" algn="l" defTabSz="457200" rtl="0" eaLnBrk="1" fontAlgn="auto" latinLnBrk="0" hangingPunct="1">
              <a:lnSpc>
                <a:spcPct val="115000"/>
              </a:lnSpc>
              <a:spcBef>
                <a:spcPts val="0"/>
              </a:spcBef>
              <a:spcAft>
                <a:spcPts val="0"/>
              </a:spcAft>
              <a:buClr>
                <a:prstClr val="black"/>
              </a:buClr>
              <a:buSzPts val="1350"/>
              <a:buFont typeface="Calibri"/>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Udemy Business and </a:t>
            </a:r>
            <a:r>
              <a:rPr kumimoji="0" lang="en-US" sz="1400" b="0" i="0" u="none" strike="noStrike" kern="1200" cap="none" spc="0" normalizeH="0" baseline="0" noProof="0" dirty="0" err="1">
                <a:ln>
                  <a:noFill/>
                </a:ln>
                <a:solidFill>
                  <a:prstClr val="black"/>
                </a:solidFill>
                <a:effectLst/>
                <a:uLnTx/>
                <a:uFillTx/>
                <a:latin typeface="Calibri"/>
                <a:ea typeface="Calibri"/>
                <a:cs typeface="Calibri"/>
                <a:sym typeface="Calibri"/>
              </a:rPr>
              <a:t>Skillshare</a:t>
            </a: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witnesses substantial growth with video courses.</a:t>
            </a:r>
          </a:p>
          <a:p>
            <a:pPr marL="457200" marR="0" lvl="0" indent="-314325" algn="l" defTabSz="457200" rtl="0" eaLnBrk="1" fontAlgn="auto" latinLnBrk="0" hangingPunct="1">
              <a:lnSpc>
                <a:spcPct val="115000"/>
              </a:lnSpc>
              <a:spcBef>
                <a:spcPts val="0"/>
              </a:spcBef>
              <a:spcAft>
                <a:spcPts val="0"/>
              </a:spcAft>
              <a:buClr>
                <a:prstClr val="black"/>
              </a:buClr>
              <a:buSzPts val="1350"/>
              <a:buFont typeface="Calibri"/>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Netflix, Disney+, and Amazon Prime Video were the three most downloaded in 2022. </a:t>
            </a: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hlinkClick r:id="rId7"/>
              </a:rPr>
              <a:t>(Statista)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2" name="Picture 3" descr="Logo of Continual Engine"/>
          <p:cNvPicPr preferRelativeResize="0"/>
          <p:nvPr/>
        </p:nvPicPr>
        <p:blipFill>
          <a:blip r:embed="rId8">
            <a:alphaModFix/>
          </a:blip>
          <a:stretch>
            <a:fillRect/>
          </a:stretch>
        </p:blipFill>
        <p:spPr>
          <a:xfrm>
            <a:off x="7965075" y="358100"/>
            <a:ext cx="718850" cy="690475"/>
          </a:xfrm>
          <a:prstGeom prst="rect">
            <a:avLst/>
          </a:prstGeom>
          <a:noFill/>
          <a:ln>
            <a:noFill/>
          </a:ln>
        </p:spPr>
      </p:pic>
      <p:pic>
        <p:nvPicPr>
          <p:cNvPr id="3" name="Picture 4" descr="Three women wearing head coverings taking a selfie or watching a video">
            <a:extLst>
              <a:ext uri="{FF2B5EF4-FFF2-40B4-BE49-F238E27FC236}">
                <a16:creationId xmlns:a16="http://schemas.microsoft.com/office/drawing/2014/main" id="{21AB3A7E-1D96-2389-5721-070B1F57B1FD}"/>
              </a:ext>
            </a:extLst>
          </p:cNvPr>
          <p:cNvPicPr>
            <a:picLocks noChangeAspect="1"/>
          </p:cNvPicPr>
          <p:nvPr/>
        </p:nvPicPr>
        <p:blipFill>
          <a:blip r:embed="rId9"/>
          <a:stretch>
            <a:fillRect/>
          </a:stretch>
        </p:blipFill>
        <p:spPr>
          <a:xfrm>
            <a:off x="6311349" y="1314138"/>
            <a:ext cx="2260578" cy="3322176"/>
          </a:xfrm>
          <a:prstGeom prst="rect">
            <a:avLst/>
          </a:prstGeom>
        </p:spPr>
      </p:pic>
    </p:spTree>
    <p:extLst>
      <p:ext uri="{BB962C8B-B14F-4D97-AF65-F5344CB8AC3E}">
        <p14:creationId xmlns:p14="http://schemas.microsoft.com/office/powerpoint/2010/main" val="1223268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Title 1"/>
          <p:cNvSpPr txBox="1">
            <a:spLocks noGrp="1"/>
          </p:cNvSpPr>
          <p:nvPr>
            <p:ph type="title"/>
          </p:nvPr>
        </p:nvSpPr>
        <p:spPr>
          <a:xfrm>
            <a:off x="714054" y="304758"/>
            <a:ext cx="7905407" cy="8906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How Video Accessibility Serves Multiple Purposes</a:t>
            </a:r>
            <a:endParaRPr sz="3200" b="1" dirty="0">
              <a:solidFill>
                <a:srgbClr val="000000"/>
              </a:solidFill>
              <a:latin typeface="Calibri"/>
              <a:ea typeface="Calibri"/>
              <a:cs typeface="Calibri"/>
              <a:sym typeface="Calibri"/>
            </a:endParaRPr>
          </a:p>
        </p:txBody>
      </p:sp>
      <p:pic>
        <p:nvPicPr>
          <p:cNvPr id="149" name="Picture 2"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4" name="Picture 3" descr="A group of people sitting in a theater">
            <a:extLst>
              <a:ext uri="{FF2B5EF4-FFF2-40B4-BE49-F238E27FC236}">
                <a16:creationId xmlns:a16="http://schemas.microsoft.com/office/drawing/2014/main" id="{42303FD5-87F7-C3AE-51AD-9A9AF24A8AF2}"/>
              </a:ext>
            </a:extLst>
          </p:cNvPr>
          <p:cNvPicPr>
            <a:picLocks noChangeAspect="1"/>
          </p:cNvPicPr>
          <p:nvPr/>
        </p:nvPicPr>
        <p:blipFill>
          <a:blip r:embed="rId4"/>
          <a:stretch>
            <a:fillRect/>
          </a:stretch>
        </p:blipFill>
        <p:spPr>
          <a:xfrm>
            <a:off x="926893" y="1411356"/>
            <a:ext cx="4437363" cy="2882348"/>
          </a:xfrm>
          <a:prstGeom prst="rect">
            <a:avLst/>
          </a:prstGeom>
        </p:spPr>
      </p:pic>
      <p:sp>
        <p:nvSpPr>
          <p:cNvPr id="2" name="Text Placeholder 4">
            <a:extLst>
              <a:ext uri="{FF2B5EF4-FFF2-40B4-BE49-F238E27FC236}">
                <a16:creationId xmlns:a16="http://schemas.microsoft.com/office/drawing/2014/main" id="{471789DC-0DA0-B0AE-905F-D6FAA3FF2CD3}"/>
              </a:ext>
            </a:extLst>
          </p:cNvPr>
          <p:cNvSpPr>
            <a:spLocks noGrp="1"/>
          </p:cNvSpPr>
          <p:nvPr>
            <p:ph type="body" idx="1"/>
          </p:nvPr>
        </p:nvSpPr>
        <p:spPr>
          <a:xfrm>
            <a:off x="5696398" y="1214108"/>
            <a:ext cx="3447602" cy="3555525"/>
          </a:xfrm>
        </p:spPr>
        <p:txBody>
          <a:bodyPr>
            <a:normAutofit/>
          </a:bodyPr>
          <a:lstStyle/>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A learning aid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Note-taking tool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Noisy locations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Quiet viewing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Comprehension support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Option for non-native speakers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Contextual understanding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Legal compliance</a:t>
            </a:r>
            <a:endParaRPr kumimoji="0" lang="en-IN" sz="175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8728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Title 1"/>
          <p:cNvSpPr txBox="1">
            <a:spLocks noGrp="1"/>
          </p:cNvSpPr>
          <p:nvPr>
            <p:ph type="title"/>
          </p:nvPr>
        </p:nvSpPr>
        <p:spPr>
          <a:xfrm>
            <a:off x="805160" y="225004"/>
            <a:ext cx="6455176" cy="106591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latin typeface="Calibri"/>
                <a:ea typeface="Calibri"/>
                <a:cs typeface="Calibri"/>
                <a:sym typeface="Calibri"/>
              </a:rPr>
              <a:t>Growing Challenges With Video Accessibility </a:t>
            </a:r>
            <a:endParaRPr sz="3200" b="1" dirty="0">
              <a:solidFill>
                <a:srgbClr val="000000"/>
              </a:solidFill>
              <a:latin typeface="Calibri"/>
              <a:ea typeface="Calibri"/>
              <a:cs typeface="Calibri"/>
              <a:sym typeface="Calibri"/>
            </a:endParaRPr>
          </a:p>
        </p:txBody>
      </p:sp>
      <p:sp>
        <p:nvSpPr>
          <p:cNvPr id="2" name="Text Placeholder 2">
            <a:extLst>
              <a:ext uri="{FF2B5EF4-FFF2-40B4-BE49-F238E27FC236}">
                <a16:creationId xmlns:a16="http://schemas.microsoft.com/office/drawing/2014/main" id="{54659EE6-944D-B666-249C-EC7C4E786C2F}"/>
              </a:ext>
            </a:extLst>
          </p:cNvPr>
          <p:cNvSpPr>
            <a:spLocks noGrp="1"/>
          </p:cNvSpPr>
          <p:nvPr>
            <p:ph type="body" idx="1"/>
          </p:nvPr>
        </p:nvSpPr>
        <p:spPr>
          <a:xfrm>
            <a:off x="818669" y="1460269"/>
            <a:ext cx="4713452" cy="3108606"/>
          </a:xfrm>
        </p:spPr>
        <p:txBody>
          <a:bodyPr/>
          <a:lstStyle/>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IN" sz="1750" b="0" i="0" u="none" strike="noStrike" kern="1200" cap="none" spc="0" normalizeH="0" baseline="0" noProof="0" dirty="0">
                <a:ln>
                  <a:noFill/>
                </a:ln>
                <a:solidFill>
                  <a:prstClr val="black"/>
                </a:solidFill>
                <a:effectLst/>
                <a:uLnTx/>
                <a:uFillTx/>
                <a:latin typeface="Calibri"/>
                <a:ea typeface="Calibri"/>
                <a:cs typeface="Calibri"/>
                <a:sym typeface="Calibri"/>
              </a:rPr>
              <a:t>High manual efforts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IN" sz="1750" b="0" i="0" u="none" strike="noStrike" kern="1200" cap="none" spc="0" normalizeH="0" baseline="0" noProof="0" dirty="0">
                <a:ln>
                  <a:noFill/>
                </a:ln>
                <a:solidFill>
                  <a:prstClr val="black"/>
                </a:solidFill>
                <a:effectLst/>
                <a:uLnTx/>
                <a:uFillTx/>
                <a:latin typeface="Calibri"/>
                <a:ea typeface="Calibri"/>
                <a:cs typeface="Calibri"/>
                <a:sym typeface="Calibri"/>
              </a:rPr>
              <a:t>Time-consuming task</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 sz="1750" b="0" i="0" u="none" strike="noStrike" kern="1200" cap="none" spc="0" normalizeH="0" baseline="0" noProof="0" dirty="0">
                <a:ln>
                  <a:noFill/>
                </a:ln>
                <a:solidFill>
                  <a:prstClr val="black"/>
                </a:solidFill>
                <a:effectLst/>
                <a:uLnTx/>
                <a:uFillTx/>
                <a:latin typeface="Calibri"/>
                <a:ea typeface="Calibri"/>
                <a:cs typeface="Calibri"/>
                <a:sym typeface="Calibri"/>
              </a:rPr>
              <a:t>Expensive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IN" sz="1750" b="0" i="0" u="none" strike="noStrike" kern="1200" cap="none" spc="0" normalizeH="0" baseline="0" noProof="0" dirty="0">
                <a:ln>
                  <a:noFill/>
                </a:ln>
                <a:solidFill>
                  <a:prstClr val="black"/>
                </a:solidFill>
                <a:effectLst/>
                <a:uLnTx/>
                <a:uFillTx/>
                <a:latin typeface="Calibri"/>
                <a:ea typeface="Calibri"/>
                <a:cs typeface="Calibri"/>
                <a:sym typeface="Calibri"/>
              </a:rPr>
              <a:t>Automation impacts accuracy </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Backlog of inaccessible educational videos</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US" sz="1750" b="0" i="0" u="none" strike="noStrike" kern="1200" cap="none" spc="0" normalizeH="0" baseline="0" noProof="0" dirty="0">
                <a:ln>
                  <a:noFill/>
                </a:ln>
                <a:solidFill>
                  <a:prstClr val="black"/>
                </a:solidFill>
                <a:effectLst/>
                <a:uLnTx/>
                <a:uFillTx/>
                <a:latin typeface="Calibri"/>
                <a:ea typeface="Calibri"/>
                <a:cs typeface="Calibri"/>
                <a:sym typeface="Calibri"/>
              </a:rPr>
              <a:t>Relying on subject matter experts</a:t>
            </a:r>
          </a:p>
          <a:p>
            <a:pPr marL="457200" marR="0" lvl="0" indent="-314325" algn="l" defTabSz="457200" rtl="0" eaLnBrk="1" fontAlgn="auto" latinLnBrk="0" hangingPunct="1">
              <a:lnSpc>
                <a:spcPct val="150000"/>
              </a:lnSpc>
              <a:spcBef>
                <a:spcPts val="0"/>
              </a:spcBef>
              <a:spcAft>
                <a:spcPts val="0"/>
              </a:spcAft>
              <a:buClr>
                <a:prstClr val="black"/>
              </a:buClr>
              <a:buSzPts val="1350"/>
              <a:buFont typeface="Calibri"/>
              <a:buChar char="●"/>
              <a:tabLst/>
              <a:defRPr/>
            </a:pPr>
            <a:r>
              <a:rPr kumimoji="0" lang="en-IN" sz="1750" b="0" i="0" u="none" strike="noStrike" kern="1200" cap="none" spc="0" normalizeH="0" baseline="0" noProof="0" dirty="0">
                <a:ln>
                  <a:noFill/>
                </a:ln>
                <a:solidFill>
                  <a:prstClr val="black"/>
                </a:solidFill>
                <a:effectLst/>
                <a:uLnTx/>
                <a:uFillTx/>
                <a:latin typeface="Calibri"/>
                <a:ea typeface="Calibri"/>
                <a:cs typeface="Calibri"/>
                <a:sym typeface="Calibri"/>
              </a:rPr>
              <a:t>Complex student accessibility needs</a:t>
            </a:r>
          </a:p>
        </p:txBody>
      </p:sp>
      <p:pic>
        <p:nvPicPr>
          <p:cNvPr id="158" name="Picture 3" descr="Logo of Continual Engine"/>
          <p:cNvPicPr preferRelativeResize="0"/>
          <p:nvPr/>
        </p:nvPicPr>
        <p:blipFill>
          <a:blip r:embed="rId3">
            <a:alphaModFix/>
          </a:blip>
          <a:stretch>
            <a:fillRect/>
          </a:stretch>
        </p:blipFill>
        <p:spPr>
          <a:xfrm>
            <a:off x="7965075" y="358100"/>
            <a:ext cx="718850" cy="690475"/>
          </a:xfrm>
          <a:prstGeom prst="rect">
            <a:avLst/>
          </a:prstGeom>
          <a:noFill/>
          <a:ln>
            <a:noFill/>
          </a:ln>
        </p:spPr>
      </p:pic>
      <p:pic>
        <p:nvPicPr>
          <p:cNvPr id="4" name="Picture 4" descr="A camera with a microphone">
            <a:extLst>
              <a:ext uri="{FF2B5EF4-FFF2-40B4-BE49-F238E27FC236}">
                <a16:creationId xmlns:a16="http://schemas.microsoft.com/office/drawing/2014/main" id="{AEE78DDB-13B4-37AC-EDBA-6D423370212C}"/>
              </a:ext>
            </a:extLst>
          </p:cNvPr>
          <p:cNvPicPr>
            <a:picLocks noChangeAspect="1"/>
          </p:cNvPicPr>
          <p:nvPr/>
        </p:nvPicPr>
        <p:blipFill>
          <a:blip r:embed="rId4"/>
          <a:stretch>
            <a:fillRect/>
          </a:stretch>
        </p:blipFill>
        <p:spPr>
          <a:xfrm>
            <a:off x="5961184" y="1336636"/>
            <a:ext cx="2197659" cy="3285445"/>
          </a:xfrm>
          <a:prstGeom prst="rect">
            <a:avLst/>
          </a:prstGeom>
        </p:spPr>
      </p:pic>
    </p:spTree>
    <p:extLst>
      <p:ext uri="{BB962C8B-B14F-4D97-AF65-F5344CB8AC3E}">
        <p14:creationId xmlns:p14="http://schemas.microsoft.com/office/powerpoint/2010/main" val="2314528158"/>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786</TotalTime>
  <Words>2990</Words>
  <Application>Microsoft Macintosh PowerPoint</Application>
  <PresentationFormat>On-screen Show (16:9)</PresentationFormat>
  <Paragraphs>191</Paragraphs>
  <Slides>28</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 Light</vt:lpstr>
      <vt:lpstr>Montserrat</vt:lpstr>
      <vt:lpstr>Arial</vt:lpstr>
      <vt:lpstr>Calibri</vt:lpstr>
      <vt:lpstr>Retrospect</vt:lpstr>
      <vt:lpstr>Making Accessibility For Videos  Exponentially Better  “AI for Extended Audio Descriptions and Closed  Captions: Why It Matters?”</vt:lpstr>
      <vt:lpstr>About Today’s Session</vt:lpstr>
      <vt:lpstr>Key Points Attendees Will Learn</vt:lpstr>
      <vt:lpstr>Presenter Information</vt:lpstr>
      <vt:lpstr>Presenter</vt:lpstr>
      <vt:lpstr>Video Accessibility</vt:lpstr>
      <vt:lpstr>How Videos Are Widely Used</vt:lpstr>
      <vt:lpstr>How Video Accessibility Serves Multiple Purposes</vt:lpstr>
      <vt:lpstr>Growing Challenges With Video Accessibility </vt:lpstr>
      <vt:lpstr>Role of Generative AI</vt:lpstr>
      <vt:lpstr>Invicta™ for Video Accessibility (1 of 2) </vt:lpstr>
      <vt:lpstr>Invicta™ for Video Accessibility (2 of 2)  </vt:lpstr>
      <vt:lpstr>AI-Assisted Captioning &amp; Transcription Framework (1 of 2) </vt:lpstr>
      <vt:lpstr>AI-Assisted Captioning &amp; Transcription Framework (2 of 2) </vt:lpstr>
      <vt:lpstr>AI-Assisted Video &amp; Audio Description Framework (1 of 2)</vt:lpstr>
      <vt:lpstr>AI-Assisted Video &amp; Audio Description Framework (2 of 2)</vt:lpstr>
      <vt:lpstr>Use Case - Client Examples (1 of 3)</vt:lpstr>
      <vt:lpstr>Use Case - Client Examples (2 of 3)</vt:lpstr>
      <vt:lpstr>Use Case - Client Examples (3 of 3)</vt:lpstr>
      <vt:lpstr>Key Benefits: AI-Assisted Video &amp; Audio Description </vt:lpstr>
      <vt:lpstr>About Continual Engine</vt:lpstr>
      <vt:lpstr>Introduction</vt:lpstr>
      <vt:lpstr>Awards Won</vt:lpstr>
      <vt:lpstr>Continual Engine: Solutions &amp; Services</vt:lpstr>
      <vt:lpstr>Continual Engine’s Journey Into Accessibility &amp; Learning</vt:lpstr>
      <vt:lpstr>Continual Engine: Compliance Testing &amp; Quality Checks</vt:lpstr>
      <vt:lpstr>Partnering with Continual Engine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Accessibility For Videos  Exponentially Better  “AI for Extended Audio Descriptions and Closed  Captions: Why It Matters?” </dc:title>
  <cp:lastModifiedBy>Vijayshree Vethantham</cp:lastModifiedBy>
  <cp:revision>13</cp:revision>
  <dcterms:modified xsi:type="dcterms:W3CDTF">2023-11-03T18:04:01Z</dcterms:modified>
</cp:coreProperties>
</file>