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9" r:id="rId3"/>
    <p:sldId id="270" r:id="rId4"/>
    <p:sldId id="258" r:id="rId5"/>
    <p:sldId id="266" r:id="rId6"/>
    <p:sldId id="274" r:id="rId7"/>
    <p:sldId id="281" r:id="rId8"/>
    <p:sldId id="282" r:id="rId9"/>
    <p:sldId id="261" r:id="rId10"/>
    <p:sldId id="273" r:id="rId11"/>
    <p:sldId id="267" r:id="rId12"/>
    <p:sldId id="283" r:id="rId13"/>
    <p:sldId id="271" r:id="rId14"/>
    <p:sldId id="262" r:id="rId15"/>
    <p:sldId id="284" r:id="rId16"/>
    <p:sldId id="272" r:id="rId17"/>
    <p:sldId id="275" r:id="rId18"/>
    <p:sldId id="268" r:id="rId19"/>
    <p:sldId id="276" r:id="rId20"/>
    <p:sldId id="260" r:id="rId21"/>
    <p:sldId id="277" r:id="rId22"/>
    <p:sldId id="269" r:id="rId23"/>
    <p:sldId id="286" r:id="rId24"/>
    <p:sldId id="287" r:id="rId25"/>
    <p:sldId id="288" r:id="rId26"/>
    <p:sldId id="285" r:id="rId27"/>
    <p:sldId id="279" r:id="rId28"/>
    <p:sldId id="264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EED958-6C4A-20E1-F8A9-E3B95DC0F5E7}" v="26" dt="2023-11-03T18:34:31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5C986-BCD3-427E-B9D7-D56B3CCF8A12}" type="datetimeFigureOut"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43B97-230D-48C2-820B-E3C7D94FD08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04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Steph's section (Intro)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43B97-230D-48C2-820B-E3C7D94FD0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77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Small-scale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43B97-230D-48C2-820B-E3C7D94FD0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38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Move some of the details to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43B97-230D-48C2-820B-E3C7D94FD08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56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Steph's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43B97-230D-48C2-820B-E3C7D94FD08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91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Laura will interlude with carrots and sticks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43B97-230D-48C2-820B-E3C7D94FD08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74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Both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43B97-230D-48C2-820B-E3C7D94FD08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30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Laura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43B97-230D-48C2-820B-E3C7D94FD08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04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Both</a:t>
            </a:r>
          </a:p>
          <a:p>
            <a:r>
              <a:rPr lang="en-US">
                <a:ea typeface="Calibri"/>
                <a:cs typeface="Calibri"/>
              </a:rPr>
              <a:t>Small groups/pairs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43B97-230D-48C2-820B-E3C7D94FD08C}" type="slidenum"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18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Define LTI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43B97-230D-48C2-820B-E3C7D94FD0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2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Laura's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43B97-230D-48C2-820B-E3C7D94FD08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72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Preview of section</a:t>
            </a:r>
          </a:p>
          <a:p>
            <a:r>
              <a:rPr lang="en-US">
                <a:cs typeface="Calibri"/>
              </a:rPr>
              <a:t>Will include resource links in later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43B97-230D-48C2-820B-E3C7D94FD08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43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Laura</a:t>
            </a:r>
          </a:p>
          <a:p>
            <a:r>
              <a:rPr lang="en-US">
                <a:ea typeface="Calibri"/>
                <a:cs typeface="Calibri"/>
              </a:rPr>
              <a:t>Talk about the conditions of what triggers deeper accessibility reviews</a:t>
            </a:r>
          </a:p>
          <a:p>
            <a:r>
              <a:rPr lang="en-US">
                <a:ea typeface="Calibri"/>
                <a:cs typeface="Calibri"/>
              </a:rPr>
              <a:t>They may want to do a deeper dive into a tool than we've done if they have fewer tools to manage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Do we want to explain what VPAT stands for?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43B97-230D-48C2-820B-E3C7D94FD08C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99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Steph's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43B97-230D-48C2-820B-E3C7D94FD08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65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If somebody wants to audit courses in their department, we would be happy to have a conversation about our process and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43B97-230D-48C2-820B-E3C7D94FD08C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85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en-US"/>
              <a:t>At least 80% online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en-US"/>
              <a:t>Distance section</a:t>
            </a:r>
            <a:endParaRPr lang="en-US">
              <a:cs typeface="Calibri"/>
            </a:endParaRPr>
          </a:p>
          <a:p>
            <a:pPr lvl="2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en-US"/>
              <a:t>Request for an accommodation from the DRC</a:t>
            </a:r>
            <a:endParaRPr lang="en-US">
              <a:cs typeface="Calibri"/>
            </a:endParaRPr>
          </a:p>
          <a:p>
            <a:pPr lvl="2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en-US"/>
              <a:t>General Education courses</a:t>
            </a:r>
            <a:endParaRPr lang="en-US">
              <a:cs typeface="Calibri"/>
            </a:endParaRPr>
          </a:p>
          <a:p>
            <a:pPr lvl="2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en-US"/>
              <a:t>High enrollment courses with reusable videos</a:t>
            </a:r>
            <a:endParaRPr lang="en-US">
              <a:cs typeface="Calibri"/>
            </a:endParaRPr>
          </a:p>
          <a:p>
            <a:pPr lvl="2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en-US"/>
              <a:t>Undergraduate courses</a:t>
            </a:r>
            <a:endParaRPr lang="en-US">
              <a:cs typeface="Calibri"/>
            </a:endParaRPr>
          </a:p>
          <a:p>
            <a:pPr lvl="2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en-US"/>
              <a:t>External vendor created content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43B97-230D-48C2-820B-E3C7D94FD08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13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Laura's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43B97-230D-48C2-820B-E3C7D94FD08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1115B714-54F8-4F4E-ABB6-FE7D32201B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EDB63A-6B18-4325-8BED-566AA42D1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0944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Quadon Heavy" panose="00000A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740AD-57BB-4846-8F9D-E51F52A0D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5061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entona Bold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CDF9E-60EE-4EA4-A6DE-77105407B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BA8D-A6A2-44EB-BC80-387E4EC112B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61055-00BE-4780-8065-D737B0AD0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46DA4-CBAF-4C60-8ACB-CB3BBFD2A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57E5-C764-44E8-B963-57F49E74D4A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0EC1FB-F033-49FC-8082-3A8CC95B86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951" y="6306718"/>
            <a:ext cx="2542031" cy="36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6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7C885-7F4E-4238-80B6-FD6090B5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14DCD-2CF8-49F6-90F4-3251148AA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EBAF9-70A2-481F-A66D-B20A64D2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BA8D-A6A2-44EB-BC80-387E4EC112B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7DDD2-E21B-4505-BE3F-F29EC5942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21D57-531A-4BDB-94BE-934C33537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57E5-C764-44E8-B963-57F49E74D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9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6AB1FC-E877-4C6A-A37D-07A2E88B49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133855"/>
            <a:ext cx="2628900" cy="50431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6B26E5-95D8-412E-BCDB-51EA91355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33855"/>
            <a:ext cx="7734300" cy="5043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9BF3D-234B-4C92-802D-152AFB2F1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BA8D-A6A2-44EB-BC80-387E4EC112B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F2A06-C2C4-459E-9E05-97040C92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A0C0-30CA-423D-AC40-3037E5A4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57E5-C764-44E8-B963-57F49E74D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3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4FD2D-C285-4535-BC99-3A5CA89E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6A5A6-8B12-458E-9E89-D64E410A0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BF681-9B54-49EA-84A4-CC4F42815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BA8D-A6A2-44EB-BC80-387E4EC112B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1E6FB-CCE2-45E1-8F01-CC803326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581C3-917F-4B80-AF95-CAEE1C39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57E5-C764-44E8-B963-57F49E74D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3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5E4B5-E17E-4F48-8036-9744F1838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43F69-7374-417E-AD3F-92AF022F8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8E70B-B3FA-4B8B-9E1C-98FE5A5F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BA8D-A6A2-44EB-BC80-387E4EC112B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43AD0-E891-4F74-8BE0-33A0FF195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97720-25F2-4F44-AD95-307325658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57E5-C764-44E8-B963-57F49E74D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825D4-FEA3-4B00-8C91-75874A8D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77727-DED0-4C0B-8B39-1449D9E2D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948"/>
            <a:ext cx="5181600" cy="4122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129FF-C462-4591-9093-AD9B4D1BC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948"/>
            <a:ext cx="5181600" cy="4122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1CE30-8354-4324-BB1F-C31104DC7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BA8D-A6A2-44EB-BC80-387E4EC112B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45EFC-9C51-4B2C-8054-37398111E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B9D81-FD75-4C81-8AA8-E2C57B0EA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57E5-C764-44E8-B963-57F49E74D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3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49E7-1B70-4EFB-9293-8D6097ADA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773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32BE2-EE90-419E-B250-E67CDFC8A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9C0E1-E949-4E0C-BBAF-9213F5D8C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97683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331FFB-0548-4BA3-9AC7-CCD3BD34DF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270F68-487D-43C4-B4FE-D7EE788D0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97683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8514D1-F852-414D-A138-86A9D278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BA8D-A6A2-44EB-BC80-387E4EC112B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4424E-1AD5-4396-B669-BD398AF23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196258-0867-47E5-852D-02359FD5A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57E5-C764-44E8-B963-57F49E74D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8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224C-44ED-4978-B316-ABF72285B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1F7D87-41D4-41A9-91AA-133ECD3F3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BA8D-A6A2-44EB-BC80-387E4EC112B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40C92-ABCD-4DD8-A3E1-24A27A35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86D6B-49C9-4B6B-81A2-3C8F1C731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57E5-C764-44E8-B963-57F49E74D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0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1DD577-EFA9-454B-A9B9-07D0F9D8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BA8D-A6A2-44EB-BC80-387E4EC112B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FB9972-77A0-4FD3-B55D-3AEB2DEA9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E78E2-E493-478B-A6D0-A07495861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57E5-C764-44E8-B963-57F49E74D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0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DE9A4-E3B0-406A-ADE7-0E09AE073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1803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34017-EBAB-441C-A422-55D759C2A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4825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3D79E-1C83-46AB-BB95-29091992C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23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6EC19-DB44-490A-9A32-6CF997E7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BA8D-A6A2-44EB-BC80-387E4EC112B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B1B50-6945-4855-A07E-A9E0EF4DC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E4D2E-22BE-4770-AFBC-2C5E2C26A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57E5-C764-44E8-B963-57F49E74D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9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C9573-6796-4729-B06C-52CAD099F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899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22FE62-D2EC-4BDF-8EFC-2B4CDE3830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0921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940C2-C381-4D96-AF6E-B0C032FD7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7919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BD221-9595-4A8F-95F7-842C72D9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BA8D-A6A2-44EB-BC80-387E4EC112B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6908E-2516-4349-9C6B-CCC7DD458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69B25-DEAC-40A9-8B54-A41719B5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57E5-C764-44E8-B963-57F49E74D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8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B6DAA16-BF98-435B-A6FE-9B9D0A4F385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C9B662-60AC-4CAB-A6A6-CA54E49C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0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DD5B5-1881-48C1-9A63-0EFE52CBD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20569"/>
            <a:ext cx="10515600" cy="4026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78EFD-232A-4539-98AF-2793116F6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BBA8D-A6A2-44EB-BC80-387E4EC112BD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4FBB6-C28D-44E5-ADD3-AC1336175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5464D-1A74-4EB6-9416-1EB752A0F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D57E5-C764-44E8-B963-57F49E74D4A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107BC9-7025-4BBD-8A0E-9AA23975DE2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951" y="6318910"/>
            <a:ext cx="2542031" cy="36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3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itt.ufl.edu/resources/accessible-course-design/" TargetMode="External"/><Relationship Id="rId2" Type="http://schemas.openxmlformats.org/officeDocument/2006/relationships/hyperlink" Target="https://citt.ufl.edu/resources/accessible-course-design/accessibility-in-5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tt.ufl.edu/resources/accessible-course-design/top-tips-for-accessibility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5C9B-BBBB-426D-831F-2AAFB9A45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398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Quadon Heavy"/>
              </a:rPr>
              <a:t>Promoting a Culture</a:t>
            </a:r>
            <a:br>
              <a:rPr lang="en-US" dirty="0">
                <a:latin typeface="Quadon Heavy"/>
              </a:rPr>
            </a:br>
            <a:r>
              <a:rPr lang="en-US" dirty="0">
                <a:latin typeface="Quadon Heavy"/>
              </a:rPr>
              <a:t> of Accessibility One Person at a Time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E8121-47B8-4D04-949B-A819993C0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2601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+mn-lt"/>
                <a:ea typeface="Calibri"/>
                <a:cs typeface="Calibri"/>
              </a:rPr>
              <a:t>Laura Jervis, M.Ed.</a:t>
            </a:r>
          </a:p>
          <a:p>
            <a:r>
              <a:rPr lang="en-US">
                <a:latin typeface="+mn-lt"/>
                <a:ea typeface="Calibri"/>
                <a:cs typeface="Calibri"/>
              </a:rPr>
              <a:t>Stephanie Richardson, M.Ed.</a:t>
            </a:r>
          </a:p>
          <a:p>
            <a:r>
              <a:rPr lang="en-US">
                <a:latin typeface="+mn-lt"/>
                <a:ea typeface="Calibri"/>
                <a:cs typeface="Calibri"/>
              </a:rPr>
              <a:t>Center for Instructional Technology and Training</a:t>
            </a:r>
          </a:p>
        </p:txBody>
      </p:sp>
    </p:spTree>
    <p:extLst>
      <p:ext uri="{BB962C8B-B14F-4D97-AF65-F5344CB8AC3E}">
        <p14:creationId xmlns:p14="http://schemas.microsoft.com/office/powerpoint/2010/main" val="2470884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14EE1-2753-F51F-0000-25C121A12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163" y="-59412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Resources for Large Audience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A38B6-24A7-5730-702E-26D2259B4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7" y="1118865"/>
            <a:ext cx="10515600" cy="402653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cs typeface="Calibri"/>
            </a:endParaRPr>
          </a:p>
          <a:p>
            <a:pPr lvl="1"/>
            <a:r>
              <a:rPr lang="en-US" sz="2800">
                <a:cs typeface="Calibri"/>
                <a:hlinkClick r:id="rId2"/>
              </a:rPr>
              <a:t>Accessibility in 5</a:t>
            </a:r>
          </a:p>
          <a:p>
            <a:pPr lvl="2"/>
            <a:r>
              <a:rPr lang="en-US" sz="2400">
                <a:solidFill>
                  <a:srgbClr val="000000"/>
                </a:solidFill>
                <a:cs typeface="Calibri"/>
              </a:rPr>
              <a:t>Series of videos that discuss accessibility topics and tips in 5 minutes or less</a:t>
            </a:r>
          </a:p>
          <a:p>
            <a:pPr lvl="2"/>
            <a:r>
              <a:rPr lang="en-US" sz="2400">
                <a:solidFill>
                  <a:srgbClr val="000000"/>
                </a:solidFill>
                <a:cs typeface="Calibri"/>
              </a:rPr>
              <a:t>Released monthly</a:t>
            </a:r>
          </a:p>
          <a:p>
            <a:pPr lvl="1"/>
            <a:r>
              <a:rPr lang="en-US" sz="2800">
                <a:solidFill>
                  <a:srgbClr val="0563C1"/>
                </a:solidFill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Accessible Course Design</a:t>
            </a:r>
            <a:r>
              <a:rPr lang="en-US" sz="2800">
                <a:cs typeface="Calibri"/>
              </a:rPr>
              <a:t> </a:t>
            </a:r>
          </a:p>
          <a:p>
            <a:pPr lvl="1"/>
            <a:r>
              <a:rPr lang="en-US" sz="2800">
                <a:cs typeface="Calibri"/>
              </a:rPr>
              <a:t>Accessibility Postcard (print), but it is expanded upon on </a:t>
            </a:r>
            <a:r>
              <a:rPr lang="en-US" sz="2800">
                <a:cs typeface="Calibri"/>
                <a:hlinkClick r:id="rId4"/>
              </a:rPr>
              <a:t>our Top Tips for Accessibility web page</a:t>
            </a:r>
            <a:r>
              <a:rPr lang="en-US" sz="2800">
                <a:cs typeface="Calibri"/>
              </a:rPr>
              <a:t>.</a:t>
            </a:r>
            <a:endParaRPr lang="en-US" sz="2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1813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A750-6392-DEB0-B62E-A3EB26F79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Targeting Small Audiences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CF2A6-76E1-FE77-421B-5294908F13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61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61DB-32CD-34E5-4C47-68D603587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057" y="-115588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Trainings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20951-3257-9AB6-78D1-289A6A7ED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257" y="1134977"/>
            <a:ext cx="11549742" cy="4884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Accessible Online Environments</a:t>
            </a:r>
          </a:p>
          <a:p>
            <a:pPr lvl="1"/>
            <a:r>
              <a:rPr lang="en-US">
                <a:cs typeface="Calibri"/>
              </a:rPr>
              <a:t>Facilitated over a two-week span offered multiple times a semester</a:t>
            </a:r>
          </a:p>
          <a:p>
            <a:pPr lvl="1"/>
            <a:r>
              <a:rPr lang="en-US">
                <a:cs typeface="Calibri"/>
              </a:rPr>
              <a:t>~8-10 hours to complete</a:t>
            </a:r>
          </a:p>
          <a:p>
            <a:pPr lvl="1"/>
            <a:r>
              <a:rPr lang="en-US">
                <a:cs typeface="Calibri"/>
              </a:rPr>
              <a:t>Targeted at instructors</a:t>
            </a:r>
            <a:endParaRPr lang="en-US"/>
          </a:p>
          <a:p>
            <a:pPr lvl="1"/>
            <a:r>
              <a:rPr lang="en-US">
                <a:cs typeface="Calibri"/>
              </a:rPr>
              <a:t>Covers fundamental accessibility concepts for different document and media types including for the e-Learning platform (UF uses Canvas)</a:t>
            </a:r>
          </a:p>
          <a:p>
            <a:pPr lvl="1"/>
            <a:r>
              <a:rPr lang="en-US">
                <a:cs typeface="Calibri"/>
              </a:rPr>
              <a:t>Also included in a series of workshops called Teaching for Inclusivity and Accessibility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1917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61DB-32CD-34E5-4C47-68D603587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057" y="-115588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Trainings Continued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20951-3257-9AB6-78D1-289A6A7ED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257" y="1134977"/>
            <a:ext cx="11549742" cy="4884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Two self-paced and self-facilitated trainings </a:t>
            </a:r>
          </a:p>
          <a:p>
            <a:r>
              <a:rPr lang="en-US">
                <a:cs typeface="Calibri"/>
              </a:rPr>
              <a:t>Accessibility Fundamentals</a:t>
            </a:r>
          </a:p>
          <a:p>
            <a:pPr lvl="1"/>
            <a:r>
              <a:rPr lang="en-US">
                <a:cs typeface="Calibri"/>
              </a:rPr>
              <a:t>Also targeted at instructors, but modified version of AOE</a:t>
            </a:r>
          </a:p>
          <a:p>
            <a:pPr lvl="2"/>
            <a:r>
              <a:rPr lang="en-US">
                <a:cs typeface="Calibri"/>
              </a:rPr>
              <a:t>Built-in feedback is incorporated through answer comments in Canvas and assignment keys explaining why changes were made the way that they were</a:t>
            </a:r>
          </a:p>
          <a:p>
            <a:r>
              <a:rPr lang="en-US">
                <a:cs typeface="Calibri"/>
              </a:rPr>
              <a:t>Accessibility Basics</a:t>
            </a:r>
          </a:p>
          <a:p>
            <a:pPr lvl="1"/>
            <a:r>
              <a:rPr lang="en-US">
                <a:cs typeface="Calibri"/>
              </a:rPr>
              <a:t>AOE, but targeted at staff members</a:t>
            </a:r>
          </a:p>
          <a:p>
            <a:pPr lvl="2"/>
            <a:r>
              <a:rPr lang="en-US">
                <a:cs typeface="Calibri"/>
              </a:rPr>
              <a:t>The e-Learning Module was removed and replaced with a module for publishing content on public websites</a:t>
            </a:r>
          </a:p>
        </p:txBody>
      </p:sp>
    </p:spTree>
    <p:extLst>
      <p:ext uri="{BB962C8B-B14F-4D97-AF65-F5344CB8AC3E}">
        <p14:creationId xmlns:p14="http://schemas.microsoft.com/office/powerpoint/2010/main" val="1262133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5E059EF-FA8B-4C1B-B5F0-52BD7250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248" y="-130073"/>
            <a:ext cx="9392038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Voluntary Program-wide Course Audits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3AE28C-B270-44AA-800E-4552DEA24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70644"/>
            <a:ext cx="10586484" cy="47013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Brand new service available</a:t>
            </a:r>
          </a:p>
          <a:p>
            <a:r>
              <a:rPr lang="en-US">
                <a:ea typeface="Calibri"/>
                <a:cs typeface="Calibri"/>
              </a:rPr>
              <a:t>When requested, we evaluate courses to provide recommendations on prioritizing remediation</a:t>
            </a:r>
          </a:p>
          <a:p>
            <a:pPr lvl="1"/>
            <a:r>
              <a:rPr lang="en-US">
                <a:ea typeface="Calibri"/>
                <a:cs typeface="Calibri"/>
              </a:rPr>
              <a:t>Start with Ally and UDOIT</a:t>
            </a:r>
          </a:p>
          <a:p>
            <a:pPr lvl="1"/>
            <a:r>
              <a:rPr lang="en-US">
                <a:ea typeface="Calibri"/>
                <a:cs typeface="Calibri"/>
              </a:rPr>
              <a:t>Review cognitive accessibility and spot check other aspects of course</a:t>
            </a:r>
          </a:p>
          <a:p>
            <a:pPr lvl="1"/>
            <a:r>
              <a:rPr lang="en-US">
                <a:ea typeface="Calibri"/>
                <a:cs typeface="Calibri"/>
              </a:rPr>
              <a:t>Provide detailed report of findings and recommendations</a:t>
            </a:r>
          </a:p>
          <a:p>
            <a:r>
              <a:rPr lang="en-US">
                <a:ea typeface="Calibri"/>
                <a:cs typeface="Calibri"/>
              </a:rPr>
              <a:t>Personalized training based on our findings is also available upon request</a:t>
            </a: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242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317A7-8040-83FC-58F2-495EF3869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682" y="-87413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Template for Program Audits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08049-6834-C576-3C2F-2AEEECCB8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437" y="1119189"/>
            <a:ext cx="11089341" cy="477928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600">
                <a:ea typeface="Calibri" panose="020F0502020204030204"/>
                <a:cs typeface="Calibri" panose="020F0502020204030204"/>
              </a:rPr>
              <a:t>We provide a Word document that covers:</a:t>
            </a:r>
          </a:p>
          <a:p>
            <a:pPr lvl="1"/>
            <a:r>
              <a:rPr lang="en-US" sz="3200">
                <a:ea typeface="Calibri" panose="020F0502020204030204"/>
                <a:cs typeface="Calibri" panose="020F0502020204030204"/>
              </a:rPr>
              <a:t>Common issues by file type for each course</a:t>
            </a:r>
          </a:p>
          <a:p>
            <a:pPr lvl="1"/>
            <a:r>
              <a:rPr lang="en-US" sz="3200">
                <a:ea typeface="Calibri" panose="020F0502020204030204"/>
                <a:cs typeface="Calibri" panose="020F0502020204030204"/>
              </a:rPr>
              <a:t>Program level summary of issues that helps prioritize order of changes</a:t>
            </a:r>
          </a:p>
          <a:p>
            <a:pPr lvl="1"/>
            <a:r>
              <a:rPr lang="en-US" sz="3200">
                <a:ea typeface="Calibri" panose="020F0502020204030204"/>
                <a:cs typeface="Calibri" panose="020F0502020204030204"/>
              </a:rPr>
              <a:t>Screenshot of Ally breakdown</a:t>
            </a:r>
          </a:p>
          <a:p>
            <a:pPr marL="0" indent="0">
              <a:buNone/>
            </a:pPr>
            <a:endParaRPr lang="en-US" sz="360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360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sz="3600">
                <a:ea typeface="Calibri" panose="020F0502020204030204"/>
                <a:cs typeface="Calibri" panose="020F0502020204030204"/>
              </a:rPr>
              <a:t>If you would like to view the template or would like access, please let us know. We are happy to share!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82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F9028-1190-1E2A-3535-488271EC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086" y="-126474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Community of Practice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A3725-D971-E944-F4E9-34F6BFB41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714" y="1102319"/>
            <a:ext cx="11745685" cy="4775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Community of practice for accessibility</a:t>
            </a:r>
          </a:p>
          <a:p>
            <a:pPr lvl="1"/>
            <a:r>
              <a:rPr lang="en-US">
                <a:cs typeface="Calibri"/>
              </a:rPr>
              <a:t>Open to UF community</a:t>
            </a:r>
          </a:p>
          <a:p>
            <a:pPr lvl="2"/>
            <a:r>
              <a:rPr lang="en-US">
                <a:cs typeface="Calibri"/>
              </a:rPr>
              <a:t>Mainly consists of instructional designers, web developers, </a:t>
            </a:r>
            <a:r>
              <a:rPr lang="en-US" err="1">
                <a:cs typeface="Calibri"/>
              </a:rPr>
              <a:t>etc</a:t>
            </a:r>
            <a:endParaRPr lang="en-US" err="1"/>
          </a:p>
          <a:p>
            <a:pPr lvl="1"/>
            <a:r>
              <a:rPr lang="en-US">
                <a:cs typeface="Calibri"/>
              </a:rPr>
              <a:t>Open conversations between members with different accessibility questions or on different topics</a:t>
            </a:r>
            <a:endParaRPr lang="en-US"/>
          </a:p>
          <a:p>
            <a:pPr lvl="1"/>
            <a:r>
              <a:rPr lang="en-US">
                <a:cs typeface="Calibri"/>
              </a:rPr>
              <a:t>Goal is to share knowledge and create accessibility champions throughout the university</a:t>
            </a:r>
          </a:p>
          <a:p>
            <a:pPr lvl="1"/>
            <a:r>
              <a:rPr lang="en-US">
                <a:cs typeface="Calibri"/>
              </a:rPr>
              <a:t>Teams channel plus virtual meetings every other month</a:t>
            </a:r>
          </a:p>
        </p:txBody>
      </p:sp>
    </p:spTree>
    <p:extLst>
      <p:ext uri="{BB962C8B-B14F-4D97-AF65-F5344CB8AC3E}">
        <p14:creationId xmlns:p14="http://schemas.microsoft.com/office/powerpoint/2010/main" val="736673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DBECE-A32E-B70A-6A6A-0DB30E548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089" y="-10645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Captioning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98C74-CFD8-0B62-83A3-7D491D13B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22" y="1218837"/>
            <a:ext cx="11973748" cy="4884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UFIT has a captioning service available for Registrar courses</a:t>
            </a:r>
          </a:p>
          <a:p>
            <a:pPr lvl="1"/>
            <a:r>
              <a:rPr lang="en-US">
                <a:cs typeface="Calibri"/>
              </a:rPr>
              <a:t>Regular, credit-bearing courses that include a student tech fee</a:t>
            </a:r>
          </a:p>
          <a:p>
            <a:pPr lvl="1"/>
            <a:r>
              <a:rPr lang="en-US">
                <a:cs typeface="Calibri"/>
              </a:rPr>
              <a:t>Different ways to be eligible to use this service</a:t>
            </a:r>
          </a:p>
          <a:p>
            <a:pPr lvl="1"/>
            <a:r>
              <a:rPr lang="en-US">
                <a:cs typeface="Calibri"/>
              </a:rPr>
              <a:t>In-house team captions some videos and others are outsourced to a third party before being checked for quality by the in-house team</a:t>
            </a:r>
          </a:p>
          <a:p>
            <a:pPr lvl="2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7600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2D773-04DC-8660-47BC-C7FFA2F73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Targeting on an Individual Basis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51A97-556E-AACF-EAA6-C15EEF15E9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64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AB0DE-A69F-1760-952E-AA3B3ABB8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478" y="-155273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Course Accessibility Audits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EB37D-6E24-EA5F-1220-36EFBBE4E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820" y="1170189"/>
            <a:ext cx="10515600" cy="40265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Individual audits of courses (upon request)</a:t>
            </a:r>
          </a:p>
          <a:p>
            <a:r>
              <a:rPr lang="en-US">
                <a:cs typeface="Calibri"/>
              </a:rPr>
              <a:t>Similar to program accessibility audits, but on a smaller scale</a:t>
            </a:r>
          </a:p>
          <a:p>
            <a:pPr lvl="1"/>
            <a:r>
              <a:rPr lang="en-US">
                <a:cs typeface="Calibri"/>
              </a:rPr>
              <a:t>Show Ally tool and how to utilize it to help them create more accessible content and to explain where to find resources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3446762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D33CB-1D35-9391-041C-485DA7F1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614" y="-135483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What's on the agenda?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77C67-A1D6-BF44-8FE9-00E6BB723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983"/>
            <a:ext cx="10515600" cy="40265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Explain our context so you can evaluate what will be relevant to you</a:t>
            </a:r>
          </a:p>
          <a:p>
            <a:r>
              <a:rPr lang="en-US">
                <a:cs typeface="Calibri"/>
              </a:rPr>
              <a:t>How we incorporate accessibility into our services</a:t>
            </a:r>
          </a:p>
          <a:p>
            <a:pPr lvl="1"/>
            <a:r>
              <a:rPr lang="en-US">
                <a:cs typeface="Calibri"/>
              </a:rPr>
              <a:t>To large audiences</a:t>
            </a:r>
          </a:p>
          <a:p>
            <a:pPr lvl="1"/>
            <a:r>
              <a:rPr lang="en-US">
                <a:cs typeface="Calibri"/>
              </a:rPr>
              <a:t>To medium audiences</a:t>
            </a:r>
          </a:p>
          <a:p>
            <a:pPr lvl="1"/>
            <a:r>
              <a:rPr lang="en-US">
                <a:cs typeface="Calibri"/>
              </a:rPr>
              <a:t>To individuals</a:t>
            </a:r>
          </a:p>
          <a:p>
            <a:r>
              <a:rPr lang="en-US">
                <a:cs typeface="Calibri"/>
              </a:rPr>
              <a:t>Synthesizing our successes and challenges</a:t>
            </a:r>
          </a:p>
          <a:p>
            <a:r>
              <a:rPr lang="en-US">
                <a:cs typeface="Calibri"/>
              </a:rPr>
              <a:t>Conversation on what you do: Help us learn from you</a:t>
            </a:r>
          </a:p>
        </p:txBody>
      </p:sp>
    </p:spTree>
    <p:extLst>
      <p:ext uri="{BB962C8B-B14F-4D97-AF65-F5344CB8AC3E}">
        <p14:creationId xmlns:p14="http://schemas.microsoft.com/office/powerpoint/2010/main" val="641119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5E059EF-FA8B-4C1B-B5F0-52BD7250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248" y="-130073"/>
            <a:ext cx="9392038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+mn-lt"/>
                <a:ea typeface="Calibri"/>
                <a:cs typeface="Calibri"/>
              </a:rPr>
              <a:t>Weaving Accessibility into Course Design</a:t>
            </a:r>
            <a:endParaRPr lang="en-US" sz="40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3AE28C-B270-44AA-800E-4552DEA24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70644"/>
            <a:ext cx="10586484" cy="47013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Instructional Designers frequently emphasize accessibility best practices</a:t>
            </a:r>
            <a:endParaRPr lang="en-US"/>
          </a:p>
          <a:p>
            <a:pPr lvl="1"/>
            <a:r>
              <a:rPr lang="en-US">
                <a:ea typeface="Calibri"/>
                <a:cs typeface="Calibri"/>
              </a:rPr>
              <a:t>Included in course development agreement</a:t>
            </a:r>
          </a:p>
          <a:p>
            <a:pPr lvl="1"/>
            <a:r>
              <a:rPr lang="en-US">
                <a:ea typeface="Calibri"/>
                <a:cs typeface="Calibri"/>
              </a:rPr>
              <a:t>Mentioned before instructors submit content</a:t>
            </a:r>
          </a:p>
          <a:p>
            <a:r>
              <a:rPr lang="en-US">
                <a:ea typeface="Calibri"/>
                <a:cs typeface="Calibri"/>
              </a:rPr>
              <a:t>All content is reviewed for accessibility</a:t>
            </a:r>
          </a:p>
          <a:p>
            <a:pPr lvl="1"/>
            <a:r>
              <a:rPr lang="en-US">
                <a:ea typeface="Calibri"/>
                <a:cs typeface="Calibri"/>
              </a:rPr>
              <a:t>Example: Lecture slides must be submitted 2 days before recording</a:t>
            </a:r>
          </a:p>
          <a:p>
            <a:r>
              <a:rPr lang="en-US">
                <a:ea typeface="Calibri"/>
                <a:cs typeface="Calibri"/>
              </a:rPr>
              <a:t>Student workers are active part of process</a:t>
            </a:r>
          </a:p>
          <a:p>
            <a:pPr lvl="1"/>
            <a:r>
              <a:rPr lang="en-US">
                <a:ea typeface="Calibri"/>
                <a:cs typeface="Calibri"/>
              </a:rPr>
              <a:t>Reviewing content</a:t>
            </a:r>
          </a:p>
          <a:p>
            <a:pPr lvl="1"/>
            <a:r>
              <a:rPr lang="en-US">
                <a:ea typeface="Calibri"/>
                <a:cs typeface="Calibri"/>
              </a:rPr>
              <a:t>Remediating content</a:t>
            </a:r>
          </a:p>
        </p:txBody>
      </p:sp>
    </p:spTree>
    <p:extLst>
      <p:ext uri="{BB962C8B-B14F-4D97-AF65-F5344CB8AC3E}">
        <p14:creationId xmlns:p14="http://schemas.microsoft.com/office/powerpoint/2010/main" val="499638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FD008-327B-47E1-0E56-57C14CD78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732" y="-126336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Consultations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018D3-4AC0-E178-7803-8DF564E95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10" y="1247354"/>
            <a:ext cx="11752729" cy="46899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Standard course consultations</a:t>
            </a:r>
          </a:p>
          <a:p>
            <a:pPr lvl="1"/>
            <a:r>
              <a:rPr lang="en-US">
                <a:cs typeface="Calibri"/>
              </a:rPr>
              <a:t>Usually, instructor contacts us with one problem and we help them with that while also providing general information/advice on accessibility if there are any glaring issues</a:t>
            </a:r>
          </a:p>
          <a:p>
            <a:r>
              <a:rPr lang="en-US">
                <a:cs typeface="Calibri"/>
              </a:rPr>
              <a:t>Accessibility Consultations</a:t>
            </a:r>
          </a:p>
          <a:p>
            <a:pPr lvl="1"/>
            <a:r>
              <a:rPr lang="en-US">
                <a:cs typeface="Calibri"/>
              </a:rPr>
              <a:t>Specific consultations requested for accessibility assistance</a:t>
            </a:r>
          </a:p>
          <a:p>
            <a:pPr lvl="1"/>
            <a:r>
              <a:rPr lang="en-US">
                <a:cs typeface="Calibri"/>
              </a:rPr>
              <a:t>Teaching the instructors to fish instead of fishing for them</a:t>
            </a:r>
          </a:p>
          <a:p>
            <a:pPr lvl="1"/>
            <a:r>
              <a:rPr lang="en-US">
                <a:cs typeface="Calibri"/>
              </a:rPr>
              <a:t>For more complex issues, an ID with more in-depth accessibility knowledge will step in</a:t>
            </a:r>
          </a:p>
          <a:p>
            <a:r>
              <a:rPr lang="en-US">
                <a:cs typeface="Calibri"/>
              </a:rPr>
              <a:t>Collaborations with other units</a:t>
            </a:r>
          </a:p>
        </p:txBody>
      </p:sp>
    </p:spTree>
    <p:extLst>
      <p:ext uri="{BB962C8B-B14F-4D97-AF65-F5344CB8AC3E}">
        <p14:creationId xmlns:p14="http://schemas.microsoft.com/office/powerpoint/2010/main" val="2616633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AC457-8721-9081-B985-AEAF38CB6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Successes and Challenges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EA276-BF20-1323-3B80-72336B1CB3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90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FD008-327B-47E1-0E56-57C14CD78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732" y="-126336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Successes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018D3-4AC0-E178-7803-8DF564E95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10" y="1247354"/>
            <a:ext cx="11752729" cy="46899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General awareness of accessibility in campus community</a:t>
            </a:r>
          </a:p>
          <a:p>
            <a:pPr lvl="1"/>
            <a:r>
              <a:rPr lang="en-US">
                <a:cs typeface="Calibri"/>
              </a:rPr>
              <a:t>More requests about accessibility</a:t>
            </a:r>
          </a:p>
          <a:p>
            <a:r>
              <a:rPr lang="en-US">
                <a:cs typeface="Calibri"/>
              </a:rPr>
              <a:t>Voluntary course audits</a:t>
            </a:r>
          </a:p>
          <a:p>
            <a:r>
              <a:rPr lang="en-US">
                <a:cs typeface="Calibri"/>
              </a:rPr>
              <a:t>Large events with accessibility as a theme</a:t>
            </a:r>
          </a:p>
          <a:p>
            <a:r>
              <a:rPr lang="en-US">
                <a:cs typeface="Calibri"/>
              </a:rPr>
              <a:t>Other units reach out to us for questions and collaboration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05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FD008-327B-47E1-0E56-57C14CD78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732" y="-126336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Pitfalls and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018D3-4AC0-E178-7803-8DF564E95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10" y="1247354"/>
            <a:ext cx="11752729" cy="46899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Instructors don't know what they don't know </a:t>
            </a:r>
            <a:endParaRPr lang="en-US"/>
          </a:p>
          <a:p>
            <a:r>
              <a:rPr lang="en-US">
                <a:cs typeface="Calibri"/>
              </a:rPr>
              <a:t>Time constraints (there's never enough time)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Lack of access to certain software that can help with accessibility</a:t>
            </a:r>
          </a:p>
          <a:p>
            <a:r>
              <a:rPr lang="en-US">
                <a:ea typeface="Calibri"/>
                <a:cs typeface="Calibri"/>
              </a:rPr>
              <a:t>Decentralized university = no required training and hard to reach people</a:t>
            </a:r>
          </a:p>
        </p:txBody>
      </p:sp>
    </p:spTree>
    <p:extLst>
      <p:ext uri="{BB962C8B-B14F-4D97-AF65-F5344CB8AC3E}">
        <p14:creationId xmlns:p14="http://schemas.microsoft.com/office/powerpoint/2010/main" val="3735557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FD008-327B-47E1-0E56-57C14CD78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732" y="-126336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How to approach accessibility convos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018D3-4AC0-E178-7803-8DF564E95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10" y="1247354"/>
            <a:ext cx="11752729" cy="46899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Explain the importance of accessibility specific to the issue you see</a:t>
            </a:r>
          </a:p>
          <a:p>
            <a:r>
              <a:rPr lang="en-US">
                <a:cs typeface="Calibri"/>
              </a:rPr>
              <a:t>Provide tangible advice to make content more accessible</a:t>
            </a:r>
          </a:p>
          <a:p>
            <a:r>
              <a:rPr lang="en-US">
                <a:cs typeface="Calibri"/>
              </a:rPr>
              <a:t>Limit advice to a few issues at a time</a:t>
            </a:r>
          </a:p>
          <a:p>
            <a:pPr lvl="1"/>
            <a:r>
              <a:rPr lang="en-US">
                <a:cs typeface="Calibri"/>
              </a:rPr>
              <a:t>We don't want to overwhelm anyone</a:t>
            </a:r>
          </a:p>
          <a:p>
            <a:r>
              <a:rPr lang="en-US">
                <a:cs typeface="Calibri"/>
              </a:rPr>
              <a:t>Discuss how to make accessibility feasible</a:t>
            </a:r>
          </a:p>
          <a:p>
            <a:pPr lvl="1"/>
            <a:r>
              <a:rPr lang="en-US">
                <a:cs typeface="Calibri"/>
              </a:rPr>
              <a:t>Start with accessibility in mind</a:t>
            </a:r>
          </a:p>
          <a:p>
            <a:pPr lvl="1"/>
            <a:r>
              <a:rPr lang="en-US">
                <a:cs typeface="Calibri"/>
              </a:rPr>
              <a:t>Remediate a few issues at a time</a:t>
            </a:r>
          </a:p>
          <a:p>
            <a:r>
              <a:rPr lang="en-US">
                <a:cs typeface="Calibri"/>
              </a:rPr>
              <a:t>Start conversations with individuals before moving on to larger audiences </a:t>
            </a:r>
          </a:p>
        </p:txBody>
      </p:sp>
    </p:spTree>
    <p:extLst>
      <p:ext uri="{BB962C8B-B14F-4D97-AF65-F5344CB8AC3E}">
        <p14:creationId xmlns:p14="http://schemas.microsoft.com/office/powerpoint/2010/main" val="2476881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AC457-8721-9081-B985-AEAF38CB6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Takeaways and Discussion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EA276-BF20-1323-3B80-72336B1CB3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31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7C78-2E30-8866-BF1D-494823C3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023" y="-58817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Takeaways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80878-CD6A-48E9-0044-5C06B616F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238" y="1266645"/>
            <a:ext cx="10515600" cy="40265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Even small conversations make big changes </a:t>
            </a:r>
          </a:p>
          <a:p>
            <a:r>
              <a:rPr lang="en-US">
                <a:cs typeface="Calibri"/>
              </a:rPr>
              <a:t>Professional development with small groups makes effective change.</a:t>
            </a:r>
          </a:p>
          <a:p>
            <a:r>
              <a:rPr lang="en-US">
                <a:cs typeface="Calibri"/>
              </a:rPr>
              <a:t>One-on-one accessibility conversations are crucial to creating buy-in with faculty and staff.</a:t>
            </a:r>
          </a:p>
          <a:p>
            <a:r>
              <a:rPr lang="en-US">
                <a:cs typeface="Calibri"/>
              </a:rPr>
              <a:t>Institutional change requires a variety of strategic conversations at multiple levels (large and small-scale).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98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5E059EF-FA8B-4C1B-B5F0-52BD7250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248" y="-130073"/>
            <a:ext cx="9392038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3AE28C-B270-44AA-800E-4552DEA24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70644"/>
            <a:ext cx="10586484" cy="47013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What are you doing in your office to support accessibility?</a:t>
            </a:r>
          </a:p>
          <a:p>
            <a:r>
              <a:rPr lang="en-US">
                <a:ea typeface="Calibri"/>
                <a:cs typeface="Calibri"/>
              </a:rPr>
              <a:t>Why are the challenges you encounter so challenging?</a:t>
            </a:r>
          </a:p>
          <a:p>
            <a:r>
              <a:rPr lang="en-US">
                <a:ea typeface="Calibri"/>
                <a:cs typeface="Calibri"/>
              </a:rPr>
              <a:t>Why have your successes been as successful as they are?</a:t>
            </a:r>
          </a:p>
          <a:p>
            <a:r>
              <a:rPr lang="en-US">
                <a:ea typeface="Calibri"/>
                <a:cs typeface="Calibri"/>
              </a:rPr>
              <a:t>What aspects of accessibility are you able to focus on and which ones are falling through the cracks?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1775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4983F-1726-2D13-7B38-A7C3924BC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Calibri Ligh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45783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550CC-C575-B900-63B2-40257235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86" y="-93817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University of Florida Context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50C41-F401-E616-3D96-D89AC5BC3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114" y="1156748"/>
            <a:ext cx="11462657" cy="4122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The University of Florida has about 55,000 students and 32,000 person workforce</a:t>
            </a:r>
          </a:p>
          <a:p>
            <a:r>
              <a:rPr lang="en-US">
                <a:cs typeface="Calibri"/>
              </a:rPr>
              <a:t>Very decentralized among the 16 colleges within UF</a:t>
            </a:r>
          </a:p>
          <a:p>
            <a:r>
              <a:rPr lang="en-US">
                <a:cs typeface="Calibri"/>
              </a:rPr>
              <a:t>Very research-focused</a:t>
            </a:r>
          </a:p>
          <a:p>
            <a:r>
              <a:rPr lang="en-US">
                <a:cs typeface="Calibri"/>
              </a:rPr>
              <a:t>Many of the colleges have their own distributed IT support, but there is also UFIT</a:t>
            </a:r>
          </a:p>
        </p:txBody>
      </p:sp>
    </p:spTree>
    <p:extLst>
      <p:ext uri="{BB962C8B-B14F-4D97-AF65-F5344CB8AC3E}">
        <p14:creationId xmlns:p14="http://schemas.microsoft.com/office/powerpoint/2010/main" val="47123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5E059EF-FA8B-4C1B-B5F0-52BD7250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690" y="-103491"/>
            <a:ext cx="8435109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+mn-lt"/>
                <a:ea typeface="Calibri"/>
                <a:cs typeface="Calibri"/>
              </a:rPr>
              <a:t>CITT Context</a:t>
            </a:r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3AE28C-B270-44AA-800E-4552DEA24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4691"/>
            <a:ext cx="10713098" cy="47013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Housed in centralized IT (UFIT)</a:t>
            </a:r>
          </a:p>
          <a:p>
            <a:pPr lvl="1"/>
            <a:r>
              <a:rPr lang="en-US">
                <a:ea typeface="Calibri"/>
                <a:cs typeface="Calibri"/>
              </a:rPr>
              <a:t>CITT – Center for Instructional Technology and Training</a:t>
            </a:r>
          </a:p>
          <a:p>
            <a:pPr lvl="2"/>
            <a:r>
              <a:rPr lang="en-US">
                <a:ea typeface="Calibri"/>
                <a:cs typeface="Calibri"/>
              </a:rPr>
              <a:t>Multiple internal departments, but we are with the ID Team</a:t>
            </a:r>
          </a:p>
          <a:p>
            <a:pPr lvl="2"/>
            <a:r>
              <a:rPr lang="en-US">
                <a:ea typeface="Calibri"/>
                <a:cs typeface="Calibri"/>
              </a:rPr>
              <a:t>Instructional designers (9) and instructional technologists (3)</a:t>
            </a:r>
            <a:endParaRPr lang="en-US"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Work with instructors across the university to use pedagogy-based instructional practices to create and revise courses</a:t>
            </a:r>
          </a:p>
          <a:p>
            <a:r>
              <a:rPr lang="en-US">
                <a:ea typeface="Calibri"/>
                <a:cs typeface="Calibri"/>
              </a:rPr>
              <a:t>Variety and flexibility to services we offer</a:t>
            </a:r>
          </a:p>
          <a:p>
            <a:pPr lvl="1"/>
            <a:r>
              <a:rPr lang="en-US">
                <a:ea typeface="Calibri"/>
                <a:cs typeface="Calibri"/>
              </a:rPr>
              <a:t>Most common services are course developments, educational technology consultations, and trainings</a:t>
            </a: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5048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32AE9-7BB5-BADA-425C-2B95461EE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Targeting Large Audiences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8F25AF-8981-35B9-6AA0-01BA77F971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8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A767-A873-58CE-9A35-333BBA2AC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274" y="-40598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Events and Process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4A460-AED8-BEE6-FA33-87BED43B1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26" y="1231754"/>
            <a:ext cx="10515600" cy="40265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2800">
                <a:cs typeface="Calibri"/>
              </a:rPr>
              <a:t>Events</a:t>
            </a:r>
          </a:p>
          <a:p>
            <a:pPr lvl="1"/>
            <a:r>
              <a:rPr lang="en-US" sz="2800">
                <a:cs typeface="Calibri"/>
              </a:rPr>
              <a:t>Tool review process</a:t>
            </a:r>
          </a:p>
          <a:p>
            <a:pPr lvl="1"/>
            <a:r>
              <a:rPr lang="en-US" sz="2800">
                <a:cs typeface="Calibri"/>
              </a:rPr>
              <a:t>Static resources</a:t>
            </a:r>
          </a:p>
        </p:txBody>
      </p:sp>
    </p:spTree>
    <p:extLst>
      <p:ext uri="{BB962C8B-B14F-4D97-AF65-F5344CB8AC3E}">
        <p14:creationId xmlns:p14="http://schemas.microsoft.com/office/powerpoint/2010/main" val="2470948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14EE1-2753-F51F-0000-25C121A12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163" y="-59412"/>
            <a:ext cx="10515600" cy="1325563"/>
          </a:xfrm>
        </p:spPr>
        <p:txBody>
          <a:bodyPr/>
          <a:lstStyle/>
          <a:p>
            <a:r>
              <a:rPr lang="en-US" err="1">
                <a:solidFill>
                  <a:schemeClr val="bg1"/>
                </a:solidFill>
                <a:cs typeface="Calibri Light"/>
              </a:rPr>
              <a:t>TechXploration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A38B6-24A7-5730-702E-26D2259B4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7" y="1118865"/>
            <a:ext cx="10515600" cy="402653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cs typeface="Calibri"/>
            </a:endParaRPr>
          </a:p>
          <a:p>
            <a:pPr lvl="1"/>
            <a:r>
              <a:rPr lang="en-US" sz="2800">
                <a:cs typeface="Calibri"/>
              </a:rPr>
              <a:t>Annual virtual mini-conference</a:t>
            </a:r>
          </a:p>
          <a:p>
            <a:pPr lvl="1"/>
            <a:r>
              <a:rPr lang="en-US" sz="2800">
                <a:cs typeface="Calibri"/>
              </a:rPr>
              <a:t>Created as a cross-campus collaboration to introduce faculty to different services and aspects to online learning</a:t>
            </a:r>
            <a:endParaRPr lang="en-US"/>
          </a:p>
          <a:p>
            <a:pPr lvl="2"/>
            <a:r>
              <a:rPr lang="en-US" sz="2400">
                <a:cs typeface="Calibri"/>
              </a:rPr>
              <a:t>112 registrants </a:t>
            </a:r>
            <a:endParaRPr lang="en-US" sz="2400">
              <a:ea typeface="Calibri"/>
              <a:cs typeface="Calibri"/>
            </a:endParaRPr>
          </a:p>
          <a:p>
            <a:pPr lvl="2"/>
            <a:r>
              <a:rPr lang="en-US" sz="2400">
                <a:cs typeface="Calibri"/>
              </a:rPr>
              <a:t>Past theme was accessibility and was hosted on World Usability Day</a:t>
            </a:r>
          </a:p>
          <a:p>
            <a:pPr lvl="2"/>
            <a:r>
              <a:rPr lang="en-US" sz="2400">
                <a:cs typeface="Calibri"/>
              </a:rPr>
              <a:t>There is always at least one session on accessibility</a:t>
            </a:r>
            <a:endParaRPr lang="en-US"/>
          </a:p>
          <a:p>
            <a:pPr lvl="2"/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8596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14EE1-2753-F51F-0000-25C121A12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163" y="-59412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Tech Bytes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A38B6-24A7-5730-702E-26D2259B4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7" y="1118865"/>
            <a:ext cx="10515600" cy="402653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cs typeface="Calibri"/>
            </a:endParaRPr>
          </a:p>
          <a:p>
            <a:pPr lvl="1"/>
            <a:r>
              <a:rPr lang="en-US" sz="2800">
                <a:cs typeface="Calibri"/>
              </a:rPr>
              <a:t>More contained than </a:t>
            </a:r>
            <a:r>
              <a:rPr lang="en-US" sz="2800" err="1">
                <a:cs typeface="Calibri"/>
              </a:rPr>
              <a:t>TechXploration</a:t>
            </a:r>
          </a:p>
          <a:p>
            <a:pPr lvl="2"/>
            <a:r>
              <a:rPr lang="en-US" sz="2400">
                <a:cs typeface="Calibri"/>
              </a:rPr>
              <a:t>Registrants range from 15-500 but average around 50</a:t>
            </a:r>
            <a:endParaRPr lang="en-US" sz="2400">
              <a:ea typeface="Calibri"/>
              <a:cs typeface="Calibri"/>
            </a:endParaRPr>
          </a:p>
          <a:p>
            <a:pPr lvl="1"/>
            <a:r>
              <a:rPr lang="en-US" sz="2800">
                <a:cs typeface="Calibri"/>
              </a:rPr>
              <a:t>A series of monthly 1-2 hour long sessions on a more centralized topic</a:t>
            </a:r>
          </a:p>
          <a:p>
            <a:pPr lvl="1"/>
            <a:r>
              <a:rPr lang="en-US" sz="2800">
                <a:cs typeface="Calibri"/>
              </a:rPr>
              <a:t>Most recent topics have been AI, H5P, how to use classroom technology and more</a:t>
            </a:r>
          </a:p>
          <a:p>
            <a:pPr lvl="2"/>
            <a:r>
              <a:rPr lang="en-US" sz="2400">
                <a:cs typeface="Calibri"/>
              </a:rPr>
              <a:t>Relevant accessibility issues are mentioned with each tool</a:t>
            </a:r>
          </a:p>
        </p:txBody>
      </p:sp>
    </p:spTree>
    <p:extLst>
      <p:ext uri="{BB962C8B-B14F-4D97-AF65-F5344CB8AC3E}">
        <p14:creationId xmlns:p14="http://schemas.microsoft.com/office/powerpoint/2010/main" val="3268256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5E059EF-FA8B-4C1B-B5F0-52BD72503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248" y="-130073"/>
            <a:ext cx="9392038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Tool Reviews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3AE28C-B270-44AA-800E-4552DEA24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70644"/>
            <a:ext cx="10586484" cy="47013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New process still being worked through</a:t>
            </a:r>
          </a:p>
          <a:p>
            <a:r>
              <a:rPr lang="en-US">
                <a:ea typeface="Calibri"/>
                <a:cs typeface="Calibri"/>
              </a:rPr>
              <a:t>As part of the LTI/Tool review process, we confirm VPAT</a:t>
            </a:r>
          </a:p>
          <a:p>
            <a:pPr lvl="1"/>
            <a:r>
              <a:rPr lang="en-US">
                <a:ea typeface="Calibri"/>
                <a:cs typeface="Calibri"/>
              </a:rPr>
              <a:t>Certain questions or conditions will trigger deeper accessibility review</a:t>
            </a:r>
          </a:p>
          <a:p>
            <a:r>
              <a:rPr lang="en-US">
                <a:ea typeface="Calibri"/>
                <a:cs typeface="Calibri"/>
              </a:rPr>
              <a:t>Three levels of accessibility review</a:t>
            </a:r>
          </a:p>
          <a:p>
            <a:pPr lvl="1"/>
            <a:r>
              <a:rPr lang="en-US">
                <a:ea typeface="Calibri"/>
                <a:cs typeface="Calibri"/>
              </a:rPr>
              <a:t>Tier 1 – Confirm VPAT</a:t>
            </a:r>
          </a:p>
          <a:p>
            <a:pPr lvl="1"/>
            <a:r>
              <a:rPr lang="en-US">
                <a:ea typeface="Calibri"/>
                <a:cs typeface="Calibri"/>
              </a:rPr>
              <a:t>Tier 2 – Deeper dive on quality of information presented in VPAT</a:t>
            </a:r>
          </a:p>
          <a:p>
            <a:pPr lvl="1"/>
            <a:r>
              <a:rPr lang="en-US">
                <a:ea typeface="Calibri"/>
                <a:cs typeface="Calibri"/>
              </a:rPr>
              <a:t>Tier 3 – Full testing based on WCAG-based rubric </a:t>
            </a:r>
          </a:p>
          <a:p>
            <a:r>
              <a:rPr lang="en-US">
                <a:ea typeface="Calibri"/>
                <a:cs typeface="Calibri"/>
              </a:rPr>
              <a:t>Feel free to reach out to us if you have questions about this process</a:t>
            </a:r>
          </a:p>
        </p:txBody>
      </p:sp>
    </p:spTree>
    <p:extLst>
      <p:ext uri="{BB962C8B-B14F-4D97-AF65-F5344CB8AC3E}">
        <p14:creationId xmlns:p14="http://schemas.microsoft.com/office/powerpoint/2010/main" val="1169128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1336</Words>
  <Application>Microsoft Office PowerPoint</Application>
  <PresentationFormat>Widescreen</PresentationFormat>
  <Paragraphs>205</Paragraphs>
  <Slides>29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Gentona Bold</vt:lpstr>
      <vt:lpstr>Quadon Heavy</vt:lpstr>
      <vt:lpstr>Office Theme</vt:lpstr>
      <vt:lpstr>Promoting a Culture  of Accessibility One Person at a Time</vt:lpstr>
      <vt:lpstr>What's on the agenda?</vt:lpstr>
      <vt:lpstr>University of Florida Context</vt:lpstr>
      <vt:lpstr>CITT Context</vt:lpstr>
      <vt:lpstr>Targeting Large Audiences</vt:lpstr>
      <vt:lpstr>Events and Process</vt:lpstr>
      <vt:lpstr>TechXploration</vt:lpstr>
      <vt:lpstr>Tech Bytes</vt:lpstr>
      <vt:lpstr>Tool Reviews</vt:lpstr>
      <vt:lpstr>Resources for Large Audience </vt:lpstr>
      <vt:lpstr>Targeting Small Audiences</vt:lpstr>
      <vt:lpstr>Trainings</vt:lpstr>
      <vt:lpstr>Trainings Continued</vt:lpstr>
      <vt:lpstr>Voluntary Program-wide Course Audits</vt:lpstr>
      <vt:lpstr>Template for Program Audits</vt:lpstr>
      <vt:lpstr>Community of Practice</vt:lpstr>
      <vt:lpstr>Captioning</vt:lpstr>
      <vt:lpstr>Targeting on an Individual Basis</vt:lpstr>
      <vt:lpstr>Course Accessibility Audits</vt:lpstr>
      <vt:lpstr>Weaving Accessibility into Course Design</vt:lpstr>
      <vt:lpstr>Consultations</vt:lpstr>
      <vt:lpstr>Successes and Challenges</vt:lpstr>
      <vt:lpstr>Successes</vt:lpstr>
      <vt:lpstr>Pitfalls and Challenges</vt:lpstr>
      <vt:lpstr>How to approach accessibility convos</vt:lpstr>
      <vt:lpstr>Takeaways and Discussion</vt:lpstr>
      <vt:lpstr>Takeaways</vt:lpstr>
      <vt:lpstr>Discussion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mackenzie hough</dc:creator>
  <cp:lastModifiedBy>Richardson,Stephanie N</cp:lastModifiedBy>
  <cp:revision>8</cp:revision>
  <dcterms:created xsi:type="dcterms:W3CDTF">2021-07-26T22:10:32Z</dcterms:created>
  <dcterms:modified xsi:type="dcterms:W3CDTF">2023-11-03T18:36:13Z</dcterms:modified>
</cp:coreProperties>
</file>