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10" r:id="rId2"/>
    <p:sldId id="628" r:id="rId3"/>
    <p:sldId id="592" r:id="rId4"/>
    <p:sldId id="615" r:id="rId5"/>
    <p:sldId id="617" r:id="rId6"/>
    <p:sldId id="616" r:id="rId7"/>
    <p:sldId id="618" r:id="rId8"/>
    <p:sldId id="627" r:id="rId9"/>
    <p:sldId id="598" r:id="rId10"/>
    <p:sldId id="603" r:id="rId11"/>
    <p:sldId id="622" r:id="rId12"/>
    <p:sldId id="606" r:id="rId13"/>
    <p:sldId id="623" r:id="rId14"/>
    <p:sldId id="624" r:id="rId15"/>
    <p:sldId id="625" r:id="rId16"/>
    <p:sldId id="629" r:id="rId17"/>
    <p:sldId id="626" r:id="rId18"/>
    <p:sldId id="576" r:id="rId19"/>
    <p:sldId id="612" r:id="rId20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FDB"/>
    <a:srgbClr val="D22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98" autoAdjust="0"/>
    <p:restoredTop sz="95052" autoAdjust="0"/>
  </p:normalViewPr>
  <p:slideViewPr>
    <p:cSldViewPr snapToGrid="0">
      <p:cViewPr varScale="1">
        <p:scale>
          <a:sx n="101" d="100"/>
          <a:sy n="101" d="100"/>
        </p:scale>
        <p:origin x="132" y="624"/>
      </p:cViewPr>
      <p:guideLst/>
    </p:cSldViewPr>
  </p:slideViewPr>
  <p:outlineViewPr>
    <p:cViewPr>
      <p:scale>
        <a:sx n="33" d="100"/>
        <a:sy n="33" d="100"/>
      </p:scale>
      <p:origin x="0" y="-112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636"/>
    </p:cViewPr>
  </p:sorterViewPr>
  <p:notesViewPr>
    <p:cSldViewPr snapToGrid="0">
      <p:cViewPr varScale="1">
        <p:scale>
          <a:sx n="89" d="100"/>
          <a:sy n="89" d="100"/>
        </p:scale>
        <p:origin x="283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F140DDF8-6E22-4432-8E99-384D779826D3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7A44148D-30CE-49A1-8ED9-9D791E5FDD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76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657EB-EE5E-450C-A48D-75C448C1EF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9204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148D-30CE-49A1-8ED9-9D791E5FDD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921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148D-30CE-49A1-8ED9-9D791E5FDD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141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148D-30CE-49A1-8ED9-9D791E5FDD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24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148D-30CE-49A1-8ED9-9D791E5FDD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5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148D-30CE-49A1-8ED9-9D791E5FDD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73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148D-30CE-49A1-8ED9-9D791E5FDD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39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148D-30CE-49A1-8ED9-9D791E5FDD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5619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148D-30CE-49A1-8ED9-9D791E5FDD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408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Both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148D-30CE-49A1-8ED9-9D791E5FDD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23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148D-30CE-49A1-8ED9-9D791E5FDD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138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148D-30CE-49A1-8ED9-9D791E5FDD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683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148D-30CE-49A1-8ED9-9D791E5FDD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0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Kate</a:t>
            </a:r>
          </a:p>
          <a:p>
            <a:r>
              <a:rPr lang="en-US" dirty="0"/>
              <a:t>Interviewing potential vendors – accessibility compliance and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148D-30CE-49A1-8ED9-9D791E5FDD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43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148D-30CE-49A1-8ED9-9D791E5FDD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354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148D-30CE-49A1-8ED9-9D791E5FDD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900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148D-30CE-49A1-8ED9-9D791E5FDD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6981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44148D-30CE-49A1-8ED9-9D791E5FDD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661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385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3300E8-5858-45B5-B004-B3632E1102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78" y="255760"/>
            <a:ext cx="11282629" cy="634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4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black box"/>
          <p:cNvSpPr/>
          <p:nvPr userDrawn="1"/>
        </p:nvSpPr>
        <p:spPr>
          <a:xfrm>
            <a:off x="5760720" y="3429000"/>
            <a:ext cx="6431280" cy="6191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" name="Rectangle 2" descr="gray box"/>
          <p:cNvSpPr/>
          <p:nvPr userDrawn="1"/>
        </p:nvSpPr>
        <p:spPr>
          <a:xfrm>
            <a:off x="0" y="0"/>
            <a:ext cx="6057900" cy="6858000"/>
          </a:xfrm>
          <a:prstGeom prst="rect">
            <a:avLst/>
          </a:prstGeom>
          <a:solidFill>
            <a:srgbClr val="3434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 descr="red box"/>
          <p:cNvSpPr/>
          <p:nvPr userDrawn="1"/>
        </p:nvSpPr>
        <p:spPr>
          <a:xfrm>
            <a:off x="5682345" y="0"/>
            <a:ext cx="547276" cy="6858000"/>
          </a:xfrm>
          <a:prstGeom prst="rect">
            <a:avLst/>
          </a:prstGeom>
          <a:solidFill>
            <a:srgbClr val="D420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50372" y="149763"/>
            <a:ext cx="5181600" cy="13255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Content Placeholder 1"/>
          <p:cNvSpPr>
            <a:spLocks noGrp="1"/>
          </p:cNvSpPr>
          <p:nvPr>
            <p:ph sz="quarter" idx="10"/>
          </p:nvPr>
        </p:nvSpPr>
        <p:spPr>
          <a:xfrm>
            <a:off x="250825" y="1643063"/>
            <a:ext cx="5181600" cy="4970462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sz="quarter" idx="12"/>
          </p:nvPr>
        </p:nvSpPr>
        <p:spPr>
          <a:xfrm>
            <a:off x="6479541" y="3429000"/>
            <a:ext cx="5432425" cy="619125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quarter" idx="11"/>
          </p:nvPr>
        </p:nvSpPr>
        <p:spPr>
          <a:xfrm>
            <a:off x="6696075" y="4129088"/>
            <a:ext cx="5178425" cy="2616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1576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838200" y="1817688"/>
            <a:ext cx="10664825" cy="46656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1384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7004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2554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75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429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4965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456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3724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73075"/>
            <a:ext cx="5181600" cy="41547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73075"/>
            <a:ext cx="5181600" cy="41547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39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6450"/>
            <a:ext cx="10515600" cy="9066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177804"/>
            <a:ext cx="10515600" cy="1074363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429093"/>
            <a:ext cx="5181600" cy="3093215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quarter" idx="12"/>
          </p:nvPr>
        </p:nvSpPr>
        <p:spPr>
          <a:xfrm>
            <a:off x="6177063" y="2429093"/>
            <a:ext cx="5176737" cy="3093215"/>
          </a:xfrm>
        </p:spPr>
        <p:txBody>
          <a:bodyPr>
            <a:normAutofit/>
          </a:bodyPr>
          <a:lstStyle>
            <a:lvl1pPr marL="233363" indent="-233363">
              <a:buFont typeface="Arial" panose="020B0604020202020204" pitchFamily="34" charset="0"/>
              <a:buChar char="•"/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3"/>
          </p:nvPr>
        </p:nvSpPr>
        <p:spPr>
          <a:xfrm>
            <a:off x="4308129" y="5600129"/>
            <a:ext cx="4241427" cy="46672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411000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664" y="146051"/>
            <a:ext cx="10515600" cy="9017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20775"/>
            <a:ext cx="3258064" cy="28370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9259" y="2420775"/>
            <a:ext cx="3482546" cy="28370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>
          <a:xfrm>
            <a:off x="7924800" y="2420774"/>
            <a:ext cx="3410464" cy="28370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quarter" idx="12"/>
          </p:nvPr>
        </p:nvSpPr>
        <p:spPr>
          <a:xfrm>
            <a:off x="835398" y="1123950"/>
            <a:ext cx="10515600" cy="11144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631091" y="5459248"/>
            <a:ext cx="4241427" cy="46672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77790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023" y="203200"/>
            <a:ext cx="10515600" cy="8159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883023" y="1104900"/>
            <a:ext cx="10515600" cy="11144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3023" y="2430300"/>
            <a:ext cx="2418956" cy="29989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8573" y="2430299"/>
            <a:ext cx="2585623" cy="29989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0"/>
          </p:nvPr>
        </p:nvSpPr>
        <p:spPr>
          <a:xfrm>
            <a:off x="6140823" y="2430299"/>
            <a:ext cx="2532105" cy="29989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1"/>
          </p:nvPr>
        </p:nvSpPr>
        <p:spPr>
          <a:xfrm>
            <a:off x="8866518" y="2430299"/>
            <a:ext cx="2532105" cy="29989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400"/>
            </a:lvl4pPr>
            <a:lvl5pPr marL="1828800" indent="0">
              <a:buFontTx/>
              <a:buNone/>
              <a:defRPr sz="1400"/>
            </a:lvl5pPr>
          </a:lstStyle>
          <a:p>
            <a:pPr lvl="0"/>
            <a:r>
              <a:rPr lang="en-US" dirty="0"/>
              <a:t>Edit Master text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3"/>
          </p:nvPr>
        </p:nvSpPr>
        <p:spPr>
          <a:xfrm>
            <a:off x="6140822" y="5613073"/>
            <a:ext cx="4241427" cy="466725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/>
            </a:lvl1pPr>
          </a:lstStyle>
          <a:p>
            <a:pPr lvl="0"/>
            <a:r>
              <a:rPr lang="en-US" dirty="0"/>
              <a:t>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622069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542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5429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2774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842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549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60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096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2" r:id="rId5"/>
    <p:sldLayoutId id="2147483660" r:id="rId6"/>
    <p:sldLayoutId id="2147483661" r:id="rId7"/>
    <p:sldLayoutId id="2147483653" r:id="rId8"/>
    <p:sldLayoutId id="2147483654" r:id="rId9"/>
    <p:sldLayoutId id="2147483655" r:id="rId10"/>
    <p:sldLayoutId id="2147483663" r:id="rId11"/>
    <p:sldLayoutId id="2147483665" r:id="rId12"/>
    <p:sldLayoutId id="2147483656" r:id="rId13"/>
    <p:sldLayoutId id="2147483657" r:id="rId14"/>
    <p:sldLayoutId id="2147483658" r:id="rId15"/>
    <p:sldLayoutId id="2147483659" r:id="rId1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sun.edu/udc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kathryn.sharron@csun.edu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alen.davoudian@csun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/4.0/?ref=openverse" TargetMode="External"/><Relationship Id="rId5" Type="http://schemas.openxmlformats.org/officeDocument/2006/relationships/hyperlink" Target="https://commons.wikimedia.org/w/index.php?curid=111032952" TargetMode="External"/><Relationship Id="rId4" Type="http://schemas.openxmlformats.org/officeDocument/2006/relationships/hyperlink" Target="https://ati.calstate.ed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/index.php?curid=11739784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s://creativecommons.org/licenses/by-sa/4.0/?ref=openverse" TargetMode="External"/><Relationship Id="rId4" Type="http://schemas.openxmlformats.org/officeDocument/2006/relationships/hyperlink" Target="https://commons.wikimedia.org/wiki/User:DSaroyan_(WMF)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719" y="3634739"/>
            <a:ext cx="10746557" cy="1556359"/>
          </a:xfrm>
        </p:spPr>
        <p:txBody>
          <a:bodyPr>
            <a:normAutofit fontScale="90000"/>
          </a:bodyPr>
          <a:lstStyle/>
          <a:p>
            <a:r>
              <a:rPr lang="en-US" b="0" dirty="0"/>
              <a:t>Replacing an Accessible Website: </a:t>
            </a:r>
            <a:r>
              <a:rPr lang="en-US" sz="5300" b="0" dirty="0"/>
              <a:t>Ensuring a Better New Site</a:t>
            </a:r>
            <a:endParaRPr lang="en-US" b="0" dirty="0"/>
          </a:p>
        </p:txBody>
      </p:sp>
      <p:pic>
        <p:nvPicPr>
          <p:cNvPr id="4" name="Picture 3" descr="A person running upward on a bar chart with word &quot;a11y&quot; showing progress.">
            <a:extLst>
              <a:ext uri="{FF2B5EF4-FFF2-40B4-BE49-F238E27FC236}">
                <a16:creationId xmlns:a16="http://schemas.microsoft.com/office/drawing/2014/main" id="{8121D68C-7461-4877-9655-A1B3C70CD7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852" y="726576"/>
            <a:ext cx="3450289" cy="290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10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A12055-E0B1-412C-B4A3-AAFBA1A4C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919"/>
            <a:ext cx="10515600" cy="900884"/>
          </a:xfrm>
        </p:spPr>
        <p:txBody>
          <a:bodyPr>
            <a:normAutofit/>
          </a:bodyPr>
          <a:lstStyle/>
          <a:p>
            <a:r>
              <a:rPr lang="en-US" dirty="0"/>
              <a:t>Reports and Remediation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51182D-5609-4C0D-B810-7BBBE64FA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167" y="1187778"/>
            <a:ext cx="4386943" cy="27659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Page/module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Issue description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Recommendation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Screenshots and code snippets </a:t>
            </a:r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0A85A991-6E16-405A-AB7E-3A3E07A0BE81}"/>
              </a:ext>
            </a:extLst>
          </p:cNvPr>
          <p:cNvSpPr txBox="1">
            <a:spLocks/>
          </p:cNvSpPr>
          <p:nvPr/>
        </p:nvSpPr>
        <p:spPr>
          <a:xfrm>
            <a:off x="6696891" y="1187778"/>
            <a:ext cx="4153989" cy="2121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600" dirty="0"/>
          </a:p>
          <a:p>
            <a:pPr marL="514350" indent="-514350">
              <a:buFont typeface="+mj-lt"/>
              <a:buAutoNum type="arabicPeriod" startAt="5"/>
            </a:pPr>
            <a:r>
              <a:rPr lang="en-US" sz="2600" dirty="0"/>
              <a:t>Impact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600" dirty="0"/>
              <a:t>WCAG referenced criteria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en-US" sz="2600" dirty="0"/>
              <a:t>Resolution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9F83C9-0954-4868-BDA8-BFAB8FF130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2194" y="4037818"/>
            <a:ext cx="5573486" cy="163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978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01F2388-751D-F130-D928-9547CB2C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Modules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27693-0197-4D0D-A243-D58214F04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7805"/>
            <a:ext cx="10515600" cy="456747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Areas requiring attention and heavy testing.</a:t>
            </a:r>
            <a:endParaRPr lang="en-US" sz="220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2400"/>
              </a:spcBef>
            </a:pP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Mega menus</a:t>
            </a:r>
          </a:p>
          <a:p>
            <a:pPr lvl="1"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 structures</a:t>
            </a:r>
          </a:p>
          <a:p>
            <a:pPr lvl="1"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Side panels</a:t>
            </a:r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Carousels and moving content</a:t>
            </a:r>
          </a:p>
          <a:p>
            <a:pPr lvl="1"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tables</a:t>
            </a:r>
          </a:p>
        </p:txBody>
      </p:sp>
      <p:pic>
        <p:nvPicPr>
          <p:cNvPr id="2" name="Picture 1" descr="A team assembling a web page as if they were building it physically. The building components include HTML, JavaScript, and various tags. ">
            <a:extLst>
              <a:ext uri="{FF2B5EF4-FFF2-40B4-BE49-F238E27FC236}">
                <a16:creationId xmlns:a16="http://schemas.microsoft.com/office/drawing/2014/main" id="{E2FF96E0-046A-448A-B48C-0C3820A426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734"/>
          <a:stretch/>
        </p:blipFill>
        <p:spPr>
          <a:xfrm>
            <a:off x="6419850" y="2078813"/>
            <a:ext cx="4514043" cy="386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534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FE20B-C737-478D-BE2C-4EAEDB220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5850"/>
          </a:xfrm>
        </p:spPr>
        <p:txBody>
          <a:bodyPr/>
          <a:lstStyle/>
          <a:p>
            <a:r>
              <a:rPr lang="en-US" dirty="0"/>
              <a:t>Mega Menus</a:t>
            </a:r>
          </a:p>
        </p:txBody>
      </p:sp>
      <p:pic>
        <p:nvPicPr>
          <p:cNvPr id="6" name="Content Placeholder 5" descr="Snippet of the HTML and CSS for our mega menus, showing the aria-expanded attribute and the CSS to transform it.">
            <a:extLst>
              <a:ext uri="{FF2B5EF4-FFF2-40B4-BE49-F238E27FC236}">
                <a16:creationId xmlns:a16="http://schemas.microsoft.com/office/drawing/2014/main" id="{4C29A7D2-A943-45CD-B5AF-F0A6CC2490B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15720" y="3543300"/>
            <a:ext cx="11160560" cy="2295525"/>
          </a:xfrm>
          <a:prstGeom prst="rect">
            <a:avLst/>
          </a:prstGeom>
        </p:spPr>
      </p:pic>
      <p:pic>
        <p:nvPicPr>
          <p:cNvPr id="5" name="Picture 4" descr="Screenshot of our Admissions &amp; Financial Aid Overview mega menu.">
            <a:extLst>
              <a:ext uri="{FF2B5EF4-FFF2-40B4-BE49-F238E27FC236}">
                <a16:creationId xmlns:a16="http://schemas.microsoft.com/office/drawing/2014/main" id="{8701D6CC-A08A-45F2-BA5A-C6864F290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361" y="1019175"/>
            <a:ext cx="8677275" cy="24123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EBA3BDD-C039-4498-AF74-6AA1BE893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7010401" y="1441137"/>
            <a:ext cx="828674" cy="58229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1221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FE20B-C737-478D-BE2C-4EAEDB220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5850"/>
          </a:xfrm>
        </p:spPr>
        <p:txBody>
          <a:bodyPr/>
          <a:lstStyle/>
          <a:p>
            <a:r>
              <a:rPr lang="en-US" dirty="0"/>
              <a:t>Tab Structure</a:t>
            </a:r>
          </a:p>
        </p:txBody>
      </p:sp>
      <p:pic>
        <p:nvPicPr>
          <p:cNvPr id="3" name="Picture 2" descr="Screenshot of a tabbed page.">
            <a:extLst>
              <a:ext uri="{FF2B5EF4-FFF2-40B4-BE49-F238E27FC236}">
                <a16:creationId xmlns:a16="http://schemas.microsoft.com/office/drawing/2014/main" id="{2F7AB523-F652-40E3-9725-F981EA5B4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362" y="1070830"/>
            <a:ext cx="8677275" cy="23581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 descr="Snippet of the HTML and CSS for our tabs, showing the aria-expanded attribute and the CSS to display (or hide) it.">
            <a:extLst>
              <a:ext uri="{FF2B5EF4-FFF2-40B4-BE49-F238E27FC236}">
                <a16:creationId xmlns:a16="http://schemas.microsoft.com/office/drawing/2014/main" id="{197B156B-3A13-46F2-9F5E-F38F1D110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720" y="3750506"/>
            <a:ext cx="11160560" cy="2084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66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FE20B-C737-478D-BE2C-4EAEDB220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5850"/>
          </a:xfrm>
        </p:spPr>
        <p:txBody>
          <a:bodyPr/>
          <a:lstStyle/>
          <a:p>
            <a:r>
              <a:rPr lang="en-US" dirty="0"/>
              <a:t>Side Panel </a:t>
            </a:r>
          </a:p>
        </p:txBody>
      </p:sp>
      <p:pic>
        <p:nvPicPr>
          <p:cNvPr id="6" name="Picture 5" descr="Screenshot of a page with content in a left sidebar, showing the original tab order that started in the sidebar, moved to the body, then moved back to the sidebar.">
            <a:extLst>
              <a:ext uri="{FF2B5EF4-FFF2-40B4-BE49-F238E27FC236}">
                <a16:creationId xmlns:a16="http://schemas.microsoft.com/office/drawing/2014/main" id="{A7C3DDFD-8EE8-45F3-8750-25CA576997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" t="7873" r="-395" b="8763"/>
          <a:stretch/>
        </p:blipFill>
        <p:spPr>
          <a:xfrm>
            <a:off x="3073993" y="701040"/>
            <a:ext cx="6044014" cy="5229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151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FE20B-C737-478D-BE2C-4EAEDB220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5850"/>
          </a:xfrm>
        </p:spPr>
        <p:txBody>
          <a:bodyPr/>
          <a:lstStyle/>
          <a:p>
            <a:r>
              <a:rPr lang="en-US" dirty="0"/>
              <a:t>Carousels and Moving Content</a:t>
            </a:r>
          </a:p>
        </p:txBody>
      </p:sp>
      <p:pic>
        <p:nvPicPr>
          <p:cNvPr id="5" name="Picture 4" descr="Screenshot of a carousel.">
            <a:extLst>
              <a:ext uri="{FF2B5EF4-FFF2-40B4-BE49-F238E27FC236}">
                <a16:creationId xmlns:a16="http://schemas.microsoft.com/office/drawing/2014/main" id="{893259FA-F185-493B-9156-77888C68D5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0089" y="1085851"/>
            <a:ext cx="7311820" cy="25377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 descr="Snippet of the HTML for our carousels, showing them attributes and CSS used to display them in sequence.">
            <a:extLst>
              <a:ext uri="{FF2B5EF4-FFF2-40B4-BE49-F238E27FC236}">
                <a16:creationId xmlns:a16="http://schemas.microsoft.com/office/drawing/2014/main" id="{CD71FE27-2BE9-4C0B-92FA-235101E4D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0587" y="3823212"/>
            <a:ext cx="7790825" cy="216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288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FE20B-C737-478D-BE2C-4EAEDB220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85850"/>
          </a:xfrm>
        </p:spPr>
        <p:txBody>
          <a:bodyPr/>
          <a:lstStyle/>
          <a:p>
            <a:r>
              <a:rPr lang="en-US" dirty="0"/>
              <a:t>Data Tables</a:t>
            </a:r>
          </a:p>
        </p:txBody>
      </p:sp>
      <p:pic>
        <p:nvPicPr>
          <p:cNvPr id="4" name="Picture 3" descr="Screenshot of a data table from a desktop view (resolution). ">
            <a:extLst>
              <a:ext uri="{FF2B5EF4-FFF2-40B4-BE49-F238E27FC236}">
                <a16:creationId xmlns:a16="http://schemas.microsoft.com/office/drawing/2014/main" id="{BEB9B2C9-1654-4EDE-AFD2-E95A9FEDD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925" y="2176076"/>
            <a:ext cx="5480075" cy="25058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 descr="Screenshot of a data table from a mobile view (resolution). ">
            <a:extLst>
              <a:ext uri="{FF2B5EF4-FFF2-40B4-BE49-F238E27FC236}">
                <a16:creationId xmlns:a16="http://schemas.microsoft.com/office/drawing/2014/main" id="{20612C79-CD78-4E45-8956-51AF1E103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9706" y="1171575"/>
            <a:ext cx="3990719" cy="47105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03051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5E4C8-D11E-149E-FE7B-4F67AC461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919"/>
            <a:ext cx="10515600" cy="1068092"/>
          </a:xfrm>
        </p:spPr>
        <p:txBody>
          <a:bodyPr/>
          <a:lstStyle/>
          <a:p>
            <a:r>
              <a:rPr lang="en-US" dirty="0"/>
              <a:t>Lessons and Take-aways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8FF3D9-6DD1-6DF4-9084-4346F4216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3011"/>
            <a:ext cx="5181600" cy="470482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Project Management</a:t>
            </a:r>
          </a:p>
          <a:p>
            <a:pPr lvl="1"/>
            <a:r>
              <a:rPr lang="en-US" dirty="0"/>
              <a:t>We did not have a project manager.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Contracts and Details</a:t>
            </a:r>
          </a:p>
          <a:p>
            <a:pPr lvl="1"/>
            <a:r>
              <a:rPr lang="en-US" dirty="0"/>
              <a:t>The contract stated that the vendor would provide training on the new platform.</a:t>
            </a:r>
          </a:p>
          <a:p>
            <a:pPr lvl="1"/>
            <a:r>
              <a:rPr lang="en-US" dirty="0"/>
              <a:t>The contract did not elaborate.</a:t>
            </a:r>
          </a:p>
          <a:p>
            <a:pPr lvl="1"/>
            <a:r>
              <a:rPr lang="en-US" dirty="0"/>
              <a:t>While accessibility was included in the vendor’s training, key steps came up short.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CE7007-93E3-4E21-875C-F279FFE9AB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23011"/>
            <a:ext cx="5181600" cy="470482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Issue Tracking</a:t>
            </a:r>
          </a:p>
          <a:p>
            <a:pPr lvl="1"/>
            <a:r>
              <a:rPr lang="en-US" dirty="0"/>
              <a:t>Related to lessons 1 and 2, we don’t have comprehensive, shared issue tracking for this project.</a:t>
            </a:r>
          </a:p>
          <a:p>
            <a:pPr lvl="1"/>
            <a:r>
              <a:rPr lang="en-US" dirty="0"/>
              <a:t>Status and responsibility for accessibility issues aren’t always clear.</a:t>
            </a:r>
          </a:p>
          <a:p>
            <a:pPr marL="514350" indent="-514350">
              <a:buFont typeface="+mj-lt"/>
              <a:buAutoNum type="arabicPeriod" startAt="4"/>
            </a:pPr>
            <a:r>
              <a:rPr lang="en-US" dirty="0"/>
              <a:t>Usability for Content Creators</a:t>
            </a:r>
          </a:p>
          <a:p>
            <a:pPr lvl="1"/>
            <a:r>
              <a:rPr lang="en-US" dirty="0"/>
              <a:t>We planned to emphasize the user experience (UX) of the people managing websites and entering content.</a:t>
            </a:r>
          </a:p>
          <a:p>
            <a:pPr lvl="1"/>
            <a:r>
              <a:rPr lang="en-US" dirty="0"/>
              <a:t>An improved UX could help creators add more accessible content.</a:t>
            </a:r>
          </a:p>
          <a:p>
            <a:pPr lvl="2"/>
            <a:r>
              <a:rPr lang="en-US" dirty="0"/>
              <a:t>For example, accessibility validation.</a:t>
            </a:r>
          </a:p>
        </p:txBody>
      </p:sp>
    </p:spTree>
    <p:extLst>
      <p:ext uri="{BB962C8B-B14F-4D97-AF65-F5344CB8AC3E}">
        <p14:creationId xmlns:p14="http://schemas.microsoft.com/office/powerpoint/2010/main" val="778792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C7FE6-B124-404A-9EFB-0E99E5C54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9299"/>
            <a:ext cx="10515600" cy="857414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solidFill>
                  <a:srgbClr val="D22030"/>
                </a:solidFill>
              </a:rPr>
              <a:t>Questions?</a:t>
            </a:r>
          </a:p>
        </p:txBody>
      </p:sp>
      <p:pic>
        <p:nvPicPr>
          <p:cNvPr id="5" name="Picture 4" descr="Several question marks around accessibility icon">
            <a:extLst>
              <a:ext uri="{FF2B5EF4-FFF2-40B4-BE49-F238E27FC236}">
                <a16:creationId xmlns:a16="http://schemas.microsoft.com/office/drawing/2014/main" id="{4E6DFA77-C06C-4BDE-9FF1-56EFB9F50B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992" y="1506713"/>
            <a:ext cx="4336016" cy="3722805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6CED520-8684-45ED-9DA6-3B1D07F71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2881" y="5229518"/>
            <a:ext cx="6926238" cy="69901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csun.edu/udc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209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37CB6-A127-EE41-6AB6-193B98AFD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7" y="688932"/>
            <a:ext cx="10515600" cy="109138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EC04E-27FC-13CA-6E80-976F82611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780315"/>
            <a:ext cx="5181600" cy="329737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Kate Tipton</a:t>
            </a:r>
          </a:p>
          <a:p>
            <a:pPr marL="0" indent="0">
              <a:buNone/>
            </a:pPr>
            <a:r>
              <a:rPr lang="en-US" dirty="0"/>
              <a:t>Program Manager,</a:t>
            </a:r>
          </a:p>
          <a:p>
            <a:pPr marL="0" indent="0">
              <a:buNone/>
            </a:pPr>
            <a:r>
              <a:rPr lang="en-US" sz="2400" dirty="0"/>
              <a:t>Universal Design Center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kathryn.sharron@csun.edu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818-677-3065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6D5D2-DAF8-5D99-97F8-670990586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4" y="1773075"/>
            <a:ext cx="5181600" cy="329737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Alen Davoudian</a:t>
            </a:r>
          </a:p>
          <a:p>
            <a:pPr marL="0" indent="0">
              <a:buNone/>
            </a:pPr>
            <a:r>
              <a:rPr lang="en-US" dirty="0"/>
              <a:t>Sr. Information Systems Analyst,</a:t>
            </a:r>
          </a:p>
          <a:p>
            <a:pPr marL="0" indent="0">
              <a:buNone/>
            </a:pPr>
            <a:r>
              <a:rPr lang="en-US" sz="2400" dirty="0"/>
              <a:t>Universal Design Center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alen.davoudian@csun.edu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818-677-5290</a:t>
            </a:r>
          </a:p>
        </p:txBody>
      </p:sp>
    </p:spTree>
    <p:extLst>
      <p:ext uri="{BB962C8B-B14F-4D97-AF65-F5344CB8AC3E}">
        <p14:creationId xmlns:p14="http://schemas.microsoft.com/office/powerpoint/2010/main" val="273964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37CB6-A127-EE41-6AB6-193B98AFD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7" y="688932"/>
            <a:ext cx="10515600" cy="1091383"/>
          </a:xfrm>
        </p:spPr>
        <p:txBody>
          <a:bodyPr/>
          <a:lstStyle/>
          <a:p>
            <a:r>
              <a:rPr lang="en-US" dirty="0"/>
              <a:t>Presenters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EC04E-27FC-13CA-6E80-976F82611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8" y="1780315"/>
            <a:ext cx="5181600" cy="329737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Kate Tipton</a:t>
            </a:r>
          </a:p>
          <a:p>
            <a:pPr marL="0" indent="0">
              <a:buNone/>
            </a:pPr>
            <a:r>
              <a:rPr lang="en-US" dirty="0"/>
              <a:t>Program Manager</a:t>
            </a:r>
          </a:p>
          <a:p>
            <a:r>
              <a:rPr lang="en-US" dirty="0"/>
              <a:t>15+ years user experience developer, then software development manager</a:t>
            </a:r>
          </a:p>
          <a:p>
            <a:r>
              <a:rPr lang="en-US" dirty="0"/>
              <a:t>6 years full-time accessible technology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6D5D2-DAF8-5D99-97F8-670990586F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4" y="1773075"/>
            <a:ext cx="5181600" cy="329737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Alen Davoudian</a:t>
            </a:r>
          </a:p>
          <a:p>
            <a:pPr marL="0" indent="0">
              <a:buNone/>
            </a:pPr>
            <a:r>
              <a:rPr lang="en-US" dirty="0"/>
              <a:t>Sr. Information Systems Analyst</a:t>
            </a:r>
          </a:p>
          <a:p>
            <a:r>
              <a:rPr lang="en-US" dirty="0"/>
              <a:t>8+ years web, application and database management systems</a:t>
            </a:r>
          </a:p>
          <a:p>
            <a:r>
              <a:rPr lang="en-US" dirty="0"/>
              <a:t>12 years of full-time web accessibility</a:t>
            </a:r>
          </a:p>
        </p:txBody>
      </p:sp>
    </p:spTree>
    <p:extLst>
      <p:ext uri="{BB962C8B-B14F-4D97-AF65-F5344CB8AC3E}">
        <p14:creationId xmlns:p14="http://schemas.microsoft.com/office/powerpoint/2010/main" val="3903440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B433F9D-0DE5-B2C8-65C4-BACB76835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 and Status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09C7E593-866A-E9B8-D3BF-6FFB42A7407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Most of the CSU Northridge web presence is still hosted on the previous web platform. </a:t>
            </a:r>
          </a:p>
          <a:p>
            <a:r>
              <a:rPr lang="en-US" dirty="0"/>
              <a:t>The home page and a small number of pages have been migrated.</a:t>
            </a:r>
          </a:p>
          <a:p>
            <a:r>
              <a:rPr lang="en-US" dirty="0"/>
              <a:t>More content will migrate in phases this year.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9F23D38-A6A0-CA0D-1F82-E5F1B1218A7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new CSU Northridge web platform is not guaranteed to be 100% compliant (WCAG 2.0 AA).</a:t>
            </a:r>
          </a:p>
          <a:p>
            <a:pPr lvl="1"/>
            <a:r>
              <a:rPr lang="en-US" dirty="0"/>
              <a:t>Neither is the old platform.</a:t>
            </a:r>
          </a:p>
          <a:p>
            <a:r>
              <a:rPr lang="en-US" dirty="0"/>
              <a:t>We are working an active issues list.</a:t>
            </a:r>
          </a:p>
          <a:p>
            <a:r>
              <a:rPr lang="en-US" dirty="0"/>
              <a:t>We have procedures in place to test new content as it is migrated.</a:t>
            </a:r>
          </a:p>
        </p:txBody>
      </p:sp>
    </p:spTree>
    <p:extLst>
      <p:ext uri="{BB962C8B-B14F-4D97-AF65-F5344CB8AC3E}">
        <p14:creationId xmlns:p14="http://schemas.microsoft.com/office/powerpoint/2010/main" val="1028836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BD257-912E-B704-3BB8-CF8A9C9DF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Starting Over</a:t>
            </a:r>
          </a:p>
        </p:txBody>
      </p:sp>
      <p:pic>
        <p:nvPicPr>
          <p:cNvPr id="6" name="Content Placeholder 5" descr="Trash can">
            <a:extLst>
              <a:ext uri="{FF2B5EF4-FFF2-40B4-BE49-F238E27FC236}">
                <a16:creationId xmlns:a16="http://schemas.microsoft.com/office/drawing/2014/main" id="{CAA06217-C464-44EB-9241-B7CE4FAE7D5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40" y="1770221"/>
            <a:ext cx="3909060" cy="3909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E2B4DF-8665-3B68-D6FF-96C737BAB0E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CSU Northridge put </a:t>
            </a:r>
            <a:r>
              <a:rPr lang="en-US" b="1" i="1" dirty="0"/>
              <a:t>years</a:t>
            </a:r>
            <a:r>
              <a:rPr lang="en-US" dirty="0"/>
              <a:t> of effort into the accessibility of our previous web platform. </a:t>
            </a:r>
          </a:p>
          <a:p>
            <a:r>
              <a:rPr lang="en-US" dirty="0"/>
              <a:t>In 2020, we started over with a completely new web platform:</a:t>
            </a:r>
          </a:p>
          <a:p>
            <a:pPr lvl="1"/>
            <a:r>
              <a:rPr lang="en-US" dirty="0"/>
              <a:t>New templates</a:t>
            </a:r>
          </a:p>
          <a:p>
            <a:pPr lvl="1"/>
            <a:r>
              <a:rPr lang="en-US" dirty="0"/>
              <a:t>New design features</a:t>
            </a:r>
          </a:p>
          <a:p>
            <a:pPr lvl="1"/>
            <a:r>
              <a:rPr lang="en-US" dirty="0"/>
              <a:t>Drupal 9</a:t>
            </a:r>
          </a:p>
        </p:txBody>
      </p:sp>
    </p:spTree>
    <p:extLst>
      <p:ext uri="{BB962C8B-B14F-4D97-AF65-F5344CB8AC3E}">
        <p14:creationId xmlns:p14="http://schemas.microsoft.com/office/powerpoint/2010/main" val="4023284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76F9E-0D75-21F6-706D-4ED4EC127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DE3507-7675-74B2-D21B-37FC00275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9344" y="1773074"/>
            <a:ext cx="5181600" cy="4154761"/>
          </a:xfrm>
        </p:spPr>
        <p:txBody>
          <a:bodyPr>
            <a:normAutofit/>
          </a:bodyPr>
          <a:lstStyle/>
          <a:p>
            <a:r>
              <a:rPr lang="en-US" dirty="0"/>
              <a:t>University Relations &amp; Advancement (URA)</a:t>
            </a:r>
          </a:p>
          <a:p>
            <a:pPr lvl="1"/>
            <a:r>
              <a:rPr lang="en-US" dirty="0"/>
              <a:t>Marketing and communications, branding</a:t>
            </a:r>
          </a:p>
          <a:p>
            <a:r>
              <a:rPr lang="en-US" dirty="0"/>
              <a:t>Information Technology (IT)</a:t>
            </a:r>
          </a:p>
          <a:p>
            <a:pPr lvl="1"/>
            <a:r>
              <a:rPr lang="en-US" dirty="0"/>
              <a:t>Web development and platform management</a:t>
            </a:r>
          </a:p>
          <a:p>
            <a:r>
              <a:rPr lang="en-US" dirty="0"/>
              <a:t>Plus</a:t>
            </a:r>
          </a:p>
          <a:p>
            <a:pPr lvl="1"/>
            <a:r>
              <a:rPr lang="en-US" dirty="0"/>
              <a:t>2 vendors</a:t>
            </a:r>
          </a:p>
          <a:p>
            <a:pPr lvl="1"/>
            <a:r>
              <a:rPr lang="en-US" dirty="0"/>
              <a:t>University technology governance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F7CF9F-7E6F-64A1-F7CC-0FBB8B2B0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773075"/>
            <a:ext cx="5406656" cy="4154761"/>
          </a:xfrm>
        </p:spPr>
        <p:txBody>
          <a:bodyPr>
            <a:normAutofit/>
          </a:bodyPr>
          <a:lstStyle/>
          <a:p>
            <a:r>
              <a:rPr lang="en-US" dirty="0"/>
              <a:t>Universal Design Center</a:t>
            </a:r>
          </a:p>
          <a:p>
            <a:pPr lvl="1"/>
            <a:r>
              <a:rPr lang="en-US" dirty="0"/>
              <a:t>Accessible Technology Initiative (ATI)</a:t>
            </a:r>
          </a:p>
          <a:p>
            <a:pPr lvl="1"/>
            <a:r>
              <a:rPr lang="en-US" dirty="0"/>
              <a:t>4 staff, 2 student employees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044144-632D-8A7F-05DD-CBA62BE20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260" y="3850455"/>
            <a:ext cx="1535430" cy="153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92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419C0-0382-2848-AD63-D6A1F2AD5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University Commitment</a:t>
            </a:r>
          </a:p>
        </p:txBody>
      </p:sp>
      <p:pic>
        <p:nvPicPr>
          <p:cNvPr id="8" name="Content Placeholder 7" descr="Person in a wheelchair with a service dog. Behind them is a video call with multiple participants and captions on.">
            <a:extLst>
              <a:ext uri="{FF2B5EF4-FFF2-40B4-BE49-F238E27FC236}">
                <a16:creationId xmlns:a16="http://schemas.microsoft.com/office/drawing/2014/main" id="{42B04916-A55C-5171-632A-7559A2979A2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7381"/>
            <a:ext cx="5181600" cy="3886200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DA50D0-8253-3319-DA85-1B3469EB8D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"It is the policy of the CSU to make information technology resources and services accessible to all CSU students, faculty, staff and the general public regardless of disability.”</a:t>
            </a:r>
          </a:p>
          <a:p>
            <a:pPr marL="0" indent="0" algn="r">
              <a:lnSpc>
                <a:spcPct val="120000"/>
              </a:lnSpc>
              <a:buNone/>
            </a:pPr>
            <a:r>
              <a:rPr lang="en-US" dirty="0"/>
              <a:t> - </a:t>
            </a:r>
            <a:r>
              <a:rPr lang="en-US" dirty="0">
                <a:hlinkClick r:id="rId4"/>
              </a:rPr>
              <a:t>ati.calstate.edu</a:t>
            </a:r>
            <a:endParaRPr lang="en-US" dirty="0"/>
          </a:p>
          <a:p>
            <a:pPr marL="0" indent="0" algn="r">
              <a:lnSpc>
                <a:spcPct val="120000"/>
              </a:lnSpc>
              <a:buNone/>
            </a:pPr>
            <a:r>
              <a:rPr lang="en-US" sz="800" b="0" i="0" dirty="0">
                <a:solidFill>
                  <a:srgbClr val="30272E"/>
                </a:solidFill>
                <a:effectLst/>
                <a:latin typeface="Inter"/>
              </a:rPr>
              <a:t>"</a:t>
            </a:r>
            <a:r>
              <a:rPr lang="en-US" sz="800" b="0" i="0" dirty="0">
                <a:effectLst/>
                <a:latin typeface="Inter"/>
                <a:hlinkClick r:id="rId5"/>
              </a:rPr>
              <a:t>On a video call - Dana Chan for Disabled And Here</a:t>
            </a:r>
            <a:r>
              <a:rPr lang="en-US" sz="800" b="0" i="0" dirty="0">
                <a:solidFill>
                  <a:srgbClr val="30272E"/>
                </a:solidFill>
                <a:effectLst/>
                <a:latin typeface="Inter"/>
              </a:rPr>
              <a:t>" by Dana Chan for Disabled And Here is licensed under </a:t>
            </a:r>
            <a:r>
              <a:rPr lang="en-US" sz="800" b="0" i="0" dirty="0">
                <a:effectLst/>
                <a:latin typeface="Inter"/>
                <a:hlinkClick r:id="rId6"/>
              </a:rPr>
              <a:t>CC BY 4.0</a:t>
            </a:r>
            <a:r>
              <a:rPr lang="en-US" sz="800" b="0" i="0" dirty="0">
                <a:solidFill>
                  <a:srgbClr val="30272E"/>
                </a:solidFill>
                <a:effectLst/>
                <a:latin typeface="Inter"/>
              </a:rPr>
              <a:t>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91687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18597-40A7-1322-D1C3-0B0AFEE40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Executive Sponsorship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C69DA-D529-238F-792C-CD74990C88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CIO and VP, Information Technology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ATI Executive Sponsor</a:t>
            </a:r>
          </a:p>
          <a:p>
            <a:pPr>
              <a:spcAft>
                <a:spcPts val="600"/>
              </a:spcAft>
            </a:pPr>
            <a:r>
              <a:rPr lang="en-US" i="1" dirty="0"/>
              <a:t>URA leadership in transition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800" b="0" i="0" dirty="0">
                <a:solidFill>
                  <a:srgbClr val="30272E"/>
                </a:solidFill>
                <a:effectLst/>
                <a:latin typeface="Inter"/>
              </a:rPr>
              <a:t>"</a:t>
            </a:r>
            <a:r>
              <a:rPr lang="en-US" sz="800" b="0" i="0" dirty="0">
                <a:effectLst/>
                <a:latin typeface="Inter"/>
                <a:hlinkClick r:id="rId3"/>
              </a:rPr>
              <a:t>Let's connect 37</a:t>
            </a:r>
            <a:r>
              <a:rPr lang="en-US" sz="800" b="0" i="0" dirty="0">
                <a:solidFill>
                  <a:srgbClr val="30272E"/>
                </a:solidFill>
                <a:effectLst/>
                <a:latin typeface="Inter"/>
              </a:rPr>
              <a:t>" by </a:t>
            </a:r>
            <a:r>
              <a:rPr lang="en-US" sz="800" b="0" i="0" dirty="0">
                <a:effectLst/>
                <a:latin typeface="Inter"/>
                <a:hlinkClick r:id="rId4"/>
              </a:rPr>
              <a:t>DSaroyan (WMF)</a:t>
            </a:r>
            <a:r>
              <a:rPr lang="en-US" sz="800" b="0" i="0" dirty="0">
                <a:solidFill>
                  <a:srgbClr val="30272E"/>
                </a:solidFill>
                <a:effectLst/>
                <a:latin typeface="Inter"/>
              </a:rPr>
              <a:t> is licensed under </a:t>
            </a:r>
            <a:r>
              <a:rPr lang="en-US" sz="800" b="0" i="0" dirty="0">
                <a:effectLst/>
                <a:latin typeface="Inter"/>
                <a:hlinkClick r:id="rId5"/>
              </a:rPr>
              <a:t>CC BY-SA 4.0</a:t>
            </a:r>
            <a:r>
              <a:rPr lang="en-US" sz="800" b="0" i="0" dirty="0">
                <a:solidFill>
                  <a:srgbClr val="30272E"/>
                </a:solidFill>
                <a:effectLst/>
                <a:latin typeface="Inter"/>
              </a:rPr>
              <a:t>.</a:t>
            </a:r>
            <a:endParaRPr lang="en-US" sz="800" dirty="0"/>
          </a:p>
        </p:txBody>
      </p:sp>
      <p:pic>
        <p:nvPicPr>
          <p:cNvPr id="6" name="Content Placeholder 5" descr="Colorful smiling faces connected by lines.">
            <a:extLst>
              <a:ext uri="{FF2B5EF4-FFF2-40B4-BE49-F238E27FC236}">
                <a16:creationId xmlns:a16="http://schemas.microsoft.com/office/drawing/2014/main" id="{C93D480A-FAB4-6AB2-74CC-B4DEDD41FB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5" b="25203"/>
          <a:stretch/>
        </p:blipFill>
        <p:spPr>
          <a:xfrm>
            <a:off x="5722880" y="1773075"/>
            <a:ext cx="5927838" cy="3427575"/>
          </a:xfrm>
        </p:spPr>
      </p:pic>
    </p:spTree>
    <p:extLst>
      <p:ext uri="{BB962C8B-B14F-4D97-AF65-F5344CB8AC3E}">
        <p14:creationId xmlns:p14="http://schemas.microsoft.com/office/powerpoint/2010/main" val="7718006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63E4F-05B9-8C46-07B3-9BDEB3E73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Through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303E24-D800-910B-B7C7-E14E9654D4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480481"/>
            <a:ext cx="5181600" cy="4154761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Garamond" panose="02020404030301010803" pitchFamily="18" charset="0"/>
              </a:rPr>
              <a:t>“Nevertheless, she persisted.” </a:t>
            </a:r>
          </a:p>
          <a:p>
            <a:pPr marL="0" indent="0" algn="ctr">
              <a:buNone/>
            </a:pPr>
            <a:r>
              <a:rPr lang="en-US" dirty="0">
                <a:latin typeface="Garamond" panose="02020404030301010803" pitchFamily="18" charset="0"/>
              </a:rPr>
              <a:t>– Sen. McConnell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8DA236-4303-1B62-268A-818E7CF946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80481"/>
            <a:ext cx="5181600" cy="444735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 dirty="0"/>
              <a:t>We asked for: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Meeting invitations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Committee/working group assignments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Agenda items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Previews of designs</a:t>
            </a:r>
          </a:p>
          <a:p>
            <a:pPr lvl="1">
              <a:spcAft>
                <a:spcPts val="600"/>
              </a:spcAft>
            </a:pPr>
            <a:r>
              <a:rPr lang="en-US" sz="2800" dirty="0"/>
              <a:t>Early access to the platform</a:t>
            </a:r>
          </a:p>
          <a:p>
            <a:pPr>
              <a:spcAft>
                <a:spcPts val="600"/>
              </a:spcAft>
            </a:pPr>
            <a:r>
              <a:rPr lang="en-US" sz="3200" dirty="0"/>
              <a:t>And we kept asking</a:t>
            </a:r>
          </a:p>
          <a:p>
            <a:pPr lvl="1"/>
            <a:endParaRPr lang="en-U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863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26099-303E-8362-256B-1ECF3ACFE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27693-0197-4D0D-A243-D58214F043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525" y="1658679"/>
            <a:ext cx="11111023" cy="42166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Testing </a:t>
            </a:r>
            <a:r>
              <a:rPr lang="en-US" sz="22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new website, from designs to pre-production pages.</a:t>
            </a:r>
          </a:p>
          <a:p>
            <a:pPr marL="0" indent="0">
              <a:buNone/>
            </a:pPr>
            <a:endParaRPr lang="en-US" sz="2000" b="1" dirty="0">
              <a:solidFill>
                <a:srgbClr val="000000"/>
              </a:solidFill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esting</a:t>
            </a:r>
            <a:r>
              <a:rPr lang="en-US" sz="1800" b="1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steps, reports and remediation</a:t>
            </a:r>
          </a:p>
          <a:p>
            <a:pPr lvl="1">
              <a:spcBef>
                <a:spcPts val="2400"/>
              </a:spcBef>
            </a:pP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Provided feedback on early designs</a:t>
            </a:r>
          </a:p>
          <a:p>
            <a:pPr lvl="1"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Tested prototypes</a:t>
            </a:r>
          </a:p>
          <a:p>
            <a:pPr lvl="1"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Tested pre-production pages</a:t>
            </a:r>
          </a:p>
          <a:p>
            <a:pPr lvl="1">
              <a:spcBef>
                <a:spcPts val="1200"/>
              </a:spcBef>
            </a:pP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Suggested potential </a:t>
            </a:r>
            <a:r>
              <a:rPr lang="en-US" sz="1800" dirty="0">
                <a:solidFill>
                  <a:srgbClr val="00000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fixes</a:t>
            </a:r>
          </a:p>
          <a:p>
            <a:pPr lvl="1">
              <a:spcBef>
                <a:spcPts val="1200"/>
              </a:spcBef>
            </a:pPr>
            <a:r>
              <a:rPr lang="en-US" sz="1800" b="1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Re-tested</a:t>
            </a:r>
            <a:r>
              <a:rPr lang="en-US" sz="18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remediated modules and pages   </a:t>
            </a:r>
            <a:endParaRPr lang="en-US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A construction crew in front of a computer screen, assembling a web page as if they were building it physically. ">
            <a:extLst>
              <a:ext uri="{FF2B5EF4-FFF2-40B4-BE49-F238E27FC236}">
                <a16:creationId xmlns:a16="http://schemas.microsoft.com/office/drawing/2014/main" id="{1FFB9A16-225A-47D8-907A-374CE05EE5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06" y="2395205"/>
            <a:ext cx="4989869" cy="331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04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17345</TotalTime>
  <Words>665</Words>
  <Application>Microsoft Office PowerPoint</Application>
  <PresentationFormat>Widescreen</PresentationFormat>
  <Paragraphs>153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Garamond</vt:lpstr>
      <vt:lpstr>Inter</vt:lpstr>
      <vt:lpstr>Times New Roman</vt:lpstr>
      <vt:lpstr>Verdana</vt:lpstr>
      <vt:lpstr>Office Theme</vt:lpstr>
      <vt:lpstr>Replacing an Accessible Website: Ensuring a Better New Site</vt:lpstr>
      <vt:lpstr>Presenters</vt:lpstr>
      <vt:lpstr>Disclaimer and Status</vt:lpstr>
      <vt:lpstr>Starting Over</vt:lpstr>
      <vt:lpstr>The Team</vt:lpstr>
      <vt:lpstr>University Commitment</vt:lpstr>
      <vt:lpstr>Executive Sponsorship</vt:lpstr>
      <vt:lpstr>Follow Through</vt:lpstr>
      <vt:lpstr>Testing</vt:lpstr>
      <vt:lpstr>Reports and Remediation</vt:lpstr>
      <vt:lpstr>Interactive Modules</vt:lpstr>
      <vt:lpstr>Mega Menus</vt:lpstr>
      <vt:lpstr>Tab Structure</vt:lpstr>
      <vt:lpstr>Side Panel </vt:lpstr>
      <vt:lpstr>Carousels and Moving Content</vt:lpstr>
      <vt:lpstr>Data Tables</vt:lpstr>
      <vt:lpstr>Lessons and Take-aways</vt:lpstr>
      <vt:lpstr>Questions?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Video Accessibility</dc:title>
  <dc:creator>Universal Design Center</dc:creator>
  <cp:lastModifiedBy>Davoudian, Alen</cp:lastModifiedBy>
  <cp:revision>763</cp:revision>
  <cp:lastPrinted>2020-02-19T23:35:10Z</cp:lastPrinted>
  <dcterms:created xsi:type="dcterms:W3CDTF">2018-07-02T23:38:26Z</dcterms:created>
  <dcterms:modified xsi:type="dcterms:W3CDTF">2023-11-06T18:12:29Z</dcterms:modified>
</cp:coreProperties>
</file>