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</p:sldMasterIdLst>
  <p:notesMasterIdLst>
    <p:notesMasterId r:id="rId27"/>
  </p:notesMasterIdLst>
  <p:sldIdLst>
    <p:sldId id="256" r:id="rId3"/>
    <p:sldId id="270" r:id="rId4"/>
    <p:sldId id="273" r:id="rId5"/>
    <p:sldId id="274" r:id="rId6"/>
    <p:sldId id="275" r:id="rId7"/>
    <p:sldId id="283" r:id="rId8"/>
    <p:sldId id="276" r:id="rId9"/>
    <p:sldId id="272" r:id="rId10"/>
    <p:sldId id="262" r:id="rId11"/>
    <p:sldId id="277" r:id="rId12"/>
    <p:sldId id="258" r:id="rId13"/>
    <p:sldId id="271" r:id="rId14"/>
    <p:sldId id="286" r:id="rId15"/>
    <p:sldId id="282" r:id="rId16"/>
    <p:sldId id="261" r:id="rId17"/>
    <p:sldId id="268" r:id="rId18"/>
    <p:sldId id="264" r:id="rId19"/>
    <p:sldId id="284" r:id="rId20"/>
    <p:sldId id="278" r:id="rId21"/>
    <p:sldId id="279" r:id="rId22"/>
    <p:sldId id="285" r:id="rId23"/>
    <p:sldId id="266" r:id="rId24"/>
    <p:sldId id="281" r:id="rId25"/>
    <p:sldId id="28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Montserrat" pitchFamily="2" charset="-52"/>
      <p:regular r:id="rId36"/>
      <p:bold r:id="rId37"/>
      <p:italic r:id="rId38"/>
      <p:boldItalic r:id="rId39"/>
    </p:embeddedFont>
    <p:embeddedFont>
      <p:font typeface="Montserrat Alternates ExtraBold" panose="020B0604020202020204" charset="0"/>
      <p:bold r:id="rId40"/>
      <p:italic r:id="rId41"/>
      <p:boldItalic r:id="rId42"/>
    </p:embeddedFont>
    <p:embeddedFont>
      <p:font typeface="Montserrat Black" pitchFamily="2" charset="-52"/>
      <p:bold r:id="rId43"/>
      <p:italic r:id="rId44"/>
      <p:boldItalic r:id="rId45"/>
    </p:embeddedFont>
    <p:embeddedFont>
      <p:font typeface="Montserrat ExtraBold" pitchFamily="2" charset="-52"/>
      <p:bold r:id="rId46"/>
      <p:italic r:id="rId47"/>
      <p:boldItalic r:id="rId48"/>
    </p:embeddedFont>
    <p:embeddedFont>
      <p:font typeface="Montserrat Medium" pitchFamily="2" charset="-52"/>
      <p:regular r:id="rId49"/>
      <p:bold r:id="rId50"/>
      <p:italic r:id="rId51"/>
      <p:boldItalic r:id="rId52"/>
    </p:embeddedFont>
    <p:embeddedFont>
      <p:font typeface="Montserrat SemiBold" pitchFamily="2" charset="-52"/>
      <p:regular r:id="rId53"/>
      <p:bold r:id="rId54"/>
      <p:italic r:id="rId55"/>
      <p:boldItalic r:id="rId56"/>
    </p:embeddedFont>
    <p:embeddedFont>
      <p:font typeface="Open Sans" panose="020B0606030504020204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iZXyP99DbbZVZo9zg8DSkLDHTW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363AE2"/>
    <a:srgbClr val="6568E9"/>
    <a:srgbClr val="484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00D219-9923-49F7-B6DC-A4ED7348F35F}">
  <a:tblStyle styleId="{4C00D219-9923-49F7-B6DC-A4ED7348F3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5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ab49bc13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25ab49bc136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25ab49bc136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	</a:t>
            </a:r>
            <a:endParaRPr dirty="0"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9d929113b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259d929113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a57571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25a57571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	</a:t>
            </a:r>
            <a:endParaRPr dirty="0"/>
          </a:p>
        </p:txBody>
      </p:sp>
      <p:sp>
        <p:nvSpPr>
          <p:cNvPr id="180" name="Google Shape;180;g25a5757130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Blac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bg>
      <p:bgPr>
        <a:solidFill>
          <a:schemeClr val="lt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0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40" descr="This is for a table"/>
          <p:cNvSpPr>
            <a:spLocks noGrp="1"/>
          </p:cNvSpPr>
          <p:nvPr>
            <p:ph type="tbl" idx="2"/>
          </p:nvPr>
        </p:nvSpPr>
        <p:spPr>
          <a:xfrm>
            <a:off x="693738" y="2400300"/>
            <a:ext cx="10086975" cy="3956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bg>
      <p:bgPr>
        <a:solidFill>
          <a:schemeClr val="lt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24" descr="This is a large landscape photo. "/>
          <p:cNvSpPr>
            <a:spLocks noGrp="1"/>
          </p:cNvSpPr>
          <p:nvPr>
            <p:ph type="pic" idx="2"/>
          </p:nvPr>
        </p:nvSpPr>
        <p:spPr>
          <a:xfrm>
            <a:off x="693738" y="2468563"/>
            <a:ext cx="10086975" cy="3887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hoto Layout">
  <p:cSld name="Three Photo Layout">
    <p:bg>
      <p:bgPr>
        <a:solidFill>
          <a:schemeClr val="lt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29" descr="A large portrait photo. 4x5. "/>
          <p:cNvSpPr>
            <a:spLocks noGrp="1"/>
          </p:cNvSpPr>
          <p:nvPr>
            <p:ph type="pic" idx="2"/>
          </p:nvPr>
        </p:nvSpPr>
        <p:spPr>
          <a:xfrm>
            <a:off x="-466" y="2679700"/>
            <a:ext cx="3981450" cy="417830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88" name="Google Shape;88;p29" descr="A large portrait photo. 4x5. "/>
          <p:cNvSpPr>
            <a:spLocks noGrp="1"/>
          </p:cNvSpPr>
          <p:nvPr>
            <p:ph type="pic" idx="3"/>
          </p:nvPr>
        </p:nvSpPr>
        <p:spPr>
          <a:xfrm>
            <a:off x="4105275" y="2679700"/>
            <a:ext cx="3981450" cy="417830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89" name="Google Shape;89;p29" descr="A large portrait photo. 4x5. "/>
          <p:cNvSpPr>
            <a:spLocks noGrp="1"/>
          </p:cNvSpPr>
          <p:nvPr>
            <p:ph type="pic" idx="4"/>
          </p:nvPr>
        </p:nvSpPr>
        <p:spPr>
          <a:xfrm>
            <a:off x="8211016" y="2679700"/>
            <a:ext cx="3981450" cy="417830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 Four Image Gallery">
  <p:cSld name="ALt Four Image Gallery">
    <p:bg>
      <p:bgPr>
        <a:solidFill>
          <a:schemeClr val="lt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1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41" descr="A large portrait photo. 4x5. "/>
          <p:cNvSpPr>
            <a:spLocks noGrp="1"/>
          </p:cNvSpPr>
          <p:nvPr>
            <p:ph type="pic" idx="2"/>
          </p:nvPr>
        </p:nvSpPr>
        <p:spPr>
          <a:xfrm>
            <a:off x="0" y="2679700"/>
            <a:ext cx="3082925" cy="3384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94" name="Google Shape;94;p41" descr="A large portrait photo. 4x5. "/>
          <p:cNvSpPr>
            <a:spLocks noGrp="1"/>
          </p:cNvSpPr>
          <p:nvPr>
            <p:ph type="pic" idx="3"/>
          </p:nvPr>
        </p:nvSpPr>
        <p:spPr>
          <a:xfrm>
            <a:off x="3082925" y="2679700"/>
            <a:ext cx="3082925" cy="3384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95" name="Google Shape;95;p41" descr="A large portrait photo. 4x5. "/>
          <p:cNvSpPr>
            <a:spLocks noGrp="1"/>
          </p:cNvSpPr>
          <p:nvPr>
            <p:ph type="pic" idx="4"/>
          </p:nvPr>
        </p:nvSpPr>
        <p:spPr>
          <a:xfrm>
            <a:off x="6165851" y="2679700"/>
            <a:ext cx="3008630" cy="3384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96" name="Google Shape;96;p41" descr="A large portrait photo. 4x5. "/>
          <p:cNvSpPr>
            <a:spLocks noGrp="1"/>
          </p:cNvSpPr>
          <p:nvPr>
            <p:ph type="pic" idx="5"/>
          </p:nvPr>
        </p:nvSpPr>
        <p:spPr>
          <a:xfrm>
            <a:off x="9174481" y="2679700"/>
            <a:ext cx="3008631" cy="3384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n Photo Gallery">
  <p:cSld name="Ten Photo Gallery">
    <p:bg>
      <p:bgPr>
        <a:solidFill>
          <a:schemeClr val="lt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2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42"/>
          <p:cNvSpPr>
            <a:spLocks noGrp="1"/>
          </p:cNvSpPr>
          <p:nvPr>
            <p:ph type="pic" idx="2"/>
          </p:nvPr>
        </p:nvSpPr>
        <p:spPr>
          <a:xfrm>
            <a:off x="1118420" y="2388851"/>
            <a:ext cx="1479977" cy="1479977"/>
          </a:xfrm>
          <a:prstGeom prst="rect">
            <a:avLst/>
          </a:prstGeom>
          <a:gradFill>
            <a:gsLst>
              <a:gs pos="0">
                <a:srgbClr val="C9D6CD"/>
              </a:gs>
              <a:gs pos="99000">
                <a:srgbClr val="ADC1B3"/>
              </a:gs>
              <a:gs pos="100000">
                <a:srgbClr val="ADC1B3"/>
              </a:gs>
            </a:gsLst>
            <a:lin ang="5400000" scaled="0"/>
          </a:gradFill>
          <a:ln>
            <a:noFill/>
          </a:ln>
        </p:spPr>
      </p:sp>
      <p:sp>
        <p:nvSpPr>
          <p:cNvPr id="101" name="Google Shape;101;p42" descr="A small square photo. 1 of 10. "/>
          <p:cNvSpPr>
            <a:spLocks noGrp="1"/>
          </p:cNvSpPr>
          <p:nvPr>
            <p:ph type="pic" idx="3"/>
          </p:nvPr>
        </p:nvSpPr>
        <p:spPr>
          <a:xfrm>
            <a:off x="1119188" y="2389188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2" name="Google Shape;102;p42" descr="A small square photo. 1 of 10. "/>
          <p:cNvSpPr>
            <a:spLocks noGrp="1"/>
          </p:cNvSpPr>
          <p:nvPr>
            <p:ph type="pic" idx="4"/>
          </p:nvPr>
        </p:nvSpPr>
        <p:spPr>
          <a:xfrm>
            <a:off x="3132409" y="2389188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3" name="Google Shape;103;p42" descr="A small square photo. 1 of 10. "/>
          <p:cNvSpPr>
            <a:spLocks noGrp="1"/>
          </p:cNvSpPr>
          <p:nvPr>
            <p:ph type="pic" idx="5"/>
          </p:nvPr>
        </p:nvSpPr>
        <p:spPr>
          <a:xfrm>
            <a:off x="5145630" y="2389188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4" name="Google Shape;104;p42" descr="A small square photo. 1 of 10. "/>
          <p:cNvSpPr>
            <a:spLocks noGrp="1"/>
          </p:cNvSpPr>
          <p:nvPr>
            <p:ph type="pic" idx="6"/>
          </p:nvPr>
        </p:nvSpPr>
        <p:spPr>
          <a:xfrm>
            <a:off x="7160814" y="2389188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5" name="Google Shape;105;p42" descr="A small square photo. 1 of 10. "/>
          <p:cNvSpPr>
            <a:spLocks noGrp="1"/>
          </p:cNvSpPr>
          <p:nvPr>
            <p:ph type="pic" idx="7"/>
          </p:nvPr>
        </p:nvSpPr>
        <p:spPr>
          <a:xfrm>
            <a:off x="9174026" y="2389188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6" name="Google Shape;106;p42" descr="A small square photo. 1 of 10. "/>
          <p:cNvSpPr>
            <a:spLocks noGrp="1"/>
          </p:cNvSpPr>
          <p:nvPr>
            <p:ph type="pic" idx="8"/>
          </p:nvPr>
        </p:nvSpPr>
        <p:spPr>
          <a:xfrm>
            <a:off x="1118847" y="4564376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7" name="Google Shape;107;p42" descr="A small square photo. 1 of 10. "/>
          <p:cNvSpPr>
            <a:spLocks noGrp="1"/>
          </p:cNvSpPr>
          <p:nvPr>
            <p:ph type="pic" idx="9"/>
          </p:nvPr>
        </p:nvSpPr>
        <p:spPr>
          <a:xfrm>
            <a:off x="3132409" y="4564376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8" name="Google Shape;108;p42" descr="A small square photo. 1 of 10. "/>
          <p:cNvSpPr>
            <a:spLocks noGrp="1"/>
          </p:cNvSpPr>
          <p:nvPr>
            <p:ph type="pic" idx="13"/>
          </p:nvPr>
        </p:nvSpPr>
        <p:spPr>
          <a:xfrm>
            <a:off x="5145630" y="4606961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09" name="Google Shape;109;p42" descr="A small square photo. 1 of 10. "/>
          <p:cNvSpPr>
            <a:spLocks noGrp="1"/>
          </p:cNvSpPr>
          <p:nvPr>
            <p:ph type="pic" idx="14"/>
          </p:nvPr>
        </p:nvSpPr>
        <p:spPr>
          <a:xfrm>
            <a:off x="7131050" y="4606961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10" name="Google Shape;110;p42" descr="A small square photo. 1 of 10. "/>
          <p:cNvSpPr>
            <a:spLocks noGrp="1"/>
          </p:cNvSpPr>
          <p:nvPr>
            <p:ph type="pic" idx="15"/>
          </p:nvPr>
        </p:nvSpPr>
        <p:spPr>
          <a:xfrm>
            <a:off x="9174026" y="4606961"/>
            <a:ext cx="1479550" cy="1479550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Slide">
  <p:cSld name="Team Slide">
    <p:bg>
      <p:bgPr>
        <a:solidFill>
          <a:schemeClr val="lt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3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80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33" descr="This is for Brandon's Photo"/>
          <p:cNvSpPr>
            <a:spLocks noGrp="1"/>
          </p:cNvSpPr>
          <p:nvPr>
            <p:ph type="pic" idx="2"/>
          </p:nvPr>
        </p:nvSpPr>
        <p:spPr>
          <a:xfrm>
            <a:off x="2405268" y="2130371"/>
            <a:ext cx="2808167" cy="2947008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15" name="Google Shape;115;p33" descr="This is for Chris' Photo"/>
          <p:cNvSpPr>
            <a:spLocks noGrp="1"/>
          </p:cNvSpPr>
          <p:nvPr>
            <p:ph type="pic" idx="3"/>
          </p:nvPr>
        </p:nvSpPr>
        <p:spPr>
          <a:xfrm>
            <a:off x="6496156" y="2130371"/>
            <a:ext cx="2808167" cy="2947008"/>
          </a:xfrm>
          <a:prstGeom prst="rect">
            <a:avLst/>
          </a:prstGeom>
          <a:solidFill>
            <a:srgbClr val="2A354A"/>
          </a:solidFill>
          <a:ln>
            <a:noFill/>
          </a:ln>
        </p:spPr>
      </p:sp>
      <p:sp>
        <p:nvSpPr>
          <p:cNvPr id="116" name="Google Shape;116;p33"/>
          <p:cNvSpPr txBox="1">
            <a:spLocks noGrp="1"/>
          </p:cNvSpPr>
          <p:nvPr>
            <p:ph type="body" idx="1"/>
          </p:nvPr>
        </p:nvSpPr>
        <p:spPr>
          <a:xfrm>
            <a:off x="2498924" y="5444464"/>
            <a:ext cx="2573287" cy="63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7" name="Google Shape;117;p33"/>
          <p:cNvSpPr txBox="1">
            <a:spLocks noGrp="1"/>
          </p:cNvSpPr>
          <p:nvPr>
            <p:ph type="body" idx="4"/>
          </p:nvPr>
        </p:nvSpPr>
        <p:spPr>
          <a:xfrm>
            <a:off x="6613595" y="5444464"/>
            <a:ext cx="2573287" cy="63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25" descr="This is a large landscape photo. "/>
          <p:cNvSpPr>
            <a:spLocks noGrp="1"/>
          </p:cNvSpPr>
          <p:nvPr>
            <p:ph type="pic" idx="2"/>
          </p:nvPr>
        </p:nvSpPr>
        <p:spPr>
          <a:xfrm>
            <a:off x="693738" y="2468563"/>
            <a:ext cx="10086975" cy="3887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627407" y="2959114"/>
            <a:ext cx="3388001" cy="939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Black"/>
              <a:buNone/>
              <a:defRPr sz="48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627407" y="4051302"/>
            <a:ext cx="5970341" cy="68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69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siton Slide With Large Image">
  <p:cSld name="Transisiton Slide With Large Imag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 descr="Place  large full width landscape photo here. "/>
          <p:cNvSpPr>
            <a:spLocks noGrp="1"/>
          </p:cNvSpPr>
          <p:nvPr>
            <p:ph type="pic" idx="2"/>
          </p:nvPr>
        </p:nvSpPr>
        <p:spPr>
          <a:xfrm>
            <a:off x="262890" y="251460"/>
            <a:ext cx="11647170" cy="6355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1" name="Google Shape;21;p26"/>
          <p:cNvSpPr txBox="1">
            <a:spLocks noGrp="1"/>
          </p:cNvSpPr>
          <p:nvPr>
            <p:ph type="title"/>
          </p:nvPr>
        </p:nvSpPr>
        <p:spPr>
          <a:xfrm>
            <a:off x="658858" y="36461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Black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Video">
  <p:cSld name="Slide With Video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1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31" descr="This is a block for a video"/>
          <p:cNvSpPr>
            <a:spLocks noGrp="1"/>
          </p:cNvSpPr>
          <p:nvPr>
            <p:ph type="media" idx="2"/>
          </p:nvPr>
        </p:nvSpPr>
        <p:spPr>
          <a:xfrm>
            <a:off x="693738" y="2422525"/>
            <a:ext cx="10086975" cy="3933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To Template">
  <p:cSld name="Intro To Template">
    <p:bg>
      <p:bgPr>
        <a:solidFill>
          <a:schemeClr val="lt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36"/>
          <p:cNvSpPr txBox="1"/>
          <p:nvPr/>
        </p:nvSpPr>
        <p:spPr>
          <a:xfrm>
            <a:off x="139486" y="3683026"/>
            <a:ext cx="5956514" cy="115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The purpose of this presentation is to guide you through how to install and use the official XR Navigation theme, so you can crank out PowerPoints all day long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34;p36"/>
          <p:cNvSpPr txBox="1"/>
          <p:nvPr/>
        </p:nvSpPr>
        <p:spPr>
          <a:xfrm>
            <a:off x="5736635" y="2759729"/>
            <a:ext cx="5956514" cy="337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presentation will include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	Template Style guide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Standards that keep the style of your 	presentations cohesive throughout.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43434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43434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	Example slides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65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A few slides giving examples of where media 	and information should go</a:t>
            </a:r>
            <a:endParaRPr sz="16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pography Guide">
  <p:cSld name="Typography Guide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>
            <a:spLocks noGrp="1"/>
          </p:cNvSpPr>
          <p:nvPr>
            <p:ph type="title"/>
          </p:nvPr>
        </p:nvSpPr>
        <p:spPr>
          <a:xfrm>
            <a:off x="628753" y="3099585"/>
            <a:ext cx="309708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37"/>
          <p:cNvSpPr txBox="1"/>
          <p:nvPr/>
        </p:nvSpPr>
        <p:spPr>
          <a:xfrm>
            <a:off x="4262907" y="1159099"/>
            <a:ext cx="27303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use on Title &amp; Divider slides only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7"/>
          <p:cNvSpPr txBox="1"/>
          <p:nvPr/>
        </p:nvSpPr>
        <p:spPr>
          <a:xfrm>
            <a:off x="7624294" y="1159098"/>
            <a:ext cx="40414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Montserrat Black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7"/>
          <p:cNvSpPr txBox="1"/>
          <p:nvPr/>
        </p:nvSpPr>
        <p:spPr>
          <a:xfrm>
            <a:off x="4262907" y="2514810"/>
            <a:ext cx="236971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subheadings &amp; general short copy use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Italicize to highlight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7"/>
          <p:cNvSpPr txBox="1"/>
          <p:nvPr/>
        </p:nvSpPr>
        <p:spPr>
          <a:xfrm>
            <a:off x="7624294" y="2495037"/>
            <a:ext cx="33137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Montserrat Medium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7"/>
          <p:cNvSpPr txBox="1"/>
          <p:nvPr/>
        </p:nvSpPr>
        <p:spPr>
          <a:xfrm>
            <a:off x="4262907" y="4362963"/>
            <a:ext cx="23697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standard copy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7"/>
          <p:cNvSpPr txBox="1"/>
          <p:nvPr/>
        </p:nvSpPr>
        <p:spPr>
          <a:xfrm>
            <a:off x="7624294" y="4362963"/>
            <a:ext cx="132119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Lato Regular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s Guide">
  <p:cSld name="Colors Guide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/>
          <p:nvPr/>
        </p:nvSpPr>
        <p:spPr>
          <a:xfrm>
            <a:off x="4262907" y="1204229"/>
            <a:ext cx="3419342" cy="2140814"/>
          </a:xfrm>
          <a:prstGeom prst="rect">
            <a:avLst/>
          </a:prstGeom>
          <a:solidFill>
            <a:srgbClr val="2A35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46;p38"/>
          <p:cNvSpPr/>
          <p:nvPr/>
        </p:nvSpPr>
        <p:spPr>
          <a:xfrm>
            <a:off x="4262907" y="3847808"/>
            <a:ext cx="3419342" cy="2140814"/>
          </a:xfrm>
          <a:prstGeom prst="rect">
            <a:avLst/>
          </a:prstGeom>
          <a:solidFill>
            <a:srgbClr val="F8FBFB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" name="Google Shape;47;p38"/>
          <p:cNvSpPr/>
          <p:nvPr/>
        </p:nvSpPr>
        <p:spPr>
          <a:xfrm>
            <a:off x="8188817" y="3847808"/>
            <a:ext cx="3419342" cy="2140814"/>
          </a:xfrm>
          <a:prstGeom prst="rect">
            <a:avLst/>
          </a:prstGeom>
          <a:solidFill>
            <a:srgbClr val="3032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628754" y="3099585"/>
            <a:ext cx="2951574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38"/>
          <p:cNvSpPr txBox="1"/>
          <p:nvPr/>
        </p:nvSpPr>
        <p:spPr>
          <a:xfrm>
            <a:off x="4262907" y="1159099"/>
            <a:ext cx="27303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use on Title &amp; Divider slides only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8"/>
          <p:cNvSpPr txBox="1"/>
          <p:nvPr/>
        </p:nvSpPr>
        <p:spPr>
          <a:xfrm>
            <a:off x="5005590" y="1982248"/>
            <a:ext cx="2369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use as text or background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8"/>
          <p:cNvSpPr/>
          <p:nvPr/>
        </p:nvSpPr>
        <p:spPr>
          <a:xfrm>
            <a:off x="8188817" y="1204229"/>
            <a:ext cx="3419342" cy="2140814"/>
          </a:xfrm>
          <a:prstGeom prst="rect">
            <a:avLst/>
          </a:prstGeom>
          <a:solidFill>
            <a:srgbClr val="627E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" name="Google Shape;53;p38"/>
          <p:cNvSpPr txBox="1"/>
          <p:nvPr/>
        </p:nvSpPr>
        <p:spPr>
          <a:xfrm>
            <a:off x="8984087" y="1859136"/>
            <a:ext cx="23697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use as background or accent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8"/>
          <p:cNvSpPr txBox="1"/>
          <p:nvPr/>
        </p:nvSpPr>
        <p:spPr>
          <a:xfrm>
            <a:off x="8984086" y="4625827"/>
            <a:ext cx="23697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use as text or background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8"/>
          <p:cNvSpPr txBox="1"/>
          <p:nvPr/>
        </p:nvSpPr>
        <p:spPr>
          <a:xfrm>
            <a:off x="4911143" y="4502715"/>
            <a:ext cx="23697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use as background or accent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/Title Slide">
  <p:cSld name="Intro/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658858" y="36461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658858" y="4674870"/>
            <a:ext cx="921429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 With Descriptions &amp; Heading">
  <p:cSld name="Four Images With Descriptions &amp; Heading">
    <p:bg>
      <p:bgPr>
        <a:solidFill>
          <a:schemeClr val="lt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22" descr="Place a Vertical image Here. It is 4x5. "/>
          <p:cNvSpPr>
            <a:spLocks noGrp="1"/>
          </p:cNvSpPr>
          <p:nvPr>
            <p:ph type="pic" idx="2"/>
          </p:nvPr>
        </p:nvSpPr>
        <p:spPr>
          <a:xfrm>
            <a:off x="693148" y="2626776"/>
            <a:ext cx="2281237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64" name="Google Shape;64;p22" descr="Place a Vertical image Here. It is 4x5. "/>
          <p:cNvSpPr>
            <a:spLocks noGrp="1"/>
          </p:cNvSpPr>
          <p:nvPr>
            <p:ph type="pic" idx="3"/>
          </p:nvPr>
        </p:nvSpPr>
        <p:spPr>
          <a:xfrm>
            <a:off x="3455398" y="2626776"/>
            <a:ext cx="2281237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65" name="Google Shape;65;p22" descr="Place a Vertical image Here. It is 4x5. "/>
          <p:cNvSpPr>
            <a:spLocks noGrp="1"/>
          </p:cNvSpPr>
          <p:nvPr>
            <p:ph type="pic" idx="4"/>
          </p:nvPr>
        </p:nvSpPr>
        <p:spPr>
          <a:xfrm>
            <a:off x="6217648" y="2626776"/>
            <a:ext cx="2281237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66" name="Google Shape;66;p22"/>
          <p:cNvSpPr>
            <a:spLocks noGrp="1"/>
          </p:cNvSpPr>
          <p:nvPr>
            <p:ph type="pic" idx="5"/>
          </p:nvPr>
        </p:nvSpPr>
        <p:spPr>
          <a:xfrm>
            <a:off x="8979898" y="2626776"/>
            <a:ext cx="2281237" cy="27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67" name="Google Shape;67;p22"/>
          <p:cNvSpPr txBox="1">
            <a:spLocks noGrp="1"/>
          </p:cNvSpPr>
          <p:nvPr>
            <p:ph type="body" idx="1"/>
          </p:nvPr>
        </p:nvSpPr>
        <p:spPr>
          <a:xfrm>
            <a:off x="693148" y="5691165"/>
            <a:ext cx="2280647" cy="66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body" idx="6"/>
          </p:nvPr>
        </p:nvSpPr>
        <p:spPr>
          <a:xfrm>
            <a:off x="3455988" y="5691164"/>
            <a:ext cx="2280647" cy="66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7"/>
          </p:nvPr>
        </p:nvSpPr>
        <p:spPr>
          <a:xfrm>
            <a:off x="6218238" y="5688599"/>
            <a:ext cx="2280647" cy="66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8"/>
          </p:nvPr>
        </p:nvSpPr>
        <p:spPr>
          <a:xfrm>
            <a:off x="8980488" y="5688599"/>
            <a:ext cx="2280647" cy="66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s">
  <p:cSld name="Bullet Points">
    <p:bg>
      <p:bgPr>
        <a:solidFill>
          <a:schemeClr val="l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title"/>
          </p:nvPr>
        </p:nvSpPr>
        <p:spPr>
          <a:xfrm>
            <a:off x="693148" y="124587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>
            <a:off x="6095999" y="2663825"/>
            <a:ext cx="4684123" cy="283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2"/>
          </p:nvPr>
        </p:nvSpPr>
        <p:spPr>
          <a:xfrm>
            <a:off x="723627" y="2663825"/>
            <a:ext cx="4684123" cy="283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99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658858" y="342900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Black"/>
              <a:buNone/>
              <a:defRPr sz="4800" b="1" i="0" u="none" strike="noStrike" cap="non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/>
          <p:nvPr/>
        </p:nvSpPr>
        <p:spPr>
          <a:xfrm>
            <a:off x="658858" y="332788"/>
            <a:ext cx="76783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XR Navigation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257">
          <p15:clr>
            <a:srgbClr val="F26B43"/>
          </p15:clr>
        </p15:guide>
        <p15:guide id="6" pos="7200">
          <p15:clr>
            <a:srgbClr val="F26B43"/>
          </p15:clr>
        </p15:guide>
        <p15:guide id="7">
          <p15:clr>
            <a:srgbClr val="F26B43"/>
          </p15:clr>
        </p15:guide>
        <p15:guide id="8" pos="7680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pos="846">
          <p15:clr>
            <a:srgbClr val="F26B43"/>
          </p15:clr>
        </p15:guide>
        <p15:guide id="12" orient="horz" pos="129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658858" y="342900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 Black"/>
              <a:buNone/>
              <a:defRPr sz="48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 txBox="1"/>
          <p:nvPr/>
        </p:nvSpPr>
        <p:spPr>
          <a:xfrm>
            <a:off x="658858" y="332788"/>
            <a:ext cx="76783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XR Navigation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B8D9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257">
          <p15:clr>
            <a:srgbClr val="F26B43"/>
          </p15:clr>
        </p15:guide>
        <p15:guide id="6" pos="7200">
          <p15:clr>
            <a:srgbClr val="F26B43"/>
          </p15:clr>
        </p15:guide>
        <p15:guide id="7">
          <p15:clr>
            <a:srgbClr val="F26B43"/>
          </p15:clr>
        </p15:guide>
        <p15:guide id="8" pos="7680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pos="846">
          <p15:clr>
            <a:srgbClr val="F26B43"/>
          </p15:clr>
        </p15:guide>
        <p15:guide id="12" orient="horz" pos="129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NO6Em_6bcPI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cat.cs.washington.edu/osw_cityguide/" TargetMode="External"/><Relationship Id="rId2" Type="http://schemas.openxmlformats.org/officeDocument/2006/relationships/hyperlink" Target="https://docs.google.com/document/d/e/2PACX-1vRfcNCjOK5VMKAbcB6V3V4hkm7iatTyysxpz8-28k8F9mtjbJA-IHjJTmLl-rGmIg/pub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goodmaps.com/" TargetMode="External"/><Relationship Id="rId4" Type="http://schemas.openxmlformats.org/officeDocument/2006/relationships/hyperlink" Target="https://audiom.net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4/relationships/track" Target="../media/track1.vtt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"/>
          <p:cNvSpPr txBox="1">
            <a:spLocks noGrp="1"/>
          </p:cNvSpPr>
          <p:nvPr>
            <p:ph type="ctrTitle"/>
          </p:nvPr>
        </p:nvSpPr>
        <p:spPr>
          <a:xfrm>
            <a:off x="970800" y="1771650"/>
            <a:ext cx="10459200" cy="4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ExtraBold"/>
              <a:buNone/>
            </a:pPr>
            <a:r>
              <a:rPr lang="en-US" sz="4000" b="0" dirty="0">
                <a:latin typeface="Montserrat Black" pitchFamily="2" charset="-52"/>
                <a:ea typeface="Montserrat Medium"/>
                <a:cs typeface="Montserrat Medium"/>
                <a:sym typeface="Montserrat Medium"/>
              </a:rPr>
              <a:t>Making Inclusive Digital Campus Maps</a:t>
            </a:r>
            <a:br>
              <a:rPr lang="ru-RU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-RU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-RU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ru-RU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en-US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  <a:t>Brandon Biggs</a:t>
            </a:r>
            <a:br>
              <a:rPr lang="en-US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3600" b="0" dirty="0">
                <a:latin typeface="Montserrat Medium"/>
                <a:ea typeface="Montserrat Medium"/>
                <a:cs typeface="Montserrat Medium"/>
                <a:sym typeface="Montserrat Medium"/>
              </a:rPr>
              <a:t>CEO, XR Navigation</a:t>
            </a:r>
            <a:endParaRPr sz="3600" b="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" name="Google Shape;147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7EF26A-0C84-FA2E-7775-20B795F2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98120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Current Options: List, Describe, Tactile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4B97C-58E6-E99D-09B4-35F61D8E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List of points on the map">
            <a:extLst>
              <a:ext uri="{FF2B5EF4-FFF2-40B4-BE49-F238E27FC236}">
                <a16:creationId xmlns:a16="http://schemas.microsoft.com/office/drawing/2014/main" id="{1F6488DB-01C9-4D55-9C95-FF680153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00"/>
            <a:ext cx="4012108" cy="4159250"/>
          </a:xfrm>
          <a:prstGeom prst="rect">
            <a:avLst/>
          </a:prstGeom>
        </p:spPr>
      </p:pic>
      <p:pic>
        <p:nvPicPr>
          <p:cNvPr id="17" name="Picture Placeholder 16" descr="Blurry illegible text.">
            <a:extLst>
              <a:ext uri="{FF2B5EF4-FFF2-40B4-BE49-F238E27FC236}">
                <a16:creationId xmlns:a16="http://schemas.microsoft.com/office/drawing/2014/main" id="{A5ADC7CC-6D34-A5EE-6E7B-F866E1025D2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5815" r="25815"/>
          <a:stretch>
            <a:fillRect/>
          </a:stretch>
        </p:blipFill>
        <p:spPr>
          <a:xfrm>
            <a:off x="4105741" y="2060575"/>
            <a:ext cx="3981450" cy="4178300"/>
          </a:xfrm>
        </p:spPr>
      </p:pic>
      <p:pic>
        <p:nvPicPr>
          <p:cNvPr id="4098" name="Picture 2" descr="Blurry illegible text.">
            <a:extLst>
              <a:ext uri="{FF2B5EF4-FFF2-40B4-BE49-F238E27FC236}">
                <a16:creationId xmlns:a16="http://schemas.microsoft.com/office/drawing/2014/main" id="{0E2EE81D-BF22-AE42-F92E-5FF330BC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482" y="2070100"/>
            <a:ext cx="3980984" cy="415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47;p1">
            <a:extLst>
              <a:ext uri="{FF2B5EF4-FFF2-40B4-BE49-F238E27FC236}">
                <a16:creationId xmlns:a16="http://schemas.microsoft.com/office/drawing/2014/main" id="{71423BBF-05C6-5B80-0A45-B92A03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6868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97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>
            <a:spLocks noGrp="1"/>
          </p:cNvSpPr>
          <p:nvPr>
            <p:ph type="title"/>
          </p:nvPr>
        </p:nvSpPr>
        <p:spPr>
          <a:xfrm>
            <a:off x="807714" y="2157611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"/>
              <a:buFont typeface="Arial"/>
              <a:buNone/>
            </a:pPr>
            <a:r>
              <a:rPr lang="en-US"/>
              <a:t>AUDIOM</a:t>
            </a:r>
            <a:endParaRPr/>
          </a:p>
        </p:txBody>
      </p:sp>
      <p:sp>
        <p:nvSpPr>
          <p:cNvPr id="160" name="Google Shape;160;p8"/>
          <p:cNvSpPr txBox="1"/>
          <p:nvPr/>
        </p:nvSpPr>
        <p:spPr>
          <a:xfrm>
            <a:off x="658858" y="3186311"/>
            <a:ext cx="644333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world's most inclusive visual, auditory, and tactile digital map viewer and editor.</a:t>
            </a:r>
            <a:endParaRPr sz="28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61" name="Google Shape;161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8345" y="0"/>
            <a:ext cx="91201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 txBox="1">
            <a:spLocks noGrp="1"/>
          </p:cNvSpPr>
          <p:nvPr>
            <p:ph type="title"/>
          </p:nvPr>
        </p:nvSpPr>
        <p:spPr>
          <a:xfrm>
            <a:off x="4055023" y="0"/>
            <a:ext cx="4081954" cy="88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</a:pPr>
            <a:r>
              <a:rPr lang="en-US" sz="2800" dirty="0">
                <a:solidFill>
                  <a:srgbClr val="0000FF"/>
                </a:solidFill>
                <a:latin typeface="Montserrat ExtraBold" panose="00000900000000000000" pitchFamily="50" charset="0"/>
              </a:rPr>
              <a:t>How It Works</a:t>
            </a:r>
            <a:endParaRPr sz="2800" dirty="0">
              <a:solidFill>
                <a:srgbClr val="0000FF"/>
              </a:solidFill>
              <a:latin typeface="Montserrat Alternates ExtraBold" panose="000009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C4707-A587-9588-B335-C891C553F2D2}"/>
              </a:ext>
            </a:extLst>
          </p:cNvPr>
          <p:cNvSpPr txBox="1"/>
          <p:nvPr/>
        </p:nvSpPr>
        <p:spPr>
          <a:xfrm>
            <a:off x="750367" y="2120487"/>
            <a:ext cx="559454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0000FF"/>
                </a:solidFill>
                <a:latin typeface="Montserrat SemiBold" panose="000007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Users Can Easily…</a:t>
            </a:r>
          </a:p>
          <a:p>
            <a:pPr>
              <a:lnSpc>
                <a:spcPct val="100000"/>
              </a:lnSpc>
            </a:pPr>
            <a:endParaRPr lang="en-US" sz="3200" b="0" dirty="0">
              <a:solidFill>
                <a:schemeClr val="bg2"/>
              </a:solidFill>
              <a:latin typeface="Montserrat SemiBold" panose="000007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Zoom in and out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Leverage spatial audio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Interactive Alt-Text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EB451-C9C7-2D38-02B0-13B88D659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8585" y="5985947"/>
            <a:ext cx="1001311" cy="740805"/>
          </a:xfrm>
          <a:prstGeom prst="rect">
            <a:avLst/>
          </a:prstGeom>
        </p:spPr>
      </p:pic>
      <p:sp>
        <p:nvSpPr>
          <p:cNvPr id="205" name="Google Shape;205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-2092582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sp>
        <p:nvSpPr>
          <p:cNvPr id="4" name="Google Shape;147;p1">
            <a:extLst>
              <a:ext uri="{FF2B5EF4-FFF2-40B4-BE49-F238E27FC236}">
                <a16:creationId xmlns:a16="http://schemas.microsoft.com/office/drawing/2014/main" id="{60120083-C77C-6F76-FF92-924DAF61C8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305385" y="63950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12</a:t>
            </a:fld>
            <a:endParaRPr dirty="0">
              <a:solidFill>
                <a:srgbClr val="000000"/>
              </a:solidFill>
            </a:endParaRPr>
          </a:p>
        </p:txBody>
      </p:sp>
      <p:pic>
        <p:nvPicPr>
          <p:cNvPr id="7" name="Audiom-Indoor_Prototype_Video_2">
            <a:hlinkClick r:id="" action="ppaction://media"/>
            <a:extLst>
              <a:ext uri="{FF2B5EF4-FFF2-40B4-BE49-F238E27FC236}">
                <a16:creationId xmlns:a16="http://schemas.microsoft.com/office/drawing/2014/main" id="{75754DE3-D59A-85E3-239D-0C4F4A3E2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6660" y="1715005"/>
            <a:ext cx="6488288" cy="3649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4ADE6-508F-C0B4-4BC1-0D43B4393D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5" name="Online Media 4" title="Audiom Campus Demo November 2023">
            <a:hlinkClick r:id="" action="ppaction://media"/>
            <a:extLst>
              <a:ext uri="{FF2B5EF4-FFF2-40B4-BE49-F238E27FC236}">
                <a16:creationId xmlns:a16="http://schemas.microsoft.com/office/drawing/2014/main" id="{52BBEC44-8F8E-CBB7-7B1D-219C54847A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17619" y="1040964"/>
            <a:ext cx="7513782" cy="5635337"/>
          </a:xfrm>
          <a:prstGeom prst="rect">
            <a:avLst/>
          </a:prstGeom>
        </p:spPr>
      </p:pic>
      <p:sp>
        <p:nvSpPr>
          <p:cNvPr id="6" name="Google Shape;204;p11">
            <a:extLst>
              <a:ext uri="{FF2B5EF4-FFF2-40B4-BE49-F238E27FC236}">
                <a16:creationId xmlns:a16="http://schemas.microsoft.com/office/drawing/2014/main" id="{268E33BD-ADC5-722F-1730-4A17DCDF13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9957" y="155287"/>
            <a:ext cx="6412086" cy="88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</a:pPr>
            <a:r>
              <a:rPr lang="en-US" sz="2800" dirty="0" err="1">
                <a:solidFill>
                  <a:srgbClr val="0000FF"/>
                </a:solidFill>
                <a:latin typeface="Montserrat ExtraBold" panose="00000900000000000000" pitchFamily="50" charset="0"/>
              </a:rPr>
              <a:t>Audiom</a:t>
            </a:r>
            <a:r>
              <a:rPr lang="en-US" sz="2800" dirty="0">
                <a:solidFill>
                  <a:srgbClr val="0000FF"/>
                </a:solidFill>
                <a:latin typeface="Montserrat ExtraBold" panose="00000900000000000000" pitchFamily="50" charset="0"/>
              </a:rPr>
              <a:t> Campus Map Example</a:t>
            </a:r>
            <a:endParaRPr sz="2800" dirty="0">
              <a:solidFill>
                <a:srgbClr val="0000FF"/>
              </a:solidFill>
              <a:latin typeface="Montserrat Alternates ExtraBold" panose="00000900000000000000" pitchFamily="50" charset="0"/>
            </a:endParaRPr>
          </a:p>
        </p:txBody>
      </p:sp>
      <p:sp>
        <p:nvSpPr>
          <p:cNvPr id="7" name="Google Shape;147;p1">
            <a:extLst>
              <a:ext uri="{FF2B5EF4-FFF2-40B4-BE49-F238E27FC236}">
                <a16:creationId xmlns:a16="http://schemas.microsoft.com/office/drawing/2014/main" id="{9874AEA5-AFB7-96DA-07F0-1C8A84BE48F6}"/>
              </a:ext>
            </a:extLst>
          </p:cNvPr>
          <p:cNvSpPr txBox="1">
            <a:spLocks/>
          </p:cNvSpPr>
          <p:nvPr/>
        </p:nvSpPr>
        <p:spPr>
          <a:xfrm>
            <a:off x="8305385" y="63950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54A003-40B4-9378-201B-4EEF7CA4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1674" y="3180643"/>
            <a:ext cx="11367654" cy="3419591"/>
          </a:xfrm>
          <a:prstGeom prst="roundRect">
            <a:avLst/>
          </a:prstGeom>
          <a:solidFill>
            <a:srgbClr val="363AE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C897B-E013-4E3D-E893-3669EAB51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76" y="368300"/>
            <a:ext cx="10086975" cy="1028700"/>
          </a:xfrm>
        </p:spPr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Audiom</a:t>
            </a:r>
            <a:r>
              <a:rPr lang="en-US" dirty="0">
                <a:solidFill>
                  <a:srgbClr val="0000FF"/>
                </a:solidFill>
              </a:rPr>
              <a:t>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C631B-0F1A-66BF-2BE4-CF5557FE0BC9}"/>
              </a:ext>
            </a:extLst>
          </p:cNvPr>
          <p:cNvSpPr txBox="1"/>
          <p:nvPr/>
        </p:nvSpPr>
        <p:spPr>
          <a:xfrm>
            <a:off x="407988" y="1425297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Table vs </a:t>
            </a:r>
            <a:r>
              <a:rPr lang="en-US" sz="2000" b="1" i="0" dirty="0" err="1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Audiom</a:t>
            </a:r>
            <a:r>
              <a:rPr lang="en-US" sz="20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(N=40)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Spatial knowledge evaluation (N=14)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Co-Design 2 (N=6)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Co-Design 1 (N=10)</a:t>
            </a:r>
            <a:endParaRPr lang="en-US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F0C75-345E-D3E6-E9E5-0B6FB570DA67}"/>
              </a:ext>
            </a:extLst>
          </p:cNvPr>
          <p:cNvSpPr txBox="1"/>
          <p:nvPr/>
        </p:nvSpPr>
        <p:spPr>
          <a:xfrm>
            <a:off x="467874" y="3241964"/>
            <a:ext cx="1125625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Table vs </a:t>
            </a:r>
            <a:r>
              <a:rPr lang="en-US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Audiom</a:t>
            </a:r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(N=40): (Being written)</a:t>
            </a:r>
            <a:endParaRPr lang="ru-RU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ru-RU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Spatial knowledge evaluation (N=14):</a:t>
            </a:r>
          </a:p>
          <a:p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Biggs, B., Toth, C., Stockman, T., Coughlan, J., &amp; Walker, B. (2022). "Evaluation of a Non-Visual Auditory Choropleth and Travel Map Viewer." Retrieved from </a:t>
            </a:r>
            <a:r>
              <a:rPr lang="en-US" i="1" u="sng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https://icad2022.icad.org/wp-content/uploads/2022/06/ICAD2022_27.pdf</a:t>
            </a:r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Published in the International Conference on Auditory Display, 2022. PMCID: PMC10010675. Available at </a:t>
            </a:r>
            <a:r>
              <a:rPr lang="en-US" i="1" u="sng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https://www.ncbi.nlm.nih.gov/pmc/articles/PMC10010675</a:t>
            </a:r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en-US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Co-Design 2 (N=6):</a:t>
            </a:r>
          </a:p>
          <a:p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Biggs, B., </a:t>
            </a:r>
            <a:r>
              <a:rPr lang="en-US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Agbaroji</a:t>
            </a:r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H., Toth, C., Stockman, T., Coughlan, J., &amp; Walker, B. (2023). "Co-designing auditory navigation solutions for traveling as a blind individual during the COVID-19 pandemic." Journal of Blindness Innovation and Research. (In Press).</a:t>
            </a:r>
          </a:p>
          <a:p>
            <a:endParaRPr lang="en-US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Co-Design 1 (N=10):</a:t>
            </a:r>
          </a:p>
          <a:p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Biggs, B., Coughlan, J., Coppin, P. (2019). "Design And Evaluation Of An Audio Game-Inspired Auditory Map Interface." Retrieved from </a:t>
            </a:r>
            <a:r>
              <a:rPr lang="en-US" i="1" u="sng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https://icad2019.icad.org/wp-content/uploads/2019/06/ICAD_2019_paper_51.pdf</a:t>
            </a:r>
            <a:r>
              <a:rPr lang="en-US" i="1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Published in the International Conference on Auditory Display, 2019.</a:t>
            </a:r>
          </a:p>
          <a:p>
            <a:endParaRPr lang="en-US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Google Shape;147;p1">
            <a:extLst>
              <a:ext uri="{FF2B5EF4-FFF2-40B4-BE49-F238E27FC236}">
                <a16:creationId xmlns:a16="http://schemas.microsoft.com/office/drawing/2014/main" id="{4D18271D-627B-A40D-CE11-BC0C22DCEBB5}"/>
              </a:ext>
            </a:extLst>
          </p:cNvPr>
          <p:cNvSpPr txBox="1">
            <a:spLocks/>
          </p:cNvSpPr>
          <p:nvPr/>
        </p:nvSpPr>
        <p:spPr>
          <a:xfrm>
            <a:off x="8686800" y="65389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1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5a57571304_0_0"/>
          <p:cNvSpPr txBox="1">
            <a:spLocks noGrp="1"/>
          </p:cNvSpPr>
          <p:nvPr>
            <p:ph type="title"/>
          </p:nvPr>
        </p:nvSpPr>
        <p:spPr>
          <a:xfrm>
            <a:off x="693148" y="712470"/>
            <a:ext cx="10086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0000FF"/>
                </a:solidFill>
              </a:rPr>
              <a:t>Web Content Accessibility Guidelines AAA Compliance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183" name="Google Shape;183;g25a57571304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84" name="Google Shape;184;g25a57571304_0_0"/>
          <p:cNvSpPr txBox="1"/>
          <p:nvPr/>
        </p:nvSpPr>
        <p:spPr>
          <a:xfrm>
            <a:off x="565148" y="2060575"/>
            <a:ext cx="5333999" cy="1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Screenshot of an </a:t>
            </a:r>
            <a:r>
              <a:rPr lang="en-US" sz="3000" b="0" i="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Audiom</a:t>
            </a:r>
            <a:r>
              <a:rPr lang="en-US" sz="3000" b="0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street map</a:t>
            </a:r>
            <a:endParaRPr sz="3000" b="0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85" name="Google Shape;185;g25a57571304_0_0"/>
          <p:cNvSpPr txBox="1"/>
          <p:nvPr/>
        </p:nvSpPr>
        <p:spPr>
          <a:xfrm>
            <a:off x="6719400" y="2060575"/>
            <a:ext cx="4710600" cy="85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Screenshot of an </a:t>
            </a:r>
            <a:r>
              <a:rPr lang="en-US" sz="3000" b="0" i="0" u="none" strike="noStrike" cap="none" dirty="0" err="1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Audio</a:t>
            </a:r>
            <a:r>
              <a:rPr lang="en-US" sz="3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lang="en-US" sz="3000" b="0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 COVID map</a:t>
            </a:r>
          </a:p>
        </p:txBody>
      </p:sp>
      <p:pic>
        <p:nvPicPr>
          <p:cNvPr id="6146" name="Picture 2" descr="Audiom site map&#10;">
            <a:extLst>
              <a:ext uri="{FF2B5EF4-FFF2-40B4-BE49-F238E27FC236}">
                <a16:creationId xmlns:a16="http://schemas.microsoft.com/office/drawing/2014/main" id="{29757BE9-ADEE-B2B7-E0E7-3E0BBA55E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8" y="3051150"/>
            <a:ext cx="5071773" cy="33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ovid map Audiom">
            <a:extLst>
              <a:ext uri="{FF2B5EF4-FFF2-40B4-BE49-F238E27FC236}">
                <a16:creationId xmlns:a16="http://schemas.microsoft.com/office/drawing/2014/main" id="{891916B0-335E-D1EB-BC97-FC7DFD8DF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228" y="3262730"/>
            <a:ext cx="5071772" cy="3177694"/>
          </a:xfrm>
          <a:prstGeom prst="rect">
            <a:avLst/>
          </a:prstGeom>
        </p:spPr>
      </p:pic>
      <p:sp>
        <p:nvSpPr>
          <p:cNvPr id="3" name="Google Shape;147;p1">
            <a:extLst>
              <a:ext uri="{FF2B5EF4-FFF2-40B4-BE49-F238E27FC236}">
                <a16:creationId xmlns:a16="http://schemas.microsoft.com/office/drawing/2014/main" id="{4049D0E1-ED86-74ED-3259-7A39504D087C}"/>
              </a:ext>
            </a:extLst>
          </p:cNvPr>
          <p:cNvSpPr txBox="1">
            <a:spLocks/>
          </p:cNvSpPr>
          <p:nvPr/>
        </p:nvSpPr>
        <p:spPr>
          <a:xfrm>
            <a:off x="8686800" y="653891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-214402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16</a:t>
            </a:fld>
            <a:endParaRPr dirty="0"/>
          </a:p>
        </p:txBody>
      </p:sp>
      <p:sp>
        <p:nvSpPr>
          <p:cNvPr id="256" name="Google Shape;256;p12"/>
          <p:cNvSpPr txBox="1">
            <a:spLocks noGrp="1"/>
          </p:cNvSpPr>
          <p:nvPr>
            <p:ph type="title"/>
          </p:nvPr>
        </p:nvSpPr>
        <p:spPr>
          <a:xfrm>
            <a:off x="710893" y="2574914"/>
            <a:ext cx="4642472" cy="88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</a:pPr>
            <a:r>
              <a:rPr lang="en-US" dirty="0">
                <a:solidFill>
                  <a:srgbClr val="0000FF"/>
                </a:solidFill>
                <a:latin typeface="Montserrat ExtraBold" panose="00000900000000000000" pitchFamily="50" charset="0"/>
              </a:rPr>
              <a:t>Current Clients</a:t>
            </a:r>
            <a:endParaRPr dirty="0">
              <a:solidFill>
                <a:srgbClr val="0000FF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8FB20-FBD5-7493-AD6F-E769F82CFB86}"/>
              </a:ext>
            </a:extLst>
          </p:cNvPr>
          <p:cNvSpPr txBox="1"/>
          <p:nvPr/>
        </p:nvSpPr>
        <p:spPr>
          <a:xfrm>
            <a:off x="599175" y="3504407"/>
            <a:ext cx="44619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have contracts with Enterprise customers, but we are built for long-term scale</a:t>
            </a:r>
          </a:p>
          <a:p>
            <a:pPr algn="l"/>
            <a:endParaRPr lang="en-US" sz="2000" dirty="0">
              <a:latin typeface="Montserrat" pitchFamily="2" charset="77"/>
            </a:endParaRPr>
          </a:p>
        </p:txBody>
      </p:sp>
      <p:pic>
        <p:nvPicPr>
          <p:cNvPr id="257" name="Google Shape;257;p12" descr="Nasa's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4359" y="679243"/>
            <a:ext cx="3048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 descr="University of Washington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8235" y="2751571"/>
            <a:ext cx="3100247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 descr="Magical bridge foundation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4810" y="4988797"/>
            <a:ext cx="34671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XR Navigation">
            <a:extLst>
              <a:ext uri="{FF2B5EF4-FFF2-40B4-BE49-F238E27FC236}">
                <a16:creationId xmlns:a16="http://schemas.microsoft.com/office/drawing/2014/main" id="{00F0D9AB-B914-D50C-7A23-ADFAA4CED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8585" y="5985947"/>
            <a:ext cx="1001311" cy="740805"/>
          </a:xfrm>
          <a:prstGeom prst="rect">
            <a:avLst/>
          </a:prstGeom>
        </p:spPr>
      </p:pic>
      <p:sp>
        <p:nvSpPr>
          <p:cNvPr id="3" name="Google Shape;147;p1">
            <a:extLst>
              <a:ext uri="{FF2B5EF4-FFF2-40B4-BE49-F238E27FC236}">
                <a16:creationId xmlns:a16="http://schemas.microsoft.com/office/drawing/2014/main" id="{FA8D5866-E833-D095-5029-EEDD50A5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208358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407988" y="495300"/>
            <a:ext cx="10086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</a:pPr>
            <a:r>
              <a:rPr lang="en-US" sz="4800" dirty="0">
                <a:solidFill>
                  <a:srgbClr val="0000FF"/>
                </a:solidFill>
              </a:rPr>
              <a:t>Process</a:t>
            </a:r>
            <a:endParaRPr sz="4800" dirty="0">
              <a:solidFill>
                <a:srgbClr val="0000FF"/>
              </a:solidFill>
            </a:endParaRPr>
          </a:p>
        </p:txBody>
      </p:sp>
      <p:sp>
        <p:nvSpPr>
          <p:cNvPr id="208" name="Google Shape;208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D0A02A-EA98-95D1-3B25-61CF9DB2D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397000"/>
            <a:ext cx="5910262" cy="2836862"/>
          </a:xfrm>
        </p:spPr>
        <p:txBody>
          <a:bodyPr/>
          <a:lstStyle/>
          <a:p>
            <a:r>
              <a:rPr lang="en-US" sz="2400" b="1" dirty="0">
                <a:solidFill>
                  <a:srgbClr val="000000"/>
                </a:solidFill>
              </a:rPr>
              <a:t>We learn what data you have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We send you a quote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We process the data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We give you an embed code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You embed the map next to or replacing your existing map</a:t>
            </a:r>
          </a:p>
        </p:txBody>
      </p:sp>
      <p:sp>
        <p:nvSpPr>
          <p:cNvPr id="3" name="Google Shape;147;p1">
            <a:extLst>
              <a:ext uri="{FF2B5EF4-FFF2-40B4-BE49-F238E27FC236}">
                <a16:creationId xmlns:a16="http://schemas.microsoft.com/office/drawing/2014/main" id="{B603D442-8B83-3531-DF72-8B84474AAB3A}"/>
              </a:ext>
            </a:extLst>
          </p:cNvPr>
          <p:cNvSpPr txBox="1">
            <a:spLocks/>
          </p:cNvSpPr>
          <p:nvPr/>
        </p:nvSpPr>
        <p:spPr>
          <a:xfrm>
            <a:off x="8686800" y="6362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AC7AF2-EAC4-72B4-DDD3-434B31CD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741760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Return on Investment for an Inclusive Viewer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8DD23-D4E9-8993-0B1D-4B860637CD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167624-37DC-7E04-6771-BC9373BC2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455" y="2010569"/>
            <a:ext cx="9928067" cy="2836862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Decreased risk due to noncompliance</a:t>
            </a:r>
          </a:p>
          <a:p>
            <a:r>
              <a:rPr lang="en-US" b="1" dirty="0">
                <a:solidFill>
                  <a:srgbClr val="000000"/>
                </a:solidFill>
              </a:rPr>
              <a:t>Increased academic performance and campus participation by people with disabilities</a:t>
            </a:r>
          </a:p>
          <a:p>
            <a:r>
              <a:rPr lang="en-US" b="1" dirty="0">
                <a:solidFill>
                  <a:srgbClr val="000000"/>
                </a:solidFill>
              </a:rPr>
              <a:t>Increased attractiveness for potential students with disabilities</a:t>
            </a:r>
          </a:p>
        </p:txBody>
      </p:sp>
    </p:spTree>
    <p:extLst>
      <p:ext uri="{BB962C8B-B14F-4D97-AF65-F5344CB8AC3E}">
        <p14:creationId xmlns:p14="http://schemas.microsoft.com/office/powerpoint/2010/main" val="1154652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3A944C-A92D-6B4D-10A8-DD5AA76D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8" y="636270"/>
            <a:ext cx="10961642" cy="1028700"/>
          </a:xfrm>
        </p:spPr>
        <p:txBody>
          <a:bodyPr/>
          <a:lstStyle/>
          <a:p>
            <a:r>
              <a:rPr lang="en-US" sz="3600" dirty="0"/>
              <a:t>Routing: Accessible, Accurate Indoor/Outdoor Turn-By-Turn Directions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68071E-585A-737E-DB7A-8733C41DD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5122" name="Picture 2" descr="A blind person walks with a tactile cane.">
            <a:extLst>
              <a:ext uri="{FF2B5EF4-FFF2-40B4-BE49-F238E27FC236}">
                <a16:creationId xmlns:a16="http://schemas.microsoft.com/office/drawing/2014/main" id="{0754C06E-427C-10FE-C282-ECF9F470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226896"/>
            <a:ext cx="5385343" cy="387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man uses a wheelchair.">
            <a:extLst>
              <a:ext uri="{FF2B5EF4-FFF2-40B4-BE49-F238E27FC236}">
                <a16:creationId xmlns:a16="http://schemas.microsoft.com/office/drawing/2014/main" id="{0C181707-3A94-1D16-469D-F85480F4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6896"/>
            <a:ext cx="5774822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18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983555" y="2183676"/>
            <a:ext cx="4805786" cy="265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0000FF"/>
                </a:solidFill>
                <a:latin typeface="Montserrat ExtraBold" panose="00000900000000000000" pitchFamily="50" charset="0"/>
              </a:rPr>
              <a:t>Importance of Full Inclusion</a:t>
            </a:r>
            <a:endParaRPr sz="5400" dirty="0">
              <a:solidFill>
                <a:srgbClr val="0000FF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7169624" y="956649"/>
            <a:ext cx="3844638" cy="1432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000"/>
            </a:pPr>
            <a:r>
              <a:rPr lang="en-US" sz="2800" b="1" dirty="0">
                <a:solidFill>
                  <a:srgbClr val="0000FF"/>
                </a:solidFill>
                <a:latin typeface="Montserrat SemiBold" pitchFamily="2" charset="-52"/>
                <a:sym typeface="Montserrat Light"/>
              </a:rPr>
              <a:t>3,300</a:t>
            </a:r>
            <a:endParaRPr lang="en-US" sz="2400" b="1" dirty="0">
              <a:solidFill>
                <a:srgbClr val="0000FF"/>
              </a:solidFill>
              <a:latin typeface="Montserrat SemiBold" pitchFamily="2" charset="-52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 Light"/>
              </a:rPr>
              <a:t>Digital Accessibility Lawsuits in 2022</a:t>
            </a:r>
            <a:endParaRPr sz="2400" b="1" i="0" u="none" strike="noStrike" cap="none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 Light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7169624" y="2653614"/>
            <a:ext cx="3844639" cy="157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600"/>
            </a:pPr>
            <a:r>
              <a:rPr lang="en-US" sz="2800" dirty="0">
                <a:solidFill>
                  <a:srgbClr val="0000FF"/>
                </a:solidFill>
                <a:latin typeface="Montserrat SemiBold" pitchFamily="2" charset="-52"/>
                <a:ea typeface="Lato" panose="020F0502020204030203" pitchFamily="34" charset="0"/>
                <a:cs typeface="Lato" panose="020F0502020204030203" pitchFamily="34" charset="0"/>
                <a:sym typeface="Montserrat Light"/>
              </a:rPr>
              <a:t>DOJ/OCR </a:t>
            </a:r>
          </a:p>
          <a:p>
            <a:pPr algn="ctr">
              <a:buSzPts val="1600"/>
            </a:pPr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 Light"/>
              </a:rPr>
              <a:t>are focusing on digital accessibility</a:t>
            </a:r>
            <a:endParaRPr lang="en-US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 Light"/>
            </a:endParaRPr>
          </a:p>
        </p:txBody>
      </p:sp>
      <p:sp>
        <p:nvSpPr>
          <p:cNvPr id="177" name="Google Shape;177;p5"/>
          <p:cNvSpPr txBox="1"/>
          <p:nvPr/>
        </p:nvSpPr>
        <p:spPr>
          <a:xfrm>
            <a:off x="7169624" y="4492438"/>
            <a:ext cx="3844639" cy="157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600"/>
            </a:pPr>
            <a:r>
              <a:rPr lang="en-US" sz="2800" b="1" dirty="0">
                <a:solidFill>
                  <a:srgbClr val="0000FF"/>
                </a:solidFill>
                <a:latin typeface="Montserrat SemiBold" pitchFamily="2" charset="-52"/>
                <a:sym typeface="Montserrat ExtraBold"/>
              </a:rPr>
              <a:t>44%</a:t>
            </a:r>
            <a:endParaRPr lang="en-US" sz="2800" b="1" dirty="0">
              <a:solidFill>
                <a:srgbClr val="0000FF"/>
              </a:solidFill>
              <a:latin typeface="Montserrat SemiBold" pitchFamily="2" charset="-52"/>
              <a:sym typeface="Montserrat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Montserrat Light"/>
              </a:rPr>
              <a:t>Of blind customers who switch from businesses lacking digital accessibility</a:t>
            </a:r>
            <a:endParaRPr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Montserrat Light"/>
            </a:endParaRPr>
          </a:p>
        </p:txBody>
      </p:sp>
      <p:sp>
        <p:nvSpPr>
          <p:cNvPr id="2" name="Google Shape;147;p1">
            <a:extLst>
              <a:ext uri="{FF2B5EF4-FFF2-40B4-BE49-F238E27FC236}">
                <a16:creationId xmlns:a16="http://schemas.microsoft.com/office/drawing/2014/main" id="{1CAC1602-8A2B-F057-1324-439706B106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15D4DC-3C59-4BE2-743D-2840416B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31" y="657634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Indoor/Outdoor Navigation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41358-7541-3709-E6B0-9C06A8D0F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7170" name="Picture 2" descr="Goodmaps logo">
            <a:extLst>
              <a:ext uri="{FF2B5EF4-FFF2-40B4-BE49-F238E27FC236}">
                <a16:creationId xmlns:a16="http://schemas.microsoft.com/office/drawing/2014/main" id="{33BFEC14-85EB-3CDD-B176-BFFBEC8A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772827"/>
            <a:ext cx="3167381" cy="316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87D79-AF16-F651-9610-7738E8988C77}"/>
              </a:ext>
            </a:extLst>
          </p:cNvPr>
          <p:cNvSpPr txBox="1"/>
          <p:nvPr/>
        </p:nvSpPr>
        <p:spPr>
          <a:xfrm>
            <a:off x="787400" y="4784414"/>
            <a:ext cx="252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Goodmaps</a:t>
            </a:r>
            <a:endParaRPr lang="en-US" sz="3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10" descr="Mapsted logo">
            <a:extLst>
              <a:ext uri="{FF2B5EF4-FFF2-40B4-BE49-F238E27FC236}">
                <a16:creationId xmlns:a16="http://schemas.microsoft.com/office/drawing/2014/main" id="{C82B24F0-4291-A425-5136-4870267ED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37" y="1760581"/>
            <a:ext cx="3167381" cy="3167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DB023E-BD14-A082-3F9C-AAD4543DD889}"/>
              </a:ext>
            </a:extLst>
          </p:cNvPr>
          <p:cNvSpPr txBox="1"/>
          <p:nvPr/>
        </p:nvSpPr>
        <p:spPr>
          <a:xfrm>
            <a:off x="4966553" y="4772168"/>
            <a:ext cx="252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Mapsted</a:t>
            </a:r>
            <a:endParaRPr lang="en-US" sz="3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 descr="Lazarillo logo&#10;">
            <a:extLst>
              <a:ext uri="{FF2B5EF4-FFF2-40B4-BE49-F238E27FC236}">
                <a16:creationId xmlns:a16="http://schemas.microsoft.com/office/drawing/2014/main" id="{85FBFDAD-A546-DB74-232E-6B35B5A03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250" y="1863093"/>
            <a:ext cx="6341264" cy="3329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4EB005-BA1B-86E6-6AC1-2F3A5AB413C1}"/>
              </a:ext>
            </a:extLst>
          </p:cNvPr>
          <p:cNvSpPr txBox="1"/>
          <p:nvPr/>
        </p:nvSpPr>
        <p:spPr>
          <a:xfrm>
            <a:off x="8610600" y="4786306"/>
            <a:ext cx="252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Lazarillo</a:t>
            </a:r>
            <a:endParaRPr lang="en-US" sz="3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Google Shape;147;p1">
            <a:extLst>
              <a:ext uri="{FF2B5EF4-FFF2-40B4-BE49-F238E27FC236}">
                <a16:creationId xmlns:a16="http://schemas.microsoft.com/office/drawing/2014/main" id="{7ABEB191-265F-898E-7020-569482C52A05}"/>
              </a:ext>
            </a:extLst>
          </p:cNvPr>
          <p:cNvSpPr txBox="1">
            <a:spLocks/>
          </p:cNvSpPr>
          <p:nvPr/>
        </p:nvSpPr>
        <p:spPr>
          <a:xfrm>
            <a:off x="86868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31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6D08C-DC78-DC7C-9120-12A63B04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20633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Return on Investment for an Inclusive Routing 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7BB0E-EC93-6FFF-AE8A-6A68C187F4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33D2C-28A6-4C62-9A8A-E6FB08D33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060575"/>
            <a:ext cx="8015576" cy="2836862"/>
          </a:xfrm>
        </p:spPr>
        <p:txBody>
          <a:bodyPr/>
          <a:lstStyle/>
          <a:p>
            <a:r>
              <a:rPr lang="en-US" sz="2800" b="1" dirty="0" err="1">
                <a:solidFill>
                  <a:srgbClr val="000000"/>
                </a:solidFill>
              </a:rPr>
              <a:t>Decreesed</a:t>
            </a:r>
            <a:r>
              <a:rPr lang="en-US" sz="2800" b="1" dirty="0">
                <a:solidFill>
                  <a:srgbClr val="000000"/>
                </a:solidFill>
              </a:rPr>
              <a:t> student stress and anxiety</a:t>
            </a:r>
          </a:p>
          <a:p>
            <a:r>
              <a:rPr lang="en-US" sz="2800" b="1" dirty="0">
                <a:solidFill>
                  <a:srgbClr val="000000"/>
                </a:solidFill>
              </a:rPr>
              <a:t>Increased data on student navigation behavior</a:t>
            </a:r>
          </a:p>
          <a:p>
            <a:r>
              <a:rPr lang="en-US" sz="2800" b="1" dirty="0">
                <a:solidFill>
                  <a:srgbClr val="000000"/>
                </a:solidFill>
              </a:rPr>
              <a:t>Better on-campus user experience</a:t>
            </a:r>
          </a:p>
        </p:txBody>
      </p:sp>
      <p:sp>
        <p:nvSpPr>
          <p:cNvPr id="5" name="Google Shape;147;p1">
            <a:extLst>
              <a:ext uri="{FF2B5EF4-FFF2-40B4-BE49-F238E27FC236}">
                <a16:creationId xmlns:a16="http://schemas.microsoft.com/office/drawing/2014/main" id="{392D95D0-2C8D-F54D-E927-39381470891A}"/>
              </a:ext>
            </a:extLst>
          </p:cNvPr>
          <p:cNvSpPr txBox="1">
            <a:spLocks/>
          </p:cNvSpPr>
          <p:nvPr/>
        </p:nvSpPr>
        <p:spPr>
          <a:xfrm>
            <a:off x="86868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46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ab49bc136_0_9"/>
          <p:cNvSpPr txBox="1">
            <a:spLocks noGrp="1"/>
          </p:cNvSpPr>
          <p:nvPr>
            <p:ph type="title"/>
          </p:nvPr>
        </p:nvSpPr>
        <p:spPr>
          <a:xfrm>
            <a:off x="2085656" y="2809519"/>
            <a:ext cx="85125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0000FF"/>
                </a:solidFill>
              </a:rPr>
              <a:t>We envision a world where  anyone can access a digital map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26" name="Google Shape;226;g25ab49bc136_0_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E413-6493-04B8-59D0-FEA4141E6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098" y="483870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502AF-C9EB-2FDD-1CE2-E5688597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692275"/>
            <a:ext cx="9752012" cy="2836862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 evaluation tool</a:t>
            </a:r>
            <a:endParaRPr lang="en-US" sz="3200" b="1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3200" b="1" dirty="0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Croud</a:t>
            </a:r>
            <a:r>
              <a:rPr lang="en-US" sz="32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Map data collection guide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 err="1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Audiom</a:t>
            </a:r>
            <a:endParaRPr lang="en-US" sz="3200" b="1" dirty="0">
              <a:solidFill>
                <a:srgbClr val="0000FF"/>
              </a:solidFill>
            </a:endParaRPr>
          </a:p>
          <a:p>
            <a:r>
              <a:rPr lang="en-US" sz="3200" b="1" dirty="0" err="1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Goodmaps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Google Shape;147;p1">
            <a:extLst>
              <a:ext uri="{FF2B5EF4-FFF2-40B4-BE49-F238E27FC236}">
                <a16:creationId xmlns:a16="http://schemas.microsoft.com/office/drawing/2014/main" id="{16077CF7-289B-3F49-F120-3692ED97A7AF}"/>
              </a:ext>
            </a:extLst>
          </p:cNvPr>
          <p:cNvSpPr txBox="1">
            <a:spLocks/>
          </p:cNvSpPr>
          <p:nvPr/>
        </p:nvSpPr>
        <p:spPr>
          <a:xfrm>
            <a:off x="86868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02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"/>
          <p:cNvSpPr txBox="1">
            <a:spLocks noGrp="1"/>
          </p:cNvSpPr>
          <p:nvPr>
            <p:ph type="title"/>
          </p:nvPr>
        </p:nvSpPr>
        <p:spPr>
          <a:xfrm>
            <a:off x="702868" y="2654074"/>
            <a:ext cx="5393132" cy="164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 Black"/>
              <a:buNone/>
            </a:pPr>
            <a:r>
              <a:rPr lang="en-US" dirty="0">
                <a:solidFill>
                  <a:srgbClr val="0000FF"/>
                </a:solidFill>
                <a:latin typeface="Montserrat ExtraBold" panose="00000900000000000000" pitchFamily="50" charset="0"/>
              </a:rPr>
              <a:t>Invest in Inclusion Today</a:t>
            </a:r>
            <a:endParaRPr dirty="0">
              <a:solidFill>
                <a:srgbClr val="0000FF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1D7C9-CFB6-0B49-0DFA-C111E2EB7AB2}"/>
              </a:ext>
            </a:extLst>
          </p:cNvPr>
          <p:cNvSpPr txBox="1"/>
          <p:nvPr/>
        </p:nvSpPr>
        <p:spPr>
          <a:xfrm>
            <a:off x="6537571" y="1711209"/>
            <a:ext cx="4222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Montserrat" pitchFamily="2" charset="77"/>
              </a:rPr>
              <a:t>Website:</a:t>
            </a:r>
          </a:p>
          <a:p>
            <a:r>
              <a:rPr lang="en-US" sz="2400" dirty="0" err="1">
                <a:latin typeface="Montserrat" pitchFamily="2" charset="77"/>
              </a:rPr>
              <a:t>xrnavigation.io</a:t>
            </a:r>
            <a:endParaRPr lang="en-US" sz="2400" dirty="0"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1090A-5A18-803B-7CFC-CA7E9D8A58DA}"/>
              </a:ext>
            </a:extLst>
          </p:cNvPr>
          <p:cNvSpPr txBox="1"/>
          <p:nvPr/>
        </p:nvSpPr>
        <p:spPr>
          <a:xfrm>
            <a:off x="6537571" y="3042977"/>
            <a:ext cx="521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Montserrat" pitchFamily="2" charset="77"/>
              </a:rPr>
              <a:t>Email: </a:t>
            </a:r>
          </a:p>
          <a:p>
            <a:r>
              <a:rPr lang="en-US" sz="2400" dirty="0">
                <a:latin typeface="Montserrat" pitchFamily="2" charset="77"/>
              </a:rPr>
              <a:t>Brandon.biggs@xrnavigation.io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E04A6-FEEF-19AD-BEC8-17B1C8843FD4}"/>
              </a:ext>
            </a:extLst>
          </p:cNvPr>
          <p:cNvSpPr txBox="1"/>
          <p:nvPr/>
        </p:nvSpPr>
        <p:spPr>
          <a:xfrm>
            <a:off x="6646753" y="4744078"/>
            <a:ext cx="4222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Montserrat" pitchFamily="2" charset="77"/>
              </a:rPr>
              <a:t>Phone</a:t>
            </a:r>
            <a:r>
              <a:rPr lang="en-US" sz="2400" dirty="0">
                <a:solidFill>
                  <a:srgbClr val="0000FF"/>
                </a:solidFill>
                <a:latin typeface="Montserrat" pitchFamily="2" charset="77"/>
              </a:rPr>
              <a:t>:</a:t>
            </a:r>
          </a:p>
          <a:p>
            <a:r>
              <a:rPr lang="en-US" sz="2400" dirty="0">
                <a:latin typeface="Montserrat" pitchFamily="2" charset="77"/>
              </a:rPr>
              <a:t>650.833.9394</a:t>
            </a:r>
          </a:p>
        </p:txBody>
      </p:sp>
      <p:sp>
        <p:nvSpPr>
          <p:cNvPr id="3" name="Google Shape;147;p1">
            <a:extLst>
              <a:ext uri="{FF2B5EF4-FFF2-40B4-BE49-F238E27FC236}">
                <a16:creationId xmlns:a16="http://schemas.microsoft.com/office/drawing/2014/main" id="{D8E37471-84C3-7A56-667C-9CCF3C044AE4}"/>
              </a:ext>
            </a:extLst>
          </p:cNvPr>
          <p:cNvSpPr txBox="1">
            <a:spLocks/>
          </p:cNvSpPr>
          <p:nvPr/>
        </p:nvSpPr>
        <p:spPr>
          <a:xfrm>
            <a:off x="86868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3B0177-AA81-A930-C38F-9F1446C06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17170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Elements to an Inclusive Digital Campus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216BF-0DA4-054C-1C71-47AC75CED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B1228-9861-CF65-F1F1-B1B397D831D6}"/>
              </a:ext>
            </a:extLst>
          </p:cNvPr>
          <p:cNvSpPr txBox="1"/>
          <p:nvPr/>
        </p:nvSpPr>
        <p:spPr>
          <a:xfrm>
            <a:off x="750298" y="1908175"/>
            <a:ext cx="1942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sz="4400" dirty="0">
                <a:latin typeface="Montserrat SemiBold" pitchFamily="2" charset="-52"/>
                <a:ea typeface="Lato" panose="020F0502020204030203" pitchFamily="34" charset="0"/>
                <a:cs typeface="Lato" panose="020F0502020204030203" pitchFamily="34" charset="0"/>
                <a:sym typeface="Montserrat Light"/>
              </a:rPr>
              <a:t>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BC802-A062-DAB1-07CF-8971F89CBFA3}"/>
              </a:ext>
            </a:extLst>
          </p:cNvPr>
          <p:cNvSpPr txBox="1"/>
          <p:nvPr/>
        </p:nvSpPr>
        <p:spPr>
          <a:xfrm>
            <a:off x="4086724" y="1938766"/>
            <a:ext cx="30343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sz="4400" dirty="0">
                <a:latin typeface="Montserrat SemiBold" pitchFamily="2" charset="-52"/>
                <a:ea typeface="Lato" panose="020F0502020204030203" pitchFamily="34" charset="0"/>
                <a:cs typeface="Lato" panose="020F0502020204030203" pitchFamily="34" charset="0"/>
                <a:sym typeface="Montserrat Light"/>
              </a:rPr>
              <a:t>Viewer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84E39-AE7E-6289-D8EE-F0F8A00A68CD}"/>
              </a:ext>
            </a:extLst>
          </p:cNvPr>
          <p:cNvSpPr txBox="1"/>
          <p:nvPr/>
        </p:nvSpPr>
        <p:spPr>
          <a:xfrm>
            <a:off x="8515350" y="1908175"/>
            <a:ext cx="274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1600"/>
            </a:pPr>
            <a:r>
              <a:rPr lang="en-US" sz="4400" dirty="0">
                <a:latin typeface="Montserrat SemiBold" pitchFamily="2" charset="-52"/>
                <a:ea typeface="Lato" panose="020F0502020204030203" pitchFamily="34" charset="0"/>
                <a:cs typeface="Lato" panose="020F0502020204030203" pitchFamily="34" charset="0"/>
                <a:sym typeface="Montserrat Light"/>
              </a:rPr>
              <a:t>Router</a:t>
            </a:r>
          </a:p>
        </p:txBody>
      </p:sp>
      <p:pic>
        <p:nvPicPr>
          <p:cNvPr id="14" name="Picture 13" descr="An illustration depicting the data. ">
            <a:extLst>
              <a:ext uri="{FF2B5EF4-FFF2-40B4-BE49-F238E27FC236}">
                <a16:creationId xmlns:a16="http://schemas.microsoft.com/office/drawing/2014/main" id="{789EDA5C-23F9-DC5E-BD84-319255BB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2795483"/>
            <a:ext cx="2419350" cy="2419350"/>
          </a:xfrm>
          <a:prstGeom prst="rect">
            <a:avLst/>
          </a:prstGeom>
        </p:spPr>
      </p:pic>
      <p:pic>
        <p:nvPicPr>
          <p:cNvPr id="1026" name="Picture 2" descr="Map audiom">
            <a:extLst>
              <a:ext uri="{FF2B5EF4-FFF2-40B4-BE49-F238E27FC236}">
                <a16:creationId xmlns:a16="http://schemas.microsoft.com/office/drawing/2014/main" id="{7F1E409D-3551-F0EC-7F3C-3499FF011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9" y="2559050"/>
            <a:ext cx="4057388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man with a phone in his hand and a map running,">
            <a:extLst>
              <a:ext uri="{FF2B5EF4-FFF2-40B4-BE49-F238E27FC236}">
                <a16:creationId xmlns:a16="http://schemas.microsoft.com/office/drawing/2014/main" id="{BA5BE37A-537C-5FD2-6542-EB62A9F7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478" y="2724045"/>
            <a:ext cx="3321050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7;p1">
            <a:extLst>
              <a:ext uri="{FF2B5EF4-FFF2-40B4-BE49-F238E27FC236}">
                <a16:creationId xmlns:a16="http://schemas.microsoft.com/office/drawing/2014/main" id="{3870B562-A2FB-E8AD-68F0-2EAE6FCBE5FA}"/>
              </a:ext>
            </a:extLst>
          </p:cNvPr>
          <p:cNvSpPr txBox="1">
            <a:spLocks/>
          </p:cNvSpPr>
          <p:nvPr/>
        </p:nvSpPr>
        <p:spPr>
          <a:xfrm>
            <a:off x="8729403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2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9E499-459D-9AF0-A1EA-58F2FD4BC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68300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Indoor/Outdoor Vector Data With Accessible Elements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3B20C-35D1-EB27-4E2A-2CECCBEB4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Placeholder 7" descr="Accessmap.io site map">
            <a:extLst>
              <a:ext uri="{FF2B5EF4-FFF2-40B4-BE49-F238E27FC236}">
                <a16:creationId xmlns:a16="http://schemas.microsoft.com/office/drawing/2014/main" id="{3BFAC4D9-D4F0-FF02-08D7-85E0ABC034E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7821" b="17821"/>
          <a:stretch/>
        </p:blipFill>
        <p:spPr>
          <a:xfrm>
            <a:off x="441004" y="2120900"/>
            <a:ext cx="10988996" cy="4235450"/>
          </a:xfrm>
        </p:spPr>
      </p:pic>
      <p:sp>
        <p:nvSpPr>
          <p:cNvPr id="4" name="Google Shape;147;p1">
            <a:extLst>
              <a:ext uri="{FF2B5EF4-FFF2-40B4-BE49-F238E27FC236}">
                <a16:creationId xmlns:a16="http://schemas.microsoft.com/office/drawing/2014/main" id="{7F3A4FFF-AC54-F868-C8FB-6BFD02CA3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686800" y="64008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9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50BB-B144-0FBD-E450-30E55FA0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7025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How to Get Data: Facilities, </a:t>
            </a:r>
            <a:r>
              <a:rPr lang="en-US" dirty="0" err="1">
                <a:solidFill>
                  <a:srgbClr val="0000FF"/>
                </a:solidFill>
              </a:rPr>
              <a:t>Croud</a:t>
            </a:r>
            <a:r>
              <a:rPr lang="en-US" dirty="0">
                <a:solidFill>
                  <a:srgbClr val="0000FF"/>
                </a:solidFill>
              </a:rPr>
              <a:t>, Scan</a:t>
            </a:r>
          </a:p>
        </p:txBody>
      </p:sp>
      <p:pic>
        <p:nvPicPr>
          <p:cNvPr id="16" name="Picture Placeholder 15" descr="Facility plan">
            <a:extLst>
              <a:ext uri="{FF2B5EF4-FFF2-40B4-BE49-F238E27FC236}">
                <a16:creationId xmlns:a16="http://schemas.microsoft.com/office/drawing/2014/main" id="{2A5E939B-F954-D6F6-6579-7F5FE32ECE2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8180" r="18180"/>
          <a:stretch>
            <a:fillRect/>
          </a:stretch>
        </p:blipFill>
        <p:spPr>
          <a:xfrm>
            <a:off x="0" y="1842655"/>
            <a:ext cx="3981450" cy="5521036"/>
          </a:xfrm>
        </p:spPr>
      </p:pic>
      <p:pic>
        <p:nvPicPr>
          <p:cNvPr id="8" name="Picture Placeholder 7" descr="Gathering information and learning ">
            <a:extLst>
              <a:ext uri="{FF2B5EF4-FFF2-40B4-BE49-F238E27FC236}">
                <a16:creationId xmlns:a16="http://schemas.microsoft.com/office/drawing/2014/main" id="{ADA182E2-9578-771F-22EC-7BAD0FD4722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8237" r="18237"/>
          <a:stretch>
            <a:fillRect/>
          </a:stretch>
        </p:blipFill>
        <p:spPr/>
      </p:pic>
      <p:pic>
        <p:nvPicPr>
          <p:cNvPr id="14" name="Picture Placeholder 13" descr="The man with the LIDAR briefcase">
            <a:extLst>
              <a:ext uri="{FF2B5EF4-FFF2-40B4-BE49-F238E27FC236}">
                <a16:creationId xmlns:a16="http://schemas.microsoft.com/office/drawing/2014/main" id="{39D125BB-D68E-EA57-894F-CE2FC55857C4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4"/>
          <a:srcRect t="7390" b="7390"/>
          <a:stretch>
            <a:fillRect/>
          </a:stretch>
        </p:blipFill>
        <p:spPr>
          <a:xfrm>
            <a:off x="8210550" y="2679700"/>
            <a:ext cx="3981450" cy="41783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0F329-31EA-1179-3E45-CB37568B65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9" name="Google Shape;147;p1">
            <a:extLst>
              <a:ext uri="{FF2B5EF4-FFF2-40B4-BE49-F238E27FC236}">
                <a16:creationId xmlns:a16="http://schemas.microsoft.com/office/drawing/2014/main" id="{8B6013C6-7D37-4485-7D12-D07C8C43F6A7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6F8F7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22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BF6754-9D5D-4D2E-7B2E-845C6C69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573925"/>
            <a:ext cx="10086975" cy="10287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Return on Investment for Inclusive Maps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815321-FA74-1785-0E2B-C6D2CF5207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E4D111-A0EC-7649-A524-EED92EF1C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007" y="2400588"/>
            <a:ext cx="9437097" cy="2836862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Less use of para transit</a:t>
            </a:r>
          </a:p>
          <a:p>
            <a:r>
              <a:rPr lang="en-US" b="1" dirty="0">
                <a:solidFill>
                  <a:srgbClr val="000000"/>
                </a:solidFill>
              </a:rPr>
              <a:t>Increased value of data for urban planning</a:t>
            </a:r>
          </a:p>
          <a:p>
            <a:r>
              <a:rPr lang="en-US" b="1" dirty="0">
                <a:solidFill>
                  <a:srgbClr val="000000"/>
                </a:solidFill>
              </a:rPr>
              <a:t>Increased usage of accessible features by bikers and scooter riders</a:t>
            </a:r>
          </a:p>
        </p:txBody>
      </p:sp>
    </p:spTree>
    <p:extLst>
      <p:ext uri="{BB962C8B-B14F-4D97-AF65-F5344CB8AC3E}">
        <p14:creationId xmlns:p14="http://schemas.microsoft.com/office/powerpoint/2010/main" val="25504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4EDF83E-BC3F-63C0-2DF6-0E9A1C82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41" y="433305"/>
            <a:ext cx="11253742" cy="1028700"/>
          </a:xfrm>
        </p:spPr>
        <p:txBody>
          <a:bodyPr/>
          <a:lstStyle/>
          <a:p>
            <a:r>
              <a:rPr lang="en-US" sz="4400" dirty="0"/>
              <a:t>Accessible Viewer: When, Where, Why, and How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24FA-C397-AA61-0619-838168553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 descr="Audiom site map">
            <a:extLst>
              <a:ext uri="{FF2B5EF4-FFF2-40B4-BE49-F238E27FC236}">
                <a16:creationId xmlns:a16="http://schemas.microsoft.com/office/drawing/2014/main" id="{A3537730-25EC-4DB3-51DB-9C1F1A6D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1788390"/>
            <a:ext cx="7019924" cy="46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6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2">
            <a:extLst>
              <a:ext uri="{FF2B5EF4-FFF2-40B4-BE49-F238E27FC236}">
                <a16:creationId xmlns:a16="http://schemas.microsoft.com/office/drawing/2014/main" id="{DD6F0284-0511-F1EA-8E8B-92C300D72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321667" y="666050"/>
            <a:ext cx="5548666" cy="68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Font typeface="Lato"/>
              <a:buNone/>
            </a:pPr>
            <a:r>
              <a:rPr lang="en-US" b="0" dirty="0">
                <a:solidFill>
                  <a:srgbClr val="0000FF"/>
                </a:solidFill>
                <a:latin typeface="Montserrat ExtraBold" panose="00000900000000000000" pitchFamily="50" charset="0"/>
              </a:rPr>
              <a:t>Maps Are Inaccessible</a:t>
            </a:r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/>
          </p:nvPr>
        </p:nvSpPr>
        <p:spPr>
          <a:xfrm>
            <a:off x="863135" y="1924963"/>
            <a:ext cx="4163971" cy="7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</a:pPr>
            <a:r>
              <a:rPr lang="en-US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 sighted person can </a:t>
            </a:r>
            <a:r>
              <a:rPr lang="en-US" sz="2400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see</a:t>
            </a:r>
            <a:endParaRPr sz="2400" i="1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6" descr="A visual map of an apartment complex. ">
            <a:extLst>
              <a:ext uri="{FF2B5EF4-FFF2-40B4-BE49-F238E27FC236}">
                <a16:creationId xmlns:a16="http://schemas.microsoft.com/office/drawing/2014/main" id="{2290AE4A-EEC5-C59C-FED7-F999C39C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3" y="2714017"/>
            <a:ext cx="4502796" cy="347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67;p3">
            <a:extLst>
              <a:ext uri="{FF2B5EF4-FFF2-40B4-BE49-F238E27FC236}">
                <a16:creationId xmlns:a16="http://schemas.microsoft.com/office/drawing/2014/main" id="{08C095EB-779F-9A79-6294-50A88A845F3B}"/>
              </a:ext>
            </a:extLst>
          </p:cNvPr>
          <p:cNvSpPr txBox="1">
            <a:spLocks/>
          </p:cNvSpPr>
          <p:nvPr/>
        </p:nvSpPr>
        <p:spPr>
          <a:xfrm>
            <a:off x="7127004" y="1924963"/>
            <a:ext cx="4009292" cy="7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  <a:defRPr sz="36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 screen reader will </a:t>
            </a:r>
            <a:r>
              <a:rPr lang="en-US" sz="2400" i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say</a:t>
            </a:r>
          </a:p>
        </p:txBody>
      </p:sp>
      <p:pic>
        <p:nvPicPr>
          <p:cNvPr id="2" name="Current Screen Reader Map Experience" descr="A video showing how a standard street map works on a screen reader. The screen reader says: &quot;Map region clickable blank&quot;">
            <a:hlinkClick r:id="" action="ppaction://media"/>
            <a:extLst>
              <a:ext uri="{FF2B5EF4-FFF2-40B4-BE49-F238E27FC236}">
                <a16:creationId xmlns:a16="http://schemas.microsoft.com/office/drawing/2014/main" id="{6DD9C1E9-9C97-BD92-6754-FA0FA839E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4A017CAD-F3BC-4837-AF15-6A505EFBBB63}" label="Screen Reader Demo Captions" lang="" r:embed="rId6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3028" y="2714017"/>
            <a:ext cx="4637244" cy="3477933"/>
          </a:xfrm>
          <a:prstGeom prst="rect">
            <a:avLst/>
          </a:prstGeom>
        </p:spPr>
      </p:pic>
      <p:sp>
        <p:nvSpPr>
          <p:cNvPr id="168" name="Google Shape;168;p3"/>
          <p:cNvSpPr txBox="1">
            <a:spLocks noGrp="1"/>
          </p:cNvSpPr>
          <p:nvPr>
            <p:ph type="sldNum" idx="4294967295"/>
          </p:nvPr>
        </p:nvSpPr>
        <p:spPr>
          <a:xfrm>
            <a:off x="-2049477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8</a:t>
            </a:fld>
            <a:endParaRPr dirty="0">
              <a:solidFill>
                <a:schemeClr val="bg1"/>
              </a:solidFill>
            </a:endParaRPr>
          </a:p>
        </p:txBody>
      </p:sp>
      <p:sp>
        <p:nvSpPr>
          <p:cNvPr id="5" name="Google Shape;147;p1">
            <a:extLst>
              <a:ext uri="{FF2B5EF4-FFF2-40B4-BE49-F238E27FC236}">
                <a16:creationId xmlns:a16="http://schemas.microsoft.com/office/drawing/2014/main" id="{D0B66226-0096-F935-481E-FB72680E35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59d929113b_0_27"/>
          <p:cNvSpPr txBox="1">
            <a:spLocks noGrp="1"/>
          </p:cNvSpPr>
          <p:nvPr>
            <p:ph type="title"/>
          </p:nvPr>
        </p:nvSpPr>
        <p:spPr>
          <a:xfrm>
            <a:off x="562800" y="476278"/>
            <a:ext cx="11066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 Black"/>
              <a:buNone/>
            </a:pPr>
            <a:r>
              <a:rPr lang="en-US" dirty="0">
                <a:solidFill>
                  <a:srgbClr val="0000FF"/>
                </a:solidFill>
              </a:rPr>
              <a:t>Accessibility Conformance Report for Mapping Libraries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191" name="Google Shape;191;g259d929113b_0_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aphicFrame>
        <p:nvGraphicFramePr>
          <p:cNvPr id="192" name="Google Shape;192;g259d929113b_0_27"/>
          <p:cNvGraphicFramePr/>
          <p:nvPr>
            <p:extLst>
              <p:ext uri="{D42A27DB-BD31-4B8C-83A1-F6EECF244321}">
                <p14:modId xmlns:p14="http://schemas.microsoft.com/office/powerpoint/2010/main" val="229310306"/>
              </p:ext>
            </p:extLst>
          </p:nvPr>
        </p:nvGraphicFramePr>
        <p:xfrm>
          <a:off x="1886263" y="1825628"/>
          <a:ext cx="8419473" cy="4575172"/>
        </p:xfrm>
        <a:graphic>
          <a:graphicData uri="http://schemas.openxmlformats.org/drawingml/2006/table">
            <a:tbl>
              <a:tblPr firstRow="1">
                <a:noFill/>
                <a:tableStyleId>{4C00D219-9923-49F7-B6DC-A4ED7348F35F}</a:tableStyleId>
              </a:tblPr>
              <a:tblGrid>
                <a:gridCol w="935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54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2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Web map tool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/>
                    </a:p>
                  </a:txBody>
                  <a:tcPr marL="26750" marR="26750" marT="17825" marB="178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 A</a:t>
                      </a:r>
                      <a:endParaRPr/>
                    </a:p>
                  </a:txBody>
                  <a:tcPr marL="26750" marR="26750" marT="17825" marB="178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 AA</a:t>
                      </a:r>
                      <a:endParaRPr/>
                    </a:p>
                  </a:txBody>
                  <a:tcPr marL="26750" marR="26750" marT="17825" marB="178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Level AAA</a:t>
                      </a:r>
                      <a:endParaRPr dirty="0"/>
                    </a:p>
                  </a:txBody>
                  <a:tcPr marL="26750" marR="26750" marT="17825" marB="178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5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u="none" strike="noStrike" cap="none"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Failed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Applicable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Failed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Applicable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Failed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Applicable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Failed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Applicable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Google Maps embed</a:t>
                      </a:r>
                      <a:endParaRPr dirty="0"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Google Maps Platform API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Bing Maps embed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dirty="0"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Bing Maps Control API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53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MapKit JS (Apple Maps) API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Leaflet JS API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OpenStreetMap embed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dirty="0"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OpenLayers API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MapBox Studio embed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MapBox GL JS API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TomTom Maps SDK for Web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5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Audiom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/>
                        <a:t>0</a:t>
                      </a:r>
                      <a:endParaRPr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/>
                        <a:t>2</a:t>
                      </a:r>
                      <a:endParaRPr dirty="0"/>
                    </a:p>
                  </a:txBody>
                  <a:tcPr marL="26750" marR="26750" marT="17825" marB="178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XR Navigation Theme">
  <a:themeElements>
    <a:clrScheme name="Custom 1">
      <a:dk1>
        <a:srgbClr val="2A3449"/>
      </a:dk1>
      <a:lt1>
        <a:srgbClr val="F3F6F4"/>
      </a:lt1>
      <a:dk2>
        <a:srgbClr val="303134"/>
      </a:dk2>
      <a:lt2>
        <a:srgbClr val="F8FBF9"/>
      </a:lt2>
      <a:accent1>
        <a:srgbClr val="627E6E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2C838D"/>
      </a:hlink>
      <a:folHlink>
        <a:srgbClr val="2A344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XR Navigation Theme">
  <a:themeElements>
    <a:clrScheme name="Custom 1">
      <a:dk1>
        <a:srgbClr val="2A3449"/>
      </a:dk1>
      <a:lt1>
        <a:srgbClr val="F3F6F4"/>
      </a:lt1>
      <a:dk2>
        <a:srgbClr val="303134"/>
      </a:dk2>
      <a:lt2>
        <a:srgbClr val="F8FBF9"/>
      </a:lt2>
      <a:accent1>
        <a:srgbClr val="627E6E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2C838D"/>
      </a:hlink>
      <a:folHlink>
        <a:srgbClr val="2A344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</TotalTime>
  <Words>833</Words>
  <Application>Microsoft Office PowerPoint</Application>
  <PresentationFormat>Widescreen</PresentationFormat>
  <Paragraphs>246</Paragraphs>
  <Slides>24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Montserrat SemiBold</vt:lpstr>
      <vt:lpstr>Montserrat Alternates ExtraBold</vt:lpstr>
      <vt:lpstr>Calibri</vt:lpstr>
      <vt:lpstr>Montserrat</vt:lpstr>
      <vt:lpstr>Open Sans</vt:lpstr>
      <vt:lpstr>Arial</vt:lpstr>
      <vt:lpstr>Montserrat Black</vt:lpstr>
      <vt:lpstr>Montserrat Medium</vt:lpstr>
      <vt:lpstr>Lato</vt:lpstr>
      <vt:lpstr>Montserrat ExtraBold</vt:lpstr>
      <vt:lpstr>XR Navigation Theme</vt:lpstr>
      <vt:lpstr>XR Navigation Theme</vt:lpstr>
      <vt:lpstr>Making Inclusive Digital Campus Maps     Brandon Biggs CEO, XR Navigation</vt:lpstr>
      <vt:lpstr>Importance of Full Inclusion</vt:lpstr>
      <vt:lpstr>Elements to an Inclusive Digital Campus Map</vt:lpstr>
      <vt:lpstr>Indoor/Outdoor Vector Data With Accessible Elements</vt:lpstr>
      <vt:lpstr>How to Get Data: Facilities, Croud, Scan</vt:lpstr>
      <vt:lpstr>Return on Investment for Inclusive Maps</vt:lpstr>
      <vt:lpstr>Accessible Viewer: When, Where, Why, and How </vt:lpstr>
      <vt:lpstr>What a sighted person can see</vt:lpstr>
      <vt:lpstr>Accessibility Conformance Report for Mapping Libraries</vt:lpstr>
      <vt:lpstr>Current Options: List, Describe, Tactile</vt:lpstr>
      <vt:lpstr>AUDIOM</vt:lpstr>
      <vt:lpstr>How It Works</vt:lpstr>
      <vt:lpstr>Audiom Campus Map Example</vt:lpstr>
      <vt:lpstr>Audiom Studies</vt:lpstr>
      <vt:lpstr>Web Content Accessibility Guidelines AAA Compliance</vt:lpstr>
      <vt:lpstr>Current Clients</vt:lpstr>
      <vt:lpstr>Process</vt:lpstr>
      <vt:lpstr>Return on Investment for an Inclusive Viewer</vt:lpstr>
      <vt:lpstr>Routing: Accessible, Accurate Indoor/Outdoor Turn-By-Turn Directions</vt:lpstr>
      <vt:lpstr>Indoor/Outdoor Navigation</vt:lpstr>
      <vt:lpstr>Return on Investment for an Inclusive Routing Solution</vt:lpstr>
      <vt:lpstr>We envision a world where  anyone can access a digital map</vt:lpstr>
      <vt:lpstr>Resources</vt:lpstr>
      <vt:lpstr>Invest in Inclusion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XR Navigation Presents:  The world’s first fully accessible digital map.  Presenter Contact: brandon.biggs@xrnavigation.io</dc:title>
  <dc:creator>Brandon Biggs</dc:creator>
  <cp:lastModifiedBy>тот чувак Никита Крч Xtaraz</cp:lastModifiedBy>
  <cp:revision>52</cp:revision>
  <dcterms:created xsi:type="dcterms:W3CDTF">2023-06-17T16:07:15Z</dcterms:created>
  <dcterms:modified xsi:type="dcterms:W3CDTF">2023-11-08T15:22:37Z</dcterms:modified>
</cp:coreProperties>
</file>