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5"/>
  </p:notesMasterIdLst>
  <p:handoutMasterIdLst>
    <p:handoutMasterId r:id="rId36"/>
  </p:handoutMasterIdLst>
  <p:sldIdLst>
    <p:sldId id="256" r:id="rId2"/>
    <p:sldId id="420" r:id="rId3"/>
    <p:sldId id="421" r:id="rId4"/>
    <p:sldId id="306" r:id="rId5"/>
    <p:sldId id="268" r:id="rId6"/>
    <p:sldId id="417" r:id="rId7"/>
    <p:sldId id="401" r:id="rId8"/>
    <p:sldId id="307" r:id="rId9"/>
    <p:sldId id="426" r:id="rId10"/>
    <p:sldId id="402" r:id="rId11"/>
    <p:sldId id="403" r:id="rId12"/>
    <p:sldId id="404" r:id="rId13"/>
    <p:sldId id="405" r:id="rId14"/>
    <p:sldId id="413" r:id="rId15"/>
    <p:sldId id="414" r:id="rId16"/>
    <p:sldId id="406" r:id="rId17"/>
    <p:sldId id="407" r:id="rId18"/>
    <p:sldId id="408" r:id="rId19"/>
    <p:sldId id="409" r:id="rId20"/>
    <p:sldId id="424" r:id="rId21"/>
    <p:sldId id="423" r:id="rId22"/>
    <p:sldId id="418" r:id="rId23"/>
    <p:sldId id="411" r:id="rId24"/>
    <p:sldId id="412" r:id="rId25"/>
    <p:sldId id="415" r:id="rId26"/>
    <p:sldId id="416" r:id="rId27"/>
    <p:sldId id="304" r:id="rId28"/>
    <p:sldId id="422" r:id="rId29"/>
    <p:sldId id="419" r:id="rId30"/>
    <p:sldId id="425" r:id="rId31"/>
    <p:sldId id="266" r:id="rId32"/>
    <p:sldId id="267" r:id="rId33"/>
    <p:sldId id="30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2A82"/>
    <a:srgbClr val="927FB6"/>
    <a:srgbClr val="8064A2"/>
    <a:srgbClr val="CDC6D7"/>
    <a:srgbClr val="488D43"/>
    <a:srgbClr val="2968A6"/>
    <a:srgbClr val="EEF1F9"/>
    <a:srgbClr val="F1F4EE"/>
    <a:srgbClr val="902976"/>
    <a:srgbClr val="F4EC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6357" autoAdjust="0"/>
  </p:normalViewPr>
  <p:slideViewPr>
    <p:cSldViewPr snapToGrid="0" snapToObjects="1">
      <p:cViewPr varScale="1">
        <p:scale>
          <a:sx n="106" d="100"/>
          <a:sy n="106" d="100"/>
        </p:scale>
        <p:origin x="1686" y="10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DA43D-3CAF-4C38-A059-1CD4C17C9635}" type="doc">
      <dgm:prSet loTypeId="urn:microsoft.com/office/officeart/2005/8/layout/radial6" loCatId="relationship" qsTypeId="urn:microsoft.com/office/officeart/2005/8/quickstyle/simple1" qsCatId="simple" csTypeId="urn:microsoft.com/office/officeart/2005/8/colors/accent4_2" csCatId="accent4" phldr="1"/>
      <dgm:spPr/>
      <dgm:t>
        <a:bodyPr/>
        <a:lstStyle/>
        <a:p>
          <a:endParaRPr lang="en-US"/>
        </a:p>
      </dgm:t>
    </dgm:pt>
    <dgm:pt modelId="{978DAD86-830D-4ED9-8DF5-54C7001D4DF5}">
      <dgm:prSet phldrT="[Text]"/>
      <dgm:spPr/>
      <dgm:t>
        <a:bodyPr/>
        <a:lstStyle/>
        <a:p>
          <a:r>
            <a:rPr lang="en-US" dirty="0"/>
            <a:t>Digital Accessibility at NU</a:t>
          </a:r>
        </a:p>
      </dgm:t>
    </dgm:pt>
    <dgm:pt modelId="{7AAB4F20-C9C5-4F0D-B1DD-B22BED546B12}" type="parTrans" cxnId="{0E80442F-691C-4188-BE82-8D667A4758D5}">
      <dgm:prSet/>
      <dgm:spPr/>
      <dgm:t>
        <a:bodyPr/>
        <a:lstStyle/>
        <a:p>
          <a:endParaRPr lang="en-US"/>
        </a:p>
      </dgm:t>
    </dgm:pt>
    <dgm:pt modelId="{F89FCFAB-FA80-4B68-9573-DE5E72FC85D5}" type="sibTrans" cxnId="{0E80442F-691C-4188-BE82-8D667A4758D5}">
      <dgm:prSet/>
      <dgm:spPr/>
      <dgm:t>
        <a:bodyPr/>
        <a:lstStyle/>
        <a:p>
          <a:endParaRPr lang="en-US"/>
        </a:p>
      </dgm:t>
    </dgm:pt>
    <dgm:pt modelId="{C7127DD4-6BFF-497E-9A8E-117A918230A7}">
      <dgm:prSet phldrT="[Text]"/>
      <dgm:spPr/>
      <dgm:t>
        <a:bodyPr/>
        <a:lstStyle/>
        <a:p>
          <a:r>
            <a:rPr lang="en-US" dirty="0"/>
            <a:t>Digital Accessibility Policy</a:t>
          </a:r>
        </a:p>
      </dgm:t>
    </dgm:pt>
    <dgm:pt modelId="{5F8F2F9B-3F96-45D9-A8C3-2BDF15EA068A}" type="parTrans" cxnId="{046D4550-EC5B-49D6-9C81-BC2B7998993B}">
      <dgm:prSet/>
      <dgm:spPr/>
      <dgm:t>
        <a:bodyPr/>
        <a:lstStyle/>
        <a:p>
          <a:endParaRPr lang="en-US"/>
        </a:p>
      </dgm:t>
    </dgm:pt>
    <dgm:pt modelId="{5203B51D-B6A8-4650-B792-E06E111B1B8D}" type="sibTrans" cxnId="{046D4550-EC5B-49D6-9C81-BC2B7998993B}">
      <dgm:prSet/>
      <dgm:spPr/>
      <dgm:t>
        <a:bodyPr/>
        <a:lstStyle/>
        <a:p>
          <a:endParaRPr lang="en-US"/>
        </a:p>
      </dgm:t>
    </dgm:pt>
    <dgm:pt modelId="{D8D57B42-8D8A-4BCD-B278-337B26739D79}">
      <dgm:prSet phldrT="[Text]"/>
      <dgm:spPr/>
      <dgm:t>
        <a:bodyPr/>
        <a:lstStyle/>
        <a:p>
          <a:r>
            <a:rPr lang="en-US" dirty="0"/>
            <a:t>Siteimprove &amp; Website Monitoring</a:t>
          </a:r>
        </a:p>
      </dgm:t>
    </dgm:pt>
    <dgm:pt modelId="{0E9D7B3E-9AA7-40EB-B332-7C3BD5DACD44}" type="parTrans" cxnId="{837818E5-416A-4790-9178-209216DA9C50}">
      <dgm:prSet/>
      <dgm:spPr/>
      <dgm:t>
        <a:bodyPr/>
        <a:lstStyle/>
        <a:p>
          <a:endParaRPr lang="en-US"/>
        </a:p>
      </dgm:t>
    </dgm:pt>
    <dgm:pt modelId="{6399993A-60A3-43D1-B6DF-3277B16CE94A}" type="sibTrans" cxnId="{837818E5-416A-4790-9178-209216DA9C50}">
      <dgm:prSet/>
      <dgm:spPr/>
      <dgm:t>
        <a:bodyPr/>
        <a:lstStyle/>
        <a:p>
          <a:endParaRPr lang="en-US"/>
        </a:p>
      </dgm:t>
    </dgm:pt>
    <dgm:pt modelId="{D192423C-368B-49C4-B6C8-BE5BFB1F7EB8}">
      <dgm:prSet phldrT="[Text]"/>
      <dgm:spPr/>
      <dgm:t>
        <a:bodyPr/>
        <a:lstStyle/>
        <a:p>
          <a:r>
            <a:rPr lang="en-US" dirty="0"/>
            <a:t>Accessible Purchasing Process</a:t>
          </a:r>
        </a:p>
      </dgm:t>
    </dgm:pt>
    <dgm:pt modelId="{FF8E5E50-124F-4ACE-8BFF-D729C189FE92}" type="parTrans" cxnId="{0AF606DE-A1EE-4FD1-AF77-D764FC00A8C9}">
      <dgm:prSet/>
      <dgm:spPr/>
      <dgm:t>
        <a:bodyPr/>
        <a:lstStyle/>
        <a:p>
          <a:endParaRPr lang="en-US"/>
        </a:p>
      </dgm:t>
    </dgm:pt>
    <dgm:pt modelId="{70814011-7951-4DB9-9F78-D0A082B8B9FA}" type="sibTrans" cxnId="{0AF606DE-A1EE-4FD1-AF77-D764FC00A8C9}">
      <dgm:prSet/>
      <dgm:spPr/>
      <dgm:t>
        <a:bodyPr/>
        <a:lstStyle/>
        <a:p>
          <a:endParaRPr lang="en-US"/>
        </a:p>
      </dgm:t>
    </dgm:pt>
    <dgm:pt modelId="{EF1B656C-FAB6-4BA9-8296-82C8D5B07010}">
      <dgm:prSet phldrT="[Text]"/>
      <dgm:spPr/>
      <dgm:t>
        <a:bodyPr/>
        <a:lstStyle/>
        <a:p>
          <a:r>
            <a:rPr lang="en-US" dirty="0"/>
            <a:t>Digital Accessibility Liaisons</a:t>
          </a:r>
        </a:p>
      </dgm:t>
    </dgm:pt>
    <dgm:pt modelId="{28832E9C-FFC9-4048-B99D-88410142DCEC}" type="parTrans" cxnId="{6997322C-88C3-4841-B0D6-AFA4E3515E63}">
      <dgm:prSet/>
      <dgm:spPr/>
      <dgm:t>
        <a:bodyPr/>
        <a:lstStyle/>
        <a:p>
          <a:endParaRPr lang="en-US"/>
        </a:p>
      </dgm:t>
    </dgm:pt>
    <dgm:pt modelId="{C96FDB85-F972-4582-A8C4-3B322DF87682}" type="sibTrans" cxnId="{6997322C-88C3-4841-B0D6-AFA4E3515E63}">
      <dgm:prSet/>
      <dgm:spPr/>
      <dgm:t>
        <a:bodyPr/>
        <a:lstStyle/>
        <a:p>
          <a:endParaRPr lang="en-US"/>
        </a:p>
      </dgm:t>
    </dgm:pt>
    <dgm:pt modelId="{08318FE3-ACFC-42CF-85B2-BAAC6223FFAD}">
      <dgm:prSet/>
      <dgm:spPr/>
      <dgm:t>
        <a:bodyPr/>
        <a:lstStyle/>
        <a:p>
          <a:endParaRPr lang="en-US"/>
        </a:p>
      </dgm:t>
    </dgm:pt>
    <dgm:pt modelId="{EBE0A8C8-1BFA-4DFC-BE39-639CD6EB480D}" type="parTrans" cxnId="{0EFB61EB-F700-485C-9FDD-E3C8860D5209}">
      <dgm:prSet/>
      <dgm:spPr/>
      <dgm:t>
        <a:bodyPr/>
        <a:lstStyle/>
        <a:p>
          <a:endParaRPr lang="en-US"/>
        </a:p>
      </dgm:t>
    </dgm:pt>
    <dgm:pt modelId="{4CDBC72C-6507-4294-B647-95BBDF53844E}" type="sibTrans" cxnId="{0EFB61EB-F700-485C-9FDD-E3C8860D5209}">
      <dgm:prSet/>
      <dgm:spPr/>
      <dgm:t>
        <a:bodyPr/>
        <a:lstStyle/>
        <a:p>
          <a:endParaRPr lang="en-US"/>
        </a:p>
      </dgm:t>
    </dgm:pt>
    <dgm:pt modelId="{AEB47BFF-9E4E-4724-9CBA-1E91104B5F46}" type="pres">
      <dgm:prSet presAssocID="{74ADA43D-3CAF-4C38-A059-1CD4C17C9635}" presName="Name0" presStyleCnt="0">
        <dgm:presLayoutVars>
          <dgm:chMax val="1"/>
          <dgm:dir/>
          <dgm:animLvl val="ctr"/>
          <dgm:resizeHandles val="exact"/>
        </dgm:presLayoutVars>
      </dgm:prSet>
      <dgm:spPr/>
    </dgm:pt>
    <dgm:pt modelId="{8D487458-CDC1-4EDE-9268-559B40E69CC5}" type="pres">
      <dgm:prSet presAssocID="{978DAD86-830D-4ED9-8DF5-54C7001D4DF5}" presName="centerShape" presStyleLbl="node0" presStyleIdx="0" presStyleCnt="1"/>
      <dgm:spPr/>
    </dgm:pt>
    <dgm:pt modelId="{273DC1CE-3D49-46E5-BC2F-212E21377558}" type="pres">
      <dgm:prSet presAssocID="{C7127DD4-6BFF-497E-9A8E-117A918230A7}" presName="node" presStyleLbl="node1" presStyleIdx="0" presStyleCnt="5">
        <dgm:presLayoutVars>
          <dgm:bulletEnabled val="1"/>
        </dgm:presLayoutVars>
      </dgm:prSet>
      <dgm:spPr/>
    </dgm:pt>
    <dgm:pt modelId="{527D22B8-55C6-4D08-BE77-EBD6AD79BAEA}" type="pres">
      <dgm:prSet presAssocID="{C7127DD4-6BFF-497E-9A8E-117A918230A7}" presName="dummy" presStyleCnt="0"/>
      <dgm:spPr/>
    </dgm:pt>
    <dgm:pt modelId="{49C340B7-CC3E-4DE8-9450-F5B3A62461C4}" type="pres">
      <dgm:prSet presAssocID="{5203B51D-B6A8-4650-B792-E06E111B1B8D}" presName="sibTrans" presStyleLbl="sibTrans2D1" presStyleIdx="0" presStyleCnt="5"/>
      <dgm:spPr/>
    </dgm:pt>
    <dgm:pt modelId="{64BD15AF-D905-4807-B697-411411BAF843}" type="pres">
      <dgm:prSet presAssocID="{D8D57B42-8D8A-4BCD-B278-337B26739D79}" presName="node" presStyleLbl="node1" presStyleIdx="1" presStyleCnt="5">
        <dgm:presLayoutVars>
          <dgm:bulletEnabled val="1"/>
        </dgm:presLayoutVars>
      </dgm:prSet>
      <dgm:spPr/>
    </dgm:pt>
    <dgm:pt modelId="{E618352B-9F47-4FF4-991F-F5DECB2F39BA}" type="pres">
      <dgm:prSet presAssocID="{D8D57B42-8D8A-4BCD-B278-337B26739D79}" presName="dummy" presStyleCnt="0"/>
      <dgm:spPr/>
    </dgm:pt>
    <dgm:pt modelId="{B8B93AA0-A5AB-43D2-ACF9-3D25DFD2C3A8}" type="pres">
      <dgm:prSet presAssocID="{6399993A-60A3-43D1-B6DF-3277B16CE94A}" presName="sibTrans" presStyleLbl="sibTrans2D1" presStyleIdx="1" presStyleCnt="5"/>
      <dgm:spPr/>
    </dgm:pt>
    <dgm:pt modelId="{55E763D1-6A5D-42CB-9307-8F5B9FC2B18F}" type="pres">
      <dgm:prSet presAssocID="{08318FE3-ACFC-42CF-85B2-BAAC6223FFAD}" presName="node" presStyleLbl="node1" presStyleIdx="2" presStyleCnt="5">
        <dgm:presLayoutVars>
          <dgm:bulletEnabled val="1"/>
        </dgm:presLayoutVars>
      </dgm:prSet>
      <dgm:spPr/>
    </dgm:pt>
    <dgm:pt modelId="{B0E6717F-D4A0-4758-955C-16789504C67A}" type="pres">
      <dgm:prSet presAssocID="{08318FE3-ACFC-42CF-85B2-BAAC6223FFAD}" presName="dummy" presStyleCnt="0"/>
      <dgm:spPr/>
    </dgm:pt>
    <dgm:pt modelId="{3D308ED0-C650-4BCF-A80A-BB5802FC5FA3}" type="pres">
      <dgm:prSet presAssocID="{4CDBC72C-6507-4294-B647-95BBDF53844E}" presName="sibTrans" presStyleLbl="sibTrans2D1" presStyleIdx="2" presStyleCnt="5"/>
      <dgm:spPr/>
    </dgm:pt>
    <dgm:pt modelId="{63BA385A-4F66-4EDE-8451-0ACF73552456}" type="pres">
      <dgm:prSet presAssocID="{D192423C-368B-49C4-B6C8-BE5BFB1F7EB8}" presName="node" presStyleLbl="node1" presStyleIdx="3" presStyleCnt="5">
        <dgm:presLayoutVars>
          <dgm:bulletEnabled val="1"/>
        </dgm:presLayoutVars>
      </dgm:prSet>
      <dgm:spPr/>
    </dgm:pt>
    <dgm:pt modelId="{9F0A3A9E-1F04-4B0C-B5C8-F07B0DC2AA82}" type="pres">
      <dgm:prSet presAssocID="{D192423C-368B-49C4-B6C8-BE5BFB1F7EB8}" presName="dummy" presStyleCnt="0"/>
      <dgm:spPr/>
    </dgm:pt>
    <dgm:pt modelId="{5E6F14C9-F7C6-4F54-BA81-51724AC0912E}" type="pres">
      <dgm:prSet presAssocID="{70814011-7951-4DB9-9F78-D0A082B8B9FA}" presName="sibTrans" presStyleLbl="sibTrans2D1" presStyleIdx="3" presStyleCnt="5"/>
      <dgm:spPr/>
    </dgm:pt>
    <dgm:pt modelId="{FC6C57E2-E84F-4EEE-B806-49D40CB20146}" type="pres">
      <dgm:prSet presAssocID="{EF1B656C-FAB6-4BA9-8296-82C8D5B07010}" presName="node" presStyleLbl="node1" presStyleIdx="4" presStyleCnt="5">
        <dgm:presLayoutVars>
          <dgm:bulletEnabled val="1"/>
        </dgm:presLayoutVars>
      </dgm:prSet>
      <dgm:spPr/>
    </dgm:pt>
    <dgm:pt modelId="{891A030F-3C0B-408D-B16F-EB3595CFC00F}" type="pres">
      <dgm:prSet presAssocID="{EF1B656C-FAB6-4BA9-8296-82C8D5B07010}" presName="dummy" presStyleCnt="0"/>
      <dgm:spPr/>
    </dgm:pt>
    <dgm:pt modelId="{7C1C522D-0378-4368-B974-D9242ECF1358}" type="pres">
      <dgm:prSet presAssocID="{C96FDB85-F972-4582-A8C4-3B322DF87682}" presName="sibTrans" presStyleLbl="sibTrans2D1" presStyleIdx="4" presStyleCnt="5"/>
      <dgm:spPr/>
    </dgm:pt>
  </dgm:ptLst>
  <dgm:cxnLst>
    <dgm:cxn modelId="{2E050016-0AF3-477F-B675-3427546BA33C}" type="presOf" srcId="{EF1B656C-FAB6-4BA9-8296-82C8D5B07010}" destId="{FC6C57E2-E84F-4EEE-B806-49D40CB20146}" srcOrd="0" destOrd="0" presId="urn:microsoft.com/office/officeart/2005/8/layout/radial6"/>
    <dgm:cxn modelId="{5C4AC625-C266-4DAB-BF87-EB316F1DDF16}" type="presOf" srcId="{70814011-7951-4DB9-9F78-D0A082B8B9FA}" destId="{5E6F14C9-F7C6-4F54-BA81-51724AC0912E}" srcOrd="0" destOrd="0" presId="urn:microsoft.com/office/officeart/2005/8/layout/radial6"/>
    <dgm:cxn modelId="{9D414627-9CC1-4563-A25D-68FFDD46BB72}" type="presOf" srcId="{6399993A-60A3-43D1-B6DF-3277B16CE94A}" destId="{B8B93AA0-A5AB-43D2-ACF9-3D25DFD2C3A8}" srcOrd="0" destOrd="0" presId="urn:microsoft.com/office/officeart/2005/8/layout/radial6"/>
    <dgm:cxn modelId="{6997322C-88C3-4841-B0D6-AFA4E3515E63}" srcId="{978DAD86-830D-4ED9-8DF5-54C7001D4DF5}" destId="{EF1B656C-FAB6-4BA9-8296-82C8D5B07010}" srcOrd="4" destOrd="0" parTransId="{28832E9C-FFC9-4048-B99D-88410142DCEC}" sibTransId="{C96FDB85-F972-4582-A8C4-3B322DF87682}"/>
    <dgm:cxn modelId="{0E80442F-691C-4188-BE82-8D667A4758D5}" srcId="{74ADA43D-3CAF-4C38-A059-1CD4C17C9635}" destId="{978DAD86-830D-4ED9-8DF5-54C7001D4DF5}" srcOrd="0" destOrd="0" parTransId="{7AAB4F20-C9C5-4F0D-B1DD-B22BED546B12}" sibTransId="{F89FCFAB-FA80-4B68-9573-DE5E72FC85D5}"/>
    <dgm:cxn modelId="{E91BD362-C8FD-47C2-938D-2203130E7987}" type="presOf" srcId="{74ADA43D-3CAF-4C38-A059-1CD4C17C9635}" destId="{AEB47BFF-9E4E-4724-9CBA-1E91104B5F46}" srcOrd="0" destOrd="0" presId="urn:microsoft.com/office/officeart/2005/8/layout/radial6"/>
    <dgm:cxn modelId="{36F6B66D-B6BD-4C1A-917A-B1A975BA7544}" type="presOf" srcId="{C96FDB85-F972-4582-A8C4-3B322DF87682}" destId="{7C1C522D-0378-4368-B974-D9242ECF1358}" srcOrd="0" destOrd="0" presId="urn:microsoft.com/office/officeart/2005/8/layout/radial6"/>
    <dgm:cxn modelId="{046D4550-EC5B-49D6-9C81-BC2B7998993B}" srcId="{978DAD86-830D-4ED9-8DF5-54C7001D4DF5}" destId="{C7127DD4-6BFF-497E-9A8E-117A918230A7}" srcOrd="0" destOrd="0" parTransId="{5F8F2F9B-3F96-45D9-A8C3-2BDF15EA068A}" sibTransId="{5203B51D-B6A8-4650-B792-E06E111B1B8D}"/>
    <dgm:cxn modelId="{22357A81-60F1-4BFE-8456-43905748D74A}" type="presOf" srcId="{C7127DD4-6BFF-497E-9A8E-117A918230A7}" destId="{273DC1CE-3D49-46E5-BC2F-212E21377558}" srcOrd="0" destOrd="0" presId="urn:microsoft.com/office/officeart/2005/8/layout/radial6"/>
    <dgm:cxn modelId="{C59CF987-2E62-4C5E-B0A1-897D82D1EF78}" type="presOf" srcId="{4CDBC72C-6507-4294-B647-95BBDF53844E}" destId="{3D308ED0-C650-4BCF-A80A-BB5802FC5FA3}" srcOrd="0" destOrd="0" presId="urn:microsoft.com/office/officeart/2005/8/layout/radial6"/>
    <dgm:cxn modelId="{07C2EC91-6810-4031-A438-13D4E3901669}" type="presOf" srcId="{D192423C-368B-49C4-B6C8-BE5BFB1F7EB8}" destId="{63BA385A-4F66-4EDE-8451-0ACF73552456}" srcOrd="0" destOrd="0" presId="urn:microsoft.com/office/officeart/2005/8/layout/radial6"/>
    <dgm:cxn modelId="{57B32499-8AD5-4E16-8678-DCE622B777C0}" type="presOf" srcId="{D8D57B42-8D8A-4BCD-B278-337B26739D79}" destId="{64BD15AF-D905-4807-B697-411411BAF843}" srcOrd="0" destOrd="0" presId="urn:microsoft.com/office/officeart/2005/8/layout/radial6"/>
    <dgm:cxn modelId="{C160D9C7-7213-4187-9414-07FE6B154172}" type="presOf" srcId="{5203B51D-B6A8-4650-B792-E06E111B1B8D}" destId="{49C340B7-CC3E-4DE8-9450-F5B3A62461C4}" srcOrd="0" destOrd="0" presId="urn:microsoft.com/office/officeart/2005/8/layout/radial6"/>
    <dgm:cxn modelId="{23AB57DC-DAC9-4E3F-872D-09398A662DD5}" type="presOf" srcId="{08318FE3-ACFC-42CF-85B2-BAAC6223FFAD}" destId="{55E763D1-6A5D-42CB-9307-8F5B9FC2B18F}" srcOrd="0" destOrd="0" presId="urn:microsoft.com/office/officeart/2005/8/layout/radial6"/>
    <dgm:cxn modelId="{0AF606DE-A1EE-4FD1-AF77-D764FC00A8C9}" srcId="{978DAD86-830D-4ED9-8DF5-54C7001D4DF5}" destId="{D192423C-368B-49C4-B6C8-BE5BFB1F7EB8}" srcOrd="3" destOrd="0" parTransId="{FF8E5E50-124F-4ACE-8BFF-D729C189FE92}" sibTransId="{70814011-7951-4DB9-9F78-D0A082B8B9FA}"/>
    <dgm:cxn modelId="{837818E5-416A-4790-9178-209216DA9C50}" srcId="{978DAD86-830D-4ED9-8DF5-54C7001D4DF5}" destId="{D8D57B42-8D8A-4BCD-B278-337B26739D79}" srcOrd="1" destOrd="0" parTransId="{0E9D7B3E-9AA7-40EB-B332-7C3BD5DACD44}" sibTransId="{6399993A-60A3-43D1-B6DF-3277B16CE94A}"/>
    <dgm:cxn modelId="{0EFB61EB-F700-485C-9FDD-E3C8860D5209}" srcId="{978DAD86-830D-4ED9-8DF5-54C7001D4DF5}" destId="{08318FE3-ACFC-42CF-85B2-BAAC6223FFAD}" srcOrd="2" destOrd="0" parTransId="{EBE0A8C8-1BFA-4DFC-BE39-639CD6EB480D}" sibTransId="{4CDBC72C-6507-4294-B647-95BBDF53844E}"/>
    <dgm:cxn modelId="{0C5938F7-2D4F-4014-BBA2-AA1B12A6F134}" type="presOf" srcId="{978DAD86-830D-4ED9-8DF5-54C7001D4DF5}" destId="{8D487458-CDC1-4EDE-9268-559B40E69CC5}" srcOrd="0" destOrd="0" presId="urn:microsoft.com/office/officeart/2005/8/layout/radial6"/>
    <dgm:cxn modelId="{90BC330B-1D5D-4284-B1DF-9FA353BBF6B2}" type="presParOf" srcId="{AEB47BFF-9E4E-4724-9CBA-1E91104B5F46}" destId="{8D487458-CDC1-4EDE-9268-559B40E69CC5}" srcOrd="0" destOrd="0" presId="urn:microsoft.com/office/officeart/2005/8/layout/radial6"/>
    <dgm:cxn modelId="{5F017DE0-F039-46A4-9616-B1C8C25AB8B3}" type="presParOf" srcId="{AEB47BFF-9E4E-4724-9CBA-1E91104B5F46}" destId="{273DC1CE-3D49-46E5-BC2F-212E21377558}" srcOrd="1" destOrd="0" presId="urn:microsoft.com/office/officeart/2005/8/layout/radial6"/>
    <dgm:cxn modelId="{88CB92AA-7852-46CA-BFE7-7EB97ED9D617}" type="presParOf" srcId="{AEB47BFF-9E4E-4724-9CBA-1E91104B5F46}" destId="{527D22B8-55C6-4D08-BE77-EBD6AD79BAEA}" srcOrd="2" destOrd="0" presId="urn:microsoft.com/office/officeart/2005/8/layout/radial6"/>
    <dgm:cxn modelId="{A4971D70-28F2-4ACC-9A90-6A788721E018}" type="presParOf" srcId="{AEB47BFF-9E4E-4724-9CBA-1E91104B5F46}" destId="{49C340B7-CC3E-4DE8-9450-F5B3A62461C4}" srcOrd="3" destOrd="0" presId="urn:microsoft.com/office/officeart/2005/8/layout/radial6"/>
    <dgm:cxn modelId="{E2D1C1B1-842A-47E4-B40B-E5B5C415E7AC}" type="presParOf" srcId="{AEB47BFF-9E4E-4724-9CBA-1E91104B5F46}" destId="{64BD15AF-D905-4807-B697-411411BAF843}" srcOrd="4" destOrd="0" presId="urn:microsoft.com/office/officeart/2005/8/layout/radial6"/>
    <dgm:cxn modelId="{45E46D0C-3C3E-4BDA-912F-1293742B4C60}" type="presParOf" srcId="{AEB47BFF-9E4E-4724-9CBA-1E91104B5F46}" destId="{E618352B-9F47-4FF4-991F-F5DECB2F39BA}" srcOrd="5" destOrd="0" presId="urn:microsoft.com/office/officeart/2005/8/layout/radial6"/>
    <dgm:cxn modelId="{6F2523E7-C901-48BC-9A2D-57A2BFF51CF4}" type="presParOf" srcId="{AEB47BFF-9E4E-4724-9CBA-1E91104B5F46}" destId="{B8B93AA0-A5AB-43D2-ACF9-3D25DFD2C3A8}" srcOrd="6" destOrd="0" presId="urn:microsoft.com/office/officeart/2005/8/layout/radial6"/>
    <dgm:cxn modelId="{3BD579FA-5424-4314-8968-D1E18D695FCB}" type="presParOf" srcId="{AEB47BFF-9E4E-4724-9CBA-1E91104B5F46}" destId="{55E763D1-6A5D-42CB-9307-8F5B9FC2B18F}" srcOrd="7" destOrd="0" presId="urn:microsoft.com/office/officeart/2005/8/layout/radial6"/>
    <dgm:cxn modelId="{4C302A54-5757-42C9-ADB3-292A4CD62B64}" type="presParOf" srcId="{AEB47BFF-9E4E-4724-9CBA-1E91104B5F46}" destId="{B0E6717F-D4A0-4758-955C-16789504C67A}" srcOrd="8" destOrd="0" presId="urn:microsoft.com/office/officeart/2005/8/layout/radial6"/>
    <dgm:cxn modelId="{1BBE35DE-36C9-48FA-91DA-CD952906BB0F}" type="presParOf" srcId="{AEB47BFF-9E4E-4724-9CBA-1E91104B5F46}" destId="{3D308ED0-C650-4BCF-A80A-BB5802FC5FA3}" srcOrd="9" destOrd="0" presId="urn:microsoft.com/office/officeart/2005/8/layout/radial6"/>
    <dgm:cxn modelId="{DD8131A4-F76B-4324-B122-23D2173514D3}" type="presParOf" srcId="{AEB47BFF-9E4E-4724-9CBA-1E91104B5F46}" destId="{63BA385A-4F66-4EDE-8451-0ACF73552456}" srcOrd="10" destOrd="0" presId="urn:microsoft.com/office/officeart/2005/8/layout/radial6"/>
    <dgm:cxn modelId="{E625213E-9667-48E0-BD28-1B4CCC42A618}" type="presParOf" srcId="{AEB47BFF-9E4E-4724-9CBA-1E91104B5F46}" destId="{9F0A3A9E-1F04-4B0C-B5C8-F07B0DC2AA82}" srcOrd="11" destOrd="0" presId="urn:microsoft.com/office/officeart/2005/8/layout/radial6"/>
    <dgm:cxn modelId="{3D2873FB-5574-4C88-B59E-64577CD168E0}" type="presParOf" srcId="{AEB47BFF-9E4E-4724-9CBA-1E91104B5F46}" destId="{5E6F14C9-F7C6-4F54-BA81-51724AC0912E}" srcOrd="12" destOrd="0" presId="urn:microsoft.com/office/officeart/2005/8/layout/radial6"/>
    <dgm:cxn modelId="{66C3ED57-BE60-4B7C-AC98-9A504F994533}" type="presParOf" srcId="{AEB47BFF-9E4E-4724-9CBA-1E91104B5F46}" destId="{FC6C57E2-E84F-4EEE-B806-49D40CB20146}" srcOrd="13" destOrd="0" presId="urn:microsoft.com/office/officeart/2005/8/layout/radial6"/>
    <dgm:cxn modelId="{4D5C813C-7CE2-4245-8897-00A07EB0AB69}" type="presParOf" srcId="{AEB47BFF-9E4E-4724-9CBA-1E91104B5F46}" destId="{891A030F-3C0B-408D-B16F-EB3595CFC00F}" srcOrd="14" destOrd="0" presId="urn:microsoft.com/office/officeart/2005/8/layout/radial6"/>
    <dgm:cxn modelId="{6DC325FB-2690-4AB2-B569-6758BAD6D6CF}" type="presParOf" srcId="{AEB47BFF-9E4E-4724-9CBA-1E91104B5F46}" destId="{7C1C522D-0378-4368-B974-D9242ECF1358}"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7A1CAF-099E-4A27-ABEC-B588BF1AB403}" type="doc">
      <dgm:prSet loTypeId="urn:microsoft.com/office/officeart/2005/8/layout/hProcess9" loCatId="process" qsTypeId="urn:microsoft.com/office/officeart/2005/8/quickstyle/simple1" qsCatId="simple" csTypeId="urn:microsoft.com/office/officeart/2005/8/colors/accent4_2" csCatId="accent4" phldr="1"/>
      <dgm:spPr/>
    </dgm:pt>
    <dgm:pt modelId="{C2F3D5E7-6923-4EE4-9D6E-0214ADFEFD66}">
      <dgm:prSet phldrT="[Text]"/>
      <dgm:spPr/>
      <dgm:t>
        <a:bodyPr/>
        <a:lstStyle/>
        <a:p>
          <a:r>
            <a:rPr lang="en-US" dirty="0"/>
            <a:t>Instructor signs up their class for the challenge</a:t>
          </a:r>
        </a:p>
      </dgm:t>
    </dgm:pt>
    <dgm:pt modelId="{392B754F-F8BA-435B-921B-62B8E15E31CD}" type="parTrans" cxnId="{913CE0AC-2E57-4FED-8D36-0537260737AD}">
      <dgm:prSet/>
      <dgm:spPr/>
      <dgm:t>
        <a:bodyPr/>
        <a:lstStyle/>
        <a:p>
          <a:endParaRPr lang="en-US"/>
        </a:p>
      </dgm:t>
    </dgm:pt>
    <dgm:pt modelId="{954FE442-377F-4E54-A462-E578DA283AF0}" type="sibTrans" cxnId="{913CE0AC-2E57-4FED-8D36-0537260737AD}">
      <dgm:prSet/>
      <dgm:spPr/>
      <dgm:t>
        <a:bodyPr/>
        <a:lstStyle/>
        <a:p>
          <a:endParaRPr lang="en-US"/>
        </a:p>
      </dgm:t>
    </dgm:pt>
    <dgm:pt modelId="{9A2ACB59-6870-4D8A-9D0C-9EC2167D1CD2}">
      <dgm:prSet phldrT="[Text]"/>
      <dgm:spPr/>
      <dgm:t>
        <a:bodyPr/>
        <a:lstStyle/>
        <a:p>
          <a:r>
            <a:rPr lang="en-US" dirty="0"/>
            <a:t>Every two weeks they receive an email with a link asking them to update their progress</a:t>
          </a:r>
        </a:p>
      </dgm:t>
    </dgm:pt>
    <dgm:pt modelId="{CB5D00DE-930D-42F8-91FD-9819C6A78555}" type="parTrans" cxnId="{7CC718EE-F721-404C-B802-FAB1F6F1C852}">
      <dgm:prSet/>
      <dgm:spPr/>
      <dgm:t>
        <a:bodyPr/>
        <a:lstStyle/>
        <a:p>
          <a:endParaRPr lang="en-US"/>
        </a:p>
      </dgm:t>
    </dgm:pt>
    <dgm:pt modelId="{68E801CD-6C6E-4446-829A-24C14CB830BA}" type="sibTrans" cxnId="{7CC718EE-F721-404C-B802-FAB1F6F1C852}">
      <dgm:prSet/>
      <dgm:spPr/>
      <dgm:t>
        <a:bodyPr/>
        <a:lstStyle/>
        <a:p>
          <a:endParaRPr lang="en-US"/>
        </a:p>
      </dgm:t>
    </dgm:pt>
    <dgm:pt modelId="{DCB5A38A-78C6-4227-AF17-E74330D8CEFB}">
      <dgm:prSet phldrT="[Text]"/>
      <dgm:spPr/>
      <dgm:t>
        <a:bodyPr/>
        <a:lstStyle/>
        <a:p>
          <a:r>
            <a:rPr lang="en-US" dirty="0"/>
            <a:t>When all seven skills are addressed, their site is reviewed and approved or sent back to fix errors</a:t>
          </a:r>
        </a:p>
      </dgm:t>
    </dgm:pt>
    <dgm:pt modelId="{46C02D9C-2AB5-4113-951A-3E1B4C84CB29}" type="parTrans" cxnId="{2672B492-CE46-4368-8328-9622CA220BD6}">
      <dgm:prSet/>
      <dgm:spPr/>
      <dgm:t>
        <a:bodyPr/>
        <a:lstStyle/>
        <a:p>
          <a:endParaRPr lang="en-US"/>
        </a:p>
      </dgm:t>
    </dgm:pt>
    <dgm:pt modelId="{111304A2-6A75-4276-AA0F-1AA6238F96B3}" type="sibTrans" cxnId="{2672B492-CE46-4368-8328-9622CA220BD6}">
      <dgm:prSet/>
      <dgm:spPr/>
      <dgm:t>
        <a:bodyPr/>
        <a:lstStyle/>
        <a:p>
          <a:endParaRPr lang="en-US"/>
        </a:p>
      </dgm:t>
    </dgm:pt>
    <dgm:pt modelId="{E9F75D63-417B-42B5-B66A-2C78625FD212}" type="pres">
      <dgm:prSet presAssocID="{847A1CAF-099E-4A27-ABEC-B588BF1AB403}" presName="CompostProcess" presStyleCnt="0">
        <dgm:presLayoutVars>
          <dgm:dir/>
          <dgm:resizeHandles val="exact"/>
        </dgm:presLayoutVars>
      </dgm:prSet>
      <dgm:spPr/>
    </dgm:pt>
    <dgm:pt modelId="{8BB39206-D20E-4F9C-BBAD-729D0CAF48CC}" type="pres">
      <dgm:prSet presAssocID="{847A1CAF-099E-4A27-ABEC-B588BF1AB403}" presName="arrow" presStyleLbl="bgShp" presStyleIdx="0" presStyleCnt="1"/>
      <dgm:spPr/>
    </dgm:pt>
    <dgm:pt modelId="{6015D1BA-D484-4166-8656-65D910A8943B}" type="pres">
      <dgm:prSet presAssocID="{847A1CAF-099E-4A27-ABEC-B588BF1AB403}" presName="linearProcess" presStyleCnt="0"/>
      <dgm:spPr/>
    </dgm:pt>
    <dgm:pt modelId="{FACAE8BA-D747-4027-B5F4-D21B8AD4C2A2}" type="pres">
      <dgm:prSet presAssocID="{C2F3D5E7-6923-4EE4-9D6E-0214ADFEFD66}" presName="textNode" presStyleLbl="node1" presStyleIdx="0" presStyleCnt="3">
        <dgm:presLayoutVars>
          <dgm:bulletEnabled val="1"/>
        </dgm:presLayoutVars>
      </dgm:prSet>
      <dgm:spPr/>
    </dgm:pt>
    <dgm:pt modelId="{EC333AE1-5F80-401D-BF5E-6DA352C5BAE1}" type="pres">
      <dgm:prSet presAssocID="{954FE442-377F-4E54-A462-E578DA283AF0}" presName="sibTrans" presStyleCnt="0"/>
      <dgm:spPr/>
    </dgm:pt>
    <dgm:pt modelId="{891FDEF5-3FF0-485C-989C-7581A29C1841}" type="pres">
      <dgm:prSet presAssocID="{9A2ACB59-6870-4D8A-9D0C-9EC2167D1CD2}" presName="textNode" presStyleLbl="node1" presStyleIdx="1" presStyleCnt="3">
        <dgm:presLayoutVars>
          <dgm:bulletEnabled val="1"/>
        </dgm:presLayoutVars>
      </dgm:prSet>
      <dgm:spPr/>
    </dgm:pt>
    <dgm:pt modelId="{A77707A5-C300-40F6-9B85-56F73761D4C3}" type="pres">
      <dgm:prSet presAssocID="{68E801CD-6C6E-4446-829A-24C14CB830BA}" presName="sibTrans" presStyleCnt="0"/>
      <dgm:spPr/>
    </dgm:pt>
    <dgm:pt modelId="{79EDCD0F-2F72-4AE3-93A6-1308D12EE6FA}" type="pres">
      <dgm:prSet presAssocID="{DCB5A38A-78C6-4227-AF17-E74330D8CEFB}" presName="textNode" presStyleLbl="node1" presStyleIdx="2" presStyleCnt="3">
        <dgm:presLayoutVars>
          <dgm:bulletEnabled val="1"/>
        </dgm:presLayoutVars>
      </dgm:prSet>
      <dgm:spPr/>
    </dgm:pt>
  </dgm:ptLst>
  <dgm:cxnLst>
    <dgm:cxn modelId="{B0FBA80F-A276-4AF5-A422-FDD4C976E4AF}" type="presOf" srcId="{847A1CAF-099E-4A27-ABEC-B588BF1AB403}" destId="{E9F75D63-417B-42B5-B66A-2C78625FD212}" srcOrd="0" destOrd="0" presId="urn:microsoft.com/office/officeart/2005/8/layout/hProcess9"/>
    <dgm:cxn modelId="{CB37271F-54B5-4753-9773-8EE196B00C2F}" type="presOf" srcId="{C2F3D5E7-6923-4EE4-9D6E-0214ADFEFD66}" destId="{FACAE8BA-D747-4027-B5F4-D21B8AD4C2A2}" srcOrd="0" destOrd="0" presId="urn:microsoft.com/office/officeart/2005/8/layout/hProcess9"/>
    <dgm:cxn modelId="{2672B492-CE46-4368-8328-9622CA220BD6}" srcId="{847A1CAF-099E-4A27-ABEC-B588BF1AB403}" destId="{DCB5A38A-78C6-4227-AF17-E74330D8CEFB}" srcOrd="2" destOrd="0" parTransId="{46C02D9C-2AB5-4113-951A-3E1B4C84CB29}" sibTransId="{111304A2-6A75-4276-AA0F-1AA6238F96B3}"/>
    <dgm:cxn modelId="{913CE0AC-2E57-4FED-8D36-0537260737AD}" srcId="{847A1CAF-099E-4A27-ABEC-B588BF1AB403}" destId="{C2F3D5E7-6923-4EE4-9D6E-0214ADFEFD66}" srcOrd="0" destOrd="0" parTransId="{392B754F-F8BA-435B-921B-62B8E15E31CD}" sibTransId="{954FE442-377F-4E54-A462-E578DA283AF0}"/>
    <dgm:cxn modelId="{69A4FDD1-0DFA-43AD-90F8-3DDCFDC28F8C}" type="presOf" srcId="{9A2ACB59-6870-4D8A-9D0C-9EC2167D1CD2}" destId="{891FDEF5-3FF0-485C-989C-7581A29C1841}" srcOrd="0" destOrd="0" presId="urn:microsoft.com/office/officeart/2005/8/layout/hProcess9"/>
    <dgm:cxn modelId="{31BCE9D9-DAA6-4D84-9152-C7E82D4B4346}" type="presOf" srcId="{DCB5A38A-78C6-4227-AF17-E74330D8CEFB}" destId="{79EDCD0F-2F72-4AE3-93A6-1308D12EE6FA}" srcOrd="0" destOrd="0" presId="urn:microsoft.com/office/officeart/2005/8/layout/hProcess9"/>
    <dgm:cxn modelId="{7CC718EE-F721-404C-B802-FAB1F6F1C852}" srcId="{847A1CAF-099E-4A27-ABEC-B588BF1AB403}" destId="{9A2ACB59-6870-4D8A-9D0C-9EC2167D1CD2}" srcOrd="1" destOrd="0" parTransId="{CB5D00DE-930D-42F8-91FD-9819C6A78555}" sibTransId="{68E801CD-6C6E-4446-829A-24C14CB830BA}"/>
    <dgm:cxn modelId="{EB9F4B07-5A85-451D-AAD6-F707C77E1B5D}" type="presParOf" srcId="{E9F75D63-417B-42B5-B66A-2C78625FD212}" destId="{8BB39206-D20E-4F9C-BBAD-729D0CAF48CC}" srcOrd="0" destOrd="0" presId="urn:microsoft.com/office/officeart/2005/8/layout/hProcess9"/>
    <dgm:cxn modelId="{588AB7F9-7F68-43AD-A924-0221FD4DE987}" type="presParOf" srcId="{E9F75D63-417B-42B5-B66A-2C78625FD212}" destId="{6015D1BA-D484-4166-8656-65D910A8943B}" srcOrd="1" destOrd="0" presId="urn:microsoft.com/office/officeart/2005/8/layout/hProcess9"/>
    <dgm:cxn modelId="{178288A3-7A91-45FF-B2DA-9980EBDA5771}" type="presParOf" srcId="{6015D1BA-D484-4166-8656-65D910A8943B}" destId="{FACAE8BA-D747-4027-B5F4-D21B8AD4C2A2}" srcOrd="0" destOrd="0" presId="urn:microsoft.com/office/officeart/2005/8/layout/hProcess9"/>
    <dgm:cxn modelId="{13C659A1-0BBC-4A5C-B514-C7705B42D680}" type="presParOf" srcId="{6015D1BA-D484-4166-8656-65D910A8943B}" destId="{EC333AE1-5F80-401D-BF5E-6DA352C5BAE1}" srcOrd="1" destOrd="0" presId="urn:microsoft.com/office/officeart/2005/8/layout/hProcess9"/>
    <dgm:cxn modelId="{C62D3834-87DB-4EAE-94A9-E7AEF6185816}" type="presParOf" srcId="{6015D1BA-D484-4166-8656-65D910A8943B}" destId="{891FDEF5-3FF0-485C-989C-7581A29C1841}" srcOrd="2" destOrd="0" presId="urn:microsoft.com/office/officeart/2005/8/layout/hProcess9"/>
    <dgm:cxn modelId="{AC48C5E5-B6D2-4CBD-968B-8677247CBD18}" type="presParOf" srcId="{6015D1BA-D484-4166-8656-65D910A8943B}" destId="{A77707A5-C300-40F6-9B85-56F73761D4C3}" srcOrd="3" destOrd="0" presId="urn:microsoft.com/office/officeart/2005/8/layout/hProcess9"/>
    <dgm:cxn modelId="{3198836C-5A7A-4513-B352-A45DEBF83CC5}" type="presParOf" srcId="{6015D1BA-D484-4166-8656-65D910A8943B}" destId="{79EDCD0F-2F72-4AE3-93A6-1308D12EE6F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C522D-0378-4368-B974-D9242ECF1358}">
      <dsp:nvSpPr>
        <dsp:cNvPr id="0" name=""/>
        <dsp:cNvSpPr/>
      </dsp:nvSpPr>
      <dsp:spPr>
        <a:xfrm>
          <a:off x="2068464" y="595544"/>
          <a:ext cx="3979458" cy="3979458"/>
        </a:xfrm>
        <a:prstGeom prst="blockArc">
          <a:avLst>
            <a:gd name="adj1" fmla="val 11880000"/>
            <a:gd name="adj2" fmla="val 16200000"/>
            <a:gd name="adj3" fmla="val 4638"/>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6F14C9-F7C6-4F54-BA81-51724AC0912E}">
      <dsp:nvSpPr>
        <dsp:cNvPr id="0" name=""/>
        <dsp:cNvSpPr/>
      </dsp:nvSpPr>
      <dsp:spPr>
        <a:xfrm>
          <a:off x="2068464" y="595544"/>
          <a:ext cx="3979458" cy="3979458"/>
        </a:xfrm>
        <a:prstGeom prst="blockArc">
          <a:avLst>
            <a:gd name="adj1" fmla="val 7560000"/>
            <a:gd name="adj2" fmla="val 11880000"/>
            <a:gd name="adj3" fmla="val 4638"/>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308ED0-C650-4BCF-A80A-BB5802FC5FA3}">
      <dsp:nvSpPr>
        <dsp:cNvPr id="0" name=""/>
        <dsp:cNvSpPr/>
      </dsp:nvSpPr>
      <dsp:spPr>
        <a:xfrm>
          <a:off x="2068464" y="595544"/>
          <a:ext cx="3979458" cy="3979458"/>
        </a:xfrm>
        <a:prstGeom prst="blockArc">
          <a:avLst>
            <a:gd name="adj1" fmla="val 3240000"/>
            <a:gd name="adj2" fmla="val 7560000"/>
            <a:gd name="adj3" fmla="val 4638"/>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B93AA0-A5AB-43D2-ACF9-3D25DFD2C3A8}">
      <dsp:nvSpPr>
        <dsp:cNvPr id="0" name=""/>
        <dsp:cNvSpPr/>
      </dsp:nvSpPr>
      <dsp:spPr>
        <a:xfrm>
          <a:off x="2068464" y="595544"/>
          <a:ext cx="3979458" cy="3979458"/>
        </a:xfrm>
        <a:prstGeom prst="blockArc">
          <a:avLst>
            <a:gd name="adj1" fmla="val 20520000"/>
            <a:gd name="adj2" fmla="val 3240000"/>
            <a:gd name="adj3" fmla="val 4638"/>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C340B7-CC3E-4DE8-9450-F5B3A62461C4}">
      <dsp:nvSpPr>
        <dsp:cNvPr id="0" name=""/>
        <dsp:cNvSpPr/>
      </dsp:nvSpPr>
      <dsp:spPr>
        <a:xfrm>
          <a:off x="2068464" y="595544"/>
          <a:ext cx="3979458" cy="3979458"/>
        </a:xfrm>
        <a:prstGeom prst="blockArc">
          <a:avLst>
            <a:gd name="adj1" fmla="val 16200000"/>
            <a:gd name="adj2" fmla="val 20520000"/>
            <a:gd name="adj3" fmla="val 4638"/>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487458-CDC1-4EDE-9268-559B40E69CC5}">
      <dsp:nvSpPr>
        <dsp:cNvPr id="0" name=""/>
        <dsp:cNvSpPr/>
      </dsp:nvSpPr>
      <dsp:spPr>
        <a:xfrm>
          <a:off x="3142722" y="1669802"/>
          <a:ext cx="1830942" cy="183094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Digital Accessibility at NU</a:t>
          </a:r>
        </a:p>
      </dsp:txBody>
      <dsp:txXfrm>
        <a:off x="3410857" y="1937937"/>
        <a:ext cx="1294672" cy="1294672"/>
      </dsp:txXfrm>
    </dsp:sp>
    <dsp:sp modelId="{273DC1CE-3D49-46E5-BC2F-212E21377558}">
      <dsp:nvSpPr>
        <dsp:cNvPr id="0" name=""/>
        <dsp:cNvSpPr/>
      </dsp:nvSpPr>
      <dsp:spPr>
        <a:xfrm>
          <a:off x="3417363" y="854"/>
          <a:ext cx="1281659" cy="128165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Digital Accessibility Policy</a:t>
          </a:r>
        </a:p>
      </dsp:txBody>
      <dsp:txXfrm>
        <a:off x="3605058" y="188549"/>
        <a:ext cx="906269" cy="906269"/>
      </dsp:txXfrm>
    </dsp:sp>
    <dsp:sp modelId="{64BD15AF-D905-4807-B697-411411BAF843}">
      <dsp:nvSpPr>
        <dsp:cNvPr id="0" name=""/>
        <dsp:cNvSpPr/>
      </dsp:nvSpPr>
      <dsp:spPr>
        <a:xfrm>
          <a:off x="5265827" y="1343841"/>
          <a:ext cx="1281659" cy="128165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Siteimprove &amp; Website Monitoring</a:t>
          </a:r>
        </a:p>
      </dsp:txBody>
      <dsp:txXfrm>
        <a:off x="5453522" y="1531536"/>
        <a:ext cx="906269" cy="906269"/>
      </dsp:txXfrm>
    </dsp:sp>
    <dsp:sp modelId="{55E763D1-6A5D-42CB-9307-8F5B9FC2B18F}">
      <dsp:nvSpPr>
        <dsp:cNvPr id="0" name=""/>
        <dsp:cNvSpPr/>
      </dsp:nvSpPr>
      <dsp:spPr>
        <a:xfrm>
          <a:off x="4559776" y="3516841"/>
          <a:ext cx="1281659" cy="128165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747471" y="3704536"/>
        <a:ext cx="906269" cy="906269"/>
      </dsp:txXfrm>
    </dsp:sp>
    <dsp:sp modelId="{63BA385A-4F66-4EDE-8451-0ACF73552456}">
      <dsp:nvSpPr>
        <dsp:cNvPr id="0" name=""/>
        <dsp:cNvSpPr/>
      </dsp:nvSpPr>
      <dsp:spPr>
        <a:xfrm>
          <a:off x="2274950" y="3516841"/>
          <a:ext cx="1281659" cy="128165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Accessible Purchasing Process</a:t>
          </a:r>
        </a:p>
      </dsp:txBody>
      <dsp:txXfrm>
        <a:off x="2462645" y="3704536"/>
        <a:ext cx="906269" cy="906269"/>
      </dsp:txXfrm>
    </dsp:sp>
    <dsp:sp modelId="{FC6C57E2-E84F-4EEE-B806-49D40CB20146}">
      <dsp:nvSpPr>
        <dsp:cNvPr id="0" name=""/>
        <dsp:cNvSpPr/>
      </dsp:nvSpPr>
      <dsp:spPr>
        <a:xfrm>
          <a:off x="1568899" y="1343841"/>
          <a:ext cx="1281659" cy="128165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Digital Accessibility Liaisons</a:t>
          </a:r>
        </a:p>
      </dsp:txBody>
      <dsp:txXfrm>
        <a:off x="1756594" y="1531536"/>
        <a:ext cx="906269" cy="906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39206-D20E-4F9C-BBAD-729D0CAF48CC}">
      <dsp:nvSpPr>
        <dsp:cNvPr id="0" name=""/>
        <dsp:cNvSpPr/>
      </dsp:nvSpPr>
      <dsp:spPr>
        <a:xfrm>
          <a:off x="617219" y="0"/>
          <a:ext cx="6995160" cy="452596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CAE8BA-D747-4027-B5F4-D21B8AD4C2A2}">
      <dsp:nvSpPr>
        <dsp:cNvPr id="0" name=""/>
        <dsp:cNvSpPr/>
      </dsp:nvSpPr>
      <dsp:spPr>
        <a:xfrm>
          <a:off x="8840" y="1357788"/>
          <a:ext cx="2648902" cy="181038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Instructor signs up their class for the challenge</a:t>
          </a:r>
        </a:p>
      </dsp:txBody>
      <dsp:txXfrm>
        <a:off x="97216" y="1446164"/>
        <a:ext cx="2472150" cy="1633633"/>
      </dsp:txXfrm>
    </dsp:sp>
    <dsp:sp modelId="{891FDEF5-3FF0-485C-989C-7581A29C1841}">
      <dsp:nvSpPr>
        <dsp:cNvPr id="0" name=""/>
        <dsp:cNvSpPr/>
      </dsp:nvSpPr>
      <dsp:spPr>
        <a:xfrm>
          <a:off x="2790348" y="1357788"/>
          <a:ext cx="2648902" cy="181038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Every two weeks they receive an email with a link asking them to update their progress</a:t>
          </a:r>
        </a:p>
      </dsp:txBody>
      <dsp:txXfrm>
        <a:off x="2878724" y="1446164"/>
        <a:ext cx="2472150" cy="1633633"/>
      </dsp:txXfrm>
    </dsp:sp>
    <dsp:sp modelId="{79EDCD0F-2F72-4AE3-93A6-1308D12EE6FA}">
      <dsp:nvSpPr>
        <dsp:cNvPr id="0" name=""/>
        <dsp:cNvSpPr/>
      </dsp:nvSpPr>
      <dsp:spPr>
        <a:xfrm>
          <a:off x="5571857" y="1357788"/>
          <a:ext cx="2648902" cy="181038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When all seven skills are addressed, their site is reviewed and approved or sent back to fix errors</a:t>
          </a:r>
        </a:p>
      </dsp:txBody>
      <dsp:txXfrm>
        <a:off x="5660233" y="1446164"/>
        <a:ext cx="2472150"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6D1952-4C8C-594A-8D47-CC3EBD31CD69}" type="datetimeFigureOut">
              <a:rPr lang="en-US" smtClean="0"/>
              <a:t>11/3/2023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32E9FD-FA40-FC48-8917-175ED0BCC748}" type="slidenum">
              <a:rPr lang="en-US" smtClean="0"/>
              <a:t>‹#›</a:t>
            </a:fld>
            <a:endParaRPr lang="en-US"/>
          </a:p>
        </p:txBody>
      </p:sp>
    </p:spTree>
    <p:extLst>
      <p:ext uri="{BB962C8B-B14F-4D97-AF65-F5344CB8AC3E}">
        <p14:creationId xmlns:p14="http://schemas.microsoft.com/office/powerpoint/2010/main" val="4187204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2BA9-193E-D440-8A2C-9653656F2AE3}" type="datetimeFigureOut">
              <a:rPr lang="en-US" smtClean="0"/>
              <a:t>11/3/2023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3C63D-0C1A-0E4C-A0BD-8D65A9542426}" type="slidenum">
              <a:rPr lang="en-US" smtClean="0"/>
              <a:t>‹#›</a:t>
            </a:fld>
            <a:endParaRPr lang="en-US"/>
          </a:p>
        </p:txBody>
      </p:sp>
    </p:spTree>
    <p:extLst>
      <p:ext uri="{BB962C8B-B14F-4D97-AF65-F5344CB8AC3E}">
        <p14:creationId xmlns:p14="http://schemas.microsoft.com/office/powerpoint/2010/main" val="42107056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parator Pag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0" y="2056080"/>
            <a:ext cx="9144000" cy="2738880"/>
          </a:xfrm>
        </p:spPr>
        <p:txBody>
          <a:bodyPr/>
          <a:lstStyle>
            <a:lvl1pPr algn="ctr">
              <a:defRPr>
                <a:solidFill>
                  <a:schemeClr val="bg1"/>
                </a:solidFill>
                <a:latin typeface="Arial"/>
              </a:defRPr>
            </a:lvl1pPr>
          </a:lstStyle>
          <a:p>
            <a:r>
              <a:rPr lang="en-US" dirty="0"/>
              <a:t>Separator</a:t>
            </a:r>
          </a:p>
        </p:txBody>
      </p:sp>
    </p:spTree>
    <p:extLst>
      <p:ext uri="{BB962C8B-B14F-4D97-AF65-F5344CB8AC3E}">
        <p14:creationId xmlns:p14="http://schemas.microsoft.com/office/powerpoint/2010/main" val="61177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defRPr>
            </a:lvl1pPr>
          </a:lstStyle>
          <a:p>
            <a:fld id="{B362BA78-8688-C546-A03A-2A39F84C0B58}" type="datetime1">
              <a:rPr lang="en-US" smtClean="0"/>
              <a:pPr/>
              <a:t>11/3/2023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77027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defRPr>
            </a:lvl1pPr>
          </a:lstStyle>
          <a:p>
            <a:fld id="{EF5B9135-15EF-DE46-84CC-16626B0FAF7F}" type="datetime1">
              <a:rPr lang="en-US" smtClean="0"/>
              <a:pPr/>
              <a:t>11/3/2023</a:t>
            </a:fld>
            <a:endParaRPr lang="en-US"/>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
        <p:nvSpPr>
          <p:cNvPr id="7" name="TextBox 6"/>
          <p:cNvSpPr txBox="1"/>
          <p:nvPr userDrawn="1"/>
        </p:nvSpPr>
        <p:spPr>
          <a:xfrm>
            <a:off x="3136197" y="-406080"/>
            <a:ext cx="184666" cy="369332"/>
          </a:xfrm>
          <a:prstGeom prst="rect">
            <a:avLst/>
          </a:prstGeom>
          <a:noFill/>
        </p:spPr>
        <p:txBody>
          <a:bodyPr wrap="none" rtlCol="0">
            <a:spAutoFit/>
          </a:bodyPr>
          <a:lstStyle/>
          <a:p>
            <a:endParaRPr lang="en-US" dirty="0"/>
          </a:p>
        </p:txBody>
      </p:sp>
      <p:sp>
        <p:nvSpPr>
          <p:cNvPr id="8" name="Footer Placeholder 5"/>
          <p:cNvSpPr>
            <a:spLocks noGrp="1"/>
          </p:cNvSpPr>
          <p:nvPr>
            <p:ph type="ftr" sz="quarter" idx="11"/>
          </p:nvPr>
        </p:nvSpPr>
        <p:spPr>
          <a:xfrm>
            <a:off x="3124200" y="6356350"/>
            <a:ext cx="2895600" cy="365125"/>
          </a:xfrm>
        </p:spPr>
        <p:txBody>
          <a:bodyPr/>
          <a:lstStyle/>
          <a:p>
            <a:endParaRPr lang="en-US"/>
          </a:p>
        </p:txBody>
      </p:sp>
    </p:spTree>
    <p:extLst>
      <p:ext uri="{BB962C8B-B14F-4D97-AF65-F5344CB8AC3E}">
        <p14:creationId xmlns:p14="http://schemas.microsoft.com/office/powerpoint/2010/main" val="3785029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77ADD-011F-3541-9724-9C7FC92455D5}" type="datetime1">
              <a:rPr lang="en-US" smtClean="0"/>
              <a:t>11/3/2023</a:t>
            </a:fld>
            <a:endParaRPr lang="en-US"/>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
        <p:nvSpPr>
          <p:cNvPr id="7" name="Footer Placeholder 5"/>
          <p:cNvSpPr>
            <a:spLocks noGrp="1"/>
          </p:cNvSpPr>
          <p:nvPr>
            <p:ph type="ftr" sz="quarter" idx="11"/>
          </p:nvPr>
        </p:nvSpPr>
        <p:spPr>
          <a:xfrm>
            <a:off x="3124200" y="6356350"/>
            <a:ext cx="2895600" cy="365125"/>
          </a:xfrm>
        </p:spPr>
        <p:txBody>
          <a:bodyPr/>
          <a:lstStyle/>
          <a:p>
            <a:endParaRPr lang="en-US"/>
          </a:p>
        </p:txBody>
      </p:sp>
    </p:spTree>
    <p:extLst>
      <p:ext uri="{BB962C8B-B14F-4D97-AF65-F5344CB8AC3E}">
        <p14:creationId xmlns:p14="http://schemas.microsoft.com/office/powerpoint/2010/main" val="334923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defRPr>
            </a:lvl1pPr>
          </a:lstStyle>
          <a:p>
            <a:fld id="{D3421027-4EC0-9C48-8CFB-B8A3104CB056}" type="datetime1">
              <a:rPr lang="en-US" smtClean="0"/>
              <a:pPr/>
              <a:t>11/3/2023</a:t>
            </a:fld>
            <a:endParaRPr lang="en-US"/>
          </a:p>
        </p:txBody>
      </p:sp>
      <p:sp>
        <p:nvSpPr>
          <p:cNvPr id="3" name="Footer Placeholder 2"/>
          <p:cNvSpPr>
            <a:spLocks noGrp="1"/>
          </p:cNvSpPr>
          <p:nvPr>
            <p:ph type="ftr" sz="quarter" idx="11"/>
          </p:nvPr>
        </p:nvSpPr>
        <p:spPr/>
        <p:txBody>
          <a:bodyPr/>
          <a:lstStyle>
            <a:lvl1pPr>
              <a:defRPr>
                <a:latin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4053200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defRPr>
            </a:lvl1pPr>
          </a:lstStyle>
          <a:p>
            <a:fld id="{FA5DAB8B-8178-D047-869E-5A62AF236443}" type="datetime1">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dirty="0"/>
          </a:p>
        </p:txBody>
      </p:sp>
    </p:spTree>
    <p:extLst>
      <p:ext uri="{BB962C8B-B14F-4D97-AF65-F5344CB8AC3E}">
        <p14:creationId xmlns:p14="http://schemas.microsoft.com/office/powerpoint/2010/main" val="344140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defRPr>
            </a:lvl1pPr>
          </a:lstStyle>
          <a:p>
            <a:fld id="{B9AB8213-A564-3C44-8CA0-968996562138}" type="datetime1">
              <a:rPr lang="en-US" smtClean="0"/>
              <a:pPr/>
              <a:t>11/3/2023</a:t>
            </a:fld>
            <a:endParaRPr lang="en-US"/>
          </a:p>
        </p:txBody>
      </p:sp>
      <p:sp>
        <p:nvSpPr>
          <p:cNvPr id="5" name="Footer Placeholder 4"/>
          <p:cNvSpPr>
            <a:spLocks noGrp="1"/>
          </p:cNvSpPr>
          <p:nvPr>
            <p:ph type="ftr" sz="quarter" idx="11"/>
          </p:nvPr>
        </p:nvSpPr>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409656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Arial"/>
              </a:defRPr>
            </a:lvl1pPr>
          </a:lstStyle>
          <a:p>
            <a:fld id="{0A83DA12-03A5-114A-ABAE-78CD6BB6AC19}" type="datetime1">
              <a:rPr lang="en-US" smtClean="0"/>
              <a:pPr/>
              <a:t>11/3/2023</a:t>
            </a:fld>
            <a:endParaRPr lang="en-US"/>
          </a:p>
        </p:txBody>
      </p:sp>
      <p:sp>
        <p:nvSpPr>
          <p:cNvPr id="5" name="Footer Placeholder 4"/>
          <p:cNvSpPr>
            <a:spLocks noGrp="1"/>
          </p:cNvSpPr>
          <p:nvPr>
            <p:ph type="ftr" sz="quarter" idx="11"/>
          </p:nvPr>
        </p:nvSpPr>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40463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a:defRPr>
            </a:lvl1pPr>
          </a:lstStyle>
          <a:p>
            <a:fld id="{1FFF386F-14E4-954A-9EC2-E277FFD66D49}" type="datetime1">
              <a:rPr lang="en-US" smtClean="0"/>
              <a:pPr/>
              <a:t>11/3/2023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69572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defRPr>
            </a:lvl1pPr>
          </a:lstStyle>
          <a:p>
            <a:fld id="{D8FFCF06-3344-8345-BEA6-DDAEFCC6ECCE}" type="datetime1">
              <a:rPr lang="en-US" smtClean="0"/>
              <a:pPr/>
              <a:t>11/3/2023</a:t>
            </a:fld>
            <a:endParaRPr lang="en-US"/>
          </a:p>
        </p:txBody>
      </p:sp>
      <p:sp>
        <p:nvSpPr>
          <p:cNvPr id="8" name="Footer Placeholder 7"/>
          <p:cNvSpPr>
            <a:spLocks noGrp="1"/>
          </p:cNvSpPr>
          <p:nvPr>
            <p:ph type="ftr" sz="quarter" idx="11"/>
          </p:nvPr>
        </p:nvSpPr>
        <p:spPr/>
        <p:txBody>
          <a:bodyPr/>
          <a:lstStyle>
            <a:lvl1pPr>
              <a:defRPr>
                <a:latin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194377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defRPr>
            </a:lvl1pPr>
          </a:lstStyle>
          <a:p>
            <a:fld id="{84C6D879-35D4-554E-9D6D-93E8130AA922}" type="datetime1">
              <a:rPr lang="en-US" smtClean="0"/>
              <a:pPr/>
              <a:t>11/3/2023</a:t>
            </a:fld>
            <a:endParaRPr lang="en-US"/>
          </a:p>
        </p:txBody>
      </p:sp>
      <p:sp>
        <p:nvSpPr>
          <p:cNvPr id="4" name="Footer Placeholder 3"/>
          <p:cNvSpPr>
            <a:spLocks noGrp="1"/>
          </p:cNvSpPr>
          <p:nvPr>
            <p:ph type="ftr" sz="quarter" idx="11"/>
          </p:nvPr>
        </p:nvSpPr>
        <p:spPr/>
        <p:txBody>
          <a:bodyPr/>
          <a:lstStyle>
            <a:lvl1pPr>
              <a:defRPr>
                <a:latin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7832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defRPr>
            </a:lvl1pPr>
          </a:lstStyle>
          <a:p>
            <a:fld id="{AB182AE3-760A-8E44-AB65-03A533386DFC}" type="datetime1">
              <a:rPr lang="en-US" smtClean="0"/>
              <a:pPr/>
              <a:t>11/3/2023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428024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C176C-065F-124D-AAA4-94F2B7A2EC7C}" type="datetime1">
              <a:rPr lang="en-US" smtClean="0"/>
              <a:t>11/3/2023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39168" y="6356350"/>
            <a:ext cx="597573" cy="365125"/>
          </a:xfrm>
          <a:prstGeom prst="rect">
            <a:avLst/>
          </a:prstGeom>
        </p:spPr>
        <p:txBody>
          <a:bodyPr vert="horz" lIns="91440" tIns="45720" rIns="91440" bIns="45720" rtlCol="0" anchor="ctr"/>
          <a:lstStyle>
            <a:lvl1pPr algn="r">
              <a:defRPr sz="1200">
                <a:solidFill>
                  <a:srgbClr val="000000"/>
                </a:solidFill>
                <a:latin typeface="Arial"/>
                <a:cs typeface="Arial"/>
              </a:defRPr>
            </a:lvl1pPr>
          </a:lstStyle>
          <a:p>
            <a:fld id="{106E12CD-FCB1-464E-A775-0B83FDDACE03}" type="slidenum">
              <a:rPr lang="en-US" smtClean="0"/>
              <a:pPr/>
              <a:t>‹#›</a:t>
            </a:fld>
            <a:endParaRPr lang="en-US" dirty="0"/>
          </a:p>
        </p:txBody>
      </p:sp>
    </p:spTree>
    <p:extLst>
      <p:ext uri="{BB962C8B-B14F-4D97-AF65-F5344CB8AC3E}">
        <p14:creationId xmlns:p14="http://schemas.microsoft.com/office/powerpoint/2010/main" val="864960203"/>
      </p:ext>
    </p:extLst>
  </p:cSld>
  <p:clrMap bg1="lt1" tx1="dk1" bg2="lt2" tx2="dk2" accent1="accent1" accent2="accent2" accent3="accent3" accent4="accent4" accent5="accent5" accent6="accent6" hlink="hlink" folHlink="folHlink"/>
  <p:sldLayoutIdLst>
    <p:sldLayoutId id="2147483660" r:id="rId1"/>
    <p:sldLayoutId id="2147483655" r:id="rId2"/>
    <p:sldLayoutId id="2147483649" r:id="rId3"/>
    <p:sldLayoutId id="2147483650" r:id="rId4"/>
    <p:sldLayoutId id="2147483651" r:id="rId5"/>
    <p:sldLayoutId id="2147483652" r:id="rId6"/>
    <p:sldLayoutId id="2147483653" r:id="rId7"/>
    <p:sldLayoutId id="2147483654"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northwestern.edu/accessibility/digital-accessibility/seven-core-skills/mission-accessible-wall-of-fame.html"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www.northwestern.edu/accessibility/digital-accessibility/seven-core-skills/mission-accessible-challenge.html"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85421" y="970672"/>
            <a:ext cx="6478419" cy="1931848"/>
          </a:xfrm>
        </p:spPr>
        <p:txBody>
          <a:bodyPr>
            <a:normAutofit fontScale="90000"/>
          </a:bodyPr>
          <a:lstStyle/>
          <a:p>
            <a:pPr algn="l"/>
            <a:r>
              <a:rPr lang="en-US" sz="3800" i="1" dirty="0"/>
              <a:t>Mission: Accessible – </a:t>
            </a:r>
            <a:r>
              <a:rPr lang="en-US" sz="3800" dirty="0"/>
              <a:t>Challenging Instructors to Create Accessible Canvas Content</a:t>
            </a:r>
            <a:endParaRPr lang="en-US" sz="3800" i="1" dirty="0"/>
          </a:p>
        </p:txBody>
      </p:sp>
      <p:sp>
        <p:nvSpPr>
          <p:cNvPr id="3" name="Subtitle 2"/>
          <p:cNvSpPr>
            <a:spLocks noGrp="1"/>
          </p:cNvSpPr>
          <p:nvPr>
            <p:ph type="subTitle" idx="1"/>
          </p:nvPr>
        </p:nvSpPr>
        <p:spPr>
          <a:xfrm>
            <a:off x="2321169" y="2804043"/>
            <a:ext cx="6822830" cy="1752600"/>
          </a:xfrm>
        </p:spPr>
        <p:txBody>
          <a:bodyPr>
            <a:normAutofit lnSpcReduction="10000"/>
          </a:bodyPr>
          <a:lstStyle/>
          <a:p>
            <a:pPr algn="l"/>
            <a:endParaRPr lang="en-US" sz="2000" dirty="0"/>
          </a:p>
          <a:p>
            <a:pPr algn="l"/>
            <a:r>
              <a:rPr lang="en-US" sz="2000" dirty="0"/>
              <a:t>Jim Stachowiak</a:t>
            </a:r>
          </a:p>
          <a:p>
            <a:pPr algn="l"/>
            <a:r>
              <a:rPr lang="en-US" sz="2000" dirty="0"/>
              <a:t>Accessible Technology </a:t>
            </a:r>
          </a:p>
          <a:p>
            <a:pPr algn="l"/>
            <a:r>
              <a:rPr lang="en-US" sz="2000" dirty="0"/>
              <a:t>Strategy and Operations Lead</a:t>
            </a:r>
          </a:p>
          <a:p>
            <a:pPr algn="l"/>
            <a:r>
              <a:rPr lang="en-US" sz="2000" dirty="0"/>
              <a:t>Northwestern University</a:t>
            </a:r>
          </a:p>
        </p:txBody>
      </p:sp>
      <p:pic>
        <p:nvPicPr>
          <p:cNvPr id="4" name="Picture 3" descr="Mission: Accessible logo">
            <a:extLst>
              <a:ext uri="{FF2B5EF4-FFF2-40B4-BE49-F238E27FC236}">
                <a16:creationId xmlns:a16="http://schemas.microsoft.com/office/drawing/2014/main" id="{B3E5B913-9D31-FA65-A139-18C1BB9FEB8E}"/>
              </a:ext>
            </a:extLst>
          </p:cNvPr>
          <p:cNvPicPr>
            <a:picLocks noChangeAspect="1"/>
          </p:cNvPicPr>
          <p:nvPr/>
        </p:nvPicPr>
        <p:blipFill>
          <a:blip r:embed="rId3"/>
          <a:stretch>
            <a:fillRect/>
          </a:stretch>
        </p:blipFill>
        <p:spPr>
          <a:xfrm>
            <a:off x="5858021" y="3626508"/>
            <a:ext cx="3099279" cy="3083782"/>
          </a:xfrm>
          <a:prstGeom prst="rect">
            <a:avLst/>
          </a:prstGeom>
          <a:noFill/>
        </p:spPr>
      </p:pic>
    </p:spTree>
    <p:extLst>
      <p:ext uri="{BB962C8B-B14F-4D97-AF65-F5344CB8AC3E}">
        <p14:creationId xmlns:p14="http://schemas.microsoft.com/office/powerpoint/2010/main" val="4154333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79417-140A-E328-24AB-DA7AF31E08AE}"/>
              </a:ext>
            </a:extLst>
          </p:cNvPr>
          <p:cNvSpPr>
            <a:spLocks noGrp="1"/>
          </p:cNvSpPr>
          <p:nvPr>
            <p:ph type="title"/>
          </p:nvPr>
        </p:nvSpPr>
        <p:spPr>
          <a:xfrm>
            <a:off x="457200" y="274638"/>
            <a:ext cx="8229600" cy="1143000"/>
          </a:xfrm>
        </p:spPr>
        <p:txBody>
          <a:bodyPr anchor="ctr">
            <a:normAutofit/>
          </a:bodyPr>
          <a:lstStyle/>
          <a:p>
            <a:r>
              <a:rPr lang="en-US" dirty="0"/>
              <a:t>Visual Brand</a:t>
            </a:r>
          </a:p>
        </p:txBody>
      </p:sp>
      <p:pic>
        <p:nvPicPr>
          <p:cNvPr id="6" name="Picture 5" descr="Mission: Accessible logo">
            <a:extLst>
              <a:ext uri="{FF2B5EF4-FFF2-40B4-BE49-F238E27FC236}">
                <a16:creationId xmlns:a16="http://schemas.microsoft.com/office/drawing/2014/main" id="{E3695596-8CC7-FE82-E161-206154C29F28}"/>
              </a:ext>
            </a:extLst>
          </p:cNvPr>
          <p:cNvPicPr>
            <a:picLocks noChangeAspect="1"/>
          </p:cNvPicPr>
          <p:nvPr/>
        </p:nvPicPr>
        <p:blipFill>
          <a:blip r:embed="rId2"/>
          <a:stretch>
            <a:fillRect/>
          </a:stretch>
        </p:blipFill>
        <p:spPr>
          <a:xfrm>
            <a:off x="457200" y="1853978"/>
            <a:ext cx="4038600" cy="4018406"/>
          </a:xfrm>
          <a:prstGeom prst="rect">
            <a:avLst/>
          </a:prstGeom>
          <a:noFill/>
        </p:spPr>
      </p:pic>
      <p:sp>
        <p:nvSpPr>
          <p:cNvPr id="11" name="Content Placeholder 3">
            <a:extLst>
              <a:ext uri="{FF2B5EF4-FFF2-40B4-BE49-F238E27FC236}">
                <a16:creationId xmlns:a16="http://schemas.microsoft.com/office/drawing/2014/main" id="{CC38D6BE-4003-0D6F-D836-63489EB60EC7}"/>
              </a:ext>
            </a:extLst>
          </p:cNvPr>
          <p:cNvSpPr>
            <a:spLocks noGrp="1"/>
          </p:cNvSpPr>
          <p:nvPr>
            <p:ph sz="half" idx="2"/>
          </p:nvPr>
        </p:nvSpPr>
        <p:spPr>
          <a:xfrm>
            <a:off x="4648200" y="1600200"/>
            <a:ext cx="4038600" cy="4525963"/>
          </a:xfrm>
        </p:spPr>
        <p:txBody>
          <a:bodyPr/>
          <a:lstStyle/>
          <a:p>
            <a:r>
              <a:rPr lang="en-US" dirty="0"/>
              <a:t>Developed by NUIT Communications</a:t>
            </a:r>
          </a:p>
          <a:p>
            <a:r>
              <a:rPr lang="en-US" dirty="0"/>
              <a:t>Reminder of the seven core skills</a:t>
            </a:r>
          </a:p>
          <a:p>
            <a:r>
              <a:rPr lang="en-US" dirty="0"/>
              <a:t>Used in messaging</a:t>
            </a:r>
          </a:p>
          <a:p>
            <a:r>
              <a:rPr lang="en-US" dirty="0"/>
              <a:t>Used on laptop stickers</a:t>
            </a:r>
          </a:p>
          <a:p>
            <a:r>
              <a:rPr lang="en-US" dirty="0"/>
              <a:t>Helped make the project feel official</a:t>
            </a:r>
          </a:p>
        </p:txBody>
      </p:sp>
      <p:sp>
        <p:nvSpPr>
          <p:cNvPr id="5" name="Slide Number Placeholder 4">
            <a:extLst>
              <a:ext uri="{FF2B5EF4-FFF2-40B4-BE49-F238E27FC236}">
                <a16:creationId xmlns:a16="http://schemas.microsoft.com/office/drawing/2014/main" id="{A4F076CE-69B5-4CC4-3B56-2EF63AC71849}"/>
              </a:ext>
            </a:extLst>
          </p:cNvPr>
          <p:cNvSpPr>
            <a:spLocks noGrp="1"/>
          </p:cNvSpPr>
          <p:nvPr>
            <p:ph type="sldNum" sz="quarter" idx="12"/>
          </p:nvPr>
        </p:nvSpPr>
        <p:spPr>
          <a:xfrm>
            <a:off x="8339168" y="6356350"/>
            <a:ext cx="597573" cy="365125"/>
          </a:xfrm>
        </p:spPr>
        <p:txBody>
          <a:bodyPr anchor="ctr">
            <a:normAutofit/>
          </a:bodyPr>
          <a:lstStyle/>
          <a:p>
            <a:pPr>
              <a:spcAft>
                <a:spcPts val="600"/>
              </a:spcAft>
            </a:pPr>
            <a:fld id="{106E12CD-FCB1-464E-A775-0B83FDDACE03}" type="slidenum">
              <a:rPr lang="en-US" smtClean="0"/>
              <a:pPr>
                <a:spcAft>
                  <a:spcPts val="600"/>
                </a:spcAft>
              </a:pPr>
              <a:t>9</a:t>
            </a:fld>
            <a:endParaRPr lang="en-US"/>
          </a:p>
        </p:txBody>
      </p:sp>
    </p:spTree>
    <p:extLst>
      <p:ext uri="{BB962C8B-B14F-4D97-AF65-F5344CB8AC3E}">
        <p14:creationId xmlns:p14="http://schemas.microsoft.com/office/powerpoint/2010/main" val="366572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15BC7-3769-F356-03B2-516D280241B6}"/>
              </a:ext>
            </a:extLst>
          </p:cNvPr>
          <p:cNvSpPr>
            <a:spLocks noGrp="1"/>
          </p:cNvSpPr>
          <p:nvPr>
            <p:ph type="title"/>
          </p:nvPr>
        </p:nvSpPr>
        <p:spPr/>
        <p:txBody>
          <a:bodyPr/>
          <a:lstStyle/>
          <a:p>
            <a:r>
              <a:rPr lang="en-US" dirty="0"/>
              <a:t>Communications Plan</a:t>
            </a:r>
          </a:p>
        </p:txBody>
      </p:sp>
      <p:sp>
        <p:nvSpPr>
          <p:cNvPr id="5" name="Slide Number Placeholder 4">
            <a:extLst>
              <a:ext uri="{FF2B5EF4-FFF2-40B4-BE49-F238E27FC236}">
                <a16:creationId xmlns:a16="http://schemas.microsoft.com/office/drawing/2014/main" id="{023A51CA-9824-67E9-5D64-D560E50D40DD}"/>
              </a:ext>
            </a:extLst>
          </p:cNvPr>
          <p:cNvSpPr>
            <a:spLocks noGrp="1"/>
          </p:cNvSpPr>
          <p:nvPr>
            <p:ph type="sldNum" sz="quarter" idx="12"/>
          </p:nvPr>
        </p:nvSpPr>
        <p:spPr/>
        <p:txBody>
          <a:bodyPr/>
          <a:lstStyle/>
          <a:p>
            <a:fld id="{106E12CD-FCB1-464E-A775-0B83FDDACE03}" type="slidenum">
              <a:rPr lang="en-US" smtClean="0"/>
              <a:pPr/>
              <a:t>10</a:t>
            </a:fld>
            <a:endParaRPr lang="en-US"/>
          </a:p>
        </p:txBody>
      </p:sp>
      <p:sp>
        <p:nvSpPr>
          <p:cNvPr id="6" name="Rectangle: Rounded Corners 5">
            <a:extLst>
              <a:ext uri="{FF2B5EF4-FFF2-40B4-BE49-F238E27FC236}">
                <a16:creationId xmlns:a16="http://schemas.microsoft.com/office/drawing/2014/main" id="{249BA4DC-35FE-5937-D2B3-81C07B35D514}"/>
              </a:ext>
            </a:extLst>
          </p:cNvPr>
          <p:cNvSpPr/>
          <p:nvPr/>
        </p:nvSpPr>
        <p:spPr>
          <a:xfrm>
            <a:off x="703385" y="1547446"/>
            <a:ext cx="7807569" cy="1266092"/>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Developed a partnership for communication between NUIT, AccessibleNU and the Office of Civil Rights and Title IX Compliance</a:t>
            </a:r>
          </a:p>
        </p:txBody>
      </p:sp>
      <p:sp>
        <p:nvSpPr>
          <p:cNvPr id="7" name="Rectangle: Rounded Corners 6">
            <a:extLst>
              <a:ext uri="{FF2B5EF4-FFF2-40B4-BE49-F238E27FC236}">
                <a16:creationId xmlns:a16="http://schemas.microsoft.com/office/drawing/2014/main" id="{1A7B33C5-B989-6811-5CFF-9EEF5FEF8BE7}"/>
              </a:ext>
            </a:extLst>
          </p:cNvPr>
          <p:cNvSpPr/>
          <p:nvPr/>
        </p:nvSpPr>
        <p:spPr>
          <a:xfrm>
            <a:off x="703385" y="2943346"/>
            <a:ext cx="3643532" cy="3105762"/>
          </a:xfrm>
          <a:prstGeom prst="roundRect">
            <a:avLst/>
          </a:prstGeom>
          <a:solidFill>
            <a:srgbClr val="927FB6"/>
          </a:solidFill>
          <a:ln w="57150">
            <a:solidFill>
              <a:srgbClr val="4E2A82"/>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a:t>Emails:</a:t>
            </a:r>
          </a:p>
          <a:p>
            <a:pPr marL="342900" indent="-342900">
              <a:buFont typeface="Arial" panose="020B0604020202020204" pitchFamily="34" charset="0"/>
              <a:buChar char="•"/>
            </a:pPr>
            <a:r>
              <a:rPr lang="en-US" dirty="0"/>
              <a:t>Seven core skills intro emails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Direct email invitation from NUIT to all instructors with a Canvas Course</a:t>
            </a:r>
          </a:p>
          <a:p>
            <a:endParaRPr lang="en-US" dirty="0"/>
          </a:p>
          <a:p>
            <a:pPr marL="342900" indent="-342900">
              <a:buFont typeface="Arial" panose="020B0604020202020204" pitchFamily="34" charset="0"/>
              <a:buChar char="•"/>
            </a:pPr>
            <a:r>
              <a:rPr lang="en-US" dirty="0"/>
              <a:t>Follow up from ANU to all instructors with students with accommodations</a:t>
            </a:r>
          </a:p>
        </p:txBody>
      </p:sp>
      <p:sp>
        <p:nvSpPr>
          <p:cNvPr id="8" name="Rectangle: Rounded Corners 7">
            <a:extLst>
              <a:ext uri="{FF2B5EF4-FFF2-40B4-BE49-F238E27FC236}">
                <a16:creationId xmlns:a16="http://schemas.microsoft.com/office/drawing/2014/main" id="{D42F6A80-DE68-63F6-73BC-2A12CBA6EE3F}"/>
              </a:ext>
            </a:extLst>
          </p:cNvPr>
          <p:cNvSpPr/>
          <p:nvPr/>
        </p:nvSpPr>
        <p:spPr>
          <a:xfrm>
            <a:off x="4695636" y="2943346"/>
            <a:ext cx="3643532" cy="3105762"/>
          </a:xfrm>
          <a:prstGeom prst="roundRect">
            <a:avLst/>
          </a:prstGeom>
          <a:solidFill>
            <a:srgbClr val="927FB6"/>
          </a:solidFill>
          <a:ln w="57150">
            <a:solidFill>
              <a:srgbClr val="4E2A82"/>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a:t>Other:</a:t>
            </a:r>
          </a:p>
          <a:p>
            <a:pPr marL="342900" indent="-342900">
              <a:buFont typeface="Arial" panose="020B0604020202020204" pitchFamily="34" charset="0"/>
              <a:buChar char="•"/>
            </a:pPr>
            <a:r>
              <a:rPr lang="en-US" sz="2000" dirty="0"/>
              <a:t>Canvas announcement</a:t>
            </a:r>
          </a:p>
          <a:p>
            <a:endParaRPr lang="en-US" sz="2000" dirty="0"/>
          </a:p>
          <a:p>
            <a:pPr marL="342900" indent="-342900">
              <a:buFont typeface="Arial" panose="020B0604020202020204" pitchFamily="34" charset="0"/>
              <a:buChar char="•"/>
            </a:pPr>
            <a:r>
              <a:rPr lang="en-US" sz="2000" dirty="0"/>
              <a:t>Digital displays throughout the library and other buildings on campus</a:t>
            </a:r>
          </a:p>
        </p:txBody>
      </p:sp>
    </p:spTree>
    <p:extLst>
      <p:ext uri="{BB962C8B-B14F-4D97-AF65-F5344CB8AC3E}">
        <p14:creationId xmlns:p14="http://schemas.microsoft.com/office/powerpoint/2010/main" val="2627463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461C8-61D9-8659-35E6-DEA8C73A5143}"/>
              </a:ext>
            </a:extLst>
          </p:cNvPr>
          <p:cNvSpPr>
            <a:spLocks noGrp="1"/>
          </p:cNvSpPr>
          <p:nvPr>
            <p:ph type="title"/>
          </p:nvPr>
        </p:nvSpPr>
        <p:spPr/>
        <p:txBody>
          <a:bodyPr/>
          <a:lstStyle/>
          <a:p>
            <a:r>
              <a:rPr lang="en-US" dirty="0"/>
              <a:t>Tracking</a:t>
            </a:r>
          </a:p>
        </p:txBody>
      </p:sp>
      <p:graphicFrame>
        <p:nvGraphicFramePr>
          <p:cNvPr id="7" name="Content Placeholder 6" descr="The Mission: Accessible tracking process. Sign up for the challenge, update progress via an email every two weeks, have course checked when all seven skills are complete">
            <a:extLst>
              <a:ext uri="{FF2B5EF4-FFF2-40B4-BE49-F238E27FC236}">
                <a16:creationId xmlns:a16="http://schemas.microsoft.com/office/drawing/2014/main" id="{723322C7-1829-9C9B-BA3A-CA754FBEB33D}"/>
              </a:ext>
            </a:extLst>
          </p:cNvPr>
          <p:cNvGraphicFramePr>
            <a:graphicFrameLocks noGrp="1"/>
          </p:cNvGraphicFramePr>
          <p:nvPr>
            <p:ph idx="1"/>
            <p:extLst>
              <p:ext uri="{D42A27DB-BD31-4B8C-83A1-F6EECF244321}">
                <p14:modId xmlns:p14="http://schemas.microsoft.com/office/powerpoint/2010/main" val="3794462405"/>
              </p:ext>
            </p:extLst>
          </p:nvPr>
        </p:nvGraphicFramePr>
        <p:xfrm>
          <a:off x="457200" y="141763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912EA3DB-16AC-929C-A8F6-C82701185CE8}"/>
              </a:ext>
            </a:extLst>
          </p:cNvPr>
          <p:cNvSpPr>
            <a:spLocks noGrp="1"/>
          </p:cNvSpPr>
          <p:nvPr>
            <p:ph type="sldNum" sz="quarter" idx="12"/>
          </p:nvPr>
        </p:nvSpPr>
        <p:spPr/>
        <p:txBody>
          <a:bodyPr/>
          <a:lstStyle/>
          <a:p>
            <a:fld id="{106E12CD-FCB1-464E-A775-0B83FDDACE03}" type="slidenum">
              <a:rPr lang="en-US" smtClean="0"/>
              <a:pPr/>
              <a:t>11</a:t>
            </a:fld>
            <a:endParaRPr lang="en-US"/>
          </a:p>
        </p:txBody>
      </p:sp>
      <p:sp>
        <p:nvSpPr>
          <p:cNvPr id="8" name="TextBox 7">
            <a:extLst>
              <a:ext uri="{FF2B5EF4-FFF2-40B4-BE49-F238E27FC236}">
                <a16:creationId xmlns:a16="http://schemas.microsoft.com/office/drawing/2014/main" id="{3262A844-FA37-1F61-081E-CE999D297C9E}"/>
              </a:ext>
            </a:extLst>
          </p:cNvPr>
          <p:cNvSpPr txBox="1"/>
          <p:nvPr/>
        </p:nvSpPr>
        <p:spPr>
          <a:xfrm>
            <a:off x="457200" y="5088147"/>
            <a:ext cx="3432517" cy="707886"/>
          </a:xfrm>
          <a:prstGeom prst="rect">
            <a:avLst/>
          </a:prstGeom>
          <a:noFill/>
        </p:spPr>
        <p:txBody>
          <a:bodyPr wrap="square" rtlCol="0">
            <a:spAutoFit/>
          </a:bodyPr>
          <a:lstStyle/>
          <a:p>
            <a:r>
              <a:rPr lang="en-US" sz="2000" dirty="0"/>
              <a:t>Initial tracking system was used  a programmed Smartsheet</a:t>
            </a:r>
          </a:p>
        </p:txBody>
      </p:sp>
    </p:spTree>
    <p:extLst>
      <p:ext uri="{BB962C8B-B14F-4D97-AF65-F5344CB8AC3E}">
        <p14:creationId xmlns:p14="http://schemas.microsoft.com/office/powerpoint/2010/main" val="91220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17C28-5C13-F0F1-1143-FE30FF163ACD}"/>
              </a:ext>
            </a:extLst>
          </p:cNvPr>
          <p:cNvSpPr>
            <a:spLocks noGrp="1"/>
          </p:cNvSpPr>
          <p:nvPr>
            <p:ph type="title"/>
          </p:nvPr>
        </p:nvSpPr>
        <p:spPr/>
        <p:txBody>
          <a:bodyPr/>
          <a:lstStyle/>
          <a:p>
            <a:r>
              <a:rPr lang="en-US" dirty="0"/>
              <a:t>Tracking - </a:t>
            </a:r>
            <a:r>
              <a:rPr lang="en-US" dirty="0" err="1"/>
              <a:t>PowerApp</a:t>
            </a:r>
            <a:endParaRPr lang="en-US" dirty="0"/>
          </a:p>
        </p:txBody>
      </p:sp>
      <p:sp>
        <p:nvSpPr>
          <p:cNvPr id="9" name="Content Placeholder 8">
            <a:extLst>
              <a:ext uri="{FF2B5EF4-FFF2-40B4-BE49-F238E27FC236}">
                <a16:creationId xmlns:a16="http://schemas.microsoft.com/office/drawing/2014/main" id="{0A5FF2A4-5EB8-59D3-A63E-37B9FBC4E050}"/>
              </a:ext>
            </a:extLst>
          </p:cNvPr>
          <p:cNvSpPr>
            <a:spLocks noGrp="1"/>
          </p:cNvSpPr>
          <p:nvPr>
            <p:ph sz="half" idx="1"/>
          </p:nvPr>
        </p:nvSpPr>
        <p:spPr>
          <a:xfrm>
            <a:off x="457199" y="1600200"/>
            <a:ext cx="2694091" cy="4525963"/>
          </a:xfrm>
        </p:spPr>
        <p:txBody>
          <a:bodyPr>
            <a:normAutofit fontScale="92500"/>
          </a:bodyPr>
          <a:lstStyle/>
          <a:p>
            <a:pPr>
              <a:buClr>
                <a:srgbClr val="4E2A82"/>
              </a:buClr>
              <a:buFont typeface="Wingdings" panose="05000000000000000000" pitchFamily="2" charset="2"/>
              <a:buChar char="§"/>
            </a:pPr>
            <a:r>
              <a:rPr lang="en-US" dirty="0"/>
              <a:t>Better interface</a:t>
            </a:r>
          </a:p>
          <a:p>
            <a:pPr>
              <a:buClr>
                <a:srgbClr val="4E2A82"/>
              </a:buClr>
              <a:buFont typeface="Wingdings" panose="05000000000000000000" pitchFamily="2" charset="2"/>
              <a:buChar char="§"/>
            </a:pPr>
            <a:r>
              <a:rPr lang="en-US" dirty="0"/>
              <a:t>Individualized email timeline</a:t>
            </a:r>
          </a:p>
          <a:p>
            <a:pPr>
              <a:buClr>
                <a:srgbClr val="4E2A82"/>
              </a:buClr>
              <a:buFont typeface="Wingdings" panose="05000000000000000000" pitchFamily="2" charset="2"/>
              <a:buChar char="§"/>
            </a:pPr>
            <a:r>
              <a:rPr lang="en-US" dirty="0"/>
              <a:t>Easier tracking for instructor</a:t>
            </a:r>
          </a:p>
          <a:p>
            <a:pPr>
              <a:buClr>
                <a:srgbClr val="4E2A82"/>
              </a:buClr>
              <a:buFont typeface="Wingdings" panose="05000000000000000000" pitchFamily="2" charset="2"/>
              <a:buChar char="§"/>
            </a:pPr>
            <a:r>
              <a:rPr lang="en-US" dirty="0"/>
              <a:t>Easier tracking for project staff</a:t>
            </a:r>
          </a:p>
          <a:p>
            <a:endParaRPr lang="en-US" dirty="0"/>
          </a:p>
        </p:txBody>
      </p:sp>
      <p:sp>
        <p:nvSpPr>
          <p:cNvPr id="10" name="Content Placeholder 9">
            <a:extLst>
              <a:ext uri="{FF2B5EF4-FFF2-40B4-BE49-F238E27FC236}">
                <a16:creationId xmlns:a16="http://schemas.microsoft.com/office/drawing/2014/main" id="{CE6687E8-00DC-106C-FACD-2B8DB9B1F6D6}"/>
              </a:ext>
            </a:extLst>
          </p:cNvPr>
          <p:cNvSpPr>
            <a:spLocks noGrp="1"/>
          </p:cNvSpPr>
          <p:nvPr>
            <p:ph sz="half" idx="2"/>
          </p:nvPr>
        </p:nvSpPr>
        <p:spPr/>
        <p:txBody>
          <a:bodyPr>
            <a:normAutofit fontScale="92500"/>
          </a:bodyPr>
          <a:lstStyle/>
          <a:p>
            <a:endParaRPr lang="en-US"/>
          </a:p>
        </p:txBody>
      </p:sp>
      <p:sp>
        <p:nvSpPr>
          <p:cNvPr id="4" name="Slide Number Placeholder 3">
            <a:extLst>
              <a:ext uri="{FF2B5EF4-FFF2-40B4-BE49-F238E27FC236}">
                <a16:creationId xmlns:a16="http://schemas.microsoft.com/office/drawing/2014/main" id="{ADCAB151-ACC0-182D-A47C-9B32308154DD}"/>
              </a:ext>
            </a:extLst>
          </p:cNvPr>
          <p:cNvSpPr>
            <a:spLocks noGrp="1"/>
          </p:cNvSpPr>
          <p:nvPr>
            <p:ph type="sldNum" sz="quarter" idx="12"/>
          </p:nvPr>
        </p:nvSpPr>
        <p:spPr/>
        <p:txBody>
          <a:bodyPr/>
          <a:lstStyle/>
          <a:p>
            <a:fld id="{106E12CD-FCB1-464E-A775-0B83FDDACE03}" type="slidenum">
              <a:rPr lang="en-US" smtClean="0"/>
              <a:pPr/>
              <a:t>12</a:t>
            </a:fld>
            <a:endParaRPr lang="en-US"/>
          </a:p>
        </p:txBody>
      </p:sp>
      <p:pic>
        <p:nvPicPr>
          <p:cNvPr id="6" name="Picture 5" descr="Mission: Accessible Power App showing course registration">
            <a:extLst>
              <a:ext uri="{FF2B5EF4-FFF2-40B4-BE49-F238E27FC236}">
                <a16:creationId xmlns:a16="http://schemas.microsoft.com/office/drawing/2014/main" id="{2E6DC620-D771-5AD3-BC3D-21A01B16D587}"/>
              </a:ext>
            </a:extLst>
          </p:cNvPr>
          <p:cNvPicPr>
            <a:picLocks noChangeAspect="1"/>
          </p:cNvPicPr>
          <p:nvPr/>
        </p:nvPicPr>
        <p:blipFill>
          <a:blip r:embed="rId2"/>
          <a:stretch>
            <a:fillRect/>
          </a:stretch>
        </p:blipFill>
        <p:spPr>
          <a:xfrm>
            <a:off x="3224954" y="1417638"/>
            <a:ext cx="2694091" cy="4885299"/>
          </a:xfrm>
          <a:prstGeom prst="rect">
            <a:avLst/>
          </a:prstGeom>
        </p:spPr>
      </p:pic>
      <p:pic>
        <p:nvPicPr>
          <p:cNvPr id="8" name="Picture 7" descr="Mission: Accessible Power App showing tracking of seven core skills via complete, in progress, or needs help">
            <a:extLst>
              <a:ext uri="{FF2B5EF4-FFF2-40B4-BE49-F238E27FC236}">
                <a16:creationId xmlns:a16="http://schemas.microsoft.com/office/drawing/2014/main" id="{307F9E8B-1C6F-8172-2F6E-560AE1CB9C0F}"/>
              </a:ext>
            </a:extLst>
          </p:cNvPr>
          <p:cNvPicPr>
            <a:picLocks noChangeAspect="1"/>
          </p:cNvPicPr>
          <p:nvPr/>
        </p:nvPicPr>
        <p:blipFill>
          <a:blip r:embed="rId3"/>
          <a:stretch>
            <a:fillRect/>
          </a:stretch>
        </p:blipFill>
        <p:spPr>
          <a:xfrm>
            <a:off x="5919046" y="1417638"/>
            <a:ext cx="3073966" cy="5005949"/>
          </a:xfrm>
          <a:prstGeom prst="rect">
            <a:avLst/>
          </a:prstGeom>
        </p:spPr>
      </p:pic>
    </p:spTree>
    <p:extLst>
      <p:ext uri="{BB962C8B-B14F-4D97-AF65-F5344CB8AC3E}">
        <p14:creationId xmlns:p14="http://schemas.microsoft.com/office/powerpoint/2010/main" val="579682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A265-DC55-1BEC-3A32-EDA65D806CCC}"/>
              </a:ext>
            </a:extLst>
          </p:cNvPr>
          <p:cNvSpPr>
            <a:spLocks noGrp="1"/>
          </p:cNvSpPr>
          <p:nvPr>
            <p:ph type="title"/>
          </p:nvPr>
        </p:nvSpPr>
        <p:spPr>
          <a:xfrm>
            <a:off x="457200" y="274638"/>
            <a:ext cx="8229600" cy="1143000"/>
          </a:xfrm>
        </p:spPr>
        <p:txBody>
          <a:bodyPr anchor="ctr">
            <a:normAutofit/>
          </a:bodyPr>
          <a:lstStyle/>
          <a:p>
            <a:r>
              <a:rPr lang="en-US" dirty="0"/>
              <a:t>Templates</a:t>
            </a:r>
          </a:p>
        </p:txBody>
      </p:sp>
      <p:sp>
        <p:nvSpPr>
          <p:cNvPr id="3" name="Content Placeholder 2">
            <a:extLst>
              <a:ext uri="{FF2B5EF4-FFF2-40B4-BE49-F238E27FC236}">
                <a16:creationId xmlns:a16="http://schemas.microsoft.com/office/drawing/2014/main" id="{2B0A3AFA-F25C-52C9-28B0-426C4A8203FE}"/>
              </a:ext>
            </a:extLst>
          </p:cNvPr>
          <p:cNvSpPr>
            <a:spLocks noGrp="1"/>
          </p:cNvSpPr>
          <p:nvPr>
            <p:ph sz="half" idx="1"/>
          </p:nvPr>
        </p:nvSpPr>
        <p:spPr>
          <a:xfrm>
            <a:off x="457200" y="1600200"/>
            <a:ext cx="4038600" cy="4525963"/>
          </a:xfrm>
        </p:spPr>
        <p:txBody>
          <a:bodyPr>
            <a:normAutofit/>
          </a:bodyPr>
          <a:lstStyle/>
          <a:p>
            <a:pPr>
              <a:lnSpc>
                <a:spcPct val="90000"/>
              </a:lnSpc>
              <a:buClr>
                <a:srgbClr val="4E2A82"/>
              </a:buClr>
              <a:buFont typeface="Wingdings" panose="05000000000000000000" pitchFamily="2" charset="2"/>
              <a:buChar char="§"/>
            </a:pPr>
            <a:r>
              <a:rPr lang="en-US" dirty="0"/>
              <a:t>Developed several accessible course templates</a:t>
            </a:r>
            <a:endParaRPr lang="en-US"/>
          </a:p>
          <a:p>
            <a:pPr lvl="1">
              <a:lnSpc>
                <a:spcPct val="90000"/>
              </a:lnSpc>
              <a:buClr>
                <a:srgbClr val="4E2A82"/>
              </a:buClr>
              <a:buFont typeface="Wingdings" panose="05000000000000000000" pitchFamily="2" charset="2"/>
              <a:buChar char="§"/>
            </a:pPr>
            <a:r>
              <a:rPr lang="en-US" sz="2800"/>
              <a:t>Full course</a:t>
            </a:r>
          </a:p>
          <a:p>
            <a:pPr lvl="1">
              <a:lnSpc>
                <a:spcPct val="90000"/>
              </a:lnSpc>
              <a:buClr>
                <a:srgbClr val="4E2A82"/>
              </a:buClr>
              <a:buFont typeface="Wingdings" panose="05000000000000000000" pitchFamily="2" charset="2"/>
              <a:buChar char="§"/>
            </a:pPr>
            <a:r>
              <a:rPr lang="en-US" sz="2800"/>
              <a:t>Syllabus page</a:t>
            </a:r>
          </a:p>
          <a:p>
            <a:pPr lvl="1">
              <a:lnSpc>
                <a:spcPct val="90000"/>
              </a:lnSpc>
              <a:buClr>
                <a:srgbClr val="4E2A82"/>
              </a:buClr>
              <a:buFont typeface="Wingdings" panose="05000000000000000000" pitchFamily="2" charset="2"/>
              <a:buChar char="§"/>
            </a:pPr>
            <a:r>
              <a:rPr lang="en-US" sz="2800"/>
              <a:t>Assignment</a:t>
            </a:r>
          </a:p>
          <a:p>
            <a:pPr lvl="1">
              <a:lnSpc>
                <a:spcPct val="90000"/>
              </a:lnSpc>
              <a:buClr>
                <a:srgbClr val="4E2A82"/>
              </a:buClr>
              <a:buFont typeface="Wingdings" panose="05000000000000000000" pitchFamily="2" charset="2"/>
              <a:buChar char="§"/>
            </a:pPr>
            <a:r>
              <a:rPr lang="en-US" sz="2800"/>
              <a:t>Template with explanations</a:t>
            </a:r>
          </a:p>
          <a:p>
            <a:pPr>
              <a:lnSpc>
                <a:spcPct val="90000"/>
              </a:lnSpc>
              <a:buClr>
                <a:srgbClr val="4E2A82"/>
              </a:buClr>
              <a:buFont typeface="Wingdings" panose="05000000000000000000" pitchFamily="2" charset="2"/>
              <a:buChar char="§"/>
            </a:pPr>
            <a:r>
              <a:rPr lang="en-US" dirty="0"/>
              <a:t>Made available via Canvas Commons</a:t>
            </a:r>
            <a:endParaRPr lang="en-US"/>
          </a:p>
        </p:txBody>
      </p:sp>
      <p:pic>
        <p:nvPicPr>
          <p:cNvPr id="7" name="Picture 6" descr="screenshot of templates within Canvas commons">
            <a:extLst>
              <a:ext uri="{FF2B5EF4-FFF2-40B4-BE49-F238E27FC236}">
                <a16:creationId xmlns:a16="http://schemas.microsoft.com/office/drawing/2014/main" id="{1FC6D9E0-7FBC-0882-707A-349047589C80}"/>
              </a:ext>
            </a:extLst>
          </p:cNvPr>
          <p:cNvPicPr>
            <a:picLocks noChangeAspect="1"/>
          </p:cNvPicPr>
          <p:nvPr/>
        </p:nvPicPr>
        <p:blipFill>
          <a:blip r:embed="rId2"/>
          <a:stretch>
            <a:fillRect/>
          </a:stretch>
        </p:blipFill>
        <p:spPr>
          <a:xfrm>
            <a:off x="4025299" y="2152357"/>
            <a:ext cx="4975293" cy="3221501"/>
          </a:xfrm>
          <a:prstGeom prst="rect">
            <a:avLst/>
          </a:prstGeom>
          <a:noFill/>
        </p:spPr>
      </p:pic>
      <p:sp>
        <p:nvSpPr>
          <p:cNvPr id="5" name="Slide Number Placeholder 4">
            <a:extLst>
              <a:ext uri="{FF2B5EF4-FFF2-40B4-BE49-F238E27FC236}">
                <a16:creationId xmlns:a16="http://schemas.microsoft.com/office/drawing/2014/main" id="{A1F4BE24-E7A7-8BFE-26A7-712233A096B2}"/>
              </a:ext>
            </a:extLst>
          </p:cNvPr>
          <p:cNvSpPr>
            <a:spLocks noGrp="1"/>
          </p:cNvSpPr>
          <p:nvPr>
            <p:ph type="sldNum" sz="quarter" idx="12"/>
          </p:nvPr>
        </p:nvSpPr>
        <p:spPr>
          <a:xfrm>
            <a:off x="8339168" y="6356350"/>
            <a:ext cx="597573" cy="365125"/>
          </a:xfrm>
        </p:spPr>
        <p:txBody>
          <a:bodyPr anchor="ctr">
            <a:normAutofit/>
          </a:bodyPr>
          <a:lstStyle/>
          <a:p>
            <a:pPr>
              <a:spcAft>
                <a:spcPts val="600"/>
              </a:spcAft>
            </a:pPr>
            <a:fld id="{106E12CD-FCB1-464E-A775-0B83FDDACE03}" type="slidenum">
              <a:rPr lang="en-US" smtClean="0"/>
              <a:pPr>
                <a:spcAft>
                  <a:spcPts val="600"/>
                </a:spcAft>
              </a:pPr>
              <a:t>13</a:t>
            </a:fld>
            <a:endParaRPr lang="en-US"/>
          </a:p>
        </p:txBody>
      </p:sp>
    </p:spTree>
    <p:extLst>
      <p:ext uri="{BB962C8B-B14F-4D97-AF65-F5344CB8AC3E}">
        <p14:creationId xmlns:p14="http://schemas.microsoft.com/office/powerpoint/2010/main" val="2097784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DBD2-2423-8204-72A2-BF0D676F5F8C}"/>
              </a:ext>
            </a:extLst>
          </p:cNvPr>
          <p:cNvSpPr>
            <a:spLocks noGrp="1"/>
          </p:cNvSpPr>
          <p:nvPr>
            <p:ph type="title"/>
          </p:nvPr>
        </p:nvSpPr>
        <p:spPr/>
        <p:txBody>
          <a:bodyPr/>
          <a:lstStyle/>
          <a:p>
            <a:r>
              <a:rPr lang="en-US" dirty="0"/>
              <a:t>Consultations</a:t>
            </a:r>
          </a:p>
        </p:txBody>
      </p:sp>
      <p:sp>
        <p:nvSpPr>
          <p:cNvPr id="5" name="Slide Number Placeholder 4">
            <a:extLst>
              <a:ext uri="{FF2B5EF4-FFF2-40B4-BE49-F238E27FC236}">
                <a16:creationId xmlns:a16="http://schemas.microsoft.com/office/drawing/2014/main" id="{3811D16B-C533-75A7-6166-328704E55690}"/>
              </a:ext>
            </a:extLst>
          </p:cNvPr>
          <p:cNvSpPr>
            <a:spLocks noGrp="1"/>
          </p:cNvSpPr>
          <p:nvPr>
            <p:ph type="sldNum" sz="quarter" idx="12"/>
          </p:nvPr>
        </p:nvSpPr>
        <p:spPr/>
        <p:txBody>
          <a:bodyPr/>
          <a:lstStyle/>
          <a:p>
            <a:fld id="{106E12CD-FCB1-464E-A775-0B83FDDACE03}" type="slidenum">
              <a:rPr lang="en-US" smtClean="0"/>
              <a:pPr/>
              <a:t>14</a:t>
            </a:fld>
            <a:endParaRPr lang="en-US"/>
          </a:p>
        </p:txBody>
      </p:sp>
      <p:sp>
        <p:nvSpPr>
          <p:cNvPr id="6" name="Rectangle: Rounded Corners 5">
            <a:extLst>
              <a:ext uri="{FF2B5EF4-FFF2-40B4-BE49-F238E27FC236}">
                <a16:creationId xmlns:a16="http://schemas.microsoft.com/office/drawing/2014/main" id="{5DE637D2-511B-9374-5F42-7EE1D88973EE}"/>
              </a:ext>
            </a:extLst>
          </p:cNvPr>
          <p:cNvSpPr/>
          <p:nvPr/>
        </p:nvSpPr>
        <p:spPr>
          <a:xfrm>
            <a:off x="710418" y="1723617"/>
            <a:ext cx="7976381" cy="1322363"/>
          </a:xfrm>
          <a:prstGeom prst="roundRect">
            <a:avLst/>
          </a:prstGeom>
          <a:solidFill>
            <a:srgbClr val="927FB6"/>
          </a:solidFill>
          <a:ln w="57150">
            <a:solidFill>
              <a:srgbClr val="4E2A8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23 consultations</a:t>
            </a:r>
          </a:p>
        </p:txBody>
      </p:sp>
      <p:sp>
        <p:nvSpPr>
          <p:cNvPr id="7" name="Rectangle: Rounded Corners 6">
            <a:extLst>
              <a:ext uri="{FF2B5EF4-FFF2-40B4-BE49-F238E27FC236}">
                <a16:creationId xmlns:a16="http://schemas.microsoft.com/office/drawing/2014/main" id="{EB077931-E76A-FFD0-0E5F-0FB49DF87A82}"/>
              </a:ext>
            </a:extLst>
          </p:cNvPr>
          <p:cNvSpPr/>
          <p:nvPr/>
        </p:nvSpPr>
        <p:spPr>
          <a:xfrm>
            <a:off x="710418" y="3225812"/>
            <a:ext cx="3861581" cy="1322363"/>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“I need help” option on tracker triggered outreach</a:t>
            </a:r>
          </a:p>
        </p:txBody>
      </p:sp>
      <p:sp>
        <p:nvSpPr>
          <p:cNvPr id="8" name="Rectangle: Rounded Corners 7">
            <a:extLst>
              <a:ext uri="{FF2B5EF4-FFF2-40B4-BE49-F238E27FC236}">
                <a16:creationId xmlns:a16="http://schemas.microsoft.com/office/drawing/2014/main" id="{2776071C-525B-359C-C1D0-1F88ED736053}"/>
              </a:ext>
            </a:extLst>
          </p:cNvPr>
          <p:cNvSpPr/>
          <p:nvPr/>
        </p:nvSpPr>
        <p:spPr>
          <a:xfrm>
            <a:off x="4825218" y="3225812"/>
            <a:ext cx="3861581" cy="1322363"/>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Various TLT team members handled consultations</a:t>
            </a:r>
          </a:p>
        </p:txBody>
      </p:sp>
      <p:sp>
        <p:nvSpPr>
          <p:cNvPr id="9" name="Rectangle: Rounded Corners 8">
            <a:extLst>
              <a:ext uri="{FF2B5EF4-FFF2-40B4-BE49-F238E27FC236}">
                <a16:creationId xmlns:a16="http://schemas.microsoft.com/office/drawing/2014/main" id="{32A7D03C-DEBC-9F4F-1CBD-F9802207F1D1}"/>
              </a:ext>
            </a:extLst>
          </p:cNvPr>
          <p:cNvSpPr/>
          <p:nvPr/>
        </p:nvSpPr>
        <p:spPr>
          <a:xfrm>
            <a:off x="710418" y="4728007"/>
            <a:ext cx="3861581" cy="1322363"/>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For larger issues, grad students helped fix issues</a:t>
            </a:r>
          </a:p>
        </p:txBody>
      </p:sp>
      <p:sp>
        <p:nvSpPr>
          <p:cNvPr id="10" name="Rectangle: Rounded Corners 9">
            <a:extLst>
              <a:ext uri="{FF2B5EF4-FFF2-40B4-BE49-F238E27FC236}">
                <a16:creationId xmlns:a16="http://schemas.microsoft.com/office/drawing/2014/main" id="{02763517-713E-B619-D2C2-8BED74A8ABD3}"/>
              </a:ext>
            </a:extLst>
          </p:cNvPr>
          <p:cNvSpPr/>
          <p:nvPr/>
        </p:nvSpPr>
        <p:spPr>
          <a:xfrm>
            <a:off x="4825219" y="4728007"/>
            <a:ext cx="3861581" cy="1322363"/>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TLT took over HTML-based issues</a:t>
            </a:r>
          </a:p>
        </p:txBody>
      </p:sp>
    </p:spTree>
    <p:extLst>
      <p:ext uri="{BB962C8B-B14F-4D97-AF65-F5344CB8AC3E}">
        <p14:creationId xmlns:p14="http://schemas.microsoft.com/office/powerpoint/2010/main" val="3712045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D1A3-C226-BC49-5DA0-CB852C8A449F}"/>
              </a:ext>
            </a:extLst>
          </p:cNvPr>
          <p:cNvSpPr>
            <a:spLocks noGrp="1"/>
          </p:cNvSpPr>
          <p:nvPr>
            <p:ph type="title"/>
          </p:nvPr>
        </p:nvSpPr>
        <p:spPr/>
        <p:txBody>
          <a:bodyPr/>
          <a:lstStyle/>
          <a:p>
            <a:r>
              <a:rPr lang="en-US" dirty="0"/>
              <a:t>Recognition</a:t>
            </a:r>
          </a:p>
        </p:txBody>
      </p:sp>
      <p:sp>
        <p:nvSpPr>
          <p:cNvPr id="5" name="Slide Number Placeholder 4">
            <a:extLst>
              <a:ext uri="{FF2B5EF4-FFF2-40B4-BE49-F238E27FC236}">
                <a16:creationId xmlns:a16="http://schemas.microsoft.com/office/drawing/2014/main" id="{591B1D8D-BC73-11C8-0673-70884F667F5D}"/>
              </a:ext>
            </a:extLst>
          </p:cNvPr>
          <p:cNvSpPr>
            <a:spLocks noGrp="1"/>
          </p:cNvSpPr>
          <p:nvPr>
            <p:ph type="sldNum" sz="quarter" idx="12"/>
          </p:nvPr>
        </p:nvSpPr>
        <p:spPr/>
        <p:txBody>
          <a:bodyPr/>
          <a:lstStyle/>
          <a:p>
            <a:fld id="{106E12CD-FCB1-464E-A775-0B83FDDACE03}" type="slidenum">
              <a:rPr lang="en-US" smtClean="0"/>
              <a:pPr/>
              <a:t>15</a:t>
            </a:fld>
            <a:endParaRPr lang="en-US"/>
          </a:p>
        </p:txBody>
      </p:sp>
      <p:sp>
        <p:nvSpPr>
          <p:cNvPr id="6" name="Rectangle: Rounded Corners 5">
            <a:extLst>
              <a:ext uri="{FF2B5EF4-FFF2-40B4-BE49-F238E27FC236}">
                <a16:creationId xmlns:a16="http://schemas.microsoft.com/office/drawing/2014/main" id="{1BE6E199-046B-86D5-0B1D-D2F9F610CA1F}"/>
              </a:ext>
            </a:extLst>
          </p:cNvPr>
          <p:cNvSpPr/>
          <p:nvPr/>
        </p:nvSpPr>
        <p:spPr>
          <a:xfrm>
            <a:off x="710419" y="1723617"/>
            <a:ext cx="3643532" cy="1322363"/>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Course listed on the Mission: Accessible Wall of Fame</a:t>
            </a:r>
          </a:p>
        </p:txBody>
      </p:sp>
      <p:sp>
        <p:nvSpPr>
          <p:cNvPr id="7" name="Rectangle: Rounded Corners 6">
            <a:extLst>
              <a:ext uri="{FF2B5EF4-FFF2-40B4-BE49-F238E27FC236}">
                <a16:creationId xmlns:a16="http://schemas.microsoft.com/office/drawing/2014/main" id="{2EB06B3E-8038-DF22-5736-996E4E909843}"/>
              </a:ext>
            </a:extLst>
          </p:cNvPr>
          <p:cNvSpPr/>
          <p:nvPr/>
        </p:nvSpPr>
        <p:spPr>
          <a:xfrm>
            <a:off x="4790051" y="1700489"/>
            <a:ext cx="3643532" cy="1322363"/>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Certificate of completion</a:t>
            </a:r>
          </a:p>
        </p:txBody>
      </p:sp>
      <p:sp>
        <p:nvSpPr>
          <p:cNvPr id="8" name="Rectangle: Rounded Corners 7">
            <a:extLst>
              <a:ext uri="{FF2B5EF4-FFF2-40B4-BE49-F238E27FC236}">
                <a16:creationId xmlns:a16="http://schemas.microsoft.com/office/drawing/2014/main" id="{4381BC85-4C5B-D8FC-8969-EB99DD09403A}"/>
              </a:ext>
            </a:extLst>
          </p:cNvPr>
          <p:cNvSpPr/>
          <p:nvPr/>
        </p:nvSpPr>
        <p:spPr>
          <a:xfrm>
            <a:off x="710419" y="3324288"/>
            <a:ext cx="3643532" cy="1322363"/>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Email to Dean, Associate Dean, &amp; Dept. Chair</a:t>
            </a:r>
          </a:p>
        </p:txBody>
      </p:sp>
      <p:sp>
        <p:nvSpPr>
          <p:cNvPr id="9" name="Rectangle: Rounded Corners 8">
            <a:extLst>
              <a:ext uri="{FF2B5EF4-FFF2-40B4-BE49-F238E27FC236}">
                <a16:creationId xmlns:a16="http://schemas.microsoft.com/office/drawing/2014/main" id="{6BA48672-BD08-8B35-6A1A-139B005613AA}"/>
              </a:ext>
            </a:extLst>
          </p:cNvPr>
          <p:cNvSpPr/>
          <p:nvPr/>
        </p:nvSpPr>
        <p:spPr>
          <a:xfrm>
            <a:off x="4790051" y="3329296"/>
            <a:ext cx="3643532" cy="1322363"/>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Language to use on syllabus</a:t>
            </a:r>
          </a:p>
        </p:txBody>
      </p:sp>
      <p:sp>
        <p:nvSpPr>
          <p:cNvPr id="10" name="Rectangle: Rounded Corners 9">
            <a:extLst>
              <a:ext uri="{FF2B5EF4-FFF2-40B4-BE49-F238E27FC236}">
                <a16:creationId xmlns:a16="http://schemas.microsoft.com/office/drawing/2014/main" id="{27603727-47D5-37F2-AF05-E007F28D6E10}"/>
              </a:ext>
            </a:extLst>
          </p:cNvPr>
          <p:cNvSpPr/>
          <p:nvPr/>
        </p:nvSpPr>
        <p:spPr>
          <a:xfrm>
            <a:off x="2750234" y="4924959"/>
            <a:ext cx="3643532" cy="1322363"/>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Mission: Accessible laptop sticker</a:t>
            </a:r>
          </a:p>
        </p:txBody>
      </p:sp>
    </p:spTree>
    <p:extLst>
      <p:ext uri="{BB962C8B-B14F-4D97-AF65-F5344CB8AC3E}">
        <p14:creationId xmlns:p14="http://schemas.microsoft.com/office/powerpoint/2010/main" val="2836095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5E7E4-4406-5D29-196E-6F7CAD1A7B13}"/>
              </a:ext>
            </a:extLst>
          </p:cNvPr>
          <p:cNvSpPr>
            <a:spLocks noGrp="1"/>
          </p:cNvSpPr>
          <p:nvPr>
            <p:ph type="title"/>
          </p:nvPr>
        </p:nvSpPr>
        <p:spPr/>
        <p:txBody>
          <a:bodyPr/>
          <a:lstStyle/>
          <a:p>
            <a:r>
              <a:rPr lang="en-US" dirty="0"/>
              <a:t>Wall of Fame</a:t>
            </a:r>
          </a:p>
        </p:txBody>
      </p:sp>
      <p:sp>
        <p:nvSpPr>
          <p:cNvPr id="5" name="Slide Number Placeholder 4">
            <a:extLst>
              <a:ext uri="{FF2B5EF4-FFF2-40B4-BE49-F238E27FC236}">
                <a16:creationId xmlns:a16="http://schemas.microsoft.com/office/drawing/2014/main" id="{062B8BC2-EFF4-64B7-CEB7-1B58FAF86C86}"/>
              </a:ext>
            </a:extLst>
          </p:cNvPr>
          <p:cNvSpPr>
            <a:spLocks noGrp="1"/>
          </p:cNvSpPr>
          <p:nvPr>
            <p:ph type="sldNum" sz="quarter" idx="12"/>
          </p:nvPr>
        </p:nvSpPr>
        <p:spPr/>
        <p:txBody>
          <a:bodyPr/>
          <a:lstStyle/>
          <a:p>
            <a:fld id="{106E12CD-FCB1-464E-A775-0B83FDDACE03}" type="slidenum">
              <a:rPr lang="en-US" smtClean="0"/>
              <a:pPr/>
              <a:t>16</a:t>
            </a:fld>
            <a:endParaRPr lang="en-US"/>
          </a:p>
        </p:txBody>
      </p:sp>
      <p:pic>
        <p:nvPicPr>
          <p:cNvPr id="7" name="Picture 6" descr="Examples of the Mission: Accessible Wall of Fame page showing the classes and instructors who have completed the challenge">
            <a:hlinkClick r:id="rId2"/>
            <a:extLst>
              <a:ext uri="{FF2B5EF4-FFF2-40B4-BE49-F238E27FC236}">
                <a16:creationId xmlns:a16="http://schemas.microsoft.com/office/drawing/2014/main" id="{570C11AC-7099-5ACC-C9D6-4FC8D941DC08}"/>
              </a:ext>
            </a:extLst>
          </p:cNvPr>
          <p:cNvPicPr>
            <a:picLocks noChangeAspect="1"/>
          </p:cNvPicPr>
          <p:nvPr/>
        </p:nvPicPr>
        <p:blipFill>
          <a:blip r:embed="rId3"/>
          <a:stretch>
            <a:fillRect/>
          </a:stretch>
        </p:blipFill>
        <p:spPr>
          <a:xfrm>
            <a:off x="1655115" y="341129"/>
            <a:ext cx="5833769" cy="5873933"/>
          </a:xfrm>
          <a:prstGeom prst="rect">
            <a:avLst/>
          </a:prstGeom>
        </p:spPr>
      </p:pic>
    </p:spTree>
    <p:extLst>
      <p:ext uri="{BB962C8B-B14F-4D97-AF65-F5344CB8AC3E}">
        <p14:creationId xmlns:p14="http://schemas.microsoft.com/office/powerpoint/2010/main" val="408785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EFC8177-B789-0206-791F-3A35BE23BA0F}"/>
              </a:ext>
            </a:extLst>
          </p:cNvPr>
          <p:cNvSpPr>
            <a:spLocks noGrp="1"/>
          </p:cNvSpPr>
          <p:nvPr>
            <p:ph type="title" idx="4294967295"/>
          </p:nvPr>
        </p:nvSpPr>
        <p:spPr>
          <a:xfrm>
            <a:off x="8339138" y="6356350"/>
            <a:ext cx="5969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6E12CD-FCB1-464E-A775-0B83FDDACE03}" type="slidenum">
              <a:rPr kumimoji="0" lang="en-US" sz="12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7" name="Picture 6" descr="Jeannie Folk's congratulations announcement on LinkedIn for completing the Mission: Accessible challenge">
            <a:extLst>
              <a:ext uri="{FF2B5EF4-FFF2-40B4-BE49-F238E27FC236}">
                <a16:creationId xmlns:a16="http://schemas.microsoft.com/office/drawing/2014/main" id="{A8F7D6FC-3306-60E1-7578-1A1398AB1774}"/>
              </a:ext>
            </a:extLst>
          </p:cNvPr>
          <p:cNvPicPr>
            <a:picLocks noChangeAspect="1"/>
          </p:cNvPicPr>
          <p:nvPr/>
        </p:nvPicPr>
        <p:blipFill>
          <a:blip r:embed="rId2"/>
          <a:stretch>
            <a:fillRect/>
          </a:stretch>
        </p:blipFill>
        <p:spPr>
          <a:xfrm>
            <a:off x="1969476" y="166134"/>
            <a:ext cx="5205047" cy="6525731"/>
          </a:xfrm>
          <a:prstGeom prst="rect">
            <a:avLst/>
          </a:prstGeom>
        </p:spPr>
      </p:pic>
    </p:spTree>
    <p:extLst>
      <p:ext uri="{BB962C8B-B14F-4D97-AF65-F5344CB8AC3E}">
        <p14:creationId xmlns:p14="http://schemas.microsoft.com/office/powerpoint/2010/main" val="1207488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D405B5-1512-8F76-BA5B-4D84ED6AF4C4}"/>
              </a:ext>
            </a:extLst>
          </p:cNvPr>
          <p:cNvSpPr>
            <a:spLocks noGrp="1"/>
          </p:cNvSpPr>
          <p:nvPr>
            <p:ph type="title" idx="4294967295"/>
          </p:nvPr>
        </p:nvSpPr>
        <p:spPr>
          <a:xfrm>
            <a:off x="8339138" y="6356350"/>
            <a:ext cx="5969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6E12CD-FCB1-464E-A775-0B83FDDACE03}" type="slidenum">
              <a:rPr kumimoji="0" lang="en-US" sz="12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7" name="Picture 6" descr="An example of the certificate that instructors get for finishing the Mission: Accessible challenge">
            <a:extLst>
              <a:ext uri="{FF2B5EF4-FFF2-40B4-BE49-F238E27FC236}">
                <a16:creationId xmlns:a16="http://schemas.microsoft.com/office/drawing/2014/main" id="{722EFEF9-9ADB-D8D1-DF07-D72916A4A601}"/>
              </a:ext>
            </a:extLst>
          </p:cNvPr>
          <p:cNvPicPr>
            <a:picLocks noChangeAspect="1"/>
          </p:cNvPicPr>
          <p:nvPr/>
        </p:nvPicPr>
        <p:blipFill rotWithShape="1">
          <a:blip r:embed="rId2"/>
          <a:srcRect l="1571" r="2309"/>
          <a:stretch/>
        </p:blipFill>
        <p:spPr>
          <a:xfrm>
            <a:off x="886266" y="609600"/>
            <a:ext cx="7315200" cy="5638800"/>
          </a:xfrm>
          <a:prstGeom prst="rect">
            <a:avLst/>
          </a:prstGeom>
        </p:spPr>
      </p:pic>
    </p:spTree>
    <p:extLst>
      <p:ext uri="{BB962C8B-B14F-4D97-AF65-F5344CB8AC3E}">
        <p14:creationId xmlns:p14="http://schemas.microsoft.com/office/powerpoint/2010/main" val="132012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FDA177-AA2F-8BC1-5B9E-2B83EB0633D0}"/>
              </a:ext>
            </a:extLst>
          </p:cNvPr>
          <p:cNvSpPr>
            <a:spLocks noGrp="1"/>
          </p:cNvSpPr>
          <p:nvPr>
            <p:ph type="title"/>
          </p:nvPr>
        </p:nvSpPr>
        <p:spPr/>
        <p:txBody>
          <a:bodyPr/>
          <a:lstStyle/>
          <a:p>
            <a:r>
              <a:rPr lang="en-US" dirty="0"/>
              <a:t>Digital Accessibility Efforts</a:t>
            </a:r>
          </a:p>
        </p:txBody>
      </p:sp>
      <p:sp>
        <p:nvSpPr>
          <p:cNvPr id="4" name="Slide Number Placeholder 3">
            <a:extLst>
              <a:ext uri="{FF2B5EF4-FFF2-40B4-BE49-F238E27FC236}">
                <a16:creationId xmlns:a16="http://schemas.microsoft.com/office/drawing/2014/main" id="{5C497E6C-72B7-F3C3-1C14-C48C0416C4A1}"/>
              </a:ext>
            </a:extLst>
          </p:cNvPr>
          <p:cNvSpPr>
            <a:spLocks noGrp="1"/>
          </p:cNvSpPr>
          <p:nvPr>
            <p:ph type="sldNum" sz="quarter" idx="12"/>
          </p:nvPr>
        </p:nvSpPr>
        <p:spPr/>
        <p:txBody>
          <a:bodyPr/>
          <a:lstStyle/>
          <a:p>
            <a:fld id="{106E12CD-FCB1-464E-A775-0B83FDDACE03}" type="slidenum">
              <a:rPr lang="en-US" smtClean="0"/>
              <a:pPr/>
              <a:t>1</a:t>
            </a:fld>
            <a:endParaRPr lang="en-US" dirty="0"/>
          </a:p>
        </p:txBody>
      </p:sp>
      <p:graphicFrame>
        <p:nvGraphicFramePr>
          <p:cNvPr id="10" name="Diagram 9" descr="Diagram of the Digital accessibility efforts at Northwestern including a digital accessibility liaisons group, an accessible purchasing process, a digital accessibility policy, monitoring websites with siteimprove and looking at course sites">
            <a:extLst>
              <a:ext uri="{FF2B5EF4-FFF2-40B4-BE49-F238E27FC236}">
                <a16:creationId xmlns:a16="http://schemas.microsoft.com/office/drawing/2014/main" id="{B3ECF971-C37D-DDD3-5CDE-77B0A7D7BF5B}"/>
              </a:ext>
            </a:extLst>
          </p:cNvPr>
          <p:cNvGraphicFramePr/>
          <p:nvPr>
            <p:extLst>
              <p:ext uri="{D42A27DB-BD31-4B8C-83A1-F6EECF244321}">
                <p14:modId xmlns:p14="http://schemas.microsoft.com/office/powerpoint/2010/main" val="2911260112"/>
              </p:ext>
            </p:extLst>
          </p:nvPr>
        </p:nvGraphicFramePr>
        <p:xfrm>
          <a:off x="457200" y="1365387"/>
          <a:ext cx="8116387" cy="48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a:extLst>
              <a:ext uri="{FF2B5EF4-FFF2-40B4-BE49-F238E27FC236}">
                <a16:creationId xmlns:a16="http://schemas.microsoft.com/office/drawing/2014/main" id="{A80FA10B-61B8-3955-72F4-819E4870C685}"/>
              </a:ext>
              <a:ext uri="{C183D7F6-B498-43B3-948B-1728B52AA6E4}">
                <adec:decorative xmlns:adec="http://schemas.microsoft.com/office/drawing/2017/decorative" val="1"/>
              </a:ext>
            </a:extLst>
          </p:cNvPr>
          <p:cNvGrpSpPr/>
          <p:nvPr/>
        </p:nvGrpSpPr>
        <p:grpSpPr>
          <a:xfrm>
            <a:off x="5025135" y="4890857"/>
            <a:ext cx="1281659" cy="1281659"/>
            <a:chOff x="4559776" y="3516841"/>
            <a:chExt cx="1281659" cy="1281659"/>
          </a:xfrm>
          <a:solidFill>
            <a:srgbClr val="8064A2"/>
          </a:solidFill>
        </p:grpSpPr>
        <p:sp>
          <p:nvSpPr>
            <p:cNvPr id="12" name="Oval 11">
              <a:extLst>
                <a:ext uri="{FF2B5EF4-FFF2-40B4-BE49-F238E27FC236}">
                  <a16:creationId xmlns:a16="http://schemas.microsoft.com/office/drawing/2014/main" id="{62E4810E-D051-BFBF-B2EE-B4DDA27C7060}"/>
                </a:ext>
              </a:extLst>
            </p:cNvPr>
            <p:cNvSpPr/>
            <p:nvPr/>
          </p:nvSpPr>
          <p:spPr>
            <a:xfrm>
              <a:off x="4559776" y="3516841"/>
              <a:ext cx="1281659" cy="128165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Oval 4">
              <a:extLst>
                <a:ext uri="{FF2B5EF4-FFF2-40B4-BE49-F238E27FC236}">
                  <a16:creationId xmlns:a16="http://schemas.microsoft.com/office/drawing/2014/main" id="{AFE4F76E-35E6-CB1C-8A56-F96309019F29}"/>
                </a:ext>
              </a:extLst>
            </p:cNvPr>
            <p:cNvSpPr txBox="1"/>
            <p:nvPr/>
          </p:nvSpPr>
          <p:spPr>
            <a:xfrm>
              <a:off x="4747471" y="3704536"/>
              <a:ext cx="906269" cy="9062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Course Sites</a:t>
              </a:r>
            </a:p>
          </p:txBody>
        </p:sp>
      </p:grpSp>
    </p:spTree>
    <p:extLst>
      <p:ext uri="{BB962C8B-B14F-4D97-AF65-F5344CB8AC3E}">
        <p14:creationId xmlns:p14="http://schemas.microsoft.com/office/powerpoint/2010/main" val="372385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D229-A4F3-CC20-B0DC-BD3F5B319950}"/>
              </a:ext>
            </a:extLst>
          </p:cNvPr>
          <p:cNvSpPr>
            <a:spLocks noGrp="1"/>
          </p:cNvSpPr>
          <p:nvPr>
            <p:ph type="title"/>
          </p:nvPr>
        </p:nvSpPr>
        <p:spPr/>
        <p:txBody>
          <a:bodyPr/>
          <a:lstStyle/>
          <a:p>
            <a:r>
              <a:rPr lang="en-US" dirty="0"/>
              <a:t>Instructor Responses</a:t>
            </a:r>
          </a:p>
        </p:txBody>
      </p:sp>
      <p:sp>
        <p:nvSpPr>
          <p:cNvPr id="5" name="Slide Number Placeholder 4">
            <a:extLst>
              <a:ext uri="{FF2B5EF4-FFF2-40B4-BE49-F238E27FC236}">
                <a16:creationId xmlns:a16="http://schemas.microsoft.com/office/drawing/2014/main" id="{687081CB-BCE2-F46B-8EC9-CFC2E8F0BF94}"/>
              </a:ext>
            </a:extLst>
          </p:cNvPr>
          <p:cNvSpPr>
            <a:spLocks noGrp="1"/>
          </p:cNvSpPr>
          <p:nvPr>
            <p:ph type="sldNum" sz="quarter" idx="12"/>
          </p:nvPr>
        </p:nvSpPr>
        <p:spPr/>
        <p:txBody>
          <a:bodyPr/>
          <a:lstStyle/>
          <a:p>
            <a:fld id="{106E12CD-FCB1-464E-A775-0B83FDDACE03}" type="slidenum">
              <a:rPr lang="en-US" smtClean="0"/>
              <a:pPr/>
              <a:t>19</a:t>
            </a:fld>
            <a:endParaRPr lang="en-US"/>
          </a:p>
        </p:txBody>
      </p:sp>
      <p:sp>
        <p:nvSpPr>
          <p:cNvPr id="8" name="Rectangle: Rounded Corners 7">
            <a:extLst>
              <a:ext uri="{FF2B5EF4-FFF2-40B4-BE49-F238E27FC236}">
                <a16:creationId xmlns:a16="http://schemas.microsoft.com/office/drawing/2014/main" id="{D0F48C59-839F-48F6-3566-68BDD030C0D1}"/>
              </a:ext>
            </a:extLst>
          </p:cNvPr>
          <p:cNvSpPr/>
          <p:nvPr/>
        </p:nvSpPr>
        <p:spPr>
          <a:xfrm>
            <a:off x="627017" y="1606780"/>
            <a:ext cx="3696789" cy="1441219"/>
          </a:xfrm>
          <a:prstGeom prst="roundRect">
            <a:avLst/>
          </a:prstGeom>
          <a:solidFill>
            <a:srgbClr val="4E2A82"/>
          </a:solidFill>
          <a:ln w="5080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sz="1800" dirty="0">
              <a:effectLst/>
              <a:latin typeface="Calibri" panose="020F0502020204030204" pitchFamily="34" charset="0"/>
              <a:ea typeface="Calibri" panose="020F0502020204030204" pitchFamily="34" charset="0"/>
            </a:endParaRPr>
          </a:p>
          <a:p>
            <a:pPr algn="ctr"/>
            <a:r>
              <a:rPr lang="en-US" sz="1800" dirty="0">
                <a:effectLst/>
                <a:latin typeface="Calibri" panose="020F0502020204030204" pitchFamily="34" charset="0"/>
                <a:ea typeface="Calibri" panose="020F0502020204030204" pitchFamily="34" charset="0"/>
              </a:rPr>
              <a:t>“</a:t>
            </a:r>
            <a:r>
              <a:rPr lang="en-US" sz="1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Thank you so much for this. It was great to have guidance to make the course a bit more accessible.”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11" name="Rectangle: Rounded Corners 10">
            <a:extLst>
              <a:ext uri="{FF2B5EF4-FFF2-40B4-BE49-F238E27FC236}">
                <a16:creationId xmlns:a16="http://schemas.microsoft.com/office/drawing/2014/main" id="{82ED182E-BD65-2226-03F2-9C585839E7A9}"/>
              </a:ext>
            </a:extLst>
          </p:cNvPr>
          <p:cNvSpPr/>
          <p:nvPr/>
        </p:nvSpPr>
        <p:spPr>
          <a:xfrm>
            <a:off x="4484914" y="1606781"/>
            <a:ext cx="4127863" cy="1143000"/>
          </a:xfrm>
          <a:prstGeom prst="roundRect">
            <a:avLst/>
          </a:prstGeom>
          <a:solidFill>
            <a:srgbClr val="927FB6"/>
          </a:solidFill>
          <a:ln w="50800">
            <a:solidFill>
              <a:srgbClr val="4E2A8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rPr>
              <a:t>“Thank you! I really learned a lot and would definitely do it again!”</a:t>
            </a:r>
          </a:p>
        </p:txBody>
      </p:sp>
      <p:sp>
        <p:nvSpPr>
          <p:cNvPr id="14" name="Rectangle: Rounded Corners 13">
            <a:extLst>
              <a:ext uri="{FF2B5EF4-FFF2-40B4-BE49-F238E27FC236}">
                <a16:creationId xmlns:a16="http://schemas.microsoft.com/office/drawing/2014/main" id="{AD83A489-9DB8-ADC9-8FE2-3AFE67220C46}"/>
              </a:ext>
            </a:extLst>
          </p:cNvPr>
          <p:cNvSpPr/>
          <p:nvPr/>
        </p:nvSpPr>
        <p:spPr>
          <a:xfrm>
            <a:off x="4572000" y="2921555"/>
            <a:ext cx="4288971" cy="2329664"/>
          </a:xfrm>
          <a:prstGeom prst="roundRect">
            <a:avLst/>
          </a:prstGeom>
          <a:solidFill>
            <a:srgbClr val="4E2A82"/>
          </a:solidFill>
          <a:ln w="5080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“Thank you very much, Jim! I appreciated the guidelines for completing this work and would like to mention that Abby Rosensweig was very helpful in walking me through the process (especially some of the technical questions I was unsure about).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17" name="Rectangle: Rounded Corners 16">
            <a:extLst>
              <a:ext uri="{FF2B5EF4-FFF2-40B4-BE49-F238E27FC236}">
                <a16:creationId xmlns:a16="http://schemas.microsoft.com/office/drawing/2014/main" id="{A667B3EE-BE08-C1B6-E74E-B021A6A7F9CF}"/>
              </a:ext>
            </a:extLst>
          </p:cNvPr>
          <p:cNvSpPr/>
          <p:nvPr/>
        </p:nvSpPr>
        <p:spPr>
          <a:xfrm>
            <a:off x="195943" y="3237141"/>
            <a:ext cx="4288971" cy="2933002"/>
          </a:xfrm>
          <a:prstGeom prst="roundRect">
            <a:avLst/>
          </a:prstGeom>
          <a:solidFill>
            <a:srgbClr val="927FB6"/>
          </a:solidFill>
          <a:ln w="50800">
            <a:solidFill>
              <a:srgbClr val="4E2A8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rPr>
              <a:t>“Overall I found the checklist really helpful when I did it for the first time last spring. I have used the accessibility tools and they’ve helped me find things that I had missed, so I appreciated that. I’m really glad NU is putting resources and expertise into this.” </a:t>
            </a:r>
          </a:p>
        </p:txBody>
      </p:sp>
    </p:spTree>
    <p:extLst>
      <p:ext uri="{BB962C8B-B14F-4D97-AF65-F5344CB8AC3E}">
        <p14:creationId xmlns:p14="http://schemas.microsoft.com/office/powerpoint/2010/main" val="3501697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1682-4CBD-FF01-09BD-C301166834A6}"/>
              </a:ext>
            </a:extLst>
          </p:cNvPr>
          <p:cNvSpPr>
            <a:spLocks noGrp="1"/>
          </p:cNvSpPr>
          <p:nvPr>
            <p:ph type="title"/>
          </p:nvPr>
        </p:nvSpPr>
        <p:spPr/>
        <p:txBody>
          <a:bodyPr/>
          <a:lstStyle/>
          <a:p>
            <a:r>
              <a:rPr lang="en-US" dirty="0"/>
              <a:t>Responses from Deans</a:t>
            </a:r>
          </a:p>
        </p:txBody>
      </p:sp>
      <p:sp>
        <p:nvSpPr>
          <p:cNvPr id="5" name="Slide Number Placeholder 4">
            <a:extLst>
              <a:ext uri="{FF2B5EF4-FFF2-40B4-BE49-F238E27FC236}">
                <a16:creationId xmlns:a16="http://schemas.microsoft.com/office/drawing/2014/main" id="{15C84679-3FD9-FCD0-3D1D-570FE8E0749A}"/>
              </a:ext>
            </a:extLst>
          </p:cNvPr>
          <p:cNvSpPr>
            <a:spLocks noGrp="1"/>
          </p:cNvSpPr>
          <p:nvPr>
            <p:ph type="sldNum" sz="quarter" idx="12"/>
          </p:nvPr>
        </p:nvSpPr>
        <p:spPr/>
        <p:txBody>
          <a:bodyPr/>
          <a:lstStyle/>
          <a:p>
            <a:fld id="{106E12CD-FCB1-464E-A775-0B83FDDACE03}" type="slidenum">
              <a:rPr lang="en-US" smtClean="0"/>
              <a:pPr/>
              <a:t>20</a:t>
            </a:fld>
            <a:endParaRPr lang="en-US"/>
          </a:p>
        </p:txBody>
      </p:sp>
      <p:sp>
        <p:nvSpPr>
          <p:cNvPr id="6" name="Rectangle: Rounded Corners 5">
            <a:extLst>
              <a:ext uri="{FF2B5EF4-FFF2-40B4-BE49-F238E27FC236}">
                <a16:creationId xmlns:a16="http://schemas.microsoft.com/office/drawing/2014/main" id="{EC74B0F3-67E0-F9B5-DD89-14BD3C46C51E}"/>
              </a:ext>
            </a:extLst>
          </p:cNvPr>
          <p:cNvSpPr/>
          <p:nvPr/>
        </p:nvSpPr>
        <p:spPr>
          <a:xfrm>
            <a:off x="531223" y="1417638"/>
            <a:ext cx="3762103" cy="1865493"/>
          </a:xfrm>
          <a:prstGeom prst="roundRect">
            <a:avLst/>
          </a:prstGeom>
          <a:solidFill>
            <a:srgbClr val="927FB6"/>
          </a:solidFill>
          <a:ln w="50800">
            <a:solidFill>
              <a:srgbClr val="4E2A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rPr>
              <a:t>“Thanks very much for sharing this list. It is wonderful to recognize faculty members who are making a difference in this important area.”</a:t>
            </a:r>
          </a:p>
          <a:p>
            <a:pPr marL="0" marR="0">
              <a:spcBef>
                <a:spcPts val="0"/>
              </a:spcBef>
              <a:spcAft>
                <a:spcPts val="0"/>
              </a:spcAft>
            </a:pPr>
            <a:r>
              <a:rPr lang="en-US" sz="1400" dirty="0">
                <a:solidFill>
                  <a:schemeClr val="tx1"/>
                </a:solidFill>
                <a:latin typeface="Calibri" panose="020F0502020204030204" pitchFamily="34" charset="0"/>
                <a:ea typeface="Calibri" panose="020F0502020204030204" pitchFamily="34" charset="0"/>
              </a:rPr>
              <a:t>- Dean, Weinberg College of Arts and Sciences</a:t>
            </a:r>
            <a:endParaRPr lang="en-US" sz="1400" dirty="0">
              <a:solidFill>
                <a:schemeClr val="tx1"/>
              </a:solidFill>
              <a:effectLst/>
              <a:latin typeface="Calibri" panose="020F0502020204030204" pitchFamily="34" charset="0"/>
              <a:ea typeface="Calibri" panose="020F0502020204030204" pitchFamily="34" charset="0"/>
            </a:endParaRPr>
          </a:p>
        </p:txBody>
      </p:sp>
      <p:sp>
        <p:nvSpPr>
          <p:cNvPr id="7" name="Rectangle: Rounded Corners 6">
            <a:extLst>
              <a:ext uri="{FF2B5EF4-FFF2-40B4-BE49-F238E27FC236}">
                <a16:creationId xmlns:a16="http://schemas.microsoft.com/office/drawing/2014/main" id="{35634641-98DB-A0B3-83C0-DD64895626CA}"/>
              </a:ext>
            </a:extLst>
          </p:cNvPr>
          <p:cNvSpPr/>
          <p:nvPr/>
        </p:nvSpPr>
        <p:spPr>
          <a:xfrm>
            <a:off x="4698276" y="1417638"/>
            <a:ext cx="3762103" cy="2483802"/>
          </a:xfrm>
          <a:prstGeom prst="roundRect">
            <a:avLst/>
          </a:prstGeom>
          <a:solidFill>
            <a:srgbClr val="4E2A82"/>
          </a:solidFill>
          <a:ln w="5080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“Thank you for your email, which is very heartening to hear.  With Anna’s permission, we will be sure to include this on the website where we describe our current classes and in our upcoming departmental newsletters.”  </a:t>
            </a:r>
          </a:p>
          <a:p>
            <a:pPr marL="0" marR="0">
              <a:spcBef>
                <a:spcPts val="0"/>
              </a:spcBef>
              <a:spcAft>
                <a:spcPts val="0"/>
              </a:spcAft>
            </a:pPr>
            <a:r>
              <a:rPr lang="en-US" sz="1400" dirty="0">
                <a:latin typeface="Calibri" panose="020F0502020204030204" pitchFamily="34" charset="0"/>
                <a:ea typeface="Calibri" panose="020F0502020204030204" pitchFamily="34" charset="0"/>
              </a:rPr>
              <a:t>- Chair, German Department</a:t>
            </a:r>
            <a:endParaRPr lang="en-US" sz="1400" dirty="0">
              <a:effectLst/>
              <a:latin typeface="Calibri" panose="020F0502020204030204" pitchFamily="34" charset="0"/>
              <a:ea typeface="Calibri" panose="020F0502020204030204" pitchFamily="34" charset="0"/>
            </a:endParaRPr>
          </a:p>
        </p:txBody>
      </p:sp>
      <p:sp>
        <p:nvSpPr>
          <p:cNvPr id="8" name="Rectangle: Rounded Corners 7">
            <a:extLst>
              <a:ext uri="{FF2B5EF4-FFF2-40B4-BE49-F238E27FC236}">
                <a16:creationId xmlns:a16="http://schemas.microsoft.com/office/drawing/2014/main" id="{316D8259-B37F-6148-027C-CE49E3F2FF87}"/>
              </a:ext>
            </a:extLst>
          </p:cNvPr>
          <p:cNvSpPr/>
          <p:nvPr/>
        </p:nvSpPr>
        <p:spPr>
          <a:xfrm>
            <a:off x="531222" y="3574870"/>
            <a:ext cx="3762103" cy="2483802"/>
          </a:xfrm>
          <a:prstGeom prst="roundRect">
            <a:avLst/>
          </a:prstGeom>
          <a:solidFill>
            <a:srgbClr val="4E2A82"/>
          </a:solidFill>
          <a:ln w="5080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effectLst/>
                <a:latin typeface="Calibri" panose="020F0502020204030204" pitchFamily="34" charset="0"/>
                <a:ea typeface="Calibri" panose="020F0502020204030204" pitchFamily="34" charset="0"/>
              </a:rPr>
              <a:t>“Many thanks for sharing this with me! I am so grateful to Dr. Pila-</a:t>
            </a:r>
            <a:r>
              <a:rPr lang="en-US" sz="1800" dirty="0" err="1">
                <a:effectLst/>
                <a:latin typeface="Calibri" panose="020F0502020204030204" pitchFamily="34" charset="0"/>
                <a:ea typeface="Calibri" panose="020F0502020204030204" pitchFamily="34" charset="0"/>
              </a:rPr>
              <a:t>Leiderman</a:t>
            </a:r>
            <a:r>
              <a:rPr lang="en-US" sz="1800" dirty="0">
                <a:effectLst/>
                <a:latin typeface="Calibri" panose="020F0502020204030204" pitchFamily="34" charset="0"/>
                <a:ea typeface="Calibri" panose="020F0502020204030204" pitchFamily="34" charset="0"/>
              </a:rPr>
              <a:t> for her incredible commitment to access and inclusivity! Well done!! We’ll share this with our weekly newsletter also!” </a:t>
            </a:r>
          </a:p>
          <a:p>
            <a:pPr marL="0" marR="0">
              <a:spcBef>
                <a:spcPts val="0"/>
              </a:spcBef>
              <a:spcAft>
                <a:spcPts val="0"/>
              </a:spcAft>
            </a:pPr>
            <a:r>
              <a:rPr lang="en-US" sz="1400" dirty="0">
                <a:latin typeface="Calibri" panose="020F0502020204030204" pitchFamily="34" charset="0"/>
                <a:ea typeface="Calibri" panose="020F0502020204030204" pitchFamily="34" charset="0"/>
              </a:rPr>
              <a:t>- Chair, Department of Medical Social Sciences</a:t>
            </a:r>
            <a:endParaRPr lang="en-US" sz="1400" dirty="0">
              <a:effectLst/>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315002A9-004E-4992-00B5-F4FE1AF8130A}"/>
              </a:ext>
            </a:extLst>
          </p:cNvPr>
          <p:cNvSpPr/>
          <p:nvPr/>
        </p:nvSpPr>
        <p:spPr>
          <a:xfrm>
            <a:off x="4698275" y="4111693"/>
            <a:ext cx="3762103" cy="1865493"/>
          </a:xfrm>
          <a:prstGeom prst="roundRect">
            <a:avLst/>
          </a:prstGeom>
          <a:solidFill>
            <a:srgbClr val="927FB6"/>
          </a:solidFill>
          <a:ln w="50800">
            <a:solidFill>
              <a:srgbClr val="4E2A82"/>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chemeClr val="tx1"/>
                </a:solidFill>
                <a:effectLst/>
                <a:latin typeface="Calibri" panose="020F0502020204030204" pitchFamily="34" charset="0"/>
                <a:ea typeface="Calibri" panose="020F0502020204030204" pitchFamily="34" charset="0"/>
              </a:rPr>
              <a:t>“What great recognition for the work of these fine colleagues.” </a:t>
            </a:r>
          </a:p>
          <a:p>
            <a:pPr marL="0" marR="0">
              <a:spcBef>
                <a:spcPts val="0"/>
              </a:spcBef>
              <a:spcAft>
                <a:spcPts val="0"/>
              </a:spcAft>
            </a:pPr>
            <a:endParaRPr lang="en-US" sz="1800"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solidFill>
                  <a:schemeClr val="tx1"/>
                </a:solidFill>
                <a:latin typeface="Calibri" panose="020F0502020204030204" pitchFamily="34" charset="0"/>
                <a:ea typeface="Calibri" panose="020F0502020204030204" pitchFamily="34" charset="0"/>
              </a:rPr>
              <a:t>- Dean, Medill School of Journalism</a:t>
            </a:r>
            <a:endParaRPr lang="en-US" sz="1400" dirty="0">
              <a:solidFill>
                <a:schemeClr val="tx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66565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76B0-0EA9-8E21-98E5-C4E4339A4B7E}"/>
              </a:ext>
            </a:extLst>
          </p:cNvPr>
          <p:cNvSpPr>
            <a:spLocks noGrp="1"/>
          </p:cNvSpPr>
          <p:nvPr>
            <p:ph type="title"/>
          </p:nvPr>
        </p:nvSpPr>
        <p:spPr/>
        <p:txBody>
          <a:bodyPr/>
          <a:lstStyle/>
          <a:p>
            <a:r>
              <a:rPr lang="en-US" dirty="0"/>
              <a:t>Syllabus Language</a:t>
            </a:r>
          </a:p>
        </p:txBody>
      </p:sp>
      <p:sp>
        <p:nvSpPr>
          <p:cNvPr id="5" name="Slide Number Placeholder 4">
            <a:extLst>
              <a:ext uri="{FF2B5EF4-FFF2-40B4-BE49-F238E27FC236}">
                <a16:creationId xmlns:a16="http://schemas.microsoft.com/office/drawing/2014/main" id="{1C63F9CB-FF97-9F8D-8572-38ABB3960F7A}"/>
              </a:ext>
            </a:extLst>
          </p:cNvPr>
          <p:cNvSpPr>
            <a:spLocks noGrp="1"/>
          </p:cNvSpPr>
          <p:nvPr>
            <p:ph type="sldNum" sz="quarter" idx="12"/>
          </p:nvPr>
        </p:nvSpPr>
        <p:spPr/>
        <p:txBody>
          <a:bodyPr/>
          <a:lstStyle/>
          <a:p>
            <a:fld id="{106E12CD-FCB1-464E-A775-0B83FDDACE03}" type="slidenum">
              <a:rPr lang="en-US" smtClean="0"/>
              <a:pPr/>
              <a:t>21</a:t>
            </a:fld>
            <a:endParaRPr lang="en-US"/>
          </a:p>
        </p:txBody>
      </p:sp>
      <p:sp>
        <p:nvSpPr>
          <p:cNvPr id="6" name="Rectangle: Rounded Corners 5">
            <a:extLst>
              <a:ext uri="{FF2B5EF4-FFF2-40B4-BE49-F238E27FC236}">
                <a16:creationId xmlns:a16="http://schemas.microsoft.com/office/drawing/2014/main" id="{6FD5321D-8BA2-A7BF-9440-46D884FFBC1C}"/>
              </a:ext>
            </a:extLst>
          </p:cNvPr>
          <p:cNvSpPr/>
          <p:nvPr/>
        </p:nvSpPr>
        <p:spPr>
          <a:xfrm>
            <a:off x="703385" y="1958926"/>
            <a:ext cx="7807569" cy="2940148"/>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effectLst/>
                <a:latin typeface="Calibri" panose="020F0502020204030204" pitchFamily="34" charset="0"/>
                <a:ea typeface="Calibri" panose="020F0502020204030204" pitchFamily="34" charset="0"/>
              </a:rPr>
              <a:t>This course site is verified by the Canvas Accessibility Project team as having completed the </a:t>
            </a:r>
            <a:r>
              <a:rPr lang="en-US" sz="2800" i="1" u="sng" dirty="0">
                <a:solidFill>
                  <a:schemeClr val="bg1"/>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Mission: Accessible</a:t>
            </a:r>
            <a:r>
              <a:rPr lang="en-US" sz="2800" u="sng" dirty="0">
                <a:solidFill>
                  <a:schemeClr val="bg1"/>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 challenge</a:t>
            </a:r>
            <a:r>
              <a:rPr lang="en-US" sz="2800" dirty="0">
                <a:effectLst/>
                <a:latin typeface="Calibri" panose="020F0502020204030204" pitchFamily="34" charset="0"/>
                <a:ea typeface="Calibri" panose="020F0502020204030204" pitchFamily="34" charset="0"/>
              </a:rPr>
              <a:t>. The Canvas-based components of the site meet current digital accessibility standards. </a:t>
            </a:r>
            <a:endParaRPr lang="en-US" sz="2800" dirty="0"/>
          </a:p>
        </p:txBody>
      </p:sp>
    </p:spTree>
    <p:extLst>
      <p:ext uri="{BB962C8B-B14F-4D97-AF65-F5344CB8AC3E}">
        <p14:creationId xmlns:p14="http://schemas.microsoft.com/office/powerpoint/2010/main" val="619202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0E4E-61B7-ECD0-2227-2D9ABF6BACD1}"/>
              </a:ext>
            </a:extLst>
          </p:cNvPr>
          <p:cNvSpPr>
            <a:spLocks noGrp="1"/>
          </p:cNvSpPr>
          <p:nvPr>
            <p:ph type="title"/>
          </p:nvPr>
        </p:nvSpPr>
        <p:spPr/>
        <p:txBody>
          <a:bodyPr/>
          <a:lstStyle/>
          <a:p>
            <a:r>
              <a:rPr lang="en-US" dirty="0"/>
              <a:t>Mission: Accessible Year 1 Stats</a:t>
            </a:r>
          </a:p>
        </p:txBody>
      </p:sp>
      <p:sp>
        <p:nvSpPr>
          <p:cNvPr id="4" name="Slide Number Placeholder 3">
            <a:extLst>
              <a:ext uri="{FF2B5EF4-FFF2-40B4-BE49-F238E27FC236}">
                <a16:creationId xmlns:a16="http://schemas.microsoft.com/office/drawing/2014/main" id="{5C680A86-1230-F03E-3A85-B37A243126F4}"/>
              </a:ext>
            </a:extLst>
          </p:cNvPr>
          <p:cNvSpPr>
            <a:spLocks noGrp="1"/>
          </p:cNvSpPr>
          <p:nvPr>
            <p:ph type="sldNum" sz="quarter" idx="12"/>
          </p:nvPr>
        </p:nvSpPr>
        <p:spPr/>
        <p:txBody>
          <a:bodyPr/>
          <a:lstStyle/>
          <a:p>
            <a:fld id="{106E12CD-FCB1-464E-A775-0B83FDDACE03}" type="slidenum">
              <a:rPr lang="en-US" smtClean="0"/>
              <a:pPr/>
              <a:t>22</a:t>
            </a:fld>
            <a:endParaRPr lang="en-US"/>
          </a:p>
        </p:txBody>
      </p:sp>
      <p:pic>
        <p:nvPicPr>
          <p:cNvPr id="5" name="Graphic 4" descr="Classroom with solid fill">
            <a:extLst>
              <a:ext uri="{FF2B5EF4-FFF2-40B4-BE49-F238E27FC236}">
                <a16:creationId xmlns:a16="http://schemas.microsoft.com/office/drawing/2014/main" id="{7835BF20-5AFD-A41A-0DE2-52FCD9585E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129" y="1417638"/>
            <a:ext cx="1371600" cy="1371600"/>
          </a:xfrm>
          <a:prstGeom prst="rect">
            <a:avLst/>
          </a:prstGeom>
        </p:spPr>
      </p:pic>
      <p:pic>
        <p:nvPicPr>
          <p:cNvPr id="9" name="Graphic 8" descr="Social network with solid fill">
            <a:extLst>
              <a:ext uri="{FF2B5EF4-FFF2-40B4-BE49-F238E27FC236}">
                <a16:creationId xmlns:a16="http://schemas.microsoft.com/office/drawing/2014/main" id="{ABB58A13-0B86-C25F-02D6-F1896A3677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7568" y="3028950"/>
            <a:ext cx="1371600" cy="1371600"/>
          </a:xfrm>
          <a:prstGeom prst="rect">
            <a:avLst/>
          </a:prstGeom>
        </p:spPr>
      </p:pic>
      <p:pic>
        <p:nvPicPr>
          <p:cNvPr id="11" name="Graphic 10" descr="Open book with solid fill">
            <a:extLst>
              <a:ext uri="{FF2B5EF4-FFF2-40B4-BE49-F238E27FC236}">
                <a16:creationId xmlns:a16="http://schemas.microsoft.com/office/drawing/2014/main" id="{274FCC4A-D9EC-2FD8-1578-8873D7933F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8129" y="4617719"/>
            <a:ext cx="1371600" cy="1371600"/>
          </a:xfrm>
          <a:prstGeom prst="rect">
            <a:avLst/>
          </a:prstGeom>
        </p:spPr>
      </p:pic>
      <p:sp>
        <p:nvSpPr>
          <p:cNvPr id="12" name="Rectangle: Rounded Corners 11">
            <a:extLst>
              <a:ext uri="{FF2B5EF4-FFF2-40B4-BE49-F238E27FC236}">
                <a16:creationId xmlns:a16="http://schemas.microsoft.com/office/drawing/2014/main" id="{D69C63FF-7D20-9114-1B47-6131FB95F7DA}"/>
              </a:ext>
            </a:extLst>
          </p:cNvPr>
          <p:cNvSpPr/>
          <p:nvPr/>
        </p:nvSpPr>
        <p:spPr>
          <a:xfrm>
            <a:off x="2310075" y="1500920"/>
            <a:ext cx="5975796" cy="1143000"/>
          </a:xfrm>
          <a:prstGeom prst="roundRect">
            <a:avLst/>
          </a:prstGeom>
          <a:solidFill>
            <a:srgbClr val="927FB6"/>
          </a:solidFill>
          <a:ln w="50800">
            <a:solidFill>
              <a:srgbClr val="4E2A8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t>90</a:t>
            </a:r>
            <a:r>
              <a:rPr lang="en-US" sz="2400" dirty="0"/>
              <a:t> instructors registered courses for the challenge</a:t>
            </a:r>
          </a:p>
        </p:txBody>
      </p:sp>
      <p:sp>
        <p:nvSpPr>
          <p:cNvPr id="13" name="Rectangle: Rounded Corners 12">
            <a:extLst>
              <a:ext uri="{FF2B5EF4-FFF2-40B4-BE49-F238E27FC236}">
                <a16:creationId xmlns:a16="http://schemas.microsoft.com/office/drawing/2014/main" id="{CF1F8FDC-E64F-C7C1-CD99-612C5BC05F1D}"/>
              </a:ext>
            </a:extLst>
          </p:cNvPr>
          <p:cNvSpPr/>
          <p:nvPr/>
        </p:nvSpPr>
        <p:spPr>
          <a:xfrm>
            <a:off x="991772" y="3174268"/>
            <a:ext cx="5975796" cy="1143000"/>
          </a:xfrm>
          <a:prstGeom prst="roundRect">
            <a:avLst/>
          </a:prstGeom>
          <a:solidFill>
            <a:srgbClr val="927FB6"/>
          </a:solidFill>
          <a:ln w="50800">
            <a:solidFill>
              <a:srgbClr val="4E2A8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t>9 of 11 </a:t>
            </a:r>
            <a:r>
              <a:rPr lang="en-US" sz="2400" dirty="0"/>
              <a:t>Northwestern schools were represented in the challenge</a:t>
            </a:r>
          </a:p>
        </p:txBody>
      </p:sp>
      <p:sp>
        <p:nvSpPr>
          <p:cNvPr id="14" name="Rectangle: Rounded Corners 13">
            <a:extLst>
              <a:ext uri="{FF2B5EF4-FFF2-40B4-BE49-F238E27FC236}">
                <a16:creationId xmlns:a16="http://schemas.microsoft.com/office/drawing/2014/main" id="{86422514-0F85-141D-C657-8CE5A053E1FC}"/>
              </a:ext>
            </a:extLst>
          </p:cNvPr>
          <p:cNvSpPr/>
          <p:nvPr/>
        </p:nvSpPr>
        <p:spPr>
          <a:xfrm>
            <a:off x="2310075" y="4785580"/>
            <a:ext cx="5975796" cy="1143000"/>
          </a:xfrm>
          <a:prstGeom prst="roundRect">
            <a:avLst/>
          </a:prstGeom>
          <a:solidFill>
            <a:srgbClr val="927FB6"/>
          </a:solidFill>
          <a:ln w="50800">
            <a:solidFill>
              <a:srgbClr val="4E2A8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t>63</a:t>
            </a:r>
            <a:r>
              <a:rPr lang="en-US" sz="2400" dirty="0"/>
              <a:t> classes successfully completed the challenge</a:t>
            </a:r>
          </a:p>
        </p:txBody>
      </p:sp>
    </p:spTree>
    <p:extLst>
      <p:ext uri="{BB962C8B-B14F-4D97-AF65-F5344CB8AC3E}">
        <p14:creationId xmlns:p14="http://schemas.microsoft.com/office/powerpoint/2010/main" val="107124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9C1E-517D-F49C-4ACE-0237B93FD0D3}"/>
              </a:ext>
            </a:extLst>
          </p:cNvPr>
          <p:cNvSpPr>
            <a:spLocks noGrp="1"/>
          </p:cNvSpPr>
          <p:nvPr>
            <p:ph type="title"/>
          </p:nvPr>
        </p:nvSpPr>
        <p:spPr/>
        <p:txBody>
          <a:bodyPr/>
          <a:lstStyle/>
          <a:p>
            <a:r>
              <a:rPr lang="en-US" dirty="0"/>
              <a:t>Mission: </a:t>
            </a:r>
            <a:r>
              <a:rPr lang="en-US" dirty="0" err="1"/>
              <a:t>Accessible’s</a:t>
            </a:r>
            <a:r>
              <a:rPr lang="en-US" dirty="0"/>
              <a:t> Impact</a:t>
            </a:r>
          </a:p>
        </p:txBody>
      </p:sp>
      <p:graphicFrame>
        <p:nvGraphicFramePr>
          <p:cNvPr id="5" name="Table 5">
            <a:extLst>
              <a:ext uri="{FF2B5EF4-FFF2-40B4-BE49-F238E27FC236}">
                <a16:creationId xmlns:a16="http://schemas.microsoft.com/office/drawing/2014/main" id="{53CD0929-C6C1-5727-E3F2-4FAA1F966101}"/>
              </a:ext>
            </a:extLst>
          </p:cNvPr>
          <p:cNvGraphicFramePr>
            <a:graphicFrameLocks noGrp="1"/>
          </p:cNvGraphicFramePr>
          <p:nvPr>
            <p:ph idx="1"/>
            <p:extLst>
              <p:ext uri="{D42A27DB-BD31-4B8C-83A1-F6EECF244321}">
                <p14:modId xmlns:p14="http://schemas.microsoft.com/office/powerpoint/2010/main" val="3821117660"/>
              </p:ext>
            </p:extLst>
          </p:nvPr>
        </p:nvGraphicFramePr>
        <p:xfrm>
          <a:off x="457200" y="1600199"/>
          <a:ext cx="8229600" cy="4523651"/>
        </p:xfrm>
        <a:graphic>
          <a:graphicData uri="http://schemas.openxmlformats.org/drawingml/2006/table">
            <a:tbl>
              <a:tblPr firstRow="1" bandRow="1">
                <a:tableStyleId>{00A15C55-8517-42AA-B614-E9B94910E393}</a:tableStyleId>
              </a:tblPr>
              <a:tblGrid>
                <a:gridCol w="4114800">
                  <a:extLst>
                    <a:ext uri="{9D8B030D-6E8A-4147-A177-3AD203B41FA5}">
                      <a16:colId xmlns:a16="http://schemas.microsoft.com/office/drawing/2014/main" val="4281804624"/>
                    </a:ext>
                  </a:extLst>
                </a:gridCol>
                <a:gridCol w="4114800">
                  <a:extLst>
                    <a:ext uri="{9D8B030D-6E8A-4147-A177-3AD203B41FA5}">
                      <a16:colId xmlns:a16="http://schemas.microsoft.com/office/drawing/2014/main" val="1069607134"/>
                    </a:ext>
                  </a:extLst>
                </a:gridCol>
              </a:tblGrid>
              <a:tr h="648097">
                <a:tc>
                  <a:txBody>
                    <a:bodyPr/>
                    <a:lstStyle/>
                    <a:p>
                      <a:r>
                        <a:rPr lang="en-US" sz="2400" dirty="0"/>
                        <a:t>Error</a:t>
                      </a:r>
                    </a:p>
                  </a:txBody>
                  <a:tcPr/>
                </a:tc>
                <a:tc>
                  <a:txBody>
                    <a:bodyPr/>
                    <a:lstStyle/>
                    <a:p>
                      <a:r>
                        <a:rPr lang="en-US" sz="2400" dirty="0"/>
                        <a:t>Percent Improvement: Errors per Page</a:t>
                      </a:r>
                    </a:p>
                  </a:txBody>
                  <a:tcPr/>
                </a:tc>
                <a:extLst>
                  <a:ext uri="{0D108BD9-81ED-4DB2-BD59-A6C34878D82A}">
                    <a16:rowId xmlns:a16="http://schemas.microsoft.com/office/drawing/2014/main" val="3796816548"/>
                  </a:ext>
                </a:extLst>
              </a:tr>
              <a:tr h="648097">
                <a:tc>
                  <a:txBody>
                    <a:bodyPr/>
                    <a:lstStyle/>
                    <a:p>
                      <a:r>
                        <a:rPr lang="en-US" sz="2000" dirty="0"/>
                        <a:t>Headings not structured</a:t>
                      </a:r>
                    </a:p>
                  </a:txBody>
                  <a:tcPr/>
                </a:tc>
                <a:tc>
                  <a:txBody>
                    <a:bodyPr/>
                    <a:lstStyle/>
                    <a:p>
                      <a:pPr algn="ctr"/>
                      <a:r>
                        <a:rPr lang="en-US" sz="2000" dirty="0"/>
                        <a:t>17%</a:t>
                      </a:r>
                    </a:p>
                  </a:txBody>
                  <a:tcPr/>
                </a:tc>
                <a:extLst>
                  <a:ext uri="{0D108BD9-81ED-4DB2-BD59-A6C34878D82A}">
                    <a16:rowId xmlns:a16="http://schemas.microsoft.com/office/drawing/2014/main" val="3764840245"/>
                  </a:ext>
                </a:extLst>
              </a:tr>
              <a:tr h="648097">
                <a:tc>
                  <a:txBody>
                    <a:bodyPr/>
                    <a:lstStyle/>
                    <a:p>
                      <a:r>
                        <a:rPr lang="en-US" sz="2000" dirty="0"/>
                        <a:t>Page has no headings</a:t>
                      </a:r>
                    </a:p>
                  </a:txBody>
                  <a:tcPr/>
                </a:tc>
                <a:tc>
                  <a:txBody>
                    <a:bodyPr/>
                    <a:lstStyle/>
                    <a:p>
                      <a:pPr algn="ctr"/>
                      <a:r>
                        <a:rPr lang="en-US" sz="2000" dirty="0"/>
                        <a:t>14%</a:t>
                      </a:r>
                    </a:p>
                  </a:txBody>
                  <a:tcPr/>
                </a:tc>
                <a:extLst>
                  <a:ext uri="{0D108BD9-81ED-4DB2-BD59-A6C34878D82A}">
                    <a16:rowId xmlns:a16="http://schemas.microsoft.com/office/drawing/2014/main" val="3496844396"/>
                  </a:ext>
                </a:extLst>
              </a:tr>
              <a:tr h="648097">
                <a:tc>
                  <a:txBody>
                    <a:bodyPr/>
                    <a:lstStyle/>
                    <a:p>
                      <a:r>
                        <a:rPr lang="en-US" sz="2000" dirty="0"/>
                        <a:t>Image without Alt text</a:t>
                      </a:r>
                    </a:p>
                  </a:txBody>
                  <a:tcPr/>
                </a:tc>
                <a:tc>
                  <a:txBody>
                    <a:bodyPr/>
                    <a:lstStyle/>
                    <a:p>
                      <a:pPr algn="ctr"/>
                      <a:r>
                        <a:rPr lang="en-US" sz="2000" dirty="0"/>
                        <a:t>25%</a:t>
                      </a:r>
                    </a:p>
                  </a:txBody>
                  <a:tcPr/>
                </a:tc>
                <a:extLst>
                  <a:ext uri="{0D108BD9-81ED-4DB2-BD59-A6C34878D82A}">
                    <a16:rowId xmlns:a16="http://schemas.microsoft.com/office/drawing/2014/main" val="2762128027"/>
                  </a:ext>
                </a:extLst>
              </a:tr>
              <a:tr h="648097">
                <a:tc>
                  <a:txBody>
                    <a:bodyPr/>
                    <a:lstStyle/>
                    <a:p>
                      <a:r>
                        <a:rPr lang="en-US" sz="2000" dirty="0"/>
                        <a:t>No data cell attached to table header</a:t>
                      </a:r>
                    </a:p>
                  </a:txBody>
                  <a:tcPr/>
                </a:tc>
                <a:tc>
                  <a:txBody>
                    <a:bodyPr/>
                    <a:lstStyle/>
                    <a:p>
                      <a:pPr algn="ctr"/>
                      <a:r>
                        <a:rPr lang="en-US" sz="2000" dirty="0"/>
                        <a:t>6%</a:t>
                      </a:r>
                    </a:p>
                  </a:txBody>
                  <a:tcPr/>
                </a:tc>
                <a:extLst>
                  <a:ext uri="{0D108BD9-81ED-4DB2-BD59-A6C34878D82A}">
                    <a16:rowId xmlns:a16="http://schemas.microsoft.com/office/drawing/2014/main" val="3000438255"/>
                  </a:ext>
                </a:extLst>
              </a:tr>
              <a:tr h="407263">
                <a:tc>
                  <a:txBody>
                    <a:bodyPr/>
                    <a:lstStyle/>
                    <a:p>
                      <a:r>
                        <a:rPr lang="en-US" sz="2000" dirty="0"/>
                        <a:t>Color contrast not sufficient</a:t>
                      </a:r>
                    </a:p>
                    <a:p>
                      <a:endParaRPr lang="en-US" sz="2000" dirty="0"/>
                    </a:p>
                  </a:txBody>
                  <a:tcPr/>
                </a:tc>
                <a:tc>
                  <a:txBody>
                    <a:bodyPr/>
                    <a:lstStyle/>
                    <a:p>
                      <a:pPr algn="ctr"/>
                      <a:r>
                        <a:rPr lang="en-US" sz="2000" dirty="0"/>
                        <a:t>14%</a:t>
                      </a:r>
                    </a:p>
                  </a:txBody>
                  <a:tcPr/>
                </a:tc>
                <a:extLst>
                  <a:ext uri="{0D108BD9-81ED-4DB2-BD59-A6C34878D82A}">
                    <a16:rowId xmlns:a16="http://schemas.microsoft.com/office/drawing/2014/main" val="3872619971"/>
                  </a:ext>
                </a:extLst>
              </a:tr>
              <a:tr h="407263">
                <a:tc>
                  <a:txBody>
                    <a:bodyPr/>
                    <a:lstStyle/>
                    <a:p>
                      <a:r>
                        <a:rPr lang="en-US" sz="2000" dirty="0"/>
                        <a:t>Do these links point to the same URL</a:t>
                      </a:r>
                    </a:p>
                  </a:txBody>
                  <a:tcPr/>
                </a:tc>
                <a:tc>
                  <a:txBody>
                    <a:bodyPr/>
                    <a:lstStyle/>
                    <a:p>
                      <a:pPr algn="ctr"/>
                      <a:r>
                        <a:rPr lang="en-US" sz="2000" dirty="0"/>
                        <a:t>19%</a:t>
                      </a:r>
                    </a:p>
                  </a:txBody>
                  <a:tcPr/>
                </a:tc>
                <a:extLst>
                  <a:ext uri="{0D108BD9-81ED-4DB2-BD59-A6C34878D82A}">
                    <a16:rowId xmlns:a16="http://schemas.microsoft.com/office/drawing/2014/main" val="2296309210"/>
                  </a:ext>
                </a:extLst>
              </a:tr>
            </a:tbl>
          </a:graphicData>
        </a:graphic>
      </p:graphicFrame>
      <p:sp>
        <p:nvSpPr>
          <p:cNvPr id="4" name="Slide Number Placeholder 3">
            <a:extLst>
              <a:ext uri="{FF2B5EF4-FFF2-40B4-BE49-F238E27FC236}">
                <a16:creationId xmlns:a16="http://schemas.microsoft.com/office/drawing/2014/main" id="{080FC905-0920-0124-AE7C-E4FB92DF11D8}"/>
              </a:ext>
            </a:extLst>
          </p:cNvPr>
          <p:cNvSpPr>
            <a:spLocks noGrp="1"/>
          </p:cNvSpPr>
          <p:nvPr>
            <p:ph type="sldNum" sz="quarter" idx="12"/>
          </p:nvPr>
        </p:nvSpPr>
        <p:spPr/>
        <p:txBody>
          <a:bodyPr/>
          <a:lstStyle/>
          <a:p>
            <a:fld id="{106E12CD-FCB1-464E-A775-0B83FDDACE03}" type="slidenum">
              <a:rPr lang="en-US" smtClean="0"/>
              <a:pPr/>
              <a:t>23</a:t>
            </a:fld>
            <a:endParaRPr lang="en-US"/>
          </a:p>
        </p:txBody>
      </p:sp>
    </p:spTree>
    <p:extLst>
      <p:ext uri="{BB962C8B-B14F-4D97-AF65-F5344CB8AC3E}">
        <p14:creationId xmlns:p14="http://schemas.microsoft.com/office/powerpoint/2010/main" val="3854859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4376-4FBE-E33F-4678-A64A3DA12530}"/>
              </a:ext>
            </a:extLst>
          </p:cNvPr>
          <p:cNvSpPr>
            <a:spLocks noGrp="1"/>
          </p:cNvSpPr>
          <p:nvPr>
            <p:ph type="title"/>
          </p:nvPr>
        </p:nvSpPr>
        <p:spPr/>
        <p:txBody>
          <a:bodyPr/>
          <a:lstStyle/>
          <a:p>
            <a:r>
              <a:rPr lang="en-US" dirty="0"/>
              <a:t>What Worked Well</a:t>
            </a:r>
          </a:p>
        </p:txBody>
      </p:sp>
      <p:sp>
        <p:nvSpPr>
          <p:cNvPr id="4" name="Slide Number Placeholder 3">
            <a:extLst>
              <a:ext uri="{FF2B5EF4-FFF2-40B4-BE49-F238E27FC236}">
                <a16:creationId xmlns:a16="http://schemas.microsoft.com/office/drawing/2014/main" id="{C359944C-EFE1-A13C-8A82-700468F6F286}"/>
              </a:ext>
            </a:extLst>
          </p:cNvPr>
          <p:cNvSpPr>
            <a:spLocks noGrp="1"/>
          </p:cNvSpPr>
          <p:nvPr>
            <p:ph type="sldNum" sz="quarter" idx="12"/>
          </p:nvPr>
        </p:nvSpPr>
        <p:spPr/>
        <p:txBody>
          <a:bodyPr/>
          <a:lstStyle/>
          <a:p>
            <a:fld id="{106E12CD-FCB1-464E-A775-0B83FDDACE03}" type="slidenum">
              <a:rPr lang="en-US" smtClean="0"/>
              <a:pPr/>
              <a:t>24</a:t>
            </a:fld>
            <a:endParaRPr lang="en-US"/>
          </a:p>
        </p:txBody>
      </p:sp>
      <p:sp>
        <p:nvSpPr>
          <p:cNvPr id="5" name="Rectangle: Rounded Corners 4">
            <a:extLst>
              <a:ext uri="{FF2B5EF4-FFF2-40B4-BE49-F238E27FC236}">
                <a16:creationId xmlns:a16="http://schemas.microsoft.com/office/drawing/2014/main" id="{16683B99-FAAD-B68D-990C-5CB3F58189AE}"/>
              </a:ext>
            </a:extLst>
          </p:cNvPr>
          <p:cNvSpPr/>
          <p:nvPr/>
        </p:nvSpPr>
        <p:spPr>
          <a:xfrm>
            <a:off x="710419" y="1723617"/>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Visual Branding </a:t>
            </a:r>
          </a:p>
        </p:txBody>
      </p:sp>
      <p:sp>
        <p:nvSpPr>
          <p:cNvPr id="6" name="Rectangle: Rounded Corners 5">
            <a:extLst>
              <a:ext uri="{FF2B5EF4-FFF2-40B4-BE49-F238E27FC236}">
                <a16:creationId xmlns:a16="http://schemas.microsoft.com/office/drawing/2014/main" id="{1D394379-CA44-6359-0983-F10706DD0361}"/>
              </a:ext>
            </a:extLst>
          </p:cNvPr>
          <p:cNvSpPr/>
          <p:nvPr/>
        </p:nvSpPr>
        <p:spPr>
          <a:xfrm>
            <a:off x="4790051" y="1723616"/>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ANU follow up message</a:t>
            </a:r>
          </a:p>
        </p:txBody>
      </p:sp>
      <p:sp>
        <p:nvSpPr>
          <p:cNvPr id="7" name="Rectangle: Rounded Corners 6">
            <a:extLst>
              <a:ext uri="{FF2B5EF4-FFF2-40B4-BE49-F238E27FC236}">
                <a16:creationId xmlns:a16="http://schemas.microsoft.com/office/drawing/2014/main" id="{B21EE6AF-1255-F35B-1D01-ADB6B1B4DEB3}"/>
              </a:ext>
            </a:extLst>
          </p:cNvPr>
          <p:cNvSpPr/>
          <p:nvPr/>
        </p:nvSpPr>
        <p:spPr>
          <a:xfrm>
            <a:off x="710419" y="3034467"/>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Instructor encouragement</a:t>
            </a:r>
          </a:p>
        </p:txBody>
      </p:sp>
      <p:sp>
        <p:nvSpPr>
          <p:cNvPr id="8" name="Rectangle: Rounded Corners 7">
            <a:extLst>
              <a:ext uri="{FF2B5EF4-FFF2-40B4-BE49-F238E27FC236}">
                <a16:creationId xmlns:a16="http://schemas.microsoft.com/office/drawing/2014/main" id="{055A780A-1C17-28F9-5AF8-FA1DE0F545FD}"/>
              </a:ext>
            </a:extLst>
          </p:cNvPr>
          <p:cNvSpPr/>
          <p:nvPr/>
        </p:nvSpPr>
        <p:spPr>
          <a:xfrm>
            <a:off x="4790051" y="3034466"/>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Consultations</a:t>
            </a:r>
          </a:p>
        </p:txBody>
      </p:sp>
      <p:sp>
        <p:nvSpPr>
          <p:cNvPr id="9" name="Rectangle: Rounded Corners 8">
            <a:extLst>
              <a:ext uri="{FF2B5EF4-FFF2-40B4-BE49-F238E27FC236}">
                <a16:creationId xmlns:a16="http://schemas.microsoft.com/office/drawing/2014/main" id="{AAD6CF28-1E44-0044-21B9-43A7F4975225}"/>
              </a:ext>
            </a:extLst>
          </p:cNvPr>
          <p:cNvSpPr/>
          <p:nvPr/>
        </p:nvSpPr>
        <p:spPr>
          <a:xfrm>
            <a:off x="707443" y="4345316"/>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Offering grad student support</a:t>
            </a:r>
          </a:p>
        </p:txBody>
      </p:sp>
      <p:sp>
        <p:nvSpPr>
          <p:cNvPr id="10" name="Rectangle: Rounded Corners 9">
            <a:extLst>
              <a:ext uri="{FF2B5EF4-FFF2-40B4-BE49-F238E27FC236}">
                <a16:creationId xmlns:a16="http://schemas.microsoft.com/office/drawing/2014/main" id="{715C4CFE-6962-B783-7986-7789EC6C15CB}"/>
              </a:ext>
            </a:extLst>
          </p:cNvPr>
          <p:cNvSpPr/>
          <p:nvPr/>
        </p:nvSpPr>
        <p:spPr>
          <a:xfrm>
            <a:off x="4787075" y="4345315"/>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Email recognition</a:t>
            </a:r>
          </a:p>
        </p:txBody>
      </p:sp>
    </p:spTree>
    <p:extLst>
      <p:ext uri="{BB962C8B-B14F-4D97-AF65-F5344CB8AC3E}">
        <p14:creationId xmlns:p14="http://schemas.microsoft.com/office/powerpoint/2010/main" val="3226000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4376-4FBE-E33F-4678-A64A3DA12530}"/>
              </a:ext>
            </a:extLst>
          </p:cNvPr>
          <p:cNvSpPr>
            <a:spLocks noGrp="1"/>
          </p:cNvSpPr>
          <p:nvPr>
            <p:ph type="title"/>
          </p:nvPr>
        </p:nvSpPr>
        <p:spPr/>
        <p:txBody>
          <a:bodyPr>
            <a:normAutofit fontScale="90000"/>
          </a:bodyPr>
          <a:lstStyle/>
          <a:p>
            <a:r>
              <a:rPr lang="en-US" dirty="0"/>
              <a:t>What Wasn’t as Effective as Expected</a:t>
            </a:r>
          </a:p>
        </p:txBody>
      </p:sp>
      <p:sp>
        <p:nvSpPr>
          <p:cNvPr id="4" name="Slide Number Placeholder 3">
            <a:extLst>
              <a:ext uri="{FF2B5EF4-FFF2-40B4-BE49-F238E27FC236}">
                <a16:creationId xmlns:a16="http://schemas.microsoft.com/office/drawing/2014/main" id="{C359944C-EFE1-A13C-8A82-700468F6F286}"/>
              </a:ext>
            </a:extLst>
          </p:cNvPr>
          <p:cNvSpPr>
            <a:spLocks noGrp="1"/>
          </p:cNvSpPr>
          <p:nvPr>
            <p:ph type="sldNum" sz="quarter" idx="12"/>
          </p:nvPr>
        </p:nvSpPr>
        <p:spPr/>
        <p:txBody>
          <a:bodyPr/>
          <a:lstStyle/>
          <a:p>
            <a:fld id="{106E12CD-FCB1-464E-A775-0B83FDDACE03}" type="slidenum">
              <a:rPr lang="en-US" smtClean="0"/>
              <a:pPr/>
              <a:t>25</a:t>
            </a:fld>
            <a:endParaRPr lang="en-US"/>
          </a:p>
        </p:txBody>
      </p:sp>
      <p:sp>
        <p:nvSpPr>
          <p:cNvPr id="5" name="Rectangle: Rounded Corners 4">
            <a:extLst>
              <a:ext uri="{FF2B5EF4-FFF2-40B4-BE49-F238E27FC236}">
                <a16:creationId xmlns:a16="http://schemas.microsoft.com/office/drawing/2014/main" id="{16683B99-FAAD-B68D-990C-5CB3F58189AE}"/>
              </a:ext>
            </a:extLst>
          </p:cNvPr>
          <p:cNvSpPr/>
          <p:nvPr/>
        </p:nvSpPr>
        <p:spPr>
          <a:xfrm>
            <a:off x="710419" y="2226375"/>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VIP Treatment </a:t>
            </a:r>
          </a:p>
        </p:txBody>
      </p:sp>
      <p:sp>
        <p:nvSpPr>
          <p:cNvPr id="6" name="Rectangle: Rounded Corners 5">
            <a:extLst>
              <a:ext uri="{FF2B5EF4-FFF2-40B4-BE49-F238E27FC236}">
                <a16:creationId xmlns:a16="http://schemas.microsoft.com/office/drawing/2014/main" id="{1D394379-CA44-6359-0983-F10706DD0361}"/>
              </a:ext>
            </a:extLst>
          </p:cNvPr>
          <p:cNvSpPr/>
          <p:nvPr/>
        </p:nvSpPr>
        <p:spPr>
          <a:xfrm>
            <a:off x="4790051" y="2226374"/>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Digital Signage</a:t>
            </a:r>
          </a:p>
        </p:txBody>
      </p:sp>
      <p:sp>
        <p:nvSpPr>
          <p:cNvPr id="7" name="Rectangle: Rounded Corners 6">
            <a:extLst>
              <a:ext uri="{FF2B5EF4-FFF2-40B4-BE49-F238E27FC236}">
                <a16:creationId xmlns:a16="http://schemas.microsoft.com/office/drawing/2014/main" id="{B21EE6AF-1255-F35B-1D01-ADB6B1B4DEB3}"/>
              </a:ext>
            </a:extLst>
          </p:cNvPr>
          <p:cNvSpPr/>
          <p:nvPr/>
        </p:nvSpPr>
        <p:spPr>
          <a:xfrm>
            <a:off x="710419" y="3537869"/>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Office Hours</a:t>
            </a:r>
          </a:p>
        </p:txBody>
      </p:sp>
      <p:sp>
        <p:nvSpPr>
          <p:cNvPr id="3" name="Rectangle: Rounded Corners 2">
            <a:extLst>
              <a:ext uri="{FF2B5EF4-FFF2-40B4-BE49-F238E27FC236}">
                <a16:creationId xmlns:a16="http://schemas.microsoft.com/office/drawing/2014/main" id="{31B4B863-A026-5AFC-92AF-82E3886992C5}"/>
              </a:ext>
            </a:extLst>
          </p:cNvPr>
          <p:cNvSpPr/>
          <p:nvPr/>
        </p:nvSpPr>
        <p:spPr>
          <a:xfrm>
            <a:off x="4790051" y="3537869"/>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Siteimprove metrics</a:t>
            </a:r>
          </a:p>
        </p:txBody>
      </p:sp>
    </p:spTree>
    <p:extLst>
      <p:ext uri="{BB962C8B-B14F-4D97-AF65-F5344CB8AC3E}">
        <p14:creationId xmlns:p14="http://schemas.microsoft.com/office/powerpoint/2010/main" val="446257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0E4E-61B7-ECD0-2227-2D9ABF6BACD1}"/>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5C680A86-1230-F03E-3A85-B37A243126F4}"/>
              </a:ext>
            </a:extLst>
          </p:cNvPr>
          <p:cNvSpPr>
            <a:spLocks noGrp="1"/>
          </p:cNvSpPr>
          <p:nvPr>
            <p:ph type="sldNum" sz="quarter" idx="12"/>
          </p:nvPr>
        </p:nvSpPr>
        <p:spPr/>
        <p:txBody>
          <a:bodyPr/>
          <a:lstStyle/>
          <a:p>
            <a:fld id="{106E12CD-FCB1-464E-A775-0B83FDDACE03}" type="slidenum">
              <a:rPr lang="en-US" smtClean="0"/>
              <a:pPr/>
              <a:t>26</a:t>
            </a:fld>
            <a:endParaRPr lang="en-US"/>
          </a:p>
        </p:txBody>
      </p:sp>
      <p:pic>
        <p:nvPicPr>
          <p:cNvPr id="9" name="Graphic 8" descr="Social network with solid fill">
            <a:extLst>
              <a:ext uri="{FF2B5EF4-FFF2-40B4-BE49-F238E27FC236}">
                <a16:creationId xmlns:a16="http://schemas.microsoft.com/office/drawing/2014/main" id="{ABB58A13-0B86-C25F-02D6-F1896A3677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7568" y="3028950"/>
            <a:ext cx="1371600" cy="1371600"/>
          </a:xfrm>
          <a:prstGeom prst="rect">
            <a:avLst/>
          </a:prstGeom>
        </p:spPr>
      </p:pic>
      <p:pic>
        <p:nvPicPr>
          <p:cNvPr id="11" name="Graphic 10" descr="Open book with solid fill">
            <a:extLst>
              <a:ext uri="{FF2B5EF4-FFF2-40B4-BE49-F238E27FC236}">
                <a16:creationId xmlns:a16="http://schemas.microsoft.com/office/drawing/2014/main" id="{274FCC4A-D9EC-2FD8-1578-8873D7933F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129" y="4617719"/>
            <a:ext cx="1371600" cy="1371600"/>
          </a:xfrm>
          <a:prstGeom prst="rect">
            <a:avLst/>
          </a:prstGeom>
        </p:spPr>
      </p:pic>
      <p:sp>
        <p:nvSpPr>
          <p:cNvPr id="12" name="Rectangle: Rounded Corners 11">
            <a:extLst>
              <a:ext uri="{FF2B5EF4-FFF2-40B4-BE49-F238E27FC236}">
                <a16:creationId xmlns:a16="http://schemas.microsoft.com/office/drawing/2014/main" id="{D69C63FF-7D20-9114-1B47-6131FB95F7DA}"/>
              </a:ext>
            </a:extLst>
          </p:cNvPr>
          <p:cNvSpPr/>
          <p:nvPr/>
        </p:nvSpPr>
        <p:spPr>
          <a:xfrm>
            <a:off x="2310075" y="1500920"/>
            <a:ext cx="5975796" cy="1143000"/>
          </a:xfrm>
          <a:prstGeom prst="roundRect">
            <a:avLst/>
          </a:prstGeom>
          <a:solidFill>
            <a:srgbClr val="927FB6"/>
          </a:solidFill>
          <a:ln w="50800">
            <a:solidFill>
              <a:srgbClr val="4E2A8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Implement Pope Tech Accessibility Dashboard and Accessibility Guide</a:t>
            </a:r>
          </a:p>
        </p:txBody>
      </p:sp>
      <p:sp>
        <p:nvSpPr>
          <p:cNvPr id="13" name="Rectangle: Rounded Corners 12">
            <a:extLst>
              <a:ext uri="{FF2B5EF4-FFF2-40B4-BE49-F238E27FC236}">
                <a16:creationId xmlns:a16="http://schemas.microsoft.com/office/drawing/2014/main" id="{CF1F8FDC-E64F-C7C1-CD99-612C5BC05F1D}"/>
              </a:ext>
            </a:extLst>
          </p:cNvPr>
          <p:cNvSpPr/>
          <p:nvPr/>
        </p:nvSpPr>
        <p:spPr>
          <a:xfrm>
            <a:off x="991772" y="3174268"/>
            <a:ext cx="5975796" cy="1143000"/>
          </a:xfrm>
          <a:prstGeom prst="roundRect">
            <a:avLst/>
          </a:prstGeom>
          <a:solidFill>
            <a:srgbClr val="927FB6"/>
          </a:solidFill>
          <a:ln w="50800">
            <a:solidFill>
              <a:srgbClr val="4E2A8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Increase participation in Mission: Accessible 2023-2024</a:t>
            </a:r>
          </a:p>
        </p:txBody>
      </p:sp>
      <p:sp>
        <p:nvSpPr>
          <p:cNvPr id="14" name="Rectangle: Rounded Corners 13">
            <a:extLst>
              <a:ext uri="{FF2B5EF4-FFF2-40B4-BE49-F238E27FC236}">
                <a16:creationId xmlns:a16="http://schemas.microsoft.com/office/drawing/2014/main" id="{86422514-0F85-141D-C657-8CE5A053E1FC}"/>
              </a:ext>
            </a:extLst>
          </p:cNvPr>
          <p:cNvSpPr/>
          <p:nvPr/>
        </p:nvSpPr>
        <p:spPr>
          <a:xfrm>
            <a:off x="2310075" y="4785580"/>
            <a:ext cx="5975796" cy="1143000"/>
          </a:xfrm>
          <a:prstGeom prst="roundRect">
            <a:avLst/>
          </a:prstGeom>
          <a:solidFill>
            <a:srgbClr val="927FB6"/>
          </a:solidFill>
          <a:ln w="50800">
            <a:solidFill>
              <a:srgbClr val="4E2A8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Begin Phase 2: Document Conversion</a:t>
            </a:r>
          </a:p>
        </p:txBody>
      </p:sp>
      <p:pic>
        <p:nvPicPr>
          <p:cNvPr id="6" name="Graphic 5" descr="Programmer male with solid fill">
            <a:extLst>
              <a:ext uri="{FF2B5EF4-FFF2-40B4-BE49-F238E27FC236}">
                <a16:creationId xmlns:a16="http://schemas.microsoft.com/office/drawing/2014/main" id="{CC4F80BE-4DB4-3E19-FDF7-CEA3376876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4950" y="1417638"/>
            <a:ext cx="1237957" cy="1237957"/>
          </a:xfrm>
          <a:prstGeom prst="rect">
            <a:avLst/>
          </a:prstGeom>
        </p:spPr>
      </p:pic>
    </p:spTree>
    <p:extLst>
      <p:ext uri="{BB962C8B-B14F-4D97-AF65-F5344CB8AC3E}">
        <p14:creationId xmlns:p14="http://schemas.microsoft.com/office/powerpoint/2010/main" val="980551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B009-AF4B-B497-631F-5CCE8C53E75D}"/>
              </a:ext>
            </a:extLst>
          </p:cNvPr>
          <p:cNvSpPr>
            <a:spLocks noGrp="1"/>
          </p:cNvSpPr>
          <p:nvPr>
            <p:ph type="title"/>
          </p:nvPr>
        </p:nvSpPr>
        <p:spPr/>
        <p:txBody>
          <a:bodyPr/>
          <a:lstStyle/>
          <a:p>
            <a:r>
              <a:rPr lang="en-US" dirty="0"/>
              <a:t>Phase 2 - Funding</a:t>
            </a:r>
          </a:p>
        </p:txBody>
      </p:sp>
      <p:sp>
        <p:nvSpPr>
          <p:cNvPr id="4" name="Slide Number Placeholder 3">
            <a:extLst>
              <a:ext uri="{FF2B5EF4-FFF2-40B4-BE49-F238E27FC236}">
                <a16:creationId xmlns:a16="http://schemas.microsoft.com/office/drawing/2014/main" id="{53F60DFE-64F7-97E0-F4DE-2D383256A55D}"/>
              </a:ext>
            </a:extLst>
          </p:cNvPr>
          <p:cNvSpPr>
            <a:spLocks noGrp="1"/>
          </p:cNvSpPr>
          <p:nvPr>
            <p:ph type="sldNum" sz="quarter" idx="12"/>
          </p:nvPr>
        </p:nvSpPr>
        <p:spPr/>
        <p:txBody>
          <a:bodyPr/>
          <a:lstStyle/>
          <a:p>
            <a:fld id="{106E12CD-FCB1-464E-A775-0B83FDDACE03}" type="slidenum">
              <a:rPr lang="en-US" smtClean="0"/>
              <a:pPr/>
              <a:t>27</a:t>
            </a:fld>
            <a:endParaRPr lang="en-US"/>
          </a:p>
        </p:txBody>
      </p:sp>
      <p:sp>
        <p:nvSpPr>
          <p:cNvPr id="5" name="Rectangle: Rounded Corners 4">
            <a:extLst>
              <a:ext uri="{FF2B5EF4-FFF2-40B4-BE49-F238E27FC236}">
                <a16:creationId xmlns:a16="http://schemas.microsoft.com/office/drawing/2014/main" id="{C73F6BBE-2899-B485-5CF2-2838186DCE82}"/>
              </a:ext>
            </a:extLst>
          </p:cNvPr>
          <p:cNvSpPr/>
          <p:nvPr/>
        </p:nvSpPr>
        <p:spPr>
          <a:xfrm>
            <a:off x="710419" y="1723617"/>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Pope Tech Accessibility Dashboard &amp; Accessibility Guide</a:t>
            </a:r>
          </a:p>
        </p:txBody>
      </p:sp>
      <p:sp>
        <p:nvSpPr>
          <p:cNvPr id="6" name="Rectangle: Rounded Corners 5">
            <a:extLst>
              <a:ext uri="{FF2B5EF4-FFF2-40B4-BE49-F238E27FC236}">
                <a16:creationId xmlns:a16="http://schemas.microsoft.com/office/drawing/2014/main" id="{C8BC84CF-DED2-3E20-1613-E6D37C678E7F}"/>
              </a:ext>
            </a:extLst>
          </p:cNvPr>
          <p:cNvSpPr/>
          <p:nvPr/>
        </p:nvSpPr>
        <p:spPr>
          <a:xfrm>
            <a:off x="4790051" y="1723616"/>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a:t>WebAIM</a:t>
            </a:r>
            <a:r>
              <a:rPr lang="en-US" sz="2800" dirty="0"/>
              <a:t> Accessibility Training </a:t>
            </a:r>
          </a:p>
        </p:txBody>
      </p:sp>
      <p:sp>
        <p:nvSpPr>
          <p:cNvPr id="7" name="Rectangle: Rounded Corners 6">
            <a:extLst>
              <a:ext uri="{FF2B5EF4-FFF2-40B4-BE49-F238E27FC236}">
                <a16:creationId xmlns:a16="http://schemas.microsoft.com/office/drawing/2014/main" id="{7026D67A-3624-21DF-FD6D-5AD8A5B6D50F}"/>
              </a:ext>
            </a:extLst>
          </p:cNvPr>
          <p:cNvSpPr/>
          <p:nvPr/>
        </p:nvSpPr>
        <p:spPr>
          <a:xfrm>
            <a:off x="710419" y="3034467"/>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Document remediation tools</a:t>
            </a:r>
          </a:p>
        </p:txBody>
      </p:sp>
      <p:sp>
        <p:nvSpPr>
          <p:cNvPr id="8" name="Rectangle: Rounded Corners 7">
            <a:extLst>
              <a:ext uri="{FF2B5EF4-FFF2-40B4-BE49-F238E27FC236}">
                <a16:creationId xmlns:a16="http://schemas.microsoft.com/office/drawing/2014/main" id="{5F53E6B1-7C85-4EAE-C108-A1493CD514EF}"/>
              </a:ext>
            </a:extLst>
          </p:cNvPr>
          <p:cNvSpPr/>
          <p:nvPr/>
        </p:nvSpPr>
        <p:spPr>
          <a:xfrm>
            <a:off x="4790051" y="3034467"/>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Term staff for document remediation</a:t>
            </a:r>
          </a:p>
        </p:txBody>
      </p:sp>
      <p:sp>
        <p:nvSpPr>
          <p:cNvPr id="9" name="Rectangle: Rounded Corners 8">
            <a:extLst>
              <a:ext uri="{FF2B5EF4-FFF2-40B4-BE49-F238E27FC236}">
                <a16:creationId xmlns:a16="http://schemas.microsoft.com/office/drawing/2014/main" id="{2265F543-174C-93E4-634C-5D5A6E4A71B6}"/>
              </a:ext>
            </a:extLst>
          </p:cNvPr>
          <p:cNvSpPr/>
          <p:nvPr/>
        </p:nvSpPr>
        <p:spPr>
          <a:xfrm>
            <a:off x="2750234" y="4345317"/>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Student accessibility tools</a:t>
            </a:r>
          </a:p>
        </p:txBody>
      </p:sp>
    </p:spTree>
    <p:extLst>
      <p:ext uri="{BB962C8B-B14F-4D97-AF65-F5344CB8AC3E}">
        <p14:creationId xmlns:p14="http://schemas.microsoft.com/office/powerpoint/2010/main" val="3856495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0E4E-61B7-ECD0-2227-2D9ABF6BACD1}"/>
              </a:ext>
            </a:extLst>
          </p:cNvPr>
          <p:cNvSpPr>
            <a:spLocks noGrp="1"/>
          </p:cNvSpPr>
          <p:nvPr>
            <p:ph type="title"/>
          </p:nvPr>
        </p:nvSpPr>
        <p:spPr/>
        <p:txBody>
          <a:bodyPr/>
          <a:lstStyle/>
          <a:p>
            <a:r>
              <a:rPr lang="en-US" dirty="0"/>
              <a:t>Using Pope Tech Dashboard</a:t>
            </a:r>
          </a:p>
        </p:txBody>
      </p:sp>
      <p:sp>
        <p:nvSpPr>
          <p:cNvPr id="4" name="Slide Number Placeholder 3">
            <a:extLst>
              <a:ext uri="{FF2B5EF4-FFF2-40B4-BE49-F238E27FC236}">
                <a16:creationId xmlns:a16="http://schemas.microsoft.com/office/drawing/2014/main" id="{5C680A86-1230-F03E-3A85-B37A243126F4}"/>
              </a:ext>
            </a:extLst>
          </p:cNvPr>
          <p:cNvSpPr>
            <a:spLocks noGrp="1"/>
          </p:cNvSpPr>
          <p:nvPr>
            <p:ph type="sldNum" sz="quarter" idx="12"/>
          </p:nvPr>
        </p:nvSpPr>
        <p:spPr/>
        <p:txBody>
          <a:bodyPr/>
          <a:lstStyle/>
          <a:p>
            <a:fld id="{106E12CD-FCB1-464E-A775-0B83FDDACE03}" type="slidenum">
              <a:rPr lang="en-US" smtClean="0"/>
              <a:pPr/>
              <a:t>28</a:t>
            </a:fld>
            <a:endParaRPr lang="en-US"/>
          </a:p>
        </p:txBody>
      </p:sp>
      <p:sp>
        <p:nvSpPr>
          <p:cNvPr id="3" name="Rectangle: Rounded Corners 2">
            <a:extLst>
              <a:ext uri="{FF2B5EF4-FFF2-40B4-BE49-F238E27FC236}">
                <a16:creationId xmlns:a16="http://schemas.microsoft.com/office/drawing/2014/main" id="{21E27FD2-7801-D8D5-4374-E6773AADE192}"/>
              </a:ext>
            </a:extLst>
          </p:cNvPr>
          <p:cNvSpPr/>
          <p:nvPr/>
        </p:nvSpPr>
        <p:spPr>
          <a:xfrm>
            <a:off x="710419" y="1723617"/>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Track improvements</a:t>
            </a:r>
          </a:p>
        </p:txBody>
      </p:sp>
      <p:sp>
        <p:nvSpPr>
          <p:cNvPr id="5" name="Rectangle: Rounded Corners 4">
            <a:extLst>
              <a:ext uri="{FF2B5EF4-FFF2-40B4-BE49-F238E27FC236}">
                <a16:creationId xmlns:a16="http://schemas.microsoft.com/office/drawing/2014/main" id="{0AFE110C-398C-EECA-5F83-AED26921D728}"/>
              </a:ext>
            </a:extLst>
          </p:cNvPr>
          <p:cNvSpPr/>
          <p:nvPr/>
        </p:nvSpPr>
        <p:spPr>
          <a:xfrm>
            <a:off x="4790051" y="1723616"/>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Share school data</a:t>
            </a:r>
          </a:p>
        </p:txBody>
      </p:sp>
      <p:sp>
        <p:nvSpPr>
          <p:cNvPr id="7" name="Rectangle: Rounded Corners 6">
            <a:extLst>
              <a:ext uri="{FF2B5EF4-FFF2-40B4-BE49-F238E27FC236}">
                <a16:creationId xmlns:a16="http://schemas.microsoft.com/office/drawing/2014/main" id="{0DEF9447-2AC4-0E79-7265-5C40EAA8A146}"/>
              </a:ext>
            </a:extLst>
          </p:cNvPr>
          <p:cNvSpPr/>
          <p:nvPr/>
        </p:nvSpPr>
        <p:spPr>
          <a:xfrm>
            <a:off x="710419" y="3034467"/>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Address courses with most errors</a:t>
            </a:r>
          </a:p>
        </p:txBody>
      </p:sp>
      <p:sp>
        <p:nvSpPr>
          <p:cNvPr id="8" name="Rectangle: Rounded Corners 7">
            <a:extLst>
              <a:ext uri="{FF2B5EF4-FFF2-40B4-BE49-F238E27FC236}">
                <a16:creationId xmlns:a16="http://schemas.microsoft.com/office/drawing/2014/main" id="{7B2930FC-3E75-256D-BF7A-39DB2257BFD3}"/>
              </a:ext>
            </a:extLst>
          </p:cNvPr>
          <p:cNvSpPr/>
          <p:nvPr/>
        </p:nvSpPr>
        <p:spPr>
          <a:xfrm>
            <a:off x="4790051" y="3034466"/>
            <a:ext cx="3643532" cy="1005515"/>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Create school partnerships</a:t>
            </a:r>
          </a:p>
        </p:txBody>
      </p:sp>
      <p:pic>
        <p:nvPicPr>
          <p:cNvPr id="9" name="Picture 8" descr="Pope Tech Dashboard showing Errors across the Northwestern Canvas system">
            <a:extLst>
              <a:ext uri="{FF2B5EF4-FFF2-40B4-BE49-F238E27FC236}">
                <a16:creationId xmlns:a16="http://schemas.microsoft.com/office/drawing/2014/main" id="{4EB94F82-A08E-ABC1-29CA-B9CAF0D02A55}"/>
              </a:ext>
            </a:extLst>
          </p:cNvPr>
          <p:cNvPicPr>
            <a:picLocks noChangeAspect="1"/>
          </p:cNvPicPr>
          <p:nvPr/>
        </p:nvPicPr>
        <p:blipFill>
          <a:blip r:embed="rId2"/>
          <a:stretch>
            <a:fillRect/>
          </a:stretch>
        </p:blipFill>
        <p:spPr>
          <a:xfrm>
            <a:off x="1057849" y="4252912"/>
            <a:ext cx="7028302" cy="2286000"/>
          </a:xfrm>
          <a:prstGeom prst="rect">
            <a:avLst/>
          </a:prstGeom>
        </p:spPr>
      </p:pic>
    </p:spTree>
    <p:extLst>
      <p:ext uri="{BB962C8B-B14F-4D97-AF65-F5344CB8AC3E}">
        <p14:creationId xmlns:p14="http://schemas.microsoft.com/office/powerpoint/2010/main" val="272840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B843D5-CCAA-446A-3A0B-CA9CD8684103}"/>
              </a:ext>
            </a:extLst>
          </p:cNvPr>
          <p:cNvSpPr>
            <a:spLocks noGrp="1"/>
          </p:cNvSpPr>
          <p:nvPr>
            <p:ph type="title" idx="4294967295"/>
          </p:nvPr>
        </p:nvSpPr>
        <p:spPr>
          <a:xfrm>
            <a:off x="8339138" y="6356350"/>
            <a:ext cx="5969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6E12CD-FCB1-464E-A775-0B83FDDACE03}" type="slidenum">
              <a:rPr kumimoji="0" lang="en-US" sz="12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3" name="Picture 2" descr="Canvas Accessibility Project and Mission: Accessible Logo">
            <a:extLst>
              <a:ext uri="{FF2B5EF4-FFF2-40B4-BE49-F238E27FC236}">
                <a16:creationId xmlns:a16="http://schemas.microsoft.com/office/drawing/2014/main" id="{782B547D-F303-0E58-CD58-5D2686192A9A}"/>
              </a:ext>
            </a:extLst>
          </p:cNvPr>
          <p:cNvPicPr>
            <a:picLocks noChangeAspect="1"/>
          </p:cNvPicPr>
          <p:nvPr/>
        </p:nvPicPr>
        <p:blipFill>
          <a:blip r:embed="rId2"/>
          <a:stretch>
            <a:fillRect/>
          </a:stretch>
        </p:blipFill>
        <p:spPr>
          <a:xfrm>
            <a:off x="920476" y="1345541"/>
            <a:ext cx="7303047" cy="3657600"/>
          </a:xfrm>
          <a:prstGeom prst="rect">
            <a:avLst/>
          </a:prstGeom>
        </p:spPr>
      </p:pic>
    </p:spTree>
    <p:extLst>
      <p:ext uri="{BB962C8B-B14F-4D97-AF65-F5344CB8AC3E}">
        <p14:creationId xmlns:p14="http://schemas.microsoft.com/office/powerpoint/2010/main" val="871431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32893-0903-A01E-191C-2DF99B504038}"/>
              </a:ext>
            </a:extLst>
          </p:cNvPr>
          <p:cNvSpPr>
            <a:spLocks noGrp="1"/>
          </p:cNvSpPr>
          <p:nvPr>
            <p:ph type="title"/>
          </p:nvPr>
        </p:nvSpPr>
        <p:spPr/>
        <p:txBody>
          <a:bodyPr/>
          <a:lstStyle/>
          <a:p>
            <a:r>
              <a:rPr lang="en-US" dirty="0"/>
              <a:t>Pope Tech Accessibility Guide</a:t>
            </a:r>
          </a:p>
        </p:txBody>
      </p:sp>
      <p:sp>
        <p:nvSpPr>
          <p:cNvPr id="4" name="Slide Number Placeholder 3">
            <a:extLst>
              <a:ext uri="{FF2B5EF4-FFF2-40B4-BE49-F238E27FC236}">
                <a16:creationId xmlns:a16="http://schemas.microsoft.com/office/drawing/2014/main" id="{2F99DCE4-45CA-B0F9-D303-B4A22A21D69E}"/>
              </a:ext>
            </a:extLst>
          </p:cNvPr>
          <p:cNvSpPr>
            <a:spLocks noGrp="1"/>
          </p:cNvSpPr>
          <p:nvPr>
            <p:ph type="sldNum" sz="quarter" idx="12"/>
          </p:nvPr>
        </p:nvSpPr>
        <p:spPr/>
        <p:txBody>
          <a:bodyPr/>
          <a:lstStyle/>
          <a:p>
            <a:fld id="{106E12CD-FCB1-464E-A775-0B83FDDACE03}" type="slidenum">
              <a:rPr lang="en-US" smtClean="0"/>
              <a:pPr/>
              <a:t>29</a:t>
            </a:fld>
            <a:endParaRPr lang="en-US"/>
          </a:p>
        </p:txBody>
      </p:sp>
      <p:pic>
        <p:nvPicPr>
          <p:cNvPr id="5" name="Picture 4" descr="Pope Tech Accessibility Guide screenshot showing 23 errors and 23 alerts">
            <a:extLst>
              <a:ext uri="{FF2B5EF4-FFF2-40B4-BE49-F238E27FC236}">
                <a16:creationId xmlns:a16="http://schemas.microsoft.com/office/drawing/2014/main" id="{1D5BFDEA-D36A-53C5-E29B-D12C2F06C0A0}"/>
              </a:ext>
            </a:extLst>
          </p:cNvPr>
          <p:cNvPicPr>
            <a:picLocks noChangeAspect="1"/>
          </p:cNvPicPr>
          <p:nvPr/>
        </p:nvPicPr>
        <p:blipFill>
          <a:blip r:embed="rId2"/>
          <a:stretch>
            <a:fillRect/>
          </a:stretch>
        </p:blipFill>
        <p:spPr>
          <a:xfrm>
            <a:off x="700810" y="1417638"/>
            <a:ext cx="2145059" cy="4572000"/>
          </a:xfrm>
          <a:prstGeom prst="rect">
            <a:avLst/>
          </a:prstGeom>
        </p:spPr>
      </p:pic>
      <p:pic>
        <p:nvPicPr>
          <p:cNvPr id="7" name="Picture 6" descr="Pope Tech accessibility guide screenshot showing help documentation">
            <a:extLst>
              <a:ext uri="{FF2B5EF4-FFF2-40B4-BE49-F238E27FC236}">
                <a16:creationId xmlns:a16="http://schemas.microsoft.com/office/drawing/2014/main" id="{8BB4EEB8-CCC6-DF0A-0FD5-60BE525CB5DF}"/>
              </a:ext>
            </a:extLst>
          </p:cNvPr>
          <p:cNvPicPr>
            <a:picLocks noChangeAspect="1"/>
          </p:cNvPicPr>
          <p:nvPr/>
        </p:nvPicPr>
        <p:blipFill rotWithShape="1">
          <a:blip r:embed="rId3"/>
          <a:srcRect b="10873"/>
          <a:stretch/>
        </p:blipFill>
        <p:spPr>
          <a:xfrm>
            <a:off x="5910970" y="1371600"/>
            <a:ext cx="1906241" cy="4889863"/>
          </a:xfrm>
          <a:prstGeom prst="rect">
            <a:avLst/>
          </a:prstGeom>
        </p:spPr>
      </p:pic>
      <p:pic>
        <p:nvPicPr>
          <p:cNvPr id="9" name="Picture 8" descr="Pope Tech Accessibility Guide screenshot showing details of how to fix an alt text error">
            <a:extLst>
              <a:ext uri="{FF2B5EF4-FFF2-40B4-BE49-F238E27FC236}">
                <a16:creationId xmlns:a16="http://schemas.microsoft.com/office/drawing/2014/main" id="{1A2FF1A5-3320-5D74-63BA-578855D69D02}"/>
              </a:ext>
            </a:extLst>
          </p:cNvPr>
          <p:cNvPicPr>
            <a:picLocks noChangeAspect="1"/>
          </p:cNvPicPr>
          <p:nvPr/>
        </p:nvPicPr>
        <p:blipFill rotWithShape="1">
          <a:blip r:embed="rId4"/>
          <a:srcRect b="10873"/>
          <a:stretch/>
        </p:blipFill>
        <p:spPr>
          <a:xfrm>
            <a:off x="3360258" y="1371600"/>
            <a:ext cx="2036323" cy="4889863"/>
          </a:xfrm>
          <a:prstGeom prst="rect">
            <a:avLst/>
          </a:prstGeom>
        </p:spPr>
      </p:pic>
    </p:spTree>
    <p:extLst>
      <p:ext uri="{BB962C8B-B14F-4D97-AF65-F5344CB8AC3E}">
        <p14:creationId xmlns:p14="http://schemas.microsoft.com/office/powerpoint/2010/main" val="543553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352CA-9A7C-C427-58D4-C0847EEAF4C1}"/>
              </a:ext>
            </a:extLst>
          </p:cNvPr>
          <p:cNvSpPr>
            <a:spLocks noGrp="1"/>
          </p:cNvSpPr>
          <p:nvPr>
            <p:ph type="title"/>
          </p:nvPr>
        </p:nvSpPr>
        <p:spPr/>
        <p:txBody>
          <a:bodyPr>
            <a:normAutofit fontScale="90000"/>
          </a:bodyPr>
          <a:lstStyle/>
          <a:p>
            <a:r>
              <a:rPr lang="en-US" dirty="0"/>
              <a:t>Medill School of Journalism Partnership</a:t>
            </a:r>
          </a:p>
        </p:txBody>
      </p:sp>
      <p:sp>
        <p:nvSpPr>
          <p:cNvPr id="3" name="Slide Number Placeholder 2">
            <a:extLst>
              <a:ext uri="{FF2B5EF4-FFF2-40B4-BE49-F238E27FC236}">
                <a16:creationId xmlns:a16="http://schemas.microsoft.com/office/drawing/2014/main" id="{7C78A3A5-D410-6CA9-FB28-CE6E862C5C39}"/>
              </a:ext>
            </a:extLst>
          </p:cNvPr>
          <p:cNvSpPr>
            <a:spLocks noGrp="1"/>
          </p:cNvSpPr>
          <p:nvPr>
            <p:ph type="sldNum" sz="quarter" idx="12"/>
          </p:nvPr>
        </p:nvSpPr>
        <p:spPr/>
        <p:txBody>
          <a:bodyPr/>
          <a:lstStyle/>
          <a:p>
            <a:fld id="{106E12CD-FCB1-464E-A775-0B83FDDACE03}" type="slidenum">
              <a:rPr lang="en-US" smtClean="0"/>
              <a:pPr/>
              <a:t>30</a:t>
            </a:fld>
            <a:endParaRPr lang="en-US"/>
          </a:p>
        </p:txBody>
      </p:sp>
      <p:sp>
        <p:nvSpPr>
          <p:cNvPr id="4" name="Rectangle 3">
            <a:extLst>
              <a:ext uri="{FF2B5EF4-FFF2-40B4-BE49-F238E27FC236}">
                <a16:creationId xmlns:a16="http://schemas.microsoft.com/office/drawing/2014/main" id="{A6E4ECF1-3C6C-00EC-3BE0-C21388884916}"/>
              </a:ext>
            </a:extLst>
          </p:cNvPr>
          <p:cNvSpPr/>
          <p:nvPr/>
        </p:nvSpPr>
        <p:spPr>
          <a:xfrm>
            <a:off x="343990" y="1643652"/>
            <a:ext cx="1632857" cy="923330"/>
          </a:xfrm>
          <a:prstGeom prst="rect">
            <a:avLst/>
          </a:prstGeom>
          <a:solidFill>
            <a:srgbClr val="411E84"/>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Goal</a:t>
            </a:r>
          </a:p>
        </p:txBody>
      </p:sp>
      <p:sp>
        <p:nvSpPr>
          <p:cNvPr id="5" name="TextBox 4">
            <a:extLst>
              <a:ext uri="{FF2B5EF4-FFF2-40B4-BE49-F238E27FC236}">
                <a16:creationId xmlns:a16="http://schemas.microsoft.com/office/drawing/2014/main" id="{D5EEC845-007C-78D6-5EF1-802272A466F8}"/>
              </a:ext>
            </a:extLst>
          </p:cNvPr>
          <p:cNvSpPr txBox="1"/>
          <p:nvPr/>
        </p:nvSpPr>
        <p:spPr>
          <a:xfrm>
            <a:off x="1976846" y="1643651"/>
            <a:ext cx="6792687" cy="923330"/>
          </a:xfrm>
          <a:prstGeom prst="rect">
            <a:avLst/>
          </a:prstGeom>
          <a:noFill/>
          <a:ln w="57150">
            <a:solidFill>
              <a:srgbClr val="927FB6"/>
            </a:solidFill>
          </a:ln>
        </p:spPr>
        <p:txBody>
          <a:bodyPr wrap="square" rtlCol="0">
            <a:spAutoFit/>
          </a:bodyPr>
          <a:lstStyle/>
          <a:p>
            <a:r>
              <a:rPr lang="en-US" dirty="0"/>
              <a:t>Work with Medill associate deans, instructors, and librarians to make Medill a model school for digital accessibility in the learning environment.</a:t>
            </a:r>
          </a:p>
        </p:txBody>
      </p:sp>
      <p:sp>
        <p:nvSpPr>
          <p:cNvPr id="6" name="Rectangle 5">
            <a:extLst>
              <a:ext uri="{FF2B5EF4-FFF2-40B4-BE49-F238E27FC236}">
                <a16:creationId xmlns:a16="http://schemas.microsoft.com/office/drawing/2014/main" id="{1D5392FA-985D-A53D-58E9-6BF18DB97F9A}"/>
              </a:ext>
            </a:extLst>
          </p:cNvPr>
          <p:cNvSpPr/>
          <p:nvPr/>
        </p:nvSpPr>
        <p:spPr>
          <a:xfrm>
            <a:off x="343991" y="2772221"/>
            <a:ext cx="2677886" cy="609600"/>
          </a:xfrm>
          <a:prstGeom prst="rect">
            <a:avLst/>
          </a:prstGeom>
          <a:solidFill>
            <a:srgbClr val="411E84"/>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Fall 2023</a:t>
            </a:r>
          </a:p>
        </p:txBody>
      </p:sp>
      <p:sp>
        <p:nvSpPr>
          <p:cNvPr id="7" name="TextBox 6">
            <a:extLst>
              <a:ext uri="{FF2B5EF4-FFF2-40B4-BE49-F238E27FC236}">
                <a16:creationId xmlns:a16="http://schemas.microsoft.com/office/drawing/2014/main" id="{61452CE1-0303-23A9-E507-A6349EF8D215}"/>
              </a:ext>
            </a:extLst>
          </p:cNvPr>
          <p:cNvSpPr txBox="1"/>
          <p:nvPr/>
        </p:nvSpPr>
        <p:spPr>
          <a:xfrm>
            <a:off x="343990" y="3381821"/>
            <a:ext cx="2677886" cy="2800767"/>
          </a:xfrm>
          <a:prstGeom prst="rect">
            <a:avLst/>
          </a:prstGeom>
          <a:noFill/>
          <a:ln w="57150">
            <a:solidFill>
              <a:srgbClr val="927FB6"/>
            </a:solidFill>
          </a:ln>
        </p:spPr>
        <p:txBody>
          <a:bodyPr wrap="square" rtlCol="0">
            <a:spAutoFit/>
          </a:bodyPr>
          <a:lstStyle/>
          <a:p>
            <a:pPr marL="285750" indent="-285750">
              <a:buClr>
                <a:srgbClr val="492384"/>
              </a:buClr>
              <a:buFont typeface="Wingdings" panose="05000000000000000000" pitchFamily="2" charset="2"/>
              <a:buChar char="§"/>
            </a:pPr>
            <a:r>
              <a:rPr lang="en-US" sz="1600" dirty="0"/>
              <a:t>Begin partnership</a:t>
            </a:r>
          </a:p>
          <a:p>
            <a:pPr marL="285750" indent="-285750">
              <a:buClr>
                <a:srgbClr val="492384"/>
              </a:buClr>
              <a:buFont typeface="Wingdings" panose="05000000000000000000" pitchFamily="2" charset="2"/>
              <a:buChar char="§"/>
            </a:pPr>
            <a:r>
              <a:rPr lang="en-US" sz="1600" dirty="0"/>
              <a:t>Provide Medill-specific workshops</a:t>
            </a:r>
          </a:p>
          <a:p>
            <a:pPr marL="285750" indent="-285750">
              <a:buClr>
                <a:srgbClr val="492384"/>
              </a:buClr>
              <a:buFont typeface="Wingdings" panose="05000000000000000000" pitchFamily="2" charset="2"/>
              <a:buChar char="§"/>
            </a:pPr>
            <a:r>
              <a:rPr lang="en-US" sz="1600" dirty="0"/>
              <a:t>Enroll instructors in </a:t>
            </a:r>
            <a:r>
              <a:rPr lang="en-US" sz="1600" i="1" dirty="0"/>
              <a:t>Mission: Accessible </a:t>
            </a:r>
            <a:r>
              <a:rPr lang="en-US" sz="1600" dirty="0"/>
              <a:t>– add announcement to all new Canvas pages</a:t>
            </a:r>
          </a:p>
          <a:p>
            <a:pPr marL="285750" indent="-285750">
              <a:buClr>
                <a:srgbClr val="492384"/>
              </a:buClr>
              <a:buFont typeface="Wingdings" panose="05000000000000000000" pitchFamily="2" charset="2"/>
              <a:buChar char="§"/>
            </a:pPr>
            <a:r>
              <a:rPr lang="en-US" sz="1600" dirty="0"/>
              <a:t>Identify Medill support person(s)</a:t>
            </a:r>
          </a:p>
          <a:p>
            <a:pPr marL="285750" indent="-285750">
              <a:buClr>
                <a:srgbClr val="492384"/>
              </a:buClr>
              <a:buFont typeface="Wingdings" panose="05000000000000000000" pitchFamily="2" charset="2"/>
              <a:buChar char="§"/>
            </a:pPr>
            <a:r>
              <a:rPr lang="en-US" sz="1600" dirty="0"/>
              <a:t>Establish remediation procedure with librarians</a:t>
            </a:r>
          </a:p>
        </p:txBody>
      </p:sp>
      <p:sp>
        <p:nvSpPr>
          <p:cNvPr id="10" name="Rectangle 9">
            <a:extLst>
              <a:ext uri="{FF2B5EF4-FFF2-40B4-BE49-F238E27FC236}">
                <a16:creationId xmlns:a16="http://schemas.microsoft.com/office/drawing/2014/main" id="{ED1C02F4-05BF-9A79-1F7F-9857FA8F5EFF}"/>
              </a:ext>
            </a:extLst>
          </p:cNvPr>
          <p:cNvSpPr/>
          <p:nvPr/>
        </p:nvSpPr>
        <p:spPr>
          <a:xfrm>
            <a:off x="3217818" y="2772221"/>
            <a:ext cx="2677886" cy="609600"/>
          </a:xfrm>
          <a:prstGeom prst="rect">
            <a:avLst/>
          </a:prstGeom>
          <a:solidFill>
            <a:srgbClr val="411E84"/>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Winter 2024</a:t>
            </a:r>
          </a:p>
        </p:txBody>
      </p:sp>
      <p:sp>
        <p:nvSpPr>
          <p:cNvPr id="11" name="TextBox 10">
            <a:extLst>
              <a:ext uri="{FF2B5EF4-FFF2-40B4-BE49-F238E27FC236}">
                <a16:creationId xmlns:a16="http://schemas.microsoft.com/office/drawing/2014/main" id="{B590BEF9-4A4B-67FA-343C-D259C5BF4BEF}"/>
              </a:ext>
            </a:extLst>
          </p:cNvPr>
          <p:cNvSpPr txBox="1"/>
          <p:nvPr/>
        </p:nvSpPr>
        <p:spPr>
          <a:xfrm>
            <a:off x="3217818" y="3381821"/>
            <a:ext cx="2677886" cy="2800767"/>
          </a:xfrm>
          <a:prstGeom prst="rect">
            <a:avLst/>
          </a:prstGeom>
          <a:noFill/>
          <a:ln w="57150">
            <a:solidFill>
              <a:srgbClr val="927FB6"/>
            </a:solidFill>
          </a:ln>
        </p:spPr>
        <p:txBody>
          <a:bodyPr wrap="square" rtlCol="0">
            <a:spAutoFit/>
          </a:bodyPr>
          <a:lstStyle/>
          <a:p>
            <a:pPr marL="285750" indent="-285750">
              <a:buClr>
                <a:srgbClr val="492384"/>
              </a:buClr>
              <a:buFont typeface="Wingdings" panose="05000000000000000000" pitchFamily="2" charset="2"/>
              <a:buChar char="§"/>
            </a:pPr>
            <a:r>
              <a:rPr lang="en-US" sz="1600" dirty="0"/>
              <a:t>Develop accessible templates for Medill</a:t>
            </a:r>
          </a:p>
          <a:p>
            <a:pPr marL="285750" indent="-285750">
              <a:buClr>
                <a:srgbClr val="492384"/>
              </a:buClr>
              <a:buFont typeface="Wingdings" panose="05000000000000000000" pitchFamily="2" charset="2"/>
              <a:buChar char="§"/>
            </a:pPr>
            <a:r>
              <a:rPr lang="en-US" sz="1600" dirty="0"/>
              <a:t>Continue Medill-specific accessibility workshops</a:t>
            </a:r>
          </a:p>
          <a:p>
            <a:pPr marL="285750" indent="-285750">
              <a:buClr>
                <a:srgbClr val="492384"/>
              </a:buClr>
              <a:buFont typeface="Wingdings" panose="05000000000000000000" pitchFamily="2" charset="2"/>
              <a:buChar char="§"/>
            </a:pPr>
            <a:r>
              <a:rPr lang="en-US" sz="1600" dirty="0"/>
              <a:t>Roll out document remediation process for those who’ve completed </a:t>
            </a:r>
            <a:r>
              <a:rPr lang="en-US" sz="1600" i="1" dirty="0"/>
              <a:t>Mission: Accessible</a:t>
            </a:r>
          </a:p>
          <a:p>
            <a:pPr marL="285750" indent="-285750">
              <a:buClr>
                <a:srgbClr val="492384"/>
              </a:buClr>
              <a:buFont typeface="Wingdings" panose="05000000000000000000" pitchFamily="2" charset="2"/>
              <a:buChar char="§"/>
            </a:pPr>
            <a:r>
              <a:rPr lang="en-US" sz="1600" dirty="0"/>
              <a:t>Begin specifically addressing courses with high error rates</a:t>
            </a:r>
          </a:p>
        </p:txBody>
      </p:sp>
      <p:sp>
        <p:nvSpPr>
          <p:cNvPr id="12" name="Rectangle 11">
            <a:extLst>
              <a:ext uri="{FF2B5EF4-FFF2-40B4-BE49-F238E27FC236}">
                <a16:creationId xmlns:a16="http://schemas.microsoft.com/office/drawing/2014/main" id="{A066185E-E3E4-9366-BF5C-6479186E8187}"/>
              </a:ext>
            </a:extLst>
          </p:cNvPr>
          <p:cNvSpPr/>
          <p:nvPr/>
        </p:nvSpPr>
        <p:spPr>
          <a:xfrm>
            <a:off x="6091646" y="2772221"/>
            <a:ext cx="2677886" cy="609600"/>
          </a:xfrm>
          <a:prstGeom prst="rect">
            <a:avLst/>
          </a:prstGeom>
          <a:solidFill>
            <a:srgbClr val="411E84"/>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Spring-Fall 2024</a:t>
            </a:r>
          </a:p>
        </p:txBody>
      </p:sp>
      <p:sp>
        <p:nvSpPr>
          <p:cNvPr id="13" name="TextBox 12">
            <a:extLst>
              <a:ext uri="{FF2B5EF4-FFF2-40B4-BE49-F238E27FC236}">
                <a16:creationId xmlns:a16="http://schemas.microsoft.com/office/drawing/2014/main" id="{9C9DE288-57C2-0ED5-C7F7-1E4A5D2209C3}"/>
              </a:ext>
            </a:extLst>
          </p:cNvPr>
          <p:cNvSpPr txBox="1"/>
          <p:nvPr/>
        </p:nvSpPr>
        <p:spPr>
          <a:xfrm>
            <a:off x="6091646" y="3381821"/>
            <a:ext cx="2677886" cy="2800767"/>
          </a:xfrm>
          <a:prstGeom prst="rect">
            <a:avLst/>
          </a:prstGeom>
          <a:noFill/>
          <a:ln w="57150">
            <a:solidFill>
              <a:srgbClr val="927FB6"/>
            </a:solidFill>
          </a:ln>
        </p:spPr>
        <p:txBody>
          <a:bodyPr wrap="square" rtlCol="0">
            <a:spAutoFit/>
          </a:bodyPr>
          <a:lstStyle/>
          <a:p>
            <a:pPr marL="285750" indent="-285750">
              <a:buClr>
                <a:srgbClr val="492384"/>
              </a:buClr>
              <a:buFont typeface="Wingdings" panose="05000000000000000000" pitchFamily="2" charset="2"/>
              <a:buChar char="§"/>
            </a:pPr>
            <a:r>
              <a:rPr lang="en-US" sz="1600" dirty="0"/>
              <a:t>Continue </a:t>
            </a:r>
            <a:r>
              <a:rPr lang="en-US" sz="1600" i="1" dirty="0"/>
              <a:t>Mission: Accessible</a:t>
            </a:r>
            <a:r>
              <a:rPr lang="en-US" sz="1600" dirty="0"/>
              <a:t> enrollment for courses</a:t>
            </a:r>
          </a:p>
          <a:p>
            <a:pPr marL="285750" indent="-285750">
              <a:buClr>
                <a:srgbClr val="492384"/>
              </a:buClr>
              <a:buFont typeface="Wingdings" panose="05000000000000000000" pitchFamily="2" charset="2"/>
              <a:buChar char="§"/>
            </a:pPr>
            <a:r>
              <a:rPr lang="en-US" sz="1600" dirty="0"/>
              <a:t>Continue document remediation</a:t>
            </a:r>
          </a:p>
          <a:p>
            <a:pPr marL="285750" indent="-285750">
              <a:buClr>
                <a:srgbClr val="492384"/>
              </a:buClr>
              <a:buFont typeface="Wingdings" panose="05000000000000000000" pitchFamily="2" charset="2"/>
              <a:buChar char="§"/>
            </a:pPr>
            <a:r>
              <a:rPr lang="en-US" sz="1600" dirty="0"/>
              <a:t>Review Medill Pope Tech data for year</a:t>
            </a:r>
          </a:p>
          <a:p>
            <a:pPr marL="285750" indent="-285750">
              <a:buClr>
                <a:srgbClr val="492384"/>
              </a:buClr>
              <a:buFont typeface="Wingdings" panose="05000000000000000000" pitchFamily="2" charset="2"/>
              <a:buChar char="§"/>
            </a:pPr>
            <a:r>
              <a:rPr lang="en-US" sz="1600" dirty="0"/>
              <a:t>Highlight this partnership across campus to entice similar opportunities in other schools</a:t>
            </a:r>
          </a:p>
        </p:txBody>
      </p:sp>
    </p:spTree>
    <p:extLst>
      <p:ext uri="{BB962C8B-B14F-4D97-AF65-F5344CB8AC3E}">
        <p14:creationId xmlns:p14="http://schemas.microsoft.com/office/powerpoint/2010/main" val="253898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8244-610D-B706-DC5F-251F421604CA}"/>
              </a:ext>
            </a:extLst>
          </p:cNvPr>
          <p:cNvSpPr>
            <a:spLocks noGrp="1"/>
          </p:cNvSpPr>
          <p:nvPr>
            <p:ph type="title"/>
          </p:nvPr>
        </p:nvSpPr>
        <p:spPr/>
        <p:txBody>
          <a:bodyPr>
            <a:normAutofit fontScale="90000"/>
          </a:bodyPr>
          <a:lstStyle/>
          <a:p>
            <a:r>
              <a:rPr lang="en-US" dirty="0"/>
              <a:t>Document Remediation, Training, &amp; Student Tools</a:t>
            </a:r>
          </a:p>
        </p:txBody>
      </p:sp>
      <p:sp>
        <p:nvSpPr>
          <p:cNvPr id="3" name="Slide Number Placeholder 2">
            <a:extLst>
              <a:ext uri="{FF2B5EF4-FFF2-40B4-BE49-F238E27FC236}">
                <a16:creationId xmlns:a16="http://schemas.microsoft.com/office/drawing/2014/main" id="{630F262B-1E56-DB8E-BC1C-6AB3738A1626}"/>
              </a:ext>
            </a:extLst>
          </p:cNvPr>
          <p:cNvSpPr>
            <a:spLocks noGrp="1"/>
          </p:cNvSpPr>
          <p:nvPr>
            <p:ph type="sldNum" sz="quarter" idx="12"/>
          </p:nvPr>
        </p:nvSpPr>
        <p:spPr/>
        <p:txBody>
          <a:bodyPr/>
          <a:lstStyle/>
          <a:p>
            <a:fld id="{106E12CD-FCB1-464E-A775-0B83FDDACE03}" type="slidenum">
              <a:rPr lang="en-US" smtClean="0"/>
              <a:pPr/>
              <a:t>31</a:t>
            </a:fld>
            <a:endParaRPr lang="en-US"/>
          </a:p>
        </p:txBody>
      </p:sp>
      <p:sp>
        <p:nvSpPr>
          <p:cNvPr id="4" name="Rectangle 3">
            <a:extLst>
              <a:ext uri="{FF2B5EF4-FFF2-40B4-BE49-F238E27FC236}">
                <a16:creationId xmlns:a16="http://schemas.microsoft.com/office/drawing/2014/main" id="{93E23D4F-0F30-68BB-F683-FEAA69D9047C}"/>
              </a:ext>
            </a:extLst>
          </p:cNvPr>
          <p:cNvSpPr/>
          <p:nvPr/>
        </p:nvSpPr>
        <p:spPr>
          <a:xfrm>
            <a:off x="261259" y="1657524"/>
            <a:ext cx="2677886" cy="609600"/>
          </a:xfrm>
          <a:prstGeom prst="rect">
            <a:avLst/>
          </a:prstGeom>
          <a:solidFill>
            <a:srgbClr val="411E84"/>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Fall 2023</a:t>
            </a:r>
          </a:p>
        </p:txBody>
      </p:sp>
      <p:sp>
        <p:nvSpPr>
          <p:cNvPr id="5" name="TextBox 4">
            <a:extLst>
              <a:ext uri="{FF2B5EF4-FFF2-40B4-BE49-F238E27FC236}">
                <a16:creationId xmlns:a16="http://schemas.microsoft.com/office/drawing/2014/main" id="{641EDA59-258A-0F28-5966-43C8DC085AAD}"/>
              </a:ext>
            </a:extLst>
          </p:cNvPr>
          <p:cNvSpPr txBox="1"/>
          <p:nvPr/>
        </p:nvSpPr>
        <p:spPr>
          <a:xfrm>
            <a:off x="261258" y="2267124"/>
            <a:ext cx="2677886" cy="4031873"/>
          </a:xfrm>
          <a:prstGeom prst="rect">
            <a:avLst/>
          </a:prstGeom>
          <a:noFill/>
          <a:ln w="57150">
            <a:solidFill>
              <a:srgbClr val="927FB6"/>
            </a:solidFill>
          </a:ln>
        </p:spPr>
        <p:txBody>
          <a:bodyPr wrap="square" rtlCol="0">
            <a:spAutoFit/>
          </a:bodyPr>
          <a:lstStyle/>
          <a:p>
            <a:pPr marL="285750" indent="-285750">
              <a:buClr>
                <a:srgbClr val="492384"/>
              </a:buClr>
              <a:buFont typeface="Wingdings" panose="05000000000000000000" pitchFamily="2" charset="2"/>
              <a:buChar char="§"/>
            </a:pPr>
            <a:r>
              <a:rPr lang="en-US" sz="1600" dirty="0"/>
              <a:t>Document Remediation</a:t>
            </a:r>
          </a:p>
          <a:p>
            <a:pPr marL="742950" lvl="1" indent="-285750">
              <a:buClr>
                <a:srgbClr val="492384"/>
              </a:buClr>
              <a:buFont typeface="Wingdings" panose="05000000000000000000" pitchFamily="2" charset="2"/>
              <a:buChar char="§"/>
            </a:pPr>
            <a:r>
              <a:rPr lang="en-US" sz="1400" dirty="0"/>
              <a:t>Develop JD for and hire term remediation position</a:t>
            </a:r>
          </a:p>
          <a:p>
            <a:pPr marL="742950" lvl="1" indent="-285750">
              <a:buClr>
                <a:srgbClr val="492384"/>
              </a:buClr>
              <a:buFont typeface="Wingdings" panose="05000000000000000000" pitchFamily="2" charset="2"/>
              <a:buChar char="§"/>
            </a:pPr>
            <a:r>
              <a:rPr lang="en-US" sz="1400" dirty="0"/>
              <a:t>Provide accessible docs workshop</a:t>
            </a:r>
          </a:p>
          <a:p>
            <a:pPr marL="742950" lvl="1" indent="-285750">
              <a:buClr>
                <a:srgbClr val="492384"/>
              </a:buClr>
              <a:buFont typeface="Wingdings" panose="05000000000000000000" pitchFamily="2" charset="2"/>
              <a:buChar char="§"/>
            </a:pPr>
            <a:r>
              <a:rPr lang="en-US" sz="1400" dirty="0"/>
              <a:t>Initiate library partnership</a:t>
            </a:r>
          </a:p>
          <a:p>
            <a:pPr marL="285750" indent="-285750">
              <a:buClr>
                <a:srgbClr val="492384"/>
              </a:buClr>
              <a:buFont typeface="Wingdings" panose="05000000000000000000" pitchFamily="2" charset="2"/>
              <a:buChar char="§"/>
            </a:pPr>
            <a:r>
              <a:rPr lang="en-US" sz="1600" dirty="0"/>
              <a:t>Training</a:t>
            </a:r>
          </a:p>
          <a:p>
            <a:pPr marL="742950" lvl="1" indent="-285750">
              <a:buClr>
                <a:srgbClr val="492384"/>
              </a:buClr>
              <a:buFont typeface="Wingdings" panose="05000000000000000000" pitchFamily="2" charset="2"/>
              <a:buChar char="§"/>
            </a:pPr>
            <a:r>
              <a:rPr lang="en-US" sz="1400" dirty="0"/>
              <a:t>TLT team participates in </a:t>
            </a:r>
            <a:r>
              <a:rPr lang="en-US" sz="1400" dirty="0" err="1"/>
              <a:t>WebAIM</a:t>
            </a:r>
            <a:r>
              <a:rPr lang="en-US" sz="1400" dirty="0"/>
              <a:t> Accessibility training</a:t>
            </a:r>
          </a:p>
          <a:p>
            <a:pPr marL="742950" lvl="1" indent="-285750">
              <a:buClr>
                <a:srgbClr val="492384"/>
              </a:buClr>
              <a:buFont typeface="Wingdings" panose="05000000000000000000" pitchFamily="2" charset="2"/>
              <a:buChar char="§"/>
            </a:pPr>
            <a:r>
              <a:rPr lang="en-US" sz="1400" dirty="0"/>
              <a:t>Provide feedback</a:t>
            </a:r>
          </a:p>
          <a:p>
            <a:pPr marL="742950" lvl="1" indent="-285750">
              <a:buClr>
                <a:srgbClr val="492384"/>
              </a:buClr>
              <a:buFont typeface="Wingdings" panose="05000000000000000000" pitchFamily="2" charset="2"/>
              <a:buChar char="§"/>
            </a:pPr>
            <a:r>
              <a:rPr lang="en-US" sz="1400" dirty="0"/>
              <a:t>Determine process for inviting others to next round</a:t>
            </a:r>
          </a:p>
          <a:p>
            <a:pPr marL="742950" lvl="1" indent="-285750">
              <a:buClr>
                <a:srgbClr val="492384"/>
              </a:buClr>
              <a:buFont typeface="Wingdings" panose="05000000000000000000" pitchFamily="2" charset="2"/>
              <a:buChar char="§"/>
            </a:pPr>
            <a:endParaRPr lang="en-US" sz="1400" dirty="0"/>
          </a:p>
          <a:p>
            <a:pPr marL="742950" lvl="1" indent="-285750">
              <a:buClr>
                <a:srgbClr val="492384"/>
              </a:buClr>
              <a:buFont typeface="Wingdings" panose="05000000000000000000" pitchFamily="2" charset="2"/>
              <a:buChar char="§"/>
            </a:pPr>
            <a:endParaRPr lang="en-US" sz="1400" dirty="0"/>
          </a:p>
        </p:txBody>
      </p:sp>
      <p:sp>
        <p:nvSpPr>
          <p:cNvPr id="6" name="Rectangle 5">
            <a:extLst>
              <a:ext uri="{FF2B5EF4-FFF2-40B4-BE49-F238E27FC236}">
                <a16:creationId xmlns:a16="http://schemas.microsoft.com/office/drawing/2014/main" id="{280A84E4-32C4-F76F-6381-D866A00ABE28}"/>
              </a:ext>
            </a:extLst>
          </p:cNvPr>
          <p:cNvSpPr/>
          <p:nvPr/>
        </p:nvSpPr>
        <p:spPr>
          <a:xfrm>
            <a:off x="3135086" y="1657524"/>
            <a:ext cx="2677886" cy="609600"/>
          </a:xfrm>
          <a:prstGeom prst="rect">
            <a:avLst/>
          </a:prstGeom>
          <a:solidFill>
            <a:srgbClr val="411E84"/>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Winter 2024</a:t>
            </a:r>
          </a:p>
        </p:txBody>
      </p:sp>
      <p:sp>
        <p:nvSpPr>
          <p:cNvPr id="7" name="TextBox 6">
            <a:extLst>
              <a:ext uri="{FF2B5EF4-FFF2-40B4-BE49-F238E27FC236}">
                <a16:creationId xmlns:a16="http://schemas.microsoft.com/office/drawing/2014/main" id="{2CB24A16-D946-1240-2396-7819EE433DCB}"/>
              </a:ext>
            </a:extLst>
          </p:cNvPr>
          <p:cNvSpPr txBox="1"/>
          <p:nvPr/>
        </p:nvSpPr>
        <p:spPr>
          <a:xfrm>
            <a:off x="3135086" y="2267124"/>
            <a:ext cx="2677886" cy="4062651"/>
          </a:xfrm>
          <a:prstGeom prst="rect">
            <a:avLst/>
          </a:prstGeom>
          <a:noFill/>
          <a:ln w="57150">
            <a:solidFill>
              <a:srgbClr val="927FB6"/>
            </a:solidFill>
          </a:ln>
        </p:spPr>
        <p:txBody>
          <a:bodyPr wrap="square" rtlCol="0">
            <a:spAutoFit/>
          </a:bodyPr>
          <a:lstStyle/>
          <a:p>
            <a:pPr marL="285750" indent="-285750">
              <a:buClr>
                <a:srgbClr val="492384"/>
              </a:buClr>
              <a:buFont typeface="Wingdings" panose="05000000000000000000" pitchFamily="2" charset="2"/>
              <a:buChar char="§"/>
            </a:pPr>
            <a:r>
              <a:rPr lang="en-US" sz="1600" dirty="0"/>
              <a:t>Document Remediation</a:t>
            </a:r>
          </a:p>
          <a:p>
            <a:pPr marL="742950" lvl="1" indent="-285750">
              <a:buClr>
                <a:srgbClr val="492384"/>
              </a:buClr>
              <a:buFont typeface="Wingdings" panose="05000000000000000000" pitchFamily="2" charset="2"/>
              <a:buChar char="§"/>
            </a:pPr>
            <a:r>
              <a:rPr lang="en-US" sz="1400" dirty="0"/>
              <a:t>Purchase </a:t>
            </a:r>
            <a:r>
              <a:rPr lang="en-US" sz="1400" dirty="0" err="1"/>
              <a:t>codemantra</a:t>
            </a:r>
            <a:r>
              <a:rPr lang="en-US" sz="1400" dirty="0"/>
              <a:t> and </a:t>
            </a:r>
            <a:r>
              <a:rPr lang="en-US" sz="1400" dirty="0" err="1"/>
              <a:t>Equidox</a:t>
            </a:r>
            <a:r>
              <a:rPr lang="en-US" sz="1400" dirty="0"/>
              <a:t> licenses</a:t>
            </a:r>
          </a:p>
          <a:p>
            <a:pPr marL="742950" lvl="1" indent="-285750">
              <a:buClr>
                <a:srgbClr val="492384"/>
              </a:buClr>
              <a:buFont typeface="Wingdings" panose="05000000000000000000" pitchFamily="2" charset="2"/>
              <a:buChar char="§"/>
            </a:pPr>
            <a:r>
              <a:rPr lang="en-US" sz="1400" dirty="0"/>
              <a:t>Develop process with library</a:t>
            </a:r>
          </a:p>
          <a:p>
            <a:pPr marL="742950" lvl="1" indent="-285750">
              <a:buClr>
                <a:srgbClr val="492384"/>
              </a:buClr>
              <a:buFont typeface="Wingdings" panose="05000000000000000000" pitchFamily="2" charset="2"/>
              <a:buChar char="§"/>
            </a:pPr>
            <a:r>
              <a:rPr lang="en-US" sz="1400" dirty="0"/>
              <a:t>Pilot remediation service with M:A finishers</a:t>
            </a:r>
          </a:p>
          <a:p>
            <a:pPr marL="285750" indent="-285750">
              <a:buClr>
                <a:srgbClr val="492384"/>
              </a:buClr>
              <a:buFont typeface="Wingdings" panose="05000000000000000000" pitchFamily="2" charset="2"/>
              <a:buChar char="§"/>
            </a:pPr>
            <a:r>
              <a:rPr lang="en-US" sz="1600" dirty="0"/>
              <a:t>Training</a:t>
            </a:r>
          </a:p>
          <a:p>
            <a:pPr marL="742950" lvl="1" indent="-285750">
              <a:buClr>
                <a:srgbClr val="492384"/>
              </a:buClr>
              <a:buFont typeface="Wingdings" panose="05000000000000000000" pitchFamily="2" charset="2"/>
              <a:buChar char="§"/>
            </a:pPr>
            <a:r>
              <a:rPr lang="en-US" sz="1400" dirty="0" err="1"/>
              <a:t>WebAIM</a:t>
            </a:r>
            <a:r>
              <a:rPr lang="en-US" sz="1400" dirty="0"/>
              <a:t> training – Round 2 for CANDUITS</a:t>
            </a:r>
          </a:p>
          <a:p>
            <a:pPr marL="285750" indent="-285750">
              <a:buClr>
                <a:srgbClr val="492384"/>
              </a:buClr>
              <a:buFont typeface="Wingdings" panose="05000000000000000000" pitchFamily="2" charset="2"/>
              <a:buChar char="§"/>
            </a:pPr>
            <a:r>
              <a:rPr lang="en-US" sz="1600" dirty="0"/>
              <a:t>Student tools</a:t>
            </a:r>
          </a:p>
          <a:p>
            <a:pPr marL="742950" lvl="1" indent="-285750">
              <a:buClr>
                <a:srgbClr val="492384"/>
              </a:buClr>
              <a:buFont typeface="Wingdings" panose="05000000000000000000" pitchFamily="2" charset="2"/>
              <a:buChar char="§"/>
            </a:pPr>
            <a:r>
              <a:rPr lang="en-US" sz="1400" dirty="0"/>
              <a:t>Connect with other Glean institutions</a:t>
            </a:r>
          </a:p>
          <a:p>
            <a:pPr marL="742950" lvl="1" indent="-285750">
              <a:buClr>
                <a:srgbClr val="492384"/>
              </a:buClr>
              <a:buFont typeface="Wingdings" panose="05000000000000000000" pitchFamily="2" charset="2"/>
              <a:buChar char="§"/>
            </a:pPr>
            <a:r>
              <a:rPr lang="en-US" sz="1400" dirty="0"/>
              <a:t>Share Glean with LTAC and Associate Deans</a:t>
            </a:r>
          </a:p>
          <a:p>
            <a:pPr marL="742950" lvl="1" indent="-285750">
              <a:buClr>
                <a:srgbClr val="492384"/>
              </a:buClr>
              <a:buFont typeface="Wingdings" panose="05000000000000000000" pitchFamily="2" charset="2"/>
              <a:buChar char="§"/>
            </a:pPr>
            <a:r>
              <a:rPr lang="en-US" sz="1400" dirty="0"/>
              <a:t>Create structure for Glean Pioneer Program</a:t>
            </a:r>
          </a:p>
        </p:txBody>
      </p:sp>
      <p:sp>
        <p:nvSpPr>
          <p:cNvPr id="8" name="Rectangle 7">
            <a:extLst>
              <a:ext uri="{FF2B5EF4-FFF2-40B4-BE49-F238E27FC236}">
                <a16:creationId xmlns:a16="http://schemas.microsoft.com/office/drawing/2014/main" id="{CE4A1504-311A-06A2-D68D-A0E58D359CD8}"/>
              </a:ext>
            </a:extLst>
          </p:cNvPr>
          <p:cNvSpPr/>
          <p:nvPr/>
        </p:nvSpPr>
        <p:spPr>
          <a:xfrm>
            <a:off x="6008914" y="1657524"/>
            <a:ext cx="2677886" cy="609600"/>
          </a:xfrm>
          <a:prstGeom prst="rect">
            <a:avLst/>
          </a:prstGeom>
          <a:solidFill>
            <a:srgbClr val="411E84"/>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Spring-Fall 2024</a:t>
            </a:r>
          </a:p>
        </p:txBody>
      </p:sp>
      <p:sp>
        <p:nvSpPr>
          <p:cNvPr id="9" name="TextBox 8">
            <a:extLst>
              <a:ext uri="{FF2B5EF4-FFF2-40B4-BE49-F238E27FC236}">
                <a16:creationId xmlns:a16="http://schemas.microsoft.com/office/drawing/2014/main" id="{D0FD9913-53BA-21CF-DE30-160A594A0164}"/>
              </a:ext>
            </a:extLst>
          </p:cNvPr>
          <p:cNvSpPr txBox="1"/>
          <p:nvPr/>
        </p:nvSpPr>
        <p:spPr>
          <a:xfrm>
            <a:off x="6008914" y="2267124"/>
            <a:ext cx="2677886" cy="4062651"/>
          </a:xfrm>
          <a:prstGeom prst="rect">
            <a:avLst/>
          </a:prstGeom>
          <a:noFill/>
          <a:ln w="57150">
            <a:solidFill>
              <a:srgbClr val="927FB6"/>
            </a:solidFill>
          </a:ln>
        </p:spPr>
        <p:txBody>
          <a:bodyPr wrap="square" rtlCol="0">
            <a:spAutoFit/>
          </a:bodyPr>
          <a:lstStyle/>
          <a:p>
            <a:pPr marL="285750" indent="-285750">
              <a:buClr>
                <a:srgbClr val="492384"/>
              </a:buClr>
              <a:buFont typeface="Wingdings" panose="05000000000000000000" pitchFamily="2" charset="2"/>
              <a:buChar char="§"/>
            </a:pPr>
            <a:r>
              <a:rPr lang="en-US" sz="1600" dirty="0"/>
              <a:t>Document Remediation</a:t>
            </a:r>
          </a:p>
          <a:p>
            <a:pPr marL="742950" lvl="1" indent="-285750">
              <a:buClr>
                <a:srgbClr val="492384"/>
              </a:buClr>
              <a:buFont typeface="Wingdings" panose="05000000000000000000" pitchFamily="2" charset="2"/>
              <a:buChar char="§"/>
            </a:pPr>
            <a:r>
              <a:rPr lang="en-US" sz="1400" dirty="0"/>
              <a:t>Expand efforts beyond M:A finishers</a:t>
            </a:r>
          </a:p>
          <a:p>
            <a:pPr marL="742950" lvl="1" indent="-285750">
              <a:buClr>
                <a:srgbClr val="492384"/>
              </a:buClr>
              <a:buFont typeface="Wingdings" panose="05000000000000000000" pitchFamily="2" charset="2"/>
              <a:buChar char="§"/>
            </a:pPr>
            <a:r>
              <a:rPr lang="en-US" sz="1400" dirty="0"/>
              <a:t>Focus on courses with most docs &amp; highest enrollment</a:t>
            </a:r>
          </a:p>
          <a:p>
            <a:pPr marL="285750" indent="-285750">
              <a:buClr>
                <a:srgbClr val="492384"/>
              </a:buClr>
              <a:buFont typeface="Wingdings" panose="05000000000000000000" pitchFamily="2" charset="2"/>
              <a:buChar char="§"/>
            </a:pPr>
            <a:r>
              <a:rPr lang="en-US" sz="1600" dirty="0"/>
              <a:t>Training</a:t>
            </a:r>
          </a:p>
          <a:p>
            <a:pPr marL="742950" lvl="1" indent="-285750">
              <a:buClr>
                <a:srgbClr val="492384"/>
              </a:buClr>
              <a:buFont typeface="Wingdings" panose="05000000000000000000" pitchFamily="2" charset="2"/>
              <a:buChar char="§"/>
            </a:pPr>
            <a:r>
              <a:rPr lang="en-US" sz="1400" dirty="0" err="1"/>
              <a:t>WebAIM</a:t>
            </a:r>
            <a:r>
              <a:rPr lang="en-US" sz="1400" dirty="0"/>
              <a:t> training – Rounds 3 &amp; 4</a:t>
            </a:r>
          </a:p>
          <a:p>
            <a:pPr marL="742950" lvl="1" indent="-285750">
              <a:buClr>
                <a:srgbClr val="492384"/>
              </a:buClr>
              <a:buFont typeface="Wingdings" panose="05000000000000000000" pitchFamily="2" charset="2"/>
              <a:buChar char="§"/>
            </a:pPr>
            <a:r>
              <a:rPr lang="en-US" sz="1400" dirty="0"/>
              <a:t>Continue accessible docs workshops</a:t>
            </a:r>
          </a:p>
          <a:p>
            <a:pPr marL="285750" indent="-285750">
              <a:buClr>
                <a:srgbClr val="492384"/>
              </a:buClr>
              <a:buFont typeface="Wingdings" panose="05000000000000000000" pitchFamily="2" charset="2"/>
              <a:buChar char="§"/>
            </a:pPr>
            <a:r>
              <a:rPr lang="en-US" sz="1600" dirty="0"/>
              <a:t>Student tools</a:t>
            </a:r>
          </a:p>
          <a:p>
            <a:pPr marL="742950" lvl="1" indent="-285750">
              <a:buClr>
                <a:srgbClr val="492384"/>
              </a:buClr>
              <a:buFont typeface="Wingdings" panose="05000000000000000000" pitchFamily="2" charset="2"/>
              <a:buChar char="§"/>
            </a:pPr>
            <a:r>
              <a:rPr lang="en-US" sz="1400" dirty="0"/>
              <a:t>Begin Glean Pioneer Program</a:t>
            </a:r>
          </a:p>
          <a:p>
            <a:pPr marL="742950" lvl="1" indent="-285750">
              <a:buClr>
                <a:srgbClr val="492384"/>
              </a:buClr>
              <a:buFont typeface="Wingdings" panose="05000000000000000000" pitchFamily="2" charset="2"/>
              <a:buChar char="§"/>
            </a:pPr>
            <a:r>
              <a:rPr lang="en-US" sz="1400" dirty="0"/>
              <a:t>Offer student trainings</a:t>
            </a:r>
          </a:p>
          <a:p>
            <a:pPr marL="742950" lvl="1" indent="-285750">
              <a:buClr>
                <a:srgbClr val="492384"/>
              </a:buClr>
              <a:buFont typeface="Wingdings" panose="05000000000000000000" pitchFamily="2" charset="2"/>
              <a:buChar char="§"/>
            </a:pPr>
            <a:endParaRPr lang="en-US" sz="1400" dirty="0"/>
          </a:p>
          <a:p>
            <a:pPr marL="742950" lvl="1" indent="-285750">
              <a:buClr>
                <a:srgbClr val="492384"/>
              </a:buClr>
              <a:buFont typeface="Wingdings" panose="05000000000000000000" pitchFamily="2" charset="2"/>
              <a:buChar char="§"/>
            </a:pPr>
            <a:endParaRPr lang="en-US" sz="1400" dirty="0"/>
          </a:p>
          <a:p>
            <a:pPr marL="742950" lvl="1" indent="-285750">
              <a:buClr>
                <a:srgbClr val="492384"/>
              </a:buClr>
              <a:buFont typeface="Wingdings" panose="05000000000000000000" pitchFamily="2" charset="2"/>
              <a:buChar char="§"/>
            </a:pPr>
            <a:endParaRPr lang="en-US" sz="1400" dirty="0"/>
          </a:p>
        </p:txBody>
      </p:sp>
    </p:spTree>
    <p:extLst>
      <p:ext uri="{BB962C8B-B14F-4D97-AF65-F5344CB8AC3E}">
        <p14:creationId xmlns:p14="http://schemas.microsoft.com/office/powerpoint/2010/main" val="3842408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F982F-B1B5-D06B-A6F0-7BB34D2F08B0}"/>
              </a:ext>
            </a:extLst>
          </p:cNvPr>
          <p:cNvSpPr>
            <a:spLocks noGrp="1"/>
          </p:cNvSpPr>
          <p:nvPr>
            <p:ph type="title"/>
          </p:nvPr>
        </p:nvSpPr>
        <p:spPr/>
        <p:txBody>
          <a:bodyPr>
            <a:normAutofit/>
          </a:bodyPr>
          <a:lstStyle/>
          <a:p>
            <a:r>
              <a:rPr lang="en-US" dirty="0"/>
              <a:t>Questions?</a:t>
            </a:r>
            <a:br>
              <a:rPr lang="en-US" dirty="0"/>
            </a:br>
            <a:br>
              <a:rPr lang="en-US" dirty="0"/>
            </a:br>
            <a:r>
              <a:rPr lang="en-US" sz="3100" dirty="0"/>
              <a:t>Email: james.stachowiak@northwestern.edu</a:t>
            </a:r>
          </a:p>
        </p:txBody>
      </p:sp>
    </p:spTree>
    <p:extLst>
      <p:ext uri="{BB962C8B-B14F-4D97-AF65-F5344CB8AC3E}">
        <p14:creationId xmlns:p14="http://schemas.microsoft.com/office/powerpoint/2010/main" val="147193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519EFC-0495-6A25-0623-ED27A177463C}"/>
              </a:ext>
            </a:extLst>
          </p:cNvPr>
          <p:cNvSpPr>
            <a:spLocks noGrp="1"/>
          </p:cNvSpPr>
          <p:nvPr>
            <p:ph type="title"/>
          </p:nvPr>
        </p:nvSpPr>
        <p:spPr>
          <a:xfrm>
            <a:off x="457200" y="274638"/>
            <a:ext cx="8229600" cy="1143000"/>
          </a:xfrm>
        </p:spPr>
        <p:txBody>
          <a:bodyPr/>
          <a:lstStyle/>
          <a:p>
            <a:r>
              <a:rPr lang="en-US" dirty="0"/>
              <a:t>Approach</a:t>
            </a:r>
          </a:p>
        </p:txBody>
      </p:sp>
      <p:sp>
        <p:nvSpPr>
          <p:cNvPr id="4" name="Slide Number Placeholder 3">
            <a:extLst>
              <a:ext uri="{FF2B5EF4-FFF2-40B4-BE49-F238E27FC236}">
                <a16:creationId xmlns:a16="http://schemas.microsoft.com/office/drawing/2014/main" id="{721C8B22-2BF3-4F81-14D8-4FA8A2E9E2E3}"/>
              </a:ext>
            </a:extLst>
          </p:cNvPr>
          <p:cNvSpPr>
            <a:spLocks noGrp="1"/>
          </p:cNvSpPr>
          <p:nvPr>
            <p:ph type="sldNum" sz="quarter" idx="12"/>
          </p:nvPr>
        </p:nvSpPr>
        <p:spPr/>
        <p:txBody>
          <a:bodyPr/>
          <a:lstStyle/>
          <a:p>
            <a:fld id="{106E12CD-FCB1-464E-A775-0B83FDDACE03}" type="slidenum">
              <a:rPr lang="en-US" smtClean="0"/>
              <a:pPr/>
              <a:t>3</a:t>
            </a:fld>
            <a:endParaRPr lang="en-US" dirty="0"/>
          </a:p>
        </p:txBody>
      </p:sp>
      <p:sp>
        <p:nvSpPr>
          <p:cNvPr id="7" name="Rectangle: Rounded Corners 6">
            <a:extLst>
              <a:ext uri="{FF2B5EF4-FFF2-40B4-BE49-F238E27FC236}">
                <a16:creationId xmlns:a16="http://schemas.microsoft.com/office/drawing/2014/main" id="{19D4644B-C2AF-6E60-35F6-57FE09889F11}"/>
              </a:ext>
            </a:extLst>
          </p:cNvPr>
          <p:cNvSpPr/>
          <p:nvPr/>
        </p:nvSpPr>
        <p:spPr>
          <a:xfrm>
            <a:off x="710419" y="1442257"/>
            <a:ext cx="3643532" cy="1322363"/>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Start with Canvas content</a:t>
            </a:r>
          </a:p>
        </p:txBody>
      </p:sp>
      <p:sp>
        <p:nvSpPr>
          <p:cNvPr id="8" name="Rectangle: Rounded Corners 7">
            <a:extLst>
              <a:ext uri="{FF2B5EF4-FFF2-40B4-BE49-F238E27FC236}">
                <a16:creationId xmlns:a16="http://schemas.microsoft.com/office/drawing/2014/main" id="{C02C220D-A381-3CDB-2E2E-EB660B02CF86}"/>
              </a:ext>
            </a:extLst>
          </p:cNvPr>
          <p:cNvSpPr/>
          <p:nvPr/>
        </p:nvSpPr>
        <p:spPr>
          <a:xfrm>
            <a:off x="4790051" y="1442257"/>
            <a:ext cx="3643532" cy="1322363"/>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Focus on easy, high impact issues </a:t>
            </a:r>
          </a:p>
        </p:txBody>
      </p:sp>
      <p:sp>
        <p:nvSpPr>
          <p:cNvPr id="9" name="Rectangle: Rounded Corners 8">
            <a:extLst>
              <a:ext uri="{FF2B5EF4-FFF2-40B4-BE49-F238E27FC236}">
                <a16:creationId xmlns:a16="http://schemas.microsoft.com/office/drawing/2014/main" id="{D3D8BE56-D334-0EC3-55EE-24EDB2DD469C}"/>
              </a:ext>
            </a:extLst>
          </p:cNvPr>
          <p:cNvSpPr/>
          <p:nvPr/>
        </p:nvSpPr>
        <p:spPr>
          <a:xfrm>
            <a:off x="710419" y="3085832"/>
            <a:ext cx="3643532" cy="1322363"/>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Don’t overwhelm</a:t>
            </a:r>
          </a:p>
        </p:txBody>
      </p:sp>
      <p:sp>
        <p:nvSpPr>
          <p:cNvPr id="10" name="Rectangle: Rounded Corners 9">
            <a:extLst>
              <a:ext uri="{FF2B5EF4-FFF2-40B4-BE49-F238E27FC236}">
                <a16:creationId xmlns:a16="http://schemas.microsoft.com/office/drawing/2014/main" id="{C046AB93-49C5-14B1-EA37-9E01C562F9A5}"/>
              </a:ext>
            </a:extLst>
          </p:cNvPr>
          <p:cNvSpPr/>
          <p:nvPr/>
        </p:nvSpPr>
        <p:spPr>
          <a:xfrm>
            <a:off x="4790049" y="3085832"/>
            <a:ext cx="3643532" cy="1322363"/>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Educate</a:t>
            </a:r>
          </a:p>
        </p:txBody>
      </p:sp>
      <p:sp>
        <p:nvSpPr>
          <p:cNvPr id="11" name="Rectangle: Rounded Corners 10">
            <a:extLst>
              <a:ext uri="{FF2B5EF4-FFF2-40B4-BE49-F238E27FC236}">
                <a16:creationId xmlns:a16="http://schemas.microsoft.com/office/drawing/2014/main" id="{8D4ADA15-9C31-82E0-3726-B920A6A2067D}"/>
              </a:ext>
            </a:extLst>
          </p:cNvPr>
          <p:cNvSpPr/>
          <p:nvPr/>
        </p:nvSpPr>
        <p:spPr>
          <a:xfrm>
            <a:off x="2750234" y="4729407"/>
            <a:ext cx="3643532" cy="1322363"/>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Build something sustainable</a:t>
            </a:r>
          </a:p>
        </p:txBody>
      </p:sp>
    </p:spTree>
    <p:extLst>
      <p:ext uri="{BB962C8B-B14F-4D97-AF65-F5344CB8AC3E}">
        <p14:creationId xmlns:p14="http://schemas.microsoft.com/office/powerpoint/2010/main" val="419685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18D8D-1EBD-DCCE-A0A1-F9CAE56EC6E5}"/>
              </a:ext>
            </a:extLst>
          </p:cNvPr>
          <p:cNvSpPr>
            <a:spLocks noGrp="1"/>
          </p:cNvSpPr>
          <p:nvPr>
            <p:ph type="title"/>
          </p:nvPr>
        </p:nvSpPr>
        <p:spPr/>
        <p:txBody>
          <a:bodyPr>
            <a:normAutofit fontScale="90000"/>
          </a:bodyPr>
          <a:lstStyle/>
          <a:p>
            <a:r>
              <a:rPr lang="en-US" dirty="0"/>
              <a:t>Mission: Accessible Components</a:t>
            </a:r>
          </a:p>
        </p:txBody>
      </p:sp>
      <p:sp>
        <p:nvSpPr>
          <p:cNvPr id="4" name="Slide Number Placeholder 3">
            <a:extLst>
              <a:ext uri="{FF2B5EF4-FFF2-40B4-BE49-F238E27FC236}">
                <a16:creationId xmlns:a16="http://schemas.microsoft.com/office/drawing/2014/main" id="{5302DA6C-4F3E-A3FC-6C94-4E79367C4470}"/>
              </a:ext>
            </a:extLst>
          </p:cNvPr>
          <p:cNvSpPr>
            <a:spLocks noGrp="1"/>
          </p:cNvSpPr>
          <p:nvPr>
            <p:ph type="sldNum" sz="quarter" idx="12"/>
          </p:nvPr>
        </p:nvSpPr>
        <p:spPr/>
        <p:txBody>
          <a:bodyPr/>
          <a:lstStyle/>
          <a:p>
            <a:fld id="{106E12CD-FCB1-464E-A775-0B83FDDACE03}" type="slidenum">
              <a:rPr lang="en-US" smtClean="0"/>
              <a:pPr/>
              <a:t>4</a:t>
            </a:fld>
            <a:endParaRPr lang="en-US"/>
          </a:p>
        </p:txBody>
      </p:sp>
      <p:sp>
        <p:nvSpPr>
          <p:cNvPr id="8" name="Rectangle 7">
            <a:extLst>
              <a:ext uri="{FF2B5EF4-FFF2-40B4-BE49-F238E27FC236}">
                <a16:creationId xmlns:a16="http://schemas.microsoft.com/office/drawing/2014/main" id="{9AE3853F-1BBE-F5F5-3C28-5E92AAB706DC}"/>
              </a:ext>
            </a:extLst>
          </p:cNvPr>
          <p:cNvSpPr/>
          <p:nvPr/>
        </p:nvSpPr>
        <p:spPr>
          <a:xfrm>
            <a:off x="675248" y="1589649"/>
            <a:ext cx="2377440" cy="984739"/>
          </a:xfrm>
          <a:prstGeom prst="rect">
            <a:avLst/>
          </a:prstGeom>
          <a:solidFill>
            <a:schemeClr val="tx2">
              <a:lumMod val="75000"/>
            </a:schemeClr>
          </a:solidFill>
          <a:ln w="5715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Training</a:t>
            </a:r>
          </a:p>
        </p:txBody>
      </p:sp>
      <p:sp>
        <p:nvSpPr>
          <p:cNvPr id="9" name="Rectangle 8">
            <a:extLst>
              <a:ext uri="{FF2B5EF4-FFF2-40B4-BE49-F238E27FC236}">
                <a16:creationId xmlns:a16="http://schemas.microsoft.com/office/drawing/2014/main" id="{99DECB23-7E57-8286-CC27-86D819EF5834}"/>
              </a:ext>
            </a:extLst>
          </p:cNvPr>
          <p:cNvSpPr/>
          <p:nvPr/>
        </p:nvSpPr>
        <p:spPr>
          <a:xfrm>
            <a:off x="3481752" y="1589649"/>
            <a:ext cx="2377440" cy="984739"/>
          </a:xfrm>
          <a:prstGeom prst="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Challenge</a:t>
            </a:r>
          </a:p>
        </p:txBody>
      </p:sp>
      <p:sp>
        <p:nvSpPr>
          <p:cNvPr id="10" name="Rectangle 9">
            <a:extLst>
              <a:ext uri="{FF2B5EF4-FFF2-40B4-BE49-F238E27FC236}">
                <a16:creationId xmlns:a16="http://schemas.microsoft.com/office/drawing/2014/main" id="{25D3F62C-8B5D-6054-3140-730DC863953A}"/>
              </a:ext>
            </a:extLst>
          </p:cNvPr>
          <p:cNvSpPr/>
          <p:nvPr/>
        </p:nvSpPr>
        <p:spPr>
          <a:xfrm>
            <a:off x="6288257" y="1589649"/>
            <a:ext cx="2377440" cy="984739"/>
          </a:xfrm>
          <a:prstGeom prst="rect">
            <a:avLst/>
          </a:prstGeom>
          <a:solidFill>
            <a:schemeClr val="tx2">
              <a:lumMod val="60000"/>
              <a:lumOff val="40000"/>
            </a:schemeClr>
          </a:solidFill>
          <a:ln w="571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Support</a:t>
            </a:r>
          </a:p>
        </p:txBody>
      </p:sp>
      <p:sp>
        <p:nvSpPr>
          <p:cNvPr id="11" name="TextBox 10">
            <a:extLst>
              <a:ext uri="{FF2B5EF4-FFF2-40B4-BE49-F238E27FC236}">
                <a16:creationId xmlns:a16="http://schemas.microsoft.com/office/drawing/2014/main" id="{814E92C4-4648-F397-DA40-CE9D188D277D}"/>
              </a:ext>
            </a:extLst>
          </p:cNvPr>
          <p:cNvSpPr txBox="1"/>
          <p:nvPr/>
        </p:nvSpPr>
        <p:spPr>
          <a:xfrm>
            <a:off x="675248" y="2574388"/>
            <a:ext cx="2377440" cy="3046988"/>
          </a:xfrm>
          <a:prstGeom prst="rect">
            <a:avLst/>
          </a:prstGeom>
          <a:noFill/>
          <a:ln w="57150">
            <a:solidFill>
              <a:schemeClr val="tx2">
                <a:lumMod val="60000"/>
                <a:lumOff val="40000"/>
              </a:schemeClr>
            </a:solidFill>
          </a:ln>
        </p:spPr>
        <p:txBody>
          <a:bodyPr wrap="square" rtlCol="0">
            <a:spAutoFit/>
          </a:bodyPr>
          <a:lstStyle/>
          <a:p>
            <a:pPr marL="342900" indent="-342900">
              <a:buFont typeface="+mj-lt"/>
              <a:buAutoNum type="arabicPeriod"/>
            </a:pPr>
            <a:r>
              <a:rPr lang="en-US" sz="2400" dirty="0"/>
              <a:t>Seven Core Skills website</a:t>
            </a:r>
          </a:p>
          <a:p>
            <a:pPr marL="342900" indent="-342900">
              <a:buFont typeface="+mj-lt"/>
              <a:buAutoNum type="arabicPeriod"/>
            </a:pPr>
            <a:r>
              <a:rPr lang="en-US" sz="2400" dirty="0"/>
              <a:t>Workshops and trainings</a:t>
            </a:r>
          </a:p>
          <a:p>
            <a:pPr marL="342900" indent="-342900">
              <a:buFont typeface="+mj-lt"/>
              <a:buAutoNum type="arabicPeriod"/>
            </a:pPr>
            <a:r>
              <a:rPr lang="en-US" sz="2400" dirty="0"/>
              <a:t>Videos</a:t>
            </a:r>
          </a:p>
          <a:p>
            <a:pPr marL="342900" indent="-342900">
              <a:buFont typeface="+mj-lt"/>
              <a:buAutoNum type="arabicPeriod"/>
            </a:pPr>
            <a:endParaRPr lang="en-US" sz="2400" dirty="0"/>
          </a:p>
          <a:p>
            <a:pPr marL="342900" indent="-342900">
              <a:buFont typeface="+mj-lt"/>
              <a:buAutoNum type="arabicPeriod"/>
            </a:pPr>
            <a:endParaRPr lang="en-US" sz="2400" dirty="0"/>
          </a:p>
          <a:p>
            <a:pPr marL="342900" indent="-342900">
              <a:buFont typeface="+mj-lt"/>
              <a:buAutoNum type="arabicPeriod"/>
            </a:pPr>
            <a:endParaRPr lang="en-US" sz="2400" dirty="0"/>
          </a:p>
        </p:txBody>
      </p:sp>
      <p:sp>
        <p:nvSpPr>
          <p:cNvPr id="12" name="TextBox 11">
            <a:extLst>
              <a:ext uri="{FF2B5EF4-FFF2-40B4-BE49-F238E27FC236}">
                <a16:creationId xmlns:a16="http://schemas.microsoft.com/office/drawing/2014/main" id="{BBC526FB-B903-CEFC-BA2C-802F1B0949F7}"/>
              </a:ext>
            </a:extLst>
          </p:cNvPr>
          <p:cNvSpPr txBox="1"/>
          <p:nvPr/>
        </p:nvSpPr>
        <p:spPr>
          <a:xfrm>
            <a:off x="3481751" y="2574388"/>
            <a:ext cx="2377440" cy="3046988"/>
          </a:xfrm>
          <a:prstGeom prst="rect">
            <a:avLst/>
          </a:prstGeom>
          <a:noFill/>
          <a:ln w="57150">
            <a:solidFill>
              <a:srgbClr val="927FB6"/>
            </a:solidFill>
          </a:ln>
        </p:spPr>
        <p:txBody>
          <a:bodyPr wrap="square" rtlCol="0">
            <a:spAutoFit/>
          </a:bodyPr>
          <a:lstStyle/>
          <a:p>
            <a:pPr marL="342900" indent="-342900">
              <a:buFont typeface="+mj-lt"/>
              <a:buAutoNum type="arabicPeriod"/>
            </a:pPr>
            <a:r>
              <a:rPr lang="en-US" sz="2400" dirty="0"/>
              <a:t>Visual Brand</a:t>
            </a:r>
          </a:p>
          <a:p>
            <a:pPr marL="342900" indent="-342900">
              <a:buFont typeface="+mj-lt"/>
              <a:buAutoNum type="arabicPeriod"/>
            </a:pPr>
            <a:r>
              <a:rPr lang="en-US" sz="2400" dirty="0"/>
              <a:t>Comms Plan</a:t>
            </a:r>
          </a:p>
          <a:p>
            <a:pPr marL="342900" indent="-342900">
              <a:buFont typeface="+mj-lt"/>
              <a:buAutoNum type="arabicPeriod"/>
            </a:pPr>
            <a:r>
              <a:rPr lang="en-US" sz="2400" dirty="0"/>
              <a:t>Tracking and Follow-up system</a:t>
            </a:r>
          </a:p>
          <a:p>
            <a:pPr marL="342900" indent="-342900">
              <a:buFont typeface="+mj-lt"/>
              <a:buAutoNum type="arabicPeriod"/>
            </a:pPr>
            <a:r>
              <a:rPr lang="en-US" sz="2400" dirty="0"/>
              <a:t>Gamification</a:t>
            </a:r>
          </a:p>
          <a:p>
            <a:pPr marL="342900" indent="-342900">
              <a:buFont typeface="+mj-lt"/>
              <a:buAutoNum type="arabicPeriod"/>
            </a:pPr>
            <a:r>
              <a:rPr lang="en-US" sz="2400" dirty="0"/>
              <a:t>Recognition</a:t>
            </a:r>
          </a:p>
          <a:p>
            <a:pPr marL="342900" indent="-342900">
              <a:buFont typeface="+mj-lt"/>
              <a:buAutoNum type="arabicPeriod"/>
            </a:pPr>
            <a:r>
              <a:rPr lang="en-US" sz="2400" dirty="0"/>
              <a:t>Data Tracking</a:t>
            </a:r>
          </a:p>
        </p:txBody>
      </p:sp>
      <p:sp>
        <p:nvSpPr>
          <p:cNvPr id="13" name="TextBox 12">
            <a:extLst>
              <a:ext uri="{FF2B5EF4-FFF2-40B4-BE49-F238E27FC236}">
                <a16:creationId xmlns:a16="http://schemas.microsoft.com/office/drawing/2014/main" id="{05ABD2E7-356D-C877-3269-57316271251B}"/>
              </a:ext>
            </a:extLst>
          </p:cNvPr>
          <p:cNvSpPr txBox="1"/>
          <p:nvPr/>
        </p:nvSpPr>
        <p:spPr>
          <a:xfrm>
            <a:off x="6288254" y="2574388"/>
            <a:ext cx="2377440" cy="3046988"/>
          </a:xfrm>
          <a:prstGeom prst="rect">
            <a:avLst/>
          </a:prstGeom>
          <a:noFill/>
          <a:ln w="57150">
            <a:solidFill>
              <a:schemeClr val="tx2">
                <a:lumMod val="75000"/>
              </a:schemeClr>
            </a:solidFill>
          </a:ln>
        </p:spPr>
        <p:txBody>
          <a:bodyPr wrap="square" rtlCol="0">
            <a:spAutoFit/>
          </a:bodyPr>
          <a:lstStyle/>
          <a:p>
            <a:pPr marL="342900" indent="-342900">
              <a:buFont typeface="+mj-lt"/>
              <a:buAutoNum type="arabicPeriod"/>
            </a:pPr>
            <a:r>
              <a:rPr lang="en-US" sz="2400" dirty="0"/>
              <a:t>Brains Trust</a:t>
            </a:r>
          </a:p>
          <a:p>
            <a:pPr marL="342900" indent="-342900">
              <a:buFont typeface="+mj-lt"/>
              <a:buAutoNum type="arabicPeriod"/>
            </a:pPr>
            <a:r>
              <a:rPr lang="en-US" sz="2400" dirty="0"/>
              <a:t>Consultations</a:t>
            </a:r>
          </a:p>
          <a:p>
            <a:pPr marL="342900" indent="-342900">
              <a:buFont typeface="+mj-lt"/>
              <a:buAutoNum type="arabicPeriod"/>
            </a:pPr>
            <a:r>
              <a:rPr lang="en-US" sz="2400" dirty="0"/>
              <a:t>Accessible Templates</a:t>
            </a:r>
          </a:p>
          <a:p>
            <a:pPr marL="342900" indent="-342900">
              <a:buFont typeface="+mj-lt"/>
              <a:buAutoNum type="arabicPeriod"/>
            </a:pPr>
            <a:endParaRPr lang="en-US" sz="2400" dirty="0"/>
          </a:p>
          <a:p>
            <a:pPr marL="342900" indent="-342900">
              <a:buFont typeface="+mj-lt"/>
              <a:buAutoNum type="arabicPeriod"/>
            </a:pPr>
            <a:endParaRPr lang="en-US" sz="2400" dirty="0"/>
          </a:p>
          <a:p>
            <a:pPr marL="342900" indent="-342900">
              <a:buFont typeface="+mj-lt"/>
              <a:buAutoNum type="arabicPeriod"/>
            </a:pPr>
            <a:endParaRPr lang="en-US" sz="2400" dirty="0"/>
          </a:p>
          <a:p>
            <a:pPr marL="342900" indent="-342900">
              <a:buFont typeface="+mj-lt"/>
              <a:buAutoNum type="arabicPeriod"/>
            </a:pPr>
            <a:endParaRPr lang="en-US" sz="2400" dirty="0"/>
          </a:p>
        </p:txBody>
      </p:sp>
    </p:spTree>
    <p:extLst>
      <p:ext uri="{BB962C8B-B14F-4D97-AF65-F5344CB8AC3E}">
        <p14:creationId xmlns:p14="http://schemas.microsoft.com/office/powerpoint/2010/main" val="2634530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519EFC-0495-6A25-0623-ED27A177463C}"/>
              </a:ext>
            </a:extLst>
          </p:cNvPr>
          <p:cNvSpPr>
            <a:spLocks noGrp="1"/>
          </p:cNvSpPr>
          <p:nvPr>
            <p:ph type="title"/>
          </p:nvPr>
        </p:nvSpPr>
        <p:spPr/>
        <p:txBody>
          <a:bodyPr/>
          <a:lstStyle/>
          <a:p>
            <a:r>
              <a:rPr lang="en-US" dirty="0"/>
              <a:t>Brains Trust</a:t>
            </a:r>
          </a:p>
        </p:txBody>
      </p:sp>
      <p:sp>
        <p:nvSpPr>
          <p:cNvPr id="4" name="Slide Number Placeholder 3">
            <a:extLst>
              <a:ext uri="{FF2B5EF4-FFF2-40B4-BE49-F238E27FC236}">
                <a16:creationId xmlns:a16="http://schemas.microsoft.com/office/drawing/2014/main" id="{721C8B22-2BF3-4F81-14D8-4FA8A2E9E2E3}"/>
              </a:ext>
            </a:extLst>
          </p:cNvPr>
          <p:cNvSpPr>
            <a:spLocks noGrp="1"/>
          </p:cNvSpPr>
          <p:nvPr>
            <p:ph type="sldNum" sz="quarter" idx="12"/>
          </p:nvPr>
        </p:nvSpPr>
        <p:spPr/>
        <p:txBody>
          <a:bodyPr/>
          <a:lstStyle/>
          <a:p>
            <a:fld id="{106E12CD-FCB1-464E-A775-0B83FDDACE03}" type="slidenum">
              <a:rPr lang="en-US" smtClean="0"/>
              <a:pPr/>
              <a:t>5</a:t>
            </a:fld>
            <a:endParaRPr lang="en-US" dirty="0"/>
          </a:p>
        </p:txBody>
      </p:sp>
      <p:sp>
        <p:nvSpPr>
          <p:cNvPr id="7" name="Rectangle: Rounded Corners 6">
            <a:extLst>
              <a:ext uri="{FF2B5EF4-FFF2-40B4-BE49-F238E27FC236}">
                <a16:creationId xmlns:a16="http://schemas.microsoft.com/office/drawing/2014/main" id="{19D4644B-C2AF-6E60-35F6-57FE09889F11}"/>
              </a:ext>
            </a:extLst>
          </p:cNvPr>
          <p:cNvSpPr/>
          <p:nvPr/>
        </p:nvSpPr>
        <p:spPr>
          <a:xfrm>
            <a:off x="99534" y="1491498"/>
            <a:ext cx="2095023" cy="878912"/>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Barbara Butts</a:t>
            </a:r>
          </a:p>
          <a:p>
            <a:pPr algn="ctr"/>
            <a:r>
              <a:rPr lang="en-US" dirty="0"/>
              <a:t>Theater Instructor</a:t>
            </a:r>
          </a:p>
        </p:txBody>
      </p:sp>
      <p:sp>
        <p:nvSpPr>
          <p:cNvPr id="2" name="Rectangle: Rounded Corners 1">
            <a:extLst>
              <a:ext uri="{FF2B5EF4-FFF2-40B4-BE49-F238E27FC236}">
                <a16:creationId xmlns:a16="http://schemas.microsoft.com/office/drawing/2014/main" id="{18D0F4BE-D3E2-9951-2B05-D4591DF2D309}"/>
              </a:ext>
            </a:extLst>
          </p:cNvPr>
          <p:cNvSpPr/>
          <p:nvPr/>
        </p:nvSpPr>
        <p:spPr>
          <a:xfrm>
            <a:off x="2392570" y="1485413"/>
            <a:ext cx="2095023" cy="878912"/>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Judy Franks</a:t>
            </a:r>
          </a:p>
          <a:p>
            <a:pPr algn="ctr"/>
            <a:r>
              <a:rPr lang="en-US" dirty="0"/>
              <a:t>IMC Instructor</a:t>
            </a:r>
          </a:p>
        </p:txBody>
      </p:sp>
      <p:sp>
        <p:nvSpPr>
          <p:cNvPr id="3" name="Rectangle: Rounded Corners 2">
            <a:extLst>
              <a:ext uri="{FF2B5EF4-FFF2-40B4-BE49-F238E27FC236}">
                <a16:creationId xmlns:a16="http://schemas.microsoft.com/office/drawing/2014/main" id="{68E493F8-C001-B975-8E70-0EB161EBCB09}"/>
              </a:ext>
            </a:extLst>
          </p:cNvPr>
          <p:cNvSpPr/>
          <p:nvPr/>
        </p:nvSpPr>
        <p:spPr>
          <a:xfrm>
            <a:off x="4685606" y="1485413"/>
            <a:ext cx="2095023" cy="878912"/>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Desi Hanford</a:t>
            </a:r>
          </a:p>
          <a:p>
            <a:pPr algn="ctr"/>
            <a:r>
              <a:rPr lang="en-US" sz="1600" dirty="0"/>
              <a:t>Journalism Instructor</a:t>
            </a:r>
          </a:p>
        </p:txBody>
      </p:sp>
      <p:sp>
        <p:nvSpPr>
          <p:cNvPr id="6" name="Rectangle: Rounded Corners 5">
            <a:extLst>
              <a:ext uri="{FF2B5EF4-FFF2-40B4-BE49-F238E27FC236}">
                <a16:creationId xmlns:a16="http://schemas.microsoft.com/office/drawing/2014/main" id="{FC5977D5-BA1E-984A-C6AC-6BC1733C9EBE}"/>
              </a:ext>
            </a:extLst>
          </p:cNvPr>
          <p:cNvSpPr/>
          <p:nvPr/>
        </p:nvSpPr>
        <p:spPr>
          <a:xfrm>
            <a:off x="99534" y="2684907"/>
            <a:ext cx="2095023" cy="878912"/>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David Noffs</a:t>
            </a:r>
          </a:p>
          <a:p>
            <a:pPr algn="ctr"/>
            <a:r>
              <a:rPr lang="en-US" dirty="0"/>
              <a:t>SPS Instructor</a:t>
            </a:r>
          </a:p>
        </p:txBody>
      </p:sp>
      <p:sp>
        <p:nvSpPr>
          <p:cNvPr id="12" name="Rectangle: Rounded Corners 11">
            <a:extLst>
              <a:ext uri="{FF2B5EF4-FFF2-40B4-BE49-F238E27FC236}">
                <a16:creationId xmlns:a16="http://schemas.microsoft.com/office/drawing/2014/main" id="{8961AF24-44DB-E6B7-B293-2F1BE440DC5D}"/>
              </a:ext>
            </a:extLst>
          </p:cNvPr>
          <p:cNvSpPr/>
          <p:nvPr/>
        </p:nvSpPr>
        <p:spPr>
          <a:xfrm>
            <a:off x="2392570" y="2678822"/>
            <a:ext cx="2095023" cy="878912"/>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Ilya </a:t>
            </a:r>
            <a:r>
              <a:rPr lang="en-US" sz="2000" b="1" dirty="0" err="1"/>
              <a:t>Mikelson</a:t>
            </a:r>
            <a:endParaRPr lang="en-US" sz="2000" b="1" dirty="0"/>
          </a:p>
          <a:p>
            <a:pPr algn="ctr"/>
            <a:r>
              <a:rPr lang="en-US" sz="1400" dirty="0"/>
              <a:t>Engineering Instructor</a:t>
            </a:r>
          </a:p>
        </p:txBody>
      </p:sp>
      <p:sp>
        <p:nvSpPr>
          <p:cNvPr id="13" name="Rectangle: Rounded Corners 12">
            <a:extLst>
              <a:ext uri="{FF2B5EF4-FFF2-40B4-BE49-F238E27FC236}">
                <a16:creationId xmlns:a16="http://schemas.microsoft.com/office/drawing/2014/main" id="{B353B6DF-5CFF-A433-0C12-A4E2005038BD}"/>
              </a:ext>
            </a:extLst>
          </p:cNvPr>
          <p:cNvSpPr/>
          <p:nvPr/>
        </p:nvSpPr>
        <p:spPr>
          <a:xfrm>
            <a:off x="4685606" y="2678822"/>
            <a:ext cx="2095023" cy="878912"/>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Janice Mejia</a:t>
            </a:r>
          </a:p>
          <a:p>
            <a:pPr algn="ctr"/>
            <a:r>
              <a:rPr lang="en-US" sz="1400" dirty="0"/>
              <a:t>Engineering Instructor</a:t>
            </a:r>
          </a:p>
        </p:txBody>
      </p:sp>
      <p:sp>
        <p:nvSpPr>
          <p:cNvPr id="14" name="Rectangle: Rounded Corners 13">
            <a:extLst>
              <a:ext uri="{FF2B5EF4-FFF2-40B4-BE49-F238E27FC236}">
                <a16:creationId xmlns:a16="http://schemas.microsoft.com/office/drawing/2014/main" id="{57E67163-437A-DEA7-6F0C-9D6210652796}"/>
              </a:ext>
            </a:extLst>
          </p:cNvPr>
          <p:cNvSpPr/>
          <p:nvPr/>
        </p:nvSpPr>
        <p:spPr>
          <a:xfrm>
            <a:off x="99534" y="3878316"/>
            <a:ext cx="2095023" cy="878912"/>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Matt Carlson</a:t>
            </a:r>
          </a:p>
          <a:p>
            <a:pPr algn="ctr"/>
            <a:r>
              <a:rPr lang="en-US" dirty="0"/>
              <a:t>Med School Staff</a:t>
            </a:r>
          </a:p>
        </p:txBody>
      </p:sp>
      <p:sp>
        <p:nvSpPr>
          <p:cNvPr id="15" name="Rectangle: Rounded Corners 14">
            <a:extLst>
              <a:ext uri="{FF2B5EF4-FFF2-40B4-BE49-F238E27FC236}">
                <a16:creationId xmlns:a16="http://schemas.microsoft.com/office/drawing/2014/main" id="{A9853535-F341-552E-F9C2-929C1F6FBD63}"/>
              </a:ext>
            </a:extLst>
          </p:cNvPr>
          <p:cNvSpPr/>
          <p:nvPr/>
        </p:nvSpPr>
        <p:spPr>
          <a:xfrm>
            <a:off x="2392570" y="3872231"/>
            <a:ext cx="2095023" cy="878912"/>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b="1" dirty="0"/>
              <a:t>James Harrington</a:t>
            </a:r>
          </a:p>
          <a:p>
            <a:pPr algn="ctr"/>
            <a:r>
              <a:rPr lang="en-US" dirty="0"/>
              <a:t>Econ Coordinator</a:t>
            </a:r>
          </a:p>
        </p:txBody>
      </p:sp>
      <p:sp>
        <p:nvSpPr>
          <p:cNvPr id="16" name="Rectangle: Rounded Corners 15">
            <a:extLst>
              <a:ext uri="{FF2B5EF4-FFF2-40B4-BE49-F238E27FC236}">
                <a16:creationId xmlns:a16="http://schemas.microsoft.com/office/drawing/2014/main" id="{08AE0E66-4A74-7AEA-AA59-E5962205C6C8}"/>
              </a:ext>
            </a:extLst>
          </p:cNvPr>
          <p:cNvSpPr/>
          <p:nvPr/>
        </p:nvSpPr>
        <p:spPr>
          <a:xfrm>
            <a:off x="4685606" y="3872231"/>
            <a:ext cx="2095023" cy="878912"/>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Denise Drane</a:t>
            </a:r>
          </a:p>
          <a:p>
            <a:pPr algn="ctr"/>
            <a:r>
              <a:rPr lang="en-US" sz="1400" dirty="0"/>
              <a:t>Med School Instructor</a:t>
            </a:r>
          </a:p>
        </p:txBody>
      </p:sp>
      <p:sp>
        <p:nvSpPr>
          <p:cNvPr id="17" name="Rectangle: Rounded Corners 16">
            <a:extLst>
              <a:ext uri="{FF2B5EF4-FFF2-40B4-BE49-F238E27FC236}">
                <a16:creationId xmlns:a16="http://schemas.microsoft.com/office/drawing/2014/main" id="{774F3F8F-55B8-17A7-3823-5E8CDEFD7ECC}"/>
              </a:ext>
            </a:extLst>
          </p:cNvPr>
          <p:cNvSpPr/>
          <p:nvPr/>
        </p:nvSpPr>
        <p:spPr>
          <a:xfrm>
            <a:off x="1231452" y="5114290"/>
            <a:ext cx="2095023" cy="878912"/>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Robin Stark</a:t>
            </a:r>
          </a:p>
          <a:p>
            <a:pPr algn="ctr"/>
            <a:r>
              <a:rPr lang="en-US" dirty="0"/>
              <a:t>Chem Coordinator</a:t>
            </a:r>
          </a:p>
        </p:txBody>
      </p:sp>
      <p:sp>
        <p:nvSpPr>
          <p:cNvPr id="18" name="Rectangle: Rounded Corners 17">
            <a:extLst>
              <a:ext uri="{FF2B5EF4-FFF2-40B4-BE49-F238E27FC236}">
                <a16:creationId xmlns:a16="http://schemas.microsoft.com/office/drawing/2014/main" id="{AB31351C-BC66-4AA6-D97C-6A4DBD6D2F0C}"/>
              </a:ext>
            </a:extLst>
          </p:cNvPr>
          <p:cNvSpPr/>
          <p:nvPr/>
        </p:nvSpPr>
        <p:spPr>
          <a:xfrm>
            <a:off x="3524488" y="5108205"/>
            <a:ext cx="2095023" cy="878912"/>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Chelsea Watson</a:t>
            </a:r>
          </a:p>
          <a:p>
            <a:pPr algn="ctr"/>
            <a:r>
              <a:rPr lang="en-US" dirty="0"/>
              <a:t>Chem Coordinator</a:t>
            </a:r>
          </a:p>
        </p:txBody>
      </p:sp>
      <p:sp>
        <p:nvSpPr>
          <p:cNvPr id="19" name="Rectangle: Rounded Corners 18">
            <a:extLst>
              <a:ext uri="{FF2B5EF4-FFF2-40B4-BE49-F238E27FC236}">
                <a16:creationId xmlns:a16="http://schemas.microsoft.com/office/drawing/2014/main" id="{B1D1B06E-1FC1-341A-6162-6C2BCEF30A5A}"/>
              </a:ext>
            </a:extLst>
          </p:cNvPr>
          <p:cNvSpPr/>
          <p:nvPr/>
        </p:nvSpPr>
        <p:spPr>
          <a:xfrm>
            <a:off x="5817524" y="5108205"/>
            <a:ext cx="2095023" cy="878912"/>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Dave Zohfeld</a:t>
            </a:r>
          </a:p>
          <a:p>
            <a:pPr algn="ctr"/>
            <a:r>
              <a:rPr lang="en-US" dirty="0"/>
              <a:t>Procurement</a:t>
            </a:r>
          </a:p>
        </p:txBody>
      </p:sp>
      <p:sp>
        <p:nvSpPr>
          <p:cNvPr id="20" name="Rectangle: Rounded Corners 19">
            <a:extLst>
              <a:ext uri="{FF2B5EF4-FFF2-40B4-BE49-F238E27FC236}">
                <a16:creationId xmlns:a16="http://schemas.microsoft.com/office/drawing/2014/main" id="{050E0493-6FC2-ACAE-C964-8F982E06DFDD}"/>
              </a:ext>
            </a:extLst>
          </p:cNvPr>
          <p:cNvSpPr/>
          <p:nvPr/>
        </p:nvSpPr>
        <p:spPr>
          <a:xfrm>
            <a:off x="6978642" y="1491498"/>
            <a:ext cx="2095023" cy="878912"/>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Frank Sweis</a:t>
            </a:r>
          </a:p>
          <a:p>
            <a:pPr algn="ctr"/>
            <a:r>
              <a:rPr lang="en-US" dirty="0"/>
              <a:t>Library Staff</a:t>
            </a:r>
          </a:p>
        </p:txBody>
      </p:sp>
      <p:sp>
        <p:nvSpPr>
          <p:cNvPr id="21" name="Rectangle: Rounded Corners 20">
            <a:extLst>
              <a:ext uri="{FF2B5EF4-FFF2-40B4-BE49-F238E27FC236}">
                <a16:creationId xmlns:a16="http://schemas.microsoft.com/office/drawing/2014/main" id="{C4109340-70D5-7D04-D376-E421DABEEAD6}"/>
              </a:ext>
            </a:extLst>
          </p:cNvPr>
          <p:cNvSpPr/>
          <p:nvPr/>
        </p:nvSpPr>
        <p:spPr>
          <a:xfrm>
            <a:off x="6978642" y="2684907"/>
            <a:ext cx="2095023" cy="878912"/>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Veronica Berns</a:t>
            </a:r>
          </a:p>
          <a:p>
            <a:pPr algn="ctr"/>
            <a:r>
              <a:rPr lang="en-US" sz="1600" dirty="0"/>
              <a:t>Chemistry Instructor</a:t>
            </a:r>
          </a:p>
        </p:txBody>
      </p:sp>
      <p:sp>
        <p:nvSpPr>
          <p:cNvPr id="22" name="Rectangle: Rounded Corners 21">
            <a:extLst>
              <a:ext uri="{FF2B5EF4-FFF2-40B4-BE49-F238E27FC236}">
                <a16:creationId xmlns:a16="http://schemas.microsoft.com/office/drawing/2014/main" id="{EABEEDB2-6CF3-8595-467B-CE146370FF1F}"/>
              </a:ext>
            </a:extLst>
          </p:cNvPr>
          <p:cNvSpPr/>
          <p:nvPr/>
        </p:nvSpPr>
        <p:spPr>
          <a:xfrm>
            <a:off x="6978642" y="3878316"/>
            <a:ext cx="2095023" cy="878912"/>
          </a:xfrm>
          <a:prstGeom prst="round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Christine Scherer</a:t>
            </a:r>
          </a:p>
          <a:p>
            <a:pPr algn="ctr"/>
            <a:r>
              <a:rPr lang="en-US" dirty="0"/>
              <a:t>SPS Accessibility</a:t>
            </a:r>
          </a:p>
        </p:txBody>
      </p:sp>
    </p:spTree>
    <p:extLst>
      <p:ext uri="{BB962C8B-B14F-4D97-AF65-F5344CB8AC3E}">
        <p14:creationId xmlns:p14="http://schemas.microsoft.com/office/powerpoint/2010/main" val="152073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7EA30-9FBA-C7B5-1142-E9906B0A8D7A}"/>
              </a:ext>
            </a:extLst>
          </p:cNvPr>
          <p:cNvSpPr>
            <a:spLocks noGrp="1"/>
          </p:cNvSpPr>
          <p:nvPr>
            <p:ph type="title"/>
          </p:nvPr>
        </p:nvSpPr>
        <p:spPr/>
        <p:txBody>
          <a:bodyPr/>
          <a:lstStyle/>
          <a:p>
            <a:r>
              <a:rPr lang="en-US" dirty="0"/>
              <a:t>Seven Core Accessibility Skills</a:t>
            </a:r>
          </a:p>
        </p:txBody>
      </p:sp>
      <p:sp>
        <p:nvSpPr>
          <p:cNvPr id="5" name="Slide Number Placeholder 4">
            <a:extLst>
              <a:ext uri="{FF2B5EF4-FFF2-40B4-BE49-F238E27FC236}">
                <a16:creationId xmlns:a16="http://schemas.microsoft.com/office/drawing/2014/main" id="{6F52A121-E1AA-0ACA-D1C3-03645E4E616F}"/>
              </a:ext>
            </a:extLst>
          </p:cNvPr>
          <p:cNvSpPr>
            <a:spLocks noGrp="1"/>
          </p:cNvSpPr>
          <p:nvPr>
            <p:ph type="sldNum" sz="quarter" idx="12"/>
          </p:nvPr>
        </p:nvSpPr>
        <p:spPr/>
        <p:txBody>
          <a:bodyPr/>
          <a:lstStyle/>
          <a:p>
            <a:fld id="{106E12CD-FCB1-464E-A775-0B83FDDACE03}" type="slidenum">
              <a:rPr lang="en-US" smtClean="0"/>
              <a:pPr/>
              <a:t>6</a:t>
            </a:fld>
            <a:endParaRPr lang="en-US"/>
          </a:p>
        </p:txBody>
      </p:sp>
      <p:sp>
        <p:nvSpPr>
          <p:cNvPr id="6" name="Rectangle: Rounded Corners 5">
            <a:extLst>
              <a:ext uri="{FF2B5EF4-FFF2-40B4-BE49-F238E27FC236}">
                <a16:creationId xmlns:a16="http://schemas.microsoft.com/office/drawing/2014/main" id="{FE646744-D409-DFC9-4EE7-62F759DDBEFB}"/>
              </a:ext>
            </a:extLst>
          </p:cNvPr>
          <p:cNvSpPr/>
          <p:nvPr/>
        </p:nvSpPr>
        <p:spPr>
          <a:xfrm>
            <a:off x="766354" y="1550121"/>
            <a:ext cx="3631475" cy="1045028"/>
          </a:xfrm>
          <a:prstGeom prst="roundRect">
            <a:avLst/>
          </a:prstGeom>
          <a:solidFill>
            <a:srgbClr val="58B947"/>
          </a:solidFill>
          <a:ln w="57150">
            <a:solidFill>
              <a:srgbClr val="00934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492384"/>
                </a:solidFill>
              </a:rPr>
              <a:t>Headings</a:t>
            </a:r>
          </a:p>
        </p:txBody>
      </p:sp>
      <p:sp>
        <p:nvSpPr>
          <p:cNvPr id="7" name="Rectangle: Rounded Corners 6">
            <a:extLst>
              <a:ext uri="{FF2B5EF4-FFF2-40B4-BE49-F238E27FC236}">
                <a16:creationId xmlns:a16="http://schemas.microsoft.com/office/drawing/2014/main" id="{32BE5BE7-EC1D-A57E-BF8F-4311C22540A9}"/>
              </a:ext>
            </a:extLst>
          </p:cNvPr>
          <p:cNvSpPr/>
          <p:nvPr/>
        </p:nvSpPr>
        <p:spPr>
          <a:xfrm>
            <a:off x="4746171" y="1550121"/>
            <a:ext cx="3631475" cy="1045028"/>
          </a:xfrm>
          <a:prstGeom prst="roundRect">
            <a:avLst/>
          </a:prstGeom>
          <a:solidFill>
            <a:srgbClr val="008656"/>
          </a:solidFill>
          <a:ln w="57150">
            <a:solidFill>
              <a:srgbClr val="00673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Links</a:t>
            </a:r>
          </a:p>
        </p:txBody>
      </p:sp>
      <p:sp>
        <p:nvSpPr>
          <p:cNvPr id="8" name="Rectangle: Rounded Corners 7">
            <a:extLst>
              <a:ext uri="{FF2B5EF4-FFF2-40B4-BE49-F238E27FC236}">
                <a16:creationId xmlns:a16="http://schemas.microsoft.com/office/drawing/2014/main" id="{EFCB72CB-DC4F-F5D3-8019-15D4188F8AE2}"/>
              </a:ext>
            </a:extLst>
          </p:cNvPr>
          <p:cNvSpPr/>
          <p:nvPr/>
        </p:nvSpPr>
        <p:spPr>
          <a:xfrm>
            <a:off x="766354" y="2747549"/>
            <a:ext cx="3631475" cy="1045028"/>
          </a:xfrm>
          <a:prstGeom prst="roundRect">
            <a:avLst/>
          </a:prstGeom>
          <a:solidFill>
            <a:srgbClr val="7FCECD"/>
          </a:solidFill>
          <a:ln w="57150">
            <a:solidFill>
              <a:srgbClr val="00A69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492881"/>
                </a:solidFill>
              </a:rPr>
              <a:t>Alternative Text</a:t>
            </a:r>
          </a:p>
        </p:txBody>
      </p:sp>
      <p:sp>
        <p:nvSpPr>
          <p:cNvPr id="9" name="Rectangle: Rounded Corners 8">
            <a:extLst>
              <a:ext uri="{FF2B5EF4-FFF2-40B4-BE49-F238E27FC236}">
                <a16:creationId xmlns:a16="http://schemas.microsoft.com/office/drawing/2014/main" id="{52F5DB7B-1D11-C379-36E6-B4526DEB7DCD}"/>
              </a:ext>
            </a:extLst>
          </p:cNvPr>
          <p:cNvSpPr/>
          <p:nvPr/>
        </p:nvSpPr>
        <p:spPr>
          <a:xfrm>
            <a:off x="4746171" y="2747549"/>
            <a:ext cx="3631475" cy="1045028"/>
          </a:xfrm>
          <a:prstGeom prst="roundRect">
            <a:avLst/>
          </a:prstGeom>
          <a:solidFill>
            <a:srgbClr val="482580"/>
          </a:solidFill>
          <a:ln w="57150">
            <a:solidFill>
              <a:srgbClr val="38145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Color Contrast</a:t>
            </a:r>
          </a:p>
        </p:txBody>
      </p:sp>
      <p:sp>
        <p:nvSpPr>
          <p:cNvPr id="10" name="Rectangle: Rounded Corners 9">
            <a:extLst>
              <a:ext uri="{FF2B5EF4-FFF2-40B4-BE49-F238E27FC236}">
                <a16:creationId xmlns:a16="http://schemas.microsoft.com/office/drawing/2014/main" id="{F6169E5A-A2AB-5838-6EB6-98BCD417D4CE}"/>
              </a:ext>
            </a:extLst>
          </p:cNvPr>
          <p:cNvSpPr/>
          <p:nvPr/>
        </p:nvSpPr>
        <p:spPr>
          <a:xfrm>
            <a:off x="766354" y="3944977"/>
            <a:ext cx="3631475" cy="1045028"/>
          </a:xfrm>
          <a:prstGeom prst="roundRect">
            <a:avLst/>
          </a:prstGeom>
          <a:solidFill>
            <a:srgbClr val="EF553F"/>
          </a:solidFill>
          <a:ln w="57150">
            <a:solidFill>
              <a:srgbClr val="ED1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Lists</a:t>
            </a:r>
          </a:p>
        </p:txBody>
      </p:sp>
      <p:sp>
        <p:nvSpPr>
          <p:cNvPr id="11" name="Rectangle: Rounded Corners 10">
            <a:extLst>
              <a:ext uri="{FF2B5EF4-FFF2-40B4-BE49-F238E27FC236}">
                <a16:creationId xmlns:a16="http://schemas.microsoft.com/office/drawing/2014/main" id="{2B199837-272F-C837-D486-114320D0C99A}"/>
              </a:ext>
            </a:extLst>
          </p:cNvPr>
          <p:cNvSpPr/>
          <p:nvPr/>
        </p:nvSpPr>
        <p:spPr>
          <a:xfrm>
            <a:off x="4746171" y="3944977"/>
            <a:ext cx="3631475" cy="1045028"/>
          </a:xfrm>
          <a:prstGeom prst="roundRect">
            <a:avLst/>
          </a:prstGeom>
          <a:solidFill>
            <a:srgbClr val="5091CD"/>
          </a:solidFill>
          <a:ln w="57150">
            <a:solidFill>
              <a:srgbClr val="1E75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Tables</a:t>
            </a:r>
          </a:p>
        </p:txBody>
      </p:sp>
      <p:sp>
        <p:nvSpPr>
          <p:cNvPr id="12" name="Rectangle: Rounded Corners 11">
            <a:extLst>
              <a:ext uri="{FF2B5EF4-FFF2-40B4-BE49-F238E27FC236}">
                <a16:creationId xmlns:a16="http://schemas.microsoft.com/office/drawing/2014/main" id="{DD2396E7-73DF-B935-E75C-A241937F3D68}"/>
              </a:ext>
            </a:extLst>
          </p:cNvPr>
          <p:cNvSpPr/>
          <p:nvPr/>
        </p:nvSpPr>
        <p:spPr>
          <a:xfrm>
            <a:off x="2756262" y="5142405"/>
            <a:ext cx="3631475" cy="1045028"/>
          </a:xfrm>
          <a:prstGeom prst="roundRect">
            <a:avLst/>
          </a:prstGeom>
          <a:solidFill>
            <a:srgbClr val="FFC520"/>
          </a:solidFill>
          <a:ln w="57150">
            <a:solidFill>
              <a:srgbClr val="F693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411E84"/>
                </a:solidFill>
              </a:rPr>
              <a:t>Video and Audio</a:t>
            </a:r>
          </a:p>
        </p:txBody>
      </p:sp>
      <p:pic>
        <p:nvPicPr>
          <p:cNvPr id="15" name="Picture 14">
            <a:extLst>
              <a:ext uri="{FF2B5EF4-FFF2-40B4-BE49-F238E27FC236}">
                <a16:creationId xmlns:a16="http://schemas.microsoft.com/office/drawing/2014/main" id="{AC9446DB-575A-3205-5E8D-A13BB283989F}"/>
              </a:ext>
              <a:ext uri="{C183D7F6-B498-43B3-948B-1728B52AA6E4}">
                <adec:decorative xmlns:adec="http://schemas.microsoft.com/office/drawing/2017/decorative" val="1"/>
              </a:ext>
            </a:extLst>
          </p:cNvPr>
          <p:cNvPicPr>
            <a:picLocks noChangeAspect="1"/>
          </p:cNvPicPr>
          <p:nvPr/>
        </p:nvPicPr>
        <p:blipFill rotWithShape="1">
          <a:blip r:embed="rId2"/>
          <a:srcRect l="10816"/>
          <a:stretch/>
        </p:blipFill>
        <p:spPr>
          <a:xfrm>
            <a:off x="1201783" y="1821200"/>
            <a:ext cx="594632" cy="542925"/>
          </a:xfrm>
          <a:prstGeom prst="rect">
            <a:avLst/>
          </a:prstGeom>
        </p:spPr>
      </p:pic>
      <p:pic>
        <p:nvPicPr>
          <p:cNvPr id="17" name="Picture 16">
            <a:extLst>
              <a:ext uri="{FF2B5EF4-FFF2-40B4-BE49-F238E27FC236}">
                <a16:creationId xmlns:a16="http://schemas.microsoft.com/office/drawing/2014/main" id="{3DB4D9B0-2CA9-9CB2-330E-809F0A5D31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93074" y="2998600"/>
            <a:ext cx="590550" cy="542925"/>
          </a:xfrm>
          <a:prstGeom prst="rect">
            <a:avLst/>
          </a:prstGeom>
        </p:spPr>
      </p:pic>
      <p:pic>
        <p:nvPicPr>
          <p:cNvPr id="19" name="Picture 18">
            <a:extLst>
              <a:ext uri="{FF2B5EF4-FFF2-40B4-BE49-F238E27FC236}">
                <a16:creationId xmlns:a16="http://schemas.microsoft.com/office/drawing/2014/main" id="{3F0C2186-886C-E5C5-20C6-52B5226E6F31}"/>
              </a:ext>
              <a:ext uri="{C183D7F6-B498-43B3-948B-1728B52AA6E4}">
                <adec:decorative xmlns:adec="http://schemas.microsoft.com/office/drawing/2017/decorative" val="1"/>
              </a:ext>
            </a:extLst>
          </p:cNvPr>
          <p:cNvPicPr>
            <a:picLocks noChangeAspect="1"/>
          </p:cNvPicPr>
          <p:nvPr/>
        </p:nvPicPr>
        <p:blipFill rotWithShape="1">
          <a:blip r:embed="rId4"/>
          <a:srcRect t="1" b="5769"/>
          <a:stretch/>
        </p:blipFill>
        <p:spPr>
          <a:xfrm>
            <a:off x="1177289" y="4166093"/>
            <a:ext cx="571500" cy="565451"/>
          </a:xfrm>
          <a:prstGeom prst="rect">
            <a:avLst/>
          </a:prstGeom>
        </p:spPr>
      </p:pic>
      <p:pic>
        <p:nvPicPr>
          <p:cNvPr id="21" name="Picture 20">
            <a:extLst>
              <a:ext uri="{FF2B5EF4-FFF2-40B4-BE49-F238E27FC236}">
                <a16:creationId xmlns:a16="http://schemas.microsoft.com/office/drawing/2014/main" id="{EBE17A91-B889-69F9-6EEA-8FA3F47A556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050836" y="1835487"/>
            <a:ext cx="647700" cy="514350"/>
          </a:xfrm>
          <a:prstGeom prst="rect">
            <a:avLst/>
          </a:prstGeom>
        </p:spPr>
      </p:pic>
      <p:pic>
        <p:nvPicPr>
          <p:cNvPr id="23" name="Picture 22">
            <a:extLst>
              <a:ext uri="{FF2B5EF4-FFF2-40B4-BE49-F238E27FC236}">
                <a16:creationId xmlns:a16="http://schemas.microsoft.com/office/drawing/2014/main" id="{C2F5BCA9-3549-7E75-F8F2-77D9185D9C4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076961" y="2968665"/>
            <a:ext cx="619125" cy="600075"/>
          </a:xfrm>
          <a:prstGeom prst="rect">
            <a:avLst/>
          </a:prstGeom>
        </p:spPr>
      </p:pic>
      <p:pic>
        <p:nvPicPr>
          <p:cNvPr id="26" name="Picture 25">
            <a:extLst>
              <a:ext uri="{FF2B5EF4-FFF2-40B4-BE49-F238E27FC236}">
                <a16:creationId xmlns:a16="http://schemas.microsoft.com/office/drawing/2014/main" id="{8164527F-AC9D-8022-34FC-BEECD541C4D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131799" y="4191643"/>
            <a:ext cx="590550" cy="514350"/>
          </a:xfrm>
          <a:prstGeom prst="rect">
            <a:avLst/>
          </a:prstGeom>
        </p:spPr>
      </p:pic>
      <p:pic>
        <p:nvPicPr>
          <p:cNvPr id="28" name="Picture 27">
            <a:extLst>
              <a:ext uri="{FF2B5EF4-FFF2-40B4-BE49-F238E27FC236}">
                <a16:creationId xmlns:a16="http://schemas.microsoft.com/office/drawing/2014/main" id="{DFC7063C-B0A9-FE5F-C064-E43A78575B1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031263" y="5307879"/>
            <a:ext cx="695325" cy="600075"/>
          </a:xfrm>
          <a:prstGeom prst="rect">
            <a:avLst/>
          </a:prstGeom>
        </p:spPr>
      </p:pic>
    </p:spTree>
    <p:extLst>
      <p:ext uri="{BB962C8B-B14F-4D97-AF65-F5344CB8AC3E}">
        <p14:creationId xmlns:p14="http://schemas.microsoft.com/office/powerpoint/2010/main" val="2844098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1281D-DAD2-C179-416B-B907AA199619}"/>
              </a:ext>
            </a:extLst>
          </p:cNvPr>
          <p:cNvSpPr>
            <a:spLocks noGrp="1"/>
          </p:cNvSpPr>
          <p:nvPr>
            <p:ph type="title"/>
          </p:nvPr>
        </p:nvSpPr>
        <p:spPr>
          <a:xfrm>
            <a:off x="457200" y="274638"/>
            <a:ext cx="8229600" cy="1143000"/>
          </a:xfrm>
        </p:spPr>
        <p:txBody>
          <a:bodyPr anchor="ctr">
            <a:normAutofit/>
          </a:bodyPr>
          <a:lstStyle/>
          <a:p>
            <a:r>
              <a:rPr lang="en-US" dirty="0"/>
              <a:t>Seven Core Skills Website</a:t>
            </a:r>
          </a:p>
        </p:txBody>
      </p:sp>
      <p:sp>
        <p:nvSpPr>
          <p:cNvPr id="7" name="Content Placeholder 6">
            <a:extLst>
              <a:ext uri="{FF2B5EF4-FFF2-40B4-BE49-F238E27FC236}">
                <a16:creationId xmlns:a16="http://schemas.microsoft.com/office/drawing/2014/main" id="{AF35B208-FCD9-0C53-B383-34D99902D3F7}"/>
              </a:ext>
            </a:extLst>
          </p:cNvPr>
          <p:cNvSpPr>
            <a:spLocks noGrp="1"/>
          </p:cNvSpPr>
          <p:nvPr>
            <p:ph sz="half" idx="1"/>
          </p:nvPr>
        </p:nvSpPr>
        <p:spPr>
          <a:xfrm>
            <a:off x="457200" y="1600200"/>
            <a:ext cx="4038600" cy="4525963"/>
          </a:xfrm>
        </p:spPr>
        <p:txBody>
          <a:bodyPr>
            <a:normAutofit/>
          </a:bodyPr>
          <a:lstStyle/>
          <a:p>
            <a:pPr>
              <a:buClr>
                <a:srgbClr val="4E2A82"/>
              </a:buClr>
              <a:buFont typeface="Wingdings" panose="05000000000000000000" pitchFamily="2" charset="2"/>
              <a:buChar char="§"/>
            </a:pPr>
            <a:r>
              <a:rPr lang="en-US" dirty="0"/>
              <a:t>Impact</a:t>
            </a:r>
          </a:p>
          <a:p>
            <a:pPr>
              <a:buClr>
                <a:srgbClr val="4E2A82"/>
              </a:buClr>
              <a:buFont typeface="Wingdings" panose="05000000000000000000" pitchFamily="2" charset="2"/>
              <a:buChar char="§"/>
            </a:pPr>
            <a:r>
              <a:rPr lang="en-US" dirty="0"/>
              <a:t>How To</a:t>
            </a:r>
          </a:p>
          <a:p>
            <a:pPr>
              <a:buClr>
                <a:srgbClr val="4E2A82"/>
              </a:buClr>
              <a:buFont typeface="Wingdings" panose="05000000000000000000" pitchFamily="2" charset="2"/>
              <a:buChar char="§"/>
            </a:pPr>
            <a:r>
              <a:rPr lang="en-US" dirty="0"/>
              <a:t>Things to Avoid</a:t>
            </a:r>
          </a:p>
          <a:p>
            <a:pPr>
              <a:buClr>
                <a:srgbClr val="4E2A82"/>
              </a:buClr>
              <a:buFont typeface="Wingdings" panose="05000000000000000000" pitchFamily="2" charset="2"/>
              <a:buChar char="§"/>
            </a:pPr>
            <a:r>
              <a:rPr lang="en-US" dirty="0"/>
              <a:t>Going Forward</a:t>
            </a:r>
          </a:p>
          <a:p>
            <a:pPr>
              <a:buClr>
                <a:srgbClr val="4E2A82"/>
              </a:buClr>
              <a:buFont typeface="Wingdings" panose="05000000000000000000" pitchFamily="2" charset="2"/>
              <a:buChar char="§"/>
            </a:pPr>
            <a:r>
              <a:rPr lang="en-US" dirty="0"/>
              <a:t>Make an Impact in Five Minutes</a:t>
            </a:r>
          </a:p>
        </p:txBody>
      </p:sp>
      <p:pic>
        <p:nvPicPr>
          <p:cNvPr id="6" name="Picture 5" descr="Headings example from seven core skills site showing impact and how to">
            <a:extLst>
              <a:ext uri="{FF2B5EF4-FFF2-40B4-BE49-F238E27FC236}">
                <a16:creationId xmlns:a16="http://schemas.microsoft.com/office/drawing/2014/main" id="{F9CFAA89-6D7D-0FBE-3F8B-6E4CDB536B10}"/>
              </a:ext>
            </a:extLst>
          </p:cNvPr>
          <p:cNvPicPr>
            <a:picLocks noChangeAspect="1"/>
          </p:cNvPicPr>
          <p:nvPr/>
        </p:nvPicPr>
        <p:blipFill>
          <a:blip r:embed="rId2"/>
          <a:stretch>
            <a:fillRect/>
          </a:stretch>
        </p:blipFill>
        <p:spPr>
          <a:xfrm>
            <a:off x="4206240" y="1481913"/>
            <a:ext cx="4480560" cy="4334940"/>
          </a:xfrm>
          <a:prstGeom prst="rect">
            <a:avLst/>
          </a:prstGeom>
          <a:noFill/>
        </p:spPr>
      </p:pic>
      <p:sp>
        <p:nvSpPr>
          <p:cNvPr id="4" name="Slide Number Placeholder 3">
            <a:extLst>
              <a:ext uri="{FF2B5EF4-FFF2-40B4-BE49-F238E27FC236}">
                <a16:creationId xmlns:a16="http://schemas.microsoft.com/office/drawing/2014/main" id="{595D6B40-CA78-0BF0-1C7A-C03ED98C2C2A}"/>
              </a:ext>
            </a:extLst>
          </p:cNvPr>
          <p:cNvSpPr>
            <a:spLocks noGrp="1"/>
          </p:cNvSpPr>
          <p:nvPr>
            <p:ph type="sldNum" sz="quarter" idx="12"/>
          </p:nvPr>
        </p:nvSpPr>
        <p:spPr>
          <a:xfrm>
            <a:off x="8339168" y="6356350"/>
            <a:ext cx="597573" cy="365125"/>
          </a:xfrm>
        </p:spPr>
        <p:txBody>
          <a:bodyPr anchor="ctr">
            <a:normAutofit/>
          </a:bodyPr>
          <a:lstStyle/>
          <a:p>
            <a:pPr>
              <a:spcAft>
                <a:spcPts val="600"/>
              </a:spcAft>
            </a:pPr>
            <a:fld id="{106E12CD-FCB1-464E-A775-0B83FDDACE03}" type="slidenum">
              <a:rPr lang="en-US" smtClean="0"/>
              <a:pPr>
                <a:spcAft>
                  <a:spcPts val="600"/>
                </a:spcAft>
              </a:pPr>
              <a:t>7</a:t>
            </a:fld>
            <a:endParaRPr lang="en-US"/>
          </a:p>
        </p:txBody>
      </p:sp>
      <p:sp>
        <p:nvSpPr>
          <p:cNvPr id="9" name="TextBox 8">
            <a:extLst>
              <a:ext uri="{FF2B5EF4-FFF2-40B4-BE49-F238E27FC236}">
                <a16:creationId xmlns:a16="http://schemas.microsoft.com/office/drawing/2014/main" id="{69079CEC-16F1-8557-76A2-1D4B4DFBC541}"/>
              </a:ext>
            </a:extLst>
          </p:cNvPr>
          <p:cNvSpPr txBox="1"/>
          <p:nvPr/>
        </p:nvSpPr>
        <p:spPr>
          <a:xfrm>
            <a:off x="425547" y="5888024"/>
            <a:ext cx="8511194" cy="400110"/>
          </a:xfrm>
          <a:prstGeom prst="rect">
            <a:avLst/>
          </a:prstGeom>
          <a:noFill/>
        </p:spPr>
        <p:txBody>
          <a:bodyPr wrap="square" rtlCol="0">
            <a:spAutoFit/>
          </a:bodyPr>
          <a:lstStyle/>
          <a:p>
            <a:r>
              <a:rPr lang="en-US" sz="2000" dirty="0"/>
              <a:t>www.northwestern.edu/accessibility/digital-accessibility/seven-core-skills/</a:t>
            </a:r>
          </a:p>
        </p:txBody>
      </p:sp>
    </p:spTree>
    <p:extLst>
      <p:ext uri="{BB962C8B-B14F-4D97-AF65-F5344CB8AC3E}">
        <p14:creationId xmlns:p14="http://schemas.microsoft.com/office/powerpoint/2010/main" val="326779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0ACE-1B7E-0FC7-D091-7151CD6E3BFE}"/>
              </a:ext>
            </a:extLst>
          </p:cNvPr>
          <p:cNvSpPr>
            <a:spLocks noGrp="1"/>
          </p:cNvSpPr>
          <p:nvPr>
            <p:ph type="title"/>
          </p:nvPr>
        </p:nvSpPr>
        <p:spPr/>
        <p:txBody>
          <a:bodyPr/>
          <a:lstStyle/>
          <a:p>
            <a:r>
              <a:rPr lang="en-US" dirty="0"/>
              <a:t>Workshops</a:t>
            </a:r>
          </a:p>
        </p:txBody>
      </p:sp>
      <p:sp>
        <p:nvSpPr>
          <p:cNvPr id="5" name="Slide Number Placeholder 4">
            <a:extLst>
              <a:ext uri="{FF2B5EF4-FFF2-40B4-BE49-F238E27FC236}">
                <a16:creationId xmlns:a16="http://schemas.microsoft.com/office/drawing/2014/main" id="{C8833989-4BBA-18E0-005B-7D83C01B84D9}"/>
              </a:ext>
            </a:extLst>
          </p:cNvPr>
          <p:cNvSpPr>
            <a:spLocks noGrp="1"/>
          </p:cNvSpPr>
          <p:nvPr>
            <p:ph type="sldNum" sz="quarter" idx="12"/>
          </p:nvPr>
        </p:nvSpPr>
        <p:spPr/>
        <p:txBody>
          <a:bodyPr/>
          <a:lstStyle/>
          <a:p>
            <a:fld id="{106E12CD-FCB1-464E-A775-0B83FDDACE03}" type="slidenum">
              <a:rPr lang="en-US" smtClean="0"/>
              <a:pPr/>
              <a:t>8</a:t>
            </a:fld>
            <a:endParaRPr lang="en-US"/>
          </a:p>
        </p:txBody>
      </p:sp>
      <p:sp>
        <p:nvSpPr>
          <p:cNvPr id="6" name="Rectangle 5">
            <a:extLst>
              <a:ext uri="{FF2B5EF4-FFF2-40B4-BE49-F238E27FC236}">
                <a16:creationId xmlns:a16="http://schemas.microsoft.com/office/drawing/2014/main" id="{EE47E591-045D-3889-31A7-8B6CFA2D7E24}"/>
              </a:ext>
            </a:extLst>
          </p:cNvPr>
          <p:cNvSpPr/>
          <p:nvPr/>
        </p:nvSpPr>
        <p:spPr>
          <a:xfrm>
            <a:off x="566057" y="1631015"/>
            <a:ext cx="3631475" cy="984739"/>
          </a:xfrm>
          <a:prstGeom prst="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Beginner Workshop</a:t>
            </a:r>
          </a:p>
          <a:p>
            <a:pPr algn="ctr"/>
            <a:r>
              <a:rPr lang="en-US" sz="1400" dirty="0"/>
              <a:t>(Offered monthly)</a:t>
            </a:r>
          </a:p>
        </p:txBody>
      </p:sp>
      <p:sp>
        <p:nvSpPr>
          <p:cNvPr id="7" name="TextBox 6">
            <a:extLst>
              <a:ext uri="{FF2B5EF4-FFF2-40B4-BE49-F238E27FC236}">
                <a16:creationId xmlns:a16="http://schemas.microsoft.com/office/drawing/2014/main" id="{8B0D9085-01F6-F767-F90A-D0FEFB2D30B7}"/>
              </a:ext>
            </a:extLst>
          </p:cNvPr>
          <p:cNvSpPr txBox="1"/>
          <p:nvPr/>
        </p:nvSpPr>
        <p:spPr>
          <a:xfrm>
            <a:off x="566056" y="2615754"/>
            <a:ext cx="3631475" cy="3477875"/>
          </a:xfrm>
          <a:prstGeom prst="rect">
            <a:avLst/>
          </a:prstGeom>
          <a:noFill/>
          <a:ln w="57150">
            <a:solidFill>
              <a:srgbClr val="927FB6"/>
            </a:solidFill>
          </a:ln>
        </p:spPr>
        <p:txBody>
          <a:bodyPr wrap="square" rtlCol="0">
            <a:spAutoFit/>
          </a:bodyPr>
          <a:lstStyle/>
          <a:p>
            <a:pPr marL="342900" indent="-342900">
              <a:buFont typeface="+mj-lt"/>
              <a:buAutoNum type="arabicPeriod"/>
            </a:pPr>
            <a:r>
              <a:rPr lang="en-US" sz="2200" dirty="0"/>
              <a:t>Make Your Canvas Content More Accessible in 7 Simple Steps</a:t>
            </a:r>
          </a:p>
          <a:p>
            <a:pPr marL="342900" indent="-342900">
              <a:buFont typeface="+mj-lt"/>
              <a:buAutoNum type="arabicPeriod"/>
            </a:pPr>
            <a:endParaRPr lang="en-US" sz="2200" dirty="0"/>
          </a:p>
          <a:p>
            <a:pPr marL="342900" indent="-342900">
              <a:buFont typeface="+mj-lt"/>
              <a:buAutoNum type="arabicPeriod"/>
            </a:pPr>
            <a:r>
              <a:rPr lang="en-US" sz="2200" dirty="0"/>
              <a:t>Using Available Automated Checkers in Canvas</a:t>
            </a:r>
          </a:p>
          <a:p>
            <a:pPr marL="342900" indent="-342900">
              <a:buFont typeface="+mj-lt"/>
              <a:buAutoNum type="arabicPeriod"/>
            </a:pPr>
            <a:endParaRPr lang="en-US" sz="2200" dirty="0"/>
          </a:p>
          <a:p>
            <a:pPr marL="342900" indent="-342900">
              <a:buFont typeface="+mj-lt"/>
              <a:buAutoNum type="arabicPeriod"/>
            </a:pPr>
            <a:r>
              <a:rPr lang="en-US" sz="2200" dirty="0"/>
              <a:t>Using Assistive Technology to Navigate a Canvas Site</a:t>
            </a:r>
          </a:p>
          <a:p>
            <a:pPr marL="342900" indent="-342900">
              <a:buFont typeface="+mj-lt"/>
              <a:buAutoNum type="arabicPeriod"/>
            </a:pPr>
            <a:endParaRPr lang="en-US" sz="2200" dirty="0"/>
          </a:p>
        </p:txBody>
      </p:sp>
      <p:sp>
        <p:nvSpPr>
          <p:cNvPr id="8" name="Rectangle 7">
            <a:extLst>
              <a:ext uri="{FF2B5EF4-FFF2-40B4-BE49-F238E27FC236}">
                <a16:creationId xmlns:a16="http://schemas.microsoft.com/office/drawing/2014/main" id="{3C4E21CF-B0C4-8052-51B5-910755EDA541}"/>
              </a:ext>
            </a:extLst>
          </p:cNvPr>
          <p:cNvSpPr/>
          <p:nvPr/>
        </p:nvSpPr>
        <p:spPr>
          <a:xfrm>
            <a:off x="4686885" y="1631015"/>
            <a:ext cx="4187149" cy="984739"/>
          </a:xfrm>
          <a:prstGeom prst="rect">
            <a:avLst/>
          </a:prstGeom>
          <a:solidFill>
            <a:srgbClr val="4E2A82"/>
          </a:solidFill>
          <a:ln w="57150">
            <a:solidFill>
              <a:srgbClr val="927F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Advanced Accessibility Workshops</a:t>
            </a:r>
          </a:p>
          <a:p>
            <a:pPr algn="ctr"/>
            <a:r>
              <a:rPr lang="en-US" sz="1400" dirty="0"/>
              <a:t>(Offered twice a year)</a:t>
            </a:r>
          </a:p>
        </p:txBody>
      </p:sp>
      <p:sp>
        <p:nvSpPr>
          <p:cNvPr id="9" name="TextBox 8">
            <a:extLst>
              <a:ext uri="{FF2B5EF4-FFF2-40B4-BE49-F238E27FC236}">
                <a16:creationId xmlns:a16="http://schemas.microsoft.com/office/drawing/2014/main" id="{A6FEF833-B7E1-6614-D86F-1F0A7CAF7589}"/>
              </a:ext>
            </a:extLst>
          </p:cNvPr>
          <p:cNvSpPr txBox="1"/>
          <p:nvPr/>
        </p:nvSpPr>
        <p:spPr>
          <a:xfrm>
            <a:off x="4686886" y="2615754"/>
            <a:ext cx="4187149" cy="3477875"/>
          </a:xfrm>
          <a:prstGeom prst="rect">
            <a:avLst/>
          </a:prstGeom>
          <a:noFill/>
          <a:ln w="57150">
            <a:solidFill>
              <a:srgbClr val="927FB6"/>
            </a:solidFill>
          </a:ln>
        </p:spPr>
        <p:txBody>
          <a:bodyPr wrap="square" rtlCol="0">
            <a:spAutoFit/>
          </a:bodyPr>
          <a:lstStyle/>
          <a:p>
            <a:pPr marL="342900" indent="-342900">
              <a:buFont typeface="+mj-lt"/>
              <a:buAutoNum type="arabicPeriod"/>
            </a:pPr>
            <a:r>
              <a:rPr lang="en-US" sz="2200" dirty="0"/>
              <a:t>Stylish and Accessible: Using </a:t>
            </a:r>
            <a:r>
              <a:rPr lang="en-US" sz="2200" dirty="0" err="1"/>
              <a:t>Divs</a:t>
            </a:r>
            <a:r>
              <a:rPr lang="en-US" sz="2200" dirty="0"/>
              <a:t> to Format Your Canvas Site</a:t>
            </a:r>
          </a:p>
          <a:p>
            <a:pPr marL="342900" indent="-342900">
              <a:buFont typeface="+mj-lt"/>
              <a:buAutoNum type="arabicPeriod"/>
            </a:pPr>
            <a:endParaRPr lang="en-US" sz="2200" dirty="0"/>
          </a:p>
          <a:p>
            <a:pPr marL="342900" indent="-342900">
              <a:buFont typeface="+mj-lt"/>
              <a:buAutoNum type="arabicPeriod"/>
            </a:pPr>
            <a:r>
              <a:rPr lang="en-US" sz="2200" dirty="0"/>
              <a:t>Writing Alt Text for Complex Images</a:t>
            </a:r>
          </a:p>
          <a:p>
            <a:pPr marL="342900" indent="-342900">
              <a:buFont typeface="+mj-lt"/>
              <a:buAutoNum type="arabicPeriod"/>
            </a:pPr>
            <a:endParaRPr lang="en-US" sz="2200" dirty="0"/>
          </a:p>
          <a:p>
            <a:pPr marL="342900" indent="-342900">
              <a:buFont typeface="+mj-lt"/>
              <a:buAutoNum type="arabicPeriod"/>
            </a:pPr>
            <a:r>
              <a:rPr lang="en-US" sz="2200" dirty="0"/>
              <a:t>Creating Accessible Documents</a:t>
            </a:r>
          </a:p>
          <a:p>
            <a:pPr marL="342900" indent="-342900">
              <a:buFont typeface="+mj-lt"/>
              <a:buAutoNum type="arabicPeriod"/>
            </a:pPr>
            <a:endParaRPr lang="en-US" sz="2200" dirty="0"/>
          </a:p>
          <a:p>
            <a:pPr marL="342900" indent="-342900">
              <a:buFont typeface="+mj-lt"/>
              <a:buAutoNum type="arabicPeriod"/>
            </a:pPr>
            <a:r>
              <a:rPr lang="en-US" sz="2200" dirty="0"/>
              <a:t>Using Accessible Canvas Templates</a:t>
            </a:r>
          </a:p>
        </p:txBody>
      </p:sp>
    </p:spTree>
    <p:extLst>
      <p:ext uri="{BB962C8B-B14F-4D97-AF65-F5344CB8AC3E}">
        <p14:creationId xmlns:p14="http://schemas.microsoft.com/office/powerpoint/2010/main" val="1408502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11632</TotalTime>
  <Words>1324</Words>
  <Application>Microsoft Office PowerPoint</Application>
  <PresentationFormat>On-screen Show (4:3)</PresentationFormat>
  <Paragraphs>298</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Office Theme</vt:lpstr>
      <vt:lpstr>Mission: Accessible – Challenging Instructors to Create Accessible Canvas Content</vt:lpstr>
      <vt:lpstr>Digital Accessibility Efforts</vt:lpstr>
      <vt:lpstr>2</vt:lpstr>
      <vt:lpstr>Approach</vt:lpstr>
      <vt:lpstr>Mission: Accessible Components</vt:lpstr>
      <vt:lpstr>Brains Trust</vt:lpstr>
      <vt:lpstr>Seven Core Accessibility Skills</vt:lpstr>
      <vt:lpstr>Seven Core Skills Website</vt:lpstr>
      <vt:lpstr>Workshops</vt:lpstr>
      <vt:lpstr>Visual Brand</vt:lpstr>
      <vt:lpstr>Communications Plan</vt:lpstr>
      <vt:lpstr>Tracking</vt:lpstr>
      <vt:lpstr>Tracking - PowerApp</vt:lpstr>
      <vt:lpstr>Templates</vt:lpstr>
      <vt:lpstr>Consultations</vt:lpstr>
      <vt:lpstr>Recognition</vt:lpstr>
      <vt:lpstr>Wall of Fame</vt:lpstr>
      <vt:lpstr>17</vt:lpstr>
      <vt:lpstr>18</vt:lpstr>
      <vt:lpstr>Instructor Responses</vt:lpstr>
      <vt:lpstr>Responses from Deans</vt:lpstr>
      <vt:lpstr>Syllabus Language</vt:lpstr>
      <vt:lpstr>Mission: Accessible Year 1 Stats</vt:lpstr>
      <vt:lpstr>Mission: Accessible’s Impact</vt:lpstr>
      <vt:lpstr>What Worked Well</vt:lpstr>
      <vt:lpstr>What Wasn’t as Effective as Expected</vt:lpstr>
      <vt:lpstr>Next Steps</vt:lpstr>
      <vt:lpstr>Phase 2 - Funding</vt:lpstr>
      <vt:lpstr>Using Pope Tech Dashboard</vt:lpstr>
      <vt:lpstr>Pope Tech Accessibility Guide</vt:lpstr>
      <vt:lpstr>Medill School of Journalism Partnership</vt:lpstr>
      <vt:lpstr>Document Remediation, Training, &amp; Student Tools</vt:lpstr>
      <vt:lpstr>Questions?  Email: james.stachowiak@northwestern.edu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Geraldo Rivera</dc:creator>
  <cp:lastModifiedBy>James R Stachowiak</cp:lastModifiedBy>
  <cp:revision>170</cp:revision>
  <dcterms:created xsi:type="dcterms:W3CDTF">2015-07-21T16:44:10Z</dcterms:created>
  <dcterms:modified xsi:type="dcterms:W3CDTF">2023-11-03T15:17:20Z</dcterms:modified>
</cp:coreProperties>
</file>