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handoutMasterIdLst>
    <p:handoutMasterId r:id="rId29"/>
  </p:handoutMasterIdLst>
  <p:sldIdLst>
    <p:sldId id="261" r:id="rId2"/>
    <p:sldId id="272" r:id="rId3"/>
    <p:sldId id="360" r:id="rId4"/>
    <p:sldId id="355" r:id="rId5"/>
    <p:sldId id="367" r:id="rId6"/>
    <p:sldId id="366" r:id="rId7"/>
    <p:sldId id="359" r:id="rId8"/>
    <p:sldId id="358" r:id="rId9"/>
    <p:sldId id="368" r:id="rId10"/>
    <p:sldId id="369" r:id="rId11"/>
    <p:sldId id="370" r:id="rId12"/>
    <p:sldId id="371" r:id="rId13"/>
    <p:sldId id="372" r:id="rId14"/>
    <p:sldId id="376" r:id="rId15"/>
    <p:sldId id="362" r:id="rId16"/>
    <p:sldId id="377" r:id="rId17"/>
    <p:sldId id="378" r:id="rId18"/>
    <p:sldId id="379" r:id="rId19"/>
    <p:sldId id="380" r:id="rId20"/>
    <p:sldId id="373" r:id="rId21"/>
    <p:sldId id="374" r:id="rId22"/>
    <p:sldId id="375" r:id="rId23"/>
    <p:sldId id="364" r:id="rId24"/>
    <p:sldId id="365" r:id="rId25"/>
    <p:sldId id="278" r:id="rId26"/>
    <p:sldId id="381" r:id="rId27"/>
  </p:sldIdLst>
  <p:sldSz cx="12192000" cy="6858000"/>
  <p:notesSz cx="6954838" cy="9240838"/>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11">
          <p15:clr>
            <a:srgbClr val="A4A3A4"/>
          </p15:clr>
        </p15:guide>
        <p15:guide id="2" pos="219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4F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E5195C-DC26-AA4F-8FAE-68338CCA16D9}" v="1473" dt="2023-10-27T14:27:52.8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99" autoAdjust="0"/>
    <p:restoredTop sz="87891"/>
  </p:normalViewPr>
  <p:slideViewPr>
    <p:cSldViewPr>
      <p:cViewPr varScale="1">
        <p:scale>
          <a:sx n="105" d="100"/>
          <a:sy n="105" d="100"/>
        </p:scale>
        <p:origin x="208" y="336"/>
      </p:cViewPr>
      <p:guideLst>
        <p:guide orient="horz" pos="2160"/>
        <p:guide pos="3840"/>
      </p:guideLst>
    </p:cSldViewPr>
  </p:slideViewPr>
  <p:outlineViewPr>
    <p:cViewPr>
      <p:scale>
        <a:sx n="33" d="100"/>
        <a:sy n="33" d="100"/>
      </p:scale>
      <p:origin x="0" y="0"/>
    </p:cViewPr>
  </p:outlineViewPr>
  <p:notesTextViewPr>
    <p:cViewPr>
      <p:scale>
        <a:sx n="325" d="100"/>
        <a:sy n="325" d="100"/>
      </p:scale>
      <p:origin x="0" y="0"/>
    </p:cViewPr>
  </p:notesTextViewPr>
  <p:sorterViewPr>
    <p:cViewPr varScale="1">
      <p:scale>
        <a:sx n="100" d="100"/>
        <a:sy n="100" d="100"/>
      </p:scale>
      <p:origin x="0" y="0"/>
    </p:cViewPr>
  </p:sorterViewPr>
  <p:notesViewPr>
    <p:cSldViewPr>
      <p:cViewPr varScale="1">
        <p:scale>
          <a:sx n="58" d="100"/>
          <a:sy n="58" d="100"/>
        </p:scale>
        <p:origin x="-2514" y="-84"/>
      </p:cViewPr>
      <p:guideLst>
        <p:guide orient="horz" pos="2911"/>
        <p:guide pos="219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05313" cy="461963"/>
          </a:xfrm>
          <a:prstGeom prst="rect">
            <a:avLst/>
          </a:prstGeom>
        </p:spPr>
        <p:txBody>
          <a:bodyPr vert="horz" lIns="92546" tIns="46273" rIns="92546" bIns="46273" rtlCol="0"/>
          <a:lstStyle>
            <a:lvl1pPr algn="l" fontAlgn="auto">
              <a:spcBef>
                <a:spcPts val="0"/>
              </a:spcBef>
              <a:spcAft>
                <a:spcPts val="0"/>
              </a:spcAft>
              <a:defRPr sz="1200">
                <a:latin typeface="+mn-lt"/>
                <a:ea typeface="+mn-ea"/>
                <a:cs typeface="+mn-cs"/>
              </a:defRPr>
            </a:lvl1pPr>
          </a:lstStyle>
          <a:p>
            <a:pPr>
              <a:defRPr/>
            </a:pPr>
            <a:r>
              <a:rPr lang="en-US"/>
              <a:t>Digital Image and Graphics Resources for Accessible Materials</a:t>
            </a:r>
          </a:p>
          <a:p>
            <a:pPr>
              <a:defRPr/>
            </a:pPr>
            <a:endParaRPr lang="en-US"/>
          </a:p>
        </p:txBody>
      </p:sp>
      <p:sp>
        <p:nvSpPr>
          <p:cNvPr id="4" name="Footer Placeholder 3"/>
          <p:cNvSpPr>
            <a:spLocks noGrp="1"/>
          </p:cNvSpPr>
          <p:nvPr>
            <p:ph type="ftr" sz="quarter" idx="2"/>
          </p:nvPr>
        </p:nvSpPr>
        <p:spPr>
          <a:xfrm>
            <a:off x="0" y="8777288"/>
            <a:ext cx="3013075" cy="461962"/>
          </a:xfrm>
          <a:prstGeom prst="rect">
            <a:avLst/>
          </a:prstGeom>
        </p:spPr>
        <p:txBody>
          <a:bodyPr vert="horz" lIns="92546" tIns="46273" rIns="92546" bIns="46273" rtlCol="0" anchor="b"/>
          <a:lstStyle>
            <a:lvl1pPr algn="l" fontAlgn="auto">
              <a:spcBef>
                <a:spcPts val="0"/>
              </a:spcBef>
              <a:spcAft>
                <a:spcPts val="0"/>
              </a:spcAft>
              <a:defRPr sz="1200">
                <a:latin typeface="+mn-lt"/>
                <a:ea typeface="+mn-ea"/>
                <a:cs typeface="+mn-cs"/>
              </a:defRPr>
            </a:lvl1pPr>
          </a:lstStyle>
          <a:p>
            <a:pPr>
              <a:defRPr/>
            </a:pPr>
            <a:r>
              <a:rPr lang="en-US"/>
              <a:t>10/12/2011</a:t>
            </a:r>
          </a:p>
        </p:txBody>
      </p:sp>
      <p:sp>
        <p:nvSpPr>
          <p:cNvPr id="5" name="Slide Number Placeholder 4"/>
          <p:cNvSpPr>
            <a:spLocks noGrp="1"/>
          </p:cNvSpPr>
          <p:nvPr>
            <p:ph type="sldNum" sz="quarter" idx="3"/>
          </p:nvPr>
        </p:nvSpPr>
        <p:spPr>
          <a:xfrm>
            <a:off x="3940175" y="8777288"/>
            <a:ext cx="3013075" cy="461962"/>
          </a:xfrm>
          <a:prstGeom prst="rect">
            <a:avLst/>
          </a:prstGeom>
        </p:spPr>
        <p:txBody>
          <a:bodyPr vert="horz" wrap="square" lIns="92546" tIns="46273" rIns="92546" bIns="46273" numCol="1" anchor="b" anchorCtr="0" compatLnSpc="1">
            <a:prstTxWarp prst="textNoShape">
              <a:avLst/>
            </a:prstTxWarp>
          </a:bodyPr>
          <a:lstStyle>
            <a:lvl1pPr algn="r">
              <a:defRPr sz="1200">
                <a:latin typeface="Calibri" pitchFamily="34" charset="0"/>
                <a:cs typeface="Arial" pitchFamily="34" charset="0"/>
              </a:defRPr>
            </a:lvl1pPr>
          </a:lstStyle>
          <a:p>
            <a:pPr>
              <a:defRPr/>
            </a:pPr>
            <a:fld id="{71FDEBD1-CF67-4A65-89F8-6D7E60D121DB}" type="slidenum">
              <a:rPr lang="en-US"/>
              <a:pPr>
                <a:defRPr/>
              </a:pPr>
              <a:t>‹#›</a:t>
            </a:fld>
            <a:endParaRPr lang="en-US"/>
          </a:p>
        </p:txBody>
      </p:sp>
    </p:spTree>
    <p:extLst>
      <p:ext uri="{BB962C8B-B14F-4D97-AF65-F5344CB8AC3E}">
        <p14:creationId xmlns:p14="http://schemas.microsoft.com/office/powerpoint/2010/main" val="20620989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075" cy="461963"/>
          </a:xfrm>
          <a:prstGeom prst="rect">
            <a:avLst/>
          </a:prstGeom>
        </p:spPr>
        <p:txBody>
          <a:bodyPr vert="horz" lIns="92546" tIns="46273" rIns="92546" bIns="46273"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40175" y="0"/>
            <a:ext cx="3013075" cy="461963"/>
          </a:xfrm>
          <a:prstGeom prst="rect">
            <a:avLst/>
          </a:prstGeom>
        </p:spPr>
        <p:txBody>
          <a:bodyPr vert="horz" lIns="92546" tIns="46273" rIns="92546" bIns="46273" rtlCol="0"/>
          <a:lstStyle>
            <a:lvl1pPr algn="r" fontAlgn="auto">
              <a:spcBef>
                <a:spcPts val="0"/>
              </a:spcBef>
              <a:spcAft>
                <a:spcPts val="0"/>
              </a:spcAft>
              <a:defRPr sz="1200">
                <a:latin typeface="+mn-lt"/>
                <a:ea typeface="+mn-ea"/>
                <a:cs typeface="+mn-cs"/>
              </a:defRPr>
            </a:lvl1pPr>
          </a:lstStyle>
          <a:p>
            <a:pPr>
              <a:defRPr/>
            </a:pPr>
            <a:r>
              <a:rPr lang="en-US"/>
              <a:t>6/27/2011</a:t>
            </a:r>
          </a:p>
        </p:txBody>
      </p:sp>
      <p:sp>
        <p:nvSpPr>
          <p:cNvPr id="4" name="Slide Image Placeholder 3"/>
          <p:cNvSpPr>
            <a:spLocks noGrp="1" noRot="1" noChangeAspect="1"/>
          </p:cNvSpPr>
          <p:nvPr>
            <p:ph type="sldImg" idx="2"/>
          </p:nvPr>
        </p:nvSpPr>
        <p:spPr>
          <a:xfrm>
            <a:off x="398463" y="693738"/>
            <a:ext cx="6157912" cy="3463925"/>
          </a:xfrm>
          <a:prstGeom prst="rect">
            <a:avLst/>
          </a:prstGeom>
          <a:noFill/>
          <a:ln w="12700">
            <a:solidFill>
              <a:prstClr val="black"/>
            </a:solidFill>
          </a:ln>
        </p:spPr>
        <p:txBody>
          <a:bodyPr vert="horz" lIns="92546" tIns="46273" rIns="92546" bIns="46273" rtlCol="0" anchor="ctr"/>
          <a:lstStyle/>
          <a:p>
            <a:pPr lvl="0"/>
            <a:endParaRPr lang="en-US" noProof="0"/>
          </a:p>
        </p:txBody>
      </p:sp>
      <p:sp>
        <p:nvSpPr>
          <p:cNvPr id="5" name="Notes Placeholder 4"/>
          <p:cNvSpPr>
            <a:spLocks noGrp="1"/>
          </p:cNvSpPr>
          <p:nvPr>
            <p:ph type="body" sz="quarter" idx="3"/>
          </p:nvPr>
        </p:nvSpPr>
        <p:spPr>
          <a:xfrm>
            <a:off x="695325" y="4389438"/>
            <a:ext cx="5564188" cy="4157662"/>
          </a:xfrm>
          <a:prstGeom prst="rect">
            <a:avLst/>
          </a:prstGeom>
        </p:spPr>
        <p:txBody>
          <a:bodyPr vert="horz" lIns="92546" tIns="46273" rIns="92546" bIns="46273"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7288"/>
            <a:ext cx="3013075" cy="461962"/>
          </a:xfrm>
          <a:prstGeom prst="rect">
            <a:avLst/>
          </a:prstGeom>
        </p:spPr>
        <p:txBody>
          <a:bodyPr vert="horz" lIns="92546" tIns="46273" rIns="92546" bIns="46273" rtlCol="0" anchor="b"/>
          <a:lstStyle>
            <a:lvl1pPr algn="l" fontAlgn="auto">
              <a:spcBef>
                <a:spcPts val="0"/>
              </a:spcBef>
              <a:spcAft>
                <a:spcPts val="0"/>
              </a:spcAft>
              <a:defRPr sz="1200">
                <a:latin typeface="+mn-lt"/>
                <a:ea typeface="+mn-ea"/>
                <a:cs typeface="+mn-cs"/>
              </a:defRPr>
            </a:lvl1pPr>
          </a:lstStyle>
          <a:p>
            <a:pPr>
              <a:defRPr/>
            </a:pPr>
            <a:r>
              <a:rPr lang="en-US"/>
              <a:t>Digital Image and Graphics Resources for Accessible Materials</a:t>
            </a:r>
          </a:p>
        </p:txBody>
      </p:sp>
      <p:sp>
        <p:nvSpPr>
          <p:cNvPr id="7" name="Slide Number Placeholder 6"/>
          <p:cNvSpPr>
            <a:spLocks noGrp="1"/>
          </p:cNvSpPr>
          <p:nvPr>
            <p:ph type="sldNum" sz="quarter" idx="5"/>
          </p:nvPr>
        </p:nvSpPr>
        <p:spPr>
          <a:xfrm>
            <a:off x="3940175" y="8777288"/>
            <a:ext cx="3013075" cy="461962"/>
          </a:xfrm>
          <a:prstGeom prst="rect">
            <a:avLst/>
          </a:prstGeom>
        </p:spPr>
        <p:txBody>
          <a:bodyPr vert="horz" wrap="square" lIns="92546" tIns="46273" rIns="92546" bIns="46273" numCol="1" anchor="b" anchorCtr="0" compatLnSpc="1">
            <a:prstTxWarp prst="textNoShape">
              <a:avLst/>
            </a:prstTxWarp>
          </a:bodyPr>
          <a:lstStyle>
            <a:lvl1pPr algn="r">
              <a:defRPr sz="1200">
                <a:latin typeface="Calibri" pitchFamily="34" charset="0"/>
                <a:cs typeface="Arial" pitchFamily="34" charset="0"/>
              </a:defRPr>
            </a:lvl1pPr>
          </a:lstStyle>
          <a:p>
            <a:pPr>
              <a:defRPr/>
            </a:pPr>
            <a:fld id="{8A896649-7EEC-4510-A13E-D1AC5A107D47}" type="slidenum">
              <a:rPr lang="en-US"/>
              <a:pPr>
                <a:defRPr/>
              </a:pPr>
              <a:t>‹#›</a:t>
            </a:fld>
            <a:endParaRPr lang="en-US"/>
          </a:p>
        </p:txBody>
      </p:sp>
    </p:spTree>
    <p:extLst>
      <p:ext uri="{BB962C8B-B14F-4D97-AF65-F5344CB8AC3E}">
        <p14:creationId xmlns:p14="http://schemas.microsoft.com/office/powerpoint/2010/main" val="380336311"/>
      </p:ext>
    </p:extLst>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398463" y="693738"/>
            <a:ext cx="6157912"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cs typeface="Calibri"/>
            </a:endParaRPr>
          </a:p>
        </p:txBody>
      </p:sp>
      <p:sp>
        <p:nvSpPr>
          <p:cNvPr id="30724" name="Date Placeholder 3"/>
          <p:cNvSpPr>
            <a:spLocks noGrp="1"/>
          </p:cNvSpPr>
          <p:nvPr>
            <p:ph type="dt" sz="quarter" idx="1"/>
          </p:nvPr>
        </p:nvSpPr>
        <p:spPr bwMode="auto">
          <a:ln>
            <a:miter lim="800000"/>
            <a:headEnd/>
            <a:tailEnd/>
          </a:ln>
        </p:spPr>
        <p:txBody>
          <a:bodyPr wrap="square" numCol="1" anchor="t" anchorCtr="0" compatLnSpc="1">
            <a:prstTxWarp prst="textNoShape">
              <a:avLst/>
            </a:prstTxWarp>
          </a:bodyPr>
          <a:lstStyle/>
          <a:p>
            <a:pPr fontAlgn="base">
              <a:spcBef>
                <a:spcPct val="0"/>
              </a:spcBef>
              <a:spcAft>
                <a:spcPct val="0"/>
              </a:spcAft>
              <a:defRPr/>
            </a:pPr>
            <a:r>
              <a:rPr lang="en-US"/>
              <a:t>6/27/2011</a:t>
            </a:r>
          </a:p>
        </p:txBody>
      </p:sp>
      <p:sp>
        <p:nvSpPr>
          <p:cNvPr id="30725" name="Footer Placeholder 4"/>
          <p:cNvSpPr>
            <a:spLocks noGrp="1"/>
          </p:cNvSpPr>
          <p:nvPr>
            <p:ph type="ftr" sz="quarter" idx="4"/>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r>
              <a:rPr lang="en-US"/>
              <a:t>Digital Image and Graphics Resources for Accessible Materials</a:t>
            </a:r>
          </a:p>
        </p:txBody>
      </p:sp>
      <p:sp>
        <p:nvSpPr>
          <p:cNvPr id="33798"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46415E19-3E10-4CD1-A945-1ECF460EAE50}" type="slidenum">
              <a:rPr lang="en-US" smtClean="0">
                <a:latin typeface="Calibri" pitchFamily="34" charset="0"/>
              </a:rPr>
              <a:pPr eaLnBrk="1" hangingPunct="1"/>
              <a:t>1</a:t>
            </a:fld>
            <a:endParaRPr lang="en-US">
              <a:latin typeface="Calibri" pitchFamily="34" charset="0"/>
            </a:endParaRPr>
          </a:p>
        </p:txBody>
      </p:sp>
    </p:spTree>
    <p:extLst>
      <p:ext uri="{BB962C8B-B14F-4D97-AF65-F5344CB8AC3E}">
        <p14:creationId xmlns:p14="http://schemas.microsoft.com/office/powerpoint/2010/main" val="2935423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6/27/2011</a:t>
            </a:r>
          </a:p>
        </p:txBody>
      </p:sp>
      <p:sp>
        <p:nvSpPr>
          <p:cNvPr id="5" name="Footer Placeholder 4"/>
          <p:cNvSpPr>
            <a:spLocks noGrp="1"/>
          </p:cNvSpPr>
          <p:nvPr>
            <p:ph type="ftr" sz="quarter" idx="4"/>
          </p:nvPr>
        </p:nvSpPr>
        <p:spPr/>
        <p:txBody>
          <a:bodyPr/>
          <a:lstStyle/>
          <a:p>
            <a:pPr>
              <a:defRPr/>
            </a:pPr>
            <a:r>
              <a:rPr lang="en-US"/>
              <a:t>Digital Image and Graphics Resources for Accessible Materials</a:t>
            </a:r>
          </a:p>
        </p:txBody>
      </p:sp>
      <p:sp>
        <p:nvSpPr>
          <p:cNvPr id="6" name="Slide Number Placeholder 5"/>
          <p:cNvSpPr>
            <a:spLocks noGrp="1"/>
          </p:cNvSpPr>
          <p:nvPr>
            <p:ph type="sldNum" sz="quarter" idx="5"/>
          </p:nvPr>
        </p:nvSpPr>
        <p:spPr/>
        <p:txBody>
          <a:bodyPr/>
          <a:lstStyle/>
          <a:p>
            <a:pPr>
              <a:defRPr/>
            </a:pPr>
            <a:fld id="{8A896649-7EEC-4510-A13E-D1AC5A107D47}" type="slidenum">
              <a:rPr lang="en-US" smtClean="0"/>
              <a:pPr>
                <a:defRPr/>
              </a:pPr>
              <a:t>17</a:t>
            </a:fld>
            <a:endParaRPr lang="en-US"/>
          </a:p>
        </p:txBody>
      </p:sp>
    </p:spTree>
    <p:extLst>
      <p:ext uri="{BB962C8B-B14F-4D97-AF65-F5344CB8AC3E}">
        <p14:creationId xmlns:p14="http://schemas.microsoft.com/office/powerpoint/2010/main" val="3226323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6/27/2011</a:t>
            </a:r>
          </a:p>
        </p:txBody>
      </p:sp>
      <p:sp>
        <p:nvSpPr>
          <p:cNvPr id="5" name="Footer Placeholder 4"/>
          <p:cNvSpPr>
            <a:spLocks noGrp="1"/>
          </p:cNvSpPr>
          <p:nvPr>
            <p:ph type="ftr" sz="quarter" idx="4"/>
          </p:nvPr>
        </p:nvSpPr>
        <p:spPr/>
        <p:txBody>
          <a:bodyPr/>
          <a:lstStyle/>
          <a:p>
            <a:pPr>
              <a:defRPr/>
            </a:pPr>
            <a:r>
              <a:rPr lang="en-US"/>
              <a:t>Digital Image and Graphics Resources for Accessible Materials</a:t>
            </a:r>
          </a:p>
        </p:txBody>
      </p:sp>
      <p:sp>
        <p:nvSpPr>
          <p:cNvPr id="6" name="Slide Number Placeholder 5"/>
          <p:cNvSpPr>
            <a:spLocks noGrp="1"/>
          </p:cNvSpPr>
          <p:nvPr>
            <p:ph type="sldNum" sz="quarter" idx="5"/>
          </p:nvPr>
        </p:nvSpPr>
        <p:spPr/>
        <p:txBody>
          <a:bodyPr/>
          <a:lstStyle/>
          <a:p>
            <a:pPr>
              <a:defRPr/>
            </a:pPr>
            <a:fld id="{8A896649-7EEC-4510-A13E-D1AC5A107D47}" type="slidenum">
              <a:rPr lang="en-US" smtClean="0"/>
              <a:pPr>
                <a:defRPr/>
              </a:pPr>
              <a:t>18</a:t>
            </a:fld>
            <a:endParaRPr lang="en-US"/>
          </a:p>
        </p:txBody>
      </p:sp>
    </p:spTree>
    <p:extLst>
      <p:ext uri="{BB962C8B-B14F-4D97-AF65-F5344CB8AC3E}">
        <p14:creationId xmlns:p14="http://schemas.microsoft.com/office/powerpoint/2010/main" val="3486383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6/27/2011</a:t>
            </a:r>
          </a:p>
        </p:txBody>
      </p:sp>
      <p:sp>
        <p:nvSpPr>
          <p:cNvPr id="5" name="Footer Placeholder 4"/>
          <p:cNvSpPr>
            <a:spLocks noGrp="1"/>
          </p:cNvSpPr>
          <p:nvPr>
            <p:ph type="ftr" sz="quarter" idx="4"/>
          </p:nvPr>
        </p:nvSpPr>
        <p:spPr/>
        <p:txBody>
          <a:bodyPr/>
          <a:lstStyle/>
          <a:p>
            <a:pPr>
              <a:defRPr/>
            </a:pPr>
            <a:r>
              <a:rPr lang="en-US"/>
              <a:t>Digital Image and Graphics Resources for Accessible Materials</a:t>
            </a:r>
          </a:p>
        </p:txBody>
      </p:sp>
      <p:sp>
        <p:nvSpPr>
          <p:cNvPr id="6" name="Slide Number Placeholder 5"/>
          <p:cNvSpPr>
            <a:spLocks noGrp="1"/>
          </p:cNvSpPr>
          <p:nvPr>
            <p:ph type="sldNum" sz="quarter" idx="5"/>
          </p:nvPr>
        </p:nvSpPr>
        <p:spPr/>
        <p:txBody>
          <a:bodyPr/>
          <a:lstStyle/>
          <a:p>
            <a:pPr>
              <a:defRPr/>
            </a:pPr>
            <a:fld id="{8A896649-7EEC-4510-A13E-D1AC5A107D47}" type="slidenum">
              <a:rPr lang="en-US" smtClean="0"/>
              <a:pPr>
                <a:defRPr/>
              </a:pPr>
              <a:t>19</a:t>
            </a:fld>
            <a:endParaRPr lang="en-US"/>
          </a:p>
        </p:txBody>
      </p:sp>
    </p:spTree>
    <p:extLst>
      <p:ext uri="{BB962C8B-B14F-4D97-AF65-F5344CB8AC3E}">
        <p14:creationId xmlns:p14="http://schemas.microsoft.com/office/powerpoint/2010/main" val="2713368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
          </p:nvPr>
        </p:nvSpPr>
        <p:spPr/>
        <p:txBody>
          <a:bodyPr/>
          <a:lstStyle/>
          <a:p>
            <a:pPr>
              <a:defRPr/>
            </a:pPr>
            <a:r>
              <a:rPr lang="en-US"/>
              <a:t>6/27/2011</a:t>
            </a:r>
          </a:p>
        </p:txBody>
      </p:sp>
      <p:sp>
        <p:nvSpPr>
          <p:cNvPr id="5" name="Footer Placeholder 4"/>
          <p:cNvSpPr>
            <a:spLocks noGrp="1"/>
          </p:cNvSpPr>
          <p:nvPr>
            <p:ph type="ftr" sz="quarter" idx="4"/>
          </p:nvPr>
        </p:nvSpPr>
        <p:spPr/>
        <p:txBody>
          <a:bodyPr/>
          <a:lstStyle/>
          <a:p>
            <a:pPr>
              <a:defRPr/>
            </a:pPr>
            <a:r>
              <a:rPr lang="en-US"/>
              <a:t>Digital Image and Graphics Resources for Accessible Materials</a:t>
            </a:r>
          </a:p>
        </p:txBody>
      </p:sp>
      <p:sp>
        <p:nvSpPr>
          <p:cNvPr id="6" name="Slide Number Placeholder 5"/>
          <p:cNvSpPr>
            <a:spLocks noGrp="1"/>
          </p:cNvSpPr>
          <p:nvPr>
            <p:ph type="sldNum" sz="quarter" idx="5"/>
          </p:nvPr>
        </p:nvSpPr>
        <p:spPr/>
        <p:txBody>
          <a:bodyPr/>
          <a:lstStyle/>
          <a:p>
            <a:pPr>
              <a:defRPr/>
            </a:pPr>
            <a:fld id="{8A896649-7EEC-4510-A13E-D1AC5A107D47}" type="slidenum">
              <a:rPr lang="en-US" smtClean="0"/>
              <a:pPr>
                <a:defRPr/>
              </a:pPr>
              <a:t>20</a:t>
            </a:fld>
            <a:endParaRPr lang="en-US"/>
          </a:p>
        </p:txBody>
      </p:sp>
    </p:spTree>
    <p:extLst>
      <p:ext uri="{BB962C8B-B14F-4D97-AF65-F5344CB8AC3E}">
        <p14:creationId xmlns:p14="http://schemas.microsoft.com/office/powerpoint/2010/main" val="39863988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6/27/2011</a:t>
            </a:r>
          </a:p>
        </p:txBody>
      </p:sp>
      <p:sp>
        <p:nvSpPr>
          <p:cNvPr id="5" name="Footer Placeholder 4"/>
          <p:cNvSpPr>
            <a:spLocks noGrp="1"/>
          </p:cNvSpPr>
          <p:nvPr>
            <p:ph type="ftr" sz="quarter" idx="4"/>
          </p:nvPr>
        </p:nvSpPr>
        <p:spPr/>
        <p:txBody>
          <a:bodyPr/>
          <a:lstStyle/>
          <a:p>
            <a:pPr>
              <a:defRPr/>
            </a:pPr>
            <a:r>
              <a:rPr lang="en-US"/>
              <a:t>Digital Image and Graphics Resources for Accessible Materials</a:t>
            </a:r>
          </a:p>
        </p:txBody>
      </p:sp>
      <p:sp>
        <p:nvSpPr>
          <p:cNvPr id="6" name="Slide Number Placeholder 5"/>
          <p:cNvSpPr>
            <a:spLocks noGrp="1"/>
          </p:cNvSpPr>
          <p:nvPr>
            <p:ph type="sldNum" sz="quarter" idx="5"/>
          </p:nvPr>
        </p:nvSpPr>
        <p:spPr/>
        <p:txBody>
          <a:bodyPr/>
          <a:lstStyle/>
          <a:p>
            <a:pPr>
              <a:defRPr/>
            </a:pPr>
            <a:fld id="{8A896649-7EEC-4510-A13E-D1AC5A107D47}" type="slidenum">
              <a:rPr lang="en-US" smtClean="0"/>
              <a:pPr>
                <a:defRPr/>
              </a:pPr>
              <a:t>22</a:t>
            </a:fld>
            <a:endParaRPr lang="en-US"/>
          </a:p>
        </p:txBody>
      </p:sp>
    </p:spTree>
    <p:extLst>
      <p:ext uri="{BB962C8B-B14F-4D97-AF65-F5344CB8AC3E}">
        <p14:creationId xmlns:p14="http://schemas.microsoft.com/office/powerpoint/2010/main" val="2491246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S PGothic" pitchFamily="34" charset="-128"/>
                <a:cs typeface="MS PGothic" charset="0"/>
              </a:rPr>
              <a:t>CL</a:t>
            </a:r>
          </a:p>
        </p:txBody>
      </p:sp>
      <p:sp>
        <p:nvSpPr>
          <p:cNvPr id="4" name="Date Placeholder 3"/>
          <p:cNvSpPr>
            <a:spLocks noGrp="1"/>
          </p:cNvSpPr>
          <p:nvPr>
            <p:ph type="dt" idx="1"/>
          </p:nvPr>
        </p:nvSpPr>
        <p:spPr/>
        <p:txBody>
          <a:bodyPr/>
          <a:lstStyle/>
          <a:p>
            <a:pPr>
              <a:defRPr/>
            </a:pPr>
            <a:r>
              <a:rPr lang="en-US"/>
              <a:t>6/27/2011</a:t>
            </a:r>
          </a:p>
        </p:txBody>
      </p:sp>
      <p:sp>
        <p:nvSpPr>
          <p:cNvPr id="5" name="Footer Placeholder 4"/>
          <p:cNvSpPr>
            <a:spLocks noGrp="1"/>
          </p:cNvSpPr>
          <p:nvPr>
            <p:ph type="ftr" sz="quarter" idx="4"/>
          </p:nvPr>
        </p:nvSpPr>
        <p:spPr/>
        <p:txBody>
          <a:bodyPr/>
          <a:lstStyle/>
          <a:p>
            <a:pPr>
              <a:defRPr/>
            </a:pPr>
            <a:r>
              <a:rPr lang="en-US"/>
              <a:t>Digital Image and Graphics Resources for Accessible Materials</a:t>
            </a:r>
          </a:p>
        </p:txBody>
      </p:sp>
      <p:sp>
        <p:nvSpPr>
          <p:cNvPr id="6" name="Slide Number Placeholder 5"/>
          <p:cNvSpPr>
            <a:spLocks noGrp="1"/>
          </p:cNvSpPr>
          <p:nvPr>
            <p:ph type="sldNum" sz="quarter" idx="5"/>
          </p:nvPr>
        </p:nvSpPr>
        <p:spPr/>
        <p:txBody>
          <a:bodyPr/>
          <a:lstStyle/>
          <a:p>
            <a:pPr>
              <a:defRPr/>
            </a:pPr>
            <a:fld id="{8A896649-7EEC-4510-A13E-D1AC5A107D47}" type="slidenum">
              <a:rPr lang="en-US" smtClean="0"/>
              <a:pPr>
                <a:defRPr/>
              </a:pPr>
              <a:t>2</a:t>
            </a:fld>
            <a:endParaRPr lang="en-US"/>
          </a:p>
        </p:txBody>
      </p:sp>
    </p:spTree>
    <p:extLst>
      <p:ext uri="{BB962C8B-B14F-4D97-AF65-F5344CB8AC3E}">
        <p14:creationId xmlns:p14="http://schemas.microsoft.com/office/powerpoint/2010/main" val="4045536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sz="1200" kern="1200" dirty="0">
                <a:solidFill>
                  <a:schemeClr val="tx1"/>
                </a:solidFill>
                <a:effectLst/>
                <a:latin typeface="+mn-lt"/>
                <a:ea typeface="MS PGothic" pitchFamily="34" charset="-128"/>
                <a:cs typeface="MS PGothic" charset="0"/>
              </a:rPr>
              <a:t>CL</a:t>
            </a:r>
          </a:p>
        </p:txBody>
      </p:sp>
      <p:sp>
        <p:nvSpPr>
          <p:cNvPr id="4" name="Date Placeholder 3"/>
          <p:cNvSpPr>
            <a:spLocks noGrp="1"/>
          </p:cNvSpPr>
          <p:nvPr>
            <p:ph type="dt" idx="1"/>
          </p:nvPr>
        </p:nvSpPr>
        <p:spPr/>
        <p:txBody>
          <a:bodyPr/>
          <a:lstStyle/>
          <a:p>
            <a:pPr>
              <a:defRPr/>
            </a:pPr>
            <a:r>
              <a:rPr lang="en-US"/>
              <a:t>6/27/2011</a:t>
            </a:r>
          </a:p>
        </p:txBody>
      </p:sp>
      <p:sp>
        <p:nvSpPr>
          <p:cNvPr id="5" name="Footer Placeholder 4"/>
          <p:cNvSpPr>
            <a:spLocks noGrp="1"/>
          </p:cNvSpPr>
          <p:nvPr>
            <p:ph type="ftr" sz="quarter" idx="4"/>
          </p:nvPr>
        </p:nvSpPr>
        <p:spPr/>
        <p:txBody>
          <a:bodyPr/>
          <a:lstStyle/>
          <a:p>
            <a:pPr>
              <a:defRPr/>
            </a:pPr>
            <a:r>
              <a:rPr lang="en-US"/>
              <a:t>Digital Image and Graphics Resources for Accessible Materials</a:t>
            </a:r>
          </a:p>
        </p:txBody>
      </p:sp>
      <p:sp>
        <p:nvSpPr>
          <p:cNvPr id="6" name="Slide Number Placeholder 5"/>
          <p:cNvSpPr>
            <a:spLocks noGrp="1"/>
          </p:cNvSpPr>
          <p:nvPr>
            <p:ph type="sldNum" sz="quarter" idx="5"/>
          </p:nvPr>
        </p:nvSpPr>
        <p:spPr/>
        <p:txBody>
          <a:bodyPr/>
          <a:lstStyle/>
          <a:p>
            <a:pPr>
              <a:defRPr/>
            </a:pPr>
            <a:fld id="{8A896649-7EEC-4510-A13E-D1AC5A107D47}" type="slidenum">
              <a:rPr lang="en-US" smtClean="0"/>
              <a:pPr>
                <a:defRPr/>
              </a:pPr>
              <a:t>3</a:t>
            </a:fld>
            <a:endParaRPr lang="en-US"/>
          </a:p>
        </p:txBody>
      </p:sp>
    </p:spTree>
    <p:extLst>
      <p:ext uri="{BB962C8B-B14F-4D97-AF65-F5344CB8AC3E}">
        <p14:creationId xmlns:p14="http://schemas.microsoft.com/office/powerpoint/2010/main" val="872472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5E2FC-A264-784B-AE0F-99EA96EADBFF}" type="slidenum">
              <a:rPr lang="en-US" smtClean="0"/>
              <a:t>4</a:t>
            </a:fld>
            <a:endParaRPr lang="en-US"/>
          </a:p>
        </p:txBody>
      </p:sp>
    </p:spTree>
    <p:extLst>
      <p:ext uri="{BB962C8B-B14F-4D97-AF65-F5344CB8AC3E}">
        <p14:creationId xmlns:p14="http://schemas.microsoft.com/office/powerpoint/2010/main" val="5251505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5E2FC-A264-784B-AE0F-99EA96EADBFF}" type="slidenum">
              <a:rPr lang="en-US" smtClean="0"/>
              <a:t>5</a:t>
            </a:fld>
            <a:endParaRPr lang="en-US"/>
          </a:p>
        </p:txBody>
      </p:sp>
    </p:spTree>
    <p:extLst>
      <p:ext uri="{BB962C8B-B14F-4D97-AF65-F5344CB8AC3E}">
        <p14:creationId xmlns:p14="http://schemas.microsoft.com/office/powerpoint/2010/main" val="2443852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5E2FC-A264-784B-AE0F-99EA96EADBFF}" type="slidenum">
              <a:rPr lang="en-US" smtClean="0"/>
              <a:t>6</a:t>
            </a:fld>
            <a:endParaRPr lang="en-US"/>
          </a:p>
        </p:txBody>
      </p:sp>
    </p:spTree>
    <p:extLst>
      <p:ext uri="{BB962C8B-B14F-4D97-AF65-F5344CB8AC3E}">
        <p14:creationId xmlns:p14="http://schemas.microsoft.com/office/powerpoint/2010/main" val="2993340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5E2FC-A264-784B-AE0F-99EA96EADBFF}" type="slidenum">
              <a:rPr lang="en-US" smtClean="0"/>
              <a:t>7</a:t>
            </a:fld>
            <a:endParaRPr lang="en-US"/>
          </a:p>
        </p:txBody>
      </p:sp>
    </p:spTree>
    <p:extLst>
      <p:ext uri="{BB962C8B-B14F-4D97-AF65-F5344CB8AC3E}">
        <p14:creationId xmlns:p14="http://schemas.microsoft.com/office/powerpoint/2010/main" val="3825645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45E2FC-A264-784B-AE0F-99EA96EADBFF}" type="slidenum">
              <a:rPr lang="en-US" smtClean="0"/>
              <a:t>8</a:t>
            </a:fld>
            <a:endParaRPr lang="en-US"/>
          </a:p>
        </p:txBody>
      </p:sp>
    </p:spTree>
    <p:extLst>
      <p:ext uri="{BB962C8B-B14F-4D97-AF65-F5344CB8AC3E}">
        <p14:creationId xmlns:p14="http://schemas.microsoft.com/office/powerpoint/2010/main" val="3415949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pPr>
              <a:defRPr/>
            </a:pPr>
            <a:r>
              <a:rPr lang="en-US"/>
              <a:t>6/27/2011</a:t>
            </a:r>
          </a:p>
        </p:txBody>
      </p:sp>
      <p:sp>
        <p:nvSpPr>
          <p:cNvPr id="5" name="Footer Placeholder 4"/>
          <p:cNvSpPr>
            <a:spLocks noGrp="1"/>
          </p:cNvSpPr>
          <p:nvPr>
            <p:ph type="ftr" sz="quarter" idx="4"/>
          </p:nvPr>
        </p:nvSpPr>
        <p:spPr/>
        <p:txBody>
          <a:bodyPr/>
          <a:lstStyle/>
          <a:p>
            <a:pPr>
              <a:defRPr/>
            </a:pPr>
            <a:r>
              <a:rPr lang="en-US"/>
              <a:t>Digital Image and Graphics Resources for Accessible Materials</a:t>
            </a:r>
          </a:p>
        </p:txBody>
      </p:sp>
      <p:sp>
        <p:nvSpPr>
          <p:cNvPr id="6" name="Slide Number Placeholder 5"/>
          <p:cNvSpPr>
            <a:spLocks noGrp="1"/>
          </p:cNvSpPr>
          <p:nvPr>
            <p:ph type="sldNum" sz="quarter" idx="5"/>
          </p:nvPr>
        </p:nvSpPr>
        <p:spPr/>
        <p:txBody>
          <a:bodyPr/>
          <a:lstStyle/>
          <a:p>
            <a:pPr>
              <a:defRPr/>
            </a:pPr>
            <a:fld id="{8A896649-7EEC-4510-A13E-D1AC5A107D47}" type="slidenum">
              <a:rPr lang="en-US" smtClean="0"/>
              <a:pPr>
                <a:defRPr/>
              </a:pPr>
              <a:t>14</a:t>
            </a:fld>
            <a:endParaRPr lang="en-US"/>
          </a:p>
        </p:txBody>
      </p:sp>
    </p:spTree>
    <p:extLst>
      <p:ext uri="{BB962C8B-B14F-4D97-AF65-F5344CB8AC3E}">
        <p14:creationId xmlns:p14="http://schemas.microsoft.com/office/powerpoint/2010/main" val="41634817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4" name="Rectangle 3"/>
          <p:cNvSpPr/>
          <p:nvPr/>
        </p:nvSpPr>
        <p:spPr>
          <a:xfrm>
            <a:off x="0" y="4343400"/>
            <a:ext cx="3352800" cy="2514600"/>
          </a:xfrm>
          <a:prstGeom prst="rect">
            <a:avLst/>
          </a:prstGeom>
          <a:solidFill>
            <a:schemeClr val="tx2">
              <a:lumMod val="90000"/>
              <a:lumOff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Whitney Book"/>
            </a:endParaRPr>
          </a:p>
        </p:txBody>
      </p:sp>
      <p:sp>
        <p:nvSpPr>
          <p:cNvPr id="5" name="Rectangle 4"/>
          <p:cNvSpPr/>
          <p:nvPr/>
        </p:nvSpPr>
        <p:spPr>
          <a:xfrm>
            <a:off x="508000" y="381000"/>
            <a:ext cx="11176000" cy="6096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Whitney Book"/>
            </a:endParaRPr>
          </a:p>
        </p:txBody>
      </p:sp>
      <p:pic>
        <p:nvPicPr>
          <p:cNvPr id="6" name="Picture 13" title="Benetech logo, Technology Serving Humanity"/>
          <p:cNvPicPr>
            <a:picLocks noChangeAspect="1"/>
          </p:cNvPicPr>
          <p:nvPr/>
        </p:nvPicPr>
        <p:blipFill rotWithShape="1">
          <a:blip r:embed="rId2" cstate="print">
            <a:extLst>
              <a:ext uri="{28A0092B-C50C-407E-A947-70E740481C1C}">
                <a14:useLocalDpi xmlns:a14="http://schemas.microsoft.com/office/drawing/2010/main" val="0"/>
              </a:ext>
            </a:extLst>
          </a:blip>
          <a:srcRect l="17879" t="23072" r="19242" b="42614"/>
          <a:stretch/>
        </p:blipFill>
        <p:spPr bwMode="auto">
          <a:xfrm>
            <a:off x="2933700" y="937230"/>
            <a:ext cx="6324600" cy="2667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508000" y="4343400"/>
            <a:ext cx="3048000" cy="2133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Whitney Book"/>
            </a:endParaRPr>
          </a:p>
        </p:txBody>
      </p:sp>
      <p:sp>
        <p:nvSpPr>
          <p:cNvPr id="8" name="Rectangle 7"/>
          <p:cNvSpPr/>
          <p:nvPr/>
        </p:nvSpPr>
        <p:spPr>
          <a:xfrm>
            <a:off x="508000" y="5410200"/>
            <a:ext cx="558800" cy="533400"/>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latin typeface="Whitney Book"/>
            </a:endParaRPr>
          </a:p>
        </p:txBody>
      </p:sp>
      <p:sp>
        <p:nvSpPr>
          <p:cNvPr id="9" name="Oval 8"/>
          <p:cNvSpPr/>
          <p:nvPr/>
        </p:nvSpPr>
        <p:spPr>
          <a:xfrm>
            <a:off x="1117600" y="5867400"/>
            <a:ext cx="638629" cy="609600"/>
          </a:xfrm>
          <a:prstGeom prst="ellipse">
            <a:avLst/>
          </a:prstGeom>
          <a:solidFill>
            <a:srgbClr val="FFB81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Whitney Bold"/>
              <a:cs typeface="Whitney Bold"/>
            </a:endParaRPr>
          </a:p>
        </p:txBody>
      </p:sp>
      <p:sp>
        <p:nvSpPr>
          <p:cNvPr id="10" name="Oval 9"/>
          <p:cNvSpPr/>
          <p:nvPr/>
        </p:nvSpPr>
        <p:spPr>
          <a:xfrm>
            <a:off x="3556000" y="3886200"/>
            <a:ext cx="609600" cy="609600"/>
          </a:xfrm>
          <a:prstGeom prst="ellipse">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Whitney Bold"/>
              <a:cs typeface="Whitney Bold"/>
            </a:endParaRPr>
          </a:p>
        </p:txBody>
      </p:sp>
      <p:sp>
        <p:nvSpPr>
          <p:cNvPr id="2" name="Title 1"/>
          <p:cNvSpPr>
            <a:spLocks noGrp="1"/>
          </p:cNvSpPr>
          <p:nvPr>
            <p:ph type="ctrTitle"/>
          </p:nvPr>
        </p:nvSpPr>
        <p:spPr>
          <a:xfrm>
            <a:off x="3556000" y="4978807"/>
            <a:ext cx="7721600" cy="646331"/>
          </a:xfrm>
        </p:spPr>
        <p:txBody>
          <a:bodyPr/>
          <a:lstStyle>
            <a:lvl1pPr algn="l">
              <a:defRPr sz="36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3556000" y="5641976"/>
            <a:ext cx="7721600" cy="461665"/>
          </a:xfrm>
        </p:spPr>
        <p:txBody>
          <a:bodyPr>
            <a:spAutoFit/>
          </a:bodyPr>
          <a:lstStyle>
            <a:lvl1pPr marL="0" indent="0" algn="l">
              <a:buNone/>
              <a:defRPr sz="2400" b="0" i="0">
                <a:solidFill>
                  <a:schemeClr val="tx1"/>
                </a:solidFill>
                <a:latin typeface="Whitney Medium"/>
                <a:cs typeface="Whitney Medium"/>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346299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94377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707886"/>
          </a:xfrm>
        </p:spPr>
        <p:txBody>
          <a:bodyPr anchor="t"/>
          <a:lstStyle>
            <a:lvl1pPr algn="l">
              <a:defRPr sz="4000" b="1" cap="all">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519196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409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30016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7398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510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12192000" cy="1066800"/>
          </a:xfrm>
          <a:prstGeom prst="rect">
            <a:avLst/>
          </a:prstGeom>
          <a:solidFill>
            <a:srgbClr val="00225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Whitney Book"/>
            </a:endParaRPr>
          </a:p>
        </p:txBody>
      </p:sp>
      <p:grpSp>
        <p:nvGrpSpPr>
          <p:cNvPr id="1027" name="Group 11"/>
          <p:cNvGrpSpPr>
            <a:grpSpLocks/>
          </p:cNvGrpSpPr>
          <p:nvPr/>
        </p:nvGrpSpPr>
        <p:grpSpPr bwMode="auto">
          <a:xfrm>
            <a:off x="10951179" y="125411"/>
            <a:ext cx="732821" cy="769938"/>
            <a:chOff x="8123101" y="1006703"/>
            <a:chExt cx="711788" cy="770329"/>
          </a:xfrm>
        </p:grpSpPr>
        <p:pic>
          <p:nvPicPr>
            <p:cNvPr id="1031" name="Picture 9" title="Benetech logo"/>
            <p:cNvPicPr>
              <a:picLocks noChangeAspect="1"/>
            </p:cNvPicPr>
            <p:nvPr userDrawn="1"/>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59445" t="23334" r="21515" b="50000"/>
            <a:stretch>
              <a:fillRect/>
            </a:stretch>
          </p:blipFill>
          <p:spPr bwMode="auto">
            <a:xfrm>
              <a:off x="8123101" y="1006703"/>
              <a:ext cx="711788" cy="77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Oval 10"/>
            <p:cNvSpPr/>
            <p:nvPr userDrawn="1"/>
          </p:nvSpPr>
          <p:spPr>
            <a:xfrm>
              <a:off x="8132634" y="1055941"/>
              <a:ext cx="691133" cy="690913"/>
            </a:xfrm>
            <a:prstGeom prst="ellipse">
              <a:avLst/>
            </a:prstGeom>
            <a:noFill/>
            <a:ln w="38100" cap="flat" cmpd="sng" algn="ctr">
              <a:solidFill>
                <a:srgbClr val="002251"/>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Whitney Book"/>
              </a:endParaRPr>
            </a:p>
          </p:txBody>
        </p:sp>
      </p:grpSp>
      <p:sp>
        <p:nvSpPr>
          <p:cNvPr id="1028" name="Title Placeholder 1"/>
          <p:cNvSpPr>
            <a:spLocks noGrp="1"/>
          </p:cNvSpPr>
          <p:nvPr>
            <p:ph type="title"/>
          </p:nvPr>
        </p:nvSpPr>
        <p:spPr bwMode="white">
          <a:xfrm>
            <a:off x="414867" y="509589"/>
            <a:ext cx="1004993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1029" name="Text Placeholder 2"/>
          <p:cNvSpPr>
            <a:spLocks noGrp="1"/>
          </p:cNvSpPr>
          <p:nvPr>
            <p:ph type="body" idx="1"/>
          </p:nvPr>
        </p:nvSpPr>
        <p:spPr bwMode="auto">
          <a:xfrm>
            <a:off x="406400" y="1600201"/>
            <a:ext cx="1127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Box 8"/>
          <p:cNvSpPr txBox="1"/>
          <p:nvPr/>
        </p:nvSpPr>
        <p:spPr>
          <a:xfrm>
            <a:off x="10617200" y="6553200"/>
            <a:ext cx="1320800" cy="230188"/>
          </a:xfrm>
          <a:prstGeom prst="rect">
            <a:avLst/>
          </a:prstGeom>
          <a:noFill/>
        </p:spPr>
        <p:txBody>
          <a:bodyPr>
            <a:spAutoFit/>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algn="r" eaLnBrk="1" hangingPunct="1">
              <a:defRPr/>
            </a:pPr>
            <a:r>
              <a:rPr lang="en-US" sz="900">
                <a:solidFill>
                  <a:srgbClr val="7F7F7F"/>
                </a:solidFill>
                <a:latin typeface="Whitney Semibold" charset="0"/>
              </a:rPr>
              <a:t>Page </a:t>
            </a:r>
            <a:fld id="{2B56DEE3-E79D-4D26-927F-0246B341044F}" type="slidenum">
              <a:rPr lang="en-US" sz="900" smtClean="0">
                <a:solidFill>
                  <a:srgbClr val="7F7F7F"/>
                </a:solidFill>
                <a:latin typeface="Whitney Semibold" charset="0"/>
              </a:rPr>
              <a:pPr algn="r" eaLnBrk="1" hangingPunct="1">
                <a:defRPr/>
              </a:pPr>
              <a:t>‹#›</a:t>
            </a:fld>
            <a:endParaRPr lang="en-US" sz="900">
              <a:solidFill>
                <a:srgbClr val="7F7F7F"/>
              </a:solidFill>
              <a:latin typeface="Whitney Semibold" charset="0"/>
            </a:endParaRPr>
          </a:p>
        </p:txBody>
      </p:sp>
    </p:spTree>
  </p:cSld>
  <p:clrMap bg1="lt1" tx1="dk1" bg2="lt2" tx2="dk2" accent1="accent1" accent2="accent2" accent3="accent3" accent4="accent4" accent5="accent5" accent6="accent6" hlink="hlink" folHlink="folHlink"/>
  <p:sldLayoutIdLst>
    <p:sldLayoutId id="2147483857" r:id="rId1"/>
    <p:sldLayoutId id="2147483851" r:id="rId2"/>
    <p:sldLayoutId id="2147483852" r:id="rId3"/>
    <p:sldLayoutId id="2147483853" r:id="rId4"/>
    <p:sldLayoutId id="2147483854" r:id="rId5"/>
    <p:sldLayoutId id="2147483855" r:id="rId6"/>
    <p:sldLayoutId id="2147483856" r:id="rId7"/>
  </p:sldLayoutIdLst>
  <p:hf hdr="0"/>
  <p:txStyles>
    <p:titleStyle>
      <a:lvl1pPr algn="l" defTabSz="457200" rtl="0" eaLnBrk="1" fontAlgn="base" hangingPunct="1">
        <a:spcBef>
          <a:spcPct val="0"/>
        </a:spcBef>
        <a:spcAft>
          <a:spcPct val="0"/>
        </a:spcAft>
        <a:defRPr sz="2800" kern="1200">
          <a:solidFill>
            <a:schemeClr val="bg1"/>
          </a:solidFill>
          <a:latin typeface="Whitney Book"/>
          <a:ea typeface="MS PGothic" pitchFamily="34" charset="-128"/>
          <a:cs typeface="Whitney Book"/>
        </a:defRPr>
      </a:lvl1pPr>
      <a:lvl2pPr algn="l" defTabSz="457200" rtl="0" eaLnBrk="1" fontAlgn="base" hangingPunct="1">
        <a:spcBef>
          <a:spcPct val="0"/>
        </a:spcBef>
        <a:spcAft>
          <a:spcPct val="0"/>
        </a:spcAft>
        <a:defRPr sz="2800">
          <a:solidFill>
            <a:schemeClr val="bg1"/>
          </a:solidFill>
          <a:latin typeface="Whitney Book"/>
          <a:ea typeface="MS PGothic" pitchFamily="34" charset="-128"/>
          <a:cs typeface="Whitney Book"/>
        </a:defRPr>
      </a:lvl2pPr>
      <a:lvl3pPr algn="l" defTabSz="457200" rtl="0" eaLnBrk="1" fontAlgn="base" hangingPunct="1">
        <a:spcBef>
          <a:spcPct val="0"/>
        </a:spcBef>
        <a:spcAft>
          <a:spcPct val="0"/>
        </a:spcAft>
        <a:defRPr sz="2800">
          <a:solidFill>
            <a:schemeClr val="bg1"/>
          </a:solidFill>
          <a:latin typeface="Whitney Book"/>
          <a:ea typeface="MS PGothic" pitchFamily="34" charset="-128"/>
          <a:cs typeface="Whitney Book"/>
        </a:defRPr>
      </a:lvl3pPr>
      <a:lvl4pPr algn="l" defTabSz="457200" rtl="0" eaLnBrk="1" fontAlgn="base" hangingPunct="1">
        <a:spcBef>
          <a:spcPct val="0"/>
        </a:spcBef>
        <a:spcAft>
          <a:spcPct val="0"/>
        </a:spcAft>
        <a:defRPr sz="2800">
          <a:solidFill>
            <a:schemeClr val="bg1"/>
          </a:solidFill>
          <a:latin typeface="Whitney Book"/>
          <a:ea typeface="MS PGothic" pitchFamily="34" charset="-128"/>
          <a:cs typeface="Whitney Book"/>
        </a:defRPr>
      </a:lvl4pPr>
      <a:lvl5pPr algn="l" defTabSz="457200" rtl="0" eaLnBrk="1" fontAlgn="base" hangingPunct="1">
        <a:spcBef>
          <a:spcPct val="0"/>
        </a:spcBef>
        <a:spcAft>
          <a:spcPct val="0"/>
        </a:spcAft>
        <a:defRPr sz="2800">
          <a:solidFill>
            <a:schemeClr val="bg1"/>
          </a:solidFill>
          <a:latin typeface="Whitney Book"/>
          <a:ea typeface="MS PGothic" pitchFamily="34" charset="-128"/>
          <a:cs typeface="Whitney Book"/>
        </a:defRPr>
      </a:lvl5pPr>
      <a:lvl6pPr marL="457200" algn="l" defTabSz="457200" rtl="0" eaLnBrk="1" fontAlgn="base" hangingPunct="1">
        <a:spcBef>
          <a:spcPct val="0"/>
        </a:spcBef>
        <a:spcAft>
          <a:spcPct val="0"/>
        </a:spcAft>
        <a:defRPr sz="2800">
          <a:solidFill>
            <a:schemeClr val="bg1"/>
          </a:solidFill>
          <a:latin typeface="Whitney Book"/>
          <a:ea typeface="Whitney Book"/>
          <a:cs typeface="Whitney Book"/>
        </a:defRPr>
      </a:lvl6pPr>
      <a:lvl7pPr marL="914400" algn="l" defTabSz="457200" rtl="0" eaLnBrk="1" fontAlgn="base" hangingPunct="1">
        <a:spcBef>
          <a:spcPct val="0"/>
        </a:spcBef>
        <a:spcAft>
          <a:spcPct val="0"/>
        </a:spcAft>
        <a:defRPr sz="2800">
          <a:solidFill>
            <a:schemeClr val="bg1"/>
          </a:solidFill>
          <a:latin typeface="Whitney Book"/>
          <a:ea typeface="Whitney Book"/>
          <a:cs typeface="Whitney Book"/>
        </a:defRPr>
      </a:lvl7pPr>
      <a:lvl8pPr marL="1371600" algn="l" defTabSz="457200" rtl="0" eaLnBrk="1" fontAlgn="base" hangingPunct="1">
        <a:spcBef>
          <a:spcPct val="0"/>
        </a:spcBef>
        <a:spcAft>
          <a:spcPct val="0"/>
        </a:spcAft>
        <a:defRPr sz="2800">
          <a:solidFill>
            <a:schemeClr val="bg1"/>
          </a:solidFill>
          <a:latin typeface="Whitney Book"/>
          <a:ea typeface="Whitney Book"/>
          <a:cs typeface="Whitney Book"/>
        </a:defRPr>
      </a:lvl8pPr>
      <a:lvl9pPr marL="1828800" algn="l" defTabSz="457200" rtl="0" eaLnBrk="1" fontAlgn="base" hangingPunct="1">
        <a:spcBef>
          <a:spcPct val="0"/>
        </a:spcBef>
        <a:spcAft>
          <a:spcPct val="0"/>
        </a:spcAft>
        <a:defRPr sz="2800">
          <a:solidFill>
            <a:schemeClr val="bg1"/>
          </a:solidFill>
          <a:latin typeface="Whitney Book"/>
          <a:ea typeface="Whitney Book"/>
          <a:cs typeface="Whitney Book"/>
        </a:defRPr>
      </a:lvl9pPr>
    </p:titleStyle>
    <p:bodyStyle>
      <a:lvl1pPr marL="342900" indent="-342900" algn="l" defTabSz="457200" rtl="0" eaLnBrk="1" fontAlgn="base" hangingPunct="1">
        <a:spcBef>
          <a:spcPct val="0"/>
        </a:spcBef>
        <a:spcAft>
          <a:spcPts val="800"/>
        </a:spcAft>
        <a:buClr>
          <a:schemeClr val="accent1"/>
        </a:buClr>
        <a:buSzPct val="80000"/>
        <a:buFont typeface="Lucida Grande" charset="0"/>
        <a:buChar char="●"/>
        <a:defRPr sz="2400" kern="1200">
          <a:solidFill>
            <a:schemeClr val="tx1"/>
          </a:solidFill>
          <a:latin typeface="Whitney Book"/>
          <a:ea typeface="MS PGothic" pitchFamily="34" charset="-128"/>
          <a:cs typeface="Whitney Book"/>
        </a:defRPr>
      </a:lvl1pPr>
      <a:lvl2pPr marL="742950" indent="-285750" algn="l" defTabSz="457200" rtl="0" eaLnBrk="1" fontAlgn="base" hangingPunct="1">
        <a:spcBef>
          <a:spcPct val="0"/>
        </a:spcBef>
        <a:spcAft>
          <a:spcPts val="800"/>
        </a:spcAft>
        <a:buFont typeface="Arial" pitchFamily="34" charset="0"/>
        <a:buChar char="–"/>
        <a:defRPr sz="2000" kern="1200">
          <a:solidFill>
            <a:schemeClr val="tx1"/>
          </a:solidFill>
          <a:latin typeface="Whitney Book"/>
          <a:ea typeface="Whitney Book"/>
          <a:cs typeface="Whitney Book"/>
        </a:defRPr>
      </a:lvl2pPr>
      <a:lvl3pPr marL="1143000" indent="-228600" algn="l" defTabSz="457200" rtl="0" eaLnBrk="1" fontAlgn="base" hangingPunct="1">
        <a:spcBef>
          <a:spcPct val="0"/>
        </a:spcBef>
        <a:spcAft>
          <a:spcPts val="800"/>
        </a:spcAft>
        <a:buFont typeface="Arial" pitchFamily="34" charset="0"/>
        <a:buChar char="•"/>
        <a:defRPr kern="1200">
          <a:solidFill>
            <a:schemeClr val="tx1"/>
          </a:solidFill>
          <a:latin typeface="Whitney Book"/>
          <a:ea typeface="Whitney Book"/>
          <a:cs typeface="Whitney Book"/>
        </a:defRPr>
      </a:lvl3pPr>
      <a:lvl4pPr marL="1600200" indent="-228600" algn="l" defTabSz="457200" rtl="0" eaLnBrk="1" fontAlgn="base" hangingPunct="1">
        <a:spcBef>
          <a:spcPct val="0"/>
        </a:spcBef>
        <a:spcAft>
          <a:spcPts val="800"/>
        </a:spcAft>
        <a:buFont typeface="Arial" pitchFamily="34" charset="0"/>
        <a:buChar char="–"/>
        <a:defRPr kern="1200">
          <a:solidFill>
            <a:schemeClr val="tx1"/>
          </a:solidFill>
          <a:latin typeface="Whitney Book"/>
          <a:ea typeface="Whitney Book"/>
          <a:cs typeface="Whitney Book"/>
        </a:defRPr>
      </a:lvl4pPr>
      <a:lvl5pPr marL="2057400" indent="-228600" algn="l" defTabSz="457200" rtl="0" eaLnBrk="1" fontAlgn="base" hangingPunct="1">
        <a:spcBef>
          <a:spcPct val="0"/>
        </a:spcBef>
        <a:spcAft>
          <a:spcPts val="800"/>
        </a:spcAft>
        <a:buFont typeface="Arial" pitchFamily="34" charset="0"/>
        <a:buChar char="»"/>
        <a:defRPr kern="1200">
          <a:solidFill>
            <a:schemeClr val="tx1"/>
          </a:solidFill>
          <a:latin typeface="Whitney Book"/>
          <a:ea typeface="Whitney Book"/>
          <a:cs typeface="Whitney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3.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hyperlink" Target="https://benetechaccessiblebooks.vitalsource.com/" TargetMode="External"/><Relationship Id="rId2" Type="http://schemas.openxmlformats.org/officeDocument/2006/relationships/hyperlink" Target="https://bornaccessible.org/global-certified-accessible/" TargetMode="External"/><Relationship Id="rId1" Type="http://schemas.openxmlformats.org/officeDocument/2006/relationships/slideLayout" Target="../slideLayouts/slideLayout2.xml"/><Relationship Id="rId5" Type="http://schemas.openxmlformats.org/officeDocument/2006/relationships/hyperlink" Target="https://smart.daisy.org/" TargetMode="External"/><Relationship Id="rId4" Type="http://schemas.openxmlformats.org/officeDocument/2006/relationships/hyperlink" Target="https://github.com/daisy/ace-gui/release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newgen.co/" TargetMode="External"/><Relationship Id="rId2" Type="http://schemas.openxmlformats.org/officeDocument/2006/relationships/hyperlink" Target="https://www.benetech.org/" TargetMode="External"/><Relationship Id="rId1" Type="http://schemas.openxmlformats.org/officeDocument/2006/relationships/slideLayout" Target="../slideLayouts/slideLayout2.xml"/><Relationship Id="rId5" Type="http://schemas.openxmlformats.org/officeDocument/2006/relationships/hyperlink" Target="https://www.vitalsource.com/" TargetMode="External"/><Relationship Id="rId4" Type="http://schemas.openxmlformats.org/officeDocument/2006/relationships/hyperlink" Target="https://www.macmillanlearning.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bornaccessible.org/certified-publishers/"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hyperlink" Target="https://bornaccessible.org/certified-vendors/"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10.sv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107872" y="3828871"/>
            <a:ext cx="7536872" cy="1200329"/>
          </a:xfrm>
        </p:spPr>
        <p:txBody>
          <a:bodyPr/>
          <a:lstStyle/>
          <a:p>
            <a:r>
              <a:rPr lang="en-US" b="1" dirty="0">
                <a:latin typeface="+mj-lt"/>
              </a:rPr>
              <a:t>Certified Accessible eBook Ecosystem</a:t>
            </a:r>
            <a:br>
              <a:rPr lang="en-US" b="1" dirty="0">
                <a:latin typeface="+mj-lt"/>
              </a:rPr>
            </a:br>
            <a:r>
              <a:rPr lang="en-US" b="1" dirty="0">
                <a:latin typeface="+mj-lt"/>
              </a:rPr>
              <a:t>From Vendor to Publisher to Student</a:t>
            </a:r>
            <a:endParaRPr lang="en-US" sz="3200" b="1" dirty="0">
              <a:latin typeface="+mj-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1AF7-5787-0D0F-A8EA-BA421A7C5681}"/>
              </a:ext>
            </a:extLst>
          </p:cNvPr>
          <p:cNvSpPr>
            <a:spLocks noGrp="1"/>
          </p:cNvSpPr>
          <p:nvPr>
            <p:ph type="title"/>
          </p:nvPr>
        </p:nvSpPr>
        <p:spPr>
          <a:xfrm>
            <a:off x="381000" y="206514"/>
            <a:ext cx="10049933" cy="707886"/>
          </a:xfrm>
        </p:spPr>
        <p:txBody>
          <a:bodyPr/>
          <a:lstStyle/>
          <a:p>
            <a:r>
              <a:rPr lang="en-US" sz="4000" dirty="0"/>
              <a:t>Newgen’s History</a:t>
            </a:r>
          </a:p>
        </p:txBody>
      </p:sp>
      <p:pic>
        <p:nvPicPr>
          <p:cNvPr id="7" name="Content Placeholder 6" descr="Info Graphic: established in 1996, We produce 4.6 million pages in 2018, with just 1,100 people, of which 75% was full service.&#10;In the past five years we have reduced production cost by 30% and production time by 40% on average.">
            <a:extLst>
              <a:ext uri="{FF2B5EF4-FFF2-40B4-BE49-F238E27FC236}">
                <a16:creationId xmlns:a16="http://schemas.microsoft.com/office/drawing/2014/main" id="{0945C2D2-2311-93F8-781B-40908156F0F1}"/>
              </a:ext>
            </a:extLst>
          </p:cNvPr>
          <p:cNvPicPr>
            <a:picLocks noGrp="1" noChangeAspect="1"/>
          </p:cNvPicPr>
          <p:nvPr>
            <p:ph sz="half" idx="2"/>
          </p:nvPr>
        </p:nvPicPr>
        <p:blipFill>
          <a:blip r:embed="rId2"/>
          <a:stretch>
            <a:fillRect/>
          </a:stretch>
        </p:blipFill>
        <p:spPr>
          <a:xfrm>
            <a:off x="1960687" y="1524000"/>
            <a:ext cx="8270626" cy="4356000"/>
          </a:xfrm>
        </p:spPr>
      </p:pic>
      <p:pic>
        <p:nvPicPr>
          <p:cNvPr id="5" name="Picture 6" descr="Logo: Newgen KnowledgeWorks">
            <a:extLst>
              <a:ext uri="{FF2B5EF4-FFF2-40B4-BE49-F238E27FC236}">
                <a16:creationId xmlns:a16="http://schemas.microsoft.com/office/drawing/2014/main" id="{99E39E56-324B-F20B-4697-D0E42B5AE9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2782" y="133960"/>
            <a:ext cx="3106150" cy="78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7944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1AF7-5787-0D0F-A8EA-BA421A7C5681}"/>
              </a:ext>
            </a:extLst>
          </p:cNvPr>
          <p:cNvSpPr>
            <a:spLocks noGrp="1"/>
          </p:cNvSpPr>
          <p:nvPr>
            <p:ph type="title"/>
          </p:nvPr>
        </p:nvSpPr>
        <p:spPr>
          <a:xfrm>
            <a:off x="381000" y="206514"/>
            <a:ext cx="10049933" cy="707886"/>
          </a:xfrm>
        </p:spPr>
        <p:txBody>
          <a:bodyPr/>
          <a:lstStyle/>
          <a:p>
            <a:r>
              <a:rPr lang="en-US" sz="4000" dirty="0"/>
              <a:t>Newgen’s Partners</a:t>
            </a:r>
          </a:p>
        </p:txBody>
      </p:sp>
      <p:pic>
        <p:nvPicPr>
          <p:cNvPr id="7" name="Content Placeholder 6" descr="Since 1997 Oxford University Press, Since 200 IOP Institute of Physics, since 2003 Walter Kluwer, Since 2005 Bloomsbury, Since 2005 Cambridge University Press, Since 2001 BOD Books on demand. Since 2014 Amazon, Since 2015 Thomson Reuters, Since 2016 Brill, since 2017 Peter Lang, Since 2017 Taylor &amp; Francis.">
            <a:extLst>
              <a:ext uri="{FF2B5EF4-FFF2-40B4-BE49-F238E27FC236}">
                <a16:creationId xmlns:a16="http://schemas.microsoft.com/office/drawing/2014/main" id="{A5C46058-5344-21E1-D113-2F03E1CCD693}"/>
              </a:ext>
            </a:extLst>
          </p:cNvPr>
          <p:cNvPicPr>
            <a:picLocks noGrp="1" noChangeAspect="1"/>
          </p:cNvPicPr>
          <p:nvPr>
            <p:ph sz="half" idx="2"/>
          </p:nvPr>
        </p:nvPicPr>
        <p:blipFill>
          <a:blip r:embed="rId2"/>
          <a:stretch>
            <a:fillRect/>
          </a:stretch>
        </p:blipFill>
        <p:spPr>
          <a:xfrm>
            <a:off x="146791" y="1524000"/>
            <a:ext cx="12019565" cy="4419600"/>
          </a:xfrm>
        </p:spPr>
      </p:pic>
      <p:pic>
        <p:nvPicPr>
          <p:cNvPr id="5" name="Picture 6" descr="Logo: Newgen KnowledgeWorks">
            <a:extLst>
              <a:ext uri="{FF2B5EF4-FFF2-40B4-BE49-F238E27FC236}">
                <a16:creationId xmlns:a16="http://schemas.microsoft.com/office/drawing/2014/main" id="{99E39E56-324B-F20B-4697-D0E42B5AE9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2782" y="133960"/>
            <a:ext cx="3106150" cy="78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37475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1AF7-5787-0D0F-A8EA-BA421A7C5681}"/>
              </a:ext>
            </a:extLst>
          </p:cNvPr>
          <p:cNvSpPr>
            <a:spLocks noGrp="1"/>
          </p:cNvSpPr>
          <p:nvPr>
            <p:ph type="title"/>
          </p:nvPr>
        </p:nvSpPr>
        <p:spPr>
          <a:xfrm>
            <a:off x="303628" y="170237"/>
            <a:ext cx="10049933" cy="707886"/>
          </a:xfrm>
        </p:spPr>
        <p:txBody>
          <a:bodyPr/>
          <a:lstStyle/>
          <a:p>
            <a:r>
              <a:rPr lang="en-US" sz="4000" dirty="0"/>
              <a:t>EEA Important Dates</a:t>
            </a:r>
          </a:p>
        </p:txBody>
      </p:sp>
      <p:pic>
        <p:nvPicPr>
          <p:cNvPr id="5" name="Picture 6" descr="Logo: Newgen KnowledgeWorks">
            <a:extLst>
              <a:ext uri="{FF2B5EF4-FFF2-40B4-BE49-F238E27FC236}">
                <a16:creationId xmlns:a16="http://schemas.microsoft.com/office/drawing/2014/main" id="{99E39E56-324B-F20B-4697-D0E42B5AE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2782" y="133960"/>
            <a:ext cx="3106150" cy="780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nfo graphic: June 2019, The EAA was adopted by the EU. June 2022. EU member states need to translate and adopt the directive into their national laws. July 2025 The law must be applied.">
            <a:extLst>
              <a:ext uri="{FF2B5EF4-FFF2-40B4-BE49-F238E27FC236}">
                <a16:creationId xmlns:a16="http://schemas.microsoft.com/office/drawing/2014/main" id="{1D91E387-E816-9CDC-810B-99718AACC983}"/>
              </a:ext>
            </a:extLst>
          </p:cNvPr>
          <p:cNvPicPr>
            <a:picLocks noChangeAspect="1"/>
          </p:cNvPicPr>
          <p:nvPr/>
        </p:nvPicPr>
        <p:blipFill>
          <a:blip r:embed="rId3"/>
          <a:stretch>
            <a:fillRect/>
          </a:stretch>
        </p:blipFill>
        <p:spPr>
          <a:xfrm>
            <a:off x="228600" y="1199305"/>
            <a:ext cx="11684559" cy="5277695"/>
          </a:xfrm>
          <a:prstGeom prst="rect">
            <a:avLst/>
          </a:prstGeom>
        </p:spPr>
      </p:pic>
    </p:spTree>
    <p:extLst>
      <p:ext uri="{BB962C8B-B14F-4D97-AF65-F5344CB8AC3E}">
        <p14:creationId xmlns:p14="http://schemas.microsoft.com/office/powerpoint/2010/main" val="2603894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1AF7-5787-0D0F-A8EA-BA421A7C5681}"/>
              </a:ext>
            </a:extLst>
          </p:cNvPr>
          <p:cNvSpPr>
            <a:spLocks noGrp="1"/>
          </p:cNvSpPr>
          <p:nvPr>
            <p:ph type="title"/>
          </p:nvPr>
        </p:nvSpPr>
        <p:spPr>
          <a:xfrm>
            <a:off x="287308" y="127121"/>
            <a:ext cx="11277600" cy="830997"/>
          </a:xfrm>
        </p:spPr>
        <p:txBody>
          <a:bodyPr/>
          <a:lstStyle/>
          <a:p>
            <a:r>
              <a:rPr lang="en-US" sz="4800" dirty="0">
                <a:latin typeface="Courier New" panose="02070309020205020404" pitchFamily="49" charset="0"/>
                <a:cs typeface="Courier New" panose="02070309020205020404" pitchFamily="49" charset="0"/>
              </a:rPr>
              <a:t>Accessible EPUB</a:t>
            </a:r>
          </a:p>
        </p:txBody>
      </p:sp>
      <p:pic>
        <p:nvPicPr>
          <p:cNvPr id="5" name="Picture 6" descr="Logo: Newgen KnowledgeWorks">
            <a:extLst>
              <a:ext uri="{FF2B5EF4-FFF2-40B4-BE49-F238E27FC236}">
                <a16:creationId xmlns:a16="http://schemas.microsoft.com/office/drawing/2014/main" id="{99E39E56-324B-F20B-4697-D0E42B5AE9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22782" y="133960"/>
            <a:ext cx="3106150" cy="7804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Logo: Newgen KnowledgeWorks">
            <a:extLst>
              <a:ext uri="{FF2B5EF4-FFF2-40B4-BE49-F238E27FC236}">
                <a16:creationId xmlns:a16="http://schemas.microsoft.com/office/drawing/2014/main" id="{E6A32022-92C1-948A-ADA3-537ADBF5C3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7858" y="152400"/>
            <a:ext cx="3106150" cy="78044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3">
            <a:extLst>
              <a:ext uri="{FF2B5EF4-FFF2-40B4-BE49-F238E27FC236}">
                <a16:creationId xmlns:a16="http://schemas.microsoft.com/office/drawing/2014/main" id="{1A4B5EA1-E559-2CC8-E94C-C00E5B3ED336}"/>
              </a:ext>
            </a:extLst>
          </p:cNvPr>
          <p:cNvSpPr>
            <a:spLocks noGrp="1"/>
          </p:cNvSpPr>
          <p:nvPr>
            <p:ph idx="1"/>
          </p:nvPr>
        </p:nvSpPr>
        <p:spPr>
          <a:xfrm>
            <a:off x="457200" y="1134607"/>
            <a:ext cx="11277600" cy="2316164"/>
          </a:xfrm>
        </p:spPr>
        <p:txBody>
          <a:bodyPr/>
          <a:lstStyle/>
          <a:p>
            <a:pPr marL="0" indent="0" algn="ctr">
              <a:buNone/>
            </a:pPr>
            <a:r>
              <a:rPr lang="en-US" sz="3600" dirty="0">
                <a:latin typeface="+mn-lt"/>
              </a:rPr>
              <a:t>Our data-conversion team are experts in creating accessible EPUBs according to the </a:t>
            </a:r>
            <a:r>
              <a:rPr lang="en-US" sz="3600" b="1" dirty="0">
                <a:latin typeface="+mn-lt"/>
              </a:rPr>
              <a:t>WCAG 2.1 AA </a:t>
            </a:r>
            <a:r>
              <a:rPr lang="en-US" sz="3600" dirty="0">
                <a:latin typeface="+mn-lt"/>
              </a:rPr>
              <a:t>standard following the </a:t>
            </a:r>
            <a:r>
              <a:rPr lang="en-US" sz="3600" b="1" dirty="0">
                <a:latin typeface="+mn-lt"/>
              </a:rPr>
              <a:t>EPUB Accessibility 1.1 Specification</a:t>
            </a:r>
          </a:p>
        </p:txBody>
      </p:sp>
      <p:pic>
        <p:nvPicPr>
          <p:cNvPr id="9" name="Picture 8" descr="Logo: Accessible Vendor - Benetech Certified">
            <a:extLst>
              <a:ext uri="{FF2B5EF4-FFF2-40B4-BE49-F238E27FC236}">
                <a16:creationId xmlns:a16="http://schemas.microsoft.com/office/drawing/2014/main" id="{577E9829-2BBF-A5AE-9427-D10994EF1B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200" y="2920879"/>
            <a:ext cx="3810000" cy="3810000"/>
          </a:xfrm>
          <a:prstGeom prst="rect">
            <a:avLst/>
          </a:prstGeom>
        </p:spPr>
      </p:pic>
    </p:spTree>
    <p:extLst>
      <p:ext uri="{BB962C8B-B14F-4D97-AF65-F5344CB8AC3E}">
        <p14:creationId xmlns:p14="http://schemas.microsoft.com/office/powerpoint/2010/main" val="30859125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1AF7-5787-0D0F-A8EA-BA421A7C5681}"/>
              </a:ext>
            </a:extLst>
          </p:cNvPr>
          <p:cNvSpPr>
            <a:spLocks noGrp="1"/>
          </p:cNvSpPr>
          <p:nvPr>
            <p:ph type="title"/>
          </p:nvPr>
        </p:nvSpPr>
        <p:spPr>
          <a:xfrm>
            <a:off x="381000" y="206514"/>
            <a:ext cx="10049933" cy="707886"/>
          </a:xfrm>
        </p:spPr>
        <p:txBody>
          <a:bodyPr/>
          <a:lstStyle/>
          <a:p>
            <a:r>
              <a:rPr lang="en-US" sz="4000" dirty="0"/>
              <a:t>A Publisher’s Perspective</a:t>
            </a:r>
          </a:p>
        </p:txBody>
      </p:sp>
      <p:pic>
        <p:nvPicPr>
          <p:cNvPr id="6" name="Content Placeholder 5" descr="Screenshot of Macmillan Learning's catalog accessibility page featuring the following awards: 2020 Winner of the Accessible Book Consortium's International Excellence Award for Accessible Publishing; Global Certified Accessible by Benetech; 89 Gold Standards from ASPIRE, and 2023 Best Place to Work for Disability Inclusion. Text states: Macmillan Learning Accessibility, Macmillan Learning strives to create products that are usable by all learners and meet universally applied accessibility standards.">
            <a:extLst>
              <a:ext uri="{FF2B5EF4-FFF2-40B4-BE49-F238E27FC236}">
                <a16:creationId xmlns:a16="http://schemas.microsoft.com/office/drawing/2014/main" id="{3A62F9F1-3B67-6744-9A0D-503DEF2031E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990600" y="1053436"/>
            <a:ext cx="10210800" cy="5796944"/>
          </a:xfrm>
        </p:spPr>
      </p:pic>
      <p:pic>
        <p:nvPicPr>
          <p:cNvPr id="3" name="Picture 10" descr="Logo: Macmillan Learning">
            <a:extLst>
              <a:ext uri="{FF2B5EF4-FFF2-40B4-BE49-F238E27FC236}">
                <a16:creationId xmlns:a16="http://schemas.microsoft.com/office/drawing/2014/main" id="{A1380A1C-957B-5BF2-5CC9-A105664CC6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20200" y="102561"/>
            <a:ext cx="2849032" cy="875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6078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1AF7-5787-0D0F-A8EA-BA421A7C5681}"/>
              </a:ext>
            </a:extLst>
          </p:cNvPr>
          <p:cNvSpPr>
            <a:spLocks noGrp="1"/>
          </p:cNvSpPr>
          <p:nvPr>
            <p:ph type="title"/>
          </p:nvPr>
        </p:nvSpPr>
        <p:spPr>
          <a:xfrm>
            <a:off x="381000" y="206514"/>
            <a:ext cx="10049933" cy="707886"/>
          </a:xfrm>
        </p:spPr>
        <p:txBody>
          <a:bodyPr/>
          <a:lstStyle/>
          <a:p>
            <a:r>
              <a:rPr lang="en-US" sz="4000" dirty="0"/>
              <a:t>A (very) Brief Publisher’s e-book History</a:t>
            </a:r>
          </a:p>
        </p:txBody>
      </p:sp>
      <p:pic>
        <p:nvPicPr>
          <p:cNvPr id="3" name="Picture 10" descr="Logo: Macmillan Learning">
            <a:extLst>
              <a:ext uri="{FF2B5EF4-FFF2-40B4-BE49-F238E27FC236}">
                <a16:creationId xmlns:a16="http://schemas.microsoft.com/office/drawing/2014/main" id="{A1380A1C-957B-5BF2-5CC9-A105664CC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200" y="102561"/>
            <a:ext cx="2849032" cy="875521"/>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034ACD2D-FA84-35C5-7192-6A77D8FB9517}"/>
              </a:ext>
            </a:extLst>
          </p:cNvPr>
          <p:cNvSpPr>
            <a:spLocks noGrp="1"/>
          </p:cNvSpPr>
          <p:nvPr>
            <p:ph sz="half" idx="2"/>
          </p:nvPr>
        </p:nvSpPr>
        <p:spPr>
          <a:xfrm>
            <a:off x="388814" y="1600200"/>
            <a:ext cx="11193585" cy="2667001"/>
          </a:xfrm>
        </p:spPr>
        <p:txBody>
          <a:bodyPr/>
          <a:lstStyle/>
          <a:p>
            <a:pPr>
              <a:buFont typeface="Arial" panose="020B0604020202020204" pitchFamily="34" charset="0"/>
              <a:buChar char="•"/>
            </a:pPr>
            <a:r>
              <a:rPr lang="en-US" dirty="0"/>
              <a:t>2016: PDF </a:t>
            </a:r>
            <a:r>
              <a:rPr lang="en-US" dirty="0" err="1"/>
              <a:t>ebook</a:t>
            </a:r>
            <a:endParaRPr lang="en-US" dirty="0"/>
          </a:p>
          <a:p>
            <a:pPr>
              <a:buFont typeface="Arial" panose="020B0604020202020204" pitchFamily="34" charset="0"/>
              <a:buChar char="•"/>
            </a:pPr>
            <a:r>
              <a:rPr lang="en-US" dirty="0"/>
              <a:t>2017: </a:t>
            </a:r>
            <a:r>
              <a:rPr lang="en-US" dirty="0" err="1"/>
              <a:t>ePUB</a:t>
            </a:r>
            <a:r>
              <a:rPr lang="en-US" dirty="0"/>
              <a:t> + lots of feedback on how to do it better</a:t>
            </a:r>
          </a:p>
          <a:p>
            <a:pPr>
              <a:buFont typeface="Arial" panose="020B0604020202020204" pitchFamily="34" charset="0"/>
              <a:buChar char="•"/>
            </a:pPr>
            <a:r>
              <a:rPr lang="en-US" dirty="0"/>
              <a:t>2018: </a:t>
            </a:r>
            <a:r>
              <a:rPr lang="en-US" dirty="0" err="1"/>
              <a:t>ePUB</a:t>
            </a:r>
            <a:r>
              <a:rPr lang="en-US" dirty="0"/>
              <a:t> + slightly less feedback on how to do it better</a:t>
            </a:r>
          </a:p>
          <a:p>
            <a:pPr>
              <a:buFont typeface="Arial" panose="020B0604020202020204" pitchFamily="34" charset="0"/>
              <a:buChar char="•"/>
            </a:pPr>
            <a:r>
              <a:rPr lang="en-US" dirty="0"/>
              <a:t>2019: </a:t>
            </a:r>
            <a:r>
              <a:rPr lang="en-US" dirty="0" err="1"/>
              <a:t>ePUB</a:t>
            </a:r>
            <a:r>
              <a:rPr lang="en-US" dirty="0"/>
              <a:t> Global Certified Accessible + hundreds of backlist titles updated</a:t>
            </a:r>
          </a:p>
        </p:txBody>
      </p:sp>
      <p:pic>
        <p:nvPicPr>
          <p:cNvPr id="5" name="Picture 4" descr="Logo: Accessible Publisher - Benetech Certified">
            <a:extLst>
              <a:ext uri="{FF2B5EF4-FFF2-40B4-BE49-F238E27FC236}">
                <a16:creationId xmlns:a16="http://schemas.microsoft.com/office/drawing/2014/main" id="{D0572AEE-EEAA-314F-9335-80A3E830E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2466" y="3984486"/>
            <a:ext cx="2667000" cy="2667000"/>
          </a:xfrm>
          <a:prstGeom prst="rect">
            <a:avLst/>
          </a:prstGeom>
        </p:spPr>
      </p:pic>
    </p:spTree>
    <p:extLst>
      <p:ext uri="{BB962C8B-B14F-4D97-AF65-F5344CB8AC3E}">
        <p14:creationId xmlns:p14="http://schemas.microsoft.com/office/powerpoint/2010/main" val="1843870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1AF7-5787-0D0F-A8EA-BA421A7C5681}"/>
              </a:ext>
            </a:extLst>
          </p:cNvPr>
          <p:cNvSpPr>
            <a:spLocks noGrp="1"/>
          </p:cNvSpPr>
          <p:nvPr>
            <p:ph type="title"/>
          </p:nvPr>
        </p:nvSpPr>
        <p:spPr>
          <a:xfrm>
            <a:off x="381000" y="206514"/>
            <a:ext cx="10049933" cy="707886"/>
          </a:xfrm>
        </p:spPr>
        <p:txBody>
          <a:bodyPr/>
          <a:lstStyle/>
          <a:p>
            <a:r>
              <a:rPr lang="en-US" sz="4000" dirty="0"/>
              <a:t>2020-2023 Improvements - Guide</a:t>
            </a:r>
          </a:p>
        </p:txBody>
      </p:sp>
      <p:sp>
        <p:nvSpPr>
          <p:cNvPr id="4" name="Content Placeholder 3">
            <a:extLst>
              <a:ext uri="{FF2B5EF4-FFF2-40B4-BE49-F238E27FC236}">
                <a16:creationId xmlns:a16="http://schemas.microsoft.com/office/drawing/2014/main" id="{034ACD2D-FA84-35C5-7192-6A77D8FB9517}"/>
              </a:ext>
            </a:extLst>
          </p:cNvPr>
          <p:cNvSpPr>
            <a:spLocks noGrp="1"/>
          </p:cNvSpPr>
          <p:nvPr>
            <p:ph sz="half" idx="2"/>
          </p:nvPr>
        </p:nvSpPr>
        <p:spPr>
          <a:xfrm>
            <a:off x="533400" y="2301729"/>
            <a:ext cx="4343399" cy="3092740"/>
          </a:xfrm>
        </p:spPr>
        <p:txBody>
          <a:bodyPr/>
          <a:lstStyle/>
          <a:p>
            <a:pPr marL="457200" lvl="1" indent="0">
              <a:buNone/>
            </a:pPr>
            <a:r>
              <a:rPr lang="en-US" sz="2800" dirty="0"/>
              <a:t>Internal guideline document in EPUB format with detailed descriptions of how to accessibly create all elements of our eBooks.</a:t>
            </a:r>
          </a:p>
        </p:txBody>
      </p:sp>
      <p:pic>
        <p:nvPicPr>
          <p:cNvPr id="3" name="Picture 10" descr="Logo: Macmillan Learning">
            <a:extLst>
              <a:ext uri="{FF2B5EF4-FFF2-40B4-BE49-F238E27FC236}">
                <a16:creationId xmlns:a16="http://schemas.microsoft.com/office/drawing/2014/main" id="{A1380A1C-957B-5BF2-5CC9-A105664CC6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20200" y="102561"/>
            <a:ext cx="2849032" cy="8755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Screenshot of Macmillan Learning Spec EPUB version 5.1 with a table of contents consisting of:&#10;1. About this Book&#10;2. Overview&#10;3. EPUB file&#10;4. Accessibility&#10;5. Sectioning Elements&#10;6. Inline Elements&#10;7. Block Elements&#10;8. Assessments&#10;9. CSS&#10;10. Enhancements&#10;11. Sample Glossary&#10;12. Sample Index&#10;13. Extended Descriptions&#10;14. Sample Conclusion">
            <a:extLst>
              <a:ext uri="{FF2B5EF4-FFF2-40B4-BE49-F238E27FC236}">
                <a16:creationId xmlns:a16="http://schemas.microsoft.com/office/drawing/2014/main" id="{839F80D1-255A-DD44-A03F-3B0C2E02D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15862" y="1231281"/>
            <a:ext cx="7292606" cy="5233636"/>
          </a:xfrm>
          <a:prstGeom prst="rect">
            <a:avLst/>
          </a:prstGeom>
        </p:spPr>
      </p:pic>
    </p:spTree>
    <p:extLst>
      <p:ext uri="{BB962C8B-B14F-4D97-AF65-F5344CB8AC3E}">
        <p14:creationId xmlns:p14="http://schemas.microsoft.com/office/powerpoint/2010/main" val="2104304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1AF7-5787-0D0F-A8EA-BA421A7C5681}"/>
              </a:ext>
            </a:extLst>
          </p:cNvPr>
          <p:cNvSpPr>
            <a:spLocks noGrp="1"/>
          </p:cNvSpPr>
          <p:nvPr>
            <p:ph type="title"/>
          </p:nvPr>
        </p:nvSpPr>
        <p:spPr>
          <a:xfrm>
            <a:off x="381000" y="206514"/>
            <a:ext cx="10049933" cy="707886"/>
          </a:xfrm>
        </p:spPr>
        <p:txBody>
          <a:bodyPr/>
          <a:lstStyle/>
          <a:p>
            <a:r>
              <a:rPr lang="en-US" sz="4000" dirty="0"/>
              <a:t>2020-2023 Improvements - Validate</a:t>
            </a:r>
          </a:p>
        </p:txBody>
      </p:sp>
      <p:pic>
        <p:nvPicPr>
          <p:cNvPr id="3" name="Picture 10" descr="Logo: Macmillan Learning">
            <a:extLst>
              <a:ext uri="{FF2B5EF4-FFF2-40B4-BE49-F238E27FC236}">
                <a16:creationId xmlns:a16="http://schemas.microsoft.com/office/drawing/2014/main" id="{A1380A1C-957B-5BF2-5CC9-A105664CC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102561"/>
            <a:ext cx="2849032" cy="8755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E511BE4-E7C8-884A-B1CD-4ADDABFBD4E7}"/>
              </a:ext>
            </a:extLst>
          </p:cNvPr>
          <p:cNvSpPr/>
          <p:nvPr/>
        </p:nvSpPr>
        <p:spPr>
          <a:xfrm>
            <a:off x="902677" y="1290324"/>
            <a:ext cx="5410200" cy="609600"/>
          </a:xfrm>
          <a:prstGeom prst="rect">
            <a:avLst/>
          </a:prstGeom>
          <a:solidFill>
            <a:srgbClr val="FFB81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ln w="0"/>
                <a:solidFill>
                  <a:schemeClr val="tx1"/>
                </a:solidFill>
                <a:effectLst>
                  <a:outerShdw blurRad="38100" dist="19050" dir="2700000" algn="tl" rotWithShape="0">
                    <a:schemeClr val="dk1">
                      <a:alpha val="40000"/>
                    </a:schemeClr>
                  </a:outerShdw>
                </a:effectLst>
                <a:latin typeface="Whitney Bold"/>
                <a:cs typeface="Whitney Bold"/>
              </a:rPr>
              <a:t>ePUBCheck</a:t>
            </a:r>
            <a:endParaRPr lang="en-US" dirty="0">
              <a:latin typeface="Whitney Bold"/>
              <a:cs typeface="Whitney Bold"/>
            </a:endParaRPr>
          </a:p>
        </p:txBody>
      </p:sp>
      <p:sp>
        <p:nvSpPr>
          <p:cNvPr id="6" name="Rectangle 5">
            <a:extLst>
              <a:ext uri="{FF2B5EF4-FFF2-40B4-BE49-F238E27FC236}">
                <a16:creationId xmlns:a16="http://schemas.microsoft.com/office/drawing/2014/main" id="{4A3E4C01-4A5F-FC4D-9309-6C77A7490E37}"/>
              </a:ext>
            </a:extLst>
          </p:cNvPr>
          <p:cNvSpPr/>
          <p:nvPr/>
        </p:nvSpPr>
        <p:spPr>
          <a:xfrm>
            <a:off x="896815" y="2058970"/>
            <a:ext cx="5410200" cy="6096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Whitney Bold"/>
                <a:cs typeface="Whitney Bold"/>
              </a:rPr>
              <a:t>Custom Code</a:t>
            </a:r>
          </a:p>
        </p:txBody>
      </p:sp>
      <p:sp>
        <p:nvSpPr>
          <p:cNvPr id="7" name="Rectangle 6">
            <a:extLst>
              <a:ext uri="{FF2B5EF4-FFF2-40B4-BE49-F238E27FC236}">
                <a16:creationId xmlns:a16="http://schemas.microsoft.com/office/drawing/2014/main" id="{9BD3D9F7-BD5D-374A-BC1B-0B3536A88526}"/>
              </a:ext>
            </a:extLst>
          </p:cNvPr>
          <p:cNvSpPr/>
          <p:nvPr/>
        </p:nvSpPr>
        <p:spPr>
          <a:xfrm>
            <a:off x="896815" y="2827616"/>
            <a:ext cx="5410200" cy="609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a:latin typeface="Whitney Bold"/>
                <a:cs typeface="Whitney Bold"/>
              </a:rPr>
              <a:t>xHTML</a:t>
            </a:r>
            <a:r>
              <a:rPr lang="en-US" dirty="0">
                <a:latin typeface="Whitney Bold"/>
                <a:cs typeface="Whitney Bold"/>
              </a:rPr>
              <a:t>/HTML Validator</a:t>
            </a:r>
          </a:p>
        </p:txBody>
      </p:sp>
      <p:sp>
        <p:nvSpPr>
          <p:cNvPr id="8" name="Rectangle 7">
            <a:extLst>
              <a:ext uri="{FF2B5EF4-FFF2-40B4-BE49-F238E27FC236}">
                <a16:creationId xmlns:a16="http://schemas.microsoft.com/office/drawing/2014/main" id="{A31B7BC5-7493-0848-B89E-927FF2C7A708}"/>
              </a:ext>
            </a:extLst>
          </p:cNvPr>
          <p:cNvSpPr/>
          <p:nvPr/>
        </p:nvSpPr>
        <p:spPr>
          <a:xfrm>
            <a:off x="896815" y="3579831"/>
            <a:ext cx="5410200" cy="609600"/>
          </a:xfrm>
          <a:prstGeom prst="rect">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Whitney Bold"/>
                <a:cs typeface="Whitney Bold"/>
              </a:rPr>
              <a:t>CSS 3 Validator</a:t>
            </a:r>
          </a:p>
        </p:txBody>
      </p:sp>
      <p:sp>
        <p:nvSpPr>
          <p:cNvPr id="9" name="Rectangle 8">
            <a:extLst>
              <a:ext uri="{FF2B5EF4-FFF2-40B4-BE49-F238E27FC236}">
                <a16:creationId xmlns:a16="http://schemas.microsoft.com/office/drawing/2014/main" id="{498AC0CB-1EBA-5F46-8B10-2B76494F8277}"/>
              </a:ext>
            </a:extLst>
          </p:cNvPr>
          <p:cNvSpPr/>
          <p:nvPr/>
        </p:nvSpPr>
        <p:spPr>
          <a:xfrm>
            <a:off x="896815" y="4361246"/>
            <a:ext cx="5410200" cy="609600"/>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Whitney Bold"/>
                <a:cs typeface="Whitney Bold"/>
              </a:rPr>
              <a:t>JavaScript: </a:t>
            </a:r>
            <a:r>
              <a:rPr lang="en-US" dirty="0" err="1">
                <a:latin typeface="Whitney Bold"/>
                <a:cs typeface="Whitney Bold"/>
              </a:rPr>
              <a:t>JSLint</a:t>
            </a:r>
            <a:r>
              <a:rPr lang="en-US" dirty="0">
                <a:latin typeface="Whitney Bold"/>
                <a:cs typeface="Whitney Bold"/>
              </a:rPr>
              <a:t> Validator</a:t>
            </a:r>
          </a:p>
        </p:txBody>
      </p:sp>
      <p:sp>
        <p:nvSpPr>
          <p:cNvPr id="10" name="Rectangle 9">
            <a:extLst>
              <a:ext uri="{FF2B5EF4-FFF2-40B4-BE49-F238E27FC236}">
                <a16:creationId xmlns:a16="http://schemas.microsoft.com/office/drawing/2014/main" id="{96CAC72F-FDA0-FE4B-95D7-A85FB898414F}"/>
              </a:ext>
            </a:extLst>
          </p:cNvPr>
          <p:cNvSpPr/>
          <p:nvPr/>
        </p:nvSpPr>
        <p:spPr>
          <a:xfrm>
            <a:off x="896815" y="5164747"/>
            <a:ext cx="5410200" cy="609600"/>
          </a:xfrm>
          <a:prstGeom prst="rect">
            <a:avLst/>
          </a:prstGeom>
          <a:solidFill>
            <a:srgbClr val="00B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Whitney Bold"/>
                <a:cs typeface="Whitney Bold"/>
              </a:rPr>
              <a:t>Link Checker: Perl Module</a:t>
            </a:r>
          </a:p>
        </p:txBody>
      </p:sp>
      <p:sp>
        <p:nvSpPr>
          <p:cNvPr id="11" name="Rectangle 10">
            <a:extLst>
              <a:ext uri="{FF2B5EF4-FFF2-40B4-BE49-F238E27FC236}">
                <a16:creationId xmlns:a16="http://schemas.microsoft.com/office/drawing/2014/main" id="{5399ADDD-42F4-D641-B775-11E7E3FCEA64}"/>
              </a:ext>
            </a:extLst>
          </p:cNvPr>
          <p:cNvSpPr/>
          <p:nvPr/>
        </p:nvSpPr>
        <p:spPr>
          <a:xfrm>
            <a:off x="896815" y="5968248"/>
            <a:ext cx="5410200" cy="609600"/>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Whitney Bold"/>
                <a:cs typeface="Whitney Bold"/>
              </a:rPr>
              <a:t>ACE</a:t>
            </a:r>
          </a:p>
        </p:txBody>
      </p:sp>
      <p:sp>
        <p:nvSpPr>
          <p:cNvPr id="12" name="Right Brace 11">
            <a:extLst>
              <a:ext uri="{FF2B5EF4-FFF2-40B4-BE49-F238E27FC236}">
                <a16:creationId xmlns:a16="http://schemas.microsoft.com/office/drawing/2014/main" id="{0BCEF65A-8AD8-FA4D-A3F2-B2A2DC15DAD4}"/>
              </a:ext>
              <a:ext uri="{C183D7F6-B498-43B3-948B-1728B52AA6E4}">
                <adec:decorative xmlns:adec="http://schemas.microsoft.com/office/drawing/2017/decorative" val="1"/>
              </a:ext>
            </a:extLst>
          </p:cNvPr>
          <p:cNvSpPr/>
          <p:nvPr/>
        </p:nvSpPr>
        <p:spPr>
          <a:xfrm>
            <a:off x="6096000" y="1219200"/>
            <a:ext cx="935033" cy="5432286"/>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034ACD2D-FA84-35C5-7192-6A77D8FB9517}"/>
              </a:ext>
            </a:extLst>
          </p:cNvPr>
          <p:cNvSpPr>
            <a:spLocks noGrp="1"/>
          </p:cNvSpPr>
          <p:nvPr>
            <p:ph sz="half" idx="2"/>
          </p:nvPr>
        </p:nvSpPr>
        <p:spPr>
          <a:xfrm>
            <a:off x="7205784" y="2827617"/>
            <a:ext cx="4183186" cy="2582584"/>
          </a:xfrm>
        </p:spPr>
        <p:txBody>
          <a:bodyPr/>
          <a:lstStyle/>
          <a:p>
            <a:pPr marL="457200" lvl="1" indent="0">
              <a:buNone/>
            </a:pPr>
            <a:r>
              <a:rPr lang="en-US" dirty="0"/>
              <a:t>Internal EPUB validator consisting of a stack on the </a:t>
            </a:r>
            <a:r>
              <a:rPr lang="en-US" dirty="0" err="1"/>
              <a:t>ePUBcheck</a:t>
            </a:r>
            <a:r>
              <a:rPr lang="en-US" dirty="0"/>
              <a:t> validator, DAISY’s Ace Validator; and custom rules based on our guidelines</a:t>
            </a:r>
          </a:p>
          <a:p>
            <a:endParaRPr lang="en-US" dirty="0"/>
          </a:p>
        </p:txBody>
      </p:sp>
    </p:spTree>
    <p:extLst>
      <p:ext uri="{BB962C8B-B14F-4D97-AF65-F5344CB8AC3E}">
        <p14:creationId xmlns:p14="http://schemas.microsoft.com/office/powerpoint/2010/main" val="16666807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Logo: Macmillan Learning">
            <a:extLst>
              <a:ext uri="{FF2B5EF4-FFF2-40B4-BE49-F238E27FC236}">
                <a16:creationId xmlns:a16="http://schemas.microsoft.com/office/drawing/2014/main" id="{A1380A1C-957B-5BF2-5CC9-A105664CC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102561"/>
            <a:ext cx="2849032" cy="8755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1011AF7-5787-0D0F-A8EA-BA421A7C5681}"/>
              </a:ext>
            </a:extLst>
          </p:cNvPr>
          <p:cNvSpPr>
            <a:spLocks noGrp="1"/>
          </p:cNvSpPr>
          <p:nvPr>
            <p:ph type="title"/>
          </p:nvPr>
        </p:nvSpPr>
        <p:spPr>
          <a:xfrm>
            <a:off x="381000" y="206514"/>
            <a:ext cx="10049933" cy="707886"/>
          </a:xfrm>
        </p:spPr>
        <p:txBody>
          <a:bodyPr/>
          <a:lstStyle/>
          <a:p>
            <a:r>
              <a:rPr lang="en-US" sz="4000" dirty="0"/>
              <a:t>2020-2023 Improvements - Improve</a:t>
            </a:r>
          </a:p>
        </p:txBody>
      </p:sp>
      <p:pic>
        <p:nvPicPr>
          <p:cNvPr id="17" name="Picture 16" descr="Screenshot from a Macmillan textbook of a map of Greece. The map has a caption below it which is following by an information icon with the scrollover text: Follow link for extended description of Map 1.2 Greece and the Aegean Sea 1500 B.C.E.">
            <a:extLst>
              <a:ext uri="{FF2B5EF4-FFF2-40B4-BE49-F238E27FC236}">
                <a16:creationId xmlns:a16="http://schemas.microsoft.com/office/drawing/2014/main" id="{A2C29885-31FF-0F44-98A9-78A4D5CE65EA}"/>
              </a:ext>
            </a:extLst>
          </p:cNvPr>
          <p:cNvPicPr>
            <a:picLocks noChangeAspect="1"/>
          </p:cNvPicPr>
          <p:nvPr/>
        </p:nvPicPr>
        <p:blipFill rotWithShape="1">
          <a:blip r:embed="rId4">
            <a:extLst>
              <a:ext uri="{28A0092B-C50C-407E-A947-70E740481C1C}">
                <a14:useLocalDpi xmlns:a14="http://schemas.microsoft.com/office/drawing/2010/main" val="0"/>
              </a:ext>
            </a:extLst>
          </a:blip>
          <a:srcRect l="19617" t="5555" r="3257"/>
          <a:stretch/>
        </p:blipFill>
        <p:spPr>
          <a:xfrm>
            <a:off x="0" y="1219200"/>
            <a:ext cx="6567544" cy="5638800"/>
          </a:xfrm>
          <a:prstGeom prst="rect">
            <a:avLst/>
          </a:prstGeom>
        </p:spPr>
      </p:pic>
      <p:pic>
        <p:nvPicPr>
          <p:cNvPr id="20" name="Picture 19" descr="Screenshots of the results of following an extended description information link with the title Extended Description of...&quot;, the image from the text, the full extended description of the map, and a link back to the part of the text the user came from. ">
            <a:extLst>
              <a:ext uri="{FF2B5EF4-FFF2-40B4-BE49-F238E27FC236}">
                <a16:creationId xmlns:a16="http://schemas.microsoft.com/office/drawing/2014/main" id="{33D3C829-A7C5-9147-A8B8-2971A2D15C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65101" y="1110776"/>
            <a:ext cx="4972218" cy="5638801"/>
          </a:xfrm>
          <a:prstGeom prst="rect">
            <a:avLst/>
          </a:prstGeom>
        </p:spPr>
      </p:pic>
    </p:spTree>
    <p:extLst>
      <p:ext uri="{BB962C8B-B14F-4D97-AF65-F5344CB8AC3E}">
        <p14:creationId xmlns:p14="http://schemas.microsoft.com/office/powerpoint/2010/main" val="3250478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descr="Logo: Macmillan Learning">
            <a:extLst>
              <a:ext uri="{FF2B5EF4-FFF2-40B4-BE49-F238E27FC236}">
                <a16:creationId xmlns:a16="http://schemas.microsoft.com/office/drawing/2014/main" id="{A1380A1C-957B-5BF2-5CC9-A105664CC6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102561"/>
            <a:ext cx="2849032" cy="8755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1011AF7-5787-0D0F-A8EA-BA421A7C5681}"/>
              </a:ext>
            </a:extLst>
          </p:cNvPr>
          <p:cNvSpPr>
            <a:spLocks noGrp="1"/>
          </p:cNvSpPr>
          <p:nvPr>
            <p:ph type="title"/>
          </p:nvPr>
        </p:nvSpPr>
        <p:spPr>
          <a:xfrm>
            <a:off x="381000" y="206514"/>
            <a:ext cx="10049933" cy="707886"/>
          </a:xfrm>
        </p:spPr>
        <p:txBody>
          <a:bodyPr/>
          <a:lstStyle/>
          <a:p>
            <a:r>
              <a:rPr lang="en-US" sz="4000" dirty="0"/>
              <a:t>2020-2023 Improvements - Communicate</a:t>
            </a:r>
          </a:p>
        </p:txBody>
      </p:sp>
      <p:pic>
        <p:nvPicPr>
          <p:cNvPr id="5" name="Content Placeholder 4" descr="Screenshot from VitalSource bookstore of accessibility metadata associated with a title.">
            <a:extLst>
              <a:ext uri="{FF2B5EF4-FFF2-40B4-BE49-F238E27FC236}">
                <a16:creationId xmlns:a16="http://schemas.microsoft.com/office/drawing/2014/main" id="{029EA57E-39FE-6F40-800F-610789564573}"/>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0" y="1079621"/>
            <a:ext cx="2470181" cy="5778380"/>
          </a:xfrm>
        </p:spPr>
      </p:pic>
      <p:sp>
        <p:nvSpPr>
          <p:cNvPr id="6" name="TextBox 5">
            <a:extLst>
              <a:ext uri="{FF2B5EF4-FFF2-40B4-BE49-F238E27FC236}">
                <a16:creationId xmlns:a16="http://schemas.microsoft.com/office/drawing/2014/main" id="{E8599B83-69F5-424E-9AD2-F2751AEBF168}"/>
              </a:ext>
            </a:extLst>
          </p:cNvPr>
          <p:cNvSpPr txBox="1"/>
          <p:nvPr/>
        </p:nvSpPr>
        <p:spPr>
          <a:xfrm>
            <a:off x="3505200" y="1330294"/>
            <a:ext cx="7391400" cy="5146706"/>
          </a:xfrm>
          <a:prstGeom prst="rect">
            <a:avLst/>
          </a:prstGeom>
        </p:spPr>
        <p:txBody>
          <a:bodyPr wrap="square" rtlCol="0">
            <a:noAutofit/>
          </a:bodyPr>
          <a:lstStyle/>
          <a:p>
            <a:pPr algn="l"/>
            <a:r>
              <a:rPr lang="en-US" b="1" i="0" dirty="0">
                <a:solidFill>
                  <a:srgbClr val="2F2F39"/>
                </a:solidFill>
                <a:effectLst/>
                <a:latin typeface="Roboto" panose="02000000000000000000" pitchFamily="2" charset="0"/>
              </a:rPr>
              <a:t>Accessibility Summary:</a:t>
            </a:r>
            <a:br>
              <a:rPr lang="en-US" dirty="0"/>
            </a:br>
            <a:endParaRPr lang="en-US" dirty="0"/>
          </a:p>
          <a:p>
            <a:pPr algn="l">
              <a:lnSpc>
                <a:spcPct val="150000"/>
              </a:lnSpc>
            </a:pPr>
            <a:r>
              <a:rPr lang="en-US" b="0" i="0" dirty="0">
                <a:solidFill>
                  <a:srgbClr val="2F2F39"/>
                </a:solidFill>
                <a:effectLst/>
                <a:latin typeface="Roboto" panose="02000000000000000000" pitchFamily="2" charset="0"/>
              </a:rPr>
              <a:t>This publication meets the EPUB Accessibility requirements, and it also meets the Web Content Accessibility Guidelines (WCAG) at the double “AA” level. It is screen-reader friendly and is accessible to persons with disabilities. The publication was designed to be as accessible as possible to all persons with disabilities. It is compatible with the wide range of Assistive Technology on the market today. Extensive navigation is provided to make it easy to use via a table of contents and page numbers. All non-decorative images have alt text or captions or are described in the surrounding text. Math was created with and is represented by MathML. Long descriptions are present for complex images and graphs that are necessary for understanding content.</a:t>
            </a:r>
            <a:endParaRPr lang="en-US" dirty="0"/>
          </a:p>
        </p:txBody>
      </p:sp>
    </p:spTree>
    <p:extLst>
      <p:ext uri="{BB962C8B-B14F-4D97-AF65-F5344CB8AC3E}">
        <p14:creationId xmlns:p14="http://schemas.microsoft.com/office/powerpoint/2010/main" val="16356320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F9290-9F8B-D444-A3AA-420E117FD615}"/>
              </a:ext>
            </a:extLst>
          </p:cNvPr>
          <p:cNvSpPr>
            <a:spLocks noGrp="1"/>
          </p:cNvSpPr>
          <p:nvPr>
            <p:ph type="title"/>
          </p:nvPr>
        </p:nvSpPr>
        <p:spPr>
          <a:xfrm>
            <a:off x="533400" y="144959"/>
            <a:ext cx="10515600" cy="769441"/>
          </a:xfrm>
        </p:spPr>
        <p:txBody>
          <a:bodyPr/>
          <a:lstStyle/>
          <a:p>
            <a:r>
              <a:rPr lang="en-US" sz="4400" dirty="0"/>
              <a:t>Panel</a:t>
            </a:r>
          </a:p>
        </p:txBody>
      </p:sp>
      <p:sp>
        <p:nvSpPr>
          <p:cNvPr id="3" name="Content Placeholder 2">
            <a:extLst>
              <a:ext uri="{FF2B5EF4-FFF2-40B4-BE49-F238E27FC236}">
                <a16:creationId xmlns:a16="http://schemas.microsoft.com/office/drawing/2014/main" id="{04BB97ED-00D8-6543-94B0-0E97624A9AEE}"/>
              </a:ext>
            </a:extLst>
          </p:cNvPr>
          <p:cNvSpPr>
            <a:spLocks noGrp="1"/>
          </p:cNvSpPr>
          <p:nvPr>
            <p:ph idx="1"/>
          </p:nvPr>
        </p:nvSpPr>
        <p:spPr>
          <a:xfrm>
            <a:off x="487135" y="1507499"/>
            <a:ext cx="4762500" cy="894408"/>
          </a:xfrm>
        </p:spPr>
        <p:txBody>
          <a:bodyPr/>
          <a:lstStyle/>
          <a:p>
            <a:pPr marL="0" indent="0">
              <a:buNone/>
            </a:pPr>
            <a:r>
              <a:rPr lang="en-US" sz="4000" dirty="0">
                <a:latin typeface="+mn-lt"/>
              </a:rPr>
              <a:t>Charles LaPierre</a:t>
            </a:r>
          </a:p>
        </p:txBody>
      </p:sp>
      <p:pic>
        <p:nvPicPr>
          <p:cNvPr id="8" name="Picture 7" descr="Logo: Benetech - Technology Serving Humanity">
            <a:extLst>
              <a:ext uri="{FF2B5EF4-FFF2-40B4-BE49-F238E27FC236}">
                <a16:creationId xmlns:a16="http://schemas.microsoft.com/office/drawing/2014/main" id="{22E710B4-86FE-A55E-BA92-52699BD7A3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199" y="1165242"/>
            <a:ext cx="3148315" cy="1296365"/>
          </a:xfrm>
          <a:prstGeom prst="rect">
            <a:avLst/>
          </a:prstGeom>
        </p:spPr>
      </p:pic>
      <p:sp>
        <p:nvSpPr>
          <p:cNvPr id="12" name="TextBox 11">
            <a:extLst>
              <a:ext uri="{FF2B5EF4-FFF2-40B4-BE49-F238E27FC236}">
                <a16:creationId xmlns:a16="http://schemas.microsoft.com/office/drawing/2014/main" id="{41D0C09E-7A1E-4D6E-6B9F-11347599B6E8}"/>
              </a:ext>
            </a:extLst>
          </p:cNvPr>
          <p:cNvSpPr txBox="1"/>
          <p:nvPr/>
        </p:nvSpPr>
        <p:spPr>
          <a:xfrm>
            <a:off x="533400" y="2773813"/>
            <a:ext cx="4343400" cy="707886"/>
          </a:xfrm>
          <a:prstGeom prst="rect">
            <a:avLst/>
          </a:prstGeom>
        </p:spPr>
        <p:txBody>
          <a:bodyPr wrap="square" rtlCol="0">
            <a:spAutoFit/>
          </a:bodyPr>
          <a:lstStyle/>
          <a:p>
            <a:pPr marL="0" indent="0">
              <a:buNone/>
            </a:pPr>
            <a:r>
              <a:rPr lang="en-US" sz="4000" dirty="0">
                <a:latin typeface="+mn-lt"/>
              </a:rPr>
              <a:t>Will </a:t>
            </a:r>
            <a:r>
              <a:rPr lang="en-US" sz="4000" dirty="0" err="1">
                <a:latin typeface="+mn-lt"/>
              </a:rPr>
              <a:t>Awad</a:t>
            </a:r>
            <a:endParaRPr lang="en-US" sz="4000" dirty="0">
              <a:latin typeface="+mn-lt"/>
            </a:endParaRPr>
          </a:p>
        </p:txBody>
      </p:sp>
      <p:pic>
        <p:nvPicPr>
          <p:cNvPr id="1030" name="Picture 6" descr="Logo: Newgen KnowledgeWorks">
            <a:extLst>
              <a:ext uri="{FF2B5EF4-FFF2-40B4-BE49-F238E27FC236}">
                <a16:creationId xmlns:a16="http://schemas.microsoft.com/office/drawing/2014/main" id="{775C0513-1D30-24B2-3A68-1D8706AF5B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796042"/>
            <a:ext cx="3429000" cy="86155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017C63A-C0E1-D911-8231-B1F6ECC8C8BF}"/>
              </a:ext>
            </a:extLst>
          </p:cNvPr>
          <p:cNvSpPr txBox="1"/>
          <p:nvPr/>
        </p:nvSpPr>
        <p:spPr>
          <a:xfrm>
            <a:off x="533400" y="4102151"/>
            <a:ext cx="4729843" cy="707886"/>
          </a:xfrm>
          <a:prstGeom prst="rect">
            <a:avLst/>
          </a:prstGeom>
        </p:spPr>
        <p:txBody>
          <a:bodyPr wrap="square" rtlCol="0">
            <a:spAutoFit/>
          </a:bodyPr>
          <a:lstStyle/>
          <a:p>
            <a:pPr marL="0" indent="0">
              <a:buNone/>
            </a:pPr>
            <a:r>
              <a:rPr lang="en-US" sz="4000" dirty="0">
                <a:latin typeface="+mn-lt"/>
              </a:rPr>
              <a:t>Rachel Comerford </a:t>
            </a:r>
          </a:p>
        </p:txBody>
      </p:sp>
      <p:pic>
        <p:nvPicPr>
          <p:cNvPr id="1034" name="Picture 10" descr="Logo: Macmillan Learning">
            <a:extLst>
              <a:ext uri="{FF2B5EF4-FFF2-40B4-BE49-F238E27FC236}">
                <a16:creationId xmlns:a16="http://schemas.microsoft.com/office/drawing/2014/main" id="{6B682399-0A47-3F85-D20D-6D91CF1043F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9234" y="4096118"/>
            <a:ext cx="3429000" cy="105374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8DAB6850-3E42-CC20-CCD7-AD3DE6392C00}"/>
              </a:ext>
            </a:extLst>
          </p:cNvPr>
          <p:cNvSpPr txBox="1"/>
          <p:nvPr/>
        </p:nvSpPr>
        <p:spPr>
          <a:xfrm>
            <a:off x="536121" y="5388114"/>
            <a:ext cx="4724400" cy="707886"/>
          </a:xfrm>
          <a:prstGeom prst="rect">
            <a:avLst/>
          </a:prstGeom>
        </p:spPr>
        <p:txBody>
          <a:bodyPr wrap="square" rtlCol="0">
            <a:spAutoFit/>
          </a:bodyPr>
          <a:lstStyle/>
          <a:p>
            <a:pPr marL="0" indent="0">
              <a:buNone/>
            </a:pPr>
            <a:r>
              <a:rPr lang="en-US" sz="4000" dirty="0">
                <a:latin typeface="+mn-lt"/>
              </a:rPr>
              <a:t>Blake Perdue</a:t>
            </a:r>
          </a:p>
        </p:txBody>
      </p:sp>
      <p:pic>
        <p:nvPicPr>
          <p:cNvPr id="1032" name="Picture 8" descr="Logo: VitalSource">
            <a:extLst>
              <a:ext uri="{FF2B5EF4-FFF2-40B4-BE49-F238E27FC236}">
                <a16:creationId xmlns:a16="http://schemas.microsoft.com/office/drawing/2014/main" id="{832AC40E-0F76-F09A-B241-E63BA2B1FEC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5489585"/>
            <a:ext cx="3429000" cy="606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3888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1AF7-5787-0D0F-A8EA-BA421A7C5681}"/>
              </a:ext>
            </a:extLst>
          </p:cNvPr>
          <p:cNvSpPr>
            <a:spLocks noGrp="1"/>
          </p:cNvSpPr>
          <p:nvPr>
            <p:ph type="title"/>
          </p:nvPr>
        </p:nvSpPr>
        <p:spPr>
          <a:xfrm>
            <a:off x="381000" y="206514"/>
            <a:ext cx="10049933" cy="707886"/>
          </a:xfrm>
        </p:spPr>
        <p:txBody>
          <a:bodyPr/>
          <a:lstStyle/>
          <a:p>
            <a:r>
              <a:rPr lang="en-US" sz="4000" dirty="0"/>
              <a:t>A Retailer’s Perspective</a:t>
            </a:r>
          </a:p>
        </p:txBody>
      </p:sp>
      <p:sp>
        <p:nvSpPr>
          <p:cNvPr id="5" name="Rectangle 4">
            <a:extLst>
              <a:ext uri="{FF2B5EF4-FFF2-40B4-BE49-F238E27FC236}">
                <a16:creationId xmlns:a16="http://schemas.microsoft.com/office/drawing/2014/main" id="{75BF668D-42CF-B59A-A833-1D34D4926D36}"/>
              </a:ext>
              <a:ext uri="{C183D7F6-B498-43B3-948B-1728B52AA6E4}">
                <adec:decorative xmlns:adec="http://schemas.microsoft.com/office/drawing/2017/decorative" val="1"/>
              </a:ext>
            </a:extLst>
          </p:cNvPr>
          <p:cNvSpPr/>
          <p:nvPr/>
        </p:nvSpPr>
        <p:spPr>
          <a:xfrm>
            <a:off x="8458200" y="152400"/>
            <a:ext cx="3581400" cy="7588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Whitney Bold"/>
              <a:cs typeface="Whitney Bold"/>
            </a:endParaRPr>
          </a:p>
        </p:txBody>
      </p:sp>
      <p:pic>
        <p:nvPicPr>
          <p:cNvPr id="3" name="Picture 8" descr="Logo: VitalSource">
            <a:extLst>
              <a:ext uri="{FF2B5EF4-FFF2-40B4-BE49-F238E27FC236}">
                <a16:creationId xmlns:a16="http://schemas.microsoft.com/office/drawing/2014/main" id="{97BA2028-7737-3D8C-3EE3-B1CD1D3B8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8590" y="222260"/>
            <a:ext cx="3429000" cy="60641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41FD37C2-99F7-D245-BB38-40D74238B79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999" y="1618526"/>
            <a:ext cx="4858473" cy="4858473"/>
          </a:xfrm>
          <a:prstGeom prst="rect">
            <a:avLst/>
          </a:prstGeom>
        </p:spPr>
      </p:pic>
      <p:sp>
        <p:nvSpPr>
          <p:cNvPr id="4" name="Content Placeholder 3">
            <a:extLst>
              <a:ext uri="{FF2B5EF4-FFF2-40B4-BE49-F238E27FC236}">
                <a16:creationId xmlns:a16="http://schemas.microsoft.com/office/drawing/2014/main" id="{034ACD2D-FA84-35C5-7192-6A77D8FB9517}"/>
              </a:ext>
            </a:extLst>
          </p:cNvPr>
          <p:cNvSpPr>
            <a:spLocks noGrp="1"/>
          </p:cNvSpPr>
          <p:nvPr>
            <p:ph sz="half" idx="2"/>
          </p:nvPr>
        </p:nvSpPr>
        <p:spPr>
          <a:xfrm>
            <a:off x="5715000" y="1600200"/>
            <a:ext cx="5867399" cy="4876799"/>
          </a:xfrm>
        </p:spPr>
        <p:txBody>
          <a:bodyPr/>
          <a:lstStyle/>
          <a:p>
            <a:pPr marL="0" indent="0">
              <a:buNone/>
            </a:pPr>
            <a:r>
              <a:rPr lang="en-US" b="1" dirty="0"/>
              <a:t>We’ve seen a growing market demand for accessible platforms</a:t>
            </a:r>
          </a:p>
          <a:p>
            <a:r>
              <a:rPr lang="en-US" dirty="0"/>
              <a:t>Institutional review and approval processes have put increased pressure on educational products</a:t>
            </a:r>
          </a:p>
          <a:p>
            <a:r>
              <a:rPr lang="en-US" dirty="0"/>
              <a:t>This extends not just to EPUB but also PDF content</a:t>
            </a:r>
          </a:p>
          <a:p>
            <a:r>
              <a:rPr lang="en-US" dirty="0"/>
              <a:t>Student pull gives us leverage</a:t>
            </a:r>
          </a:p>
          <a:p>
            <a:r>
              <a:rPr lang="en-US" dirty="0"/>
              <a:t>Certification programs helped us establish trust </a:t>
            </a:r>
          </a:p>
        </p:txBody>
      </p:sp>
    </p:spTree>
    <p:extLst>
      <p:ext uri="{BB962C8B-B14F-4D97-AF65-F5344CB8AC3E}">
        <p14:creationId xmlns:p14="http://schemas.microsoft.com/office/powerpoint/2010/main" val="1425774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1AF7-5787-0D0F-A8EA-BA421A7C5681}"/>
              </a:ext>
            </a:extLst>
          </p:cNvPr>
          <p:cNvSpPr>
            <a:spLocks noGrp="1"/>
          </p:cNvSpPr>
          <p:nvPr>
            <p:ph type="title"/>
          </p:nvPr>
        </p:nvSpPr>
        <p:spPr>
          <a:xfrm>
            <a:off x="381000" y="206514"/>
            <a:ext cx="10049933" cy="707886"/>
          </a:xfrm>
        </p:spPr>
        <p:txBody>
          <a:bodyPr/>
          <a:lstStyle/>
          <a:p>
            <a:r>
              <a:rPr lang="en-US" sz="4000" dirty="0"/>
              <a:t>Importance of Metadata</a:t>
            </a:r>
          </a:p>
        </p:txBody>
      </p:sp>
      <p:sp>
        <p:nvSpPr>
          <p:cNvPr id="5" name="Rectangle 4">
            <a:extLst>
              <a:ext uri="{FF2B5EF4-FFF2-40B4-BE49-F238E27FC236}">
                <a16:creationId xmlns:a16="http://schemas.microsoft.com/office/drawing/2014/main" id="{75BF668D-42CF-B59A-A833-1D34D4926D36}"/>
              </a:ext>
              <a:ext uri="{C183D7F6-B498-43B3-948B-1728B52AA6E4}">
                <adec:decorative xmlns:adec="http://schemas.microsoft.com/office/drawing/2017/decorative" val="1"/>
              </a:ext>
            </a:extLst>
          </p:cNvPr>
          <p:cNvSpPr/>
          <p:nvPr/>
        </p:nvSpPr>
        <p:spPr>
          <a:xfrm>
            <a:off x="8458200" y="152400"/>
            <a:ext cx="3581400" cy="7588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Whitney Bold"/>
              <a:cs typeface="Whitney Bold"/>
            </a:endParaRPr>
          </a:p>
        </p:txBody>
      </p:sp>
      <p:pic>
        <p:nvPicPr>
          <p:cNvPr id="3" name="Picture 8" descr="Logo: VitalSource">
            <a:extLst>
              <a:ext uri="{FF2B5EF4-FFF2-40B4-BE49-F238E27FC236}">
                <a16:creationId xmlns:a16="http://schemas.microsoft.com/office/drawing/2014/main" id="{97BA2028-7737-3D8C-3EE3-B1CD1D3B8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58590" y="222260"/>
            <a:ext cx="3429000" cy="606415"/>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034ACD2D-FA84-35C5-7192-6A77D8FB9517}"/>
              </a:ext>
            </a:extLst>
          </p:cNvPr>
          <p:cNvSpPr>
            <a:spLocks noGrp="1"/>
          </p:cNvSpPr>
          <p:nvPr>
            <p:ph sz="half" idx="2"/>
          </p:nvPr>
        </p:nvSpPr>
        <p:spPr>
          <a:xfrm>
            <a:off x="388815" y="1600200"/>
            <a:ext cx="7383586" cy="4525963"/>
          </a:xfrm>
        </p:spPr>
        <p:txBody>
          <a:bodyPr/>
          <a:lstStyle/>
          <a:p>
            <a:pPr marL="0" indent="0">
              <a:buNone/>
            </a:pPr>
            <a:r>
              <a:rPr lang="en-US" b="1" dirty="0"/>
              <a:t>The importance of metadata cannot be overstated</a:t>
            </a:r>
          </a:p>
          <a:p>
            <a:r>
              <a:rPr lang="en-US" dirty="0"/>
              <a:t>VitalSource has prioritized ingesting, cataloging and surfacing accessibility metadata</a:t>
            </a:r>
          </a:p>
          <a:p>
            <a:r>
              <a:rPr lang="en-US" dirty="0"/>
              <a:t>We continue to see a lack of participation in quality metadata</a:t>
            </a:r>
          </a:p>
          <a:p>
            <a:r>
              <a:rPr lang="en-US" dirty="0"/>
              <a:t>Solving the metadata problem through ingestion tools</a:t>
            </a:r>
          </a:p>
          <a:p>
            <a:r>
              <a:rPr lang="en-US" dirty="0"/>
              <a:t>New learner capabilities powered by metadata</a:t>
            </a:r>
          </a:p>
          <a:p>
            <a:endParaRPr lang="en-US" dirty="0"/>
          </a:p>
        </p:txBody>
      </p:sp>
      <p:pic>
        <p:nvPicPr>
          <p:cNvPr id="7" name="Picture 6">
            <a:extLst>
              <a:ext uri="{FF2B5EF4-FFF2-40B4-BE49-F238E27FC236}">
                <a16:creationId xmlns:a16="http://schemas.microsoft.com/office/drawing/2014/main" id="{949165C5-F667-7444-8D7A-061FC4BF1C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4240" y="2377281"/>
            <a:ext cx="4457700" cy="2971800"/>
          </a:xfrm>
          <a:prstGeom prst="rect">
            <a:avLst/>
          </a:prstGeom>
        </p:spPr>
      </p:pic>
    </p:spTree>
    <p:extLst>
      <p:ext uri="{BB962C8B-B14F-4D97-AF65-F5344CB8AC3E}">
        <p14:creationId xmlns:p14="http://schemas.microsoft.com/office/powerpoint/2010/main" val="1946271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1AF7-5787-0D0F-A8EA-BA421A7C5681}"/>
              </a:ext>
            </a:extLst>
          </p:cNvPr>
          <p:cNvSpPr>
            <a:spLocks noGrp="1"/>
          </p:cNvSpPr>
          <p:nvPr>
            <p:ph type="title"/>
          </p:nvPr>
        </p:nvSpPr>
        <p:spPr>
          <a:xfrm>
            <a:off x="381000" y="206514"/>
            <a:ext cx="10049933" cy="707886"/>
          </a:xfrm>
        </p:spPr>
        <p:txBody>
          <a:bodyPr/>
          <a:lstStyle/>
          <a:p>
            <a:r>
              <a:rPr lang="en-US" sz="4000" dirty="0"/>
              <a:t>Interactive Content</a:t>
            </a:r>
          </a:p>
        </p:txBody>
      </p:sp>
      <p:sp>
        <p:nvSpPr>
          <p:cNvPr id="5" name="Rectangle 4">
            <a:extLst>
              <a:ext uri="{FF2B5EF4-FFF2-40B4-BE49-F238E27FC236}">
                <a16:creationId xmlns:a16="http://schemas.microsoft.com/office/drawing/2014/main" id="{75BF668D-42CF-B59A-A833-1D34D4926D36}"/>
              </a:ext>
              <a:ext uri="{C183D7F6-B498-43B3-948B-1728B52AA6E4}">
                <adec:decorative xmlns:adec="http://schemas.microsoft.com/office/drawing/2017/decorative" val="1"/>
              </a:ext>
            </a:extLst>
          </p:cNvPr>
          <p:cNvSpPr/>
          <p:nvPr/>
        </p:nvSpPr>
        <p:spPr>
          <a:xfrm>
            <a:off x="8458200" y="152400"/>
            <a:ext cx="3581400" cy="75883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Whitney Bold"/>
              <a:cs typeface="Whitney Bold"/>
            </a:endParaRPr>
          </a:p>
        </p:txBody>
      </p:sp>
      <p:pic>
        <p:nvPicPr>
          <p:cNvPr id="3" name="Picture 8" descr="Logo: VitalSource">
            <a:extLst>
              <a:ext uri="{FF2B5EF4-FFF2-40B4-BE49-F238E27FC236}">
                <a16:creationId xmlns:a16="http://schemas.microsoft.com/office/drawing/2014/main" id="{97BA2028-7737-3D8C-3EE3-B1CD1D3B88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8590" y="222260"/>
            <a:ext cx="3429000" cy="6064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530DC699-29EF-E149-A350-EC62403494FF}"/>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843880"/>
            <a:ext cx="4038601" cy="4038601"/>
          </a:xfrm>
          <a:prstGeom prst="rect">
            <a:avLst/>
          </a:prstGeom>
        </p:spPr>
      </p:pic>
      <p:sp>
        <p:nvSpPr>
          <p:cNvPr id="4" name="Content Placeholder 3">
            <a:extLst>
              <a:ext uri="{FF2B5EF4-FFF2-40B4-BE49-F238E27FC236}">
                <a16:creationId xmlns:a16="http://schemas.microsoft.com/office/drawing/2014/main" id="{034ACD2D-FA84-35C5-7192-6A77D8FB9517}"/>
              </a:ext>
            </a:extLst>
          </p:cNvPr>
          <p:cNvSpPr>
            <a:spLocks noGrp="1"/>
          </p:cNvSpPr>
          <p:nvPr>
            <p:ph sz="half" idx="2"/>
          </p:nvPr>
        </p:nvSpPr>
        <p:spPr>
          <a:xfrm>
            <a:off x="4018594" y="1600200"/>
            <a:ext cx="7968996" cy="4724400"/>
          </a:xfrm>
        </p:spPr>
        <p:txBody>
          <a:bodyPr/>
          <a:lstStyle/>
          <a:p>
            <a:pPr marL="0" indent="0">
              <a:buNone/>
            </a:pPr>
            <a:r>
              <a:rPr lang="en-US" b="1" dirty="0"/>
              <a:t>Interactive content needs standardization via specs </a:t>
            </a:r>
            <a:r>
              <a:rPr lang="en-US" b="1" i="1" dirty="0"/>
              <a:t>and </a:t>
            </a:r>
            <a:r>
              <a:rPr lang="en-US" b="1" dirty="0"/>
              <a:t>frameworks</a:t>
            </a:r>
          </a:p>
          <a:p>
            <a:r>
              <a:rPr lang="en-US" dirty="0"/>
              <a:t>The </a:t>
            </a:r>
            <a:r>
              <a:rPr lang="en-US" dirty="0" err="1"/>
              <a:t>eTextbook</a:t>
            </a:r>
            <a:r>
              <a:rPr lang="en-US" dirty="0"/>
              <a:t> engagement challenge is driving content enhancements</a:t>
            </a:r>
          </a:p>
          <a:p>
            <a:r>
              <a:rPr lang="en-US" dirty="0"/>
              <a:t>We’ve seen a spectrum of interactivity solutions across publishers, each with their own accessibility challenges</a:t>
            </a:r>
          </a:p>
          <a:p>
            <a:r>
              <a:rPr lang="en-US" dirty="0"/>
              <a:t>The growth of development frameworks and kits on the web is a shining example of how publishers can rise to these challenges</a:t>
            </a:r>
          </a:p>
          <a:p>
            <a:endParaRPr lang="en-US" dirty="0"/>
          </a:p>
        </p:txBody>
      </p:sp>
    </p:spTree>
    <p:extLst>
      <p:ext uri="{BB962C8B-B14F-4D97-AF65-F5344CB8AC3E}">
        <p14:creationId xmlns:p14="http://schemas.microsoft.com/office/powerpoint/2010/main" val="3648386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1AF7-5787-0D0F-A8EA-BA421A7C5681}"/>
              </a:ext>
            </a:extLst>
          </p:cNvPr>
          <p:cNvSpPr>
            <a:spLocks noGrp="1"/>
          </p:cNvSpPr>
          <p:nvPr>
            <p:ph type="title"/>
          </p:nvPr>
        </p:nvSpPr>
        <p:spPr>
          <a:xfrm>
            <a:off x="313267" y="206514"/>
            <a:ext cx="10049933" cy="707886"/>
          </a:xfrm>
        </p:spPr>
        <p:txBody>
          <a:bodyPr/>
          <a:lstStyle/>
          <a:p>
            <a:r>
              <a:rPr lang="en-US" sz="4000" dirty="0"/>
              <a:t>The Future of Accessible Books</a:t>
            </a:r>
          </a:p>
        </p:txBody>
      </p:sp>
      <p:sp>
        <p:nvSpPr>
          <p:cNvPr id="4" name="Content Placeholder 3">
            <a:extLst>
              <a:ext uri="{FF2B5EF4-FFF2-40B4-BE49-F238E27FC236}">
                <a16:creationId xmlns:a16="http://schemas.microsoft.com/office/drawing/2014/main" id="{034ACD2D-FA84-35C5-7192-6A77D8FB9517}"/>
              </a:ext>
            </a:extLst>
          </p:cNvPr>
          <p:cNvSpPr>
            <a:spLocks noGrp="1"/>
          </p:cNvSpPr>
          <p:nvPr>
            <p:ph sz="half" idx="2"/>
          </p:nvPr>
        </p:nvSpPr>
        <p:spPr>
          <a:xfrm>
            <a:off x="313267" y="1166018"/>
            <a:ext cx="11193585" cy="4853782"/>
          </a:xfrm>
        </p:spPr>
        <p:txBody>
          <a:bodyPr/>
          <a:lstStyle/>
          <a:p>
            <a:pPr marL="514350" indent="-514350">
              <a:buFont typeface="+mj-lt"/>
              <a:buAutoNum type="arabicPeriod"/>
            </a:pPr>
            <a:r>
              <a:rPr lang="en-US" dirty="0"/>
              <a:t>Have you seen a behavior change in the publisher requests for creating accessible EPUBs?</a:t>
            </a:r>
          </a:p>
          <a:p>
            <a:pPr marL="514350" indent="-514350">
              <a:buFont typeface="+mj-lt"/>
              <a:buAutoNum type="arabicPeriod"/>
            </a:pPr>
            <a:r>
              <a:rPr lang="en-US" dirty="0"/>
              <a:t>What about changes to requests students make of publishers?</a:t>
            </a:r>
          </a:p>
          <a:p>
            <a:pPr marL="514350" indent="-514350">
              <a:buFont typeface="+mj-lt"/>
              <a:buAutoNum type="arabicPeriod"/>
            </a:pPr>
            <a:r>
              <a:rPr lang="en-US" dirty="0"/>
              <a:t>What are the challenges that publishers are facing right now in creating accessible </a:t>
            </a:r>
            <a:r>
              <a:rPr lang="en-US" dirty="0" err="1"/>
              <a:t>ebooks</a:t>
            </a:r>
            <a:r>
              <a:rPr lang="en-US" dirty="0"/>
              <a:t>?</a:t>
            </a:r>
          </a:p>
          <a:p>
            <a:pPr marL="514350" indent="-514350">
              <a:buFont typeface="+mj-lt"/>
              <a:buAutoNum type="arabicPeriod"/>
            </a:pPr>
            <a:r>
              <a:rPr lang="en-US" dirty="0"/>
              <a:t>Do you think AI will replace human authoring of alt text writing for publishers?</a:t>
            </a:r>
          </a:p>
          <a:p>
            <a:pPr marL="514350" indent="-514350">
              <a:buFont typeface="+mj-lt"/>
              <a:buAutoNum type="arabicPeriod"/>
            </a:pPr>
            <a:r>
              <a:rPr lang="en-US" dirty="0"/>
              <a:t>What implication will the EAA have on publishers in the next 1.5 years?</a:t>
            </a:r>
          </a:p>
          <a:p>
            <a:pPr marL="514350" indent="-514350">
              <a:buFont typeface="+mj-lt"/>
              <a:buAutoNum type="arabicPeriod"/>
            </a:pPr>
            <a:r>
              <a:rPr lang="en-US" dirty="0"/>
              <a:t>What is the importance of having the metadata in the accessible eBooks?</a:t>
            </a:r>
          </a:p>
        </p:txBody>
      </p:sp>
    </p:spTree>
    <p:extLst>
      <p:ext uri="{BB962C8B-B14F-4D97-AF65-F5344CB8AC3E}">
        <p14:creationId xmlns:p14="http://schemas.microsoft.com/office/powerpoint/2010/main" val="6538358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1AF7-5787-0D0F-A8EA-BA421A7C5681}"/>
              </a:ext>
            </a:extLst>
          </p:cNvPr>
          <p:cNvSpPr>
            <a:spLocks noGrp="1"/>
          </p:cNvSpPr>
          <p:nvPr>
            <p:ph type="title"/>
          </p:nvPr>
        </p:nvSpPr>
        <p:spPr>
          <a:xfrm>
            <a:off x="313267" y="206514"/>
            <a:ext cx="10049933" cy="707886"/>
          </a:xfrm>
        </p:spPr>
        <p:txBody>
          <a:bodyPr/>
          <a:lstStyle/>
          <a:p>
            <a:r>
              <a:rPr lang="en-US" sz="4000" dirty="0"/>
              <a:t>Benetech Approved Tools</a:t>
            </a:r>
          </a:p>
        </p:txBody>
      </p:sp>
      <p:pic>
        <p:nvPicPr>
          <p:cNvPr id="5" name="Picture 4" descr="Logo: Benetech Approved Tool 2023 - 2024">
            <a:extLst>
              <a:ext uri="{FF2B5EF4-FFF2-40B4-BE49-F238E27FC236}">
                <a16:creationId xmlns:a16="http://schemas.microsoft.com/office/drawing/2014/main" id="{E4A3031E-198A-C194-E96F-1F3398A6BD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1905000"/>
            <a:ext cx="4191000" cy="4191000"/>
          </a:xfrm>
          <a:prstGeom prst="rect">
            <a:avLst/>
          </a:prstGeom>
        </p:spPr>
      </p:pic>
    </p:spTree>
    <p:extLst>
      <p:ext uri="{BB962C8B-B14F-4D97-AF65-F5344CB8AC3E}">
        <p14:creationId xmlns:p14="http://schemas.microsoft.com/office/powerpoint/2010/main" val="11252329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D6399-2675-A34B-B99B-E55C8385267C}"/>
              </a:ext>
            </a:extLst>
          </p:cNvPr>
          <p:cNvSpPr>
            <a:spLocks noGrp="1"/>
          </p:cNvSpPr>
          <p:nvPr>
            <p:ph type="title"/>
          </p:nvPr>
        </p:nvSpPr>
        <p:spPr>
          <a:xfrm>
            <a:off x="381000" y="152400"/>
            <a:ext cx="10049933" cy="769441"/>
          </a:xfrm>
        </p:spPr>
        <p:txBody>
          <a:bodyPr/>
          <a:lstStyle/>
          <a:p>
            <a:r>
              <a:rPr lang="en-US" sz="4400" dirty="0"/>
              <a:t>Resources: GCA and Accessibility Tools</a:t>
            </a:r>
          </a:p>
        </p:txBody>
      </p:sp>
      <p:sp>
        <p:nvSpPr>
          <p:cNvPr id="3" name="Content Placeholder 2">
            <a:extLst>
              <a:ext uri="{FF2B5EF4-FFF2-40B4-BE49-F238E27FC236}">
                <a16:creationId xmlns:a16="http://schemas.microsoft.com/office/drawing/2014/main" id="{320D7525-6191-8746-BF2A-890523F86030}"/>
              </a:ext>
            </a:extLst>
          </p:cNvPr>
          <p:cNvSpPr>
            <a:spLocks noGrp="1"/>
          </p:cNvSpPr>
          <p:nvPr>
            <p:ph idx="1"/>
          </p:nvPr>
        </p:nvSpPr>
        <p:spPr>
          <a:xfrm>
            <a:off x="558800" y="1490664"/>
            <a:ext cx="11785600" cy="4605336"/>
          </a:xfrm>
        </p:spPr>
        <p:txBody>
          <a:bodyPr/>
          <a:lstStyle/>
          <a:p>
            <a:pPr>
              <a:buFont typeface="Arial" panose="020B0604020202020204" pitchFamily="34" charset="0"/>
              <a:buChar char="•"/>
            </a:pPr>
            <a:r>
              <a:rPr lang="en-US" sz="3200" dirty="0"/>
              <a:t>GCA website</a:t>
            </a:r>
            <a:br>
              <a:rPr lang="en-US" sz="3200" dirty="0"/>
            </a:br>
            <a:r>
              <a:rPr lang="en-US" sz="3200" dirty="0">
                <a:solidFill>
                  <a:schemeClr val="tx2">
                    <a:lumMod val="75000"/>
                    <a:lumOff val="25000"/>
                  </a:schemeClr>
                </a:solidFill>
                <a:hlinkClick r:id="rId2">
                  <a:extLst>
                    <a:ext uri="{A12FA001-AC4F-418D-AE19-62706E023703}">
                      <ahyp:hlinkClr xmlns:ahyp="http://schemas.microsoft.com/office/drawing/2018/hyperlinkcolor" val="tx"/>
                    </a:ext>
                  </a:extLst>
                </a:hlinkClick>
              </a:rPr>
              <a:t>https://bornaccessible.org/global-certified-accessible/</a:t>
            </a:r>
            <a:r>
              <a:rPr lang="en-US" sz="3200" dirty="0">
                <a:solidFill>
                  <a:schemeClr val="tx2">
                    <a:lumMod val="75000"/>
                    <a:lumOff val="25000"/>
                  </a:schemeClr>
                </a:solidFill>
              </a:rPr>
              <a:t> </a:t>
            </a:r>
          </a:p>
          <a:p>
            <a:pPr>
              <a:buFont typeface="Arial" panose="020B0604020202020204" pitchFamily="34" charset="0"/>
              <a:buChar char="•"/>
            </a:pPr>
            <a:r>
              <a:rPr lang="en-US" sz="3200" dirty="0"/>
              <a:t>Benetech's Accessible VitalSource Bookstore</a:t>
            </a:r>
            <a:br>
              <a:rPr lang="en-US" sz="3200" dirty="0"/>
            </a:br>
            <a:r>
              <a:rPr lang="en-US" sz="3200" dirty="0">
                <a:solidFill>
                  <a:schemeClr val="tx2">
                    <a:lumMod val="75000"/>
                    <a:lumOff val="25000"/>
                  </a:schemeClr>
                </a:solidFill>
                <a:hlinkClick r:id="rId3">
                  <a:extLst>
                    <a:ext uri="{A12FA001-AC4F-418D-AE19-62706E023703}">
                      <ahyp:hlinkClr xmlns:ahyp="http://schemas.microsoft.com/office/drawing/2018/hyperlinkcolor" val="tx"/>
                    </a:ext>
                  </a:extLst>
                </a:hlinkClick>
              </a:rPr>
              <a:t>https://benetechaccessiblebooks.vitalsource.com</a:t>
            </a:r>
            <a:r>
              <a:rPr lang="en-US" sz="3200" dirty="0">
                <a:solidFill>
                  <a:schemeClr val="tx2">
                    <a:lumMod val="75000"/>
                    <a:lumOff val="25000"/>
                  </a:schemeClr>
                </a:solidFill>
              </a:rPr>
              <a:t> </a:t>
            </a:r>
          </a:p>
          <a:p>
            <a:pPr>
              <a:buFont typeface="Arial" panose="020B0604020202020204" pitchFamily="34" charset="0"/>
              <a:buChar char="•"/>
            </a:pPr>
            <a:r>
              <a:rPr lang="en-US" sz="3200" dirty="0"/>
              <a:t>DAISY’s Accessible Checker for EPUB (Ace)</a:t>
            </a:r>
            <a:br>
              <a:rPr lang="en-US" sz="3200" dirty="0"/>
            </a:br>
            <a:r>
              <a:rPr lang="en-US" sz="3200" dirty="0">
                <a:solidFill>
                  <a:schemeClr val="tx2">
                    <a:lumMod val="75000"/>
                    <a:lumOff val="25000"/>
                  </a:schemeClr>
                </a:solidFill>
                <a:hlinkClick r:id="rId4">
                  <a:extLst>
                    <a:ext uri="{A12FA001-AC4F-418D-AE19-62706E023703}">
                      <ahyp:hlinkClr xmlns:ahyp="http://schemas.microsoft.com/office/drawing/2018/hyperlinkcolor" val="tx"/>
                    </a:ext>
                  </a:extLst>
                </a:hlinkClick>
              </a:rPr>
              <a:t>https://github.com/daisy/ace-gui/releases</a:t>
            </a:r>
            <a:endParaRPr lang="en-US" sz="3200" dirty="0">
              <a:solidFill>
                <a:schemeClr val="tx2">
                  <a:lumMod val="75000"/>
                  <a:lumOff val="25000"/>
                </a:schemeClr>
              </a:solidFill>
            </a:endParaRPr>
          </a:p>
          <a:p>
            <a:pPr>
              <a:buFont typeface="Arial" panose="020B0604020202020204" pitchFamily="34" charset="0"/>
              <a:buChar char="•"/>
            </a:pPr>
            <a:r>
              <a:rPr lang="en-US" sz="3200" dirty="0"/>
              <a:t>DAISY's SMART Tool</a:t>
            </a:r>
            <a:br>
              <a:rPr lang="en-US" sz="3200" dirty="0"/>
            </a:br>
            <a:r>
              <a:rPr lang="en-US" sz="3200" u="sng" dirty="0">
                <a:solidFill>
                  <a:schemeClr val="tx2">
                    <a:lumMod val="75000"/>
                    <a:lumOff val="25000"/>
                  </a:schemeClr>
                </a:solidFill>
                <a:hlinkClick r:id="rId5">
                  <a:extLst>
                    <a:ext uri="{A12FA001-AC4F-418D-AE19-62706E023703}">
                      <ahyp:hlinkClr xmlns:ahyp="http://schemas.microsoft.com/office/drawing/2018/hyperlinkcolor" val="tx"/>
                    </a:ext>
                  </a:extLst>
                </a:hlinkClick>
              </a:rPr>
              <a:t>https://smart.daisy.org</a:t>
            </a:r>
            <a:endParaRPr lang="en-US" dirty="0"/>
          </a:p>
          <a:p>
            <a:endParaRPr lang="en-US" dirty="0"/>
          </a:p>
        </p:txBody>
      </p:sp>
    </p:spTree>
    <p:extLst>
      <p:ext uri="{BB962C8B-B14F-4D97-AF65-F5344CB8AC3E}">
        <p14:creationId xmlns:p14="http://schemas.microsoft.com/office/powerpoint/2010/main" val="3187375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34E42-BD63-A494-2BDC-9C0949F48778}"/>
              </a:ext>
            </a:extLst>
          </p:cNvPr>
          <p:cNvSpPr>
            <a:spLocks noGrp="1"/>
          </p:cNvSpPr>
          <p:nvPr>
            <p:ph type="title"/>
          </p:nvPr>
        </p:nvSpPr>
        <p:spPr>
          <a:xfrm>
            <a:off x="415544" y="152400"/>
            <a:ext cx="10049933" cy="707886"/>
          </a:xfrm>
        </p:spPr>
        <p:txBody>
          <a:bodyPr/>
          <a:lstStyle/>
          <a:p>
            <a:r>
              <a:rPr lang="en-US" sz="4000" dirty="0"/>
              <a:t>Panelist Company Websites</a:t>
            </a:r>
          </a:p>
        </p:txBody>
      </p:sp>
      <p:sp>
        <p:nvSpPr>
          <p:cNvPr id="3" name="Content Placeholder 2">
            <a:extLst>
              <a:ext uri="{FF2B5EF4-FFF2-40B4-BE49-F238E27FC236}">
                <a16:creationId xmlns:a16="http://schemas.microsoft.com/office/drawing/2014/main" id="{93878592-EDA5-8BF8-4CED-674D171EE2A7}"/>
              </a:ext>
            </a:extLst>
          </p:cNvPr>
          <p:cNvSpPr>
            <a:spLocks noGrp="1"/>
          </p:cNvSpPr>
          <p:nvPr>
            <p:ph idx="1"/>
          </p:nvPr>
        </p:nvSpPr>
        <p:spPr>
          <a:xfrm>
            <a:off x="406400" y="1600201"/>
            <a:ext cx="11633200" cy="4038599"/>
          </a:xfrm>
        </p:spPr>
        <p:txBody>
          <a:bodyPr/>
          <a:lstStyle/>
          <a:p>
            <a:r>
              <a:rPr lang="en-US" sz="3200" dirty="0"/>
              <a:t>Benetech: </a:t>
            </a:r>
            <a:r>
              <a:rPr lang="en-US" sz="3200" u="sng" dirty="0">
                <a:solidFill>
                  <a:srgbClr val="004FBD"/>
                </a:solidFill>
                <a:hlinkClick r:id="rId2">
                  <a:extLst>
                    <a:ext uri="{A12FA001-AC4F-418D-AE19-62706E023703}">
                      <ahyp:hlinkClr xmlns:ahyp="http://schemas.microsoft.com/office/drawing/2018/hyperlinkcolor" val="tx"/>
                    </a:ext>
                  </a:extLst>
                </a:hlinkClick>
              </a:rPr>
              <a:t>https://www.benetech.org</a:t>
            </a:r>
            <a:r>
              <a:rPr lang="en-US" sz="3200" u="sng" dirty="0">
                <a:solidFill>
                  <a:srgbClr val="004FBD"/>
                </a:solidFill>
              </a:rPr>
              <a:t> </a:t>
            </a:r>
          </a:p>
          <a:p>
            <a:r>
              <a:rPr lang="en-US" sz="3200" dirty="0"/>
              <a:t>GCA Bookstore: </a:t>
            </a:r>
            <a:r>
              <a:rPr lang="en-US" sz="3200" dirty="0">
                <a:solidFill>
                  <a:srgbClr val="004FBD"/>
                </a:solidFill>
              </a:rPr>
              <a:t>https://</a:t>
            </a:r>
            <a:r>
              <a:rPr lang="en-US" sz="3200" dirty="0" err="1">
                <a:solidFill>
                  <a:srgbClr val="004FBD"/>
                </a:solidFill>
              </a:rPr>
              <a:t>benetechaccessiblebooks.vitalsource.com</a:t>
            </a:r>
            <a:endParaRPr lang="en-US" sz="3200" dirty="0"/>
          </a:p>
          <a:p>
            <a:r>
              <a:rPr lang="en-US" sz="3200" dirty="0"/>
              <a:t>Newgen: </a:t>
            </a:r>
            <a:r>
              <a:rPr lang="en-US" sz="3200" dirty="0">
                <a:solidFill>
                  <a:srgbClr val="004FBD"/>
                </a:solidFill>
                <a:hlinkClick r:id="rId3">
                  <a:extLst>
                    <a:ext uri="{A12FA001-AC4F-418D-AE19-62706E023703}">
                      <ahyp:hlinkClr xmlns:ahyp="http://schemas.microsoft.com/office/drawing/2018/hyperlinkcolor" val="tx"/>
                    </a:ext>
                  </a:extLst>
                </a:hlinkClick>
              </a:rPr>
              <a:t>https://www.newgen.co</a:t>
            </a:r>
            <a:r>
              <a:rPr lang="en-US" sz="3200" dirty="0">
                <a:solidFill>
                  <a:srgbClr val="004FBD"/>
                </a:solidFill>
              </a:rPr>
              <a:t> </a:t>
            </a:r>
          </a:p>
          <a:p>
            <a:r>
              <a:rPr lang="en-US" sz="3200" dirty="0"/>
              <a:t>Macmillan: </a:t>
            </a:r>
            <a:r>
              <a:rPr lang="en-US" sz="3200" dirty="0">
                <a:solidFill>
                  <a:srgbClr val="004FBD"/>
                </a:solidFill>
                <a:hlinkClick r:id="rId4">
                  <a:extLst>
                    <a:ext uri="{A12FA001-AC4F-418D-AE19-62706E023703}">
                      <ahyp:hlinkClr xmlns:ahyp="http://schemas.microsoft.com/office/drawing/2018/hyperlinkcolor" val="tx"/>
                    </a:ext>
                  </a:extLst>
                </a:hlinkClick>
              </a:rPr>
              <a:t>https://www.macmillanlearning.com</a:t>
            </a:r>
            <a:r>
              <a:rPr lang="en-US" sz="3200" dirty="0">
                <a:solidFill>
                  <a:srgbClr val="004FBD"/>
                </a:solidFill>
              </a:rPr>
              <a:t> </a:t>
            </a:r>
          </a:p>
          <a:p>
            <a:r>
              <a:rPr lang="en-US" sz="3200" dirty="0"/>
              <a:t>Vital Source: </a:t>
            </a:r>
            <a:r>
              <a:rPr lang="en-US" sz="3200" dirty="0">
                <a:solidFill>
                  <a:srgbClr val="004FBD"/>
                </a:solidFill>
                <a:hlinkClick r:id="rId5">
                  <a:extLst>
                    <a:ext uri="{A12FA001-AC4F-418D-AE19-62706E023703}">
                      <ahyp:hlinkClr xmlns:ahyp="http://schemas.microsoft.com/office/drawing/2018/hyperlinkcolor" val="tx"/>
                    </a:ext>
                  </a:extLst>
                </a:hlinkClick>
              </a:rPr>
              <a:t>https://www.vitalsource.com</a:t>
            </a:r>
            <a:r>
              <a:rPr lang="en-US" sz="3200" dirty="0">
                <a:solidFill>
                  <a:srgbClr val="004FBD"/>
                </a:solidFill>
              </a:rPr>
              <a:t> </a:t>
            </a:r>
          </a:p>
          <a:p>
            <a:endParaRPr lang="en-US" dirty="0"/>
          </a:p>
          <a:p>
            <a:endParaRPr lang="en-US" dirty="0"/>
          </a:p>
        </p:txBody>
      </p:sp>
    </p:spTree>
    <p:extLst>
      <p:ext uri="{BB962C8B-B14F-4D97-AF65-F5344CB8AC3E}">
        <p14:creationId xmlns:p14="http://schemas.microsoft.com/office/powerpoint/2010/main" val="479752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F9290-9F8B-D444-A3AA-420E117FD615}"/>
              </a:ext>
            </a:extLst>
          </p:cNvPr>
          <p:cNvSpPr>
            <a:spLocks noGrp="1"/>
          </p:cNvSpPr>
          <p:nvPr>
            <p:ph type="title"/>
          </p:nvPr>
        </p:nvSpPr>
        <p:spPr>
          <a:xfrm>
            <a:off x="533400" y="144959"/>
            <a:ext cx="10515600" cy="769441"/>
          </a:xfrm>
        </p:spPr>
        <p:txBody>
          <a:bodyPr/>
          <a:lstStyle/>
          <a:p>
            <a:r>
              <a:rPr lang="en-US" sz="4400" dirty="0"/>
              <a:t>Overview</a:t>
            </a:r>
          </a:p>
        </p:txBody>
      </p:sp>
      <p:sp>
        <p:nvSpPr>
          <p:cNvPr id="4" name="Content Placeholder 3">
            <a:extLst>
              <a:ext uri="{FF2B5EF4-FFF2-40B4-BE49-F238E27FC236}">
                <a16:creationId xmlns:a16="http://schemas.microsoft.com/office/drawing/2014/main" id="{EB39A865-9CA2-0DEB-65A3-2A59F66610C5}"/>
              </a:ext>
            </a:extLst>
          </p:cNvPr>
          <p:cNvSpPr>
            <a:spLocks noGrp="1"/>
          </p:cNvSpPr>
          <p:nvPr>
            <p:ph idx="1"/>
          </p:nvPr>
        </p:nvSpPr>
        <p:spPr/>
        <p:txBody>
          <a:bodyPr/>
          <a:lstStyle/>
          <a:p>
            <a:r>
              <a:rPr lang="en-US" sz="3600" dirty="0">
                <a:latin typeface="+mn-lt"/>
              </a:rPr>
              <a:t>Benetech’s GCA Program Overview</a:t>
            </a:r>
          </a:p>
          <a:p>
            <a:r>
              <a:rPr lang="en-US" sz="3600" dirty="0">
                <a:latin typeface="+mn-lt"/>
              </a:rPr>
              <a:t>EPUB Vendor’s Perspective</a:t>
            </a:r>
          </a:p>
          <a:p>
            <a:r>
              <a:rPr lang="en-US" sz="3600" dirty="0">
                <a:latin typeface="+mn-lt"/>
              </a:rPr>
              <a:t>EPUB Publisher’s Perspective</a:t>
            </a:r>
          </a:p>
          <a:p>
            <a:r>
              <a:rPr lang="en-US" sz="3600" dirty="0">
                <a:latin typeface="+mn-lt"/>
              </a:rPr>
              <a:t>EPUB Retailer’s Perspective</a:t>
            </a:r>
          </a:p>
          <a:p>
            <a:r>
              <a:rPr lang="en-US" sz="3600" dirty="0">
                <a:latin typeface="+mn-lt"/>
              </a:rPr>
              <a:t>Future of Accessible Books</a:t>
            </a:r>
          </a:p>
          <a:p>
            <a:r>
              <a:rPr lang="en-US" sz="3600" dirty="0">
                <a:latin typeface="+mn-lt"/>
              </a:rPr>
              <a:t>New: Accessible Tools Certification</a:t>
            </a:r>
          </a:p>
          <a:p>
            <a:r>
              <a:rPr lang="en-US" sz="3600" dirty="0">
                <a:latin typeface="+mn-lt"/>
              </a:rPr>
              <a:t>Useful Links</a:t>
            </a:r>
          </a:p>
        </p:txBody>
      </p:sp>
    </p:spTree>
    <p:extLst>
      <p:ext uri="{BB962C8B-B14F-4D97-AF65-F5344CB8AC3E}">
        <p14:creationId xmlns:p14="http://schemas.microsoft.com/office/powerpoint/2010/main" val="163952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6BDF-1EEF-8C4E-B034-C4BE6028A186}"/>
              </a:ext>
            </a:extLst>
          </p:cNvPr>
          <p:cNvSpPr>
            <a:spLocks noGrp="1"/>
          </p:cNvSpPr>
          <p:nvPr>
            <p:ph type="title"/>
          </p:nvPr>
        </p:nvSpPr>
        <p:spPr>
          <a:xfrm>
            <a:off x="533400" y="144959"/>
            <a:ext cx="10702047" cy="769441"/>
          </a:xfrm>
        </p:spPr>
        <p:txBody>
          <a:bodyPr/>
          <a:lstStyle/>
          <a:p>
            <a:r>
              <a:rPr lang="en-US" sz="4400" dirty="0"/>
              <a:t>Global Certified Accessible (GCA) Overview</a:t>
            </a:r>
          </a:p>
        </p:txBody>
      </p:sp>
      <p:sp>
        <p:nvSpPr>
          <p:cNvPr id="5" name="Content Placeholder 3">
            <a:extLst>
              <a:ext uri="{FF2B5EF4-FFF2-40B4-BE49-F238E27FC236}">
                <a16:creationId xmlns:a16="http://schemas.microsoft.com/office/drawing/2014/main" id="{C6EBFDD5-4995-19EA-91F7-FE8B870A7321}"/>
              </a:ext>
            </a:extLst>
          </p:cNvPr>
          <p:cNvSpPr>
            <a:spLocks noGrp="1"/>
          </p:cNvSpPr>
          <p:nvPr>
            <p:ph idx="1"/>
          </p:nvPr>
        </p:nvSpPr>
        <p:spPr>
          <a:xfrm>
            <a:off x="406400" y="1600201"/>
            <a:ext cx="11277600" cy="4525963"/>
          </a:xfrm>
        </p:spPr>
        <p:txBody>
          <a:bodyPr/>
          <a:lstStyle/>
          <a:p>
            <a:r>
              <a:rPr lang="en-US" sz="3600" dirty="0">
                <a:latin typeface="+mn-lt"/>
              </a:rPr>
              <a:t>Launched June 22, 2018</a:t>
            </a:r>
          </a:p>
          <a:p>
            <a:r>
              <a:rPr lang="en-US" sz="3600" dirty="0">
                <a:latin typeface="+mn-lt"/>
              </a:rPr>
              <a:t>Macmillan Learning was our first publisher certified</a:t>
            </a:r>
          </a:p>
          <a:p>
            <a:r>
              <a:rPr lang="en-US" sz="3600" dirty="0">
                <a:latin typeface="+mn-lt"/>
              </a:rPr>
              <a:t>Newgen was our first conversion vendor certified</a:t>
            </a:r>
          </a:p>
          <a:p>
            <a:r>
              <a:rPr lang="en-US" sz="3600" dirty="0">
                <a:latin typeface="+mn-lt"/>
              </a:rPr>
              <a:t>Have close to 80 publishers certified</a:t>
            </a:r>
          </a:p>
          <a:p>
            <a:pPr lvl="1"/>
            <a:r>
              <a:rPr lang="en-US" sz="3200" dirty="0">
                <a:latin typeface="+mn-lt"/>
              </a:rPr>
              <a:t>With over 70% Canadian publishers certified</a:t>
            </a:r>
          </a:p>
          <a:p>
            <a:r>
              <a:rPr lang="en-US" sz="3600" dirty="0">
                <a:latin typeface="+mn-lt"/>
              </a:rPr>
              <a:t>Have close to a dozen vendors certified</a:t>
            </a:r>
          </a:p>
          <a:p>
            <a:r>
              <a:rPr lang="en-US" sz="3600" dirty="0">
                <a:latin typeface="+mn-lt"/>
              </a:rPr>
              <a:t>GCA fully accessible bookstore thanks to VitalSource</a:t>
            </a:r>
          </a:p>
        </p:txBody>
      </p:sp>
    </p:spTree>
    <p:extLst>
      <p:ext uri="{BB962C8B-B14F-4D97-AF65-F5344CB8AC3E}">
        <p14:creationId xmlns:p14="http://schemas.microsoft.com/office/powerpoint/2010/main" val="35161443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6BDF-1EEF-8C4E-B034-C4BE6028A186}"/>
              </a:ext>
            </a:extLst>
          </p:cNvPr>
          <p:cNvSpPr>
            <a:spLocks noGrp="1"/>
          </p:cNvSpPr>
          <p:nvPr>
            <p:ph type="title"/>
          </p:nvPr>
        </p:nvSpPr>
        <p:spPr>
          <a:xfrm>
            <a:off x="533400" y="144959"/>
            <a:ext cx="10702047" cy="769441"/>
          </a:xfrm>
        </p:spPr>
        <p:txBody>
          <a:bodyPr/>
          <a:lstStyle/>
          <a:p>
            <a:r>
              <a:rPr lang="en-US" sz="4400" dirty="0"/>
              <a:t>GCA Overview Continued</a:t>
            </a:r>
          </a:p>
        </p:txBody>
      </p:sp>
      <p:sp>
        <p:nvSpPr>
          <p:cNvPr id="5" name="Content Placeholder 3">
            <a:extLst>
              <a:ext uri="{FF2B5EF4-FFF2-40B4-BE49-F238E27FC236}">
                <a16:creationId xmlns:a16="http://schemas.microsoft.com/office/drawing/2014/main" id="{C6EBFDD5-4995-19EA-91F7-FE8B870A7321}"/>
              </a:ext>
            </a:extLst>
          </p:cNvPr>
          <p:cNvSpPr>
            <a:spLocks noGrp="1"/>
          </p:cNvSpPr>
          <p:nvPr>
            <p:ph idx="1"/>
          </p:nvPr>
        </p:nvSpPr>
        <p:spPr>
          <a:xfrm>
            <a:off x="406400" y="1600201"/>
            <a:ext cx="11277600" cy="4525963"/>
          </a:xfrm>
        </p:spPr>
        <p:txBody>
          <a:bodyPr/>
          <a:lstStyle/>
          <a:p>
            <a:r>
              <a:rPr lang="en-US" sz="3600" dirty="0">
                <a:latin typeface="+mn-lt"/>
              </a:rPr>
              <a:t>Helping publishers and conversion vendors produce fully accessible and compliant EPUBs</a:t>
            </a:r>
          </a:p>
          <a:p>
            <a:r>
              <a:rPr lang="en-US" sz="3600" dirty="0">
                <a:latin typeface="+mn-lt"/>
              </a:rPr>
              <a:t>Requires three passing EPUBs to be certified</a:t>
            </a:r>
          </a:p>
          <a:p>
            <a:r>
              <a:rPr lang="en-US" sz="3600" dirty="0">
                <a:latin typeface="+mn-lt"/>
              </a:rPr>
              <a:t>Annual spot-checks required to maintain certification</a:t>
            </a:r>
          </a:p>
          <a:p>
            <a:r>
              <a:rPr lang="en-US" sz="3600" dirty="0">
                <a:latin typeface="+mn-lt"/>
              </a:rPr>
              <a:t>Access to DAISY’s SMART tool</a:t>
            </a:r>
          </a:p>
          <a:p>
            <a:r>
              <a:rPr lang="en-US" sz="3600" dirty="0">
                <a:latin typeface="+mn-lt"/>
              </a:rPr>
              <a:t>Quarterly GCA technical bulletins</a:t>
            </a:r>
          </a:p>
          <a:p>
            <a:r>
              <a:rPr lang="en-US" sz="3600" dirty="0">
                <a:latin typeface="+mn-lt"/>
              </a:rPr>
              <a:t>Access to industry accessible EPUB experts</a:t>
            </a:r>
          </a:p>
        </p:txBody>
      </p:sp>
    </p:spTree>
    <p:extLst>
      <p:ext uri="{BB962C8B-B14F-4D97-AF65-F5344CB8AC3E}">
        <p14:creationId xmlns:p14="http://schemas.microsoft.com/office/powerpoint/2010/main" val="3014869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6BDF-1EEF-8C4E-B034-C4BE6028A186}"/>
              </a:ext>
            </a:extLst>
          </p:cNvPr>
          <p:cNvSpPr>
            <a:spLocks noGrp="1"/>
          </p:cNvSpPr>
          <p:nvPr>
            <p:ph type="title"/>
          </p:nvPr>
        </p:nvSpPr>
        <p:spPr>
          <a:xfrm>
            <a:off x="533400" y="144959"/>
            <a:ext cx="10702047" cy="769441"/>
          </a:xfrm>
        </p:spPr>
        <p:txBody>
          <a:bodyPr/>
          <a:lstStyle/>
          <a:p>
            <a:r>
              <a:rPr lang="en-US" sz="4400" dirty="0"/>
              <a:t>Global Certified Accessible Stamp</a:t>
            </a:r>
          </a:p>
        </p:txBody>
      </p:sp>
      <p:pic>
        <p:nvPicPr>
          <p:cNvPr id="7" name="Picture 6" descr="Logo: Global Certified Accessible - Benetech">
            <a:extLst>
              <a:ext uri="{FF2B5EF4-FFF2-40B4-BE49-F238E27FC236}">
                <a16:creationId xmlns:a16="http://schemas.microsoft.com/office/drawing/2014/main" id="{432046E7-FD47-EF46-88CE-A9D01C319213}"/>
              </a:ext>
            </a:extLst>
          </p:cNvPr>
          <p:cNvPicPr>
            <a:picLocks noChangeAspect="1"/>
          </p:cNvPicPr>
          <p:nvPr/>
        </p:nvPicPr>
        <p:blipFill>
          <a:blip r:embed="rId3"/>
          <a:stretch>
            <a:fillRect/>
          </a:stretch>
        </p:blipFill>
        <p:spPr>
          <a:xfrm>
            <a:off x="3657600" y="1447800"/>
            <a:ext cx="4876800" cy="4876800"/>
          </a:xfrm>
          <a:prstGeom prst="rect">
            <a:avLst/>
          </a:prstGeom>
        </p:spPr>
      </p:pic>
    </p:spTree>
    <p:extLst>
      <p:ext uri="{BB962C8B-B14F-4D97-AF65-F5344CB8AC3E}">
        <p14:creationId xmlns:p14="http://schemas.microsoft.com/office/powerpoint/2010/main" val="2455308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6BDF-1EEF-8C4E-B034-C4BE6028A186}"/>
              </a:ext>
            </a:extLst>
          </p:cNvPr>
          <p:cNvSpPr>
            <a:spLocks noGrp="1"/>
          </p:cNvSpPr>
          <p:nvPr>
            <p:ph type="title"/>
          </p:nvPr>
        </p:nvSpPr>
        <p:spPr>
          <a:xfrm>
            <a:off x="544247" y="144959"/>
            <a:ext cx="10276153" cy="769441"/>
          </a:xfrm>
        </p:spPr>
        <p:txBody>
          <a:bodyPr/>
          <a:lstStyle/>
          <a:p>
            <a:r>
              <a:rPr lang="en-US" sz="4400" dirty="0"/>
              <a:t>GCA Certified Publishers</a:t>
            </a:r>
          </a:p>
        </p:txBody>
      </p:sp>
      <p:sp>
        <p:nvSpPr>
          <p:cNvPr id="5" name="TextBox 4">
            <a:extLst>
              <a:ext uri="{FF2B5EF4-FFF2-40B4-BE49-F238E27FC236}">
                <a16:creationId xmlns:a16="http://schemas.microsoft.com/office/drawing/2014/main" id="{0A5F7110-95E9-11E6-C446-B4E9631B936C}"/>
              </a:ext>
            </a:extLst>
          </p:cNvPr>
          <p:cNvSpPr txBox="1"/>
          <p:nvPr/>
        </p:nvSpPr>
        <p:spPr>
          <a:xfrm>
            <a:off x="533400" y="1447800"/>
            <a:ext cx="10439400" cy="1692771"/>
          </a:xfrm>
          <a:prstGeom prst="rect">
            <a:avLst/>
          </a:prstGeom>
        </p:spPr>
        <p:txBody>
          <a:bodyPr wrap="square" rtlCol="0">
            <a:spAutoFit/>
          </a:bodyPr>
          <a:lstStyle/>
          <a:p>
            <a:pPr marL="285750" indent="-285750" algn="l">
              <a:buFont typeface="Arial" panose="020B0604020202020204" pitchFamily="34" charset="0"/>
              <a:buChar char="•"/>
            </a:pPr>
            <a:endParaRPr lang="en-US" sz="3200" dirty="0">
              <a:latin typeface="Whitney Book"/>
            </a:endParaRPr>
          </a:p>
          <a:p>
            <a:r>
              <a:rPr lang="en-US" sz="3200" dirty="0">
                <a:solidFill>
                  <a:srgbClr val="004FBD"/>
                </a:solidFill>
                <a:latin typeface="Whitney Book"/>
                <a:hlinkClick r:id="rId3">
                  <a:extLst>
                    <a:ext uri="{A12FA001-AC4F-418D-AE19-62706E023703}">
                      <ahyp:hlinkClr xmlns:ahyp="http://schemas.microsoft.com/office/drawing/2018/hyperlinkcolor" val="tx"/>
                    </a:ext>
                  </a:extLst>
                </a:hlinkClick>
              </a:rPr>
              <a:t>https://bornaccessible.org/certified-publishers/</a:t>
            </a:r>
            <a:br>
              <a:rPr lang="en-US" sz="4000" dirty="0"/>
            </a:br>
            <a:endParaRPr lang="en-US" sz="4000" dirty="0"/>
          </a:p>
        </p:txBody>
      </p:sp>
      <p:pic>
        <p:nvPicPr>
          <p:cNvPr id="4" name="Picture 3" descr="Accessible Publisher - Benetech Certified">
            <a:extLst>
              <a:ext uri="{FF2B5EF4-FFF2-40B4-BE49-F238E27FC236}">
                <a16:creationId xmlns:a16="http://schemas.microsoft.com/office/drawing/2014/main" id="{9B303721-A53D-CB06-E541-9124CDE289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6900" y="3962400"/>
            <a:ext cx="2667000" cy="2667000"/>
          </a:xfrm>
          <a:prstGeom prst="rect">
            <a:avLst/>
          </a:prstGeom>
        </p:spPr>
      </p:pic>
    </p:spTree>
    <p:extLst>
      <p:ext uri="{BB962C8B-B14F-4D97-AF65-F5344CB8AC3E}">
        <p14:creationId xmlns:p14="http://schemas.microsoft.com/office/powerpoint/2010/main" val="241591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36BDF-1EEF-8C4E-B034-C4BE6028A186}"/>
              </a:ext>
            </a:extLst>
          </p:cNvPr>
          <p:cNvSpPr>
            <a:spLocks noGrp="1"/>
          </p:cNvSpPr>
          <p:nvPr>
            <p:ph type="title"/>
          </p:nvPr>
        </p:nvSpPr>
        <p:spPr>
          <a:xfrm>
            <a:off x="541867" y="238125"/>
            <a:ext cx="10049933" cy="676275"/>
          </a:xfrm>
        </p:spPr>
        <p:txBody>
          <a:bodyPr wrap="square" anchor="b">
            <a:noAutofit/>
          </a:bodyPr>
          <a:lstStyle/>
          <a:p>
            <a:r>
              <a:rPr lang="en-US" sz="4400" dirty="0"/>
              <a:t>GCA Certified Conversion Vendors</a:t>
            </a:r>
          </a:p>
        </p:txBody>
      </p:sp>
      <p:sp>
        <p:nvSpPr>
          <p:cNvPr id="9" name="TextBox 8">
            <a:extLst>
              <a:ext uri="{FF2B5EF4-FFF2-40B4-BE49-F238E27FC236}">
                <a16:creationId xmlns:a16="http://schemas.microsoft.com/office/drawing/2014/main" id="{7DF7EB4E-6193-4FD4-0040-93A30BF53BAE}"/>
              </a:ext>
            </a:extLst>
          </p:cNvPr>
          <p:cNvSpPr txBox="1"/>
          <p:nvPr/>
        </p:nvSpPr>
        <p:spPr>
          <a:xfrm>
            <a:off x="533400" y="1447800"/>
            <a:ext cx="10907506" cy="1077218"/>
          </a:xfrm>
          <a:prstGeom prst="rect">
            <a:avLst/>
          </a:prstGeom>
        </p:spPr>
        <p:txBody>
          <a:bodyPr wrap="square" rtlCol="0">
            <a:spAutoFit/>
          </a:bodyPr>
          <a:lstStyle/>
          <a:p>
            <a:pPr marL="285750" indent="-285750" algn="l">
              <a:buFont typeface="Arial" panose="020B0604020202020204" pitchFamily="34" charset="0"/>
              <a:buChar char="•"/>
            </a:pPr>
            <a:endParaRPr lang="en-US" sz="3200" dirty="0">
              <a:latin typeface="Whitney Book"/>
            </a:endParaRPr>
          </a:p>
          <a:p>
            <a:r>
              <a:rPr lang="en-US" sz="3200" dirty="0">
                <a:solidFill>
                  <a:srgbClr val="004FBD"/>
                </a:solidFill>
                <a:latin typeface="Whitney Book"/>
                <a:hlinkClick r:id="rId3">
                  <a:extLst>
                    <a:ext uri="{A12FA001-AC4F-418D-AE19-62706E023703}">
                      <ahyp:hlinkClr xmlns:ahyp="http://schemas.microsoft.com/office/drawing/2018/hyperlinkcolor" val="tx"/>
                    </a:ext>
                  </a:extLst>
                </a:hlinkClick>
              </a:rPr>
              <a:t>https://bornaccessible.org/certified-vendors/</a:t>
            </a:r>
            <a:r>
              <a:rPr lang="en-US" sz="3200" dirty="0">
                <a:solidFill>
                  <a:srgbClr val="004FBD"/>
                </a:solidFill>
                <a:latin typeface="Whitney Book"/>
              </a:rPr>
              <a:t> </a:t>
            </a:r>
            <a:endParaRPr lang="en-US" sz="3200" dirty="0">
              <a:latin typeface="Whitney Book"/>
            </a:endParaRPr>
          </a:p>
        </p:txBody>
      </p:sp>
      <p:pic>
        <p:nvPicPr>
          <p:cNvPr id="4" name="Graphic 3" descr="Accessible Vendor - Benetech Certified">
            <a:extLst>
              <a:ext uri="{FF2B5EF4-FFF2-40B4-BE49-F238E27FC236}">
                <a16:creationId xmlns:a16="http://schemas.microsoft.com/office/drawing/2014/main" id="{ED297DD3-9C32-430D-CD9F-690DABB5F4C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67800" y="3695700"/>
            <a:ext cx="2857500" cy="2857500"/>
          </a:xfrm>
          <a:prstGeom prst="rect">
            <a:avLst/>
          </a:prstGeom>
        </p:spPr>
      </p:pic>
    </p:spTree>
    <p:extLst>
      <p:ext uri="{BB962C8B-B14F-4D97-AF65-F5344CB8AC3E}">
        <p14:creationId xmlns:p14="http://schemas.microsoft.com/office/powerpoint/2010/main" val="27275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11AF7-5787-0D0F-A8EA-BA421A7C5681}"/>
              </a:ext>
            </a:extLst>
          </p:cNvPr>
          <p:cNvSpPr>
            <a:spLocks noGrp="1"/>
          </p:cNvSpPr>
          <p:nvPr>
            <p:ph type="title"/>
          </p:nvPr>
        </p:nvSpPr>
        <p:spPr>
          <a:xfrm>
            <a:off x="381000" y="206514"/>
            <a:ext cx="10049933" cy="707886"/>
          </a:xfrm>
        </p:spPr>
        <p:txBody>
          <a:bodyPr/>
          <a:lstStyle/>
          <a:p>
            <a:r>
              <a:rPr lang="en-US" sz="4000" dirty="0"/>
              <a:t>A Vendor’s Perspective</a:t>
            </a:r>
          </a:p>
        </p:txBody>
      </p:sp>
      <p:pic>
        <p:nvPicPr>
          <p:cNvPr id="7" name="Content Placeholder 6" descr="Newgen - Accessibility services">
            <a:extLst>
              <a:ext uri="{FF2B5EF4-FFF2-40B4-BE49-F238E27FC236}">
                <a16:creationId xmlns:a16="http://schemas.microsoft.com/office/drawing/2014/main" id="{12ED0571-4512-50A0-7C7D-C62A9150B760}"/>
              </a:ext>
            </a:extLst>
          </p:cNvPr>
          <p:cNvPicPr>
            <a:picLocks noGrp="1" noChangeAspect="1"/>
          </p:cNvPicPr>
          <p:nvPr>
            <p:ph sz="half" idx="2"/>
          </p:nvPr>
        </p:nvPicPr>
        <p:blipFill>
          <a:blip r:embed="rId2"/>
          <a:stretch>
            <a:fillRect/>
          </a:stretch>
        </p:blipFill>
        <p:spPr>
          <a:xfrm>
            <a:off x="2895600" y="1570681"/>
            <a:ext cx="6660000" cy="4525319"/>
          </a:xfrm>
        </p:spPr>
      </p:pic>
      <p:pic>
        <p:nvPicPr>
          <p:cNvPr id="5" name="Picture 6" descr="Logo: Newgen KnowledgeWorks">
            <a:extLst>
              <a:ext uri="{FF2B5EF4-FFF2-40B4-BE49-F238E27FC236}">
                <a16:creationId xmlns:a16="http://schemas.microsoft.com/office/drawing/2014/main" id="{99E39E56-324B-F20B-4697-D0E42B5AE9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22782" y="133960"/>
            <a:ext cx="3106150" cy="78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4356173"/>
      </p:ext>
    </p:extLst>
  </p:cSld>
  <p:clrMapOvr>
    <a:masterClrMapping/>
  </p:clrMapOvr>
</p:sld>
</file>

<file path=ppt/theme/theme1.xml><?xml version="1.0" encoding="utf-8"?>
<a:theme xmlns:a="http://schemas.openxmlformats.org/drawingml/2006/main" name="OSEP Proj Dir Tech Breakout 2012">
  <a:themeElements>
    <a:clrScheme name="Custom 357">
      <a:dk1>
        <a:sysClr val="windowText" lastClr="000000"/>
      </a:dk1>
      <a:lt1>
        <a:sysClr val="window" lastClr="FFFFFF"/>
      </a:lt1>
      <a:dk2>
        <a:srgbClr val="002251"/>
      </a:dk2>
      <a:lt2>
        <a:srgbClr val="AFB1B4"/>
      </a:lt2>
      <a:accent1>
        <a:srgbClr val="CD3D17"/>
      </a:accent1>
      <a:accent2>
        <a:srgbClr val="FA8512"/>
      </a:accent2>
      <a:accent3>
        <a:srgbClr val="C1D82F"/>
      </a:accent3>
      <a:accent4>
        <a:srgbClr val="55C1DC"/>
      </a:accent4>
      <a:accent5>
        <a:srgbClr val="FFB819"/>
      </a:accent5>
      <a:accent6>
        <a:srgbClr val="695743"/>
      </a:accent6>
      <a:hlink>
        <a:srgbClr val="818E98"/>
      </a:hlink>
      <a:folHlink>
        <a:srgbClr val="EAE2D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B819"/>
        </a:solidFill>
        <a:ln>
          <a:noFill/>
        </a:ln>
        <a:effectLst/>
      </a:spPr>
      <a:bodyPr rtlCol="0" anchor="ctr"/>
      <a:lstStyle>
        <a:defPPr algn="ctr">
          <a:defRPr dirty="0" smtClean="0">
            <a:latin typeface="Whitney Bold"/>
            <a:cs typeface="Whitney Bold"/>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lgn="l">
          <a:defRPr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2542</TotalTime>
  <Words>912</Words>
  <Application>Microsoft Macintosh PowerPoint</Application>
  <PresentationFormat>Widescreen</PresentationFormat>
  <Paragraphs>133</Paragraphs>
  <Slides>26</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Calibri</vt:lpstr>
      <vt:lpstr>Courier New</vt:lpstr>
      <vt:lpstr>Lucida Grande</vt:lpstr>
      <vt:lpstr>Roboto</vt:lpstr>
      <vt:lpstr>Whitney Bold</vt:lpstr>
      <vt:lpstr>Whitney Book</vt:lpstr>
      <vt:lpstr>Whitney Medium</vt:lpstr>
      <vt:lpstr>Whitney Semibold</vt:lpstr>
      <vt:lpstr>OSEP Proj Dir Tech Breakout 2012</vt:lpstr>
      <vt:lpstr>Certified Accessible eBook Ecosystem From Vendor to Publisher to Student</vt:lpstr>
      <vt:lpstr>Panel</vt:lpstr>
      <vt:lpstr>Overview</vt:lpstr>
      <vt:lpstr>Global Certified Accessible (GCA) Overview</vt:lpstr>
      <vt:lpstr>GCA Overview Continued</vt:lpstr>
      <vt:lpstr>Global Certified Accessible Stamp</vt:lpstr>
      <vt:lpstr>GCA Certified Publishers</vt:lpstr>
      <vt:lpstr>GCA Certified Conversion Vendors</vt:lpstr>
      <vt:lpstr>A Vendor’s Perspective</vt:lpstr>
      <vt:lpstr>Newgen’s History</vt:lpstr>
      <vt:lpstr>Newgen’s Partners</vt:lpstr>
      <vt:lpstr>EEA Important Dates</vt:lpstr>
      <vt:lpstr>Accessible EPUB</vt:lpstr>
      <vt:lpstr>A Publisher’s Perspective</vt:lpstr>
      <vt:lpstr>A (very) Brief Publisher’s e-book History</vt:lpstr>
      <vt:lpstr>2020-2023 Improvements - Guide</vt:lpstr>
      <vt:lpstr>2020-2023 Improvements - Validate</vt:lpstr>
      <vt:lpstr>2020-2023 Improvements - Improve</vt:lpstr>
      <vt:lpstr>2020-2023 Improvements - Communicate</vt:lpstr>
      <vt:lpstr>A Retailer’s Perspective</vt:lpstr>
      <vt:lpstr>Importance of Metadata</vt:lpstr>
      <vt:lpstr>Interactive Content</vt:lpstr>
      <vt:lpstr>The Future of Accessible Books</vt:lpstr>
      <vt:lpstr>Benetech Approved Tools</vt:lpstr>
      <vt:lpstr>Resources: GCA and Accessibility Tools</vt:lpstr>
      <vt:lpstr>Panelist Company Websites</vt:lpstr>
    </vt:vector>
  </TitlesOfParts>
  <Manager/>
  <Company>Benetech, Macmillan, Newgen, VitalSource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Certified Accessible eBook Ecosystem From Vendor to Publisher to Student</dc:title>
  <dc:subject/>
  <dc:creator>Charles LaPierre, Rachel Comerford, Will Awad, Blake Perdue</dc:creator>
  <cp:keywords/>
  <dc:description/>
  <cp:lastModifiedBy>Charles LaPierre</cp:lastModifiedBy>
  <cp:revision>29</cp:revision>
  <dcterms:created xsi:type="dcterms:W3CDTF">2021-11-17T14:25:57Z</dcterms:created>
  <dcterms:modified xsi:type="dcterms:W3CDTF">2023-11-02T16:55:18Z</dcterms:modified>
  <cp:category>Accessible EPUBs &amp; GCA</cp:category>
</cp:coreProperties>
</file>