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omments/modernComment_10E_C3B8A593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4"/>
  </p:sldMasterIdLst>
  <p:notesMasterIdLst>
    <p:notesMasterId r:id="rId39"/>
  </p:notesMasterIdLst>
  <p:sldIdLst>
    <p:sldId id="256" r:id="rId5"/>
    <p:sldId id="281" r:id="rId6"/>
    <p:sldId id="286" r:id="rId7"/>
    <p:sldId id="287" r:id="rId8"/>
    <p:sldId id="258" r:id="rId9"/>
    <p:sldId id="271" r:id="rId10"/>
    <p:sldId id="276" r:id="rId11"/>
    <p:sldId id="285" r:id="rId12"/>
    <p:sldId id="277" r:id="rId13"/>
    <p:sldId id="257" r:id="rId14"/>
    <p:sldId id="288" r:id="rId15"/>
    <p:sldId id="289" r:id="rId16"/>
    <p:sldId id="260" r:id="rId17"/>
    <p:sldId id="290" r:id="rId18"/>
    <p:sldId id="291" r:id="rId19"/>
    <p:sldId id="300" r:id="rId20"/>
    <p:sldId id="261" r:id="rId21"/>
    <p:sldId id="262" r:id="rId22"/>
    <p:sldId id="301" r:id="rId23"/>
    <p:sldId id="263" r:id="rId24"/>
    <p:sldId id="303" r:id="rId25"/>
    <p:sldId id="302" r:id="rId26"/>
    <p:sldId id="264" r:id="rId27"/>
    <p:sldId id="294" r:id="rId28"/>
    <p:sldId id="273" r:id="rId29"/>
    <p:sldId id="295" r:id="rId30"/>
    <p:sldId id="298" r:id="rId31"/>
    <p:sldId id="297" r:id="rId32"/>
    <p:sldId id="304" r:id="rId33"/>
    <p:sldId id="305" r:id="rId34"/>
    <p:sldId id="280" r:id="rId35"/>
    <p:sldId id="269" r:id="rId36"/>
    <p:sldId id="278" r:id="rId37"/>
    <p:sldId id="270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F4F420C-7220-3757-083A-A6C7B3BD1D8A}" name="Marisha Lamont-Manfre" initials="ML" userId="S::mama1252@colorado.edu::c547c321-2b41-42c2-8fa5-b225821ecd9f" providerId="AD"/>
  <p188:author id="{98B3CF37-2021-2F03-CD70-EE182F16ECB2}" name="Michael Williamson" initials="MW" userId="S::miwi8536@colorado.edu::5e270159-4c79-4e35-8770-a262d96e572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B7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78E87C-B070-1C2B-726C-DCE6A9E5D03B}" v="22" dt="2023-09-19T18:33:48.901"/>
    <p1510:client id="{3F57EA75-ED72-8CDB-34F2-8B320E562BA4}" v="212" dt="2023-10-12T23:44:18.040"/>
    <p1510:client id="{9214FFC3-F0BF-3CF3-7ED1-6C8BBB37ACC2}" v="1" dt="2023-10-11T21:35:41.997"/>
    <p1510:client id="{9AA88BD0-3E2C-FF64-1253-5A2898084C97}" v="42" dt="2023-10-17T18:01:42.196"/>
    <p1510:client id="{D70FE172-6FD9-E51A-2021-68B404CE4FF3}" v="26" dt="2023-10-11T21:43:07.365"/>
    <p1510:client id="{E472A17F-41A9-4E01-235D-8B2F42E2F2D4}" v="6" dt="2023-10-17T17:54:20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45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viewProps" Target="viewProps.xml"/></Relationships>
</file>

<file path=ppt/comments/modernComment_10E_C3B8A59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16F2B6E-6C7F-438F-A1AF-03785F4E4D0C}" authorId="{4F4F420C-7220-3757-083A-A6C7B3BD1D8A}" status="resolved" created="2022-07-12T00:43:12.124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283658131" sldId="270"/>
      <ac:spMk id="2" creationId="{069A108A-A6A7-26E2-6832-D767DE81FB07}"/>
      <ac:txMk cp="0" len="10">
        <ac:context len="11" hash="712111855"/>
      </ac:txMk>
    </ac:txMkLst>
    <p188:pos x="2639785" y="108857"/>
    <p188:txBody>
      <a:bodyPr/>
      <a:lstStyle/>
      <a:p>
        <a:r>
          <a:rPr lang="en-US"/>
          <a:t>I cannot figure out how to get the links to appear white.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F51A0-EEEF-428C-9600-F111BAA92AA1}" type="datetimeFigureOut"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2B518-5E7A-42AF-A9C1-FA432432DEE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6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eaccessible.com/post/why-using-automated-tools-for-testing-accessibility-is-not-enough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alphagov.github.io/accessibility-tool-audit/" TargetMode="External"/><Relationship Id="rId5" Type="http://schemas.openxmlformats.org/officeDocument/2006/relationships/hyperlink" Target="https://www.section508.gov/test/testing-overview/" TargetMode="External"/><Relationship Id="rId4" Type="http://schemas.openxmlformats.org/officeDocument/2006/relationships/hyperlink" Target="https://www.boia.org/a11yreports/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84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Marisha</a:t>
            </a:r>
          </a:p>
          <a:p>
            <a:r>
              <a:rPr lang="en-US">
                <a:cs typeface="Calibri"/>
              </a:rPr>
              <a:t>Pro - Quantifiable? </a:t>
            </a:r>
          </a:p>
          <a:p>
            <a:r>
              <a:rPr lang="en-US">
                <a:cs typeface="Calibri"/>
              </a:rPr>
              <a:t>Con – Accuracy</a:t>
            </a:r>
          </a:p>
          <a:p>
            <a:r>
              <a:rPr lang="en-US">
                <a:hlinkClick r:id="rId3"/>
              </a:rPr>
              <a:t>https://beaccessible.com/post/why-using-automated-tools-for-testing-accessibility-is-not-enough/</a:t>
            </a:r>
            <a:endParaRPr lang="en-US"/>
          </a:p>
          <a:p>
            <a:r>
              <a:rPr lang="en-US">
                <a:hlinkClick r:id="rId4"/>
              </a:rPr>
              <a:t>https://www.boia.org/a11yreports/</a:t>
            </a:r>
            <a:endParaRPr lang="en-US">
              <a:cs typeface="Calibri"/>
              <a:hlinkClick r:id="rId4"/>
            </a:endParaRPr>
          </a:p>
          <a:p>
            <a:r>
              <a:rPr lang="en-US">
                <a:hlinkClick r:id="rId5"/>
              </a:rPr>
              <a:t>https://www.section508.gov/test/testing-overview/</a:t>
            </a:r>
            <a:endParaRPr lang="en-US">
              <a:cs typeface="Calibri"/>
              <a:hlinkClick r:id="rId5"/>
            </a:endParaRPr>
          </a:p>
          <a:p>
            <a:r>
              <a:rPr lang="en-US">
                <a:hlinkClick r:id="rId6"/>
              </a:rPr>
              <a:t>https://alphagov.github.io/accessibility-tool-audit/</a:t>
            </a:r>
            <a:endParaRPr lang="en-US">
              <a:cs typeface="Calibri"/>
              <a:hlinkClick r:id="rId6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49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Marisha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1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Marisha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27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Marisha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90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Marisha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14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Mike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712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Marisha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2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Demo – PDF – Short PDF paragraph with an image.</a:t>
            </a:r>
          </a:p>
          <a:p>
            <a:r>
              <a:rPr lang="en-US">
                <a:cs typeface="Calibri"/>
              </a:rPr>
              <a:t>Show automated tools (checker)</a:t>
            </a:r>
          </a:p>
          <a:p>
            <a:r>
              <a:rPr lang="en-US">
                <a:cs typeface="Calibri"/>
              </a:rPr>
              <a:t>Check we're using our own computers - NVDA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Marisha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84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Marisha will talk, Mike will drive SR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498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Marisha</a:t>
            </a:r>
          </a:p>
          <a:p>
            <a:r>
              <a:rPr lang="en-US">
                <a:cs typeface="Calibri"/>
              </a:rPr>
              <a:t>Check the inventor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63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Mike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810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Marisha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878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Marisha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010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126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Marisha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627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Marisha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770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Marisha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907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Mike &amp; Marisha</a:t>
            </a:r>
          </a:p>
          <a:p>
            <a:endParaRPr lang="en-US" dirty="0">
              <a:ea typeface="Calibri"/>
              <a:cs typeface="Calibri"/>
            </a:endParaRPr>
          </a:p>
          <a:p>
            <a:pPr marL="285750" indent="-28575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Font typeface="Arial"/>
              <a:buChar char="•"/>
            </a:pPr>
            <a:r>
              <a:rPr lang="en-US" dirty="0"/>
              <a:t>Accessibility is not a “feature”</a:t>
            </a:r>
            <a:endParaRPr lang="en-US" dirty="0">
              <a:ea typeface="Calibri"/>
              <a:cs typeface="Calibri"/>
            </a:endParaRPr>
          </a:p>
          <a:p>
            <a:pPr marL="285750" indent="-28575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Font typeface="Arial"/>
              <a:buChar char="•"/>
            </a:pPr>
            <a:r>
              <a:rPr lang="en-US" dirty="0"/>
              <a:t>Understanding there is nuance (“it depends”)</a:t>
            </a:r>
            <a:endParaRPr lang="en-US" dirty="0">
              <a:ea typeface="Calibri"/>
              <a:cs typeface="Calibri"/>
            </a:endParaRPr>
          </a:p>
          <a:p>
            <a:pPr marL="285750" indent="-28575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Font typeface="Arial"/>
              <a:buChar char="•"/>
            </a:pPr>
            <a:r>
              <a:rPr lang="en-US" dirty="0"/>
              <a:t>Digital Accessibility Policy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lvl="1" indent="-28575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Font typeface="Arial"/>
              <a:buChar char="•"/>
            </a:pPr>
            <a:r>
              <a:rPr lang="en-US" dirty="0">
                <a:ea typeface="Calibri" panose="020F0502020204030204"/>
                <a:cs typeface="Calibri" panose="020F0502020204030204"/>
              </a:rPr>
              <a:t>If you don't have one create it! Testing is a learned skill, so be sure to have people who know accessibility.</a:t>
            </a:r>
          </a:p>
          <a:p>
            <a:pPr lvl="1" indent="-28575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Font typeface="Arial"/>
              <a:buChar char="•"/>
            </a:pPr>
            <a:r>
              <a:rPr lang="en-US" dirty="0">
                <a:ea typeface="Calibri" panose="020F0502020204030204"/>
                <a:cs typeface="Calibri" panose="020F0502020204030204"/>
              </a:rPr>
              <a:t>Hire people who use AT and have disabilities</a:t>
            </a:r>
          </a:p>
          <a:p>
            <a:pPr marL="285750" indent="-28575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Font typeface="Arial"/>
              <a:buChar char="•"/>
            </a:pPr>
            <a:r>
              <a:rPr lang="en-US" dirty="0"/>
              <a:t>Training</a:t>
            </a:r>
            <a:endParaRPr lang="en-US" dirty="0">
              <a:ea typeface="Calibri"/>
              <a:cs typeface="Calibri"/>
            </a:endParaRPr>
          </a:p>
          <a:p>
            <a:pPr marL="285750" indent="-28575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Font typeface="Arial"/>
              <a:buChar char="•"/>
            </a:pPr>
            <a:r>
              <a:rPr lang="en-US" dirty="0"/>
              <a:t>Talk about it!</a:t>
            </a:r>
            <a:endParaRPr lang="en-US" dirty="0">
              <a:ea typeface="Calibri"/>
              <a:cs typeface="Calibri"/>
            </a:endParaRPr>
          </a:p>
          <a:p>
            <a:pPr lvl="1" indent="-28575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Font typeface="Arial"/>
              <a:buChar char="•"/>
            </a:pPr>
            <a:r>
              <a:rPr lang="en-US" dirty="0">
                <a:ea typeface="Calibri"/>
                <a:cs typeface="Calibri"/>
              </a:rPr>
              <a:t>"Nothing about us without us"</a:t>
            </a:r>
          </a:p>
          <a:p>
            <a:pPr marL="285750" indent="-28575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Font typeface="Arial"/>
              <a:buChar char="•"/>
            </a:pPr>
            <a:r>
              <a:rPr lang="en-US" dirty="0"/>
              <a:t>Let others see you doing it!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877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Mike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735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Mike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57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Mike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84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Mike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265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Marisha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36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Mike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2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Ask the question and for volunteer examples (3 for each)</a:t>
            </a:r>
          </a:p>
          <a:p>
            <a:r>
              <a:rPr lang="en-US">
                <a:cs typeface="Calibri"/>
              </a:rPr>
              <a:t>Take a moment – 2 minutes – 5 minutes max</a:t>
            </a:r>
          </a:p>
          <a:p>
            <a:r>
              <a:rPr lang="en-US">
                <a:cs typeface="Calibri"/>
              </a:rPr>
              <a:t>Our definitions on the following two slides</a:t>
            </a:r>
          </a:p>
          <a:p>
            <a:endParaRPr lang="en-US">
              <a:cs typeface="Calibri"/>
            </a:endParaRPr>
          </a:p>
          <a:p>
            <a:r>
              <a:rPr lang="en-US"/>
              <a:t>We define accessibility as the idea that all people should have access to the same information, interactions, and services as everyone else.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Mike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14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Mike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24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Marisha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66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Marisha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60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Marisha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2B518-5E7A-42AF-A9C1-FA432432DEEF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3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CF1A1B0-862D-4909-A7DB-D8ADA062DFCA}" type="datetimeFigureOut">
              <a:rPr lang="en-US" dirty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546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6144-9CB7-4E3A-B87E-A382F9BE05EF}" type="datetimeFigureOut">
              <a:rPr lang="en-US" dirty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5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D55F-46AB-4791-9172-4FA8DD3A6A9C}" type="datetimeFigureOut">
              <a:rPr lang="en-US" dirty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4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6881-8A08-449C-8D73-E5F201F814C1}" type="datetimeFigureOut">
              <a:rPr lang="en-US" dirty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3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5A5E-0C07-4E93-A112-D37B4D166B30}" type="datetimeFigureOut">
              <a:rPr lang="en-US" dirty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654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71C5-DC57-4358-A1EA-30C08AF6E3C5}" type="datetimeFigureOut">
              <a:rPr lang="en-US" dirty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9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1DBA-DE60-4731-B773-47AAA185C143}" type="datetimeFigureOut">
              <a:rPr lang="en-US" dirty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7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628-C83B-4C66-83F4-1711CE3738FD}" type="datetimeFigureOut">
              <a:rPr lang="en-US" dirty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4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1D73-9400-43CA-A37F-F9B7D00DE14C}" type="datetimeFigureOut">
              <a:rPr lang="en-US" dirty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6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7711-B905-4633-B4D7-6F3A49A2E7D9}" type="datetimeFigureOut">
              <a:rPr lang="en-US" dirty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5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9C235CF-BDA2-4E7E-8BBD-350479985E74}" type="datetimeFigureOut">
              <a:rPr lang="en-US" dirty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735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orado.edu/digital-accessibilit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it.ly/ManualTestingAHG2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sv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aim.org/articles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lorado.edu/digital-accessibility/resources" TargetMode="External"/><Relationship Id="rId5" Type="http://schemas.openxmlformats.org/officeDocument/2006/relationships/hyperlink" Target="https://www.colorado.edu/digital-accessibility/newsletter" TargetMode="External"/><Relationship Id="rId4" Type="http://schemas.openxmlformats.org/officeDocument/2006/relationships/hyperlink" Target="https://www.w3.org/WAI/courses/foundations-course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AUL@colorado.edu" TargetMode="Externa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orbes.com/sites/servicenow/2022/05/06/make-space-for-all-digital-accessibility-benefits-everyone/?sh=2939124564ae" TargetMode="External"/><Relationship Id="rId13" Type="http://schemas.openxmlformats.org/officeDocument/2006/relationships/hyperlink" Target="https://www.3playmedia.com/learn/popular-topics/closed-captioning/" TargetMode="External"/><Relationship Id="rId3" Type="http://schemas.openxmlformats.org/officeDocument/2006/relationships/hyperlink" Target="https://zoonou.com/resources/blog/why-automated-accessibility-testing-tools-are-not-enough/#:~:text=Limited%20coverage%3A%20automated%20tools%20cannot,%2D30%25%20of%20accessibility%20issues" TargetMode="External"/><Relationship Id="rId7" Type="http://schemas.openxmlformats.org/officeDocument/2006/relationships/hyperlink" Target="https://www.24a11y.com/2019/accessibility-testing-by-people-with-disabilities/" TargetMode="External"/><Relationship Id="rId12" Type="http://schemas.openxmlformats.org/officeDocument/2006/relationships/hyperlink" Target="https://www.w3.org/wiki/Accessibility_testing" TargetMode="External"/><Relationship Id="rId2" Type="http://schemas.microsoft.com/office/2018/10/relationships/comments" Target="../comments/modernComment_10E_C3B8A59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eaccessible.com/post/why-using-automated-tools-for-testing-accessibility-is-not-enough/" TargetMode="External"/><Relationship Id="rId11" Type="http://schemas.openxmlformats.org/officeDocument/2006/relationships/hyperlink" Target="https://www.w3.org/TR/WCAG21/" TargetMode="External"/><Relationship Id="rId5" Type="http://schemas.openxmlformats.org/officeDocument/2006/relationships/hyperlink" Target="https://www.essentialaccessibility.com/blog/web-accessibility-toolbars" TargetMode="External"/><Relationship Id="rId10" Type="http://schemas.openxmlformats.org/officeDocument/2006/relationships/hyperlink" Target="https://www.siteimprove.com/glossary/automated-accessibility-testing/" TargetMode="External"/><Relationship Id="rId4" Type="http://schemas.openxmlformats.org/officeDocument/2006/relationships/hyperlink" Target="https://www.deque.com/blog/incorporate-users-disabilities-ux-testing/#:~:text=While%20usability%20testing%20can%20evaluate,are%20also%20like%20other%20users" TargetMode="External"/><Relationship Id="rId9" Type="http://schemas.openxmlformats.org/officeDocument/2006/relationships/hyperlink" Target="https://www.siteimprove.com/glossary/manual-accessibility-testin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1418593"/>
            <a:ext cx="9418320" cy="2108216"/>
          </a:xfrm>
        </p:spPr>
        <p:txBody>
          <a:bodyPr/>
          <a:lstStyle/>
          <a:p>
            <a:r>
              <a:rPr lang="en-US" sz="6600">
                <a:solidFill>
                  <a:srgbClr val="CEB780"/>
                </a:solidFill>
                <a:latin typeface="Calibri"/>
                <a:cs typeface="Calibri"/>
              </a:rPr>
              <a:t>Automated and Manual Accessibility Testing</a:t>
            </a:r>
            <a:endParaRPr lang="en-US" sz="6600">
              <a:solidFill>
                <a:srgbClr val="CEB7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3788391"/>
            <a:ext cx="9418320" cy="217830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Mike Williamson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Marisha Lamont-Manfre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Addison Hugen </a:t>
            </a:r>
          </a:p>
          <a:p>
            <a:r>
              <a:rPr lang="en-US" dirty="0">
                <a:solidFill>
                  <a:schemeClr val="tx1"/>
                </a:solidFill>
                <a:latin typeface="Calibri"/>
                <a:ea typeface="+mn-lt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 Boulder </a:t>
            </a:r>
            <a:r>
              <a:rPr lang="en-US" dirty="0" err="1">
                <a:solidFill>
                  <a:schemeClr val="tx1"/>
                </a:solidFill>
                <a:latin typeface="Calibri"/>
                <a:ea typeface="+mn-lt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Digital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Accessibility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/>
                <a:ea typeface="+mn-lt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Office</a:t>
            </a:r>
            <a:endParaRPr lang="en-US" dirty="0">
              <a:solidFill>
                <a:schemeClr val="tx1"/>
              </a:solidFill>
              <a:latin typeface="Calibri"/>
              <a:ea typeface="+mn-lt"/>
              <a:cs typeface="Calibri"/>
            </a:endParaRPr>
          </a:p>
          <a:p>
            <a:r>
              <a:rPr lang="en-US" dirty="0">
                <a:solidFill>
                  <a:schemeClr val="tx1"/>
                </a:solidFill>
                <a:latin typeface="Calibri"/>
                <a:ea typeface="+mn-lt"/>
                <a:cs typeface="Calibri"/>
                <a:hlinkClick r:id="rId4"/>
              </a:rPr>
              <a:t>https://bit.ly/ManualTestingAHG23</a:t>
            </a:r>
            <a:r>
              <a:rPr lang="en-US" dirty="0">
                <a:solidFill>
                  <a:schemeClr val="tx1"/>
                </a:solidFill>
                <a:latin typeface="Calibri"/>
                <a:ea typeface="+mn-lt"/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108A-A6A7-26E2-6832-D767DE81F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EB780"/>
                </a:solidFill>
                <a:latin typeface="Calibri"/>
                <a:cs typeface="Calibri"/>
              </a:rPr>
              <a:t>Automated</a:t>
            </a:r>
            <a:r>
              <a:rPr lang="en-US">
                <a:solidFill>
                  <a:srgbClr val="CEB780"/>
                </a:solidFill>
              </a:rPr>
              <a:t> </a:t>
            </a:r>
            <a:r>
              <a:rPr lang="en-US">
                <a:solidFill>
                  <a:srgbClr val="CEB780"/>
                </a:solidFill>
                <a:latin typeface="Calibri"/>
                <a:cs typeface="Calibri"/>
              </a:rPr>
              <a:t>Testing</a:t>
            </a:r>
            <a:endParaRPr lang="en-US">
              <a:solidFill>
                <a:srgbClr val="CEB780"/>
              </a:solidFill>
            </a:endParaRPr>
          </a:p>
        </p:txBody>
      </p:sp>
      <p:pic>
        <p:nvPicPr>
          <p:cNvPr id="4" name="Graphic 5">
            <a:extLst>
              <a:ext uri="{FF2B5EF4-FFF2-40B4-BE49-F238E27FC236}">
                <a16:creationId xmlns:a16="http://schemas.microsoft.com/office/drawing/2014/main" id="{B3877054-F67E-462B-84F8-BC87FA65F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11028" y="1688939"/>
            <a:ext cx="2679539" cy="269883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41CD53-DD9E-CE99-957D-41551ADBE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33" y="1838446"/>
            <a:ext cx="5818139" cy="31796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>
                <a:latin typeface="Calibri"/>
                <a:cs typeface="Calibri"/>
              </a:rPr>
              <a:t>Automated testing relies on digital tools that "enable you to audit thousands of documents, web pages, or even multiple websites simultaneously." (</a:t>
            </a:r>
            <a:r>
              <a:rPr lang="en-US" sz="2800" err="1">
                <a:latin typeface="Calibri"/>
                <a:cs typeface="Calibri"/>
              </a:rPr>
              <a:t>Siteimprove</a:t>
            </a:r>
            <a:r>
              <a:rPr lang="en-US" sz="2800">
                <a:latin typeface="Calibri"/>
                <a:cs typeface="Calibri"/>
              </a:rPr>
              <a:t>, 2022)</a:t>
            </a:r>
          </a:p>
          <a:p>
            <a:endParaRPr lang="en-US" spc="10">
              <a:latin typeface="Century Schoolbook" panose="020406040505050203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5455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4BA6D-7261-C31A-866B-9C1B9731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EB780"/>
                </a:solidFill>
                <a:latin typeface="Calibri"/>
                <a:cs typeface="Calibri"/>
              </a:rPr>
              <a:t>Automated Testing Pros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4DA03-C205-37CA-4D5B-549FB0885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>
                <a:latin typeface="Calibri"/>
                <a:cs typeface="Calibri"/>
              </a:rPr>
              <a:t>Pros:</a:t>
            </a:r>
            <a:endParaRPr lang="en-US">
              <a:latin typeface="Calibri"/>
              <a:cs typeface="Calibri"/>
            </a:endParaRPr>
          </a:p>
          <a:p>
            <a:pPr lvl="1"/>
            <a:r>
              <a:rPr lang="en-US" sz="2800">
                <a:latin typeface="Calibri"/>
                <a:cs typeface="Calibri"/>
              </a:rPr>
              <a:t>Requires less time and resources (</a:t>
            </a:r>
            <a:r>
              <a:rPr lang="en-US" sz="2800" err="1">
                <a:latin typeface="Calibri"/>
                <a:cs typeface="Calibri"/>
              </a:rPr>
              <a:t>Siteimprove</a:t>
            </a:r>
            <a:r>
              <a:rPr lang="en-US" sz="2800">
                <a:latin typeface="Calibri"/>
                <a:cs typeface="Calibri"/>
              </a:rPr>
              <a:t>, 2022) </a:t>
            </a:r>
          </a:p>
          <a:p>
            <a:pPr lvl="1"/>
            <a:r>
              <a:rPr lang="en-US" sz="2800">
                <a:latin typeface="Calibri"/>
                <a:cs typeface="Calibri"/>
              </a:rPr>
              <a:t>Can be free or low cost</a:t>
            </a:r>
            <a:r>
              <a:rPr lang="en-US" sz="2800">
                <a:latin typeface="Calibri"/>
                <a:ea typeface="+mn-lt"/>
                <a:cs typeface="Calibri"/>
              </a:rPr>
              <a:t> </a:t>
            </a:r>
            <a:r>
              <a:rPr lang="en-US" sz="2800">
                <a:latin typeface="Calibri"/>
                <a:ea typeface="+mn-lt"/>
                <a:cs typeface="+mn-lt"/>
              </a:rPr>
              <a:t>(essential Accessibility, 2018)</a:t>
            </a:r>
            <a:endParaRPr lang="en-US" sz="2800">
              <a:latin typeface="Calibri"/>
              <a:cs typeface="Calibri"/>
            </a:endParaRPr>
          </a:p>
          <a:p>
            <a:pPr lvl="1"/>
            <a:r>
              <a:rPr lang="en-US" sz="2800">
                <a:latin typeface="Calibri"/>
                <a:cs typeface="Calibri"/>
              </a:rPr>
              <a:t>Results are immediate (essential Accessibility, 2018)</a:t>
            </a:r>
          </a:p>
          <a:p>
            <a:pPr lvl="1"/>
            <a:r>
              <a:rPr lang="en-US" sz="2800">
                <a:latin typeface="Calibri"/>
                <a:cs typeface="Calibri"/>
              </a:rPr>
              <a:t>Quantify how accessible a product is</a:t>
            </a:r>
          </a:p>
          <a:p>
            <a:endParaRPr lang="en-US"/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05249AA7-1590-4D39-1194-CC9CE0511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67091" y="7769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954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4BA6D-7261-C31A-866B-9C1B9731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EB780"/>
                </a:solidFill>
                <a:latin typeface="Calibri"/>
                <a:cs typeface="Calibri"/>
              </a:rPr>
              <a:t>Automated Testing Cons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4DA03-C205-37CA-4D5B-549FB0885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>
                <a:latin typeface="Calibri"/>
                <a:cs typeface="Calibri"/>
              </a:rPr>
              <a:t>Cons: </a:t>
            </a:r>
            <a:endParaRPr lang="en-US">
              <a:latin typeface="Calibri"/>
              <a:cs typeface="Calibri"/>
            </a:endParaRPr>
          </a:p>
          <a:p>
            <a:pPr lvl="1">
              <a:buFont typeface="Wingdings 2" pitchFamily="34" charset="0"/>
              <a:buChar char=""/>
            </a:pPr>
            <a:r>
              <a:rPr lang="en-US" sz="2800" spc="10">
                <a:latin typeface="Calibri"/>
                <a:cs typeface="Calibri"/>
              </a:rPr>
              <a:t>There can be false positives or false negatives (</a:t>
            </a:r>
            <a:r>
              <a:rPr lang="en-US" sz="2800" spc="10">
                <a:latin typeface="Calibri"/>
                <a:ea typeface="+mn-lt"/>
                <a:cs typeface="+mn-lt"/>
              </a:rPr>
              <a:t>essential Accessibility, 2018)</a:t>
            </a:r>
          </a:p>
          <a:p>
            <a:pPr lvl="1">
              <a:buFont typeface="Wingdings 2" pitchFamily="34" charset="0"/>
              <a:buChar char=""/>
            </a:pPr>
            <a:r>
              <a:rPr lang="en-US" sz="2800" spc="10">
                <a:latin typeface="Calibri"/>
                <a:cs typeface="Calibri"/>
              </a:rPr>
              <a:t>Gives yes/no ratings and not available to provide nuance of issues like alternative text. </a:t>
            </a:r>
          </a:p>
          <a:p>
            <a:pPr lvl="1">
              <a:buFont typeface="Wingdings 2" pitchFamily="34" charset="0"/>
              <a:buChar char=""/>
            </a:pPr>
            <a:r>
              <a:rPr lang="en-US" sz="2800" spc="10">
                <a:latin typeface="Calibri"/>
                <a:cs typeface="Calibri"/>
              </a:rPr>
              <a:t>Reports indicate low accuracy rates </a:t>
            </a:r>
          </a:p>
          <a:p>
            <a:endParaRPr lang="en-US"/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05249AA7-1590-4D39-1194-CC9CE0511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67091" y="7769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249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108A-A6A7-26E2-6832-D767DE81F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365760"/>
            <a:ext cx="8935212" cy="1325562"/>
          </a:xfrm>
        </p:spPr>
        <p:txBody>
          <a:bodyPr/>
          <a:lstStyle/>
          <a:p>
            <a:r>
              <a:rPr lang="en-US">
                <a:solidFill>
                  <a:srgbClr val="CEB780"/>
                </a:solidFill>
                <a:latin typeface="Calibri"/>
                <a:cs typeface="Calibri"/>
              </a:rPr>
              <a:t>Manual testing</a:t>
            </a:r>
            <a:endParaRPr lang="en-US">
              <a:solidFill>
                <a:srgbClr val="CEB78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E1B5D-7675-7C11-C9CB-364249700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797978"/>
            <a:ext cx="8595360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>
                <a:latin typeface="Calibri"/>
                <a:cs typeface="Calibri"/>
              </a:rPr>
              <a:t>Manual accessibility testing uses humans to navigate the website or platform using assistive technology to look for errors. </a:t>
            </a:r>
          </a:p>
          <a:p>
            <a:r>
              <a:rPr lang="en-US" sz="2800">
                <a:latin typeface="Calibri"/>
                <a:cs typeface="Calibri"/>
              </a:rPr>
              <a:t>Testers note where there are accessibility issues. </a:t>
            </a:r>
          </a:p>
          <a:p>
            <a:r>
              <a:rPr lang="en-US" sz="2800">
                <a:latin typeface="Calibri"/>
                <a:cs typeface="Calibri"/>
              </a:rPr>
              <a:t>Issues can be: </a:t>
            </a:r>
            <a:endParaRPr lang="en-US">
              <a:latin typeface="Century Schoolbook" panose="02040604050505020304"/>
              <a:cs typeface="Calibri"/>
            </a:endParaRPr>
          </a:p>
          <a:p>
            <a:pPr lvl="1"/>
            <a:r>
              <a:rPr lang="en-US" sz="2600">
                <a:latin typeface="Calibri"/>
                <a:cs typeface="Calibri"/>
              </a:rPr>
              <a:t>Areas not screen reader compatible (</a:t>
            </a:r>
            <a:r>
              <a:rPr lang="en-US" sz="2600" err="1">
                <a:latin typeface="Calibri"/>
                <a:cs typeface="Calibri"/>
              </a:rPr>
              <a:t>Siteimprove</a:t>
            </a:r>
            <a:r>
              <a:rPr lang="en-US" sz="2600">
                <a:latin typeface="Calibri"/>
                <a:cs typeface="Calibri"/>
              </a:rPr>
              <a:t>, 2022)</a:t>
            </a:r>
            <a:endParaRPr lang="en-US" sz="2600">
              <a:latin typeface="Century Schoolbook"/>
              <a:cs typeface="Calibri"/>
            </a:endParaRPr>
          </a:p>
          <a:p>
            <a:pPr lvl="1"/>
            <a:r>
              <a:rPr lang="en-US" sz="2600">
                <a:latin typeface="Calibri"/>
                <a:cs typeface="Calibri"/>
              </a:rPr>
              <a:t>Cannot be accessed by keyboard</a:t>
            </a:r>
            <a:endParaRPr lang="en-US" sz="2600">
              <a:latin typeface="Century Schoolbook" panose="02040604050505020304"/>
              <a:cs typeface="Calibri"/>
            </a:endParaRPr>
          </a:p>
          <a:p>
            <a:pPr lvl="1"/>
            <a:r>
              <a:rPr lang="en-US" sz="2600">
                <a:latin typeface="Calibri"/>
                <a:cs typeface="Calibri"/>
              </a:rPr>
              <a:t>Navigation or readability issues</a:t>
            </a:r>
            <a:endParaRPr lang="en-US" sz="2600">
              <a:latin typeface="Century Schoolbook" panose="02040604050505020304"/>
              <a:cs typeface="Calibri"/>
            </a:endParaRPr>
          </a:p>
          <a:p>
            <a:pPr lvl="1"/>
            <a:r>
              <a:rPr lang="en-US" sz="2600">
                <a:latin typeface="Calibri"/>
                <a:cs typeface="Calibri"/>
              </a:rPr>
              <a:t>Lack of alternative text or labels</a:t>
            </a:r>
          </a:p>
        </p:txBody>
      </p:sp>
      <p:pic>
        <p:nvPicPr>
          <p:cNvPr id="4" name="Graphic 5">
            <a:extLst>
              <a:ext uri="{FF2B5EF4-FFF2-40B4-BE49-F238E27FC236}">
                <a16:creationId xmlns:a16="http://schemas.microsoft.com/office/drawing/2014/main" id="{9B0A4400-A345-A90B-68DC-D2ABFF59F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4900" y="7769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737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BAD3D-6A90-DBE9-9959-A59C2DBD0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EB780"/>
                </a:solidFill>
                <a:latin typeface="Calibri"/>
                <a:cs typeface="Calibri"/>
              </a:rPr>
              <a:t>Manual Testing Pros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3712B-D23C-3C21-5048-7F701AED5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z="3200">
                <a:latin typeface="Calibri"/>
                <a:cs typeface="Calibri"/>
              </a:rPr>
              <a:t>Pros:</a:t>
            </a:r>
            <a:endParaRPr lang="en-US"/>
          </a:p>
          <a:p>
            <a:pPr lvl="1"/>
            <a:r>
              <a:rPr lang="en-US" sz="2800" spc="10">
                <a:latin typeface="Calibri"/>
                <a:cs typeface="Calibri"/>
              </a:rPr>
              <a:t>More nuanced</a:t>
            </a:r>
            <a:endParaRPr lang="en-US" sz="2800">
              <a:latin typeface="Calibri"/>
              <a:cs typeface="Calibri"/>
            </a:endParaRPr>
          </a:p>
          <a:p>
            <a:pPr lvl="1"/>
            <a:r>
              <a:rPr lang="en-US" sz="2800" spc="10">
                <a:latin typeface="Calibri"/>
                <a:cs typeface="Calibri"/>
              </a:rPr>
              <a:t>Allows for true AT users (or people with disabilities) who have lived experiences to assess content</a:t>
            </a:r>
          </a:p>
          <a:p>
            <a:endParaRPr lang="en-US"/>
          </a:p>
        </p:txBody>
      </p:sp>
      <p:pic>
        <p:nvPicPr>
          <p:cNvPr id="4" name="Graphic 5">
            <a:extLst>
              <a:ext uri="{FF2B5EF4-FFF2-40B4-BE49-F238E27FC236}">
                <a16:creationId xmlns:a16="http://schemas.microsoft.com/office/drawing/2014/main" id="{C2449129-5075-A074-8ED5-FF6EA395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75231" y="3425142"/>
            <a:ext cx="2862805" cy="288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619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88BC-F66B-3567-B650-E64293685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EB780"/>
                </a:solidFill>
                <a:latin typeface="Calibri"/>
                <a:cs typeface="Calibri"/>
              </a:rPr>
              <a:t>Manual Testing Cons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1FA41-5D22-CBA3-4E7C-CBD5F3AAC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101328" cy="4351337"/>
          </a:xfrm>
        </p:spPr>
        <p:txBody>
          <a:bodyPr/>
          <a:lstStyle/>
          <a:p>
            <a:pPr marL="285750" indent="-285750"/>
            <a:r>
              <a:rPr lang="en-US" sz="3200">
                <a:latin typeface="Calibri"/>
                <a:cs typeface="Calibri"/>
              </a:rPr>
              <a:t>Cons:</a:t>
            </a:r>
            <a:endParaRPr lang="en-US" sz="3200"/>
          </a:p>
          <a:p>
            <a:pPr lvl="1"/>
            <a:r>
              <a:rPr lang="en-US" sz="2800" spc="10">
                <a:latin typeface="Calibri"/>
                <a:cs typeface="Calibri"/>
              </a:rPr>
              <a:t>Time – manual testing takes time to go through each page</a:t>
            </a:r>
          </a:p>
          <a:p>
            <a:pPr lvl="1"/>
            <a:r>
              <a:rPr lang="en-US" sz="2800" spc="10">
                <a:latin typeface="Calibri"/>
                <a:cs typeface="Calibri"/>
              </a:rPr>
              <a:t>Cost – there are testers that need to be paid for their time</a:t>
            </a:r>
            <a:endParaRPr lang="en-US" sz="2800">
              <a:latin typeface="Calibri"/>
              <a:cs typeface="Calibri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84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108A-A6A7-26E2-6832-D767DE81F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429" y="503170"/>
            <a:ext cx="5932608" cy="1325562"/>
          </a:xfrm>
        </p:spPr>
        <p:txBody>
          <a:bodyPr/>
          <a:lstStyle/>
          <a:p>
            <a:pPr algn="ctr"/>
            <a:r>
              <a:rPr lang="en-US">
                <a:solidFill>
                  <a:srgbClr val="CEB780"/>
                </a:solidFill>
                <a:latin typeface="Calibri"/>
                <a:cs typeface="Calibri"/>
              </a:rPr>
              <a:t>Mental Maps</a:t>
            </a:r>
          </a:p>
        </p:txBody>
      </p:sp>
      <p:pic>
        <p:nvPicPr>
          <p:cNvPr id="5" name="Graphic 4" descr="Head with gears icon.">
            <a:extLst>
              <a:ext uri="{FF2B5EF4-FFF2-40B4-BE49-F238E27FC236}">
                <a16:creationId xmlns:a16="http://schemas.microsoft.com/office/drawing/2014/main" id="{FAAB7BA6-C844-DA40-9EC8-550F0BE566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58359" y="979413"/>
            <a:ext cx="914400" cy="914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E1B5D-7675-7C11-C9CB-364249700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624" y="2011581"/>
            <a:ext cx="9066007" cy="302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>
                <a:latin typeface="Calibri"/>
                <a:cs typeface="Calibri"/>
              </a:rPr>
              <a:t>How someone makes sense of their digital environment:</a:t>
            </a:r>
          </a:p>
          <a:p>
            <a:pPr lvl="1"/>
            <a:r>
              <a:rPr lang="en-US" sz="2600">
                <a:latin typeface="Calibri"/>
                <a:cs typeface="Calibri"/>
              </a:rPr>
              <a:t>Document Structure</a:t>
            </a:r>
          </a:p>
          <a:p>
            <a:pPr lvl="1"/>
            <a:r>
              <a:rPr lang="en-US" sz="2600">
                <a:latin typeface="Calibri"/>
                <a:cs typeface="Calibri"/>
              </a:rPr>
              <a:t>Naming conventions (calling something what it is)</a:t>
            </a:r>
          </a:p>
          <a:p>
            <a:pPr lvl="1"/>
            <a:r>
              <a:rPr lang="en-US" sz="2600">
                <a:latin typeface="Calibri"/>
                <a:cs typeface="Calibri"/>
              </a:rPr>
              <a:t>Contextual queues</a:t>
            </a:r>
          </a:p>
          <a:p>
            <a:pPr lvl="1"/>
            <a:r>
              <a:rPr lang="en-US" sz="2600">
                <a:latin typeface="Calibri"/>
                <a:cs typeface="Calibri"/>
              </a:rPr>
              <a:t>Consistent operations</a:t>
            </a:r>
          </a:p>
        </p:txBody>
      </p:sp>
    </p:spTree>
    <p:extLst>
      <p:ext uri="{BB962C8B-B14F-4D97-AF65-F5344CB8AC3E}">
        <p14:creationId xmlns:p14="http://schemas.microsoft.com/office/powerpoint/2010/main" val="3196515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42E82-F2BE-2F83-A3B7-C7C35ADE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215" y="395012"/>
            <a:ext cx="8768110" cy="1645940"/>
          </a:xfrm>
        </p:spPr>
        <p:txBody>
          <a:bodyPr>
            <a:normAutofit/>
          </a:bodyPr>
          <a:lstStyle/>
          <a:p>
            <a:pPr algn="ctr"/>
            <a:r>
              <a:rPr lang="en-US" sz="5400">
                <a:latin typeface="Calibri" panose="020F0502020204030204" pitchFamily="34" charset="0"/>
                <a:cs typeface="Calibri" panose="020F0502020204030204" pitchFamily="34" charset="0"/>
              </a:rPr>
              <a:t>How Automated Testing Falls Short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4" descr="A meme of Gene Wilder's Willy Wonka character saying &quot;You performed automated testing on your page? It must be fully accessible!&quot;">
            <a:extLst>
              <a:ext uri="{FF2B5EF4-FFF2-40B4-BE49-F238E27FC236}">
                <a16:creationId xmlns:a16="http://schemas.microsoft.com/office/drawing/2014/main" id="{BD4F5C43-D496-5AA9-C058-F84B05996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194" y="2277825"/>
            <a:ext cx="6732895" cy="380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478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108A-A6A7-26E2-6832-D767DE81F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EB7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E1B5D-7675-7C11-C9CB-364249700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917" y="1828800"/>
            <a:ext cx="4501032" cy="382817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>
                <a:latin typeface="Calibri"/>
                <a:cs typeface="Calibri"/>
              </a:rPr>
              <a:t>Automated testing alone cannot catch all accessibility or usability issues.</a:t>
            </a:r>
            <a:endParaRPr lang="en-US"/>
          </a:p>
          <a:p>
            <a:r>
              <a:rPr lang="en-US" sz="1800">
                <a:latin typeface="Calibri"/>
                <a:cs typeface="Calibri"/>
              </a:rPr>
              <a:t>Studies have shown that </a:t>
            </a:r>
            <a:r>
              <a:rPr lang="en-US" sz="1800" b="1">
                <a:solidFill>
                  <a:srgbClr val="CEB780"/>
                </a:solidFill>
                <a:latin typeface="Calibri"/>
                <a:cs typeface="Calibri"/>
              </a:rPr>
              <a:t>automated testing tools only "find 20 to 30% of accessibility issues"</a:t>
            </a:r>
            <a:r>
              <a:rPr lang="en-US" sz="1800">
                <a:latin typeface="Calibri"/>
                <a:cs typeface="Calibri"/>
              </a:rPr>
              <a:t> (Bunch, 2021). </a:t>
            </a:r>
            <a:endParaRPr lang="en-US"/>
          </a:p>
          <a:p>
            <a:r>
              <a:rPr lang="en-US" sz="1800">
                <a:latin typeface="Calibri"/>
                <a:cs typeface="Calibri"/>
              </a:rPr>
              <a:t>Demo</a:t>
            </a:r>
          </a:p>
        </p:txBody>
      </p:sp>
      <p:pic>
        <p:nvPicPr>
          <p:cNvPr id="4" name="Picture 4" descr="Image from ahrefs saying &quot;Screen readers may read out ugly filenames for images without alt text.&quot; There are two images of cats. One is without alt text and the img file name. The other is with alt text saying &quot;Cute cat&quot;. ">
            <a:extLst>
              <a:ext uri="{FF2B5EF4-FFF2-40B4-BE49-F238E27FC236}">
                <a16:creationId xmlns:a16="http://schemas.microsoft.com/office/drawing/2014/main" id="{AD810245-33D4-106D-1E2F-F187460180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316" y="969773"/>
            <a:ext cx="4864859" cy="513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27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108A-A6A7-26E2-6832-D767DE81F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47" y="508635"/>
            <a:ext cx="9692640" cy="1325562"/>
          </a:xfrm>
        </p:spPr>
        <p:txBody>
          <a:bodyPr/>
          <a:lstStyle/>
          <a:p>
            <a:r>
              <a:rPr lang="en-US">
                <a:solidFill>
                  <a:srgbClr val="CEB780"/>
                </a:solidFill>
                <a:latin typeface="Calibri"/>
                <a:cs typeface="Calibri"/>
              </a:rPr>
              <a:t>Screen Reader Demo</a:t>
            </a:r>
          </a:p>
        </p:txBody>
      </p:sp>
      <p:pic>
        <p:nvPicPr>
          <p:cNvPr id="5" name="Graphic 5" descr="Icon of female programmer.">
            <a:extLst>
              <a:ext uri="{FF2B5EF4-FFF2-40B4-BE49-F238E27FC236}">
                <a16:creationId xmlns:a16="http://schemas.microsoft.com/office/drawing/2014/main" id="{75BF6039-2256-FBDD-0AF4-2884DA2252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55025" y="2998759"/>
            <a:ext cx="2284686" cy="2284686"/>
          </a:xfrm>
          <a:prstGeom prst="rect">
            <a:avLst/>
          </a:prstGeom>
        </p:spPr>
      </p:pic>
      <p:pic>
        <p:nvPicPr>
          <p:cNvPr id="4" name="Graphic 5" descr="Keyboard outline icon. ">
            <a:extLst>
              <a:ext uri="{FF2B5EF4-FFF2-40B4-BE49-F238E27FC236}">
                <a16:creationId xmlns:a16="http://schemas.microsoft.com/office/drawing/2014/main" id="{93426421-5447-99ED-58C4-5471071C1F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96000" y="2862125"/>
            <a:ext cx="2862805" cy="288209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E1B5D-7675-7C11-C9CB-364249700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>
                <a:latin typeface="Calibri"/>
                <a:cs typeface="Calibri"/>
              </a:rPr>
              <a:t>Using: Two examples of the same PDF (good and bad)</a:t>
            </a:r>
          </a:p>
          <a:p>
            <a:pPr marL="0" indent="0">
              <a:buNone/>
            </a:pPr>
            <a:r>
              <a:rPr lang="en-US" sz="2600">
                <a:latin typeface="Calibri"/>
                <a:cs typeface="Calibri"/>
              </a:rPr>
              <a:t>Key takeaways: what you see is not always what you get</a:t>
            </a:r>
          </a:p>
          <a:p>
            <a:pPr marL="0" indent="0">
              <a:buNone/>
            </a:pPr>
            <a:endParaRPr lang="en-US" sz="2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5229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42E82-F2BE-2F83-A3B7-C7C35ADE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35787"/>
            <a:ext cx="8574767" cy="1793791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rgbClr val="CEB7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we are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A5495-37E3-D1F0-F77D-AFDD58258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6840" y="2029578"/>
            <a:ext cx="9418320" cy="3773592"/>
          </a:xfrm>
        </p:spPr>
        <p:txBody>
          <a:bodyPr>
            <a:normAutofit/>
          </a:bodyPr>
          <a:lstStyle/>
          <a:p>
            <a:r>
              <a:rPr lang="en-US" sz="2200">
                <a:solidFill>
                  <a:schemeClr val="tx1"/>
                </a:solidFill>
                <a:latin typeface="Calibri"/>
                <a:cs typeface="Calibri"/>
              </a:rPr>
              <a:t>Assessment &amp; Usability team</a:t>
            </a:r>
          </a:p>
          <a:p>
            <a:pPr>
              <a:buFont typeface="Arial,Sans-Serif" pitchFamily="34" charset="0"/>
            </a:pPr>
            <a:r>
              <a:rPr lang="en-US" sz="220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We are involved in other processes in addition to testing: 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200" spc="10">
                <a:latin typeface="Calibri"/>
                <a:cs typeface="Calibri"/>
              </a:rPr>
              <a:t>Procurement </a:t>
            </a:r>
            <a:endParaRPr lang="en-US">
              <a:latin typeface="Calibri"/>
              <a:cs typeface="Calibri"/>
            </a:endParaRP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200" spc="10">
                <a:latin typeface="Calibri"/>
                <a:cs typeface="Calibri"/>
              </a:rPr>
              <a:t>Consultations with vendors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200" spc="10">
                <a:latin typeface="Calibri"/>
                <a:cs typeface="Calibri"/>
              </a:rPr>
              <a:t>Requests for document review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200" spc="10">
                <a:latin typeface="Calibri"/>
                <a:cs typeface="Calibri"/>
              </a:rPr>
              <a:t>Special projects: 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spc="10">
                <a:latin typeface="Calibri"/>
                <a:cs typeface="Calibri"/>
              </a:rPr>
              <a:t>Data Visualizations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spc="10">
                <a:latin typeface="Calibri"/>
                <a:cs typeface="Calibri"/>
              </a:rPr>
              <a:t>Student Portal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spc="10">
                <a:latin typeface="Calibri"/>
                <a:cs typeface="Calibri"/>
              </a:rPr>
              <a:t>Digital tools study</a:t>
            </a:r>
          </a:p>
        </p:txBody>
      </p:sp>
      <p:pic>
        <p:nvPicPr>
          <p:cNvPr id="4" name="Picture 4" descr="University of Colorado Boulder Digital Accessibility, part of the office of Integrity, safety and compliance page. ">
            <a:extLst>
              <a:ext uri="{FF2B5EF4-FFF2-40B4-BE49-F238E27FC236}">
                <a16:creationId xmlns:a16="http://schemas.microsoft.com/office/drawing/2014/main" id="{24B0F881-D497-4381-CD8F-3D6CC78B8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0479" y="3353094"/>
            <a:ext cx="4744871" cy="182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483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42E82-F2BE-2F83-A3B7-C7C35ADE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758952"/>
            <a:ext cx="8563394" cy="2601283"/>
          </a:xfrm>
        </p:spPr>
        <p:txBody>
          <a:bodyPr>
            <a:normAutofit/>
          </a:bodyPr>
          <a:lstStyle/>
          <a:p>
            <a:r>
              <a:rPr lang="en-US" sz="5400">
                <a:latin typeface="Calibri"/>
                <a:cs typeface="Calibri"/>
              </a:rPr>
              <a:t>Manual Testing at CU Boulder</a:t>
            </a:r>
            <a:endParaRPr lang="en-US" sz="54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A5495-37E3-D1F0-F77D-AFDD58258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1872" y="3708779"/>
            <a:ext cx="9418320" cy="1691640"/>
          </a:xfrm>
        </p:spPr>
        <p:txBody>
          <a:bodyPr/>
          <a:lstStyle/>
          <a:p>
            <a:r>
              <a:rPr lang="en-US">
                <a:solidFill>
                  <a:srgbClr val="CEB780"/>
                </a:solidFill>
                <a:latin typeface="Calibri"/>
                <a:cs typeface="Calibri"/>
              </a:rPr>
              <a:t>The way that we test has worked for our office and program. While this may not be the best course for other institutions, there are lessons we want to share. </a:t>
            </a:r>
            <a:endParaRPr lang="en-US">
              <a:solidFill>
                <a:srgbClr val="CEB7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2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8F370-4F45-4E5A-0B63-2CB61B340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EB780"/>
                </a:solidFill>
                <a:latin typeface="Calibri"/>
                <a:cs typeface="Calibri"/>
              </a:rPr>
              <a:t>CU Manually Tests </a:t>
            </a:r>
            <a:endParaRPr lang="en-US" dirty="0">
              <a:solidFill>
                <a:srgbClr val="CEB78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F6097-12F9-797E-67E0-5ECA0AE57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alibri"/>
                <a:ea typeface="Calibri"/>
                <a:cs typeface="Calibri"/>
              </a:rPr>
              <a:t>CU Boulder's Assessment &amp; Usability team manually tests digital products. We have developed a methodology that works for our office. </a:t>
            </a:r>
            <a:endParaRPr lang="en-US" sz="2400" dirty="0">
              <a:latin typeface="Calibri"/>
              <a:ea typeface="+mn-lt"/>
              <a:cs typeface="+mn-lt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Calibri"/>
                <a:ea typeface="+mn-lt"/>
                <a:cs typeface="+mn-lt"/>
              </a:rPr>
              <a:t>Learn about the product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sz="2400" dirty="0">
                <a:latin typeface="Calibri"/>
                <a:ea typeface="+mn-lt"/>
                <a:cs typeface="+mn-lt"/>
              </a:rPr>
              <a:t>Write task list (or testing script)</a:t>
            </a:r>
          </a:p>
          <a:p>
            <a:pPr marL="457200" indent="-457200">
              <a:buAutoNum type="arabicPeriod"/>
            </a:pPr>
            <a:r>
              <a:rPr lang="en-US" sz="2400">
                <a:latin typeface="Calibri"/>
                <a:ea typeface="+mn-lt"/>
                <a:cs typeface="+mn-lt"/>
              </a:rPr>
              <a:t>Test</a:t>
            </a:r>
            <a:r>
              <a:rPr lang="en-US" sz="2400" dirty="0">
                <a:latin typeface="Calibri"/>
                <a:ea typeface="+mn-lt"/>
                <a:cs typeface="+mn-lt"/>
              </a:rPr>
              <a:t> the product using the testing script. </a:t>
            </a:r>
            <a:endParaRPr lang="en-US" dirty="0">
              <a:latin typeface="Calibri"/>
              <a:ea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Calibri"/>
                <a:ea typeface="+mn-lt"/>
                <a:cs typeface="+mn-lt"/>
              </a:rPr>
              <a:t>Validate testing notes &amp; compile report.</a:t>
            </a:r>
            <a:endParaRPr lang="en-US" sz="2400" dirty="0">
              <a:latin typeface="Century Schoolbook"/>
              <a:ea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Calibri"/>
                <a:ea typeface="+mn-lt"/>
                <a:cs typeface="+mn-lt"/>
              </a:rPr>
              <a:t>Report is reviewed &amp; sent to the customer</a:t>
            </a:r>
            <a:endParaRPr lang="en-US" dirty="0">
              <a:latin typeface="Calibri"/>
              <a:ea typeface="Calibri"/>
              <a:cs typeface="Calibri"/>
            </a:endParaRPr>
          </a:p>
          <a:p>
            <a:endParaRPr lang="en-US" sz="2400" dirty="0">
              <a:latin typeface="Calibri"/>
            </a:endParaRPr>
          </a:p>
          <a:p>
            <a:endParaRPr lang="en-US" sz="2400" dirty="0">
              <a:latin typeface="Century Schoolbook"/>
              <a:ea typeface="Calibri"/>
              <a:cs typeface="Calibri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22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8F370-4F45-4E5A-0B63-2CB61B340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EB780"/>
                </a:solidFill>
                <a:latin typeface="Calibri"/>
                <a:cs typeface="Calibri"/>
              </a:rPr>
              <a:t>CU Manually Tests (part 2)</a:t>
            </a:r>
            <a:endParaRPr lang="en-US" dirty="0">
              <a:solidFill>
                <a:srgbClr val="CEB78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F6097-12F9-797E-67E0-5ECA0AE57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Calibri"/>
                <a:ea typeface="+mn-lt"/>
                <a:cs typeface="+mn-lt"/>
              </a:rPr>
              <a:t>We test with a focus on usability. Products can be technically accessible by WCAG standards but </a:t>
            </a:r>
            <a:r>
              <a:rPr lang="en-US" sz="2400">
                <a:latin typeface="Calibri"/>
                <a:ea typeface="+mn-lt"/>
                <a:cs typeface="+mn-lt"/>
              </a:rPr>
              <a:t>may not be</a:t>
            </a:r>
            <a:r>
              <a:rPr lang="en-US" sz="2400" dirty="0">
                <a:latin typeface="Calibri"/>
                <a:ea typeface="+mn-lt"/>
                <a:cs typeface="+mn-lt"/>
              </a:rPr>
              <a:t> usable. </a:t>
            </a:r>
            <a:endParaRPr lang="en-US" sz="2400" dirty="0">
              <a:latin typeface="Century Schoolbook"/>
              <a:ea typeface="Calibri"/>
              <a:cs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</a:rPr>
              <a:t>The report uses four categories:</a:t>
            </a:r>
          </a:p>
          <a:p>
            <a:pPr lvl="1">
              <a:buFont typeface="'Wingdings 2',Sans-Serif" pitchFamily="34" charset="0"/>
              <a:buChar char=""/>
            </a:pPr>
            <a:r>
              <a:rPr lang="en-US" sz="2200" spc="10" dirty="0">
                <a:solidFill>
                  <a:srgbClr val="CEB780"/>
                </a:solidFill>
                <a:latin typeface="Calibri"/>
                <a:ea typeface="Calibri"/>
                <a:cs typeface="Calibri"/>
              </a:rPr>
              <a:t>Severe</a:t>
            </a:r>
            <a:r>
              <a:rPr lang="en-US" sz="2200" spc="10" dirty="0">
                <a:latin typeface="Calibri"/>
                <a:ea typeface="Calibri"/>
                <a:cs typeface="Calibri"/>
              </a:rPr>
              <a:t> – the issue breaks the program</a:t>
            </a:r>
          </a:p>
          <a:p>
            <a:pPr lvl="1">
              <a:buFont typeface="'Wingdings 2',Sans-Serif" pitchFamily="34" charset="0"/>
              <a:buChar char=""/>
            </a:pPr>
            <a:r>
              <a:rPr lang="en-US" sz="2200" spc="10" dirty="0">
                <a:solidFill>
                  <a:srgbClr val="CEB780"/>
                </a:solidFill>
                <a:latin typeface="Calibri"/>
                <a:ea typeface="Calibri"/>
                <a:cs typeface="Calibri"/>
              </a:rPr>
              <a:t>Significant</a:t>
            </a:r>
            <a:r>
              <a:rPr lang="en-US" sz="2200" spc="10" dirty="0">
                <a:latin typeface="Calibri"/>
                <a:ea typeface="Calibri"/>
                <a:cs typeface="Calibri"/>
              </a:rPr>
              <a:t> – the issue is difficult to navigate or "violates" WCAG</a:t>
            </a:r>
          </a:p>
          <a:p>
            <a:pPr lvl="1">
              <a:buFont typeface="'Wingdings 2',Sans-Serif" pitchFamily="34" charset="0"/>
              <a:buChar char=""/>
            </a:pPr>
            <a:r>
              <a:rPr lang="en-US" sz="2200" spc="10" dirty="0">
                <a:solidFill>
                  <a:srgbClr val="CEB780"/>
                </a:solidFill>
                <a:latin typeface="Calibri"/>
                <a:ea typeface="Calibri"/>
                <a:cs typeface="Calibri"/>
              </a:rPr>
              <a:t>Minor</a:t>
            </a:r>
            <a:r>
              <a:rPr lang="en-US" sz="2200" spc="10" dirty="0">
                <a:latin typeface="Calibri"/>
                <a:ea typeface="Calibri"/>
                <a:cs typeface="Calibri"/>
              </a:rPr>
              <a:t> – the issue impedes usability with slight difficulties that's easily overcome</a:t>
            </a:r>
          </a:p>
          <a:p>
            <a:pPr lvl="1">
              <a:buFont typeface="'Wingdings 2',Sans-Serif" pitchFamily="34" charset="0"/>
              <a:buChar char=""/>
            </a:pPr>
            <a:r>
              <a:rPr lang="en-US" sz="2200" spc="10" dirty="0">
                <a:solidFill>
                  <a:srgbClr val="CEB780"/>
                </a:solidFill>
                <a:latin typeface="Calibri"/>
                <a:ea typeface="Calibri"/>
                <a:cs typeface="Calibri"/>
              </a:rPr>
              <a:t>Usability </a:t>
            </a:r>
            <a:r>
              <a:rPr lang="en-US" sz="2200" spc="10" dirty="0">
                <a:latin typeface="Calibri"/>
                <a:ea typeface="Calibri"/>
                <a:cs typeface="Calibri"/>
              </a:rPr>
              <a:t>– issue affects all users</a:t>
            </a:r>
            <a:endParaRPr lang="en-US" spc="10" dirty="0"/>
          </a:p>
          <a:p>
            <a:pPr marL="342900" indent="-342900"/>
            <a:endParaRPr lang="en-US" sz="2400" dirty="0">
              <a:latin typeface="Calibri"/>
              <a:ea typeface="Calibri"/>
              <a:cs typeface="Calibri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495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108A-A6A7-26E2-6832-D767DE81F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485" y="751349"/>
            <a:ext cx="9794998" cy="75690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CEB780"/>
                </a:solidFill>
                <a:latin typeface="Calibri"/>
                <a:cs typeface="Calibri"/>
              </a:rPr>
              <a:t>Screen Readers – Our Foundational Tool</a:t>
            </a:r>
            <a:endParaRPr lang="en-US">
              <a:solidFill>
                <a:srgbClr val="CEB78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E1B5D-7675-7C11-C9CB-364249700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727" y="1508255"/>
            <a:ext cx="4814095" cy="33478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latin typeface="Calibri"/>
                <a:cs typeface="Calibri"/>
              </a:rPr>
              <a:t>Why do we use screen readers?</a:t>
            </a:r>
          </a:p>
          <a:p>
            <a:pPr lvl="1"/>
            <a:r>
              <a:rPr lang="en-US" sz="2000" spc="10">
                <a:latin typeface="Calibri"/>
                <a:cs typeface="Calibri"/>
              </a:rPr>
              <a:t>Screen reader accessibility captures more than just issues that will impact users who are blind or have low vision. </a:t>
            </a:r>
          </a:p>
          <a:p>
            <a:pPr lvl="1"/>
            <a:r>
              <a:rPr lang="en-US" sz="2000" spc="10">
                <a:latin typeface="Calibri"/>
                <a:cs typeface="Calibri"/>
              </a:rPr>
              <a:t>Since screen readers read the code, </a:t>
            </a:r>
            <a:r>
              <a:rPr lang="en-US" sz="2000" b="1" spc="10">
                <a:solidFill>
                  <a:srgbClr val="CEB780"/>
                </a:solidFill>
                <a:latin typeface="Calibri"/>
                <a:cs typeface="Calibri"/>
              </a:rPr>
              <a:t>issues impacting all users can be found. </a:t>
            </a:r>
            <a:endParaRPr lang="en-US"/>
          </a:p>
          <a:p>
            <a:pPr lvl="1"/>
            <a:r>
              <a:rPr lang="en-US" sz="2000" spc="10">
                <a:latin typeface="Calibri"/>
                <a:cs typeface="Calibri"/>
              </a:rPr>
              <a:t>For example, if a button is not a programmatic button, then that will also disrupt speech-to-text use.</a:t>
            </a:r>
          </a:p>
        </p:txBody>
      </p:sp>
      <p:pic>
        <p:nvPicPr>
          <p:cNvPr id="6" name="Picture 6" descr="NVDA logo. ">
            <a:extLst>
              <a:ext uri="{FF2B5EF4-FFF2-40B4-BE49-F238E27FC236}">
                <a16:creationId xmlns:a16="http://schemas.microsoft.com/office/drawing/2014/main" id="{B7D35839-7FF9-ED23-A4A9-9770F593B7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1483" y="1818049"/>
            <a:ext cx="1905000" cy="1905000"/>
          </a:xfrm>
          <a:prstGeom prst="rect">
            <a:avLst/>
          </a:prstGeom>
        </p:spPr>
      </p:pic>
      <p:pic>
        <p:nvPicPr>
          <p:cNvPr id="7" name="Picture 7" descr="JAWS logo. ">
            <a:extLst>
              <a:ext uri="{FF2B5EF4-FFF2-40B4-BE49-F238E27FC236}">
                <a16:creationId xmlns:a16="http://schemas.microsoft.com/office/drawing/2014/main" id="{490467D2-F5F1-535C-A11A-9F031A5A93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5289" y="3723049"/>
            <a:ext cx="1957388" cy="1957388"/>
          </a:xfrm>
          <a:prstGeom prst="rect">
            <a:avLst/>
          </a:prstGeom>
        </p:spPr>
      </p:pic>
      <p:pic>
        <p:nvPicPr>
          <p:cNvPr id="8" name="Picture 8" descr="VoiceOver logo. ">
            <a:extLst>
              <a:ext uri="{FF2B5EF4-FFF2-40B4-BE49-F238E27FC236}">
                <a16:creationId xmlns:a16="http://schemas.microsoft.com/office/drawing/2014/main" id="{A4CF03D9-3CC2-8CBA-9BC0-54F46BF485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8637" y="1575141"/>
            <a:ext cx="1752600" cy="1752600"/>
          </a:xfrm>
          <a:prstGeom prst="rect">
            <a:avLst/>
          </a:prstGeom>
        </p:spPr>
      </p:pic>
      <p:pic>
        <p:nvPicPr>
          <p:cNvPr id="4" name="Picture 4" descr="TalkBack logo. ">
            <a:extLst>
              <a:ext uri="{FF2B5EF4-FFF2-40B4-BE49-F238E27FC236}">
                <a16:creationId xmlns:a16="http://schemas.microsoft.com/office/drawing/2014/main" id="{57AF6818-B59B-EDFF-3D3D-393BDDCDB6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0916" y="3327741"/>
            <a:ext cx="1840567" cy="185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8540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8F370-4F45-4E5A-0B63-2CB61B340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EB780"/>
                </a:solidFill>
                <a:latin typeface="Calibri"/>
                <a:cs typeface="Calibri"/>
              </a:rPr>
              <a:t>Experience of True AT Users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F6097-12F9-797E-67E0-5ECA0AE57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sz="2400">
                <a:latin typeface="Calibri"/>
                <a:cs typeface="Calibri"/>
              </a:rPr>
              <a:t>Importance of true AT users (or users with disabilities)</a:t>
            </a:r>
            <a:endParaRPr lang="en-US"/>
          </a:p>
          <a:p>
            <a:pPr lvl="1"/>
            <a:r>
              <a:rPr lang="en-US" sz="2200" spc="10">
                <a:latin typeface="Calibri"/>
                <a:cs typeface="Calibri"/>
              </a:rPr>
              <a:t>The W3C mentions that there are two groups that should conduct testing: experts and users (2019). </a:t>
            </a:r>
            <a:endParaRPr lang="en-US" sz="2200">
              <a:latin typeface="Calibri"/>
              <a:cs typeface="Calibri"/>
            </a:endParaRPr>
          </a:p>
          <a:p>
            <a:pPr lvl="1"/>
            <a:r>
              <a:rPr lang="en-US" sz="2200" spc="10">
                <a:latin typeface="Calibri"/>
                <a:cs typeface="Calibri"/>
              </a:rPr>
              <a:t>They note: </a:t>
            </a:r>
            <a:r>
              <a:rPr lang="en-US" sz="2200" b="1" spc="10">
                <a:solidFill>
                  <a:srgbClr val="CEB780"/>
                </a:solidFill>
                <a:latin typeface="Calibri"/>
                <a:cs typeface="Calibri"/>
              </a:rPr>
              <a:t>"No amount of developer inspection and screening can substitute for the raw clash between a user and a website." </a:t>
            </a:r>
            <a:endParaRPr lang="en-US" sz="2200" b="1">
              <a:solidFill>
                <a:srgbClr val="CEB780"/>
              </a:solidFill>
              <a:latin typeface="Calibri"/>
              <a:cs typeface="Calibri"/>
            </a:endParaRPr>
          </a:p>
          <a:p>
            <a:pPr lvl="1"/>
            <a:r>
              <a:rPr lang="en-US" sz="2200" spc="10">
                <a:latin typeface="Calibri"/>
                <a:cs typeface="Calibri"/>
              </a:rPr>
              <a:t>True AT users can uncover more technical issues and experience the "subtle interactions between web content and assistive technology" (W3C, 2019).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4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108A-A6A7-26E2-6832-D767DE81F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439" y="796391"/>
            <a:ext cx="9760878" cy="768279"/>
          </a:xfrm>
        </p:spPr>
        <p:txBody>
          <a:bodyPr/>
          <a:lstStyle/>
          <a:p>
            <a:r>
              <a:rPr lang="en-US">
                <a:solidFill>
                  <a:srgbClr val="CEB7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Considerations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E1B5D-7675-7C11-C9CB-364249700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439" y="1180531"/>
            <a:ext cx="8595360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400"/>
          </a:p>
          <a:p>
            <a:pPr marL="457200" indent="-457200"/>
            <a:r>
              <a:rPr lang="en-US" sz="2800">
                <a:latin typeface="Calibri"/>
                <a:ea typeface="+mn-lt"/>
                <a:cs typeface="+mn-lt"/>
              </a:rPr>
              <a:t>Keep these in mind:</a:t>
            </a:r>
            <a:endParaRPr lang="en-US" sz="2800">
              <a:latin typeface="Calibri"/>
              <a:cs typeface="Calibri"/>
            </a:endParaRPr>
          </a:p>
          <a:p>
            <a:pPr lvl="1" indent="-342900">
              <a:buFont typeface="Wingdings 2" pitchFamily="34" charset="0"/>
            </a:pPr>
            <a:r>
              <a:rPr lang="en-US" sz="2400" b="1" spc="10">
                <a:solidFill>
                  <a:srgbClr val="CEB780"/>
                </a:solidFill>
                <a:latin typeface="Calibri"/>
                <a:cs typeface="Calibri"/>
              </a:rPr>
              <a:t>Color Contrast</a:t>
            </a:r>
            <a:endParaRPr lang="en-US" sz="2400" b="1" spc="10">
              <a:solidFill>
                <a:srgbClr val="CEB780"/>
              </a:solidFill>
              <a:latin typeface="Calibri"/>
              <a:ea typeface="Calibri"/>
              <a:cs typeface="Calibri"/>
            </a:endParaRPr>
          </a:p>
          <a:p>
            <a:pPr lvl="2" indent="-342900">
              <a:buFont typeface="Wingdings 2" pitchFamily="34" charset="0"/>
            </a:pPr>
            <a:r>
              <a:rPr lang="en-US" sz="2000" spc="10">
                <a:latin typeface="Calibri"/>
                <a:cs typeface="Calibri"/>
              </a:rPr>
              <a:t>We use the </a:t>
            </a:r>
            <a:r>
              <a:rPr lang="en-US" sz="2000" spc="10" err="1">
                <a:latin typeface="Calibri"/>
                <a:cs typeface="Calibri"/>
              </a:rPr>
              <a:t>Colour</a:t>
            </a:r>
            <a:r>
              <a:rPr lang="en-US" sz="2000" spc="10">
                <a:latin typeface="Calibri"/>
                <a:cs typeface="Calibri"/>
              </a:rPr>
              <a:t> Contrast </a:t>
            </a:r>
            <a:r>
              <a:rPr lang="en-US" sz="2000" spc="10" err="1">
                <a:latin typeface="Calibri"/>
                <a:cs typeface="Calibri"/>
              </a:rPr>
              <a:t>Analyser</a:t>
            </a:r>
            <a:r>
              <a:rPr lang="en-US" sz="2000" spc="10">
                <a:latin typeface="Calibri"/>
                <a:cs typeface="Calibri"/>
              </a:rPr>
              <a:t> by </a:t>
            </a:r>
            <a:r>
              <a:rPr lang="en-US" sz="2000" spc="10" err="1">
                <a:latin typeface="Calibri"/>
                <a:cs typeface="Calibri"/>
              </a:rPr>
              <a:t>TPGi</a:t>
            </a:r>
            <a:r>
              <a:rPr lang="en-US" sz="2000" spc="10">
                <a:latin typeface="Calibri"/>
                <a:cs typeface="Calibri"/>
              </a:rPr>
              <a:t> to test for color contrast. </a:t>
            </a:r>
            <a:endParaRPr lang="en-US" sz="2000">
              <a:latin typeface="Calibri"/>
              <a:cs typeface="Calibri"/>
            </a:endParaRPr>
          </a:p>
          <a:p>
            <a:pPr lvl="1" indent="-342900">
              <a:buFont typeface="Wingdings 2" pitchFamily="34" charset="0"/>
              <a:buChar char=""/>
            </a:pPr>
            <a:r>
              <a:rPr lang="en-US" sz="2400" b="1" spc="10">
                <a:solidFill>
                  <a:srgbClr val="CEB780"/>
                </a:solidFill>
                <a:latin typeface="Calibri"/>
                <a:cs typeface="Calibri"/>
              </a:rPr>
              <a:t>Closed Captions</a:t>
            </a:r>
            <a:endParaRPr lang="en-US" sz="1800">
              <a:solidFill>
                <a:srgbClr val="CEB780"/>
              </a:solidFill>
              <a:latin typeface="Calibri"/>
              <a:cs typeface="Calibri"/>
            </a:endParaRPr>
          </a:p>
          <a:p>
            <a:pPr lvl="2" indent="-342900">
              <a:buFont typeface="Wingdings 2" pitchFamily="34" charset="0"/>
              <a:buChar char=""/>
            </a:pPr>
            <a:r>
              <a:rPr lang="en-US" sz="2000" spc="10">
                <a:latin typeface="Calibri"/>
                <a:cs typeface="Calibri"/>
              </a:rPr>
              <a:t>Captions need to have a 99% accuracy. Auto captions on YouTube and other sites are generally 80% accurate (3Play Media, 2022).</a:t>
            </a:r>
            <a:r>
              <a:rPr lang="en-US" sz="1800" spc="10"/>
              <a:t> </a:t>
            </a:r>
            <a:endParaRPr lang="en-US" sz="1800"/>
          </a:p>
          <a:p>
            <a:endParaRPr lang="en-US"/>
          </a:p>
        </p:txBody>
      </p:sp>
      <p:pic>
        <p:nvPicPr>
          <p:cNvPr id="5" name="Picture 5" descr="Closed captioning symbol. ">
            <a:extLst>
              <a:ext uri="{FF2B5EF4-FFF2-40B4-BE49-F238E27FC236}">
                <a16:creationId xmlns:a16="http://schemas.microsoft.com/office/drawing/2014/main" id="{63868165-D962-D793-F4CE-68FA40CE7B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0" y="4622006"/>
            <a:ext cx="2190752" cy="163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580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F0B93-2F0A-CF1F-7DC4-1A895E946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251" y="2383654"/>
            <a:ext cx="5982307" cy="1045346"/>
          </a:xfrm>
        </p:spPr>
        <p:txBody>
          <a:bodyPr>
            <a:normAutofit/>
          </a:bodyPr>
          <a:lstStyle/>
          <a:p>
            <a:r>
              <a:rPr lang="en-US" sz="5400">
                <a:latin typeface="Calibri" panose="020F0502020204030204" pitchFamily="34" charset="0"/>
                <a:cs typeface="Calibri" panose="020F0502020204030204" pitchFamily="34" charset="0"/>
              </a:rPr>
              <a:t>What can you do?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ECA01-A4B2-7652-69CE-421EA24CE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5251" y="3669906"/>
            <a:ext cx="7812705" cy="1691640"/>
          </a:xfrm>
        </p:spPr>
        <p:txBody>
          <a:bodyPr/>
          <a:lstStyle/>
          <a:p>
            <a:r>
              <a:rPr lang="en-US">
                <a:solidFill>
                  <a:srgbClr val="CEB780"/>
                </a:solidFill>
                <a:latin typeface="Calibri"/>
                <a:cs typeface="Calibri"/>
              </a:rPr>
              <a:t>“The power of the Web is in its universality. Access by everyone regardless of disability is an essential aspect.” </a:t>
            </a:r>
            <a:endParaRPr lang="en-US">
              <a:latin typeface="Calibri"/>
              <a:cs typeface="Calibri"/>
            </a:endParaRPr>
          </a:p>
          <a:p>
            <a:r>
              <a:rPr lang="en-US">
                <a:solidFill>
                  <a:srgbClr val="CEB780"/>
                </a:solidFill>
                <a:latin typeface="Calibri"/>
                <a:cs typeface="Calibri"/>
              </a:rPr>
              <a:t>Tim Berners-Lee, director of W3C</a:t>
            </a:r>
          </a:p>
          <a:p>
            <a:endParaRPr lang="en-US"/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3DC16354-A487-E5DE-F703-07A9FBB46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59712" y="26245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19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108A-A6A7-26E2-6832-D767DE81F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476" y="365760"/>
            <a:ext cx="10426262" cy="1344612"/>
          </a:xfrm>
        </p:spPr>
        <p:txBody>
          <a:bodyPr>
            <a:noAutofit/>
          </a:bodyPr>
          <a:lstStyle/>
          <a:p>
            <a:pPr algn="ctr"/>
            <a:r>
              <a:rPr lang="en-US" sz="3600">
                <a:solidFill>
                  <a:srgbClr val="CEB780"/>
                </a:solidFill>
                <a:latin typeface="Calibri"/>
                <a:cs typeface="Calibri"/>
              </a:rPr>
              <a:t>Nurturing Digital Accessibility Proficiency And Cultural Competence From An Organizational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E1B5D-7675-7C11-C9CB-364249700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935216"/>
            <a:ext cx="9232441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/>
            <a:r>
              <a:rPr lang="en-US" sz="3200">
                <a:latin typeface="Calibri"/>
                <a:cs typeface="Calibri"/>
              </a:rPr>
              <a:t>Accessibility is not a “feature”</a:t>
            </a:r>
          </a:p>
          <a:p>
            <a:pPr marL="285750" indent="-285750"/>
            <a:r>
              <a:rPr lang="en-US" sz="3200">
                <a:latin typeface="Calibri"/>
                <a:cs typeface="Calibri"/>
              </a:rPr>
              <a:t>Understanding there is nuance (“it depends”)</a:t>
            </a:r>
          </a:p>
          <a:p>
            <a:pPr marL="285750" indent="-285750"/>
            <a:r>
              <a:rPr lang="en-US" sz="3200">
                <a:latin typeface="Calibri"/>
                <a:cs typeface="Calibri"/>
              </a:rPr>
              <a:t>Digital Accessibility Policy</a:t>
            </a:r>
          </a:p>
          <a:p>
            <a:pPr marL="285750" indent="-285750"/>
            <a:r>
              <a:rPr lang="en-US" sz="3200">
                <a:latin typeface="Calibri"/>
                <a:cs typeface="Calibri"/>
              </a:rPr>
              <a:t>Training</a:t>
            </a:r>
          </a:p>
          <a:p>
            <a:pPr marL="285750" indent="-285750"/>
            <a:r>
              <a:rPr lang="en-US" sz="3200">
                <a:latin typeface="Calibri"/>
                <a:cs typeface="Calibri"/>
              </a:rPr>
              <a:t>Talk about it!</a:t>
            </a:r>
          </a:p>
          <a:p>
            <a:pPr marL="285750" indent="-285750"/>
            <a:r>
              <a:rPr lang="en-US" sz="3200">
                <a:latin typeface="Calibri"/>
                <a:cs typeface="Calibri"/>
              </a:rPr>
              <a:t>Let others see you doing it!</a:t>
            </a:r>
          </a:p>
          <a:p>
            <a:pPr marL="285750" indent="-285750"/>
            <a:endParaRPr lang="en-US" sz="2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82003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108A-A6A7-26E2-6832-D767DE81F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476" y="365760"/>
            <a:ext cx="10426262" cy="1344612"/>
          </a:xfrm>
        </p:spPr>
        <p:txBody>
          <a:bodyPr>
            <a:noAutofit/>
          </a:bodyPr>
          <a:lstStyle/>
          <a:p>
            <a:pPr algn="ctr"/>
            <a:r>
              <a:rPr lang="en-US" sz="3600">
                <a:solidFill>
                  <a:srgbClr val="CEB780"/>
                </a:solidFill>
                <a:latin typeface="Calibri"/>
                <a:cs typeface="Calibri"/>
              </a:rPr>
              <a:t>Nurturing Digital Accessibility Proficiency And Cultural Competence From A Human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E1B5D-7675-7C11-C9CB-364249700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935216"/>
            <a:ext cx="9232441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/>
            <a:r>
              <a:rPr lang="en-US" sz="3200">
                <a:latin typeface="Calibri"/>
                <a:cs typeface="Calibri"/>
              </a:rPr>
              <a:t>Disability is an important part of the diversity and inclusion conversation</a:t>
            </a:r>
          </a:p>
          <a:p>
            <a:pPr marL="560070" lvl="1" indent="-285750"/>
            <a:r>
              <a:rPr lang="en-US" sz="3000">
                <a:latin typeface="Calibri"/>
                <a:cs typeface="Calibri"/>
              </a:rPr>
              <a:t>Awareness of lived experiences and identities</a:t>
            </a:r>
          </a:p>
          <a:p>
            <a:pPr marL="560070" lvl="1" indent="-285750"/>
            <a:r>
              <a:rPr lang="en-US" sz="3000">
                <a:latin typeface="Calibri"/>
                <a:cs typeface="Calibri"/>
              </a:rPr>
              <a:t>Buy-in to human condition</a:t>
            </a:r>
          </a:p>
          <a:p>
            <a:pPr marL="560070" lvl="1" indent="-285750"/>
            <a:r>
              <a:rPr lang="en-US" sz="3000">
                <a:latin typeface="Calibri"/>
                <a:cs typeface="Calibri"/>
              </a:rPr>
              <a:t>Experiences vary, they are individual</a:t>
            </a:r>
          </a:p>
          <a:p>
            <a:pPr marL="285750" indent="-285750"/>
            <a:endParaRPr lang="en-US" sz="2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84289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108A-A6A7-26E2-6832-D767DE81F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216" y="271814"/>
            <a:ext cx="10426262" cy="770503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rgbClr val="CEB780"/>
                </a:solidFill>
                <a:latin typeface="Calibri"/>
                <a:cs typeface="Calibri"/>
              </a:rPr>
              <a:t>Ask Questions!</a:t>
            </a:r>
            <a:endParaRPr lang="en-US" sz="4800" dirty="0">
              <a:solidFill>
                <a:srgbClr val="CEB78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E1B5D-7675-7C11-C9CB-364249700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1077" y="1256723"/>
            <a:ext cx="9232441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/>
            <a:r>
              <a:rPr lang="en-US" sz="2800" dirty="0">
                <a:latin typeface="Calibri"/>
                <a:cs typeface="Calibri"/>
              </a:rPr>
              <a:t>Whether working with vendors, the institutions, or using digital tools in the classroom, here are questions you can ask: </a:t>
            </a:r>
            <a:endParaRPr lang="en-US" sz="28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CEB780"/>
                </a:solidFill>
                <a:latin typeface="Calibri"/>
                <a:ea typeface="Calibri"/>
                <a:cs typeface="Calibri"/>
              </a:rPr>
              <a:t>Vendors:</a:t>
            </a:r>
            <a:r>
              <a:rPr lang="en-US" sz="2200" dirty="0">
                <a:latin typeface="Calibri"/>
                <a:ea typeface="Calibri"/>
                <a:cs typeface="Calibri"/>
              </a:rPr>
              <a:t> 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/>
                <a:ea typeface="Calibri"/>
                <a:cs typeface="Calibri"/>
              </a:rPr>
              <a:t>How was the product tested?  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/>
                <a:ea typeface="Calibri"/>
                <a:cs typeface="Calibri"/>
              </a:rPr>
              <a:t>If it was just automated, call it out!  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/>
                <a:ea typeface="Calibri"/>
                <a:cs typeface="Calibri"/>
              </a:rPr>
              <a:t>Do they have a VPAT or a Roadmap?  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 2" pitchFamily="34" charset="0"/>
            </a:pPr>
            <a:r>
              <a:rPr lang="en-US" sz="2000" dirty="0">
                <a:latin typeface="Calibri"/>
                <a:ea typeface="Calibri"/>
                <a:cs typeface="Calibri"/>
              </a:rPr>
              <a:t>Do not take VPATs for their word. Ask about roadmaps and if they're willing to work with you to address accessibility issues/concerns</a:t>
            </a:r>
            <a:endParaRPr lang="en-US" sz="2000"/>
          </a:p>
        </p:txBody>
      </p:sp>
      <p:pic>
        <p:nvPicPr>
          <p:cNvPr id="5" name="Graphic 6">
            <a:extLst>
              <a:ext uri="{FF2B5EF4-FFF2-40B4-BE49-F238E27FC236}">
                <a16:creationId xmlns:a16="http://schemas.microsoft.com/office/drawing/2014/main" id="{F168FBD6-324F-A1DB-C505-25284F0CC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74946" y="4507565"/>
            <a:ext cx="1531716" cy="154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63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42E82-F2BE-2F83-A3B7-C7C35ADE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35787"/>
            <a:ext cx="8574767" cy="1793791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rgbClr val="CEB7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A5495-37E3-D1F0-F77D-AFDD58258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1872" y="2241645"/>
            <a:ext cx="9418320" cy="3773592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SzPts val="1000"/>
              <a:buChar char="•"/>
              <a:tabLst>
                <a:tab pos="457200" algn="l"/>
              </a:tabLst>
            </a:pPr>
            <a:r>
              <a:rPr lang="en-US" sz="3200">
                <a:solidFill>
                  <a:schemeClr val="tx1"/>
                </a:solidFill>
                <a:latin typeface="Calibri"/>
                <a:ea typeface="Times New Roman" panose="02020603050405020304" pitchFamily="18" charset="0"/>
                <a:cs typeface="Calibri"/>
              </a:rPr>
              <a:t>Understand that automated testing alone does not provide a complete picture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SzPts val="1000"/>
              <a:buChar char="•"/>
              <a:tabLst>
                <a:tab pos="457200" algn="l"/>
              </a:tabLst>
            </a:pPr>
            <a:r>
              <a:rPr lang="en-US" sz="3200">
                <a:solidFill>
                  <a:schemeClr val="tx1"/>
                </a:solidFill>
                <a:latin typeface="Calibri"/>
                <a:ea typeface="Times New Roman" panose="02020603050405020304" pitchFamily="18" charset="0"/>
                <a:cs typeface="Calibri"/>
              </a:rPr>
              <a:t>Understand why digital accessibility is about user experience</a:t>
            </a:r>
            <a:endParaRPr lang="en-US">
              <a:solidFill>
                <a:schemeClr val="tx1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>
                <a:solidFill>
                  <a:schemeClr val="tx1"/>
                </a:solidFill>
                <a:latin typeface="Calibri"/>
                <a:ea typeface="Times New Roman" panose="02020603050405020304" pitchFamily="18" charset="0"/>
                <a:cs typeface="Calibri"/>
              </a:rPr>
              <a:t>Learn best practices and resources to help implement digital accessibility into workflow</a:t>
            </a:r>
          </a:p>
        </p:txBody>
      </p:sp>
    </p:spTree>
    <p:extLst>
      <p:ext uri="{BB962C8B-B14F-4D97-AF65-F5344CB8AC3E}">
        <p14:creationId xmlns:p14="http://schemas.microsoft.com/office/powerpoint/2010/main" val="15457779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108A-A6A7-26E2-6832-D767DE81F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216" y="271814"/>
            <a:ext cx="10426262" cy="770503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rgbClr val="CEB780"/>
                </a:solidFill>
                <a:latin typeface="Calibri"/>
                <a:cs typeface="Calibri"/>
              </a:rPr>
              <a:t>Ask Questions! (part 2)</a:t>
            </a:r>
            <a:endParaRPr lang="en-US" sz="4800" dirty="0">
              <a:solidFill>
                <a:srgbClr val="CEB78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E1B5D-7675-7C11-C9CB-364249700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995" y="1256723"/>
            <a:ext cx="9232441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CEB780"/>
                </a:solidFill>
                <a:latin typeface="Calibri"/>
                <a:cs typeface="Calibri"/>
              </a:rPr>
              <a:t>Institution:</a:t>
            </a:r>
            <a:r>
              <a:rPr lang="en-US" sz="2200" dirty="0">
                <a:latin typeface="Calibri"/>
                <a:cs typeface="Calibri"/>
              </a:rPr>
              <a:t> </a:t>
            </a:r>
            <a:endParaRPr lang="en-US" sz="2200" dirty="0">
              <a:latin typeface="Calibri"/>
              <a:ea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What are the digital accessibility policies?  </a:t>
            </a:r>
            <a:endParaRPr lang="en-US" sz="2000" dirty="0">
              <a:latin typeface="Calibri"/>
              <a:ea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/>
                <a:ea typeface="Calibri"/>
                <a:cs typeface="Calibri"/>
              </a:rPr>
              <a:t>How is the institution testing for accessibility?  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/>
                <a:ea typeface="Calibri"/>
                <a:cs typeface="Calibri"/>
              </a:rPr>
              <a:t>Are there processes for reviewing products? 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/>
                <a:ea typeface="Calibri"/>
                <a:cs typeface="Calibri"/>
              </a:rPr>
              <a:t>Who should be contacted for accessibility questions/support? 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latin typeface="Calibri"/>
              <a:ea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CEB780"/>
                </a:solidFill>
                <a:latin typeface="Calibri"/>
                <a:ea typeface="Calibri"/>
                <a:cs typeface="Calibri"/>
              </a:rPr>
              <a:t>Online Digital Tools: </a:t>
            </a:r>
            <a:r>
              <a:rPr lang="en-US" sz="2200" b="1" dirty="0">
                <a:latin typeface="Calibri"/>
                <a:ea typeface="Calibri"/>
                <a:cs typeface="Calibri"/>
              </a:rPr>
              <a:t> </a:t>
            </a:r>
            <a:endParaRPr lang="en-US" sz="2200" dirty="0">
              <a:latin typeface="Calibri"/>
              <a:ea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/>
                <a:ea typeface="Calibri"/>
                <a:cs typeface="Calibri"/>
              </a:rPr>
              <a:t>Am I asking students to engage in activities or use tools that will exclude them?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/>
                <a:ea typeface="Calibri"/>
                <a:cs typeface="Calibri"/>
              </a:rPr>
              <a:t>Do I know how accessible this tool is?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/>
                <a:ea typeface="Calibri"/>
                <a:cs typeface="Calibri"/>
              </a:rPr>
              <a:t>What accessibility information is online?  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/>
                <a:ea typeface="Calibri"/>
                <a:cs typeface="Calibri"/>
              </a:rPr>
              <a:t>Who can you contact (vendor or institution) if there is an accessibility issue?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03358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840B0-73C9-0E04-2F6F-F6D6638ED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924" y="618647"/>
            <a:ext cx="8086314" cy="704125"/>
          </a:xfrm>
        </p:spPr>
        <p:txBody>
          <a:bodyPr/>
          <a:lstStyle/>
          <a:p>
            <a:r>
              <a:rPr lang="en-US">
                <a:solidFill>
                  <a:srgbClr val="CEB7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FFAAB-AD7C-8E91-A6CC-A24FF04EE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606" y="1322772"/>
            <a:ext cx="8595360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endParaRPr lang="en-US" sz="2400">
              <a:solidFill>
                <a:srgbClr val="CFB87C"/>
              </a:solidFill>
              <a:latin typeface="Calibri" panose="020F0502020204030204" pitchFamily="34" charset="0"/>
              <a:cs typeface="Calibri" panose="020F0502020204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err="1">
                <a:solidFill>
                  <a:srgbClr val="CFB87C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WebAIM</a:t>
            </a:r>
            <a:endParaRPr lang="en-US" sz="2200">
              <a:solidFill>
                <a:srgbClr val="CFB87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>
                <a:solidFill>
                  <a:srgbClr val="CEB78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W3C Digital Accessibility Foundations Course </a:t>
            </a:r>
            <a:r>
              <a:rPr lang="en-US" sz="2200">
                <a:solidFill>
                  <a:srgbClr val="CEB7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200">
                <a:solidFill>
                  <a:srgbClr val="CFB8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free!)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LinkedIn Learning has accessibility trainings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800">
                <a:latin typeface="Calibri" panose="020F0502020204030204" pitchFamily="34" charset="0"/>
                <a:cs typeface="Calibri" panose="020F0502020204030204" pitchFamily="34" charset="0"/>
              </a:rPr>
              <a:t>Not all trainings are created equally</a:t>
            </a:r>
          </a:p>
          <a:p>
            <a:pPr marL="54864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CU Boulder Accessibility Support</a:t>
            </a:r>
          </a:p>
          <a:p>
            <a:pPr lvl="1"/>
            <a:r>
              <a:rPr lang="en-US" sz="1800">
                <a:solidFill>
                  <a:srgbClr val="CFB87C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Newsletter</a:t>
            </a:r>
            <a:endParaRPr lang="en-US" sz="1800">
              <a:solidFill>
                <a:srgbClr val="CFB87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1800">
                <a:solidFill>
                  <a:srgbClr val="CFB87C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Resource pages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07799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1FB2-610B-0A4D-E1A4-B925DD848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103422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1FB2-610B-0A4D-E1A4-B925DD848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232CB3-1A06-CD6A-6F45-60C08855F3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EB78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AUL@colorado.edu</a:t>
            </a:r>
            <a:r>
              <a:rPr lang="en-US">
                <a:solidFill>
                  <a:srgbClr val="CEB7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759585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108A-A6A7-26E2-6832-D767DE81F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18" y="149670"/>
            <a:ext cx="10102072" cy="586309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CEB7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E1B5D-7675-7C11-C9CB-364249700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917" y="736980"/>
            <a:ext cx="9630315" cy="5920828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285750" indent="-285750"/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Bunch, W. (2021, March 15). </a:t>
            </a:r>
            <a:r>
              <a:rPr lang="en-US" i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Why Automated Accessibility Testing Tools Are Not Enough. </a:t>
            </a:r>
            <a:r>
              <a:rPr lang="en-US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Zoonou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. 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https://zoonou.com/resources/blog/why-automated-accessibility-testing-tools-are-not-enough/#:~:text=Limited%20coverage%3A%20automated%20tools%20cannot,%2D30%25%20of%20accessibility%20issues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Deque Systems. (2014, November 18). </a:t>
            </a:r>
            <a:r>
              <a:rPr lang="en-US" i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How to Incorporate Users with Disabilities in UX Testing. 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Deque. 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https://www.deque.com/blog/incorporate-users-disabilities-ux-testing/#:~:text=While%20usability%20testing%20can%20evaluate,are%20also%20like%20other%20users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eSSENTIAL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Accessibility. (2018, March 2). </a:t>
            </a:r>
            <a:r>
              <a:rPr lang="en-US" i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Web Accessibility Toolbars: 7 Pros, 8 Cons of Automated Testing Tools. </a:t>
            </a:r>
            <a:r>
              <a:rPr lang="en-US" i="1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e</a:t>
            </a:r>
            <a:r>
              <a:rPr lang="en-US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SSENTIAL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Accessibility. 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https://www.essentialaccessibility.com/blog/web-accessibility-toolbars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</a:t>
            </a:r>
          </a:p>
          <a:p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Gevorkian, D. (2019, September 30). </a:t>
            </a:r>
            <a:r>
              <a:rPr lang="en-US" i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Why Using Automated Tools for Testing Web Accessibility Is Not Enough. 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Be Accessible. 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https://beaccessible.com/post/why-using-automated-tools-for-testing-accessibility-is-not-enough/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</a:t>
            </a:r>
          </a:p>
          <a:p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Gibson, B. (2019, December 08). </a:t>
            </a:r>
            <a:r>
              <a:rPr lang="en-US" i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Accessibility Testing by People with Disabilities. 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24Accessibility. 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https://www.24a11y.com/2019/accessibility-testing-by-people-with-disabilities/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</a:t>
            </a:r>
          </a:p>
          <a:p>
            <a:r>
              <a:rPr lang="en-US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McErlean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, E. (2022, May 06). </a:t>
            </a:r>
            <a:r>
              <a:rPr lang="en-US" i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Make Space For All: Digital Accessibility Benefits Everyone. 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Forbes. 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https://www.forbes.com/sites/servicenow/2022/05/06/make-space-for-all-digital-accessibility-benefits-everyone/?sh=2939124564ae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Shenton, A.K. (2004). Strategies for ensuring trustworthiness in qualitative research projects. </a:t>
            </a:r>
            <a:r>
              <a:rPr lang="en-US" i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Education for Information 22.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Siteimprove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. (2022). </a:t>
            </a:r>
            <a:r>
              <a:rPr lang="en-US" i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Manual Accessibility Testing. </a:t>
            </a:r>
            <a:r>
              <a:rPr lang="en-US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Siteimprove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. 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https://www.siteimprove.com/glossary/manual-accessibility-testing/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</a:t>
            </a:r>
            <a:endParaRPr lang="en-US" i="1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r>
              <a:rPr lang="en-US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Siteimprove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(2022). </a:t>
            </a:r>
            <a:r>
              <a:rPr lang="en-US" i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Automated </a:t>
            </a:r>
            <a:r>
              <a:rPr lang="en-US" i="1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accessibiltiy</a:t>
            </a:r>
            <a:r>
              <a:rPr lang="en-US" i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testing. </a:t>
            </a:r>
            <a:r>
              <a:rPr lang="en-US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Siteimprove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. 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https://www.siteimprove.com/glossary/automated-accessibility-testing/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</a:t>
            </a:r>
          </a:p>
          <a:p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Stahl, N. A. &amp; King, J. R. (2020). Expanding Approaches for Research: Understanding and Using Trustworthiness in Qualitative Research.</a:t>
            </a:r>
            <a:r>
              <a:rPr lang="en-US" i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Journal of Developmental Education, 44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(1). 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W3C. (2018, June 05). </a:t>
            </a:r>
            <a:r>
              <a:rPr lang="en-US" i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Web Content Accessibility Guidelines (WCAG) 2.1. 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W3C Recommendations. 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https://www.w3.org/TR/WCAG21/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. </a:t>
            </a:r>
          </a:p>
          <a:p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W3C. (2019, May 20). </a:t>
            </a:r>
            <a:r>
              <a:rPr lang="en-US" i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Accessibility testing. 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W3C Wiki. 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https://www.w3.org/wiki/Accessibility_testing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</a:t>
            </a:r>
          </a:p>
          <a:p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3PlayMedia. (n.d.). </a:t>
            </a:r>
            <a:r>
              <a:rPr lang="en-US" i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The Ultimate Guide to Closed Captioning.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3PlayMedia. 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https://www.3playmedia.com/learn/popular-topics/closed-captioning/</a:t>
            </a:r>
            <a:r>
              <a:rPr lang="en-US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# </a:t>
            </a:r>
            <a:endParaRPr lang="en-US" i="1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65813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42E82-F2BE-2F83-A3B7-C7C35ADE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35787"/>
            <a:ext cx="8574767" cy="1793791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rgbClr val="CEB780"/>
                </a:solidFill>
                <a:latin typeface="Calibri"/>
                <a:cs typeface="Calibri"/>
              </a:rPr>
              <a:t>We're Not All at the Same Place...</a:t>
            </a:r>
            <a:br>
              <a:rPr lang="en-US" sz="3200">
                <a:solidFill>
                  <a:srgbClr val="CEB780"/>
                </a:solidFill>
                <a:latin typeface="Calibri"/>
                <a:cs typeface="Calibri"/>
              </a:rPr>
            </a:br>
            <a:r>
              <a:rPr lang="en-US" sz="3200">
                <a:solidFill>
                  <a:srgbClr val="CEB780"/>
                </a:solidFill>
                <a:latin typeface="Calibri"/>
                <a:cs typeface="Calibri"/>
              </a:rPr>
              <a:t>And That's Okay</a:t>
            </a:r>
            <a:endParaRPr lang="en-US" sz="5400">
              <a:solidFill>
                <a:srgbClr val="CEB7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A5495-37E3-D1F0-F77D-AFDD58258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1872" y="2241645"/>
            <a:ext cx="9418320" cy="377359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tx1"/>
                </a:solidFill>
                <a:latin typeface="Calibri"/>
                <a:cs typeface="Calibri"/>
              </a:rPr>
              <a:t>Learning/understanding is a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tx1"/>
                </a:solidFill>
                <a:latin typeface="Calibri"/>
                <a:cs typeface="Calibri"/>
              </a:rPr>
              <a:t>You may be at different places than others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tx1"/>
                </a:solidFill>
                <a:latin typeface="Calibri"/>
                <a:cs typeface="Calibri"/>
              </a:rPr>
              <a:t>Resources differ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tx1"/>
                </a:solidFill>
                <a:latin typeface="Calibri"/>
                <a:cs typeface="Calibri"/>
              </a:rPr>
              <a:t>Not all processes will look the same</a:t>
            </a:r>
          </a:p>
        </p:txBody>
      </p:sp>
    </p:spTree>
    <p:extLst>
      <p:ext uri="{BB962C8B-B14F-4D97-AF65-F5344CB8AC3E}">
        <p14:creationId xmlns:p14="http://schemas.microsoft.com/office/powerpoint/2010/main" val="2351805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42E82-F2BE-2F83-A3B7-C7C35ADE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759" y="1486832"/>
            <a:ext cx="9041065" cy="792955"/>
          </a:xfrm>
        </p:spPr>
        <p:txBody>
          <a:bodyPr>
            <a:normAutofit fontScale="90000"/>
          </a:bodyPr>
          <a:lstStyle/>
          <a:p>
            <a:r>
              <a:rPr lang="en-US" sz="5400">
                <a:latin typeface="Calibri" panose="020F0502020204030204" pitchFamily="34" charset="0"/>
                <a:cs typeface="Calibri" panose="020F0502020204030204" pitchFamily="34" charset="0"/>
              </a:rPr>
              <a:t>Questions to the audience: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90C144-0055-E27B-4225-C814F41099F0}"/>
              </a:ext>
            </a:extLst>
          </p:cNvPr>
          <p:cNvSpPr txBox="1"/>
          <p:nvPr/>
        </p:nvSpPr>
        <p:spPr>
          <a:xfrm>
            <a:off x="2540759" y="2574877"/>
            <a:ext cx="6325736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>
                <a:solidFill>
                  <a:srgbClr val="CEB7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en-US" sz="4000">
                <a:solidFill>
                  <a:srgbClr val="CEB780"/>
                </a:solidFill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is Accessibility?</a:t>
            </a:r>
            <a:br>
              <a:rPr lang="en-US" sz="40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</a:br>
            <a:r>
              <a:rPr lang="en-US" sz="4000">
                <a:solidFill>
                  <a:srgbClr val="CEB780"/>
                </a:solidFill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What is Usability?</a:t>
            </a:r>
            <a:endParaRPr lang="en-US" sz="4000">
              <a:solidFill>
                <a:srgbClr val="CEB7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82F42815-3A74-500D-4A84-6072C3ED3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26359" y="13653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911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42E82-F2BE-2F83-A3B7-C7C35ADE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963" y="888357"/>
            <a:ext cx="8574767" cy="1097666"/>
          </a:xfrm>
        </p:spPr>
        <p:txBody>
          <a:bodyPr>
            <a:normAutofit/>
          </a:bodyPr>
          <a:lstStyle/>
          <a:p>
            <a:r>
              <a:rPr lang="en-US" sz="4800">
                <a:solidFill>
                  <a:srgbClr val="CEB7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accessibility and usability?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A5495-37E3-D1F0-F77D-AFDD58258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1872" y="2241645"/>
            <a:ext cx="9418320" cy="3773592"/>
          </a:xfrm>
        </p:spPr>
        <p:txBody>
          <a:bodyPr>
            <a:normAutofit fontScale="92500"/>
          </a:bodyPr>
          <a:lstStyle/>
          <a:p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We define accessibility as that all people having access to the same </a:t>
            </a:r>
            <a:r>
              <a:rPr lang="en-US" b="1">
                <a:solidFill>
                  <a:srgbClr val="CEB780"/>
                </a:solidFill>
                <a:latin typeface="Calibri"/>
                <a:cs typeface="Calibri"/>
              </a:rPr>
              <a:t>information</a:t>
            </a:r>
            <a:r>
              <a:rPr lang="en-US" b="1">
                <a:solidFill>
                  <a:srgbClr val="CEB780"/>
                </a:solidFill>
                <a:latin typeface="Calibri"/>
                <a:ea typeface="+mn-lt"/>
                <a:cs typeface="+mn-lt"/>
              </a:rPr>
              <a:t>, interactions, and services as everyone else.</a:t>
            </a:r>
            <a:endParaRPr lang="en-US"/>
          </a:p>
          <a:p>
            <a:r>
              <a:rPr lang="en-US">
                <a:solidFill>
                  <a:schemeClr val="tx1"/>
                </a:solidFill>
                <a:latin typeface="Calibri"/>
                <a:ea typeface="+mn-lt"/>
                <a:cs typeface="+mn-lt"/>
              </a:rPr>
              <a:t>Usability is when the technology is: 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CEB780"/>
                </a:solidFill>
                <a:latin typeface="Calibri"/>
                <a:ea typeface="+mn-lt"/>
                <a:cs typeface="+mn-lt"/>
              </a:rPr>
              <a:t>Functional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CEB780"/>
                </a:solidFill>
                <a:latin typeface="Calibri"/>
                <a:ea typeface="+mn-lt"/>
                <a:cs typeface="+mn-lt"/>
              </a:rPr>
              <a:t>Convenient</a:t>
            </a:r>
            <a:endParaRPr lang="en-US"/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CEB780"/>
                </a:solidFill>
                <a:latin typeface="Calibri"/>
                <a:ea typeface="+mn-lt"/>
                <a:cs typeface="+mn-lt"/>
              </a:rPr>
              <a:t>Consistent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CEB780"/>
                </a:solidFill>
                <a:latin typeface="Calibri"/>
                <a:ea typeface="+mn-lt"/>
                <a:cs typeface="+mn-lt"/>
              </a:rPr>
              <a:t>Comfortable</a:t>
            </a:r>
            <a:endParaRPr lang="en-US">
              <a:solidFill>
                <a:srgbClr val="FFFFFF"/>
              </a:solidFill>
              <a:latin typeface="Century Schoolbook" panose="02040604050505020304"/>
              <a:ea typeface="+mn-lt"/>
              <a:cs typeface="+mn-lt"/>
            </a:endParaRPr>
          </a:p>
          <a:p>
            <a:pPr algn="ctr"/>
            <a:r>
              <a:rPr lang="en-US">
                <a:solidFill>
                  <a:schemeClr val="tx1"/>
                </a:solidFill>
                <a:latin typeface="Calibri"/>
                <a:ea typeface="+mn-lt"/>
                <a:cs typeface="+mn-lt"/>
              </a:rPr>
              <a:t>We care about </a:t>
            </a:r>
            <a:r>
              <a:rPr lang="en-US" sz="2400" b="1">
                <a:solidFill>
                  <a:srgbClr val="CEB780"/>
                </a:solidFill>
                <a:latin typeface="Calibri"/>
                <a:ea typeface="+mn-lt"/>
                <a:cs typeface="+mn-lt"/>
              </a:rPr>
              <a:t>both</a:t>
            </a:r>
            <a:r>
              <a:rPr lang="en-US" b="1">
                <a:solidFill>
                  <a:schemeClr val="tx1"/>
                </a:solidFill>
                <a:latin typeface="Calibri"/>
                <a:ea typeface="+mn-lt"/>
                <a:cs typeface="+mn-lt"/>
              </a:rPr>
              <a:t>.</a:t>
            </a:r>
            <a:r>
              <a:rPr lang="en-US">
                <a:solidFill>
                  <a:schemeClr val="tx1"/>
                </a:solidFill>
                <a:latin typeface="Calibri"/>
                <a:ea typeface="+mn-lt"/>
                <a:cs typeface="+mn-lt"/>
              </a:rPr>
              <a:t> </a:t>
            </a:r>
            <a:endParaRPr lang="en-US">
              <a:solidFill>
                <a:schemeClr val="tx1"/>
              </a:solidFill>
              <a:latin typeface="Calibri"/>
              <a:ea typeface="+mn-lt"/>
              <a:cs typeface="Calibri"/>
            </a:endParaRPr>
          </a:p>
          <a:p>
            <a:pPr algn="ctr"/>
            <a:r>
              <a:rPr lang="en-US">
                <a:solidFill>
                  <a:schemeClr val="tx1"/>
                </a:solidFill>
                <a:latin typeface="Calibri"/>
                <a:ea typeface="+mn-lt"/>
                <a:cs typeface="+mn-lt"/>
              </a:rPr>
              <a:t>Accessibility standards can be met while the product is still unusable or difficult to use. </a:t>
            </a:r>
            <a:endParaRPr lang="en-US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4" name="Graphic 5">
            <a:extLst>
              <a:ext uri="{FF2B5EF4-FFF2-40B4-BE49-F238E27FC236}">
                <a16:creationId xmlns:a16="http://schemas.microsoft.com/office/drawing/2014/main" id="{1875441B-5972-B34D-D0C1-ED3401071D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2234" y="1016168"/>
            <a:ext cx="1068729" cy="109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41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42E82-F2BE-2F83-A3B7-C7C35ADE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960" y="224581"/>
            <a:ext cx="10098767" cy="897321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CEB7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we measure accessibility?</a:t>
            </a:r>
            <a:endParaRPr lang="en-US" sz="5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A5495-37E3-D1F0-F77D-AFDD58258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9461" y="1188293"/>
            <a:ext cx="9440731" cy="410976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There are many ways to measure, assess, and explain accessibility. The two you may have heard of are: </a:t>
            </a:r>
          </a:p>
          <a:p>
            <a:pPr marL="342900" indent="-342900">
              <a:buChar char="•"/>
            </a:pPr>
            <a:r>
              <a:rPr lang="en-US" b="1">
                <a:solidFill>
                  <a:srgbClr val="CEB780"/>
                </a:solidFill>
                <a:latin typeface="Calibri"/>
                <a:cs typeface="Calibri"/>
              </a:rPr>
              <a:t>Web Content Accessibility Guidelines (WCAG)</a:t>
            </a: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 developed by the World Wide Web Consortium (W3C)</a:t>
            </a:r>
            <a:endParaRPr lang="en-US">
              <a:solidFill>
                <a:schemeClr val="tx1"/>
              </a:solidFill>
            </a:endParaRPr>
          </a:p>
          <a:p>
            <a:pPr marL="342900" indent="-342900">
              <a:buChar char="•"/>
            </a:pPr>
            <a:r>
              <a:rPr lang="en-US" b="1">
                <a:solidFill>
                  <a:srgbClr val="CEB780"/>
                </a:solidFill>
                <a:latin typeface="Calibri"/>
                <a:cs typeface="Calibri"/>
              </a:rPr>
              <a:t>VPAT (Voluntary Product Accessibility Templates)</a:t>
            </a: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 that vendors will often create and provide with their product</a:t>
            </a:r>
          </a:p>
          <a:p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To fill out a VPAT or to check for WCAG compliance, someone may conduct an accessibility test on a product. While there are different ways of testing, two common approaches are </a:t>
            </a:r>
            <a:r>
              <a:rPr lang="en-US" b="1">
                <a:solidFill>
                  <a:srgbClr val="CEB780"/>
                </a:solidFill>
                <a:latin typeface="Calibri"/>
                <a:cs typeface="Calibri"/>
              </a:rPr>
              <a:t>automated </a:t>
            </a: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and </a:t>
            </a:r>
            <a:r>
              <a:rPr lang="en-US" b="1">
                <a:solidFill>
                  <a:srgbClr val="CEB780"/>
                </a:solidFill>
                <a:latin typeface="Calibri"/>
                <a:cs typeface="Calibri"/>
              </a:rPr>
              <a:t>manual testing</a:t>
            </a:r>
            <a:r>
              <a:rPr lang="en-US">
                <a:solidFill>
                  <a:srgbClr val="CEB780"/>
                </a:solidFill>
                <a:latin typeface="Calibri"/>
                <a:cs typeface="Calibri"/>
              </a:rPr>
              <a:t>.</a:t>
            </a: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 </a:t>
            </a:r>
          </a:p>
        </p:txBody>
      </p:sp>
      <p:pic>
        <p:nvPicPr>
          <p:cNvPr id="4" name="Picture 4" descr="Screenshot of the Web Content Accessibility Guidelines (WCAG) 2.1 page with the W3C logo. Text says, &quot;W3C Recommendation 05 June 2018&quot;. ">
            <a:extLst>
              <a:ext uri="{FF2B5EF4-FFF2-40B4-BE49-F238E27FC236}">
                <a16:creationId xmlns:a16="http://schemas.microsoft.com/office/drawing/2014/main" id="{328DB2CA-7DCB-941E-4377-7CA0145892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4675" y="4857658"/>
            <a:ext cx="5698273" cy="103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020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42E82-F2BE-2F83-A3B7-C7C35ADE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960" y="224581"/>
            <a:ext cx="10098767" cy="897321"/>
          </a:xfrm>
        </p:spPr>
        <p:txBody>
          <a:bodyPr>
            <a:noAutofit/>
          </a:bodyPr>
          <a:lstStyle/>
          <a:p>
            <a:r>
              <a:rPr lang="en-US" sz="4000">
                <a:solidFill>
                  <a:srgbClr val="CEB7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Accessibility in Higher Education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A5495-37E3-D1F0-F77D-AFDD58258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5634" y="1374116"/>
            <a:ext cx="9440731" cy="4109768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accessibility is found in all areas of life, but below is a list of examples of where we should consider digital accessibility in higher education: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Video content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baseline="30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party ed-tech tools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Websites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Library databases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management modules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Procurement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OIT software</a:t>
            </a:r>
          </a:p>
        </p:txBody>
      </p:sp>
    </p:spTree>
    <p:extLst>
      <p:ext uri="{BB962C8B-B14F-4D97-AF65-F5344CB8AC3E}">
        <p14:creationId xmlns:p14="http://schemas.microsoft.com/office/powerpoint/2010/main" val="1560737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42E82-F2BE-2F83-A3B7-C7C35ADE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568171"/>
            <a:ext cx="8574767" cy="893236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rgbClr val="CEB7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Accessibility Testing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EE60FCC-7CD1-3F44-117C-8A7DC3857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9767" y="1763658"/>
            <a:ext cx="8418975" cy="284919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  <a:latin typeface="Calibri"/>
                <a:ea typeface="+mn-lt"/>
                <a:cs typeface="+mn-lt"/>
              </a:rPr>
              <a:t>Accessibility testing is "a subset of usability testing where the users under consideration have disabilities that affect how they use the web." (W3C, 2019). </a:t>
            </a:r>
          </a:p>
          <a:p>
            <a:r>
              <a:rPr lang="en-US">
                <a:solidFill>
                  <a:srgbClr val="FFFFFF"/>
                </a:solidFill>
                <a:latin typeface="Calibri"/>
                <a:cs typeface="Calibri"/>
              </a:rPr>
              <a:t>Usability testing evaluates "how usable a product is for people with disability" (Deque, 2014)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BDE8F5C-3C55-CB72-4887-5BEDE3AAF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42190" y="3952050"/>
            <a:ext cx="5507619" cy="9645"/>
          </a:xfrm>
          <a:prstGeom prst="straightConnector1">
            <a:avLst/>
          </a:prstGeom>
          <a:ln w="57150">
            <a:solidFill>
              <a:srgbClr val="CEB7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C455626-3DAC-EDFF-2997-DC4EB8B2B5BC}"/>
              </a:ext>
            </a:extLst>
          </p:cNvPr>
          <p:cNvSpPr txBox="1"/>
          <p:nvPr/>
        </p:nvSpPr>
        <p:spPr>
          <a:xfrm>
            <a:off x="1261872" y="4266060"/>
            <a:ext cx="841447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Calibri"/>
              </a:rPr>
              <a:t>The goal is for</a:t>
            </a:r>
            <a:r>
              <a:rPr lang="en-US" sz="2400" b="1">
                <a:latin typeface="Calibri"/>
              </a:rPr>
              <a:t> </a:t>
            </a:r>
            <a:r>
              <a:rPr lang="en-US" sz="2400" b="1">
                <a:solidFill>
                  <a:srgbClr val="CEB780"/>
                </a:solidFill>
                <a:latin typeface="Calibri"/>
              </a:rPr>
              <a:t>accessible</a:t>
            </a:r>
            <a:r>
              <a:rPr lang="en-US" sz="2400" b="1">
                <a:latin typeface="Calibri"/>
              </a:rPr>
              <a:t> </a:t>
            </a:r>
            <a:r>
              <a:rPr lang="en-US" sz="2400">
                <a:latin typeface="Calibri"/>
              </a:rPr>
              <a:t>and </a:t>
            </a:r>
            <a:r>
              <a:rPr lang="en-US" sz="2400" b="1">
                <a:solidFill>
                  <a:srgbClr val="CEB780"/>
                </a:solidFill>
                <a:latin typeface="Calibri"/>
              </a:rPr>
              <a:t>usable</a:t>
            </a:r>
            <a:r>
              <a:rPr lang="en-US" sz="2400" i="1">
                <a:solidFill>
                  <a:srgbClr val="CEB780"/>
                </a:solidFill>
                <a:latin typeface="Calibri"/>
              </a:rPr>
              <a:t> </a:t>
            </a:r>
            <a:r>
              <a:rPr lang="en-US" sz="2400">
                <a:latin typeface="Calibri"/>
              </a:rPr>
              <a:t>sites and software that all users can utilize. </a:t>
            </a:r>
            <a:r>
              <a:rPr lang="en-US" sz="2400">
                <a:latin typeface="Calibri"/>
                <a:cs typeface="Calibri"/>
              </a:rPr>
              <a:t>​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5943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0C9B6D5211CB4BB4FF0BDE8B40E050" ma:contentTypeVersion="16" ma:contentTypeDescription="Create a new document." ma:contentTypeScope="" ma:versionID="94774fd29fb6f1744276ce1316c97cff">
  <xsd:schema xmlns:xsd="http://www.w3.org/2001/XMLSchema" xmlns:xs="http://www.w3.org/2001/XMLSchema" xmlns:p="http://schemas.microsoft.com/office/2006/metadata/properties" xmlns:ns2="9658077a-f9eb-46a8-add4-3ca0320fa8d8" xmlns:ns3="96eea759-55b1-4640-b385-ea6477220255" targetNamespace="http://schemas.microsoft.com/office/2006/metadata/properties" ma:root="true" ma:fieldsID="2f5c4692597efee3e33979490373828d" ns2:_="" ns3:_="">
    <xsd:import namespace="9658077a-f9eb-46a8-add4-3ca0320fa8d8"/>
    <xsd:import namespace="96eea759-55b1-4640-b385-ea64772202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58077a-f9eb-46a8-add4-3ca0320fa8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2802cc5-2881-4dd7-9d75-38905e9cf7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ea759-55b1-4640-b385-ea647722025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d32af3b-b738-46e9-965a-e68ca5c310e3}" ma:internalName="TaxCatchAll" ma:showField="CatchAllData" ma:web="96eea759-55b1-4640-b385-ea64772202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6eea759-55b1-4640-b385-ea6477220255" xsi:nil="true"/>
    <lcf76f155ced4ddcb4097134ff3c332f xmlns="9658077a-f9eb-46a8-add4-3ca0320fa8d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8F2CF7A-EF56-4106-9566-5EF6AE5E8588}">
  <ds:schemaRefs>
    <ds:schemaRef ds:uri="9658077a-f9eb-46a8-add4-3ca0320fa8d8"/>
    <ds:schemaRef ds:uri="96eea759-55b1-4640-b385-ea647722025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84E4066-9605-48E7-8277-D840A31506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1C1788-60EF-4860-9EF6-D438453334B6}">
  <ds:schemaRefs>
    <ds:schemaRef ds:uri="9658077a-f9eb-46a8-add4-3ca0320fa8d8"/>
    <ds:schemaRef ds:uri="96eea759-55b1-4640-b385-ea6477220255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2148</Words>
  <Application>Microsoft Office PowerPoint</Application>
  <PresentationFormat>Widescreen</PresentationFormat>
  <Paragraphs>283</Paragraphs>
  <Slides>34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Arial,Sans-Serif</vt:lpstr>
      <vt:lpstr>Calibri</vt:lpstr>
      <vt:lpstr>Century Schoolbook</vt:lpstr>
      <vt:lpstr>Symbol</vt:lpstr>
      <vt:lpstr>Wingdings 2</vt:lpstr>
      <vt:lpstr>'Wingdings 2',Sans-Serif</vt:lpstr>
      <vt:lpstr>View</vt:lpstr>
      <vt:lpstr>Automated and Manual Accessibility Testing</vt:lpstr>
      <vt:lpstr>Who we are</vt:lpstr>
      <vt:lpstr>Learning Objectives</vt:lpstr>
      <vt:lpstr>We're Not All at the Same Place... And That's Okay</vt:lpstr>
      <vt:lpstr>Questions to the audience: </vt:lpstr>
      <vt:lpstr>What is accessibility and usability?</vt:lpstr>
      <vt:lpstr>How can we measure accessibility?</vt:lpstr>
      <vt:lpstr>Digital Accessibility in Higher Education</vt:lpstr>
      <vt:lpstr>Digital Accessibility Testing</vt:lpstr>
      <vt:lpstr>Automated Testing</vt:lpstr>
      <vt:lpstr>Automated Testing Pros</vt:lpstr>
      <vt:lpstr>Automated Testing Cons</vt:lpstr>
      <vt:lpstr>Manual testing</vt:lpstr>
      <vt:lpstr>Manual Testing Pros</vt:lpstr>
      <vt:lpstr>Manual Testing Cons</vt:lpstr>
      <vt:lpstr>Mental Maps</vt:lpstr>
      <vt:lpstr>How Automated Testing Falls Short</vt:lpstr>
      <vt:lpstr>Limitations</vt:lpstr>
      <vt:lpstr>Screen Reader Demo</vt:lpstr>
      <vt:lpstr>Manual Testing at CU Boulder</vt:lpstr>
      <vt:lpstr>CU Manually Tests </vt:lpstr>
      <vt:lpstr>CU Manually Tests (part 2)</vt:lpstr>
      <vt:lpstr>Screen Readers – Our Foundational Tool</vt:lpstr>
      <vt:lpstr>Experience of True AT Users</vt:lpstr>
      <vt:lpstr>Other Considerations</vt:lpstr>
      <vt:lpstr>What can you do?</vt:lpstr>
      <vt:lpstr>Nurturing Digital Accessibility Proficiency And Cultural Competence From An Organizational Perspective</vt:lpstr>
      <vt:lpstr>Nurturing Digital Accessibility Proficiency And Cultural Competence From A Human Perspective</vt:lpstr>
      <vt:lpstr>Ask Questions!</vt:lpstr>
      <vt:lpstr>Ask Questions! (part 2)</vt:lpstr>
      <vt:lpstr>Resources</vt:lpstr>
      <vt:lpstr>Questions?</vt:lpstr>
      <vt:lpstr>Thank you!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Marisha Lamont-Manfre</dc:creator>
  <cp:lastModifiedBy>Mike Williamson</cp:lastModifiedBy>
  <cp:revision>71</cp:revision>
  <dcterms:created xsi:type="dcterms:W3CDTF">2022-04-06T22:04:43Z</dcterms:created>
  <dcterms:modified xsi:type="dcterms:W3CDTF">2023-10-31T15:22:57Z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0x010100BE0C9B6D5211CB4BB4FF0BDE8B40E050</vt:lpwstr>
  </property>
  <property fmtid="{D5CDD505-2E9C-101B-9397-08002B2CF9AE}" pid="3" name="MediaServiceImageTags">
    <vt:lpwstr/>
  </property>
</Properties>
</file>