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regular r:id="rId31"/>
      <p:bold r:id="rId32"/>
      <p:italic r:id="rId33"/>
      <p:boldItalic r:id="rId34"/>
    </p:embeddedFont>
    <p:embeddedFont>
      <p:font typeface="Oswald" pitchFamily="2" charset="0"/>
      <p:regular r:id="rId35"/>
      <p:bold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-152"/>
      </p:cViewPr>
      <p:guideLst>
        <p:guide orient="horz" pos="16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cf6a9e3c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cf6a9e3c5_0_10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5cf6a9e3c5_0_10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cf6a9e3c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cf6a9e3c5_0_9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“I loved the fact that every day I really learned something that will add value to my teaching going forward. Every minute was well spent(...) Enjoyed seeing the problems the other faculty were solving.”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g25cf6a9e3c5_0_9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93a47de79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93a47de79_2_6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8" name="Google Shape;128;g2393a47de79_2_6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cf6a9e3c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cf6a9e3c5_0_8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5cf6a9e3c5_0_8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cf6a9e3c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cf6a9e3c5_0_5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5cf6a9e3c5_0_5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cf6a9e3c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cf6a9e3c5_0_6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5cf6a9e3c5_0_6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93a47de79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93a47de79_1_1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93a47de79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93a47de79_1_1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8c3b819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8c3b819bd_0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D9EAD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78c3b819bd_0_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93a47de79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93a47de79_1_1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93a47de79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93a47de79_1_1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93a47de79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93a47de79_2_4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4" name="Google Shape;84;g2393a47de79_2_4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cf6a9e3c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cf6a9e3c5_0_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cf6a9e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cf6a9e3c5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9" name="Google Shape;99;g25cf6a9e3c5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cf6a9e3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cf6a9e3c5_0_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“It was very hands-on and the tutorials gave us actionable information. The fact that I got to practice fixing issues in my course was of real benefit, as I knew loosely about these items, but never had a direct opportunity to practice using the accessibility checkers before.”</a:t>
            </a:r>
            <a:endParaRPr sz="100"/>
          </a:p>
        </p:txBody>
      </p:sp>
      <p:sp>
        <p:nvSpPr>
          <p:cNvPr id="107" name="Google Shape;107;g25cf6a9e3c5_0_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cf6a9e3c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cf6a9e3c5_0_8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“The assignments were at just about the right level... challenging enough that we were learning things, but not so difficult that I wanted to give up!”</a:t>
            </a:r>
            <a:endParaRPr sz="200"/>
          </a:p>
        </p:txBody>
      </p:sp>
      <p:sp>
        <p:nvSpPr>
          <p:cNvPr id="114" name="Google Shape;114;g25cf6a9e3c5_0_8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b="0" i="0">
                <a:solidFill>
                  <a:srgbClr val="88888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en">
  <p:cSld name="TITLE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/>
        </p:nvSpPr>
        <p:spPr>
          <a:xfrm>
            <a:off x="0" y="272850"/>
            <a:ext cx="9144000" cy="1041000"/>
          </a:xfrm>
          <a:prstGeom prst="rect">
            <a:avLst/>
          </a:prstGeom>
          <a:solidFill>
            <a:srgbClr val="2359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311700" y="272850"/>
            <a:ext cx="8520600" cy="10410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79900" y="1481300"/>
            <a:ext cx="4993800" cy="289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Char char="•"/>
              <a:defRPr sz="2400" b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55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Medium"/>
              <a:buChar char="–"/>
              <a:defRPr sz="20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100" y="-125"/>
            <a:ext cx="4104900" cy="51435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38584" y="1233175"/>
            <a:ext cx="3631800" cy="148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38584" y="2803075"/>
            <a:ext cx="3631800" cy="12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333975" y="724200"/>
            <a:ext cx="4570800" cy="369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rtl="0">
              <a:spcBef>
                <a:spcPts val="3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rtl="0">
              <a:spcBef>
                <a:spcPts val="36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3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rtl="0">
              <a:spcBef>
                <a:spcPts val="3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UMB Logo">
  <p:cSld name="TITLE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0" y="272850"/>
            <a:ext cx="9144000" cy="10410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ctrTitle"/>
          </p:nvPr>
        </p:nvSpPr>
        <p:spPr>
          <a:xfrm>
            <a:off x="311700" y="272850"/>
            <a:ext cx="8520600" cy="10410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4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 i="0" u="none" strike="noStrike" cap="none">
                <a:solidFill>
                  <a:schemeClr val="dk1"/>
                </a:solidFill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 i="0" u="none" strike="noStrike" cap="none">
                <a:solidFill>
                  <a:schemeClr val="dk1"/>
                </a:solidFill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 i="0" u="none" strike="noStrike" cap="none">
                <a:solidFill>
                  <a:schemeClr val="dk1"/>
                </a:solidFill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E_sUcABsoRcCAsJmIRBE3R0Xhj8c0gUn4hRVDenIu8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CE100atCSUM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otero@csumb.edu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luzespanola?lipi=urn%3Ali%3Apage%3Ad_flagship3_profile_view_base_contact_details%3B02gPmuiRRHS%2B4SWunqi8bw%3D%3D" TargetMode="External"/><Relationship Id="rId5" Type="http://schemas.openxmlformats.org/officeDocument/2006/relationships/hyperlink" Target="mailto:luzespanola@csumb.edu" TargetMode="External"/><Relationship Id="rId4" Type="http://schemas.openxmlformats.org/officeDocument/2006/relationships/hyperlink" Target="https://www.linkedin.com/in/kate-defores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Welcome</a:t>
            </a:r>
            <a:endParaRPr sz="4500"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Building Self-Paced Professional Development Opportunities for Faculty</a:t>
            </a:r>
            <a:endParaRPr sz="2500"/>
          </a:p>
        </p:txBody>
      </p:sp>
      <p:pic>
        <p:nvPicPr>
          <p:cNvPr id="57" name="Google Shape;57;p12" descr="Animation of a young man working on a laptop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75" y="1414750"/>
            <a:ext cx="3261425" cy="32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Feedback #3</a:t>
            </a:r>
            <a:endParaRPr/>
          </a:p>
        </p:txBody>
      </p:sp>
      <p:pic>
        <p:nvPicPr>
          <p:cNvPr id="124" name="Google Shape;124;p21" descr="Animation of a man and a woman creating a collage as a tea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75" y="975500"/>
            <a:ext cx="4168000" cy="4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continued journey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-US" sz="2300"/>
              <a:t>Open the course year round</a:t>
            </a:r>
            <a:endParaRPr sz="2300"/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300"/>
              <a:t>Continue stipend incentives</a:t>
            </a:r>
            <a:endParaRPr sz="2300"/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en-US" sz="2300"/>
              <a:t>Open to students fill the gap of accessibility knowledge in curriculum</a:t>
            </a:r>
            <a:endParaRPr/>
          </a:p>
        </p:txBody>
      </p:sp>
      <p:pic>
        <p:nvPicPr>
          <p:cNvPr id="132" name="Google Shape;132;p22" descr="Animation of a young man sitting and pondering over different methods of commun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500" y="1839800"/>
            <a:ext cx="2298500" cy="22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Map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ACE100 Course map review</a:t>
            </a:r>
            <a:endParaRPr/>
          </a:p>
        </p:txBody>
      </p:sp>
      <p:pic>
        <p:nvPicPr>
          <p:cNvPr id="140" name="Google Shape;140;p23" descr="Animation of a hiker with a backpack and walking stick reviewing a map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275" y="1326925"/>
            <a:ext cx="3562975" cy="35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Review</a:t>
            </a:r>
            <a:endParaRPr/>
          </a:p>
        </p:txBody>
      </p:sp>
      <p:pic>
        <p:nvPicPr>
          <p:cNvPr id="147" name="Google Shape;147;p24" descr="ACE100 Accessible and Equitable Digital Cont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75" y="1149875"/>
            <a:ext cx="6489101" cy="28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Request Form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400"/>
              <a:t>Visit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bit.ly/ACE100atCSUMB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Or use QR Code</a:t>
            </a:r>
            <a:endParaRPr sz="2400"/>
          </a:p>
        </p:txBody>
      </p:sp>
      <p:pic>
        <p:nvPicPr>
          <p:cNvPr id="155" name="Google Shape;155;p25" descr="QR code. scan with your phone to access the course request form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250" y="1727650"/>
            <a:ext cx="3198450" cy="23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solidFill>
            <a:srgbClr val="003057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Thank You</a:t>
            </a:r>
            <a:endParaRPr sz="4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556575" y="1313850"/>
            <a:ext cx="41796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Laura Otero</a:t>
            </a: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lotero@csumb.edu</a:t>
            </a:r>
            <a:endParaRPr sz="18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linkedin.com/in/lauralarkotero</a:t>
            </a: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Luz Española</a:t>
            </a: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luzespanola@csumb.edu</a:t>
            </a:r>
            <a:endParaRPr sz="18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linkedin.com/in/luzespanola</a:t>
            </a:r>
            <a:endParaRPr sz="1200"/>
          </a:p>
        </p:txBody>
      </p:sp>
      <p:sp>
        <p:nvSpPr>
          <p:cNvPr id="162" name="Google Shape;162;p26"/>
          <p:cNvSpPr txBox="1"/>
          <p:nvPr/>
        </p:nvSpPr>
        <p:spPr>
          <a:xfrm>
            <a:off x="5177988" y="1373925"/>
            <a:ext cx="306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Course Request Form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26" descr="QR code. scan with your phone to access the course request form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8000" y="1679375"/>
            <a:ext cx="3066600" cy="229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Questions</a:t>
            </a:r>
            <a:endParaRPr sz="4000"/>
          </a:p>
        </p:txBody>
      </p:sp>
      <p:pic>
        <p:nvPicPr>
          <p:cNvPr id="169" name="Google Shape;169;p27" descr="Animation of a group of four diverse people by skin and gender each holding a piece of a puzzle that forms a light bulb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0" y="789500"/>
            <a:ext cx="4804500" cy="48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solidFill>
            <a:srgbClr val="0030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FF0F0"/>
                </a:solidFill>
              </a:rPr>
              <a:t>Introductions</a:t>
            </a:r>
            <a:endParaRPr sz="4500">
              <a:solidFill>
                <a:srgbClr val="EFF0F0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242900" y="1445625"/>
            <a:ext cx="4071300" cy="7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Laura Otero, Ph.D.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Instructional Designer, Faculty</a:t>
            </a: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						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3" descr="Laura Otero smiling at the cam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50" y="2054637"/>
            <a:ext cx="1980800" cy="20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286400" y="1389700"/>
            <a:ext cx="3447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Luz Española, M.S.	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Accessibility Specialist, Faculty</a:t>
            </a:r>
            <a:endParaRPr/>
          </a:p>
        </p:txBody>
      </p:sp>
      <p:pic>
        <p:nvPicPr>
          <p:cNvPr id="67" name="Google Shape;67;p13" descr="Luz Española smiling at the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250" y="2091702"/>
            <a:ext cx="1934000" cy="20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Background</a:t>
            </a:r>
            <a:endParaRPr sz="4500"/>
          </a:p>
        </p:txBody>
      </p:sp>
      <p:pic>
        <p:nvPicPr>
          <p:cNvPr id="73" name="Google Shape;73;p14" descr="An animation of a diverse group of able bodied individuals waving and acknowledging hello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00" y="-162487"/>
            <a:ext cx="5707775" cy="57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Tracks 2022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524850" y="2074800"/>
            <a:ext cx="573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Track #1 Clearing the path for accessibility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Track #2 Demystifying Accessibility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5" descr="Animation of student with headphones watching online instruction while taking not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1750"/>
            <a:ext cx="3524850" cy="3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Success Metrics 2022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67 participants (majority faculty)</a:t>
            </a:r>
            <a:endParaRPr sz="280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86% course completion rate</a:t>
            </a:r>
            <a:endParaRPr sz="28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800"/>
              <a:t>Incentive: stipend upon successful completion </a:t>
            </a:r>
            <a:endParaRPr sz="2800"/>
          </a:p>
        </p:txBody>
      </p:sp>
      <p:pic>
        <p:nvPicPr>
          <p:cNvPr id="88" name="Google Shape;88;p16" descr="Animation of a woman analyzing multiple data scree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500" y="2207050"/>
            <a:ext cx="2387600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Tracks 2023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191300" y="1630575"/>
            <a:ext cx="6031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lvl="0" indent="-2768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Track #1 Accessibility and UDL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768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Track #2 Create Accessible Digital Content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7" descr="Animation of student with headphones watching online instruction while taking not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1750"/>
            <a:ext cx="3524850" cy="3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Success Metrics 2023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42 participants (majority faculty)</a:t>
            </a:r>
            <a:endParaRPr sz="280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100% course completion rate</a:t>
            </a:r>
            <a:endParaRPr sz="28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800"/>
              <a:t>Incentive: stipend upon successful completion </a:t>
            </a:r>
            <a:endParaRPr sz="2800"/>
          </a:p>
        </p:txBody>
      </p:sp>
      <p:pic>
        <p:nvPicPr>
          <p:cNvPr id="103" name="Google Shape;103;p18" descr="Animation of a woman analyzing multiple data scree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500" y="2207050"/>
            <a:ext cx="2387600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Feedback #1</a:t>
            </a:r>
            <a:endParaRPr/>
          </a:p>
        </p:txBody>
      </p:sp>
      <p:pic>
        <p:nvPicPr>
          <p:cNvPr id="110" name="Google Shape;110;p19" descr="Animation of a young man sitting at a desk, working with a laptop and multiple scree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50" y="1138550"/>
            <a:ext cx="36951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Feedback #2</a:t>
            </a:r>
            <a:endParaRPr/>
          </a:p>
        </p:txBody>
      </p:sp>
      <p:pic>
        <p:nvPicPr>
          <p:cNvPr id="117" name="Google Shape;117;p20" descr="Animation of a young woman on a laptop answering online exam ques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850" y="1259275"/>
            <a:ext cx="3488150" cy="34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On-screen Show (16:9)</PresentationFormat>
  <Paragraphs>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Open Sans</vt:lpstr>
      <vt:lpstr>Arial</vt:lpstr>
      <vt:lpstr>Open Sans Medium</vt:lpstr>
      <vt:lpstr>Calibri</vt:lpstr>
      <vt:lpstr>Oswald</vt:lpstr>
      <vt:lpstr>Trebuchet MS</vt:lpstr>
      <vt:lpstr>Open Sans SemiBold</vt:lpstr>
      <vt:lpstr>Office Theme</vt:lpstr>
      <vt:lpstr>Welcome</vt:lpstr>
      <vt:lpstr>Introductions</vt:lpstr>
      <vt:lpstr>Background</vt:lpstr>
      <vt:lpstr>Course Tracks 2022</vt:lpstr>
      <vt:lpstr>Success Metrics 2022</vt:lpstr>
      <vt:lpstr>Course Tracks 2023</vt:lpstr>
      <vt:lpstr>Success Metrics 2023</vt:lpstr>
      <vt:lpstr>Post Feedback #1</vt:lpstr>
      <vt:lpstr>Post Feedback #2</vt:lpstr>
      <vt:lpstr>Post Feedback #3</vt:lpstr>
      <vt:lpstr>Our continued journey</vt:lpstr>
      <vt:lpstr>Course Map</vt:lpstr>
      <vt:lpstr>Course Review</vt:lpstr>
      <vt:lpstr>Course Request Form</vt:lpstr>
      <vt:lpstr>Thank You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Luz Espanola</dc:creator>
  <cp:lastModifiedBy>Luz Espanola</cp:lastModifiedBy>
  <cp:revision>1</cp:revision>
  <dcterms:modified xsi:type="dcterms:W3CDTF">2023-11-01T01:58:11Z</dcterms:modified>
</cp:coreProperties>
</file>