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56" r:id="rId5"/>
    <p:sldId id="284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315" r:id="rId16"/>
    <p:sldId id="316" r:id="rId17"/>
    <p:sldId id="317" r:id="rId18"/>
    <p:sldId id="318" r:id="rId19"/>
    <p:sldId id="325" r:id="rId20"/>
    <p:sldId id="326" r:id="rId21"/>
    <p:sldId id="327" r:id="rId22"/>
    <p:sldId id="329" r:id="rId23"/>
    <p:sldId id="332" r:id="rId24"/>
    <p:sldId id="347" r:id="rId25"/>
    <p:sldId id="348" r:id="rId26"/>
    <p:sldId id="349" r:id="rId27"/>
    <p:sldId id="352" r:id="rId28"/>
    <p:sldId id="350" r:id="rId29"/>
    <p:sldId id="351" r:id="rId30"/>
    <p:sldId id="353" r:id="rId31"/>
    <p:sldId id="28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D"/>
    <a:srgbClr val="01C6FD"/>
    <a:srgbClr val="79AE02"/>
    <a:srgbClr val="067F9C"/>
    <a:srgbClr val="014E52"/>
    <a:srgbClr val="0C596D"/>
    <a:srgbClr val="03556D"/>
    <a:srgbClr val="145C72"/>
    <a:srgbClr val="0000A4"/>
    <a:srgbClr val="1AB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DD8089-5957-4752-BEDB-652F5D4CF144}" v="30" dt="2023-10-25T22:59:17.272"/>
    <p1510:client id="{560599A0-50F5-C442-B576-51B8ECE0C98F}" v="256" dt="2023-10-25T23:33:47.8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82" autoAdjust="0"/>
    <p:restoredTop sz="68571" autoAdjust="0"/>
  </p:normalViewPr>
  <p:slideViewPr>
    <p:cSldViewPr snapToGrid="0">
      <p:cViewPr varScale="1">
        <p:scale>
          <a:sx n="81" d="100"/>
          <a:sy n="81" d="100"/>
        </p:scale>
        <p:origin x="1528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41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Nakata" userId="4ca8f836-65e5-412e-8f82-ddf13e44f406" providerId="ADAL" clId="{560599A0-50F5-C442-B576-51B8ECE0C98F}"/>
    <pc:docChg chg="custSel addSld delSld modSld">
      <pc:chgData name="Ken Nakata" userId="4ca8f836-65e5-412e-8f82-ddf13e44f406" providerId="ADAL" clId="{560599A0-50F5-C442-B576-51B8ECE0C98F}" dt="2023-10-25T23:36:20.418" v="512" actId="20577"/>
      <pc:docMkLst>
        <pc:docMk/>
      </pc:docMkLst>
      <pc:sldChg chg="modSp mod modNotesTx">
        <pc:chgData name="Ken Nakata" userId="4ca8f836-65e5-412e-8f82-ddf13e44f406" providerId="ADAL" clId="{560599A0-50F5-C442-B576-51B8ECE0C98F}" dt="2023-10-25T23:36:00.322" v="510" actId="962"/>
        <pc:sldMkLst>
          <pc:docMk/>
          <pc:sldMk cId="3830756099" sldId="256"/>
        </pc:sldMkLst>
        <pc:spChg chg="mod">
          <ac:chgData name="Ken Nakata" userId="4ca8f836-65e5-412e-8f82-ddf13e44f406" providerId="ADAL" clId="{560599A0-50F5-C442-B576-51B8ECE0C98F}" dt="2023-10-25T23:31:22.644" v="491" actId="962"/>
          <ac:spMkLst>
            <pc:docMk/>
            <pc:sldMk cId="3830756099" sldId="256"/>
            <ac:spMk id="2" creationId="{6B8837FF-709E-9138-BF17-81433C21EB05}"/>
          </ac:spMkLst>
        </pc:spChg>
        <pc:spChg chg="mod">
          <ac:chgData name="Ken Nakata" userId="4ca8f836-65e5-412e-8f82-ddf13e44f406" providerId="ADAL" clId="{560599A0-50F5-C442-B576-51B8ECE0C98F}" dt="2023-10-25T23:31:18.391" v="490" actId="962"/>
          <ac:spMkLst>
            <pc:docMk/>
            <pc:sldMk cId="3830756099" sldId="256"/>
            <ac:spMk id="20" creationId="{3FA24ECF-F84D-4524-911C-9E1EF5480B5B}"/>
          </ac:spMkLst>
        </pc:spChg>
        <pc:picChg chg="mod">
          <ac:chgData name="Ken Nakata" userId="4ca8f836-65e5-412e-8f82-ddf13e44f406" providerId="ADAL" clId="{560599A0-50F5-C442-B576-51B8ECE0C98F}" dt="2023-10-25T23:36:00.322" v="510" actId="962"/>
          <ac:picMkLst>
            <pc:docMk/>
            <pc:sldMk cId="3830756099" sldId="256"/>
            <ac:picMk id="5" creationId="{C6CCF00C-1CDE-449F-A88C-9E141F8E72A8}"/>
          </ac:picMkLst>
        </pc:picChg>
        <pc:picChg chg="mod">
          <ac:chgData name="Ken Nakata" userId="4ca8f836-65e5-412e-8f82-ddf13e44f406" providerId="ADAL" clId="{560599A0-50F5-C442-B576-51B8ECE0C98F}" dt="2023-10-25T23:31:07.918" v="488" actId="962"/>
          <ac:picMkLst>
            <pc:docMk/>
            <pc:sldMk cId="3830756099" sldId="256"/>
            <ac:picMk id="8" creationId="{CFE9D9AE-C770-4C3E-AB8B-6EA88D37B564}"/>
          </ac:picMkLst>
        </pc:picChg>
        <pc:cxnChg chg="mod">
          <ac:chgData name="Ken Nakata" userId="4ca8f836-65e5-412e-8f82-ddf13e44f406" providerId="ADAL" clId="{560599A0-50F5-C442-B576-51B8ECE0C98F}" dt="2023-10-25T23:31:12.453" v="489" actId="962"/>
          <ac:cxnSpMkLst>
            <pc:docMk/>
            <pc:sldMk cId="3830756099" sldId="256"/>
            <ac:cxnSpMk id="11" creationId="{4DD2A7F7-56D2-4DC1-ADE4-EEBE93B35885}"/>
          </ac:cxnSpMkLst>
        </pc:cxnChg>
      </pc:sldChg>
      <pc:sldChg chg="modSp mod modNotesTx">
        <pc:chgData name="Ken Nakata" userId="4ca8f836-65e5-412e-8f82-ddf13e44f406" providerId="ADAL" clId="{560599A0-50F5-C442-B576-51B8ECE0C98F}" dt="2023-10-25T23:36:20.418" v="512" actId="20577"/>
        <pc:sldMkLst>
          <pc:docMk/>
          <pc:sldMk cId="356562886" sldId="283"/>
        </pc:sldMkLst>
        <pc:picChg chg="mod">
          <ac:chgData name="Ken Nakata" userId="4ca8f836-65e5-412e-8f82-ddf13e44f406" providerId="ADAL" clId="{560599A0-50F5-C442-B576-51B8ECE0C98F}" dt="2023-10-25T23:36:11.580" v="511" actId="962"/>
          <ac:picMkLst>
            <pc:docMk/>
            <pc:sldMk cId="356562886" sldId="283"/>
            <ac:picMk id="5" creationId="{C6CCF00C-1CDE-449F-A88C-9E141F8E72A8}"/>
          </ac:picMkLst>
        </pc:picChg>
        <pc:picChg chg="mod">
          <ac:chgData name="Ken Nakata" userId="4ca8f836-65e5-412e-8f82-ddf13e44f406" providerId="ADAL" clId="{560599A0-50F5-C442-B576-51B8ECE0C98F}" dt="2023-10-25T23:31:28.599" v="492" actId="962"/>
          <ac:picMkLst>
            <pc:docMk/>
            <pc:sldMk cId="356562886" sldId="283"/>
            <ac:picMk id="8" creationId="{CFE9D9AE-C770-4C3E-AB8B-6EA88D37B564}"/>
          </ac:picMkLst>
        </pc:picChg>
        <pc:cxnChg chg="mod">
          <ac:chgData name="Ken Nakata" userId="4ca8f836-65e5-412e-8f82-ddf13e44f406" providerId="ADAL" clId="{560599A0-50F5-C442-B576-51B8ECE0C98F}" dt="2023-10-25T23:31:32.753" v="493" actId="962"/>
          <ac:cxnSpMkLst>
            <pc:docMk/>
            <pc:sldMk cId="356562886" sldId="283"/>
            <ac:cxnSpMk id="11" creationId="{4DD2A7F7-56D2-4DC1-ADE4-EEBE93B35885}"/>
          </ac:cxnSpMkLst>
        </pc:cxnChg>
      </pc:sldChg>
      <pc:sldChg chg="addSp modSp mod modNotesTx">
        <pc:chgData name="Ken Nakata" userId="4ca8f836-65e5-412e-8f82-ddf13e44f406" providerId="ADAL" clId="{560599A0-50F5-C442-B576-51B8ECE0C98F}" dt="2023-10-25T23:33:47.848" v="505" actId="13244"/>
        <pc:sldMkLst>
          <pc:docMk/>
          <pc:sldMk cId="2061809801" sldId="284"/>
        </pc:sldMkLst>
        <pc:spChg chg="add mod">
          <ac:chgData name="Ken Nakata" userId="4ca8f836-65e5-412e-8f82-ddf13e44f406" providerId="ADAL" clId="{560599A0-50F5-C442-B576-51B8ECE0C98F}" dt="2023-10-25T23:32:27.923" v="503" actId="20577"/>
          <ac:spMkLst>
            <pc:docMk/>
            <pc:sldMk cId="2061809801" sldId="284"/>
            <ac:spMk id="2" creationId="{2A6835A1-93A2-A352-954D-F8CA2BE8194D}"/>
          </ac:spMkLst>
        </pc:spChg>
        <pc:spChg chg="mod">
          <ac:chgData name="Ken Nakata" userId="4ca8f836-65e5-412e-8f82-ddf13e44f406" providerId="ADAL" clId="{560599A0-50F5-C442-B576-51B8ECE0C98F}" dt="2023-10-25T23:33:47.848" v="505" actId="13244"/>
          <ac:spMkLst>
            <pc:docMk/>
            <pc:sldMk cId="2061809801" sldId="284"/>
            <ac:spMk id="4" creationId="{63F41E0C-164F-B047-944F-B8A1267B51C3}"/>
          </ac:spMkLst>
        </pc:spChg>
        <pc:picChg chg="mod">
          <ac:chgData name="Ken Nakata" userId="4ca8f836-65e5-412e-8f82-ddf13e44f406" providerId="ADAL" clId="{560599A0-50F5-C442-B576-51B8ECE0C98F}" dt="2023-10-25T23:27:55.442" v="474" actId="962"/>
          <ac:picMkLst>
            <pc:docMk/>
            <pc:sldMk cId="2061809801" sldId="284"/>
            <ac:picMk id="3" creationId="{282CD448-185B-5744-B050-6C3B44BBE8A7}"/>
          </ac:picMkLst>
        </pc:picChg>
      </pc:sldChg>
      <pc:sldChg chg="modNotesTx">
        <pc:chgData name="Ken Nakata" userId="4ca8f836-65e5-412e-8f82-ddf13e44f406" providerId="ADAL" clId="{560599A0-50F5-C442-B576-51B8ECE0C98F}" dt="2023-10-25T23:23:06.417" v="200" actId="20577"/>
        <pc:sldMkLst>
          <pc:docMk/>
          <pc:sldMk cId="3976400455" sldId="287"/>
        </pc:sldMkLst>
      </pc:sldChg>
      <pc:sldChg chg="modSp mod modNotesTx">
        <pc:chgData name="Ken Nakata" userId="4ca8f836-65e5-412e-8f82-ddf13e44f406" providerId="ADAL" clId="{560599A0-50F5-C442-B576-51B8ECE0C98F}" dt="2023-10-25T23:34:26.348" v="506" actId="13244"/>
        <pc:sldMkLst>
          <pc:docMk/>
          <pc:sldMk cId="3935692431" sldId="288"/>
        </pc:sldMkLst>
        <pc:spChg chg="mod ord">
          <ac:chgData name="Ken Nakata" userId="4ca8f836-65e5-412e-8f82-ddf13e44f406" providerId="ADAL" clId="{560599A0-50F5-C442-B576-51B8ECE0C98F}" dt="2023-10-25T23:34:26.348" v="506" actId="13244"/>
          <ac:spMkLst>
            <pc:docMk/>
            <pc:sldMk cId="3935692431" sldId="288"/>
            <ac:spMk id="3" creationId="{9BAE547F-FC4B-0B58-8F31-62931DCC30DC}"/>
          </ac:spMkLst>
        </pc:spChg>
        <pc:graphicFrameChg chg="mod">
          <ac:chgData name="Ken Nakata" userId="4ca8f836-65e5-412e-8f82-ddf13e44f406" providerId="ADAL" clId="{560599A0-50F5-C442-B576-51B8ECE0C98F}" dt="2023-10-25T23:26:46.983" v="296" actId="962"/>
          <ac:graphicFrameMkLst>
            <pc:docMk/>
            <pc:sldMk cId="3935692431" sldId="288"/>
            <ac:graphicFrameMk id="4" creationId="{62A9C0EE-0471-0DEF-39C3-C432A8C70344}"/>
          </ac:graphicFrameMkLst>
        </pc:graphicFrameChg>
      </pc:sldChg>
      <pc:sldChg chg="modSp modNotesTx">
        <pc:chgData name="Ken Nakata" userId="4ca8f836-65e5-412e-8f82-ddf13e44f406" providerId="ADAL" clId="{560599A0-50F5-C442-B576-51B8ECE0C98F}" dt="2023-10-25T23:27:43.385" v="452" actId="962"/>
        <pc:sldMkLst>
          <pc:docMk/>
          <pc:sldMk cId="4190974208" sldId="289"/>
        </pc:sldMkLst>
        <pc:graphicFrameChg chg="mod">
          <ac:chgData name="Ken Nakata" userId="4ca8f836-65e5-412e-8f82-ddf13e44f406" providerId="ADAL" clId="{560599A0-50F5-C442-B576-51B8ECE0C98F}" dt="2023-10-25T23:27:43.385" v="452" actId="962"/>
          <ac:graphicFrameMkLst>
            <pc:docMk/>
            <pc:sldMk cId="4190974208" sldId="289"/>
            <ac:graphicFrameMk id="5" creationId="{D7810471-C8E7-801F-E657-5DE7B2406ABA}"/>
          </ac:graphicFrameMkLst>
        </pc:graphicFrameChg>
      </pc:sldChg>
      <pc:sldChg chg="modNotesTx">
        <pc:chgData name="Ken Nakata" userId="4ca8f836-65e5-412e-8f82-ddf13e44f406" providerId="ADAL" clId="{560599A0-50F5-C442-B576-51B8ECE0C98F}" dt="2023-10-25T23:23:25.185" v="203" actId="20577"/>
        <pc:sldMkLst>
          <pc:docMk/>
          <pc:sldMk cId="3723235575" sldId="290"/>
        </pc:sldMkLst>
      </pc:sldChg>
      <pc:sldChg chg="modSp mod modNotesTx">
        <pc:chgData name="Ken Nakata" userId="4ca8f836-65e5-412e-8f82-ddf13e44f406" providerId="ADAL" clId="{560599A0-50F5-C442-B576-51B8ECE0C98F}" dt="2023-10-25T23:28:07.045" v="476" actId="962"/>
        <pc:sldMkLst>
          <pc:docMk/>
          <pc:sldMk cId="2203260233" sldId="291"/>
        </pc:sldMkLst>
        <pc:picChg chg="mod">
          <ac:chgData name="Ken Nakata" userId="4ca8f836-65e5-412e-8f82-ddf13e44f406" providerId="ADAL" clId="{560599A0-50F5-C442-B576-51B8ECE0C98F}" dt="2023-10-25T23:28:04.426" v="475" actId="962"/>
          <ac:picMkLst>
            <pc:docMk/>
            <pc:sldMk cId="2203260233" sldId="291"/>
            <ac:picMk id="7" creationId="{CEF10938-1769-494E-B005-EAC9DEB32F93}"/>
          </ac:picMkLst>
        </pc:picChg>
        <pc:picChg chg="mod">
          <ac:chgData name="Ken Nakata" userId="4ca8f836-65e5-412e-8f82-ddf13e44f406" providerId="ADAL" clId="{560599A0-50F5-C442-B576-51B8ECE0C98F}" dt="2023-10-25T23:28:07.045" v="476" actId="962"/>
          <ac:picMkLst>
            <pc:docMk/>
            <pc:sldMk cId="2203260233" sldId="291"/>
            <ac:picMk id="11" creationId="{4B15EAC3-83B2-0E45-9178-B17217708AFA}"/>
          </ac:picMkLst>
        </pc:picChg>
      </pc:sldChg>
      <pc:sldChg chg="modSp mod modNotesTx">
        <pc:chgData name="Ken Nakata" userId="4ca8f836-65e5-412e-8f82-ddf13e44f406" providerId="ADAL" clId="{560599A0-50F5-C442-B576-51B8ECE0C98F}" dt="2023-10-25T23:28:13.050" v="477" actId="962"/>
        <pc:sldMkLst>
          <pc:docMk/>
          <pc:sldMk cId="2784665353" sldId="292"/>
        </pc:sldMkLst>
        <pc:picChg chg="mod">
          <ac:chgData name="Ken Nakata" userId="4ca8f836-65e5-412e-8f82-ddf13e44f406" providerId="ADAL" clId="{560599A0-50F5-C442-B576-51B8ECE0C98F}" dt="2023-10-25T23:28:13.050" v="477" actId="962"/>
          <ac:picMkLst>
            <pc:docMk/>
            <pc:sldMk cId="2784665353" sldId="292"/>
            <ac:picMk id="4" creationId="{093FCA30-A92D-1085-4504-00BDFC9586D1}"/>
          </ac:picMkLst>
        </pc:picChg>
      </pc:sldChg>
      <pc:sldChg chg="modSp mod modNotesTx">
        <pc:chgData name="Ken Nakata" userId="4ca8f836-65e5-412e-8f82-ddf13e44f406" providerId="ADAL" clId="{560599A0-50F5-C442-B576-51B8ECE0C98F}" dt="2023-10-25T23:29:00.606" v="479" actId="962"/>
        <pc:sldMkLst>
          <pc:docMk/>
          <pc:sldMk cId="1259169498" sldId="293"/>
        </pc:sldMkLst>
        <pc:picChg chg="mod">
          <ac:chgData name="Ken Nakata" userId="4ca8f836-65e5-412e-8f82-ddf13e44f406" providerId="ADAL" clId="{560599A0-50F5-C442-B576-51B8ECE0C98F}" dt="2023-10-25T23:28:57.569" v="478" actId="962"/>
          <ac:picMkLst>
            <pc:docMk/>
            <pc:sldMk cId="1259169498" sldId="293"/>
            <ac:picMk id="7" creationId="{CEF10938-1769-494E-B005-EAC9DEB32F93}"/>
          </ac:picMkLst>
        </pc:picChg>
        <pc:picChg chg="mod">
          <ac:chgData name="Ken Nakata" userId="4ca8f836-65e5-412e-8f82-ddf13e44f406" providerId="ADAL" clId="{560599A0-50F5-C442-B576-51B8ECE0C98F}" dt="2023-10-25T23:29:00.606" v="479" actId="962"/>
          <ac:picMkLst>
            <pc:docMk/>
            <pc:sldMk cId="1259169498" sldId="293"/>
            <ac:picMk id="11" creationId="{4B15EAC3-83B2-0E45-9178-B17217708AFA}"/>
          </ac:picMkLst>
        </pc:picChg>
      </pc:sldChg>
      <pc:sldChg chg="modSp mod modNotesTx">
        <pc:chgData name="Ken Nakata" userId="4ca8f836-65e5-412e-8f82-ddf13e44f406" providerId="ADAL" clId="{560599A0-50F5-C442-B576-51B8ECE0C98F}" dt="2023-10-25T23:34:46.731" v="507" actId="13244"/>
        <pc:sldMkLst>
          <pc:docMk/>
          <pc:sldMk cId="4169961902" sldId="294"/>
        </pc:sldMkLst>
        <pc:spChg chg="ord">
          <ac:chgData name="Ken Nakata" userId="4ca8f836-65e5-412e-8f82-ddf13e44f406" providerId="ADAL" clId="{560599A0-50F5-C442-B576-51B8ECE0C98F}" dt="2023-10-25T23:34:46.731" v="507" actId="13244"/>
          <ac:spMkLst>
            <pc:docMk/>
            <pc:sldMk cId="4169961902" sldId="294"/>
            <ac:spMk id="2" creationId="{442DB85F-1197-D949-8DF1-1864B95C96AB}"/>
          </ac:spMkLst>
        </pc:spChg>
        <pc:picChg chg="mod">
          <ac:chgData name="Ken Nakata" userId="4ca8f836-65e5-412e-8f82-ddf13e44f406" providerId="ADAL" clId="{560599A0-50F5-C442-B576-51B8ECE0C98F}" dt="2023-10-25T23:29:05.759" v="480" actId="962"/>
          <ac:picMkLst>
            <pc:docMk/>
            <pc:sldMk cId="4169961902" sldId="294"/>
            <ac:picMk id="11" creationId="{4B15EAC3-83B2-0E45-9178-B17217708AFA}"/>
          </ac:picMkLst>
        </pc:picChg>
      </pc:sldChg>
      <pc:sldChg chg="modSp modNotesTx">
        <pc:chgData name="Ken Nakata" userId="4ca8f836-65e5-412e-8f82-ddf13e44f406" providerId="ADAL" clId="{560599A0-50F5-C442-B576-51B8ECE0C98F}" dt="2023-10-25T23:29:11.547" v="481" actId="962"/>
        <pc:sldMkLst>
          <pc:docMk/>
          <pc:sldMk cId="2730578024" sldId="295"/>
        </pc:sldMkLst>
        <pc:picChg chg="mod">
          <ac:chgData name="Ken Nakata" userId="4ca8f836-65e5-412e-8f82-ddf13e44f406" providerId="ADAL" clId="{560599A0-50F5-C442-B576-51B8ECE0C98F}" dt="2023-10-25T23:29:11.547" v="481" actId="962"/>
          <ac:picMkLst>
            <pc:docMk/>
            <pc:sldMk cId="2730578024" sldId="295"/>
            <ac:picMk id="8" creationId="{627E6C9D-8B4D-9745-4B06-E67AD09309C3}"/>
          </ac:picMkLst>
        </pc:picChg>
      </pc:sldChg>
      <pc:sldChg chg="modNotesTx">
        <pc:chgData name="Ken Nakata" userId="4ca8f836-65e5-412e-8f82-ddf13e44f406" providerId="ADAL" clId="{560599A0-50F5-C442-B576-51B8ECE0C98F}" dt="2023-10-25T23:24:00.105" v="209" actId="20577"/>
        <pc:sldMkLst>
          <pc:docMk/>
          <pc:sldMk cId="3567669214" sldId="315"/>
        </pc:sldMkLst>
      </pc:sldChg>
      <pc:sldChg chg="modNotesTx">
        <pc:chgData name="Ken Nakata" userId="4ca8f836-65e5-412e-8f82-ddf13e44f406" providerId="ADAL" clId="{560599A0-50F5-C442-B576-51B8ECE0C98F}" dt="2023-10-25T23:24:04.134" v="210" actId="20577"/>
        <pc:sldMkLst>
          <pc:docMk/>
          <pc:sldMk cId="2153742811" sldId="316"/>
        </pc:sldMkLst>
      </pc:sldChg>
      <pc:sldChg chg="modNotesTx">
        <pc:chgData name="Ken Nakata" userId="4ca8f836-65e5-412e-8f82-ddf13e44f406" providerId="ADAL" clId="{560599A0-50F5-C442-B576-51B8ECE0C98F}" dt="2023-10-25T23:24:14.638" v="211" actId="20577"/>
        <pc:sldMkLst>
          <pc:docMk/>
          <pc:sldMk cId="2296824981" sldId="317"/>
        </pc:sldMkLst>
      </pc:sldChg>
      <pc:sldChg chg="modNotesTx">
        <pc:chgData name="Ken Nakata" userId="4ca8f836-65e5-412e-8f82-ddf13e44f406" providerId="ADAL" clId="{560599A0-50F5-C442-B576-51B8ECE0C98F}" dt="2023-10-25T23:24:19.388" v="212" actId="20577"/>
        <pc:sldMkLst>
          <pc:docMk/>
          <pc:sldMk cId="2624745019" sldId="318"/>
        </pc:sldMkLst>
      </pc:sldChg>
      <pc:sldChg chg="modNotesTx">
        <pc:chgData name="Ken Nakata" userId="4ca8f836-65e5-412e-8f82-ddf13e44f406" providerId="ADAL" clId="{560599A0-50F5-C442-B576-51B8ECE0C98F}" dt="2023-10-25T23:24:31.898" v="213" actId="20577"/>
        <pc:sldMkLst>
          <pc:docMk/>
          <pc:sldMk cId="3642889552" sldId="325"/>
        </pc:sldMkLst>
      </pc:sldChg>
      <pc:sldChg chg="modNotesTx">
        <pc:chgData name="Ken Nakata" userId="4ca8f836-65e5-412e-8f82-ddf13e44f406" providerId="ADAL" clId="{560599A0-50F5-C442-B576-51B8ECE0C98F}" dt="2023-10-25T23:24:38.197" v="214" actId="20577"/>
        <pc:sldMkLst>
          <pc:docMk/>
          <pc:sldMk cId="2773843333" sldId="326"/>
        </pc:sldMkLst>
      </pc:sldChg>
      <pc:sldChg chg="modSp mod modNotesTx">
        <pc:chgData name="Ken Nakata" userId="4ca8f836-65e5-412e-8f82-ddf13e44f406" providerId="ADAL" clId="{560599A0-50F5-C442-B576-51B8ECE0C98F}" dt="2023-10-25T23:29:43.754" v="482" actId="962"/>
        <pc:sldMkLst>
          <pc:docMk/>
          <pc:sldMk cId="2883750324" sldId="327"/>
        </pc:sldMkLst>
        <pc:picChg chg="mod">
          <ac:chgData name="Ken Nakata" userId="4ca8f836-65e5-412e-8f82-ddf13e44f406" providerId="ADAL" clId="{560599A0-50F5-C442-B576-51B8ECE0C98F}" dt="2023-10-25T23:29:43.754" v="482" actId="962"/>
          <ac:picMkLst>
            <pc:docMk/>
            <pc:sldMk cId="2883750324" sldId="327"/>
            <ac:picMk id="4" creationId="{4253D557-E60C-1D42-9DD7-421D41051D4A}"/>
          </ac:picMkLst>
        </pc:picChg>
      </pc:sldChg>
      <pc:sldChg chg="modSp mod modNotesTx">
        <pc:chgData name="Ken Nakata" userId="4ca8f836-65e5-412e-8f82-ddf13e44f406" providerId="ADAL" clId="{560599A0-50F5-C442-B576-51B8ECE0C98F}" dt="2023-10-25T23:29:58.728" v="483" actId="962"/>
        <pc:sldMkLst>
          <pc:docMk/>
          <pc:sldMk cId="118064711" sldId="329"/>
        </pc:sldMkLst>
        <pc:spChg chg="mod">
          <ac:chgData name="Ken Nakata" userId="4ca8f836-65e5-412e-8f82-ddf13e44f406" providerId="ADAL" clId="{560599A0-50F5-C442-B576-51B8ECE0C98F}" dt="2023-10-25T23:29:58.728" v="483" actId="962"/>
          <ac:spMkLst>
            <pc:docMk/>
            <pc:sldMk cId="118064711" sldId="329"/>
            <ac:spMk id="4" creationId="{AFF02B63-4FB8-D44D-8DB8-6307757BDF4B}"/>
          </ac:spMkLst>
        </pc:spChg>
      </pc:sldChg>
      <pc:sldChg chg="modSp mod modNotesTx">
        <pc:chgData name="Ken Nakata" userId="4ca8f836-65e5-412e-8f82-ddf13e44f406" providerId="ADAL" clId="{560599A0-50F5-C442-B576-51B8ECE0C98F}" dt="2023-10-25T23:30:06.449" v="484" actId="962"/>
        <pc:sldMkLst>
          <pc:docMk/>
          <pc:sldMk cId="847711493" sldId="332"/>
        </pc:sldMkLst>
        <pc:picChg chg="mod">
          <ac:chgData name="Ken Nakata" userId="4ca8f836-65e5-412e-8f82-ddf13e44f406" providerId="ADAL" clId="{560599A0-50F5-C442-B576-51B8ECE0C98F}" dt="2023-10-25T23:30:06.449" v="484" actId="962"/>
          <ac:picMkLst>
            <pc:docMk/>
            <pc:sldMk cId="847711493" sldId="332"/>
            <ac:picMk id="5" creationId="{6148EA8A-911C-034C-8D4C-A34075A98FE5}"/>
          </ac:picMkLst>
        </pc:picChg>
      </pc:sldChg>
      <pc:sldChg chg="modSp mod modNotesTx">
        <pc:chgData name="Ken Nakata" userId="4ca8f836-65e5-412e-8f82-ddf13e44f406" providerId="ADAL" clId="{560599A0-50F5-C442-B576-51B8ECE0C98F}" dt="2023-10-25T23:30:11.339" v="485" actId="962"/>
        <pc:sldMkLst>
          <pc:docMk/>
          <pc:sldMk cId="2530302305" sldId="347"/>
        </pc:sldMkLst>
        <pc:picChg chg="mod">
          <ac:chgData name="Ken Nakata" userId="4ca8f836-65e5-412e-8f82-ddf13e44f406" providerId="ADAL" clId="{560599A0-50F5-C442-B576-51B8ECE0C98F}" dt="2023-10-25T23:30:11.339" v="485" actId="962"/>
          <ac:picMkLst>
            <pc:docMk/>
            <pc:sldMk cId="2530302305" sldId="347"/>
            <ac:picMk id="6" creationId="{5F6ED4B8-6BF5-114E-B3C9-E164809B4D40}"/>
          </ac:picMkLst>
        </pc:picChg>
      </pc:sldChg>
      <pc:sldChg chg="modSp mod modNotesTx">
        <pc:chgData name="Ken Nakata" userId="4ca8f836-65e5-412e-8f82-ddf13e44f406" providerId="ADAL" clId="{560599A0-50F5-C442-B576-51B8ECE0C98F}" dt="2023-10-25T23:30:17.792" v="486" actId="962"/>
        <pc:sldMkLst>
          <pc:docMk/>
          <pc:sldMk cId="1467415758" sldId="348"/>
        </pc:sldMkLst>
        <pc:picChg chg="mod">
          <ac:chgData name="Ken Nakata" userId="4ca8f836-65e5-412e-8f82-ddf13e44f406" providerId="ADAL" clId="{560599A0-50F5-C442-B576-51B8ECE0C98F}" dt="2023-10-25T23:30:17.792" v="486" actId="962"/>
          <ac:picMkLst>
            <pc:docMk/>
            <pc:sldMk cId="1467415758" sldId="348"/>
            <ac:picMk id="3" creationId="{38FE3451-2A02-1644-BE22-7092A07B9070}"/>
          </ac:picMkLst>
        </pc:picChg>
      </pc:sldChg>
      <pc:sldChg chg="modSp mod modNotesTx">
        <pc:chgData name="Ken Nakata" userId="4ca8f836-65e5-412e-8f82-ddf13e44f406" providerId="ADAL" clId="{560599A0-50F5-C442-B576-51B8ECE0C98F}" dt="2023-10-25T23:30:22.379" v="487" actId="962"/>
        <pc:sldMkLst>
          <pc:docMk/>
          <pc:sldMk cId="2681947537" sldId="349"/>
        </pc:sldMkLst>
        <pc:picChg chg="mod">
          <ac:chgData name="Ken Nakata" userId="4ca8f836-65e5-412e-8f82-ddf13e44f406" providerId="ADAL" clId="{560599A0-50F5-C442-B576-51B8ECE0C98F}" dt="2023-10-25T23:30:22.379" v="487" actId="962"/>
          <ac:picMkLst>
            <pc:docMk/>
            <pc:sldMk cId="2681947537" sldId="349"/>
            <ac:picMk id="4" creationId="{1C3ECF95-1EB3-114D-A190-7EEE1A987BF6}"/>
          </ac:picMkLst>
        </pc:picChg>
      </pc:sldChg>
      <pc:sldChg chg="addSp modSp mod">
        <pc:chgData name="Ken Nakata" userId="4ca8f836-65e5-412e-8f82-ddf13e44f406" providerId="ADAL" clId="{560599A0-50F5-C442-B576-51B8ECE0C98F}" dt="2023-10-25T23:35:04.680" v="508" actId="13244"/>
        <pc:sldMkLst>
          <pc:docMk/>
          <pc:sldMk cId="3917581615" sldId="350"/>
        </pc:sldMkLst>
        <pc:spChg chg="ord">
          <ac:chgData name="Ken Nakata" userId="4ca8f836-65e5-412e-8f82-ddf13e44f406" providerId="ADAL" clId="{560599A0-50F5-C442-B576-51B8ECE0C98F}" dt="2023-10-25T23:35:04.680" v="508" actId="13244"/>
          <ac:spMkLst>
            <pc:docMk/>
            <pc:sldMk cId="3917581615" sldId="350"/>
            <ac:spMk id="2" creationId="{DB040C98-BD0D-C265-DE3A-3396E996A4E5}"/>
          </ac:spMkLst>
        </pc:spChg>
        <pc:spChg chg="add mod">
          <ac:chgData name="Ken Nakata" userId="4ca8f836-65e5-412e-8f82-ddf13e44f406" providerId="ADAL" clId="{560599A0-50F5-C442-B576-51B8ECE0C98F}" dt="2023-10-25T23:01:41.104" v="1"/>
          <ac:spMkLst>
            <pc:docMk/>
            <pc:sldMk cId="3917581615" sldId="350"/>
            <ac:spMk id="4" creationId="{78839237-9ED3-282F-F140-24C3E8F27875}"/>
          </ac:spMkLst>
        </pc:spChg>
        <pc:picChg chg="add mod">
          <ac:chgData name="Ken Nakata" userId="4ca8f836-65e5-412e-8f82-ddf13e44f406" providerId="ADAL" clId="{560599A0-50F5-C442-B576-51B8ECE0C98F}" dt="2023-10-25T23:01:28.080" v="0"/>
          <ac:picMkLst>
            <pc:docMk/>
            <pc:sldMk cId="3917581615" sldId="350"/>
            <ac:picMk id="3" creationId="{84D3AD38-3809-EC61-0672-E090B17D8CEB}"/>
          </ac:picMkLst>
        </pc:picChg>
      </pc:sldChg>
      <pc:sldChg chg="addSp delSp modSp add mod">
        <pc:chgData name="Ken Nakata" userId="4ca8f836-65e5-412e-8f82-ddf13e44f406" providerId="ADAL" clId="{560599A0-50F5-C442-B576-51B8ECE0C98F}" dt="2023-10-25T23:35:23.312" v="509" actId="13244"/>
        <pc:sldMkLst>
          <pc:docMk/>
          <pc:sldMk cId="3551452462" sldId="351"/>
        </pc:sldMkLst>
        <pc:spChg chg="mod ord">
          <ac:chgData name="Ken Nakata" userId="4ca8f836-65e5-412e-8f82-ddf13e44f406" providerId="ADAL" clId="{560599A0-50F5-C442-B576-51B8ECE0C98F}" dt="2023-10-25T23:35:23.312" v="509" actId="13244"/>
          <ac:spMkLst>
            <pc:docMk/>
            <pc:sldMk cId="3551452462" sldId="351"/>
            <ac:spMk id="2" creationId="{DB040C98-BD0D-C265-DE3A-3396E996A4E5}"/>
          </ac:spMkLst>
        </pc:spChg>
        <pc:spChg chg="del">
          <ac:chgData name="Ken Nakata" userId="4ca8f836-65e5-412e-8f82-ddf13e44f406" providerId="ADAL" clId="{560599A0-50F5-C442-B576-51B8ECE0C98F}" dt="2023-10-25T23:02:49.531" v="34" actId="478"/>
          <ac:spMkLst>
            <pc:docMk/>
            <pc:sldMk cId="3551452462" sldId="351"/>
            <ac:spMk id="4" creationId="{78839237-9ED3-282F-F140-24C3E8F27875}"/>
          </ac:spMkLst>
        </pc:spChg>
        <pc:spChg chg="add mod">
          <ac:chgData name="Ken Nakata" userId="4ca8f836-65e5-412e-8f82-ddf13e44f406" providerId="ADAL" clId="{560599A0-50F5-C442-B576-51B8ECE0C98F}" dt="2023-10-25T23:03:25.515" v="95" actId="255"/>
          <ac:spMkLst>
            <pc:docMk/>
            <pc:sldMk cId="3551452462" sldId="351"/>
            <ac:spMk id="6" creationId="{090759A9-DA56-ED53-DA30-4062935C6788}"/>
          </ac:spMkLst>
        </pc:spChg>
        <pc:picChg chg="del">
          <ac:chgData name="Ken Nakata" userId="4ca8f836-65e5-412e-8f82-ddf13e44f406" providerId="ADAL" clId="{560599A0-50F5-C442-B576-51B8ECE0C98F}" dt="2023-10-25T23:02:24.129" v="32" actId="478"/>
          <ac:picMkLst>
            <pc:docMk/>
            <pc:sldMk cId="3551452462" sldId="351"/>
            <ac:picMk id="3" creationId="{84D3AD38-3809-EC61-0672-E090B17D8CEB}"/>
          </ac:picMkLst>
        </pc:picChg>
        <pc:picChg chg="add mod">
          <ac:chgData name="Ken Nakata" userId="4ca8f836-65e5-412e-8f82-ddf13e44f406" providerId="ADAL" clId="{560599A0-50F5-C442-B576-51B8ECE0C98F}" dt="2023-10-25T23:02:34.050" v="33"/>
          <ac:picMkLst>
            <pc:docMk/>
            <pc:sldMk cId="3551452462" sldId="351"/>
            <ac:picMk id="5" creationId="{AF958B36-047B-C1FB-184E-EDD3DE335FBF}"/>
          </ac:picMkLst>
        </pc:picChg>
      </pc:sldChg>
      <pc:sldChg chg="modSp add mod modNotesTx">
        <pc:chgData name="Ken Nakata" userId="4ca8f836-65e5-412e-8f82-ddf13e44f406" providerId="ADAL" clId="{560599A0-50F5-C442-B576-51B8ECE0C98F}" dt="2023-10-25T23:04:46.086" v="123" actId="20577"/>
        <pc:sldMkLst>
          <pc:docMk/>
          <pc:sldMk cId="2790639233" sldId="352"/>
        </pc:sldMkLst>
        <pc:spChg chg="mod">
          <ac:chgData name="Ken Nakata" userId="4ca8f836-65e5-412e-8f82-ddf13e44f406" providerId="ADAL" clId="{560599A0-50F5-C442-B576-51B8ECE0C98F}" dt="2023-10-25T23:04:38.647" v="122" actId="20577"/>
          <ac:spMkLst>
            <pc:docMk/>
            <pc:sldMk cId="2790639233" sldId="352"/>
            <ac:spMk id="2" creationId="{16FE42FB-735D-A947-B032-BD549C1598FE}"/>
          </ac:spMkLst>
        </pc:spChg>
      </pc:sldChg>
      <pc:sldChg chg="add del">
        <pc:chgData name="Ken Nakata" userId="4ca8f836-65e5-412e-8f82-ddf13e44f406" providerId="ADAL" clId="{560599A0-50F5-C442-B576-51B8ECE0C98F}" dt="2023-10-25T23:04:24.213" v="97" actId="2696"/>
        <pc:sldMkLst>
          <pc:docMk/>
          <pc:sldMk cId="3265919650" sldId="352"/>
        </pc:sldMkLst>
      </pc:sldChg>
      <pc:sldChg chg="addSp delSp modSp add mod">
        <pc:chgData name="Ken Nakata" userId="4ca8f836-65e5-412e-8f82-ddf13e44f406" providerId="ADAL" clId="{560599A0-50F5-C442-B576-51B8ECE0C98F}" dt="2023-10-25T23:21:23.910" v="197" actId="1076"/>
        <pc:sldMkLst>
          <pc:docMk/>
          <pc:sldMk cId="359743379" sldId="353"/>
        </pc:sldMkLst>
        <pc:spChg chg="mod">
          <ac:chgData name="Ken Nakata" userId="4ca8f836-65e5-412e-8f82-ddf13e44f406" providerId="ADAL" clId="{560599A0-50F5-C442-B576-51B8ECE0C98F}" dt="2023-10-25T23:05:24.881" v="160" actId="20577"/>
          <ac:spMkLst>
            <pc:docMk/>
            <pc:sldMk cId="359743379" sldId="353"/>
            <ac:spMk id="2" creationId="{DB040C98-BD0D-C265-DE3A-3396E996A4E5}"/>
          </ac:spMkLst>
        </pc:spChg>
        <pc:spChg chg="mod">
          <ac:chgData name="Ken Nakata" userId="4ca8f836-65e5-412e-8f82-ddf13e44f406" providerId="ADAL" clId="{560599A0-50F5-C442-B576-51B8ECE0C98F}" dt="2023-10-25T23:18:31.284" v="193" actId="20577"/>
          <ac:spMkLst>
            <pc:docMk/>
            <pc:sldMk cId="359743379" sldId="353"/>
            <ac:spMk id="6" creationId="{090759A9-DA56-ED53-DA30-4062935C6788}"/>
          </ac:spMkLst>
        </pc:spChg>
        <pc:picChg chg="del">
          <ac:chgData name="Ken Nakata" userId="4ca8f836-65e5-412e-8f82-ddf13e44f406" providerId="ADAL" clId="{560599A0-50F5-C442-B576-51B8ECE0C98F}" dt="2023-10-25T23:18:38.387" v="194" actId="478"/>
          <ac:picMkLst>
            <pc:docMk/>
            <pc:sldMk cId="359743379" sldId="353"/>
            <ac:picMk id="5" creationId="{AF958B36-047B-C1FB-184E-EDD3DE335FBF}"/>
          </ac:picMkLst>
        </pc:picChg>
        <pc:picChg chg="add mod">
          <ac:chgData name="Ken Nakata" userId="4ca8f836-65e5-412e-8f82-ddf13e44f406" providerId="ADAL" clId="{560599A0-50F5-C442-B576-51B8ECE0C98F}" dt="2023-10-25T23:21:23.910" v="197" actId="1076"/>
          <ac:picMkLst>
            <pc:docMk/>
            <pc:sldMk cId="359743379" sldId="353"/>
            <ac:picMk id="1026" creationId="{3EBEDAA3-638A-3BA7-EA8E-491FAE8C464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Federal web accessibility lawsuits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2"/>
          <c:order val="0"/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numRef>
              <c:f>Sheet1!$A$2:$A$9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57</c:v>
                </c:pt>
                <c:pt idx="1">
                  <c:v>262</c:v>
                </c:pt>
                <c:pt idx="2">
                  <c:v>814</c:v>
                </c:pt>
                <c:pt idx="3">
                  <c:v>2314</c:v>
                </c:pt>
                <c:pt idx="4">
                  <c:v>2890</c:v>
                </c:pt>
                <c:pt idx="5">
                  <c:v>3503</c:v>
                </c:pt>
                <c:pt idx="6">
                  <c:v>4011</c:v>
                </c:pt>
                <c:pt idx="7">
                  <c:v>4455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3DD-8A47-AFF4-3F5907D6C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497072"/>
        <c:axId val="155989104"/>
      </c:lineChart>
      <c:catAx>
        <c:axId val="1554970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55989104"/>
        <c:crosses val="autoZero"/>
        <c:auto val="1"/>
        <c:lblAlgn val="ctr"/>
        <c:lblOffset val="100"/>
        <c:noMultiLvlLbl val="0"/>
      </c:catAx>
      <c:valAx>
        <c:axId val="155989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55497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113754397721563E-2"/>
          <c:y val="1.533718689788054E-2"/>
          <c:w val="0.88751745127603732"/>
          <c:h val="0.915240847784200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Lawsuits</c:v>
                </c:pt>
                <c:pt idx="1">
                  <c:v>Other Litigation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#,##0">
                  <c:v>4455</c:v>
                </c:pt>
                <c:pt idx="1">
                  <c:v>44550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01-0B4D-BB17-59BA2E6715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9424943"/>
        <c:axId val="1869136799"/>
      </c:barChart>
      <c:catAx>
        <c:axId val="1869424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9136799"/>
        <c:crosses val="autoZero"/>
        <c:auto val="1"/>
        <c:lblAlgn val="ctr"/>
        <c:lblOffset val="100"/>
        <c:noMultiLvlLbl val="0"/>
      </c:catAx>
      <c:valAx>
        <c:axId val="18691367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94249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876A3F-4FE3-4D4F-B92F-1631838507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4516C7-1FF3-F44B-93B1-24B9AA324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4C92B-6A45-864A-B429-22A9039765DA}" type="datetimeFigureOut">
              <a:rPr lang="en-US" smtClean="0"/>
              <a:t>10/27/23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C6268A-8AA9-4C40-BEFB-029DF3E8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928AC-AE76-324A-BA05-D16BF60C79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C3C4-9460-4343-9283-24A378E27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4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65FE6-BEE9-465E-9202-2D200EDE749C}" type="datetimeFigureOut">
              <a:rPr lang="en-US" noProof="0" smtClean="0"/>
              <a:t>10/27/23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E8F2A-B3D4-43F2-B39B-CD77F64A1950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6177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58009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3094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32541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63834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69743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171320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21205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09949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535250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86979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7715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41259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6205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909030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528743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23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590002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82287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25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789495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26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808824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27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972115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28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05126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87942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33949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70275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69371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81555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25607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29932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E99C6B2-05CE-48A7-8696-CEC64BE74DF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custGeom>
            <a:avLst/>
            <a:gdLst>
              <a:gd name="connsiteX0" fmla="*/ 123993 w 12192001"/>
              <a:gd name="connsiteY0" fmla="*/ 123993 h 6858000"/>
              <a:gd name="connsiteX1" fmla="*/ 123993 w 12192001"/>
              <a:gd name="connsiteY1" fmla="*/ 3209760 h 6858000"/>
              <a:gd name="connsiteX2" fmla="*/ 634550 w 12192001"/>
              <a:gd name="connsiteY2" fmla="*/ 3239110 h 6858000"/>
              <a:gd name="connsiteX3" fmla="*/ 4981292 w 12192001"/>
              <a:gd name="connsiteY3" fmla="*/ 3896515 h 6858000"/>
              <a:gd name="connsiteX4" fmla="*/ 11543532 w 12192001"/>
              <a:gd name="connsiteY4" fmla="*/ 4276704 h 6858000"/>
              <a:gd name="connsiteX5" fmla="*/ 12068007 w 12192001"/>
              <a:gd name="connsiteY5" fmla="*/ 4188307 h 6858000"/>
              <a:gd name="connsiteX6" fmla="*/ 12068007 w 12192001"/>
              <a:gd name="connsiteY6" fmla="*/ 123993 h 6858000"/>
              <a:gd name="connsiteX7" fmla="*/ 0 w 12192001"/>
              <a:gd name="connsiteY7" fmla="*/ 0 h 6858000"/>
              <a:gd name="connsiteX8" fmla="*/ 12192000 w 12192001"/>
              <a:gd name="connsiteY8" fmla="*/ 0 h 6858000"/>
              <a:gd name="connsiteX9" fmla="*/ 12192000 w 12192001"/>
              <a:gd name="connsiteY9" fmla="*/ 4167393 h 6858000"/>
              <a:gd name="connsiteX10" fmla="*/ 12192001 w 12192001"/>
              <a:gd name="connsiteY10" fmla="*/ 4167393 h 6858000"/>
              <a:gd name="connsiteX11" fmla="*/ 12192001 w 12192001"/>
              <a:gd name="connsiteY11" fmla="*/ 4799849 h 6858000"/>
              <a:gd name="connsiteX12" fmla="*/ 12192001 w 12192001"/>
              <a:gd name="connsiteY12" fmla="*/ 4950491 h 6858000"/>
              <a:gd name="connsiteX13" fmla="*/ 12192001 w 12192001"/>
              <a:gd name="connsiteY13" fmla="*/ 6858000 h 6858000"/>
              <a:gd name="connsiteX14" fmla="*/ 12192000 w 12192001"/>
              <a:gd name="connsiteY14" fmla="*/ 6858000 h 6858000"/>
              <a:gd name="connsiteX15" fmla="*/ 1 w 12192001"/>
              <a:gd name="connsiteY15" fmla="*/ 6858000 h 6858000"/>
              <a:gd name="connsiteX16" fmla="*/ 0 w 12192001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1" h="6858000">
                <a:moveTo>
                  <a:pt x="123993" y="123993"/>
                </a:moveTo>
                <a:lnTo>
                  <a:pt x="123993" y="3209760"/>
                </a:lnTo>
                <a:lnTo>
                  <a:pt x="634550" y="3239110"/>
                </a:lnTo>
                <a:cubicBezTo>
                  <a:pt x="2075869" y="3336071"/>
                  <a:pt x="3385009" y="3527056"/>
                  <a:pt x="4981292" y="3896515"/>
                </a:cubicBezTo>
                <a:cubicBezTo>
                  <a:pt x="8705260" y="4758425"/>
                  <a:pt x="10244424" y="4503819"/>
                  <a:pt x="11543532" y="4276704"/>
                </a:cubicBezTo>
                <a:lnTo>
                  <a:pt x="12068007" y="4188307"/>
                </a:lnTo>
                <a:lnTo>
                  <a:pt x="12068007" y="12399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167393"/>
                </a:lnTo>
                <a:lnTo>
                  <a:pt x="12192001" y="4167393"/>
                </a:lnTo>
                <a:lnTo>
                  <a:pt x="12192001" y="4799849"/>
                </a:lnTo>
                <a:lnTo>
                  <a:pt x="12192001" y="4950491"/>
                </a:lnTo>
                <a:lnTo>
                  <a:pt x="12192001" y="6858000"/>
                </a:lnTo>
                <a:lnTo>
                  <a:pt x="12192000" y="685800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rgbClr val="0000CD"/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noProof="0" dirty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rgbClr val="000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7048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240" y="3802065"/>
            <a:ext cx="9784080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5240" y="4294303"/>
            <a:ext cx="9784080" cy="1737360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951AB2-D568-4A7E-9408-FADC8BED4119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rgbClr val="000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4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rgbClr val="000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240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23026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8664829-F6FB-4E31-BF5C-C895ADF2BA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35999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5240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23026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E9E558E-F7EF-4347-AD3C-FDB2A9BCF6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35999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AD2AC4-32E8-BC46-848C-BEA37118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4481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79784BB-7CDD-484B-8F47-9CF1D79993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99200" y="0"/>
            <a:ext cx="58928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93776"/>
            <a:ext cx="5170715" cy="1089529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2061165"/>
            <a:ext cx="5045529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499" y="2708227"/>
            <a:ext cx="5045529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rgbClr val="000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6A75B6-7B4E-496F-A846-0FFBB6E1D164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648ACB4-9C22-4636-800F-578055A5BC10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rgbClr val="0000CD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72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D5C833BC-89A8-4D28-9D63-F45F14D694BF}"/>
              </a:ext>
            </a:extLst>
          </p:cNvPr>
          <p:cNvSpPr/>
          <p:nvPr userDrawn="1"/>
        </p:nvSpPr>
        <p:spPr>
          <a:xfrm flipH="1">
            <a:off x="123987" y="124955"/>
            <a:ext cx="11953415" cy="440800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7" h="24785">
                <a:moveTo>
                  <a:pt x="17" y="0"/>
                </a:moveTo>
                <a:lnTo>
                  <a:pt x="21617" y="0"/>
                </a:lnTo>
                <a:lnTo>
                  <a:pt x="21617" y="17322"/>
                </a:lnTo>
                <a:cubicBezTo>
                  <a:pt x="10919" y="19230"/>
                  <a:pt x="10221" y="28798"/>
                  <a:pt x="0" y="22875"/>
                </a:cubicBezTo>
                <a:cubicBezTo>
                  <a:pt x="6" y="15250"/>
                  <a:pt x="11" y="7625"/>
                  <a:pt x="17" y="0"/>
                </a:cubicBezTo>
                <a:close/>
              </a:path>
            </a:pathLst>
          </a:custGeom>
          <a:solidFill>
            <a:srgbClr val="000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noProof="0" dirty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rgbClr val="000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82240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3">
            <a:extLst>
              <a:ext uri="{FF2B5EF4-FFF2-40B4-BE49-F238E27FC236}">
                <a16:creationId xmlns:a16="http://schemas.microsoft.com/office/drawing/2014/main" id="{7F75D8AF-79DE-4E2B-A15F-8EC66948BC31}"/>
              </a:ext>
            </a:extLst>
          </p:cNvPr>
          <p:cNvSpPr/>
          <p:nvPr userDrawn="1"/>
        </p:nvSpPr>
        <p:spPr>
          <a:xfrm flipH="1" flipV="1">
            <a:off x="114590" y="4581492"/>
            <a:ext cx="11962815" cy="215268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  <a:gd name="connsiteX0" fmla="*/ 34 w 21634"/>
              <a:gd name="connsiteY0" fmla="*/ 0 h 36778"/>
              <a:gd name="connsiteX1" fmla="*/ 21634 w 21634"/>
              <a:gd name="connsiteY1" fmla="*/ 0 h 36778"/>
              <a:gd name="connsiteX2" fmla="*/ 21634 w 21634"/>
              <a:gd name="connsiteY2" fmla="*/ 17322 h 36778"/>
              <a:gd name="connsiteX3" fmla="*/ 0 w 21634"/>
              <a:gd name="connsiteY3" fmla="*/ 35787 h 36778"/>
              <a:gd name="connsiteX4" fmla="*/ 34 w 21634"/>
              <a:gd name="connsiteY4" fmla="*/ 0 h 36778"/>
              <a:gd name="connsiteX0" fmla="*/ 34 w 21634"/>
              <a:gd name="connsiteY0" fmla="*/ 0 h 41874"/>
              <a:gd name="connsiteX1" fmla="*/ 21634 w 21634"/>
              <a:gd name="connsiteY1" fmla="*/ 0 h 41874"/>
              <a:gd name="connsiteX2" fmla="*/ 21634 w 21634"/>
              <a:gd name="connsiteY2" fmla="*/ 17322 h 41874"/>
              <a:gd name="connsiteX3" fmla="*/ 0 w 21634"/>
              <a:gd name="connsiteY3" fmla="*/ 35787 h 41874"/>
              <a:gd name="connsiteX4" fmla="*/ 34 w 21634"/>
              <a:gd name="connsiteY4" fmla="*/ 0 h 41874"/>
              <a:gd name="connsiteX0" fmla="*/ 34 w 21634"/>
              <a:gd name="connsiteY0" fmla="*/ 0 h 42123"/>
              <a:gd name="connsiteX1" fmla="*/ 21634 w 21634"/>
              <a:gd name="connsiteY1" fmla="*/ 0 h 42123"/>
              <a:gd name="connsiteX2" fmla="*/ 21634 w 21634"/>
              <a:gd name="connsiteY2" fmla="*/ 17322 h 42123"/>
              <a:gd name="connsiteX3" fmla="*/ 0 w 21634"/>
              <a:gd name="connsiteY3" fmla="*/ 35787 h 42123"/>
              <a:gd name="connsiteX4" fmla="*/ 34 w 21634"/>
              <a:gd name="connsiteY4" fmla="*/ 0 h 4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4" h="42123">
                <a:moveTo>
                  <a:pt x="34" y="0"/>
                </a:moveTo>
                <a:lnTo>
                  <a:pt x="21634" y="0"/>
                </a:lnTo>
                <a:lnTo>
                  <a:pt x="21634" y="17322"/>
                </a:lnTo>
                <a:cubicBezTo>
                  <a:pt x="10970" y="21444"/>
                  <a:pt x="9198" y="56098"/>
                  <a:pt x="0" y="35787"/>
                </a:cubicBezTo>
                <a:cubicBezTo>
                  <a:pt x="6" y="28162"/>
                  <a:pt x="28" y="7625"/>
                  <a:pt x="34" y="0"/>
                </a:cubicBezTo>
                <a:close/>
              </a:path>
            </a:pathLst>
          </a:custGeom>
          <a:solidFill>
            <a:srgbClr val="000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Section Header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rgbClr val="0000C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rgbClr val="000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tx1"/>
                </a:solidFill>
              </a:rPr>
              <a:pPr/>
              <a:t>‹#›</a:t>
            </a:fld>
            <a:endParaRPr lang="en-US" b="1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19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rgbClr val="000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rgbClr val="0000CD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58E3AAF-44AA-41E0-AE18-8B461598AD0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6314" y="1825625"/>
            <a:ext cx="5306787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C1B8B60-5429-4EF9-93D0-2CCCF562B91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389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4700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rgbClr val="000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rgbClr val="0000CD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4043"/>
            <a:ext cx="3932237" cy="108952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43535EE-90E2-422C-B7AC-4D346E8D6E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500215"/>
            <a:ext cx="6172200" cy="53687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6424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rgbClr val="000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rgbClr val="0000CD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4043"/>
            <a:ext cx="3932237" cy="108952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31CB29F-0BE0-476F-B57A-7638E9BFA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00215"/>
            <a:ext cx="6172200" cy="5368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0996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432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46C0F6-F728-4FF0-A7F3-F6AECCD35B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650" y="136525"/>
            <a:ext cx="11950700" cy="6584951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DAD220-8CE3-4FF4-957A-1E24442C65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7500" y="4022725"/>
            <a:ext cx="10033000" cy="1236236"/>
          </a:xfrm>
          <a:solidFill>
            <a:schemeClr val="tx1">
              <a:alpha val="68000"/>
            </a:schemeClr>
          </a:solidFill>
        </p:spPr>
        <p:txBody>
          <a:bodyPr lIns="274320" tIns="274320" rIns="274320" bIns="274320"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  <a:p>
            <a:pPr lvl="0"/>
            <a:endParaRPr lang="en-US" noProof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8FDDD78-44AA-4B92-90B8-DFC56D688C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550" y="3269342"/>
            <a:ext cx="1155366" cy="2576090"/>
          </a:xfrm>
          <a:noFill/>
        </p:spPr>
        <p:txBody>
          <a:bodyPr wrap="square" lIns="182880" tIns="182880" rIns="182880" bIns="91440">
            <a:spAutoFit/>
          </a:bodyPr>
          <a:lstStyle>
            <a:lvl1pPr marL="0" indent="0">
              <a:buNone/>
              <a:defRPr sz="1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“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283712C-6C33-4303-985C-6493AAFAF40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93B617-BDEC-4471-BF16-3ADF8D92DD69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3D238BD-C38B-4BEB-92A5-657AAB9C5351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81040-AE93-4763-96F3-062F0F2D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014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314F9CD-0693-4A94-A67A-F71413300A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39624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3"/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noProof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rgbClr val="000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386286-CEE2-E94A-BBC0-0A3723EB14DE}"/>
              </a:ext>
            </a:extLst>
          </p:cNvPr>
          <p:cNvSpPr/>
          <p:nvPr userDrawn="1"/>
        </p:nvSpPr>
        <p:spPr>
          <a:xfrm>
            <a:off x="11008895" y="6220326"/>
            <a:ext cx="866273" cy="6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5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7C719AD2-39D2-425C-90E5-8FD2D783AD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4907643" cy="7017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defRPr lang="en-GB" sz="4400" b="1" spc="-15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3419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24BA90-E7BA-471E-AA13-3329EDCD80A2}"/>
              </a:ext>
            </a:extLst>
          </p:cNvPr>
          <p:cNvSpPr/>
          <p:nvPr userDrawn="1"/>
        </p:nvSpPr>
        <p:spPr>
          <a:xfrm flipV="1">
            <a:off x="-1" y="-3"/>
            <a:ext cx="12192001" cy="6858003"/>
          </a:xfrm>
          <a:custGeom>
            <a:avLst/>
            <a:gdLst>
              <a:gd name="connsiteX0" fmla="*/ 9171734 w 12192001"/>
              <a:gd name="connsiteY0" fmla="*/ 2269381 h 6858003"/>
              <a:gd name="connsiteX1" fmla="*/ 4981292 w 12192001"/>
              <a:gd name="connsiteY1" fmla="*/ 1670903 h 6858003"/>
              <a:gd name="connsiteX2" fmla="*/ 634550 w 12192001"/>
              <a:gd name="connsiteY2" fmla="*/ 1013497 h 6858003"/>
              <a:gd name="connsiteX3" fmla="*/ 123993 w 12192001"/>
              <a:gd name="connsiteY3" fmla="*/ 984148 h 6858003"/>
              <a:gd name="connsiteX4" fmla="*/ 123993 w 12192001"/>
              <a:gd name="connsiteY4" fmla="*/ 123993 h 6858003"/>
              <a:gd name="connsiteX5" fmla="*/ 12068007 w 12192001"/>
              <a:gd name="connsiteY5" fmla="*/ 123993 h 6858003"/>
              <a:gd name="connsiteX6" fmla="*/ 12068007 w 12192001"/>
              <a:gd name="connsiteY6" fmla="*/ 1962695 h 6858003"/>
              <a:gd name="connsiteX7" fmla="*/ 11543532 w 12192001"/>
              <a:gd name="connsiteY7" fmla="*/ 2051091 h 6858003"/>
              <a:gd name="connsiteX8" fmla="*/ 9171734 w 12192001"/>
              <a:gd name="connsiteY8" fmla="*/ 2269381 h 6858003"/>
              <a:gd name="connsiteX9" fmla="*/ 1 w 12192001"/>
              <a:gd name="connsiteY9" fmla="*/ 6858003 h 6858003"/>
              <a:gd name="connsiteX10" fmla="*/ 12192001 w 12192001"/>
              <a:gd name="connsiteY10" fmla="*/ 6858003 h 6858003"/>
              <a:gd name="connsiteX11" fmla="*/ 12192001 w 12192001"/>
              <a:gd name="connsiteY11" fmla="*/ 2724879 h 6858003"/>
              <a:gd name="connsiteX12" fmla="*/ 12192001 w 12192001"/>
              <a:gd name="connsiteY12" fmla="*/ 2477360 h 6858003"/>
              <a:gd name="connsiteX13" fmla="*/ 12192001 w 12192001"/>
              <a:gd name="connsiteY13" fmla="*/ 1941781 h 6858003"/>
              <a:gd name="connsiteX14" fmla="*/ 12192000 w 12192001"/>
              <a:gd name="connsiteY14" fmla="*/ 1941781 h 6858003"/>
              <a:gd name="connsiteX15" fmla="*/ 12192000 w 12192001"/>
              <a:gd name="connsiteY15" fmla="*/ 0 h 6858003"/>
              <a:gd name="connsiteX16" fmla="*/ 0 w 12192001"/>
              <a:gd name="connsiteY16" fmla="*/ 0 h 6858003"/>
              <a:gd name="connsiteX17" fmla="*/ 0 w 12192001"/>
              <a:gd name="connsiteY17" fmla="*/ 6858000 h 6858003"/>
              <a:gd name="connsiteX18" fmla="*/ 1 w 12192001"/>
              <a:gd name="connsiteY18" fmla="*/ 685800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6858003">
                <a:moveTo>
                  <a:pt x="9171734" y="2269381"/>
                </a:moveTo>
                <a:cubicBezTo>
                  <a:pt x="8159059" y="2253684"/>
                  <a:pt x="6843276" y="2101858"/>
                  <a:pt x="4981292" y="1670903"/>
                </a:cubicBezTo>
                <a:cubicBezTo>
                  <a:pt x="3385010" y="1301444"/>
                  <a:pt x="2075869" y="1110459"/>
                  <a:pt x="634550" y="1013497"/>
                </a:cubicBezTo>
                <a:lnTo>
                  <a:pt x="123993" y="984148"/>
                </a:lnTo>
                <a:lnTo>
                  <a:pt x="123993" y="123993"/>
                </a:lnTo>
                <a:lnTo>
                  <a:pt x="12068007" y="123993"/>
                </a:lnTo>
                <a:lnTo>
                  <a:pt x="12068007" y="1962695"/>
                </a:lnTo>
                <a:lnTo>
                  <a:pt x="11543532" y="2051091"/>
                </a:lnTo>
                <a:cubicBezTo>
                  <a:pt x="10893978" y="2164649"/>
                  <a:pt x="10184410" y="2285079"/>
                  <a:pt x="9171734" y="2269381"/>
                </a:cubicBezTo>
                <a:close/>
                <a:moveTo>
                  <a:pt x="1" y="6858003"/>
                </a:moveTo>
                <a:lnTo>
                  <a:pt x="12192001" y="6858003"/>
                </a:lnTo>
                <a:lnTo>
                  <a:pt x="12192001" y="2724879"/>
                </a:lnTo>
                <a:lnTo>
                  <a:pt x="12192001" y="2477360"/>
                </a:lnTo>
                <a:lnTo>
                  <a:pt x="12192001" y="1941781"/>
                </a:lnTo>
                <a:lnTo>
                  <a:pt x="12192000" y="1941781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lnTo>
                  <a:pt x="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467520A-F508-4AA5-BBCF-30AE2B312E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92" y="4587876"/>
            <a:ext cx="11944014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Section Header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rgbClr val="0000C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rgbClr val="000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rgbClr val="0000CD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3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836EFBB-5449-47CB-96D6-CB08287F75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>
                <a:solidFill>
                  <a:schemeClr val="tx1"/>
                </a:solidFill>
              </a:defRPr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3860800"/>
            <a:ext cx="9666514" cy="1686720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Section Header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5610170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68A07C-35C9-40A7-8487-9EAD314C595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9143E8-1B27-4F08-9F20-BE30B14AC24E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rgbClr val="0000CD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5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rgbClr val="000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rgbClr val="0000CD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7F86AE-7774-0B40-8944-DF91C77B02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012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18346-1C0B-46DB-AAA6-71C865DE85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rgbClr val="000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B248C3-2893-4CC0-AC6C-8B023E6EF8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320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rgbClr val="000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328109-BF43-024A-B25B-C69E4098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51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rgbClr val="000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rgbClr val="0000CD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F05F3BA-65F5-4621-807B-C8B857D01CA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38900" y="1463346"/>
            <a:ext cx="5181600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CDF89E18-CCB2-4D69-AB77-CAB656EC211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38898" y="2149311"/>
            <a:ext cx="5181601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86F9159-693C-4325-939A-8C6869B224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6314" y="1463346"/>
            <a:ext cx="5306787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BEA361C8-0231-48E8-965E-6BB6D606C9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6314" y="2149311"/>
            <a:ext cx="5306789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596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rgbClr val="000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20114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500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20114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025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1B3994-EC85-4CEE-B849-7AE33810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8709A-CA63-4EAC-968C-8873D088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253331"/>
            <a:ext cx="11174186" cy="4770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A3C17-8AAC-4933-A7DA-CD7D3F840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631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B1D122-60D0-8B4D-896A-2A770C0B6343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B5B9FA1-1805-A944-AC99-868579EBA1AD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rgbClr val="0000CD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7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1" r:id="rId4"/>
    <p:sldLayoutId id="2147483662" r:id="rId5"/>
    <p:sldLayoutId id="2147483650" r:id="rId6"/>
    <p:sldLayoutId id="2147483668" r:id="rId7"/>
    <p:sldLayoutId id="2147483674" r:id="rId8"/>
    <p:sldLayoutId id="2147483666" r:id="rId9"/>
    <p:sldLayoutId id="2147483664" r:id="rId10"/>
    <p:sldLayoutId id="2147483663" r:id="rId11"/>
    <p:sldLayoutId id="2147483667" r:id="rId12"/>
    <p:sldLayoutId id="2147483671" r:id="rId13"/>
    <p:sldLayoutId id="2147483672" r:id="rId14"/>
    <p:sldLayoutId id="2147483673" r:id="rId15"/>
    <p:sldLayoutId id="2147483675" r:id="rId16"/>
    <p:sldLayoutId id="2147483676" r:id="rId17"/>
    <p:sldLayoutId id="2147483665" r:id="rId18"/>
    <p:sldLayoutId id="2147483669" r:id="rId19"/>
    <p:sldLayoutId id="2147483670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600" b="1" kern="1200" spc="-6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7320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3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onvergeaccessibility.com/" TargetMode="External"/><Relationship Id="rId5" Type="http://schemas.openxmlformats.org/officeDocument/2006/relationships/hyperlink" Target="mailto:ken.Nakata@convergeaccessibility.com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E9D9AE-C770-4C3E-AB8B-6EA88D37B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33"/>
            <a:ext cx="12192000" cy="3681406"/>
          </a:xfrm>
          <a:prstGeom prst="rect">
            <a:avLst/>
          </a:prstGeom>
        </p:spPr>
      </p:pic>
      <p:sp>
        <p:nvSpPr>
          <p:cNvPr id="51" name="Titl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3678222"/>
            <a:ext cx="10695915" cy="88221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Website Liability Legal Update</a:t>
            </a:r>
            <a:endParaRPr lang="en-US" sz="5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2" name="Subtitle 51">
            <a:extLst>
              <a:ext uri="{FF2B5EF4-FFF2-40B4-BE49-F238E27FC236}">
                <a16:creationId xmlns:a16="http://schemas.microsoft.com/office/drawing/2014/main" id="{46FF1827-B46B-4BC4-8665-8914CF45D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17" y="5803350"/>
            <a:ext cx="5395912" cy="1655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Ken Nakata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Converge Accessibility LLC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6CCF00C-1CDE-449F-A88C-9E141F8E7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063" r="-1" b="29380"/>
          <a:stretch/>
        </p:blipFill>
        <p:spPr>
          <a:xfrm>
            <a:off x="7480452" y="5267516"/>
            <a:ext cx="4711547" cy="195794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DD2A7F7-56D2-4DC1-ADE4-EEBE93B35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3679818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FA24ECF-F84D-4524-911C-9E1EF5480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4322"/>
            <a:ext cx="12192000" cy="3682544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50">
            <a:extLst>
              <a:ext uri="{FF2B5EF4-FFF2-40B4-BE49-F238E27FC236}">
                <a16:creationId xmlns:a16="http://schemas.microsoft.com/office/drawing/2014/main" id="{6B8837FF-709E-9138-BF17-81433C21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38198" y="4159534"/>
            <a:ext cx="11188339" cy="882218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400" b="1" kern="1200" spc="-6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756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5F016F-63E2-2C46-9C40-9123CA02B38F}"/>
              </a:ext>
            </a:extLst>
          </p:cNvPr>
          <p:cNvSpPr txBox="1"/>
          <p:nvPr/>
        </p:nvSpPr>
        <p:spPr>
          <a:xfrm>
            <a:off x="8252874" y="5502164"/>
            <a:ext cx="1603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Title III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15EAC3-83B2-0E45-9178-B17217708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4005" y="1355836"/>
            <a:ext cx="3621063" cy="36260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BEE912-469E-9538-78BF-9115F88E6060}"/>
              </a:ext>
            </a:extLst>
          </p:cNvPr>
          <p:cNvSpPr txBox="1"/>
          <p:nvPr/>
        </p:nvSpPr>
        <p:spPr>
          <a:xfrm>
            <a:off x="1326932" y="1347180"/>
            <a:ext cx="43615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5190" indent="-375190">
              <a:buFont typeface="Arial" panose="020B0604020202020204" pitchFamily="34" charset="0"/>
              <a:buChar char="•"/>
            </a:pPr>
            <a:r>
              <a:rPr lang="en-US" sz="2400" dirty="0"/>
              <a:t>Whether a private company can be sued because of their website depends on where the lawsuit is brought.</a:t>
            </a:r>
          </a:p>
          <a:p>
            <a:pPr marL="375190" indent="-37519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75190" indent="-375190">
              <a:buFont typeface="Arial" panose="020B0604020202020204" pitchFamily="34" charset="0"/>
              <a:buChar char="•"/>
            </a:pPr>
            <a:r>
              <a:rPr lang="en-US" sz="2400" dirty="0"/>
              <a:t>Also, greater potential liability in California because of separate Unruh Act (discussed later)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2DB85F-1197-D949-8DF1-1864B95C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Americans with Disabilities Act (ADA)</a:t>
            </a:r>
          </a:p>
        </p:txBody>
      </p:sp>
    </p:spTree>
    <p:extLst>
      <p:ext uri="{BB962C8B-B14F-4D97-AF65-F5344CB8AC3E}">
        <p14:creationId xmlns:p14="http://schemas.microsoft.com/office/powerpoint/2010/main" val="4169961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2A07FB6-6E7B-9430-B325-C5A6BD919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78" y="338716"/>
            <a:ext cx="11069396" cy="775871"/>
          </a:xfrm>
        </p:spPr>
        <p:txBody>
          <a:bodyPr/>
          <a:lstStyle/>
          <a:p>
            <a:pPr algn="ctr"/>
            <a:r>
              <a:rPr lang="en-US" dirty="0"/>
              <a:t>Location, Location, Location!!!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10269B3-85E3-0766-4C32-9DB9907A5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78" y="1758679"/>
            <a:ext cx="5486859" cy="4343948"/>
          </a:xfrm>
        </p:spPr>
        <p:txBody>
          <a:bodyPr/>
          <a:lstStyle/>
          <a:p>
            <a:r>
              <a:rPr lang="en-US" sz="3151" dirty="0"/>
              <a:t>ADA Title III language prohibits discrimination by a “place of public accommodation”</a:t>
            </a:r>
          </a:p>
          <a:p>
            <a:r>
              <a:rPr lang="en-US" sz="3151" dirty="0"/>
              <a:t>Where is the “place” when it comes to websites? Courts answer this question differently</a:t>
            </a:r>
          </a:p>
          <a:p>
            <a:endParaRPr lang="en-US" sz="3151" dirty="0"/>
          </a:p>
          <a:p>
            <a:endParaRPr lang="en-US" sz="3151" dirty="0"/>
          </a:p>
          <a:p>
            <a:endParaRPr lang="en-US" sz="3151" dirty="0"/>
          </a:p>
          <a:p>
            <a:pPr marL="0" indent="0">
              <a:buNone/>
            </a:pPr>
            <a:endParaRPr lang="en-US" sz="3151" dirty="0"/>
          </a:p>
          <a:p>
            <a:pPr marL="0" indent="0">
              <a:buNone/>
            </a:pPr>
            <a:endParaRPr lang="en-US" sz="3151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627E6C9D-8B4D-9745-4B06-E67AD0930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5909" y="1619530"/>
            <a:ext cx="3896816" cy="404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57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DB85F-1197-D949-8DF1-1864B95C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 Title III– Where Your Lawsuit Starts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EF6B7-6F2D-564E-98E6-222366033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513" y="1570332"/>
            <a:ext cx="4608734" cy="4353955"/>
          </a:xfrm>
        </p:spPr>
        <p:txBody>
          <a:bodyPr/>
          <a:lstStyle/>
          <a:p>
            <a:r>
              <a:rPr lang="en-US" sz="2135" dirty="0"/>
              <a:t>Whether a website is a ”place” of public accommodation has created a “split in the circuits”</a:t>
            </a:r>
          </a:p>
          <a:p>
            <a:endParaRPr lang="en-US" sz="2135" dirty="0"/>
          </a:p>
          <a:p>
            <a:endParaRPr lang="en-US" sz="2135" dirty="0"/>
          </a:p>
          <a:p>
            <a:endParaRPr lang="en-US" sz="2135" dirty="0"/>
          </a:p>
          <a:p>
            <a:endParaRPr lang="en-US" sz="2135" dirty="0"/>
          </a:p>
          <a:p>
            <a:pPr marL="0" indent="0">
              <a:buNone/>
            </a:pPr>
            <a:endParaRPr lang="en-US" sz="2135" dirty="0"/>
          </a:p>
          <a:p>
            <a:pPr marL="0" indent="0">
              <a:buNone/>
            </a:pPr>
            <a:endParaRPr lang="en-US" sz="2135" dirty="0"/>
          </a:p>
        </p:txBody>
      </p:sp>
      <p:pic>
        <p:nvPicPr>
          <p:cNvPr id="4" name="Picture 3" descr="Map of judicial circuits comprising the United States">
            <a:extLst>
              <a:ext uri="{FF2B5EF4-FFF2-40B4-BE49-F238E27FC236}">
                <a16:creationId xmlns:a16="http://schemas.microsoft.com/office/drawing/2014/main" id="{33C0911F-9925-7F43-9FEB-E7976628C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247" y="1570331"/>
            <a:ext cx="5583505" cy="3822553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4FB2469-B976-6FD7-6048-E17B91A9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464954" y="6061852"/>
            <a:ext cx="322826" cy="14596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596C11-6B9F-423F-8D32-A2FB8E08E9F1}" type="slidenum">
              <a:rPr lang="en-US" sz="1220"/>
              <a:pPr/>
              <a:t>12</a:t>
            </a:fld>
            <a:endParaRPr lang="en-US" sz="1220" dirty="0"/>
          </a:p>
        </p:txBody>
      </p:sp>
    </p:spTree>
    <p:extLst>
      <p:ext uri="{BB962C8B-B14F-4D97-AF65-F5344CB8AC3E}">
        <p14:creationId xmlns:p14="http://schemas.microsoft.com/office/powerpoint/2010/main" val="3567669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DB85F-1197-D949-8DF1-1864B95C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“Place Doesn’t Matter”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EF6B7-6F2D-564E-98E6-222366033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513" y="1570332"/>
            <a:ext cx="4608734" cy="4353955"/>
          </a:xfrm>
        </p:spPr>
        <p:txBody>
          <a:bodyPr/>
          <a:lstStyle/>
          <a:p>
            <a:r>
              <a:rPr lang="en-US" sz="2135" dirty="0"/>
              <a:t>Physical Place not Relevant</a:t>
            </a:r>
          </a:p>
          <a:p>
            <a:pPr lvl="1"/>
            <a:r>
              <a:rPr lang="en-US" sz="1957" dirty="0"/>
              <a:t>First Circuit and Seventh Circuit</a:t>
            </a:r>
          </a:p>
          <a:p>
            <a:pPr lvl="1"/>
            <a:r>
              <a:rPr lang="en-US" sz="1957" dirty="0"/>
              <a:t>Possibly Fourth Circuit</a:t>
            </a:r>
          </a:p>
          <a:p>
            <a:r>
              <a:rPr lang="en-US" sz="2135" dirty="0"/>
              <a:t>Here, place doesn’t matter. Even purely online companies can be sued. </a:t>
            </a:r>
          </a:p>
          <a:p>
            <a:endParaRPr lang="en-US" sz="2135" dirty="0"/>
          </a:p>
          <a:p>
            <a:endParaRPr lang="en-US" sz="2135" dirty="0"/>
          </a:p>
          <a:p>
            <a:endParaRPr lang="en-US" sz="2135" dirty="0"/>
          </a:p>
          <a:p>
            <a:pPr marL="0" indent="0">
              <a:buNone/>
            </a:pPr>
            <a:endParaRPr lang="en-US" sz="2135" dirty="0"/>
          </a:p>
          <a:p>
            <a:pPr marL="0" indent="0">
              <a:buNone/>
            </a:pPr>
            <a:endParaRPr lang="en-US" sz="2135" dirty="0"/>
          </a:p>
        </p:txBody>
      </p:sp>
      <p:pic>
        <p:nvPicPr>
          <p:cNvPr id="4" name="Picture 3" descr="Map of judicial circuits comprising the United States">
            <a:extLst>
              <a:ext uri="{FF2B5EF4-FFF2-40B4-BE49-F238E27FC236}">
                <a16:creationId xmlns:a16="http://schemas.microsoft.com/office/drawing/2014/main" id="{33C0911F-9925-7F43-9FEB-E7976628C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247" y="1570331"/>
            <a:ext cx="5583505" cy="3822553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6A728E2-8EAC-5328-979E-2DF85799D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464954" y="6061852"/>
            <a:ext cx="322826" cy="14596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596C11-6B9F-423F-8D32-A2FB8E08E9F1}" type="slidenum">
              <a:rPr lang="en-US" sz="1220"/>
              <a:pPr/>
              <a:t>13</a:t>
            </a:fld>
            <a:endParaRPr lang="en-US" sz="1220" dirty="0"/>
          </a:p>
        </p:txBody>
      </p:sp>
    </p:spTree>
    <p:extLst>
      <p:ext uri="{BB962C8B-B14F-4D97-AF65-F5344CB8AC3E}">
        <p14:creationId xmlns:p14="http://schemas.microsoft.com/office/powerpoint/2010/main" val="2153742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DB85F-1197-D949-8DF1-1864B95C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Nexus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EF6B7-6F2D-564E-98E6-222366033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513" y="1570332"/>
            <a:ext cx="4608734" cy="4353955"/>
          </a:xfrm>
        </p:spPr>
        <p:txBody>
          <a:bodyPr/>
          <a:lstStyle/>
          <a:p>
            <a:r>
              <a:rPr lang="en-US" sz="2135" dirty="0"/>
              <a:t>Probably the most popular approach</a:t>
            </a:r>
          </a:p>
          <a:p>
            <a:pPr lvl="1"/>
            <a:r>
              <a:rPr lang="en-US" sz="1957" dirty="0"/>
              <a:t>Third Circuit</a:t>
            </a:r>
          </a:p>
          <a:p>
            <a:pPr lvl="1"/>
            <a:r>
              <a:rPr lang="en-US" sz="1957" dirty="0"/>
              <a:t>Sixth Circuit</a:t>
            </a:r>
          </a:p>
          <a:p>
            <a:pPr lvl="1"/>
            <a:r>
              <a:rPr lang="en-US" sz="1957" dirty="0"/>
              <a:t>Ninth Circuit</a:t>
            </a:r>
          </a:p>
          <a:p>
            <a:pPr lvl="1"/>
            <a:r>
              <a:rPr lang="en-US" sz="1957" dirty="0"/>
              <a:t>Eleventh Circuit</a:t>
            </a:r>
          </a:p>
          <a:p>
            <a:r>
              <a:rPr lang="en-US" sz="2135" dirty="0"/>
              <a:t>Need to show some connection or “nexus” between the website and a business with a physical place.</a:t>
            </a:r>
          </a:p>
          <a:p>
            <a:endParaRPr lang="en-US" sz="2135" dirty="0"/>
          </a:p>
          <a:p>
            <a:endParaRPr lang="en-US" sz="2135" dirty="0"/>
          </a:p>
          <a:p>
            <a:endParaRPr lang="en-US" sz="2135" dirty="0"/>
          </a:p>
          <a:p>
            <a:pPr marL="0" indent="0">
              <a:buNone/>
            </a:pPr>
            <a:endParaRPr lang="en-US" sz="2135" dirty="0"/>
          </a:p>
          <a:p>
            <a:pPr marL="0" indent="0">
              <a:buNone/>
            </a:pPr>
            <a:endParaRPr lang="en-US" sz="2135" dirty="0"/>
          </a:p>
        </p:txBody>
      </p:sp>
      <p:pic>
        <p:nvPicPr>
          <p:cNvPr id="4" name="Picture 3" descr="Map of judicial circuits comprising the United States">
            <a:extLst>
              <a:ext uri="{FF2B5EF4-FFF2-40B4-BE49-F238E27FC236}">
                <a16:creationId xmlns:a16="http://schemas.microsoft.com/office/drawing/2014/main" id="{33C0911F-9925-7F43-9FEB-E7976628C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247" y="1570331"/>
            <a:ext cx="5583505" cy="3822553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364A563-1A3D-BB6C-DC06-7054FD05D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464954" y="6061852"/>
            <a:ext cx="322826" cy="14596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596C11-6B9F-423F-8D32-A2FB8E08E9F1}" type="slidenum">
              <a:rPr lang="en-US" sz="1220"/>
              <a:pPr/>
              <a:t>14</a:t>
            </a:fld>
            <a:endParaRPr lang="en-US" sz="1220" dirty="0"/>
          </a:p>
        </p:txBody>
      </p:sp>
    </p:spTree>
    <p:extLst>
      <p:ext uri="{BB962C8B-B14F-4D97-AF65-F5344CB8AC3E}">
        <p14:creationId xmlns:p14="http://schemas.microsoft.com/office/powerpoint/2010/main" val="2296824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DB85F-1197-D949-8DF1-1864B95C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Second Circuit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EF6B7-6F2D-564E-98E6-222366033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513" y="1570332"/>
            <a:ext cx="4608734" cy="4353955"/>
          </a:xfrm>
        </p:spPr>
        <p:txBody>
          <a:bodyPr/>
          <a:lstStyle/>
          <a:p>
            <a:r>
              <a:rPr lang="en-US" sz="2135" dirty="0"/>
              <a:t>Generally quite liberal but really depends on the judge.</a:t>
            </a:r>
          </a:p>
          <a:p>
            <a:r>
              <a:rPr lang="en-US" sz="2135" dirty="0"/>
              <a:t>Contrast:</a:t>
            </a:r>
          </a:p>
          <a:p>
            <a:pPr lvl="1"/>
            <a:r>
              <a:rPr lang="en-US" sz="1957" dirty="0"/>
              <a:t>Jaquez v. </a:t>
            </a:r>
            <a:r>
              <a:rPr lang="en-US" sz="1957" dirty="0" err="1"/>
              <a:t>Dermpoint</a:t>
            </a:r>
            <a:r>
              <a:rPr lang="en-US" sz="1957" dirty="0"/>
              <a:t>, Inc., 021 U.S. Dist. LEXIS 96067 (S.D.N.Y. 2021)(allowing lawsuit against purely online company)</a:t>
            </a:r>
          </a:p>
          <a:p>
            <a:pPr lvl="1"/>
            <a:r>
              <a:rPr lang="en-US" sz="1957" dirty="0" err="1"/>
              <a:t>Winegard</a:t>
            </a:r>
            <a:r>
              <a:rPr lang="en-US" sz="1957" dirty="0"/>
              <a:t> v. Newsday LLC, 2021 U.S. Dist. LEXIS 153995 (E.D.N.Y. 2021)(following approach in Winn-Dixie)</a:t>
            </a:r>
          </a:p>
          <a:p>
            <a:endParaRPr lang="en-US" sz="2135" dirty="0"/>
          </a:p>
          <a:p>
            <a:endParaRPr lang="en-US" sz="2135" dirty="0"/>
          </a:p>
          <a:p>
            <a:endParaRPr lang="en-US" sz="2135" dirty="0"/>
          </a:p>
          <a:p>
            <a:pPr marL="0" indent="0">
              <a:buNone/>
            </a:pPr>
            <a:endParaRPr lang="en-US" sz="2135" dirty="0"/>
          </a:p>
          <a:p>
            <a:pPr marL="0" indent="0">
              <a:buNone/>
            </a:pPr>
            <a:endParaRPr lang="en-US" sz="2135" dirty="0"/>
          </a:p>
        </p:txBody>
      </p:sp>
      <p:pic>
        <p:nvPicPr>
          <p:cNvPr id="4" name="Picture 3" descr="Map of judicial circuits comprising the United States">
            <a:extLst>
              <a:ext uri="{FF2B5EF4-FFF2-40B4-BE49-F238E27FC236}">
                <a16:creationId xmlns:a16="http://schemas.microsoft.com/office/drawing/2014/main" id="{33C0911F-9925-7F43-9FEB-E7976628C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247" y="1570331"/>
            <a:ext cx="5583505" cy="3822553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88D244D-1D68-F9DD-C440-635D7C025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464954" y="6061852"/>
            <a:ext cx="322826" cy="14596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596C11-6B9F-423F-8D32-A2FB8E08E9F1}" type="slidenum">
              <a:rPr lang="en-US" sz="1220"/>
              <a:pPr/>
              <a:t>15</a:t>
            </a:fld>
            <a:endParaRPr lang="en-US" sz="1220" dirty="0"/>
          </a:p>
        </p:txBody>
      </p:sp>
    </p:spTree>
    <p:extLst>
      <p:ext uri="{BB962C8B-B14F-4D97-AF65-F5344CB8AC3E}">
        <p14:creationId xmlns:p14="http://schemas.microsoft.com/office/powerpoint/2010/main" val="2624745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DB85F-1197-D949-8DF1-1864B95C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Unruh and Disabled Persons Act (California)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EF6B7-6F2D-564E-98E6-222366033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464" y="1570332"/>
            <a:ext cx="5025487" cy="4353955"/>
          </a:xfrm>
        </p:spPr>
        <p:txBody>
          <a:bodyPr/>
          <a:lstStyle/>
          <a:p>
            <a:pPr marL="0" indent="0">
              <a:buNone/>
            </a:pPr>
            <a:r>
              <a:rPr lang="en-US" sz="2135" b="1" dirty="0"/>
              <a:t>Compared to ADA…</a:t>
            </a:r>
          </a:p>
          <a:p>
            <a:r>
              <a:rPr lang="en-US" sz="2135" dirty="0"/>
              <a:t>Broader Coverage (all business establishments)</a:t>
            </a:r>
          </a:p>
          <a:p>
            <a:r>
              <a:rPr lang="en-US" sz="2135" dirty="0"/>
              <a:t>No nexus requirement but intent required to sue online-only companies</a:t>
            </a:r>
          </a:p>
          <a:p>
            <a:r>
              <a:rPr lang="en-US" sz="2135" dirty="0"/>
              <a:t>ADA violations are automatically Unruh violations</a:t>
            </a:r>
          </a:p>
          <a:p>
            <a:r>
              <a:rPr lang="en-US" sz="2135" dirty="0"/>
              <a:t>Much bigger damages Remember NFB v. Target Corporation and $6 million settlement.</a:t>
            </a:r>
          </a:p>
          <a:p>
            <a:endParaRPr lang="en-US" sz="2135" dirty="0"/>
          </a:p>
          <a:p>
            <a:endParaRPr lang="en-US" sz="2135" dirty="0"/>
          </a:p>
          <a:p>
            <a:pPr marL="0" indent="0">
              <a:buNone/>
            </a:pPr>
            <a:endParaRPr lang="en-US" sz="2135" dirty="0"/>
          </a:p>
          <a:p>
            <a:pPr marL="0" indent="0">
              <a:buNone/>
            </a:pPr>
            <a:endParaRPr lang="en-US" sz="2135" dirty="0"/>
          </a:p>
        </p:txBody>
      </p:sp>
      <p:pic>
        <p:nvPicPr>
          <p:cNvPr id="4" name="Picture 3" descr="California Flag">
            <a:extLst>
              <a:ext uri="{FF2B5EF4-FFF2-40B4-BE49-F238E27FC236}">
                <a16:creationId xmlns:a16="http://schemas.microsoft.com/office/drawing/2014/main" id="{D2303A6E-A33C-C540-8ED5-5B465EE9D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50070"/>
            <a:ext cx="4739753" cy="31578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B4BA845-3FB6-4BFD-A0B6-64B178B6A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464954" y="6061852"/>
            <a:ext cx="322826" cy="14596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596C11-6B9F-423F-8D32-A2FB8E08E9F1}" type="slidenum">
              <a:rPr lang="en-US" sz="1220"/>
              <a:pPr/>
              <a:t>16</a:t>
            </a:fld>
            <a:endParaRPr lang="en-US" sz="1220" dirty="0"/>
          </a:p>
        </p:txBody>
      </p:sp>
    </p:spTree>
    <p:extLst>
      <p:ext uri="{BB962C8B-B14F-4D97-AF65-F5344CB8AC3E}">
        <p14:creationId xmlns:p14="http://schemas.microsoft.com/office/powerpoint/2010/main" val="364288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E42FB-735D-A947-B032-BD549C159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Real-Life Scenarios and Legal Defenses</a:t>
            </a:r>
          </a:p>
        </p:txBody>
      </p:sp>
    </p:spTree>
    <p:extLst>
      <p:ext uri="{BB962C8B-B14F-4D97-AF65-F5344CB8AC3E}">
        <p14:creationId xmlns:p14="http://schemas.microsoft.com/office/powerpoint/2010/main" val="2773843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C48E-8007-0541-9720-0FBF2E604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033" y="889844"/>
            <a:ext cx="3880220" cy="5078313"/>
          </a:xfrm>
        </p:spPr>
        <p:txBody>
          <a:bodyPr/>
          <a:lstStyle/>
          <a:p>
            <a:r>
              <a:rPr lang="en-US" i="1" dirty="0"/>
              <a:t>Defense #1</a:t>
            </a:r>
            <a:br>
              <a:rPr lang="en-US" i="1" dirty="0"/>
            </a:br>
            <a:br>
              <a:rPr lang="en-US" dirty="0"/>
            </a:br>
            <a:r>
              <a:rPr lang="en-US" dirty="0"/>
              <a:t>Can’t We Just Post Our Customer Service Number Instead of Making Our Website Accessible?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53D557-E60C-1D42-9DD7-421D41051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0323" y="1775010"/>
            <a:ext cx="4451523" cy="296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50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C48E-8007-0541-9720-0FBF2E604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033" y="889844"/>
            <a:ext cx="3880220" cy="5078313"/>
          </a:xfrm>
        </p:spPr>
        <p:txBody>
          <a:bodyPr/>
          <a:lstStyle/>
          <a:p>
            <a:r>
              <a:rPr lang="en-US" i="1" dirty="0"/>
              <a:t>Defense #2</a:t>
            </a:r>
            <a:br>
              <a:rPr lang="en-US" i="1" dirty="0"/>
            </a:br>
            <a:br>
              <a:rPr lang="en-US" dirty="0"/>
            </a:br>
            <a:r>
              <a:rPr lang="en-US" dirty="0"/>
              <a:t>I Don’t Control the Content So Why am I Being Sued?</a:t>
            </a:r>
            <a:br>
              <a:rPr lang="en-US" dirty="0"/>
            </a:br>
            <a:br>
              <a:rPr lang="en-US" dirty="0"/>
            </a:br>
            <a:r>
              <a:rPr lang="en-US" b="0" dirty="0"/>
              <a:t>(aka “Lack of Ownership or Control”)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AFF02B63-4FB8-D44D-8DB8-6307757BD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30559" y="2059288"/>
            <a:ext cx="4277220" cy="2428501"/>
          </a:xfrm>
          <a:prstGeom prst="wedgeRoundRectCallout">
            <a:avLst>
              <a:gd name="adj1" fmla="val 41797"/>
              <a:gd name="adj2" fmla="val 79784"/>
              <a:gd name="adj3" fmla="val 16667"/>
            </a:avLst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70" dirty="0">
                <a:solidFill>
                  <a:schemeClr val="tx1"/>
                </a:solidFill>
              </a:rPr>
              <a:t>No es mi </a:t>
            </a:r>
            <a:r>
              <a:rPr lang="en-US" sz="4270" dirty="0" err="1">
                <a:solidFill>
                  <a:schemeClr val="tx1"/>
                </a:solidFill>
              </a:rPr>
              <a:t>problema</a:t>
            </a:r>
            <a:r>
              <a:rPr lang="en-US" sz="4270" dirty="0">
                <a:solidFill>
                  <a:schemeClr val="tx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8064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63F41E0C-164F-B047-944F-B8A1267B51C3}"/>
              </a:ext>
            </a:extLst>
          </p:cNvPr>
          <p:cNvSpPr txBox="1">
            <a:spLocks/>
          </p:cNvSpPr>
          <p:nvPr/>
        </p:nvSpPr>
        <p:spPr>
          <a:xfrm>
            <a:off x="3299254" y="1445749"/>
            <a:ext cx="8130745" cy="409007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Ken Nakata</a:t>
            </a:r>
          </a:p>
          <a:p>
            <a:pPr marL="10716" lvl="2" indent="0">
              <a:spcBef>
                <a:spcPts val="300"/>
              </a:spcBef>
              <a:spcAft>
                <a:spcPts val="375"/>
              </a:spcAft>
              <a:buNone/>
            </a:pPr>
            <a:r>
              <a:rPr lang="en-US" b="1" dirty="0"/>
              <a:t>Principal, Converge Accessibility LLC</a:t>
            </a:r>
          </a:p>
          <a:p>
            <a:pPr marL="10716" lvl="2" indent="0">
              <a:spcBef>
                <a:spcPts val="300"/>
              </a:spcBef>
              <a:spcAft>
                <a:spcPts val="375"/>
              </a:spcAft>
              <a:buNone/>
            </a:pPr>
            <a:r>
              <a:rPr lang="en-US" dirty="0"/>
              <a:t>12 years as a Senior Trial Attorney with the U.S. Department of Justice</a:t>
            </a:r>
          </a:p>
          <a:p>
            <a:pPr marL="225029" lvl="2" indent="-214313">
              <a:spcBef>
                <a:spcPts val="300"/>
              </a:spcBef>
              <a:spcAft>
                <a:spcPts val="375"/>
              </a:spcAft>
            </a:pPr>
            <a:r>
              <a:rPr lang="en-US" dirty="0"/>
              <a:t>Helped shape the government’s policies for the Americans with Disabilities Act and Section 508 of the Rehabilitation Act</a:t>
            </a:r>
          </a:p>
          <a:p>
            <a:pPr marL="225029" lvl="2" indent="-214313">
              <a:spcBef>
                <a:spcPts val="300"/>
              </a:spcBef>
              <a:spcAft>
                <a:spcPts val="375"/>
              </a:spcAft>
            </a:pPr>
            <a:r>
              <a:rPr lang="en-US" dirty="0"/>
              <a:t>Helps organizations manage the change towards accessibility in all aspects</a:t>
            </a:r>
          </a:p>
          <a:p>
            <a:pPr marL="225029" lvl="2" indent="-214313">
              <a:spcBef>
                <a:spcPts val="300"/>
              </a:spcBef>
              <a:spcAft>
                <a:spcPts val="375"/>
              </a:spcAft>
            </a:pPr>
            <a:r>
              <a:rPr lang="en-US" dirty="0"/>
              <a:t>Crafts policies, develops stakeholder ownership, and forges awareness and commitment to the legal and business case supporting accessibility</a:t>
            </a:r>
          </a:p>
        </p:txBody>
      </p:sp>
      <p:pic>
        <p:nvPicPr>
          <p:cNvPr id="3" name="Picture 2" descr="Ken Nakata">
            <a:extLst>
              <a:ext uri="{FF2B5EF4-FFF2-40B4-BE49-F238E27FC236}">
                <a16:creationId xmlns:a16="http://schemas.microsoft.com/office/drawing/2014/main" id="{282CD448-185B-5744-B050-6C3B44BBE8A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0" r="-1"/>
          <a:stretch/>
        </p:blipFill>
        <p:spPr>
          <a:xfrm>
            <a:off x="654629" y="1927661"/>
            <a:ext cx="2127515" cy="2644337"/>
          </a:xfrm>
          <a:prstGeom prst="rect">
            <a:avLst/>
          </a:prstGeom>
          <a:ln>
            <a:noFill/>
          </a:ln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2A6835A1-93A2-A352-954D-F8CA2BE81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593" y="356644"/>
            <a:ext cx="10734537" cy="590931"/>
          </a:xfrm>
        </p:spPr>
        <p:txBody>
          <a:bodyPr/>
          <a:lstStyle/>
          <a:p>
            <a:pPr algn="ctr"/>
            <a:r>
              <a:rPr lang="en-US" dirty="0"/>
              <a:t>Who Am I?</a:t>
            </a:r>
          </a:p>
        </p:txBody>
      </p:sp>
    </p:spTree>
    <p:extLst>
      <p:ext uri="{BB962C8B-B14F-4D97-AF65-F5344CB8AC3E}">
        <p14:creationId xmlns:p14="http://schemas.microsoft.com/office/powerpoint/2010/main" val="2061809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C48E-8007-0541-9720-0FBF2E604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033" y="1139144"/>
            <a:ext cx="3880220" cy="4579715"/>
          </a:xfrm>
        </p:spPr>
        <p:txBody>
          <a:bodyPr/>
          <a:lstStyle/>
          <a:p>
            <a:r>
              <a:rPr lang="en-US" i="1" dirty="0"/>
              <a:t>Defense #3</a:t>
            </a:r>
            <a:br>
              <a:rPr lang="en-US" i="1" dirty="0"/>
            </a:br>
            <a:br>
              <a:rPr lang="en-US" i="1" dirty="0"/>
            </a:br>
            <a:r>
              <a:rPr lang="en-US" i="1" dirty="0"/>
              <a:t>The Plaintiff Isn’t Interesting in My Business Anyways</a:t>
            </a:r>
            <a:br>
              <a:rPr lang="en-US" dirty="0"/>
            </a:br>
            <a:br>
              <a:rPr lang="en-US" dirty="0"/>
            </a:br>
            <a:r>
              <a:rPr lang="en-US" b="0" dirty="0"/>
              <a:t>(aka “Standing to Sue Part 1”)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48EA8A-911C-034C-8D4C-A34075A98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3849" y="1814009"/>
            <a:ext cx="5399119" cy="359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11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C48E-8007-0541-9720-0FBF2E604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033" y="1637742"/>
            <a:ext cx="3880220" cy="3582519"/>
          </a:xfrm>
        </p:spPr>
        <p:txBody>
          <a:bodyPr/>
          <a:lstStyle/>
          <a:p>
            <a:r>
              <a:rPr lang="en-US" i="1" dirty="0"/>
              <a:t>Defense #4</a:t>
            </a:r>
            <a:br>
              <a:rPr lang="en-US" i="1" dirty="0"/>
            </a:br>
            <a:br>
              <a:rPr lang="en-US" i="1" dirty="0"/>
            </a:br>
            <a:r>
              <a:rPr lang="en-US" i="1" dirty="0"/>
              <a:t>No Harm, No Foul</a:t>
            </a:r>
            <a:br>
              <a:rPr lang="en-US" i="1" dirty="0"/>
            </a:br>
            <a:br>
              <a:rPr lang="en-US" dirty="0"/>
            </a:br>
            <a:r>
              <a:rPr lang="en-US" b="0" dirty="0"/>
              <a:t>(aka “Standing to Sue Part 2”)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6ED4B8-6BF5-114E-B3C9-E164809B4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992" y="1892628"/>
            <a:ext cx="3163119" cy="30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02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C48E-8007-0541-9720-0FBF2E604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033" y="889844"/>
            <a:ext cx="3880220" cy="5078313"/>
          </a:xfrm>
        </p:spPr>
        <p:txBody>
          <a:bodyPr/>
          <a:lstStyle/>
          <a:p>
            <a:r>
              <a:rPr lang="en-US" i="1" dirty="0"/>
              <a:t>Defense #5</a:t>
            </a:r>
            <a:br>
              <a:rPr lang="en-US" i="1" dirty="0"/>
            </a:br>
            <a:br>
              <a:rPr lang="en-US" i="1" dirty="0"/>
            </a:br>
            <a:r>
              <a:rPr lang="en-US" i="1" dirty="0"/>
              <a:t>I Just Settled a Similar Case and Now I’m Being Sued Again?</a:t>
            </a:r>
            <a:br>
              <a:rPr lang="en-US" i="1" dirty="0"/>
            </a:br>
            <a:br>
              <a:rPr lang="en-US" dirty="0"/>
            </a:br>
            <a:r>
              <a:rPr lang="en-US" b="0" dirty="0"/>
              <a:t>(aka “Mootness and Res Judicata”)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FE3451-2A02-1644-BE22-7092A07B9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820" y="996670"/>
            <a:ext cx="4428368" cy="506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15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C48E-8007-0541-9720-0FBF2E604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033" y="1139143"/>
            <a:ext cx="3880220" cy="4579715"/>
          </a:xfrm>
        </p:spPr>
        <p:txBody>
          <a:bodyPr/>
          <a:lstStyle/>
          <a:p>
            <a:r>
              <a:rPr lang="en-US" i="1" dirty="0"/>
              <a:t>Defense #6</a:t>
            </a:r>
            <a:br>
              <a:rPr lang="en-US" i="1" dirty="0"/>
            </a:br>
            <a:br>
              <a:rPr lang="en-US" i="1" dirty="0"/>
            </a:br>
            <a:r>
              <a:rPr lang="en-US" i="1" dirty="0"/>
              <a:t>I’m Being Sued in a Court That’s Thousands of Miles Away?!?!</a:t>
            </a:r>
            <a:br>
              <a:rPr lang="en-US" i="1" dirty="0"/>
            </a:br>
            <a:br>
              <a:rPr lang="en-US" dirty="0"/>
            </a:br>
            <a:r>
              <a:rPr lang="en-US" b="0" dirty="0"/>
              <a:t>(aka “Personal Jurisdiction”)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3ECF95-1EB3-114D-A190-7EEE1A987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396" y="1495135"/>
            <a:ext cx="5264314" cy="351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47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E42FB-735D-A947-B032-BD549C159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Legislative Update</a:t>
            </a:r>
          </a:p>
        </p:txBody>
      </p:sp>
    </p:spTree>
    <p:extLst>
      <p:ext uri="{BB962C8B-B14F-4D97-AF65-F5344CB8AC3E}">
        <p14:creationId xmlns:p14="http://schemas.microsoft.com/office/powerpoint/2010/main" val="2790639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lorado flag">
            <a:extLst>
              <a:ext uri="{FF2B5EF4-FFF2-40B4-BE49-F238E27FC236}">
                <a16:creationId xmlns:a16="http://schemas.microsoft.com/office/drawing/2014/main" id="{84D3AD38-3809-EC61-0672-E090B17D8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5994" y="2049351"/>
            <a:ext cx="4808892" cy="321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839237-9ED3-282F-F140-24C3E8F27875}"/>
              </a:ext>
            </a:extLst>
          </p:cNvPr>
          <p:cNvSpPr txBox="1"/>
          <p:nvPr/>
        </p:nvSpPr>
        <p:spPr>
          <a:xfrm>
            <a:off x="545224" y="1671145"/>
            <a:ext cx="480889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Passed on June 30, 2021.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Requires Colorado public entities to make their web and digital technologies comply with WCAG 2.1 A/AA by July 2024 or face private litigation with $3,500 per violation.</a:t>
            </a:r>
          </a:p>
          <a:p>
            <a:pPr marL="344488"/>
            <a:endParaRPr lang="en-US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040C98-BD0D-C265-DE3A-3396E996A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Legislative Update #1: Colorado HB 21-1110</a:t>
            </a:r>
          </a:p>
        </p:txBody>
      </p:sp>
    </p:spTree>
    <p:extLst>
      <p:ext uri="{BB962C8B-B14F-4D97-AF65-F5344CB8AC3E}">
        <p14:creationId xmlns:p14="http://schemas.microsoft.com/office/powerpoint/2010/main" val="3917581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alifornia flag">
            <a:extLst>
              <a:ext uri="{FF2B5EF4-FFF2-40B4-BE49-F238E27FC236}">
                <a16:creationId xmlns:a16="http://schemas.microsoft.com/office/drawing/2014/main" id="{AF958B36-047B-C1FB-184E-EDD3DE335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6776" y="2029384"/>
            <a:ext cx="4198847" cy="279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0759A9-DA56-ED53-DA30-4062935C6788}"/>
              </a:ext>
            </a:extLst>
          </p:cNvPr>
          <p:cNvSpPr txBox="1"/>
          <p:nvPr/>
        </p:nvSpPr>
        <p:spPr>
          <a:xfrm>
            <a:off x="704538" y="2029384"/>
            <a:ext cx="539146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8838" indent="-5143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 1757 would apply to private sector.</a:t>
            </a:r>
          </a:p>
          <a:p>
            <a:pPr marL="858838" indent="-5143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 the first time, AB 1757 also applies to developers of websites and applications at heart of problem.</a:t>
            </a:r>
          </a:p>
          <a:p>
            <a:pPr marL="858838" indent="-5143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Reintroduced 2024 and quite likely to pass.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040C98-BD0D-C265-DE3A-3396E996A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Legislative Update #2: California AB 1757</a:t>
            </a:r>
          </a:p>
        </p:txBody>
      </p:sp>
    </p:spTree>
    <p:extLst>
      <p:ext uri="{BB962C8B-B14F-4D97-AF65-F5344CB8AC3E}">
        <p14:creationId xmlns:p14="http://schemas.microsoft.com/office/powerpoint/2010/main" val="3551452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40C98-BD0D-C265-DE3A-3396E996A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Legislative Developments…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0759A9-DA56-ED53-DA30-4062935C6788}"/>
              </a:ext>
            </a:extLst>
          </p:cNvPr>
          <p:cNvSpPr txBox="1"/>
          <p:nvPr/>
        </p:nvSpPr>
        <p:spPr>
          <a:xfrm>
            <a:off x="704538" y="2029384"/>
            <a:ext cx="539146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8838" indent="-5143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Websites and Software Applications Accessibility Act (S. 2984)</a:t>
            </a:r>
          </a:p>
          <a:p>
            <a:pPr marL="858838" indent="-5143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Communications, Video, and Technology Accessibility Act (S. 2494)</a:t>
            </a:r>
          </a:p>
        </p:txBody>
      </p:sp>
      <p:pic>
        <p:nvPicPr>
          <p:cNvPr id="1026" name="Picture 2" descr="US Capitol">
            <a:extLst>
              <a:ext uri="{FF2B5EF4-FFF2-40B4-BE49-F238E27FC236}">
                <a16:creationId xmlns:a16="http://schemas.microsoft.com/office/drawing/2014/main" id="{3EBEDAA3-638A-3BA7-EA8E-491FAE8C4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3286" y="2029384"/>
            <a:ext cx="5297214" cy="297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43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E9D9AE-C770-4C3E-AB8B-6EA88D37B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733"/>
            <a:ext cx="12192000" cy="3681406"/>
          </a:xfrm>
          <a:prstGeom prst="rect">
            <a:avLst/>
          </a:prstGeom>
        </p:spPr>
      </p:pic>
      <p:sp>
        <p:nvSpPr>
          <p:cNvPr id="51" name="Titl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172840"/>
            <a:ext cx="10695915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Thank You!!</a:t>
            </a:r>
          </a:p>
        </p:txBody>
      </p:sp>
      <p:sp>
        <p:nvSpPr>
          <p:cNvPr id="52" name="Subtitle 51">
            <a:extLst>
              <a:ext uri="{FF2B5EF4-FFF2-40B4-BE49-F238E27FC236}">
                <a16:creationId xmlns:a16="http://schemas.microsoft.com/office/drawing/2014/main" id="{46FF1827-B46B-4BC4-8665-8914CF45D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959696"/>
            <a:ext cx="6437243" cy="1655762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Ken Nakata</a:t>
            </a:r>
          </a:p>
          <a:p>
            <a:r>
              <a:rPr lang="en-US" sz="2400" dirty="0">
                <a:solidFill>
                  <a:schemeClr val="bg1"/>
                </a:solidFill>
                <a:hlinkClick r:id="rId5"/>
              </a:rPr>
              <a:t>ken.nakata@convergeaccessibility.com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kern="1200" dirty="0">
                <a:solidFill>
                  <a:schemeClr val="bg1"/>
                </a:solidFill>
                <a:hlinkClick r:id="rId6"/>
              </a:rPr>
              <a:t>www.con</a:t>
            </a:r>
            <a:r>
              <a:rPr lang="en-US" sz="2400" dirty="0">
                <a:solidFill>
                  <a:schemeClr val="bg1"/>
                </a:solidFill>
                <a:hlinkClick r:id="rId6"/>
              </a:rPr>
              <a:t>vergeaccessibility.com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endParaRPr lang="en-US" sz="24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6CCF00C-1CDE-449F-A88C-9E141F8E7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063" r="-1" b="29380"/>
          <a:stretch/>
        </p:blipFill>
        <p:spPr>
          <a:xfrm>
            <a:off x="7275442" y="4735353"/>
            <a:ext cx="4711547" cy="195794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DD2A7F7-56D2-4DC1-ADE4-EEBE93B35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3679818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62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E42FB-735D-A947-B032-BD549C159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We Care About Web Accessibility Litigation?</a:t>
            </a:r>
          </a:p>
        </p:txBody>
      </p:sp>
    </p:spTree>
    <p:extLst>
      <p:ext uri="{BB962C8B-B14F-4D97-AF65-F5344CB8AC3E}">
        <p14:creationId xmlns:p14="http://schemas.microsoft.com/office/powerpoint/2010/main" val="3976400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 descr="Graph showing data on slide.">
            <a:extLst>
              <a:ext uri="{FF2B5EF4-FFF2-40B4-BE49-F238E27FC236}">
                <a16:creationId xmlns:a16="http://schemas.microsoft.com/office/drawing/2014/main" id="{62A9C0EE-0471-0DEF-39C3-C432A8C703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1123960"/>
              </p:ext>
            </p:extLst>
          </p:nvPr>
        </p:nvGraphicFramePr>
        <p:xfrm>
          <a:off x="5452993" y="1272911"/>
          <a:ext cx="5996885" cy="4625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1E53D31-058B-0EEF-65D2-202E34AE3521}"/>
              </a:ext>
            </a:extLst>
          </p:cNvPr>
          <p:cNvSpPr txBox="1"/>
          <p:nvPr/>
        </p:nvSpPr>
        <p:spPr>
          <a:xfrm>
            <a:off x="493368" y="1625219"/>
            <a:ext cx="5191815" cy="44319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/>
              <a:t>2015: 57 lawsuits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/>
              <a:t>2016: 262 lawsuits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/>
              <a:t>2017: 814 lawsuits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/>
              <a:t>2018: 2,314 lawsuits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/>
              <a:t>2019: 2,890 lawsuits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/>
              <a:t>2020: 3,503 lawsuits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/>
              <a:t>2021: 4,011 lawsuits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/>
              <a:t>2022: 4,455 lawsuits </a:t>
            </a:r>
            <a:r>
              <a:rPr lang="en-US" sz="3200" i="1" dirty="0"/>
              <a:t>(projected)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9BAE547F-FC4B-0B58-8F31-62931DCC30D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01548" y="211750"/>
            <a:ext cx="8388903" cy="5909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spc="-6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6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Number of Federal Lawsuits</a:t>
            </a:r>
          </a:p>
        </p:txBody>
      </p:sp>
    </p:spTree>
    <p:extLst>
      <p:ext uri="{BB962C8B-B14F-4D97-AF65-F5344CB8AC3E}">
        <p14:creationId xmlns:p14="http://schemas.microsoft.com/office/powerpoint/2010/main" val="393569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37034776-FF63-0B2B-A84E-5F2A28512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593" y="430510"/>
            <a:ext cx="10734537" cy="443198"/>
          </a:xfrm>
        </p:spPr>
        <p:txBody>
          <a:bodyPr/>
          <a:lstStyle/>
          <a:p>
            <a:pPr algn="ctr"/>
            <a:r>
              <a:rPr lang="en-US" dirty="0"/>
              <a:t>Total Number of Complaints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155749-10E4-02F5-BB63-6806554E6C95}"/>
              </a:ext>
            </a:extLst>
          </p:cNvPr>
          <p:cNvSpPr txBox="1"/>
          <p:nvPr/>
        </p:nvSpPr>
        <p:spPr>
          <a:xfrm>
            <a:off x="728593" y="1870154"/>
            <a:ext cx="3876384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dirty="0"/>
              <a:t>Reasonable Estimate: About 50,000 complaints for 2022</a:t>
            </a:r>
            <a:endParaRPr lang="en-US" sz="3600" i="1" dirty="0"/>
          </a:p>
        </p:txBody>
      </p:sp>
      <p:graphicFrame>
        <p:nvGraphicFramePr>
          <p:cNvPr id="5" name="Content Placeholder 7" descr="Bar graph showing &quot;lawsuits&quot; (less than 5,000) versus &quot;other litigation&quot; (about 50,000)">
            <a:extLst>
              <a:ext uri="{FF2B5EF4-FFF2-40B4-BE49-F238E27FC236}">
                <a16:creationId xmlns:a16="http://schemas.microsoft.com/office/drawing/2014/main" id="{D7810471-C8E7-801F-E657-5DE7B2406A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3902543"/>
              </p:ext>
            </p:extLst>
          </p:nvPr>
        </p:nvGraphicFramePr>
        <p:xfrm>
          <a:off x="5251255" y="1344493"/>
          <a:ext cx="5907075" cy="4221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0974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E42FB-735D-A947-B032-BD549C159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Laws Involved in Web Accessibility Litigation</a:t>
            </a:r>
          </a:p>
        </p:txBody>
      </p:sp>
    </p:spTree>
    <p:extLst>
      <p:ext uri="{BB962C8B-B14F-4D97-AF65-F5344CB8AC3E}">
        <p14:creationId xmlns:p14="http://schemas.microsoft.com/office/powerpoint/2010/main" val="3723235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DB85F-1197-D949-8DF1-1864B95C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Americans with Disabilities Act (ADA)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F10938-1769-494E-B005-EAC9DEB32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932" y="1355836"/>
            <a:ext cx="3626068" cy="36260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838FA4-6F8E-F941-97B2-A27D747A4C73}"/>
              </a:ext>
            </a:extLst>
          </p:cNvPr>
          <p:cNvSpPr txBox="1"/>
          <p:nvPr/>
        </p:nvSpPr>
        <p:spPr>
          <a:xfrm>
            <a:off x="2396012" y="5502164"/>
            <a:ext cx="14879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Title II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5F016F-63E2-2C46-9C40-9123CA02B38F}"/>
              </a:ext>
            </a:extLst>
          </p:cNvPr>
          <p:cNvSpPr txBox="1"/>
          <p:nvPr/>
        </p:nvSpPr>
        <p:spPr>
          <a:xfrm>
            <a:off x="8252874" y="5502164"/>
            <a:ext cx="1603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Title III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15EAC3-83B2-0E45-9178-B17217708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4005" y="1355836"/>
            <a:ext cx="3621063" cy="362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60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609822F-3502-C58B-7CC6-722F523C2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89" y="378468"/>
            <a:ext cx="10771222" cy="775871"/>
          </a:xfrm>
        </p:spPr>
        <p:txBody>
          <a:bodyPr/>
          <a:lstStyle/>
          <a:p>
            <a:r>
              <a:rPr lang="en-US" dirty="0"/>
              <a:t>Americans with Disabilities Act (ADA)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3FCA30-A92D-1085-4504-00BDFC958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285" y="1313419"/>
            <a:ext cx="4118837" cy="3794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CD9E38-6BA9-B6EA-F6A4-87EA07849195}"/>
              </a:ext>
            </a:extLst>
          </p:cNvPr>
          <p:cNvSpPr txBox="1"/>
          <p:nvPr/>
        </p:nvSpPr>
        <p:spPr>
          <a:xfrm>
            <a:off x="2131552" y="5351684"/>
            <a:ext cx="2246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Title II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EE37DE-ADEB-5189-50A4-46E9D1528EAD}"/>
              </a:ext>
            </a:extLst>
          </p:cNvPr>
          <p:cNvSpPr txBox="1"/>
          <p:nvPr/>
        </p:nvSpPr>
        <p:spPr>
          <a:xfrm>
            <a:off x="5766472" y="1313419"/>
            <a:ext cx="49985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5190" indent="-375190">
              <a:buFont typeface="Arial" panose="020B0604020202020204" pitchFamily="34" charset="0"/>
              <a:buChar char="•"/>
            </a:pPr>
            <a:r>
              <a:rPr lang="en-US" sz="2400" dirty="0"/>
              <a:t>Fewer lawsuits in courts but more complaints in Federal agencies</a:t>
            </a:r>
          </a:p>
          <a:p>
            <a:pPr marL="375190" indent="-37519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75190" indent="-375190">
              <a:buFont typeface="Arial" panose="020B0604020202020204" pitchFamily="34" charset="0"/>
              <a:buChar char="•"/>
            </a:pPr>
            <a:r>
              <a:rPr lang="en-US" sz="2400" dirty="0"/>
              <a:t>Key Concept: “Program Access” (e.g. Martin v. MARTA)</a:t>
            </a:r>
          </a:p>
          <a:p>
            <a:pPr marL="375190" indent="-37519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75190" indent="-375190">
              <a:buFont typeface="Arial" panose="020B0604020202020204" pitchFamily="34" charset="0"/>
              <a:buChar char="•"/>
            </a:pPr>
            <a:r>
              <a:rPr lang="en-US" sz="2400" dirty="0"/>
              <a:t>Title II is almost identical to Section 504 (Federal agencies and Federal funding)</a:t>
            </a:r>
          </a:p>
        </p:txBody>
      </p:sp>
    </p:spTree>
    <p:extLst>
      <p:ext uri="{BB962C8B-B14F-4D97-AF65-F5344CB8AC3E}">
        <p14:creationId xmlns:p14="http://schemas.microsoft.com/office/powerpoint/2010/main" val="2784665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DB85F-1197-D949-8DF1-1864B95C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Americans with Disabilities Act (ADA)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F10938-1769-494E-B005-EAC9DEB32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932" y="1355836"/>
            <a:ext cx="3626068" cy="36260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838FA4-6F8E-F941-97B2-A27D747A4C73}"/>
              </a:ext>
            </a:extLst>
          </p:cNvPr>
          <p:cNvSpPr txBox="1"/>
          <p:nvPr/>
        </p:nvSpPr>
        <p:spPr>
          <a:xfrm>
            <a:off x="2396012" y="5502164"/>
            <a:ext cx="14879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Title II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5F016F-63E2-2C46-9C40-9123CA02B38F}"/>
              </a:ext>
            </a:extLst>
          </p:cNvPr>
          <p:cNvSpPr txBox="1"/>
          <p:nvPr/>
        </p:nvSpPr>
        <p:spPr>
          <a:xfrm>
            <a:off x="8252874" y="5502164"/>
            <a:ext cx="1603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Title III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15EAC3-83B2-0E45-9178-B17217708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4005" y="1355836"/>
            <a:ext cx="3621063" cy="362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69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3F3F3F"/>
      </a:dk2>
      <a:lt2>
        <a:srgbClr val="FFFFFF"/>
      </a:lt2>
      <a:accent1>
        <a:srgbClr val="01C6FD"/>
      </a:accent1>
      <a:accent2>
        <a:srgbClr val="067F9C"/>
      </a:accent2>
      <a:accent3>
        <a:srgbClr val="014E52"/>
      </a:accent3>
      <a:accent4>
        <a:srgbClr val="ED7D31"/>
      </a:accent4>
      <a:accent5>
        <a:srgbClr val="79AE02"/>
      </a:accent5>
      <a:accent6>
        <a:srgbClr val="0070C0"/>
      </a:accent6>
      <a:hlink>
        <a:srgbClr val="FFFFFF"/>
      </a:hlink>
      <a:folHlink>
        <a:srgbClr val="954F72"/>
      </a:folHlink>
    </a:clrScheme>
    <a:fontScheme name="MSFT_0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89715846_Ocean presentation_RVA_v4.potx" id="{354FE8D4-E883-4E79-A422-6A1915D44872}" vid="{AAC9F203-D7BC-4B95-936D-67F55828A5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45684CD9F04947B6B6B5212FF5F9F5" ma:contentTypeVersion="9" ma:contentTypeDescription="Create a new document." ma:contentTypeScope="" ma:versionID="f333c276d8a0968115b8cf1ca721717e">
  <xsd:schema xmlns:xsd="http://www.w3.org/2001/XMLSchema" xmlns:xs="http://www.w3.org/2001/XMLSchema" xmlns:p="http://schemas.microsoft.com/office/2006/metadata/properties" xmlns:ns2="4bbc8724-c935-444b-ad82-91bd96545d86" xmlns:ns3="02053e10-65e2-4933-96d1-c4194abc3143" targetNamespace="http://schemas.microsoft.com/office/2006/metadata/properties" ma:root="true" ma:fieldsID="c7c6e2afb4e53e9aeb0aa284f694805a" ns2:_="" ns3:_="">
    <xsd:import namespace="4bbc8724-c935-444b-ad82-91bd96545d86"/>
    <xsd:import namespace="02053e10-65e2-4933-96d1-c4194abc31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bc8724-c935-444b-ad82-91bd96545d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053e10-65e2-4933-96d1-c4194abc314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3D7A05-DE9A-4773-A113-AAE964924F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9B7651-08C1-49A1-AFE9-4E4CD342176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EBE50272-190D-4CD4-B8B9-3EC36848A8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bc8724-c935-444b-ad82-91bd96545d86"/>
    <ds:schemaRef ds:uri="02053e10-65e2-4933-96d1-c4194abc31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863</Words>
  <Application>Microsoft Macintosh PowerPoint</Application>
  <PresentationFormat>Widescreen</PresentationFormat>
  <Paragraphs>144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Century Gothic</vt:lpstr>
      <vt:lpstr>Helvetica Neue</vt:lpstr>
      <vt:lpstr>Office Theme</vt:lpstr>
      <vt:lpstr>Website Liability Legal Update</vt:lpstr>
      <vt:lpstr>Who Am I?</vt:lpstr>
      <vt:lpstr>Why Should We Care About Web Accessibility Litigation?</vt:lpstr>
      <vt:lpstr>Number of Federal Lawsuits</vt:lpstr>
      <vt:lpstr>Total Number of Complaints</vt:lpstr>
      <vt:lpstr>Overview of Laws Involved in Web Accessibility Litigation</vt:lpstr>
      <vt:lpstr>Americans with Disabilities Act (ADA)</vt:lpstr>
      <vt:lpstr>Americans with Disabilities Act (ADA)</vt:lpstr>
      <vt:lpstr>Americans with Disabilities Act (ADA)</vt:lpstr>
      <vt:lpstr>Americans with Disabilities Act (ADA)</vt:lpstr>
      <vt:lpstr>Location, Location, Location!!!</vt:lpstr>
      <vt:lpstr>ADA Title III– Where Your Lawsuit Starts Matters</vt:lpstr>
      <vt:lpstr>“Place Doesn’t Matter” Approach</vt:lpstr>
      <vt:lpstr>Nexus Approach</vt:lpstr>
      <vt:lpstr>Second Circuit Approach</vt:lpstr>
      <vt:lpstr>Unruh and Disabled Persons Act (California)</vt:lpstr>
      <vt:lpstr>Real-Life Scenarios and Legal Defenses</vt:lpstr>
      <vt:lpstr>Defense #1  Can’t We Just Post Our Customer Service Number Instead of Making Our Website Accessible?</vt:lpstr>
      <vt:lpstr>Defense #2  I Don’t Control the Content So Why am I Being Sued?  (aka “Lack of Ownership or Control”)</vt:lpstr>
      <vt:lpstr>Defense #3  The Plaintiff Isn’t Interesting in My Business Anyways  (aka “Standing to Sue Part 1”)</vt:lpstr>
      <vt:lpstr>Defense #4  No Harm, No Foul  (aka “Standing to Sue Part 2”)</vt:lpstr>
      <vt:lpstr>Defense #5  I Just Settled a Similar Case and Now I’m Being Sued Again?  (aka “Mootness and Res Judicata”)</vt:lpstr>
      <vt:lpstr>Defense #6  I’m Being Sued in a Court That’s Thousands of Miles Away?!?!  (aka “Personal Jurisdiction”)</vt:lpstr>
      <vt:lpstr>Quick Legislative Update</vt:lpstr>
      <vt:lpstr>Legislative Update #1: Colorado HB 21-1110</vt:lpstr>
      <vt:lpstr>Legislative Update #2: California AB 1757</vt:lpstr>
      <vt:lpstr>Other Legislative Developments…</vt:lpstr>
      <vt:lpstr>Thank You!!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Website Liability Legal Update</dc:title>
  <dc:creator/>
  <cp:lastModifiedBy/>
  <cp:revision>1</cp:revision>
  <dcterms:created xsi:type="dcterms:W3CDTF">2020-10-27T20:03:32Z</dcterms:created>
  <dcterms:modified xsi:type="dcterms:W3CDTF">2023-10-27T21:22:46Z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0x010100ED45684CD9F04947B6B6B5212FF5F9F5</vt:lpwstr>
  </property>
</Properties>
</file>