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84" r:id="rId6"/>
    <p:sldId id="351" r:id="rId7"/>
    <p:sldId id="352" r:id="rId8"/>
    <p:sldId id="353" r:id="rId9"/>
    <p:sldId id="354" r:id="rId10"/>
    <p:sldId id="355" r:id="rId11"/>
    <p:sldId id="356" r:id="rId12"/>
    <p:sldId id="357" r:id="rId13"/>
    <p:sldId id="358" r:id="rId14"/>
    <p:sldId id="359" r:id="rId15"/>
    <p:sldId id="360" r:id="rId16"/>
    <p:sldId id="361" r:id="rId17"/>
    <p:sldId id="364" r:id="rId18"/>
    <p:sldId id="362" r:id="rId19"/>
    <p:sldId id="363"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D"/>
    <a:srgbClr val="01C6FD"/>
    <a:srgbClr val="79AE02"/>
    <a:srgbClr val="067F9C"/>
    <a:srgbClr val="014E52"/>
    <a:srgbClr val="0C596D"/>
    <a:srgbClr val="03556D"/>
    <a:srgbClr val="145C72"/>
    <a:srgbClr val="0000A4"/>
    <a:srgbClr val="1AB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AA90F-6890-4431-8913-92B26F6C78B0}" v="108" dt="2023-10-25T20:46:59.253"/>
    <p1510:client id="{282BD712-5655-E345-94CA-D74A4F4E70A3}" v="31" dt="2023-10-24T23:21:53.188"/>
    <p1510:client id="{31CA2076-0C62-4144-A3D4-076EF8988332}" v="1885" dt="2023-10-25T18:28:58.870"/>
    <p1510:client id="{9699A504-1537-420B-8734-EB4A86E56198}" v="9" dt="2023-10-25T20:45:19.765"/>
    <p1510:client id="{AC088F3B-1579-448F-9E1B-154A167219E2}" v="6" dt="2023-10-26T18:30:19.960"/>
    <p1510:client id="{B468F78E-E645-934C-BDE7-A8861112559B}" v="62" dt="2023-10-25T20:54:31.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5" autoAdjust="0"/>
    <p:restoredTop sz="68571" autoAdjust="0"/>
  </p:normalViewPr>
  <p:slideViewPr>
    <p:cSldViewPr snapToGrid="0">
      <p:cViewPr varScale="1">
        <p:scale>
          <a:sx n="81" d="100"/>
          <a:sy n="81" d="100"/>
        </p:scale>
        <p:origin x="1840" y="18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120" d="100"/>
          <a:sy n="120" d="100"/>
        </p:scale>
        <p:origin x="41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10/26/2023</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10/26/2023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a:t>
            </a:fld>
            <a:endParaRPr lang="en-US" noProof="0" dirty="0"/>
          </a:p>
        </p:txBody>
      </p:sp>
    </p:spTree>
    <p:extLst>
      <p:ext uri="{BB962C8B-B14F-4D97-AF65-F5344CB8AC3E}">
        <p14:creationId xmlns:p14="http://schemas.microsoft.com/office/powerpoint/2010/main" val="45800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10</a:t>
            </a:fld>
            <a:endParaRPr lang="en-US" noProof="0" dirty="0"/>
          </a:p>
        </p:txBody>
      </p:sp>
    </p:spTree>
    <p:extLst>
      <p:ext uri="{BB962C8B-B14F-4D97-AF65-F5344CB8AC3E}">
        <p14:creationId xmlns:p14="http://schemas.microsoft.com/office/powerpoint/2010/main" val="299397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11</a:t>
            </a:fld>
            <a:endParaRPr lang="en-US" noProof="0" dirty="0"/>
          </a:p>
        </p:txBody>
      </p:sp>
    </p:spTree>
    <p:extLst>
      <p:ext uri="{BB962C8B-B14F-4D97-AF65-F5344CB8AC3E}">
        <p14:creationId xmlns:p14="http://schemas.microsoft.com/office/powerpoint/2010/main" val="231572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12</a:t>
            </a:fld>
            <a:endParaRPr lang="en-US" noProof="0" dirty="0"/>
          </a:p>
        </p:txBody>
      </p:sp>
    </p:spTree>
    <p:extLst>
      <p:ext uri="{BB962C8B-B14F-4D97-AF65-F5344CB8AC3E}">
        <p14:creationId xmlns:p14="http://schemas.microsoft.com/office/powerpoint/2010/main" val="30436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13</a:t>
            </a:fld>
            <a:endParaRPr lang="en-US" noProof="0" dirty="0"/>
          </a:p>
        </p:txBody>
      </p:sp>
    </p:spTree>
    <p:extLst>
      <p:ext uri="{BB962C8B-B14F-4D97-AF65-F5344CB8AC3E}">
        <p14:creationId xmlns:p14="http://schemas.microsoft.com/office/powerpoint/2010/main" val="355745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15</a:t>
            </a:fld>
            <a:endParaRPr lang="en-US" noProof="0" dirty="0"/>
          </a:p>
        </p:txBody>
      </p:sp>
    </p:spTree>
    <p:extLst>
      <p:ext uri="{BB962C8B-B14F-4D97-AF65-F5344CB8AC3E}">
        <p14:creationId xmlns:p14="http://schemas.microsoft.com/office/powerpoint/2010/main" val="339039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16</a:t>
            </a:fld>
            <a:endParaRPr lang="en-US" noProof="0" dirty="0"/>
          </a:p>
        </p:txBody>
      </p:sp>
    </p:spTree>
    <p:extLst>
      <p:ext uri="{BB962C8B-B14F-4D97-AF65-F5344CB8AC3E}">
        <p14:creationId xmlns:p14="http://schemas.microsoft.com/office/powerpoint/2010/main" val="401727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17</a:t>
            </a:fld>
            <a:endParaRPr lang="en-US" noProof="0" dirty="0"/>
          </a:p>
        </p:txBody>
      </p:sp>
    </p:spTree>
    <p:extLst>
      <p:ext uri="{BB962C8B-B14F-4D97-AF65-F5344CB8AC3E}">
        <p14:creationId xmlns:p14="http://schemas.microsoft.com/office/powerpoint/2010/main" val="60512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2</a:t>
            </a:fld>
            <a:endParaRPr lang="en-US" noProof="0" dirty="0"/>
          </a:p>
        </p:txBody>
      </p:sp>
    </p:spTree>
    <p:extLst>
      <p:ext uri="{BB962C8B-B14F-4D97-AF65-F5344CB8AC3E}">
        <p14:creationId xmlns:p14="http://schemas.microsoft.com/office/powerpoint/2010/main" val="69412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3</a:t>
            </a:fld>
            <a:endParaRPr lang="en-US" noProof="0" dirty="0"/>
          </a:p>
        </p:txBody>
      </p:sp>
    </p:spTree>
    <p:extLst>
      <p:ext uri="{BB962C8B-B14F-4D97-AF65-F5344CB8AC3E}">
        <p14:creationId xmlns:p14="http://schemas.microsoft.com/office/powerpoint/2010/main" val="236632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4</a:t>
            </a:fld>
            <a:endParaRPr lang="en-US" noProof="0" dirty="0"/>
          </a:p>
        </p:txBody>
      </p:sp>
    </p:spTree>
    <p:extLst>
      <p:ext uri="{BB962C8B-B14F-4D97-AF65-F5344CB8AC3E}">
        <p14:creationId xmlns:p14="http://schemas.microsoft.com/office/powerpoint/2010/main" val="46306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5</a:t>
            </a:fld>
            <a:endParaRPr lang="en-US" noProof="0" dirty="0"/>
          </a:p>
        </p:txBody>
      </p:sp>
    </p:spTree>
    <p:extLst>
      <p:ext uri="{BB962C8B-B14F-4D97-AF65-F5344CB8AC3E}">
        <p14:creationId xmlns:p14="http://schemas.microsoft.com/office/powerpoint/2010/main" val="408335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6</a:t>
            </a:fld>
            <a:endParaRPr lang="en-US" noProof="0" dirty="0"/>
          </a:p>
        </p:txBody>
      </p:sp>
    </p:spTree>
    <p:extLst>
      <p:ext uri="{BB962C8B-B14F-4D97-AF65-F5344CB8AC3E}">
        <p14:creationId xmlns:p14="http://schemas.microsoft.com/office/powerpoint/2010/main" val="416992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7</a:t>
            </a:fld>
            <a:endParaRPr lang="en-US" noProof="0" dirty="0"/>
          </a:p>
        </p:txBody>
      </p:sp>
    </p:spTree>
    <p:extLst>
      <p:ext uri="{BB962C8B-B14F-4D97-AF65-F5344CB8AC3E}">
        <p14:creationId xmlns:p14="http://schemas.microsoft.com/office/powerpoint/2010/main" val="256701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8</a:t>
            </a:fld>
            <a:endParaRPr lang="en-US" noProof="0" dirty="0"/>
          </a:p>
        </p:txBody>
      </p:sp>
    </p:spTree>
    <p:extLst>
      <p:ext uri="{BB962C8B-B14F-4D97-AF65-F5344CB8AC3E}">
        <p14:creationId xmlns:p14="http://schemas.microsoft.com/office/powerpoint/2010/main" val="20472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9</a:t>
            </a:fld>
            <a:endParaRPr lang="en-US" noProof="0" dirty="0"/>
          </a:p>
        </p:txBody>
      </p:sp>
    </p:spTree>
    <p:extLst>
      <p:ext uri="{BB962C8B-B14F-4D97-AF65-F5344CB8AC3E}">
        <p14:creationId xmlns:p14="http://schemas.microsoft.com/office/powerpoint/2010/main" val="211190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rgbClr val="0000CD"/>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rgbClr val="0000C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rgbClr val="0000C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6" name="Footer Placeholder 5">
            <a:extLst>
              <a:ext uri="{FF2B5EF4-FFF2-40B4-BE49-F238E27FC236}">
                <a16:creationId xmlns:a16="http://schemas.microsoft.com/office/drawing/2014/main" id="{90B248C3-2893-4CC0-AC6C-8B023E6EF87B}"/>
              </a:ext>
            </a:extLst>
          </p:cNvPr>
          <p:cNvSpPr>
            <a:spLocks noGrp="1"/>
          </p:cNvSpPr>
          <p:nvPr>
            <p:ph type="ftr" sz="quarter" idx="10"/>
          </p:nvPr>
        </p:nvSpPr>
        <p:spPr/>
        <p:txBody>
          <a:bodyPr/>
          <a:lstStyle/>
          <a:p>
            <a:endParaRPr lang="en-US" noProof="0" dirty="0"/>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000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rgbClr val="0000C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ken.nakata@convergeaccessibility.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convergeaccessibility.com/" TargetMode="External"/><Relationship Id="rId4" Type="http://schemas.openxmlformats.org/officeDocument/2006/relationships/hyperlink" Target="mailto:laura.ruby@convergeaccessibilit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convergeaccessibility.com/" TargetMode="External"/><Relationship Id="rId5" Type="http://schemas.openxmlformats.org/officeDocument/2006/relationships/hyperlink" Target="mailto:ken.Nakata@convergeaccessibility.com"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E9D9AE-C770-4C3E-AB8B-6EA88D37B5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733"/>
            <a:ext cx="12192000" cy="3681406"/>
          </a:xfrm>
          <a:prstGeom prst="rect">
            <a:avLst/>
          </a:prstGeo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02875" y="4036810"/>
            <a:ext cx="10695915" cy="882218"/>
          </a:xfrm>
        </p:spPr>
        <p:txBody>
          <a:bodyPr vert="horz" lIns="91440" tIns="45720" rIns="91440" bIns="45720" rtlCol="0" anchor="b">
            <a:normAutofit fontScale="90000"/>
          </a:bodyPr>
          <a:lstStyle/>
          <a:p>
            <a:r>
              <a:rPr lang="en-US" sz="5000" dirty="0">
                <a:solidFill>
                  <a:schemeClr val="bg1"/>
                </a:solidFill>
              </a:rPr>
              <a:t>Colorado HB 21-1110</a:t>
            </a:r>
            <a:br>
              <a:rPr lang="en-US" sz="5000" dirty="0">
                <a:solidFill>
                  <a:schemeClr val="bg1"/>
                </a:solidFill>
              </a:rPr>
            </a:br>
            <a:r>
              <a:rPr lang="en-US" sz="3600">
                <a:solidFill>
                  <a:schemeClr val="bg1"/>
                </a:solidFill>
              </a:rPr>
              <a:t>How to Meet it and is Your State Next?</a:t>
            </a:r>
            <a:endParaRPr lang="en-US" sz="3600" kern="1200">
              <a:solidFill>
                <a:schemeClr val="bg1"/>
              </a:solidFill>
              <a:latin typeface="+mj-lt"/>
            </a:endParaRPr>
          </a:p>
        </p:txBody>
      </p:sp>
      <p:cxnSp>
        <p:nvCxnSpPr>
          <p:cNvPr id="61" name="Straight Connector 6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D2A7F7-56D2-4DC1-ADE4-EEBE93B35885}"/>
              </a:ext>
              <a:ext uri="{C183D7F6-B498-43B3-948B-1728B52AA6E4}">
                <adec:decorative xmlns:adec="http://schemas.microsoft.com/office/drawing/2017/decorative" val="1"/>
              </a:ext>
            </a:extLst>
          </p:cNvPr>
          <p:cNvCxnSpPr>
            <a:cxnSpLocks/>
          </p:cNvCxnSpPr>
          <p:nvPr/>
        </p:nvCxnSpPr>
        <p:spPr>
          <a:xfrm>
            <a:off x="0" y="3679818"/>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A24ECF-F84D-4524-911C-9E1EF5480B5B}"/>
              </a:ext>
              <a:ext uri="{C183D7F6-B498-43B3-948B-1728B52AA6E4}">
                <adec:decorative xmlns:adec="http://schemas.microsoft.com/office/drawing/2017/decorative" val="1"/>
              </a:ext>
            </a:extLst>
          </p:cNvPr>
          <p:cNvSpPr/>
          <p:nvPr/>
        </p:nvSpPr>
        <p:spPr>
          <a:xfrm>
            <a:off x="0" y="-4322"/>
            <a:ext cx="12192000" cy="3682544"/>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pic>
        <p:nvPicPr>
          <p:cNvPr id="5" name="Picture 4" descr="Text&#10;&#10;Description automatically generated">
            <a:extLst>
              <a:ext uri="{FF2B5EF4-FFF2-40B4-BE49-F238E27FC236}">
                <a16:creationId xmlns:a16="http://schemas.microsoft.com/office/drawing/2014/main" id="{C6CCF00C-1CDE-449F-A88C-9E141F8E72A8}"/>
              </a:ext>
            </a:extLst>
          </p:cNvPr>
          <p:cNvPicPr>
            <a:picLocks noChangeAspect="1"/>
          </p:cNvPicPr>
          <p:nvPr/>
        </p:nvPicPr>
        <p:blipFill rotWithShape="1">
          <a:blip r:embed="rId4"/>
          <a:srcRect t="29063" r="-1" b="29380"/>
          <a:stretch/>
        </p:blipFill>
        <p:spPr>
          <a:xfrm>
            <a:off x="7480452" y="5267516"/>
            <a:ext cx="4711547" cy="1957948"/>
          </a:xfrm>
          <a:prstGeom prst="rect">
            <a:avLst/>
          </a:prstGeom>
        </p:spPr>
      </p:pic>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550817" y="5803350"/>
            <a:ext cx="5395912" cy="1655762"/>
          </a:xfrm>
        </p:spPr>
        <p:txBody>
          <a:bodyPr vert="horz" lIns="91440" tIns="45720" rIns="91440" bIns="45720" rtlCol="0" anchor="t">
            <a:normAutofit/>
          </a:bodyPr>
          <a:lstStyle/>
          <a:p>
            <a:r>
              <a:rPr lang="en-US" sz="2000" kern="1200">
                <a:solidFill>
                  <a:schemeClr val="bg1"/>
                </a:solidFill>
                <a:latin typeface="+mn-lt"/>
                <a:ea typeface="+mn-ea"/>
                <a:cs typeface="+mn-cs"/>
              </a:rPr>
              <a:t>Ken Nakata</a:t>
            </a:r>
            <a:r>
              <a:rPr lang="en-US" sz="2000">
                <a:solidFill>
                  <a:schemeClr val="bg1"/>
                </a:solidFill>
              </a:rPr>
              <a:t> and Laura Ruby</a:t>
            </a:r>
            <a:endParaRPr lang="en-US" sz="2000" dirty="0">
              <a:solidFill>
                <a:schemeClr val="bg1"/>
              </a:solidFill>
            </a:endParaRPr>
          </a:p>
          <a:p>
            <a:r>
              <a:rPr lang="en-US" sz="2000" kern="1200" dirty="0">
                <a:solidFill>
                  <a:schemeClr val="bg1"/>
                </a:solidFill>
                <a:latin typeface="+mn-lt"/>
                <a:ea typeface="+mn-ea"/>
                <a:cs typeface="+mn-cs"/>
              </a:rPr>
              <a:t>Converge Accessibility LLC</a:t>
            </a:r>
          </a:p>
        </p:txBody>
      </p:sp>
      <p:sp>
        <p:nvSpPr>
          <p:cNvPr id="2" name="Title 50">
            <a:extLst>
              <a:ext uri="{FF2B5EF4-FFF2-40B4-BE49-F238E27FC236}">
                <a16:creationId xmlns:a16="http://schemas.microsoft.com/office/drawing/2014/main" id="{6B8837FF-709E-9138-BF17-81433C21EB05}"/>
              </a:ext>
              <a:ext uri="{C183D7F6-B498-43B3-948B-1728B52AA6E4}">
                <adec:decorative xmlns:adec="http://schemas.microsoft.com/office/drawing/2017/decorative" val="1"/>
              </a:ext>
            </a:extLst>
          </p:cNvPr>
          <p:cNvSpPr txBox="1">
            <a:spLocks/>
          </p:cNvSpPr>
          <p:nvPr/>
        </p:nvSpPr>
        <p:spPr>
          <a:xfrm>
            <a:off x="793374" y="4484505"/>
            <a:ext cx="11188339" cy="882218"/>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lang="en-GB" sz="4400" b="1" kern="1200" spc="-60" baseline="0" dirty="0">
                <a:solidFill>
                  <a:schemeClr val="tx1">
                    <a:lumMod val="75000"/>
                    <a:lumOff val="25000"/>
                  </a:schemeClr>
                </a:solidFill>
                <a:latin typeface="+mj-lt"/>
                <a:ea typeface="+mj-ea"/>
                <a:cs typeface="+mj-cs"/>
              </a:defRPr>
            </a:lvl1pPr>
          </a:lstStyle>
          <a:p>
            <a:endParaRPr lang="en-US" sz="2800" dirty="0">
              <a:solidFill>
                <a:schemeClr val="bg1"/>
              </a:solidFill>
            </a:endParaRP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marL="858838" indent="-514350" algn="ctr">
              <a:spcAft>
                <a:spcPts val="2400"/>
              </a:spcAft>
              <a:buFont typeface="+mj-lt"/>
              <a:buAutoNum type="arabicPeriod"/>
            </a:pPr>
            <a:r>
              <a:rPr lang="en-US" sz="3600" dirty="0">
                <a:latin typeface="Helvetica Neue" panose="02000503000000020004" pitchFamily="2" charset="0"/>
                <a:ea typeface="Helvetica Neue" panose="02000503000000020004" pitchFamily="2" charset="0"/>
                <a:cs typeface="Helvetica Neue" panose="02000503000000020004" pitchFamily="2" charset="0"/>
              </a:rPr>
              <a:t>Assess all high-impact technologies</a:t>
            </a:r>
          </a:p>
        </p:txBody>
      </p:sp>
      <p:sp>
        <p:nvSpPr>
          <p:cNvPr id="4" name="TextBox 3">
            <a:extLst>
              <a:ext uri="{FF2B5EF4-FFF2-40B4-BE49-F238E27FC236}">
                <a16:creationId xmlns:a16="http://schemas.microsoft.com/office/drawing/2014/main" id="{03B11C66-266A-682E-EA39-ECC9A1D3CC64}"/>
              </a:ext>
            </a:extLst>
          </p:cNvPr>
          <p:cNvSpPr txBox="1"/>
          <p:nvPr/>
        </p:nvSpPr>
        <p:spPr>
          <a:xfrm>
            <a:off x="704538" y="1543987"/>
            <a:ext cx="5391462" cy="2554545"/>
          </a:xfrm>
          <a:prstGeom prst="rect">
            <a:avLst/>
          </a:prstGeom>
          <a:noFill/>
        </p:spPr>
        <p:txBody>
          <a:bodyPr wrap="square" rtlCol="0">
            <a:spAutoFit/>
          </a:bodyPr>
          <a:lstStyle/>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Identify </a:t>
            </a:r>
            <a:r>
              <a:rPr lang="en-US" sz="2800" u="sng" dirty="0">
                <a:latin typeface="Helvetica Neue" panose="02000503000000020004" pitchFamily="2" charset="0"/>
                <a:ea typeface="Helvetica Neue" panose="02000503000000020004" pitchFamily="2" charset="0"/>
                <a:cs typeface="Helvetica Neue" panose="02000503000000020004" pitchFamily="2" charset="0"/>
              </a:rPr>
              <a:t>basic</a:t>
            </a:r>
            <a:r>
              <a:rPr lang="en-US" sz="2800" dirty="0">
                <a:latin typeface="Helvetica Neue" panose="02000503000000020004" pitchFamily="2" charset="0"/>
                <a:ea typeface="Helvetica Neue" panose="02000503000000020004" pitchFamily="2" charset="0"/>
                <a:cs typeface="Helvetica Neue" panose="02000503000000020004" pitchFamily="2" charset="0"/>
              </a:rPr>
              <a:t> accessibility problems using basic use cases.</a:t>
            </a:r>
          </a:p>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Request VPATs and ACRs but do not rely on them!</a:t>
            </a:r>
          </a:p>
        </p:txBody>
      </p:sp>
      <p:pic>
        <p:nvPicPr>
          <p:cNvPr id="5" name="Picture 4" descr="A hand holding a magnifying glass&#10;&#10;Description automatically generated">
            <a:extLst>
              <a:ext uri="{FF2B5EF4-FFF2-40B4-BE49-F238E27FC236}">
                <a16:creationId xmlns:a16="http://schemas.microsoft.com/office/drawing/2014/main" id="{1E3425B2-CD44-CF30-0154-BFF26BF68622}"/>
              </a:ext>
              <a:ext uri="{C183D7F6-B498-43B3-948B-1728B52AA6E4}">
                <adec:decorative xmlns:adec="http://schemas.microsoft.com/office/drawing/2017/decorative" val="0"/>
              </a:ext>
            </a:extLst>
          </p:cNvPr>
          <p:cNvPicPr>
            <a:picLocks noChangeAspect="1"/>
          </p:cNvPicPr>
          <p:nvPr/>
        </p:nvPicPr>
        <p:blipFill rotWithShape="1">
          <a:blip r:embed="rId3"/>
          <a:srcRect r="21427"/>
          <a:stretch/>
        </p:blipFill>
        <p:spPr>
          <a:xfrm>
            <a:off x="6936827" y="1543987"/>
            <a:ext cx="4683673" cy="3973944"/>
          </a:xfrm>
          <a:prstGeom prst="rect">
            <a:avLst/>
          </a:prstGeom>
        </p:spPr>
      </p:pic>
    </p:spTree>
    <p:extLst>
      <p:ext uri="{BB962C8B-B14F-4D97-AF65-F5344CB8AC3E}">
        <p14:creationId xmlns:p14="http://schemas.microsoft.com/office/powerpoint/2010/main" val="223478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a:xfrm>
            <a:off x="446314" y="500215"/>
            <a:ext cx="11174186" cy="590931"/>
          </a:xfrm>
        </p:spPr>
        <p:txBody>
          <a:bodyPr/>
          <a:lstStyle/>
          <a:p>
            <a:pPr marL="344488" algn="ctr">
              <a:spcAft>
                <a:spcPts val="2400"/>
              </a:spcAft>
            </a:pPr>
            <a:r>
              <a:rPr lang="en-US" sz="3600" dirty="0">
                <a:latin typeface="Helvetica Neue" panose="02000503000000020004" pitchFamily="2" charset="0"/>
                <a:ea typeface="Helvetica Neue" panose="02000503000000020004" pitchFamily="2" charset="0"/>
                <a:cs typeface="Helvetica Neue" panose="02000503000000020004" pitchFamily="2" charset="0"/>
              </a:rPr>
              <a:t>2. Identify workarounds and create a plan</a:t>
            </a:r>
          </a:p>
        </p:txBody>
      </p:sp>
      <p:sp>
        <p:nvSpPr>
          <p:cNvPr id="4" name="TextBox 3">
            <a:extLst>
              <a:ext uri="{FF2B5EF4-FFF2-40B4-BE49-F238E27FC236}">
                <a16:creationId xmlns:a16="http://schemas.microsoft.com/office/drawing/2014/main" id="{03B11C66-266A-682E-EA39-ECC9A1D3CC64}"/>
              </a:ext>
            </a:extLst>
          </p:cNvPr>
          <p:cNvSpPr txBox="1"/>
          <p:nvPr/>
        </p:nvSpPr>
        <p:spPr>
          <a:xfrm>
            <a:off x="704538" y="1543987"/>
            <a:ext cx="5391462" cy="3847207"/>
          </a:xfrm>
          <a:prstGeom prst="rect">
            <a:avLst/>
          </a:prstGeom>
          <a:noFill/>
        </p:spPr>
        <p:txBody>
          <a:bodyPr wrap="square" rtlCol="0">
            <a:spAutoFit/>
          </a:bodyPr>
          <a:lstStyle/>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If there are technological barriers, identify non-technological workarounds.</a:t>
            </a:r>
          </a:p>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Make sure these workarounds are understood both internally and externally.</a:t>
            </a:r>
          </a:p>
        </p:txBody>
      </p:sp>
      <p:pic>
        <p:nvPicPr>
          <p:cNvPr id="6" name="Picture 5" descr="A detour sign on a tripod&#10;&#10;Description automatically generated">
            <a:extLst>
              <a:ext uri="{FF2B5EF4-FFF2-40B4-BE49-F238E27FC236}">
                <a16:creationId xmlns:a16="http://schemas.microsoft.com/office/drawing/2014/main" id="{83AA4323-CD1D-E363-0E52-43D19402873C}"/>
              </a:ext>
            </a:extLst>
          </p:cNvPr>
          <p:cNvPicPr>
            <a:picLocks noChangeAspect="1"/>
          </p:cNvPicPr>
          <p:nvPr/>
        </p:nvPicPr>
        <p:blipFill>
          <a:blip r:embed="rId3"/>
          <a:stretch>
            <a:fillRect/>
          </a:stretch>
        </p:blipFill>
        <p:spPr>
          <a:xfrm>
            <a:off x="7231992" y="1231469"/>
            <a:ext cx="3819636" cy="4677105"/>
          </a:xfrm>
          <a:prstGeom prst="rect">
            <a:avLst/>
          </a:prstGeom>
        </p:spPr>
      </p:pic>
    </p:spTree>
    <p:extLst>
      <p:ext uri="{BB962C8B-B14F-4D97-AF65-F5344CB8AC3E}">
        <p14:creationId xmlns:p14="http://schemas.microsoft.com/office/powerpoint/2010/main" val="307318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a:xfrm>
            <a:off x="446314" y="500215"/>
            <a:ext cx="11174186" cy="590931"/>
          </a:xfrm>
        </p:spPr>
        <p:txBody>
          <a:bodyPr/>
          <a:lstStyle/>
          <a:p>
            <a:pPr marL="344170">
              <a:spcAft>
                <a:spcPts val="2400"/>
              </a:spcAft>
            </a:pPr>
            <a:r>
              <a:rPr lang="en-US" sz="3600">
                <a:latin typeface="Helvetica Neue"/>
                <a:ea typeface="Helvetica Neue" panose="02000503000000020004" pitchFamily="2" charset="0"/>
                <a:cs typeface="Helvetica Neue" panose="02000503000000020004" pitchFamily="2" charset="0"/>
              </a:rPr>
              <a:t>3. </a:t>
            </a:r>
            <a:r>
              <a:rPr lang="en-US">
                <a:latin typeface="Helvetica Neue"/>
                <a:ea typeface="Helvetica Neue" panose="02000503000000020004" pitchFamily="2" charset="0"/>
                <a:cs typeface="Helvetica Neue" panose="02000503000000020004" pitchFamily="2" charset="0"/>
              </a:rPr>
              <a:t>Fix the technology or replace it</a:t>
            </a:r>
            <a:endParaRPr lang="en-US">
              <a:latin typeface="Helvetica Neue"/>
            </a:endParaRPr>
          </a:p>
        </p:txBody>
      </p:sp>
      <p:sp>
        <p:nvSpPr>
          <p:cNvPr id="4" name="TextBox 3">
            <a:extLst>
              <a:ext uri="{FF2B5EF4-FFF2-40B4-BE49-F238E27FC236}">
                <a16:creationId xmlns:a16="http://schemas.microsoft.com/office/drawing/2014/main" id="{03B11C66-266A-682E-EA39-ECC9A1D3CC64}"/>
              </a:ext>
            </a:extLst>
          </p:cNvPr>
          <p:cNvSpPr txBox="1"/>
          <p:nvPr/>
        </p:nvSpPr>
        <p:spPr>
          <a:xfrm>
            <a:off x="704538" y="1922359"/>
            <a:ext cx="5391462" cy="4278094"/>
          </a:xfrm>
          <a:prstGeom prst="rect">
            <a:avLst/>
          </a:prstGeom>
          <a:noFill/>
        </p:spPr>
        <p:txBody>
          <a:bodyPr wrap="square" lIns="91440" tIns="45720" rIns="91440" bIns="45720" rtlCol="0" anchor="t">
            <a:spAutoFit/>
          </a:bodyPr>
          <a:lstStyle/>
          <a:p>
            <a:pPr marL="858520" indent="-514350">
              <a:spcAft>
                <a:spcPts val="2400"/>
              </a:spcAft>
              <a:buFont typeface="Arial" panose="020B0604020202020204" pitchFamily="34" charset="0"/>
              <a:buChar char="•"/>
            </a:pPr>
            <a:r>
              <a:rPr lang="en-US" sz="2800" dirty="0">
                <a:latin typeface="Helvetica Neue"/>
                <a:ea typeface="Helvetica Neue" panose="02000503000000020004" pitchFamily="2" charset="0"/>
                <a:cs typeface="Helvetica Neue" panose="02000503000000020004" pitchFamily="2" charset="0"/>
              </a:rPr>
              <a:t>Provide your accessibility assessments to your vendors and, if they can’t commit to fixing the problems, replace them!</a:t>
            </a:r>
            <a:endParaRPr lang="en-US">
              <a:latin typeface="Helvetica Neue"/>
            </a:endParaRPr>
          </a:p>
          <a:p>
            <a:pPr marL="858520" indent="-514350">
              <a:spcAft>
                <a:spcPts val="2400"/>
              </a:spcAft>
              <a:buFont typeface="Arial" panose="020B0604020202020204" pitchFamily="34" charset="0"/>
              <a:buChar char="•"/>
            </a:pPr>
            <a:r>
              <a:rPr lang="en-US" sz="2800" dirty="0">
                <a:latin typeface="Helvetica Neue"/>
                <a:ea typeface="Helvetica Neue" panose="02000503000000020004" pitchFamily="2" charset="0"/>
                <a:cs typeface="Helvetica Neue" panose="02000503000000020004" pitchFamily="2" charset="0"/>
              </a:rPr>
              <a:t>Hint: Consider moving to a newer version of the product where the issue has been fixed.</a:t>
            </a:r>
          </a:p>
        </p:txBody>
      </p:sp>
      <p:pic>
        <p:nvPicPr>
          <p:cNvPr id="5" name="Picture 4" descr="A person wearing a hard hat and holding his thumb up&#10;&#10;Description automatically generated">
            <a:extLst>
              <a:ext uri="{FF2B5EF4-FFF2-40B4-BE49-F238E27FC236}">
                <a16:creationId xmlns:a16="http://schemas.microsoft.com/office/drawing/2014/main" id="{C177E48E-4F9B-D831-5BAC-94A32D2870EC}"/>
              </a:ext>
            </a:extLst>
          </p:cNvPr>
          <p:cNvPicPr>
            <a:picLocks noChangeAspect="1"/>
          </p:cNvPicPr>
          <p:nvPr/>
        </p:nvPicPr>
        <p:blipFill>
          <a:blip r:embed="rId3"/>
          <a:stretch>
            <a:fillRect/>
          </a:stretch>
        </p:blipFill>
        <p:spPr>
          <a:xfrm>
            <a:off x="6621517" y="1672021"/>
            <a:ext cx="4870230" cy="3246820"/>
          </a:xfrm>
          <a:prstGeom prst="rect">
            <a:avLst/>
          </a:prstGeom>
        </p:spPr>
      </p:pic>
    </p:spTree>
    <p:extLst>
      <p:ext uri="{BB962C8B-B14F-4D97-AF65-F5344CB8AC3E}">
        <p14:creationId xmlns:p14="http://schemas.microsoft.com/office/powerpoint/2010/main" val="421404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a:xfrm>
            <a:off x="446314" y="500215"/>
            <a:ext cx="11174186" cy="590931"/>
          </a:xfrm>
        </p:spPr>
        <p:txBody>
          <a:bodyPr/>
          <a:lstStyle/>
          <a:p>
            <a:pPr marL="344488" algn="ctr">
              <a:spcAft>
                <a:spcPts val="2400"/>
              </a:spcAft>
            </a:pPr>
            <a:r>
              <a:rPr lang="en-US" dirty="0">
                <a:latin typeface="Helvetica Neue" panose="02000503000000020004" pitchFamily="2" charset="0"/>
                <a:ea typeface="Helvetica Neue" panose="02000503000000020004" pitchFamily="2" charset="0"/>
                <a:cs typeface="Helvetica Neue" panose="02000503000000020004" pitchFamily="2" charset="0"/>
              </a:rPr>
              <a:t>4. </a:t>
            </a:r>
            <a:r>
              <a:rPr lang="en-US" sz="3600" dirty="0">
                <a:latin typeface="Helvetica Neue" panose="02000503000000020004" pitchFamily="2" charset="0"/>
                <a:ea typeface="Helvetica Neue" panose="02000503000000020004" pitchFamily="2" charset="0"/>
                <a:cs typeface="Helvetica Neue" panose="02000503000000020004" pitchFamily="2" charset="0"/>
              </a:rPr>
              <a:t>Tighten up your procurement process</a:t>
            </a:r>
          </a:p>
        </p:txBody>
      </p:sp>
      <p:sp>
        <p:nvSpPr>
          <p:cNvPr id="4" name="TextBox 3">
            <a:extLst>
              <a:ext uri="{FF2B5EF4-FFF2-40B4-BE49-F238E27FC236}">
                <a16:creationId xmlns:a16="http://schemas.microsoft.com/office/drawing/2014/main" id="{03B11C66-266A-682E-EA39-ECC9A1D3CC64}"/>
              </a:ext>
            </a:extLst>
          </p:cNvPr>
          <p:cNvSpPr txBox="1"/>
          <p:nvPr/>
        </p:nvSpPr>
        <p:spPr>
          <a:xfrm>
            <a:off x="1161738" y="1812000"/>
            <a:ext cx="5391462" cy="5201424"/>
          </a:xfrm>
          <a:prstGeom prst="rect">
            <a:avLst/>
          </a:prstGeom>
          <a:noFill/>
        </p:spPr>
        <p:txBody>
          <a:bodyPr wrap="square" lIns="91440" tIns="45720" rIns="91440" bIns="45720" rtlCol="0" anchor="t">
            <a:spAutoFit/>
          </a:bodyPr>
          <a:lstStyle/>
          <a:p>
            <a:pPr marL="457200" indent="-457200">
              <a:spcAft>
                <a:spcPts val="2400"/>
              </a:spcAft>
              <a:buFont typeface="Arial" panose="020B0604020202020204" pitchFamily="34" charset="0"/>
              <a:buChar char="•"/>
            </a:pPr>
            <a:r>
              <a:rPr lang="en-US" sz="2800" dirty="0">
                <a:latin typeface="Helvetica Neue"/>
              </a:rPr>
              <a:t>Ensure your organization has a strong procurement policy and process specific to accessibility</a:t>
            </a:r>
            <a:endParaRPr lang="en-US"/>
          </a:p>
          <a:p>
            <a:pPr marL="457200" indent="-457200">
              <a:spcAft>
                <a:spcPts val="2400"/>
              </a:spcAft>
              <a:buFont typeface="Arial" panose="020B0604020202020204" pitchFamily="34" charset="0"/>
              <a:buChar char="•"/>
            </a:pPr>
            <a:r>
              <a:rPr lang="en-US" sz="2800" dirty="0">
                <a:latin typeface="Helvetica Neue"/>
              </a:rPr>
              <a:t>Hint: pointing to a regulation and a standard is not enough</a:t>
            </a:r>
          </a:p>
          <a:p>
            <a:pPr marL="457200" indent="-457200">
              <a:spcAft>
                <a:spcPts val="2400"/>
              </a:spcAft>
              <a:buFont typeface="Arial" panose="020B0604020202020204" pitchFamily="34" charset="0"/>
              <a:buChar char="•"/>
            </a:pPr>
            <a:endParaRPr lang="en-US" sz="2800" dirty="0">
              <a:highlight>
                <a:srgbClr val="FFFF00"/>
              </a:highlight>
              <a:latin typeface="Helvetica Neue"/>
            </a:endParaRPr>
          </a:p>
          <a:p>
            <a:pPr marL="457200" indent="-457200">
              <a:spcAft>
                <a:spcPts val="2400"/>
              </a:spcAft>
              <a:buFont typeface="Arial" panose="020B0604020202020204" pitchFamily="34" charset="0"/>
              <a:buChar char="•"/>
            </a:pPr>
            <a:endParaRPr lang="en-US" sz="2800" dirty="0">
              <a:highlight>
                <a:srgbClr val="FFFF00"/>
              </a:highlight>
              <a:latin typeface="Helvetica Neue"/>
            </a:endParaRPr>
          </a:p>
          <a:p>
            <a:pPr marL="344170">
              <a:spcAft>
                <a:spcPts val="2400"/>
              </a:spcAft>
            </a:pPr>
            <a:endParaRPr lang="en-US" sz="2800" dirty="0">
              <a:highlight>
                <a:srgbClr val="FFFF00"/>
              </a:highlight>
              <a:latin typeface="Helvetica Neue"/>
            </a:endParaRPr>
          </a:p>
        </p:txBody>
      </p:sp>
      <p:pic>
        <p:nvPicPr>
          <p:cNvPr id="6" name="Picture 5" descr="A cash register with several dollar bills&#10;&#10;Description automatically generated">
            <a:extLst>
              <a:ext uri="{FF2B5EF4-FFF2-40B4-BE49-F238E27FC236}">
                <a16:creationId xmlns:a16="http://schemas.microsoft.com/office/drawing/2014/main" id="{21B92CFE-3155-E7B4-D3F0-5151258364ED}"/>
              </a:ext>
            </a:extLst>
          </p:cNvPr>
          <p:cNvPicPr>
            <a:picLocks noChangeAspect="1"/>
          </p:cNvPicPr>
          <p:nvPr/>
        </p:nvPicPr>
        <p:blipFill>
          <a:blip r:embed="rId3"/>
          <a:stretch>
            <a:fillRect/>
          </a:stretch>
        </p:blipFill>
        <p:spPr>
          <a:xfrm>
            <a:off x="7412419" y="1684281"/>
            <a:ext cx="3008587" cy="4011449"/>
          </a:xfrm>
          <a:prstGeom prst="rect">
            <a:avLst/>
          </a:prstGeom>
        </p:spPr>
      </p:pic>
    </p:spTree>
    <p:extLst>
      <p:ext uri="{BB962C8B-B14F-4D97-AF65-F5344CB8AC3E}">
        <p14:creationId xmlns:p14="http://schemas.microsoft.com/office/powerpoint/2010/main" val="184770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5988-A280-B526-9050-5418CF1963B8}"/>
              </a:ext>
            </a:extLst>
          </p:cNvPr>
          <p:cNvSpPr>
            <a:spLocks noGrp="1"/>
          </p:cNvSpPr>
          <p:nvPr>
            <p:ph type="title"/>
          </p:nvPr>
        </p:nvSpPr>
        <p:spPr/>
        <p:txBody>
          <a:bodyPr/>
          <a:lstStyle/>
          <a:p>
            <a:r>
              <a:rPr lang="en-US" dirty="0"/>
              <a:t>Be specific and communicate clearly</a:t>
            </a:r>
          </a:p>
        </p:txBody>
      </p:sp>
      <p:sp>
        <p:nvSpPr>
          <p:cNvPr id="6" name="TextBox 5">
            <a:extLst>
              <a:ext uri="{FF2B5EF4-FFF2-40B4-BE49-F238E27FC236}">
                <a16:creationId xmlns:a16="http://schemas.microsoft.com/office/drawing/2014/main" id="{B659AB81-14F7-CBDF-B287-15479B8AD0ED}"/>
              </a:ext>
            </a:extLst>
          </p:cNvPr>
          <p:cNvSpPr txBox="1"/>
          <p:nvPr/>
        </p:nvSpPr>
        <p:spPr>
          <a:xfrm>
            <a:off x="910004" y="1246086"/>
            <a:ext cx="10236631" cy="4708981"/>
          </a:xfrm>
          <a:prstGeom prst="rect">
            <a:avLst/>
          </a:prstGeom>
          <a:noFill/>
        </p:spPr>
        <p:txBody>
          <a:bodyPr wrap="square" lIns="91440" tIns="45720" rIns="91440" bIns="45720" rtlCol="0" anchor="t">
            <a:spAutoFit/>
          </a:bodyPr>
          <a:lstStyle/>
          <a:p>
            <a:pPr>
              <a:spcAft>
                <a:spcPts val="2400"/>
              </a:spcAft>
            </a:pPr>
            <a:r>
              <a:rPr lang="en-US" sz="2800" dirty="0">
                <a:latin typeface="Helvetica Neue"/>
              </a:rPr>
              <a:t>Develop or advocate for a dedicated accessibility procurement policy and process (for ideas, review the World Economic Forum model policy for ICT accessibility) </a:t>
            </a:r>
            <a:endParaRPr lang="en-US" sz="2800"/>
          </a:p>
          <a:p>
            <a:pPr marL="457200" indent="-457200">
              <a:spcAft>
                <a:spcPts val="1200"/>
              </a:spcAft>
              <a:buFont typeface="Arial" panose="020B0604020202020204" pitchFamily="34" charset="0"/>
              <a:buChar char="•"/>
            </a:pPr>
            <a:r>
              <a:rPr lang="en-US" sz="2600" b="1" dirty="0">
                <a:latin typeface="Helvetica Neue"/>
              </a:rPr>
              <a:t>Define and assign</a:t>
            </a:r>
            <a:r>
              <a:rPr lang="en-US" sz="2600" dirty="0">
                <a:latin typeface="Helvetica Neue"/>
              </a:rPr>
              <a:t> implementation roles and responsibilities </a:t>
            </a:r>
          </a:p>
          <a:p>
            <a:pPr marL="457200" indent="-457200">
              <a:spcAft>
                <a:spcPts val="1200"/>
              </a:spcAft>
              <a:buFont typeface="Arial" panose="020B0604020202020204" pitchFamily="34" charset="0"/>
              <a:buChar char="•"/>
            </a:pPr>
            <a:r>
              <a:rPr lang="en-US" sz="2600" b="1" dirty="0">
                <a:latin typeface="Helvetica Neue"/>
              </a:rPr>
              <a:t>Document guidance</a:t>
            </a:r>
            <a:r>
              <a:rPr lang="en-US" sz="2600" dirty="0">
                <a:latin typeface="Helvetica Neue"/>
              </a:rPr>
              <a:t> for unique situations and exceptions</a:t>
            </a:r>
          </a:p>
          <a:p>
            <a:pPr marL="457200" indent="-457200">
              <a:spcAft>
                <a:spcPts val="1200"/>
              </a:spcAft>
              <a:buFont typeface="Arial" panose="020B0604020202020204" pitchFamily="34" charset="0"/>
              <a:buChar char="•"/>
            </a:pPr>
            <a:r>
              <a:rPr lang="en-US" sz="2600" b="1" dirty="0">
                <a:latin typeface="Helvetica Neue"/>
              </a:rPr>
              <a:t>Develop and implement required training</a:t>
            </a:r>
            <a:r>
              <a:rPr lang="en-US" sz="2600" dirty="0">
                <a:latin typeface="Helvetica Neue"/>
              </a:rPr>
              <a:t>  across organization</a:t>
            </a:r>
          </a:p>
          <a:p>
            <a:pPr marL="457200" indent="-457200">
              <a:spcAft>
                <a:spcPts val="1200"/>
              </a:spcAft>
              <a:buFont typeface="Arial" panose="020B0604020202020204" pitchFamily="34" charset="0"/>
              <a:buChar char="•"/>
            </a:pPr>
            <a:r>
              <a:rPr lang="en-US" sz="2600" b="1" dirty="0">
                <a:latin typeface="Helvetica Neue"/>
              </a:rPr>
              <a:t>Require verification</a:t>
            </a:r>
            <a:r>
              <a:rPr lang="en-US" sz="2600" dirty="0">
                <a:latin typeface="Helvetica Neue"/>
              </a:rPr>
              <a:t> of conformance in RFPs and communicate expectations with vendors (after that it's a dialogue)</a:t>
            </a:r>
            <a:endParaRPr lang="en-US" sz="2600">
              <a:latin typeface="Century Gothic"/>
            </a:endParaRPr>
          </a:p>
          <a:p>
            <a:pPr marL="457200" indent="-457200">
              <a:spcAft>
                <a:spcPts val="1200"/>
              </a:spcAft>
              <a:buFont typeface="Arial" panose="020B0604020202020204" pitchFamily="34" charset="0"/>
              <a:buChar char="•"/>
            </a:pPr>
            <a:r>
              <a:rPr lang="en-US" sz="2600" b="1" dirty="0">
                <a:latin typeface="Helvetica Neue"/>
              </a:rPr>
              <a:t>Review/adjust</a:t>
            </a:r>
            <a:r>
              <a:rPr lang="en-US" sz="2600" dirty="0">
                <a:latin typeface="Helvetica Neue"/>
              </a:rPr>
              <a:t> policy if needed</a:t>
            </a:r>
          </a:p>
        </p:txBody>
      </p:sp>
    </p:spTree>
    <p:extLst>
      <p:ext uri="{BB962C8B-B14F-4D97-AF65-F5344CB8AC3E}">
        <p14:creationId xmlns:p14="http://schemas.microsoft.com/office/powerpoint/2010/main" val="389774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a:xfrm>
            <a:off x="446314" y="500215"/>
            <a:ext cx="11174186" cy="590931"/>
          </a:xfrm>
        </p:spPr>
        <p:txBody>
          <a:bodyPr/>
          <a:lstStyle/>
          <a:p>
            <a:pPr marL="344488" algn="ctr">
              <a:spcAft>
                <a:spcPts val="2400"/>
              </a:spcAft>
            </a:pPr>
            <a:r>
              <a:rPr lang="en-US" dirty="0">
                <a:latin typeface="Helvetica Neue" panose="02000503000000020004" pitchFamily="2" charset="0"/>
                <a:ea typeface="Helvetica Neue" panose="02000503000000020004" pitchFamily="2" charset="0"/>
                <a:cs typeface="Helvetica Neue" panose="02000503000000020004" pitchFamily="2" charset="0"/>
              </a:rPr>
              <a:t>What About Other States?</a:t>
            </a: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03B11C66-266A-682E-EA39-ECC9A1D3CC64}"/>
              </a:ext>
            </a:extLst>
          </p:cNvPr>
          <p:cNvSpPr txBox="1"/>
          <p:nvPr/>
        </p:nvSpPr>
        <p:spPr>
          <a:xfrm>
            <a:off x="1161738" y="1812000"/>
            <a:ext cx="5391462" cy="3416320"/>
          </a:xfrm>
          <a:prstGeom prst="rect">
            <a:avLst/>
          </a:prstGeom>
          <a:noFill/>
        </p:spPr>
        <p:txBody>
          <a:bodyPr wrap="square" rtlCol="0">
            <a:spAutoFit/>
          </a:bodyPr>
          <a:lstStyle/>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AB 1757 would apply to private sector.</a:t>
            </a:r>
          </a:p>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For the first time, AB 1757 also applies to developers of websites and applications at heart of problem.</a:t>
            </a:r>
          </a:p>
        </p:txBody>
      </p:sp>
      <p:pic>
        <p:nvPicPr>
          <p:cNvPr id="6" name="Picture 5" descr="A cash register with several dollar bills&#10;&#10;Description automatically generated">
            <a:extLst>
              <a:ext uri="{FF2B5EF4-FFF2-40B4-BE49-F238E27FC236}">
                <a16:creationId xmlns:a16="http://schemas.microsoft.com/office/drawing/2014/main" id="{21B92CFE-3155-E7B4-D3F0-5151258364ED}"/>
              </a:ext>
            </a:extLst>
          </p:cNvPr>
          <p:cNvPicPr>
            <a:picLocks noChangeAspect="1"/>
          </p:cNvPicPr>
          <p:nvPr/>
        </p:nvPicPr>
        <p:blipFill>
          <a:blip r:embed="rId3"/>
          <a:stretch>
            <a:fillRect/>
          </a:stretch>
        </p:blipFill>
        <p:spPr>
          <a:xfrm>
            <a:off x="9319114" y="2028992"/>
            <a:ext cx="1228016" cy="1637354"/>
          </a:xfrm>
          <a:prstGeom prst="rect">
            <a:avLst/>
          </a:prstGeom>
        </p:spPr>
      </p:pic>
      <p:pic>
        <p:nvPicPr>
          <p:cNvPr id="1026" name="Picture 2" descr="California flag">
            <a:extLst>
              <a:ext uri="{FF2B5EF4-FFF2-40B4-BE49-F238E27FC236}">
                <a16:creationId xmlns:a16="http://schemas.microsoft.com/office/drawing/2014/main" id="{D26553DA-802F-D6AD-AF23-56319F35B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776" y="2029384"/>
            <a:ext cx="4198847" cy="279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9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a:xfrm>
            <a:off x="446314" y="500215"/>
            <a:ext cx="11174186" cy="590931"/>
          </a:xfrm>
        </p:spPr>
        <p:txBody>
          <a:bodyPr/>
          <a:lstStyle/>
          <a:p>
            <a:pPr marL="344488" algn="ctr">
              <a:spcAft>
                <a:spcPts val="2400"/>
              </a:spcAft>
            </a:pPr>
            <a:r>
              <a:rPr lang="en-US" dirty="0">
                <a:latin typeface="Helvetica Neue" panose="02000503000000020004" pitchFamily="2" charset="0"/>
                <a:ea typeface="Helvetica Neue" panose="02000503000000020004" pitchFamily="2" charset="0"/>
                <a:cs typeface="Helvetica Neue" panose="02000503000000020004" pitchFamily="2" charset="0"/>
              </a:rPr>
              <a:t>Thank You!</a:t>
            </a: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03B11C66-266A-682E-EA39-ECC9A1D3CC64}"/>
              </a:ext>
            </a:extLst>
          </p:cNvPr>
          <p:cNvSpPr txBox="1"/>
          <p:nvPr/>
        </p:nvSpPr>
        <p:spPr>
          <a:xfrm>
            <a:off x="1261414" y="2067447"/>
            <a:ext cx="9669172" cy="2739211"/>
          </a:xfrm>
          <a:prstGeom prst="rect">
            <a:avLst/>
          </a:prstGeom>
          <a:noFill/>
        </p:spPr>
        <p:txBody>
          <a:bodyPr wrap="square" rtlCol="0">
            <a:spAutoFit/>
          </a:bodyPr>
          <a:lstStyle/>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ken.nakata@convergeaccessibility.com</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laura.ruby@convergeaccessibility.com</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marL="858838" indent="-514350">
              <a:spcAft>
                <a:spcPts val="2400"/>
              </a:spcAft>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Follow our blog at </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www.convergeaccessibility.com</a:t>
            </a:r>
            <a:r>
              <a:rPr lang="en-US" sz="2800" dirty="0">
                <a:latin typeface="Helvetica Neue" panose="02000503000000020004" pitchFamily="2" charset="0"/>
                <a:ea typeface="Helvetica Neue" panose="02000503000000020004" pitchFamily="2" charset="0"/>
                <a:cs typeface="Helvetica Neue" panose="02000503000000020004" pitchFamily="2" charset="0"/>
              </a:rPr>
              <a:t> </a:t>
            </a:r>
          </a:p>
          <a:p>
            <a:pPr marL="858838" indent="-514350">
              <a:spcAft>
                <a:spcPts val="2400"/>
              </a:spcAft>
              <a:buFont typeface="Arial" panose="020B0604020202020204" pitchFamily="34" charset="0"/>
              <a:buChar char="•"/>
            </a:pP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A blue and white logo&#10;&#10;Description automatically generated">
            <a:extLst>
              <a:ext uri="{FF2B5EF4-FFF2-40B4-BE49-F238E27FC236}">
                <a16:creationId xmlns:a16="http://schemas.microsoft.com/office/drawing/2014/main" id="{D70A0748-EEAC-66BA-C436-D043855A016A}"/>
              </a:ext>
            </a:extLst>
          </p:cNvPr>
          <p:cNvPicPr>
            <a:picLocks noChangeAspect="1"/>
          </p:cNvPicPr>
          <p:nvPr/>
        </p:nvPicPr>
        <p:blipFill>
          <a:blip r:embed="rId6"/>
          <a:stretch>
            <a:fillRect/>
          </a:stretch>
        </p:blipFill>
        <p:spPr>
          <a:xfrm>
            <a:off x="4211787" y="5044297"/>
            <a:ext cx="4714358" cy="933443"/>
          </a:xfrm>
          <a:prstGeom prst="rect">
            <a:avLst/>
          </a:prstGeom>
        </p:spPr>
      </p:pic>
    </p:spTree>
    <p:extLst>
      <p:ext uri="{BB962C8B-B14F-4D97-AF65-F5344CB8AC3E}">
        <p14:creationId xmlns:p14="http://schemas.microsoft.com/office/powerpoint/2010/main" val="63498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9" name="Rectangle 5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8" name="Picture 7">
            <a:extLst>
              <a:ext uri="{FF2B5EF4-FFF2-40B4-BE49-F238E27FC236}">
                <a16:creationId xmlns:a16="http://schemas.microsoft.com/office/drawing/2014/main" id="{CFE9D9AE-C770-4C3E-AB8B-6EA88D37B56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2733"/>
            <a:ext cx="12192000" cy="3681406"/>
          </a:xfrm>
          <a:prstGeom prst="rect">
            <a:avLst/>
          </a:prstGeo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838199" y="2172840"/>
            <a:ext cx="10695915" cy="2387600"/>
          </a:xfrm>
        </p:spPr>
        <p:txBody>
          <a:bodyPr vert="horz" lIns="91440" tIns="45720" rIns="91440" bIns="45720" rtlCol="0" anchor="b">
            <a:normAutofit/>
          </a:bodyPr>
          <a:lstStyle/>
          <a:p>
            <a:r>
              <a:rPr lang="en-US" sz="5000" kern="1200" dirty="0">
                <a:solidFill>
                  <a:schemeClr val="bg1"/>
                </a:solidFill>
                <a:latin typeface="+mj-lt"/>
                <a:ea typeface="+mj-ea"/>
                <a:cs typeface="+mj-cs"/>
              </a:rPr>
              <a:t>Thank You!!</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838199" y="4959696"/>
            <a:ext cx="6437243" cy="1655762"/>
          </a:xfrm>
        </p:spPr>
        <p:txBody>
          <a:bodyPr vert="horz" lIns="91440" tIns="45720" rIns="91440" bIns="45720" rtlCol="0">
            <a:noAutofit/>
          </a:bodyPr>
          <a:lstStyle/>
          <a:p>
            <a:r>
              <a:rPr lang="en-US" sz="2400" kern="1200" dirty="0">
                <a:solidFill>
                  <a:schemeClr val="bg1"/>
                </a:solidFill>
                <a:latin typeface="+mn-lt"/>
                <a:ea typeface="+mn-ea"/>
                <a:cs typeface="+mn-cs"/>
              </a:rPr>
              <a:t>Ken Nakata</a:t>
            </a:r>
          </a:p>
          <a:p>
            <a:r>
              <a:rPr lang="en-US" sz="2400" dirty="0">
                <a:solidFill>
                  <a:schemeClr val="bg1"/>
                </a:solidFill>
                <a:hlinkClick r:id="rId5"/>
              </a:rPr>
              <a:t>ken.nakata@convergeaccessibility.com</a:t>
            </a:r>
            <a:endParaRPr lang="en-US" sz="2400" dirty="0">
              <a:solidFill>
                <a:schemeClr val="bg1"/>
              </a:solidFill>
            </a:endParaRPr>
          </a:p>
          <a:p>
            <a:r>
              <a:rPr lang="en-US" sz="2400" kern="1200" dirty="0">
                <a:solidFill>
                  <a:schemeClr val="bg1"/>
                </a:solidFill>
                <a:hlinkClick r:id="rId6"/>
              </a:rPr>
              <a:t>www.con</a:t>
            </a:r>
            <a:r>
              <a:rPr lang="en-US" sz="2400" dirty="0">
                <a:solidFill>
                  <a:schemeClr val="bg1"/>
                </a:solidFill>
                <a:hlinkClick r:id="rId6"/>
              </a:rPr>
              <a:t>vergeaccessibility.com</a:t>
            </a:r>
            <a:r>
              <a:rPr lang="en-US" sz="2400" dirty="0">
                <a:solidFill>
                  <a:schemeClr val="bg1"/>
                </a:solidFill>
              </a:rPr>
              <a:t> </a:t>
            </a:r>
            <a:endParaRPr lang="en-US" sz="2400" kern="1200" dirty="0">
              <a:solidFill>
                <a:schemeClr val="bg1"/>
              </a:solidFill>
              <a:latin typeface="+mn-lt"/>
              <a:ea typeface="+mn-ea"/>
              <a:cs typeface="+mn-cs"/>
            </a:endParaRPr>
          </a:p>
        </p:txBody>
      </p:sp>
      <p:cxnSp>
        <p:nvCxnSpPr>
          <p:cNvPr id="61" name="Straight Connector 6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C6CCF00C-1CDE-449F-A88C-9E141F8E72A8}"/>
              </a:ext>
            </a:extLst>
          </p:cNvPr>
          <p:cNvPicPr>
            <a:picLocks noChangeAspect="1"/>
          </p:cNvPicPr>
          <p:nvPr/>
        </p:nvPicPr>
        <p:blipFill rotWithShape="1">
          <a:blip r:embed="rId7"/>
          <a:srcRect t="29063" r="-1" b="29380"/>
          <a:stretch/>
        </p:blipFill>
        <p:spPr>
          <a:xfrm>
            <a:off x="7275442" y="4735353"/>
            <a:ext cx="4711547" cy="1957948"/>
          </a:xfrm>
          <a:prstGeom prst="rect">
            <a:avLst/>
          </a:prstGeom>
        </p:spPr>
      </p:pic>
      <p:cxnSp>
        <p:nvCxnSpPr>
          <p:cNvPr id="11" name="Straight Connector 10">
            <a:extLst>
              <a:ext uri="{FF2B5EF4-FFF2-40B4-BE49-F238E27FC236}">
                <a16:creationId xmlns:a16="http://schemas.microsoft.com/office/drawing/2014/main" id="{4DD2A7F7-56D2-4DC1-ADE4-EEBE93B35885}"/>
              </a:ext>
              <a:ext uri="{C183D7F6-B498-43B3-948B-1728B52AA6E4}">
                <adec:decorative xmlns:adec="http://schemas.microsoft.com/office/drawing/2017/decorative" val="1"/>
              </a:ext>
            </a:extLst>
          </p:cNvPr>
          <p:cNvCxnSpPr>
            <a:cxnSpLocks/>
          </p:cNvCxnSpPr>
          <p:nvPr/>
        </p:nvCxnSpPr>
        <p:spPr>
          <a:xfrm>
            <a:off x="0" y="3679818"/>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6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3F41E0C-164F-B047-944F-B8A1267B51C3}"/>
              </a:ext>
            </a:extLst>
          </p:cNvPr>
          <p:cNvSpPr txBox="1">
            <a:spLocks/>
          </p:cNvSpPr>
          <p:nvPr/>
        </p:nvSpPr>
        <p:spPr>
          <a:xfrm>
            <a:off x="3299254" y="1445749"/>
            <a:ext cx="8130745" cy="4090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Ken Nakata</a:t>
            </a:r>
          </a:p>
          <a:p>
            <a:pPr marL="10716" lvl="2" indent="0">
              <a:spcBef>
                <a:spcPts val="300"/>
              </a:spcBef>
              <a:spcAft>
                <a:spcPts val="375"/>
              </a:spcAft>
              <a:buNone/>
            </a:pPr>
            <a:r>
              <a:rPr lang="en-US" b="1" dirty="0"/>
              <a:t>Principal, Converge Accessibility LLC</a:t>
            </a:r>
          </a:p>
          <a:p>
            <a:pPr marL="10716" lvl="2" indent="0">
              <a:spcBef>
                <a:spcPts val="300"/>
              </a:spcBef>
              <a:spcAft>
                <a:spcPts val="375"/>
              </a:spcAft>
              <a:buNone/>
            </a:pPr>
            <a:r>
              <a:rPr lang="en-US" dirty="0"/>
              <a:t>12 years as a Senior Trial Attorney with the U.S. Department of Justice</a:t>
            </a:r>
          </a:p>
          <a:p>
            <a:pPr marL="225029" lvl="2" indent="-214313">
              <a:spcBef>
                <a:spcPts val="300"/>
              </a:spcBef>
              <a:spcAft>
                <a:spcPts val="375"/>
              </a:spcAft>
            </a:pPr>
            <a:r>
              <a:rPr lang="en-US" dirty="0"/>
              <a:t>Helped shape the government’s policies for the Americans with Disabilities Act and Section 508 of the Rehabilitation Act</a:t>
            </a:r>
          </a:p>
          <a:p>
            <a:pPr marL="225029" lvl="2" indent="-214313">
              <a:spcBef>
                <a:spcPts val="300"/>
              </a:spcBef>
              <a:spcAft>
                <a:spcPts val="375"/>
              </a:spcAft>
            </a:pPr>
            <a:r>
              <a:rPr lang="en-US" dirty="0"/>
              <a:t>Helps organizations manage the change towards accessibility in all aspects</a:t>
            </a:r>
          </a:p>
          <a:p>
            <a:pPr marL="225029" lvl="2" indent="-214313">
              <a:spcBef>
                <a:spcPts val="300"/>
              </a:spcBef>
              <a:spcAft>
                <a:spcPts val="375"/>
              </a:spcAft>
            </a:pPr>
            <a:r>
              <a:rPr lang="en-US" dirty="0"/>
              <a:t>Crafts policies, develops stakeholder ownership, and forges awareness and commitment to the legal and business case supporting accessibility</a:t>
            </a:r>
          </a:p>
        </p:txBody>
      </p:sp>
      <p:pic>
        <p:nvPicPr>
          <p:cNvPr id="3" name="Picture 2" descr="Ken Nakata">
            <a:extLst>
              <a:ext uri="{FF2B5EF4-FFF2-40B4-BE49-F238E27FC236}">
                <a16:creationId xmlns:a16="http://schemas.microsoft.com/office/drawing/2014/main" id="{282CD448-185B-5744-B050-6C3B44BBE8A7}"/>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0" r="-1"/>
          <a:stretch/>
        </p:blipFill>
        <p:spPr>
          <a:xfrm>
            <a:off x="654629" y="1927661"/>
            <a:ext cx="2127515" cy="2644337"/>
          </a:xfrm>
          <a:prstGeom prst="rect">
            <a:avLst/>
          </a:prstGeom>
          <a:ln>
            <a:noFill/>
          </a:ln>
        </p:spPr>
      </p:pic>
      <p:sp>
        <p:nvSpPr>
          <p:cNvPr id="5" name="Title 1">
            <a:extLst>
              <a:ext uri="{FF2B5EF4-FFF2-40B4-BE49-F238E27FC236}">
                <a16:creationId xmlns:a16="http://schemas.microsoft.com/office/drawing/2014/main" id="{5CAA251D-22D0-C905-97CF-39E28FF6539E}"/>
              </a:ext>
            </a:extLst>
          </p:cNvPr>
          <p:cNvSpPr>
            <a:spLocks noGrp="1"/>
          </p:cNvSpPr>
          <p:nvPr>
            <p:ph type="title"/>
          </p:nvPr>
        </p:nvSpPr>
        <p:spPr>
          <a:xfrm>
            <a:off x="446314" y="500215"/>
            <a:ext cx="11174186" cy="590931"/>
          </a:xfrm>
        </p:spPr>
        <p:txBody>
          <a:bodyPr/>
          <a:lstStyle/>
          <a:p>
            <a:r>
              <a:rPr lang="en-US"/>
              <a:t>Who We Are</a:t>
            </a:r>
          </a:p>
        </p:txBody>
      </p:sp>
    </p:spTree>
    <p:extLst>
      <p:ext uri="{BB962C8B-B14F-4D97-AF65-F5344CB8AC3E}">
        <p14:creationId xmlns:p14="http://schemas.microsoft.com/office/powerpoint/2010/main" val="206180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63F41E0C-164F-B047-944F-B8A1267B51C3}"/>
              </a:ext>
            </a:extLst>
          </p:cNvPr>
          <p:cNvSpPr txBox="1">
            <a:spLocks/>
          </p:cNvSpPr>
          <p:nvPr/>
        </p:nvSpPr>
        <p:spPr>
          <a:xfrm>
            <a:off x="3299254" y="1445749"/>
            <a:ext cx="8130745" cy="4090077"/>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Laura Ruby</a:t>
            </a:r>
          </a:p>
          <a:p>
            <a:pPr marL="10160" lvl="2" indent="0">
              <a:spcBef>
                <a:spcPts val="300"/>
              </a:spcBef>
              <a:spcAft>
                <a:spcPts val="375"/>
              </a:spcAft>
              <a:buNone/>
            </a:pPr>
            <a:r>
              <a:rPr lang="en-US" b="1" dirty="0"/>
              <a:t>Director and Sr. Consultant, Converge Accessibility LLC</a:t>
            </a:r>
          </a:p>
          <a:p>
            <a:pPr marL="10160" lvl="2" indent="0">
              <a:spcBef>
                <a:spcPts val="300"/>
              </a:spcBef>
              <a:spcAft>
                <a:spcPts val="375"/>
              </a:spcAft>
              <a:buNone/>
            </a:pPr>
            <a:r>
              <a:rPr lang="en-US" sz="2200" dirty="0"/>
              <a:t>22 years at Microsoft leading Worldwide Accessibility Policy and Standards </a:t>
            </a:r>
          </a:p>
          <a:p>
            <a:pPr marL="224790" lvl="2" indent="-213995">
              <a:spcBef>
                <a:spcPts val="300"/>
              </a:spcBef>
              <a:spcAft>
                <a:spcPts val="375"/>
              </a:spcAft>
            </a:pPr>
            <a:r>
              <a:rPr lang="en-US" sz="2200" dirty="0"/>
              <a:t>Developed technology regulatory policy and industry-wide standards that ensure accessible technology for people with disabilities around the globe</a:t>
            </a:r>
          </a:p>
          <a:p>
            <a:pPr marL="224790" lvl="2" indent="-213995">
              <a:spcBef>
                <a:spcPts val="300"/>
              </a:spcBef>
              <a:spcAft>
                <a:spcPts val="375"/>
              </a:spcAft>
            </a:pPr>
            <a:r>
              <a:rPr lang="en-US" sz="2200" dirty="0"/>
              <a:t>Supports public and private sector with developing compliance programs, partners with governments around the world to develop laws, regulations, and policies that promote digital accessibility, and collaborates with national and international disability organizations and industry associations</a:t>
            </a:r>
          </a:p>
          <a:p>
            <a:pPr marL="224790" lvl="2" indent="-213995">
              <a:spcBef>
                <a:spcPts val="300"/>
              </a:spcBef>
              <a:spcAft>
                <a:spcPts val="375"/>
              </a:spcAft>
            </a:pPr>
            <a:r>
              <a:rPr lang="en-US" sz="2200" dirty="0"/>
              <a:t>Specializes in helping organizations integrate accessibility into procurement policies and digital transformations</a:t>
            </a:r>
          </a:p>
        </p:txBody>
      </p:sp>
      <p:pic>
        <p:nvPicPr>
          <p:cNvPr id="2" name="Picture 1" descr="Laura Ruby">
            <a:extLst>
              <a:ext uri="{FF2B5EF4-FFF2-40B4-BE49-F238E27FC236}">
                <a16:creationId xmlns:a16="http://schemas.microsoft.com/office/drawing/2014/main" id="{AF7CEA05-3076-153E-758C-1FF8AF86C86A}"/>
              </a:ext>
            </a:extLst>
          </p:cNvPr>
          <p:cNvPicPr>
            <a:picLocks noChangeAspect="1"/>
          </p:cNvPicPr>
          <p:nvPr/>
        </p:nvPicPr>
        <p:blipFill>
          <a:blip r:embed="rId3"/>
          <a:stretch>
            <a:fillRect/>
          </a:stretch>
        </p:blipFill>
        <p:spPr>
          <a:xfrm>
            <a:off x="498381" y="2123234"/>
            <a:ext cx="2409825" cy="2409825"/>
          </a:xfrm>
          <a:prstGeom prst="rect">
            <a:avLst/>
          </a:prstGeom>
        </p:spPr>
      </p:pic>
      <p:sp>
        <p:nvSpPr>
          <p:cNvPr id="5" name="Title 1">
            <a:extLst>
              <a:ext uri="{FF2B5EF4-FFF2-40B4-BE49-F238E27FC236}">
                <a16:creationId xmlns:a16="http://schemas.microsoft.com/office/drawing/2014/main" id="{1260D5E3-DAC4-9773-0DDB-98C22169BC16}"/>
              </a:ext>
            </a:extLst>
          </p:cNvPr>
          <p:cNvSpPr>
            <a:spLocks noGrp="1"/>
          </p:cNvSpPr>
          <p:nvPr>
            <p:ph type="title"/>
          </p:nvPr>
        </p:nvSpPr>
        <p:spPr>
          <a:xfrm>
            <a:off x="446314" y="500215"/>
            <a:ext cx="11174186" cy="590931"/>
          </a:xfrm>
        </p:spPr>
        <p:txBody>
          <a:bodyPr/>
          <a:lstStyle/>
          <a:p>
            <a:r>
              <a:rPr lang="en-US"/>
              <a:t>Who We Are</a:t>
            </a:r>
          </a:p>
        </p:txBody>
      </p:sp>
    </p:spTree>
    <p:extLst>
      <p:ext uri="{BB962C8B-B14F-4D97-AF65-F5344CB8AC3E}">
        <p14:creationId xmlns:p14="http://schemas.microsoft.com/office/powerpoint/2010/main" val="413453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r>
              <a:rPr lang="en-US" dirty="0"/>
              <a:t>Overview</a:t>
            </a:r>
          </a:p>
        </p:txBody>
      </p:sp>
      <p:sp>
        <p:nvSpPr>
          <p:cNvPr id="4" name="TextBox 3">
            <a:extLst>
              <a:ext uri="{FF2B5EF4-FFF2-40B4-BE49-F238E27FC236}">
                <a16:creationId xmlns:a16="http://schemas.microsoft.com/office/drawing/2014/main" id="{03B11C66-266A-682E-EA39-ECC9A1D3CC64}"/>
              </a:ext>
            </a:extLst>
          </p:cNvPr>
          <p:cNvSpPr txBox="1"/>
          <p:nvPr/>
        </p:nvSpPr>
        <p:spPr>
          <a:xfrm>
            <a:off x="704538" y="1543987"/>
            <a:ext cx="10284028" cy="403187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u="sng" dirty="0">
                <a:latin typeface="Helvetica Neue" panose="02000503000000020004" pitchFamily="2" charset="0"/>
                <a:ea typeface="Helvetica Neue" panose="02000503000000020004" pitchFamily="2" charset="0"/>
                <a:cs typeface="Helvetica Neue" panose="02000503000000020004" pitchFamily="2" charset="0"/>
              </a:rPr>
              <a:t>Colorado 21-1110</a:t>
            </a:r>
            <a:r>
              <a:rPr 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panose="02000503000000020004" pitchFamily="2" charset="0"/>
                <a:ea typeface="Helvetica Neue" panose="02000503000000020004" pitchFamily="2" charset="0"/>
                <a:cs typeface="Helvetica Neue" panose="02000503000000020004" pitchFamily="2" charset="0"/>
              </a:rPr>
              <a:t>What is it? How is it different from the ADA? What is the current status? How does it affect me?</a:t>
            </a:r>
          </a:p>
          <a:p>
            <a:pPr marL="285750" indent="-285750">
              <a:spcAft>
                <a:spcPts val="2400"/>
              </a:spcAft>
              <a:buFont typeface="Arial" panose="020B0604020202020204" pitchFamily="34" charset="0"/>
              <a:buChar char="•"/>
            </a:pPr>
            <a:r>
              <a:rPr lang="en-US" sz="2800" b="1" u="sng" dirty="0">
                <a:latin typeface="Helvetica Neue" panose="02000503000000020004" pitchFamily="2" charset="0"/>
                <a:ea typeface="Helvetica Neue" panose="02000503000000020004" pitchFamily="2" charset="0"/>
                <a:cs typeface="Helvetica Neue" panose="02000503000000020004" pitchFamily="2" charset="0"/>
              </a:rPr>
              <a:t>How Should You Prepare for It</a:t>
            </a:r>
            <a:r>
              <a:rPr 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panose="02000503000000020004" pitchFamily="2" charset="0"/>
                <a:ea typeface="Helvetica Neue" panose="02000503000000020004" pitchFamily="2" charset="0"/>
                <a:cs typeface="Helvetica Neue" panose="02000503000000020004" pitchFamily="2" charset="0"/>
              </a:rPr>
              <a:t>How do I address my current technologies? What can I do to avoid creating new problems? What lessons learned can you share?</a:t>
            </a:r>
          </a:p>
          <a:p>
            <a:pPr marL="285750" indent="-285750">
              <a:spcAft>
                <a:spcPts val="2400"/>
              </a:spcAft>
              <a:buFont typeface="Arial" panose="020B0604020202020204" pitchFamily="34" charset="0"/>
              <a:buChar char="•"/>
            </a:pPr>
            <a:r>
              <a:rPr lang="en-US" sz="2800" b="1" u="sng" dirty="0">
                <a:latin typeface="Helvetica Neue" panose="02000503000000020004" pitchFamily="2" charset="0"/>
                <a:ea typeface="Helvetica Neue" panose="02000503000000020004" pitchFamily="2" charset="0"/>
                <a:cs typeface="Helvetica Neue" panose="02000503000000020004" pitchFamily="2" charset="0"/>
              </a:rPr>
              <a:t>What Are Other States Doing</a:t>
            </a:r>
            <a:r>
              <a:rPr lang="en-US" sz="2800" b="1" dirty="0">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panose="02000503000000020004" pitchFamily="2" charset="0"/>
                <a:ea typeface="Helvetica Neue" panose="02000503000000020004" pitchFamily="2" charset="0"/>
                <a:cs typeface="Helvetica Neue" panose="02000503000000020004" pitchFamily="2" charset="0"/>
              </a:rPr>
              <a:t>What is California AB 1757?</a:t>
            </a:r>
            <a:endParaRPr lang="en-US" sz="2800" b="1" u="sng" dirty="0">
              <a:latin typeface="Helvetica Neue" panose="02000503000000020004" pitchFamily="2" charset="0"/>
              <a:ea typeface="Helvetica Neue" panose="02000503000000020004" pitchFamily="2" charset="0"/>
              <a:cs typeface="Helvetica Neue" panose="02000503000000020004" pitchFamily="2" charset="0"/>
            </a:endParaRPr>
          </a:p>
          <a:p>
            <a:pPr marL="344488"/>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5789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algn="ctr"/>
            <a:r>
              <a:rPr lang="en-US" dirty="0"/>
              <a:t>Colorado HB 21-1110</a:t>
            </a:r>
          </a:p>
        </p:txBody>
      </p:sp>
      <p:sp>
        <p:nvSpPr>
          <p:cNvPr id="4" name="TextBox 3">
            <a:extLst>
              <a:ext uri="{FF2B5EF4-FFF2-40B4-BE49-F238E27FC236}">
                <a16:creationId xmlns:a16="http://schemas.microsoft.com/office/drawing/2014/main" id="{03B11C66-266A-682E-EA39-ECC9A1D3CC64}"/>
              </a:ext>
            </a:extLst>
          </p:cNvPr>
          <p:cNvSpPr txBox="1"/>
          <p:nvPr/>
        </p:nvSpPr>
        <p:spPr>
          <a:xfrm>
            <a:off x="545224" y="1671145"/>
            <a:ext cx="4808892" cy="3724096"/>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Passed on June 30, 2021.</a:t>
            </a:r>
          </a:p>
          <a:p>
            <a:pPr marL="285750" indent="-285750">
              <a:spcAft>
                <a:spcPts val="24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Requires Colorado public entities to make their web and digital technologies comply with WCAG 2.1 A/AA by July 2024 or face private litigation with $3,500 per violation.</a:t>
            </a:r>
          </a:p>
          <a:p>
            <a:pPr marL="344488"/>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Colorado flag">
            <a:extLst>
              <a:ext uri="{FF2B5EF4-FFF2-40B4-BE49-F238E27FC236}">
                <a16:creationId xmlns:a16="http://schemas.microsoft.com/office/drawing/2014/main" id="{2005A823-1292-B0BD-8AED-69D0299FD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994" y="2049351"/>
            <a:ext cx="4808892" cy="321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5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algn="ctr"/>
            <a:r>
              <a:rPr lang="en-US" dirty="0"/>
              <a:t>HB 21-1110 versus ADA Title II</a:t>
            </a:r>
          </a:p>
        </p:txBody>
      </p:sp>
      <p:graphicFrame>
        <p:nvGraphicFramePr>
          <p:cNvPr id="3" name="Table 2">
            <a:extLst>
              <a:ext uri="{FF2B5EF4-FFF2-40B4-BE49-F238E27FC236}">
                <a16:creationId xmlns:a16="http://schemas.microsoft.com/office/drawing/2014/main" id="{D2DE64EF-F622-A941-6631-2733598C9847}"/>
              </a:ext>
            </a:extLst>
          </p:cNvPr>
          <p:cNvGraphicFramePr>
            <a:graphicFrameLocks noGrp="1"/>
          </p:cNvGraphicFramePr>
          <p:nvPr>
            <p:extLst>
              <p:ext uri="{D42A27DB-BD31-4B8C-83A1-F6EECF244321}">
                <p14:modId xmlns:p14="http://schemas.microsoft.com/office/powerpoint/2010/main" val="2386148744"/>
              </p:ext>
            </p:extLst>
          </p:nvPr>
        </p:nvGraphicFramePr>
        <p:xfrm>
          <a:off x="1969407" y="1334521"/>
          <a:ext cx="9271407" cy="4724400"/>
        </p:xfrm>
        <a:graphic>
          <a:graphicData uri="http://schemas.openxmlformats.org/drawingml/2006/table">
            <a:tbl>
              <a:tblPr firstRow="1" firstCol="1" bandRow="1">
                <a:tableStyleId>{5C22544A-7EE6-4342-B048-85BDC9FD1C3A}</a:tableStyleId>
              </a:tblPr>
              <a:tblGrid>
                <a:gridCol w="2460703">
                  <a:extLst>
                    <a:ext uri="{9D8B030D-6E8A-4147-A177-3AD203B41FA5}">
                      <a16:colId xmlns:a16="http://schemas.microsoft.com/office/drawing/2014/main" val="2836199162"/>
                    </a:ext>
                  </a:extLst>
                </a:gridCol>
                <a:gridCol w="3720235">
                  <a:extLst>
                    <a:ext uri="{9D8B030D-6E8A-4147-A177-3AD203B41FA5}">
                      <a16:colId xmlns:a16="http://schemas.microsoft.com/office/drawing/2014/main" val="889149162"/>
                    </a:ext>
                  </a:extLst>
                </a:gridCol>
                <a:gridCol w="3090469">
                  <a:extLst>
                    <a:ext uri="{9D8B030D-6E8A-4147-A177-3AD203B41FA5}">
                      <a16:colId xmlns:a16="http://schemas.microsoft.com/office/drawing/2014/main" val="3427004305"/>
                    </a:ext>
                  </a:extLst>
                </a:gridCol>
              </a:tblGrid>
              <a:tr h="370840">
                <a:tc>
                  <a:txBody>
                    <a:bodyPr/>
                    <a:lstStyle/>
                    <a:p>
                      <a:pPr algn="ctr"/>
                      <a:endPar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HB 21-1110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ADA Title 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409846"/>
                  </a:ext>
                </a:extLst>
              </a:tr>
              <a:tr h="370840">
                <a:tc>
                  <a:txBody>
                    <a:bodyPr/>
                    <a:lstStyle/>
                    <a:p>
                      <a:r>
                        <a:rPr lang="en-US" sz="2800" b="1" dirty="0">
                          <a:solidFill>
                            <a:schemeClr val="tx1"/>
                          </a:solidFill>
                        </a:rPr>
                        <a:t>Coverage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Only Colorado public entities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Nationwide. All U.S. public entities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956510"/>
                  </a:ext>
                </a:extLst>
              </a:tr>
              <a:tr h="370840">
                <a:tc>
                  <a:txBody>
                    <a:bodyPr/>
                    <a:lstStyle/>
                    <a:p>
                      <a:r>
                        <a:rPr lang="en-US" sz="2800" b="1" dirty="0">
                          <a:solidFill>
                            <a:schemeClr val="tx1"/>
                          </a:solidFill>
                        </a:rPr>
                        <a:t>Damages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$3,500 per violation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None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7977071"/>
                  </a:ext>
                </a:extLst>
              </a:tr>
              <a:tr h="370840">
                <a:tc>
                  <a:txBody>
                    <a:bodyPr/>
                    <a:lstStyle/>
                    <a:p>
                      <a:r>
                        <a:rPr lang="en-US" sz="2800" b="1" dirty="0">
                          <a:solidFill>
                            <a:schemeClr val="tx1"/>
                          </a:solidFill>
                        </a:rPr>
                        <a:t>Web Access Standard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WCAG 2.1 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Unknown (part of current NPRM)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1427735"/>
                  </a:ext>
                </a:extLst>
              </a:tr>
              <a:tr h="370840">
                <a:tc>
                  <a:txBody>
                    <a:bodyPr/>
                    <a:lstStyle/>
                    <a:p>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30054605"/>
                  </a:ext>
                </a:extLst>
              </a:tr>
            </a:tbl>
          </a:graphicData>
        </a:graphic>
      </p:graphicFrame>
    </p:spTree>
    <p:extLst>
      <p:ext uri="{BB962C8B-B14F-4D97-AF65-F5344CB8AC3E}">
        <p14:creationId xmlns:p14="http://schemas.microsoft.com/office/powerpoint/2010/main" val="42486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algn="ctr"/>
            <a:r>
              <a:rPr lang="en-US" dirty="0"/>
              <a:t>Latest Developments</a:t>
            </a:r>
          </a:p>
        </p:txBody>
      </p:sp>
      <p:graphicFrame>
        <p:nvGraphicFramePr>
          <p:cNvPr id="3" name="Table 2">
            <a:extLst>
              <a:ext uri="{FF2B5EF4-FFF2-40B4-BE49-F238E27FC236}">
                <a16:creationId xmlns:a16="http://schemas.microsoft.com/office/drawing/2014/main" id="{D2DE64EF-F622-A941-6631-2733598C9847}"/>
              </a:ext>
            </a:extLst>
          </p:cNvPr>
          <p:cNvGraphicFramePr>
            <a:graphicFrameLocks noGrp="1"/>
          </p:cNvGraphicFramePr>
          <p:nvPr>
            <p:extLst>
              <p:ext uri="{D42A27DB-BD31-4B8C-83A1-F6EECF244321}">
                <p14:modId xmlns:p14="http://schemas.microsoft.com/office/powerpoint/2010/main" val="1398520274"/>
              </p:ext>
            </p:extLst>
          </p:nvPr>
        </p:nvGraphicFramePr>
        <p:xfrm>
          <a:off x="1953641" y="1584960"/>
          <a:ext cx="9082221" cy="3688080"/>
        </p:xfrm>
        <a:graphic>
          <a:graphicData uri="http://schemas.openxmlformats.org/drawingml/2006/table">
            <a:tbl>
              <a:tblPr firstRow="1" bandRow="1">
                <a:tableStyleId>{5C22544A-7EE6-4342-B048-85BDC9FD1C3A}</a:tableStyleId>
              </a:tblPr>
              <a:tblGrid>
                <a:gridCol w="4525987">
                  <a:extLst>
                    <a:ext uri="{9D8B030D-6E8A-4147-A177-3AD203B41FA5}">
                      <a16:colId xmlns:a16="http://schemas.microsoft.com/office/drawing/2014/main" val="889149162"/>
                    </a:ext>
                  </a:extLst>
                </a:gridCol>
                <a:gridCol w="4556234">
                  <a:extLst>
                    <a:ext uri="{9D8B030D-6E8A-4147-A177-3AD203B41FA5}">
                      <a16:colId xmlns:a16="http://schemas.microsoft.com/office/drawing/2014/main" val="3427004305"/>
                    </a:ext>
                  </a:extLst>
                </a:gridCol>
              </a:tblGrid>
              <a:tr h="370840">
                <a:tc>
                  <a:txBody>
                    <a:bodyPr/>
                    <a:lstStyle/>
                    <a:p>
                      <a:pPr algn="ct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HB 21-1110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ADA Title 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409846"/>
                  </a:ext>
                </a:extLst>
              </a:tr>
              <a:tr h="370840">
                <a:tc>
                  <a:txBody>
                    <a:bodyPr/>
                    <a:lstStyle/>
                    <a:p>
                      <a:r>
                        <a:rPr lang="en-US" sz="2800" dirty="0">
                          <a:solidFill>
                            <a:schemeClr val="tx1"/>
                          </a:solidFill>
                        </a:rPr>
                        <a:t>HB 21-1110 amended by SB 23-244, which requires Colorado OIT to create new regulations for public entity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DOJ issued NPRM for web accessibility for public entities. NPRM requires WCAG 2.1 A/AA compliance with several large exemptions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956510"/>
                  </a:ext>
                </a:extLst>
              </a:tr>
              <a:tr h="370840">
                <a:tc>
                  <a:txBody>
                    <a:bodyPr/>
                    <a:lstStyle/>
                    <a:p>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30054605"/>
                  </a:ext>
                </a:extLst>
              </a:tr>
            </a:tbl>
          </a:graphicData>
        </a:graphic>
      </p:graphicFrame>
    </p:spTree>
    <p:extLst>
      <p:ext uri="{BB962C8B-B14F-4D97-AF65-F5344CB8AC3E}">
        <p14:creationId xmlns:p14="http://schemas.microsoft.com/office/powerpoint/2010/main" val="374013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algn="ctr"/>
            <a:r>
              <a:rPr lang="en-US" dirty="0"/>
              <a:t>What Are the Challenges with 21-1110?</a:t>
            </a:r>
          </a:p>
        </p:txBody>
      </p:sp>
      <p:sp>
        <p:nvSpPr>
          <p:cNvPr id="4" name="TextBox 3">
            <a:extLst>
              <a:ext uri="{FF2B5EF4-FFF2-40B4-BE49-F238E27FC236}">
                <a16:creationId xmlns:a16="http://schemas.microsoft.com/office/drawing/2014/main" id="{03B11C66-266A-682E-EA39-ECC9A1D3CC64}"/>
              </a:ext>
            </a:extLst>
          </p:cNvPr>
          <p:cNvSpPr txBox="1"/>
          <p:nvPr/>
        </p:nvSpPr>
        <p:spPr>
          <a:xfrm>
            <a:off x="545223" y="1671145"/>
            <a:ext cx="5288017" cy="4401205"/>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Public entities use web applications and CMSs that have a number of fundamental WCAG violations and their vendors don’t understand basic accessibility requirements.</a:t>
            </a:r>
          </a:p>
          <a:p>
            <a:pPr marL="285750" indent="-285750">
              <a:spcAft>
                <a:spcPts val="24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Don’t assume vendors assurances or VPATs are correct</a:t>
            </a:r>
          </a:p>
          <a:p>
            <a:pPr marL="285750" indent="-285750">
              <a:spcAft>
                <a:spcPts val="24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By contrast, relatively few errors are created by content creators.</a:t>
            </a:r>
          </a:p>
        </p:txBody>
      </p:sp>
      <p:pic>
        <p:nvPicPr>
          <p:cNvPr id="1026" name="Picture 2" descr="Colorado flag">
            <a:extLst>
              <a:ext uri="{FF2B5EF4-FFF2-40B4-BE49-F238E27FC236}">
                <a16:creationId xmlns:a16="http://schemas.microsoft.com/office/drawing/2014/main" id="{2005A823-1292-B0BD-8AED-69D0299FD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994" y="2049351"/>
            <a:ext cx="4808892" cy="321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9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C517-7A1C-2E39-F148-1526ABAFFA44}"/>
              </a:ext>
            </a:extLst>
          </p:cNvPr>
          <p:cNvSpPr>
            <a:spLocks noGrp="1"/>
          </p:cNvSpPr>
          <p:nvPr>
            <p:ph type="title"/>
          </p:nvPr>
        </p:nvSpPr>
        <p:spPr/>
        <p:txBody>
          <a:bodyPr/>
          <a:lstStyle/>
          <a:p>
            <a:pPr algn="ctr"/>
            <a:r>
              <a:rPr lang="en-US" dirty="0"/>
              <a:t>How to Prepare for 21-1110</a:t>
            </a:r>
          </a:p>
        </p:txBody>
      </p:sp>
      <p:sp>
        <p:nvSpPr>
          <p:cNvPr id="4" name="TextBox 3">
            <a:extLst>
              <a:ext uri="{FF2B5EF4-FFF2-40B4-BE49-F238E27FC236}">
                <a16:creationId xmlns:a16="http://schemas.microsoft.com/office/drawing/2014/main" id="{03B11C66-266A-682E-EA39-ECC9A1D3CC64}"/>
              </a:ext>
            </a:extLst>
          </p:cNvPr>
          <p:cNvSpPr txBox="1"/>
          <p:nvPr/>
        </p:nvSpPr>
        <p:spPr>
          <a:xfrm>
            <a:off x="704538" y="1543987"/>
            <a:ext cx="10284028" cy="2739211"/>
          </a:xfrm>
          <a:prstGeom prst="rect">
            <a:avLst/>
          </a:prstGeom>
          <a:noFill/>
        </p:spPr>
        <p:txBody>
          <a:bodyPr wrap="square" lIns="91440" tIns="45720" rIns="91440" bIns="45720" rtlCol="0" anchor="t">
            <a:spAutoFit/>
          </a:bodyPr>
          <a:lstStyle/>
          <a:p>
            <a:pPr marL="858520" indent="-514350">
              <a:spcAft>
                <a:spcPts val="2400"/>
              </a:spcAft>
              <a:buFont typeface="+mj-lt"/>
              <a:buAutoNum type="arabi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Assess all high-impact technologies</a:t>
            </a:r>
            <a:endParaRPr lang="en-US"/>
          </a:p>
          <a:p>
            <a:pPr marL="858520" indent="-514350">
              <a:spcAft>
                <a:spcPts val="2400"/>
              </a:spcAft>
              <a:buFont typeface="+mj-lt"/>
              <a:buAutoNum type="arabi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Identify workarounds and create a plan</a:t>
            </a:r>
          </a:p>
          <a:p>
            <a:pPr marL="858520" indent="-514350">
              <a:spcAft>
                <a:spcPts val="2400"/>
              </a:spcAft>
              <a:buAutoNum type="arabicPeriod"/>
            </a:pPr>
            <a:r>
              <a:rPr lang="en-US" sz="2800" dirty="0">
                <a:latin typeface="Helvetica Neue"/>
              </a:rPr>
              <a:t>Fix the technology or replace it</a:t>
            </a:r>
          </a:p>
          <a:p>
            <a:pPr marL="858520" indent="-514350">
              <a:spcAft>
                <a:spcPts val="2400"/>
              </a:spcAft>
              <a:buFont typeface="+mj-lt"/>
              <a:buAutoNum type="arabi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Tighten up your procurement process</a:t>
            </a:r>
          </a:p>
        </p:txBody>
      </p:sp>
    </p:spTree>
    <p:extLst>
      <p:ext uri="{BB962C8B-B14F-4D97-AF65-F5344CB8AC3E}">
        <p14:creationId xmlns:p14="http://schemas.microsoft.com/office/powerpoint/2010/main" val="156468930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FFFFFF"/>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45684CD9F04947B6B6B5212FF5F9F5" ma:contentTypeVersion="9" ma:contentTypeDescription="Create a new document." ma:contentTypeScope="" ma:versionID="f333c276d8a0968115b8cf1ca721717e">
  <xsd:schema xmlns:xsd="http://www.w3.org/2001/XMLSchema" xmlns:xs="http://www.w3.org/2001/XMLSchema" xmlns:p="http://schemas.microsoft.com/office/2006/metadata/properties" xmlns:ns2="4bbc8724-c935-444b-ad82-91bd96545d86" xmlns:ns3="02053e10-65e2-4933-96d1-c4194abc3143" targetNamespace="http://schemas.microsoft.com/office/2006/metadata/properties" ma:root="true" ma:fieldsID="c7c6e2afb4e53e9aeb0aa284f694805a" ns2:_="" ns3:_="">
    <xsd:import namespace="4bbc8724-c935-444b-ad82-91bd96545d86"/>
    <xsd:import namespace="02053e10-65e2-4933-96d1-c4194abc3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8724-c935-444b-ad82-91bd96545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53e10-65e2-4933-96d1-c4194abc31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2.xml><?xml version="1.0" encoding="utf-8"?>
<ds:datastoreItem xmlns:ds="http://schemas.openxmlformats.org/officeDocument/2006/customXml" ds:itemID="{599B7651-08C1-49A1-AFE9-4E4CD342176D}">
  <ds:schemaRefs>
    <ds:schemaRef ds:uri="http://schemas.microsoft.com/office/infopath/2007/PartnerControls"/>
    <ds:schemaRef ds:uri="http://purl.org/dc/dcmitype/"/>
    <ds:schemaRef ds:uri="http://schemas.openxmlformats.org/package/2006/metadata/core-properties"/>
    <ds:schemaRef ds:uri="02053e10-65e2-4933-96d1-c4194abc3143"/>
    <ds:schemaRef ds:uri="http://purl.org/dc/elements/1.1/"/>
    <ds:schemaRef ds:uri="4bbc8724-c935-444b-ad82-91bd96545d86"/>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BE50272-190D-4CD4-B8B9-3EC36848A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c8724-c935-444b-ad82-91bd96545d86"/>
    <ds:schemaRef ds:uri="02053e10-65e2-4933-96d1-c4194abc3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97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Colorado HB 21-1110 How to Meet it and is Your State Next?</vt:lpstr>
      <vt:lpstr>Who We Are</vt:lpstr>
      <vt:lpstr>Who We Are</vt:lpstr>
      <vt:lpstr>Overview</vt:lpstr>
      <vt:lpstr>Colorado HB 21-1110</vt:lpstr>
      <vt:lpstr>HB 21-1110 versus ADA Title II</vt:lpstr>
      <vt:lpstr>Latest Developments</vt:lpstr>
      <vt:lpstr>What Are the Challenges with 21-1110?</vt:lpstr>
      <vt:lpstr>How to Prepare for 21-1110</vt:lpstr>
      <vt:lpstr>Assess all high-impact technologies</vt:lpstr>
      <vt:lpstr>2. Identify workarounds and create a plan</vt:lpstr>
      <vt:lpstr>3. Fix the technology or replace it</vt:lpstr>
      <vt:lpstr>4. Tighten up your procurement process</vt:lpstr>
      <vt:lpstr>Be specific and communicate clearly</vt:lpstr>
      <vt:lpstr>What About Other States?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dc:title>
  <dc:creator/>
  <cp:lastModifiedBy/>
  <cp:revision>436</cp:revision>
  <dcterms:created xsi:type="dcterms:W3CDTF">2020-10-27T20:03:32Z</dcterms:created>
  <dcterms:modified xsi:type="dcterms:W3CDTF">2023-10-26T18:30:20Z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0x010100ED45684CD9F04947B6B6B5212FF5F9F5</vt:lpwstr>
  </property>
</Properties>
</file>