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notesMasterIdLst>
    <p:notesMasterId r:id="rId37"/>
  </p:notesMasterIdLst>
  <p:sldIdLst>
    <p:sldId id="2307" r:id="rId3"/>
    <p:sldId id="2317" r:id="rId4"/>
    <p:sldId id="2289" r:id="rId5"/>
    <p:sldId id="2291" r:id="rId6"/>
    <p:sldId id="2293" r:id="rId7"/>
    <p:sldId id="2292" r:id="rId8"/>
    <p:sldId id="2294" r:id="rId9"/>
    <p:sldId id="2308" r:id="rId10"/>
    <p:sldId id="2310" r:id="rId11"/>
    <p:sldId id="2318" r:id="rId12"/>
    <p:sldId id="2319" r:id="rId13"/>
    <p:sldId id="2320" r:id="rId14"/>
    <p:sldId id="2321" r:id="rId15"/>
    <p:sldId id="2341" r:id="rId16"/>
    <p:sldId id="2342" r:id="rId17"/>
    <p:sldId id="2343" r:id="rId18"/>
    <p:sldId id="2345" r:id="rId19"/>
    <p:sldId id="2344" r:id="rId20"/>
    <p:sldId id="2347" r:id="rId21"/>
    <p:sldId id="2313" r:id="rId22"/>
    <p:sldId id="2355" r:id="rId23"/>
    <p:sldId id="2309" r:id="rId24"/>
    <p:sldId id="2323" r:id="rId25"/>
    <p:sldId id="2348" r:id="rId26"/>
    <p:sldId id="2349" r:id="rId27"/>
    <p:sldId id="2352" r:id="rId28"/>
    <p:sldId id="2353" r:id="rId29"/>
    <p:sldId id="2350" r:id="rId30"/>
    <p:sldId id="2351" r:id="rId31"/>
    <p:sldId id="2354" r:id="rId32"/>
    <p:sldId id="2356" r:id="rId33"/>
    <p:sldId id="2357" r:id="rId34"/>
    <p:sldId id="2358" r:id="rId35"/>
    <p:sldId id="234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B2E83"/>
    <a:srgbClr val="E8D3A2"/>
    <a:srgbClr val="E8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3"/>
    <p:restoredTop sz="94668"/>
  </p:normalViewPr>
  <p:slideViewPr>
    <p:cSldViewPr snapToGrid="0">
      <p:cViewPr varScale="1">
        <p:scale>
          <a:sx n="101" d="100"/>
          <a:sy n="101" d="100"/>
        </p:scale>
        <p:origin x="536" y="19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A4D63-932F-8F4E-B94E-705CB11700E2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DF1F3-3942-184A-A3E9-41D56160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8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069"/>
            <a:ext cx="8184662" cy="99844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064505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"/>
                <a:cs typeface="Open Sans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"/>
                <a:cs typeface="Open Sans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3759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td.athenpro.org/volume13/number1/thompson.html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56" y="1179824"/>
            <a:ext cx="8185805" cy="2641756"/>
          </a:xfrm>
        </p:spPr>
        <p:txBody>
          <a:bodyPr lIns="91440" tIns="45720" rIns="91440" bIns="45720" anchor="b"/>
          <a:lstStyle/>
          <a:p>
            <a:r>
              <a:rPr lang="en-US" sz="4400">
                <a:latin typeface="Encode Sans Normal Black"/>
              </a:rPr>
              <a:t>Seeking predictors of web accessibility in U.S. higher education institutions </a:t>
            </a:r>
            <a:br>
              <a:rPr lang="en-US" sz="4400"/>
            </a:br>
            <a:r>
              <a:rPr lang="en-US" sz="4400">
                <a:latin typeface="Encode Sans Normal Black"/>
              </a:rPr>
              <a:t>(10 years after)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10E89-21FB-F7F8-6024-5857C179039C}"/>
              </a:ext>
            </a:extLst>
          </p:cNvPr>
          <p:cNvSpPr txBox="1"/>
          <p:nvPr/>
        </p:nvSpPr>
        <p:spPr>
          <a:xfrm>
            <a:off x="870336" y="4238451"/>
            <a:ext cx="6338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Terrill Thompson &amp; Dan Comden</a:t>
            </a:r>
            <a:br>
              <a:rPr lang="en-US" sz="2800"/>
            </a:br>
            <a:r>
              <a:rPr lang="en-US" sz="2800"/>
              <a:t>UW-IT Accessible Technology Services</a:t>
            </a:r>
            <a:br>
              <a:rPr lang="en-US" sz="2800"/>
            </a:br>
            <a:r>
              <a:rPr lang="en-US" sz="2800"/>
              <a:t>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221679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Eight characteristics of policies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r>
              <a:rPr lang="en-US" b="0"/>
              <a:t>Includes effective dates/milestones</a:t>
            </a:r>
          </a:p>
          <a:p>
            <a:r>
              <a:rPr lang="en-US" b="0"/>
              <a:t>Names the issuing authority </a:t>
            </a:r>
          </a:p>
          <a:p>
            <a:r>
              <a:rPr lang="en-US" b="0"/>
              <a:t>Specifies a standard </a:t>
            </a:r>
          </a:p>
          <a:p>
            <a:r>
              <a:rPr lang="en-US" b="0"/>
              <a:t>Identifies responsible parties </a:t>
            </a:r>
          </a:p>
          <a:p>
            <a:r>
              <a:rPr lang="en-US" b="0"/>
              <a:t>Defines scope </a:t>
            </a:r>
          </a:p>
          <a:p>
            <a:r>
              <a:rPr lang="en-US" b="0"/>
              <a:t>Applies to third party/procurement </a:t>
            </a:r>
          </a:p>
          <a:p>
            <a:r>
              <a:rPr lang="en-US" b="0"/>
              <a:t>Provides a feedback mechanism </a:t>
            </a:r>
          </a:p>
          <a:p>
            <a:r>
              <a:rPr lang="en-US" b="0"/>
              <a:t>Includes enforcement/penalties </a:t>
            </a:r>
          </a:p>
        </p:txBody>
      </p:sp>
    </p:spTree>
    <p:extLst>
      <p:ext uri="{BB962C8B-B14F-4D97-AF65-F5344CB8AC3E}">
        <p14:creationId xmlns:p14="http://schemas.microsoft.com/office/powerpoint/2010/main" val="316933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Policy 1</a:t>
            </a:r>
          </a:p>
        </p:txBody>
      </p:sp>
      <p:pic>
        <p:nvPicPr>
          <p:cNvPr id="4" name="Picture 3" descr="Screen shot of Colorado State University Policy, a formal, standalone policy">
            <a:extLst>
              <a:ext uri="{FF2B5EF4-FFF2-40B4-BE49-F238E27FC236}">
                <a16:creationId xmlns:a16="http://schemas.microsoft.com/office/drawing/2014/main" id="{71461E28-7417-D2F9-670A-9396786D9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5" y="1646497"/>
            <a:ext cx="8346229" cy="52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Policy 2</a:t>
            </a:r>
          </a:p>
        </p:txBody>
      </p:sp>
      <p:pic>
        <p:nvPicPr>
          <p:cNvPr id="4" name="Picture 3" descr="Screen shot of Cornell's Web Accessibility Standards">
            <a:extLst>
              <a:ext uri="{FF2B5EF4-FFF2-40B4-BE49-F238E27FC236}">
                <a16:creationId xmlns:a16="http://schemas.microsoft.com/office/drawing/2014/main" id="{2C5C2ADF-6CD3-2008-6212-ECD2B7205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91" y="1645378"/>
            <a:ext cx="5143977" cy="48671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2997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Policy 3</a:t>
            </a:r>
          </a:p>
        </p:txBody>
      </p:sp>
      <p:pic>
        <p:nvPicPr>
          <p:cNvPr id="6" name="Picture 5" descr="Screen shot of Colby College's Accessibility Policy, a single sentence general statement. ">
            <a:extLst>
              <a:ext uri="{FF2B5EF4-FFF2-40B4-BE49-F238E27FC236}">
                <a16:creationId xmlns:a16="http://schemas.microsoft.com/office/drawing/2014/main" id="{998606F4-D51B-9417-8039-DA0DE9D26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t="56640" r="14558"/>
          <a:stretch/>
        </p:blipFill>
        <p:spPr>
          <a:xfrm>
            <a:off x="194652" y="1736202"/>
            <a:ext cx="8949348" cy="14584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A7C0E1-8AC4-79FE-47BB-64368299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1661" y="5486400"/>
            <a:ext cx="2222339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2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Policy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7C0E1-8AC4-79FE-47BB-64368299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1661" y="5486400"/>
            <a:ext cx="2222339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Web Accessibility Policy that includes a requirement that HTML content be submitted on a 3.5 inch disk. ">
            <a:extLst>
              <a:ext uri="{FF2B5EF4-FFF2-40B4-BE49-F238E27FC236}">
                <a16:creationId xmlns:a16="http://schemas.microsoft.com/office/drawing/2014/main" id="{E9CFF9E9-A93E-4D14-F2C2-224CCF3BA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4"/>
          <a:stretch/>
        </p:blipFill>
        <p:spPr>
          <a:xfrm>
            <a:off x="0" y="1767745"/>
            <a:ext cx="9144000" cy="36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8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Policy 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7C0E1-8AC4-79FE-47BB-64368299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1661" y="5486400"/>
            <a:ext cx="2222339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eb Policy that requires all official web pages to comply with &quot;the priority 1 checkpoint of the W3C Web Content Accessibility Guidelines 1.0&quot;">
            <a:extLst>
              <a:ext uri="{FF2B5EF4-FFF2-40B4-BE49-F238E27FC236}">
                <a16:creationId xmlns:a16="http://schemas.microsoft.com/office/drawing/2014/main" id="{F5A55D96-FA3F-47BE-483B-163D2AEAB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580"/>
            <a:ext cx="914400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4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Policy 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7C0E1-8AC4-79FE-47BB-643682991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1661" y="5486400"/>
            <a:ext cx="2222339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0000" dist="23000" dir="5400000" rotWithShape="0">
              <a:schemeClr val="bg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of St. Elizabeth College of Nursing Accessibility Policy, which is identical to the policy for Chenango Valley Technologies, Inc., including the name.  ">
            <a:extLst>
              <a:ext uri="{FF2B5EF4-FFF2-40B4-BE49-F238E27FC236}">
                <a16:creationId xmlns:a16="http://schemas.microsoft.com/office/drawing/2014/main" id="{7055296F-9F0D-1EAC-8CD1-FDD773365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96" y="1549374"/>
            <a:ext cx="7037408" cy="51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7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Policy 7</a:t>
            </a:r>
          </a:p>
        </p:txBody>
      </p:sp>
      <p:pic>
        <p:nvPicPr>
          <p:cNvPr id="4" name="Picture 3" descr="Website accessibility policy that includes a form for reporting barriers, including an inaccessible CAPTCHA">
            <a:extLst>
              <a:ext uri="{FF2B5EF4-FFF2-40B4-BE49-F238E27FC236}">
                <a16:creationId xmlns:a16="http://schemas.microsoft.com/office/drawing/2014/main" id="{7CF1C7E2-369B-19CC-1695-1E15A060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43" y="1736203"/>
            <a:ext cx="7813314" cy="407428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920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Policy 8</a:t>
            </a:r>
          </a:p>
        </p:txBody>
      </p:sp>
      <p:pic>
        <p:nvPicPr>
          <p:cNvPr id="5" name="Picture 4" descr="Text from a policy: There could be disciplinary consequences for employees who do not adhere to this policy">
            <a:extLst>
              <a:ext uri="{FF2B5EF4-FFF2-40B4-BE49-F238E27FC236}">
                <a16:creationId xmlns:a16="http://schemas.microsoft.com/office/drawing/2014/main" id="{6DD0FE44-591E-5785-4CB2-720684029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03" y="1739900"/>
            <a:ext cx="62611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1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Policy 9</a:t>
            </a:r>
          </a:p>
        </p:txBody>
      </p:sp>
      <p:pic>
        <p:nvPicPr>
          <p:cNvPr id="5" name="Picture 4" descr="The Responsibilities section of a formal policy, clearly identifying the responsible positions and listing their specific responsibilities">
            <a:extLst>
              <a:ext uri="{FF2B5EF4-FFF2-40B4-BE49-F238E27FC236}">
                <a16:creationId xmlns:a16="http://schemas.microsoft.com/office/drawing/2014/main" id="{F1F9998D-69ED-A2E5-5E37-A992FF5DF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56" y="1525844"/>
            <a:ext cx="7772400" cy="446822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6C1E4D-D76F-788F-9D27-D5C0D58729FB}"/>
              </a:ext>
            </a:extLst>
          </p:cNvPr>
          <p:cNvSpPr txBox="1"/>
          <p:nvPr/>
        </p:nvSpPr>
        <p:spPr>
          <a:xfrm>
            <a:off x="4572000" y="6117021"/>
            <a:ext cx="4130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Stanford University</a:t>
            </a:r>
          </a:p>
          <a:p>
            <a:r>
              <a:rPr lang="en-US" b="1"/>
              <a:t>6.8.1 Accessibility of Electronic Content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9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399A67CE-3858-1374-5BE0-9821F858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 Years After</a:t>
            </a:r>
          </a:p>
        </p:txBody>
      </p:sp>
      <p:pic>
        <p:nvPicPr>
          <p:cNvPr id="1026" name="Picture 2" descr="Photo of Ten Years After (than band), circa 1970 ">
            <a:extLst>
              <a:ext uri="{FF2B5EF4-FFF2-40B4-BE49-F238E27FC236}">
                <a16:creationId xmlns:a16="http://schemas.microsoft.com/office/drawing/2014/main" id="{9215C905-2F40-E577-E0DB-8021FB03A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0"/>
            <a:ext cx="654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66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study: Overall population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r>
              <a:rPr lang="en-US"/>
              <a:t>3,386</a:t>
            </a:r>
            <a:r>
              <a:rPr lang="en-US" b="0"/>
              <a:t> U.S. higher education institutions </a:t>
            </a:r>
          </a:p>
          <a:p>
            <a:r>
              <a:rPr lang="en-US"/>
              <a:t>2,653</a:t>
            </a:r>
            <a:r>
              <a:rPr lang="en-US" b="0"/>
              <a:t> have a match in the 2012 study (78.35%)</a:t>
            </a:r>
          </a:p>
          <a:p>
            <a:r>
              <a:rPr lang="en-US"/>
              <a:t>1,197</a:t>
            </a:r>
            <a:r>
              <a:rPr lang="en-US" b="0"/>
              <a:t> institutions have a web/technology accessibility policy (35.4%) </a:t>
            </a:r>
          </a:p>
          <a:p>
            <a:r>
              <a:rPr lang="en-US" b="0"/>
              <a:t>There have been </a:t>
            </a:r>
            <a:r>
              <a:rPr lang="en-US"/>
              <a:t>482 OCR resolutions</a:t>
            </a:r>
            <a:r>
              <a:rPr lang="en-US" b="0"/>
              <a:t> related to web/online accessibility since 2010 </a:t>
            </a:r>
          </a:p>
          <a:p>
            <a:r>
              <a:rPr lang="en-US" b="0"/>
              <a:t>There have been </a:t>
            </a:r>
            <a:r>
              <a:rPr lang="en-US"/>
              <a:t>204 lawsuits</a:t>
            </a:r>
            <a:r>
              <a:rPr lang="en-US" b="0"/>
              <a:t> related to digital accessibility since 2010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those lawsuits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r>
              <a:rPr lang="en-US" dirty="0"/>
              <a:t>70.1% </a:t>
            </a:r>
            <a:r>
              <a:rPr lang="en-US" b="0" dirty="0"/>
              <a:t>were against Doctorate or Master’s schools</a:t>
            </a:r>
          </a:p>
          <a:p>
            <a:r>
              <a:rPr lang="en-US" b="0" dirty="0"/>
              <a:t>They were filed in </a:t>
            </a:r>
            <a:r>
              <a:rPr lang="en-US" dirty="0"/>
              <a:t>17</a:t>
            </a:r>
            <a:r>
              <a:rPr lang="en-US" b="0" dirty="0"/>
              <a:t> different U.S. District Courts</a:t>
            </a:r>
          </a:p>
          <a:p>
            <a:r>
              <a:rPr lang="en-US" dirty="0"/>
              <a:t>81.4%</a:t>
            </a:r>
            <a:r>
              <a:rPr lang="en-US" b="0" dirty="0"/>
              <a:t> were filed in Southern District of New York</a:t>
            </a:r>
          </a:p>
          <a:p>
            <a:r>
              <a:rPr lang="en-US" dirty="0"/>
              <a:t>84.3% </a:t>
            </a:r>
            <a:r>
              <a:rPr lang="en-US" b="0" dirty="0"/>
              <a:t>were filed by serial plaintiffs (individuals who have filed 3 or more lawsuits)</a:t>
            </a:r>
          </a:p>
          <a:p>
            <a:pPr lvl="1"/>
            <a:r>
              <a:rPr lang="en-US" dirty="0"/>
              <a:t>4 individuals have filed 54, 43, 22, and 15 lawsuits</a:t>
            </a:r>
            <a:endParaRPr lang="en-US" b="0" dirty="0"/>
          </a:p>
          <a:p>
            <a:r>
              <a:rPr lang="en-US" dirty="0"/>
              <a:t>76.0%</a:t>
            </a:r>
            <a:r>
              <a:rPr lang="en-US" b="0" dirty="0"/>
              <a:t> were filed by Gottlieb &amp; Associates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5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new study: Research questions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b="0"/>
              <a:t>Has the accessibility of postsecondary websites improved in 10 years?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b="0"/>
              <a:t>How have institutions’ web/technology accessibility policies changed in 10 years?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b="0"/>
              <a:t>Has the number of institutions with “accessibility” links in on their home pages changed in 10 years?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b="0"/>
              <a:t>What variables are most strongly associated with institutions' automated accessibility scores? </a:t>
            </a:r>
          </a:p>
        </p:txBody>
      </p:sp>
    </p:spTree>
    <p:extLst>
      <p:ext uri="{BB962C8B-B14F-4D97-AF65-F5344CB8AC3E}">
        <p14:creationId xmlns:p14="http://schemas.microsoft.com/office/powerpoint/2010/main" val="223129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56" y="1179824"/>
            <a:ext cx="8185805" cy="2641756"/>
          </a:xfrm>
        </p:spPr>
        <p:txBody>
          <a:bodyPr/>
          <a:lstStyle/>
          <a:p>
            <a:r>
              <a:rPr lang="en-US" sz="440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05967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/>
              <a:t>Q1. Has the accessibility of postsecondary websites improved in 10 years?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b="0" dirty="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A43F3A-25C1-21F6-1B1F-1333F7188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17889"/>
              </p:ext>
            </p:extLst>
          </p:nvPr>
        </p:nvGraphicFramePr>
        <p:xfrm>
          <a:off x="1569467" y="1706186"/>
          <a:ext cx="6005066" cy="39917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2726">
                  <a:extLst>
                    <a:ext uri="{9D8B030D-6E8A-4147-A177-3AD203B41FA5}">
                      <a16:colId xmlns:a16="http://schemas.microsoft.com/office/drawing/2014/main" val="2564908903"/>
                    </a:ext>
                  </a:extLst>
                </a:gridCol>
                <a:gridCol w="1945404">
                  <a:extLst>
                    <a:ext uri="{9D8B030D-6E8A-4147-A177-3AD203B41FA5}">
                      <a16:colId xmlns:a16="http://schemas.microsoft.com/office/drawing/2014/main" val="1738939214"/>
                    </a:ext>
                  </a:extLst>
                </a:gridCol>
                <a:gridCol w="1296936">
                  <a:extLst>
                    <a:ext uri="{9D8B030D-6E8A-4147-A177-3AD203B41FA5}">
                      <a16:colId xmlns:a16="http://schemas.microsoft.com/office/drawing/2014/main" val="1929313855"/>
                    </a:ext>
                  </a:extLst>
                </a:gridCol>
              </a:tblGrid>
              <a:tr h="1045131">
                <a:tc>
                  <a:txBody>
                    <a:bodyPr/>
                    <a:lstStyle/>
                    <a:p>
                      <a:pPr fontAlgn="t"/>
                      <a:br>
                        <a:rPr lang="en-US" sz="2400" dirty="0">
                          <a:effectLst/>
                        </a:rPr>
                      </a:br>
                      <a:endParaRPr lang="en-US" sz="2400" dirty="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2012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extLst>
                  <a:ext uri="{0D108BD9-81ED-4DB2-BD59-A6C34878D82A}">
                    <a16:rowId xmlns:a16="http://schemas.microsoft.com/office/drawing/2014/main" val="190424310"/>
                  </a:ext>
                </a:extLst>
              </a:tr>
              <a:tr h="624087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Document language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37.1%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98.9%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extLst>
                  <a:ext uri="{0D108BD9-81ED-4DB2-BD59-A6C34878D82A}">
                    <a16:rowId xmlns:a16="http://schemas.microsoft.com/office/drawing/2014/main" val="55544018"/>
                  </a:ext>
                </a:extLst>
              </a:tr>
              <a:tr h="580629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Headings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77.9%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98.3%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extLst>
                  <a:ext uri="{0D108BD9-81ED-4DB2-BD59-A6C34878D82A}">
                    <a16:rowId xmlns:a16="http://schemas.microsoft.com/office/drawing/2014/main" val="2991416309"/>
                  </a:ext>
                </a:extLst>
              </a:tr>
              <a:tr h="580629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Page regions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2.9%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93.4%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extLst>
                  <a:ext uri="{0D108BD9-81ED-4DB2-BD59-A6C34878D82A}">
                    <a16:rowId xmlns:a16="http://schemas.microsoft.com/office/drawing/2014/main" val="1495014808"/>
                  </a:ext>
                </a:extLst>
              </a:tr>
              <a:tr h="580629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Alt Text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61.5%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87.1%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extLst>
                  <a:ext uri="{0D108BD9-81ED-4DB2-BD59-A6C34878D82A}">
                    <a16:rowId xmlns:a16="http://schemas.microsoft.com/office/drawing/2014/main" val="12269105"/>
                  </a:ext>
                </a:extLst>
              </a:tr>
              <a:tr h="580629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</a:rPr>
                        <a:t>Form labels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40.7%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67.8%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/>
                </a:tc>
                <a:extLst>
                  <a:ext uri="{0D108BD9-81ED-4DB2-BD59-A6C34878D82A}">
                    <a16:rowId xmlns:a16="http://schemas.microsoft.com/office/drawing/2014/main" val="281587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3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Q2. </a:t>
            </a:r>
            <a:r>
              <a:rPr lang="en-US" sz="3200" b="0"/>
              <a:t>How have institutions’ web/technology accessibility policies changed in 10 years?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0" dirty="0"/>
              <a:t>2012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274 policies (8.4% of institutions)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Most commonly "Formal, standalone" (35% of policies) 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Institutions with policies tended to be: </a:t>
            </a:r>
          </a:p>
          <a:p>
            <a:pPr lvl="2">
              <a:spcAft>
                <a:spcPts val="600"/>
              </a:spcAft>
            </a:pPr>
            <a:r>
              <a:rPr lang="en-US" sz="1600" b="0" dirty="0"/>
              <a:t> public (83.2%)</a:t>
            </a:r>
          </a:p>
          <a:p>
            <a:pPr lvl="2">
              <a:spcAft>
                <a:spcPts val="600"/>
              </a:spcAft>
            </a:pPr>
            <a:r>
              <a:rPr lang="en-US" sz="1600" b="0" dirty="0"/>
              <a:t>medium to very large (77.8%)</a:t>
            </a:r>
          </a:p>
          <a:p>
            <a:pPr lvl="2">
              <a:spcAft>
                <a:spcPts val="600"/>
              </a:spcAft>
            </a:pPr>
            <a:r>
              <a:rPr lang="en-US" sz="1600" b="0" dirty="0"/>
              <a:t>with 4-year degrees (71.5%)</a:t>
            </a:r>
          </a:p>
          <a:p>
            <a:pPr lvl="1">
              <a:spcAft>
                <a:spcPts val="600"/>
              </a:spcAft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38830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Q2. Policy changes (Slide 2 of 3)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0" dirty="0"/>
              <a:t>2022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1,197 policies (35.4% of institutions)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Most commonly ”General statements" (53.2% of policies) 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Institutions with policies tended to be: </a:t>
            </a:r>
          </a:p>
          <a:p>
            <a:pPr lvl="2">
              <a:spcAft>
                <a:spcPts val="600"/>
              </a:spcAft>
            </a:pPr>
            <a:r>
              <a:rPr lang="en-US" sz="1600" b="0" dirty="0"/>
              <a:t> public, medium to very large, with 4-year degrees (same as 2012). BUT…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Substantial increases in policies were observed at: </a:t>
            </a:r>
          </a:p>
          <a:p>
            <a:pPr lvl="2">
              <a:spcAft>
                <a:spcPts val="600"/>
              </a:spcAft>
            </a:pPr>
            <a:r>
              <a:rPr lang="en-US" sz="1600" b="0" dirty="0"/>
              <a:t>private not-for-profit institutions</a:t>
            </a:r>
          </a:p>
          <a:p>
            <a:pPr lvl="2">
              <a:spcAft>
                <a:spcPts val="600"/>
              </a:spcAft>
            </a:pPr>
            <a:r>
              <a:rPr lang="en-US" sz="1600" b="0" dirty="0"/>
              <a:t>two-year schools</a:t>
            </a:r>
          </a:p>
          <a:p>
            <a:pPr lvl="2">
              <a:spcAft>
                <a:spcPts val="600"/>
              </a:spcAft>
            </a:pPr>
            <a:r>
              <a:rPr lang="en-US" sz="1600" b="0" dirty="0"/>
              <a:t>small/very small schools. </a:t>
            </a:r>
          </a:p>
          <a:p>
            <a:pPr lvl="1">
              <a:spcAft>
                <a:spcPts val="600"/>
              </a:spcAft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41626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Q2. Growth in Formal/Standalone Policies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70AD9C-5B74-2E51-A13B-A812C1B00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41391"/>
              </p:ext>
            </p:extLst>
          </p:nvPr>
        </p:nvGraphicFramePr>
        <p:xfrm>
          <a:off x="1327897" y="1735978"/>
          <a:ext cx="6191371" cy="39782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8439">
                  <a:extLst>
                    <a:ext uri="{9D8B030D-6E8A-4147-A177-3AD203B41FA5}">
                      <a16:colId xmlns:a16="http://schemas.microsoft.com/office/drawing/2014/main" val="3761060142"/>
                    </a:ext>
                  </a:extLst>
                </a:gridCol>
                <a:gridCol w="1740370">
                  <a:extLst>
                    <a:ext uri="{9D8B030D-6E8A-4147-A177-3AD203B41FA5}">
                      <a16:colId xmlns:a16="http://schemas.microsoft.com/office/drawing/2014/main" val="3125047314"/>
                    </a:ext>
                  </a:extLst>
                </a:gridCol>
                <a:gridCol w="1602562">
                  <a:extLst>
                    <a:ext uri="{9D8B030D-6E8A-4147-A177-3AD203B41FA5}">
                      <a16:colId xmlns:a16="http://schemas.microsoft.com/office/drawing/2014/main" val="2309855702"/>
                    </a:ext>
                  </a:extLst>
                </a:gridCol>
              </a:tblGrid>
              <a:tr h="806875">
                <a:tc>
                  <a:txBody>
                    <a:bodyPr/>
                    <a:lstStyle/>
                    <a:p>
                      <a:pPr fontAlgn="t"/>
                      <a:br>
                        <a:rPr lang="en-US" sz="2000" dirty="0">
                          <a:effectLst/>
                        </a:rPr>
                      </a:b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2012</a:t>
                      </a:r>
                      <a:endParaRPr lang="en-US" sz="200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en-US" sz="200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306324432"/>
                  </a:ext>
                </a:extLst>
              </a:tr>
              <a:tr h="481816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Associates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 (1.7%)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74 (6.5%)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1761566177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Doctorate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 (12.4%)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152 (33.0%)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1135081826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Masters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 (5.8%)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79 (12.5%)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76055821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Baccalaureate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(0.2%)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 (7.9%)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2324562416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Special Focus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(0.6%)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 (1.6%)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17377499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Tribal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2 (6.1%)</a:t>
                      </a: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2663665945"/>
                  </a:ext>
                </a:extLst>
              </a:tr>
              <a:tr h="448264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96 (3.0%)</a:t>
                      </a: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359 (10.6%)</a:t>
                      </a: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1148985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87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Q3. </a:t>
            </a:r>
            <a:r>
              <a:rPr lang="en-US" sz="2800" b="0" dirty="0"/>
              <a:t>Has the number of institutions with “accessibility” links in on their home pages changed in 10 years?</a:t>
            </a:r>
            <a:r>
              <a:rPr lang="en-US" sz="3200" b="0" dirty="0"/>
              <a:t>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6E7107-4216-0FC2-EAAA-D22CB32B3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27777"/>
              </p:ext>
            </p:extLst>
          </p:nvPr>
        </p:nvGraphicFramePr>
        <p:xfrm>
          <a:off x="1476314" y="1774825"/>
          <a:ext cx="6191371" cy="12886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8439">
                  <a:extLst>
                    <a:ext uri="{9D8B030D-6E8A-4147-A177-3AD203B41FA5}">
                      <a16:colId xmlns:a16="http://schemas.microsoft.com/office/drawing/2014/main" val="859668668"/>
                    </a:ext>
                  </a:extLst>
                </a:gridCol>
                <a:gridCol w="1740370">
                  <a:extLst>
                    <a:ext uri="{9D8B030D-6E8A-4147-A177-3AD203B41FA5}">
                      <a16:colId xmlns:a16="http://schemas.microsoft.com/office/drawing/2014/main" val="3309081223"/>
                    </a:ext>
                  </a:extLst>
                </a:gridCol>
                <a:gridCol w="1602562">
                  <a:extLst>
                    <a:ext uri="{9D8B030D-6E8A-4147-A177-3AD203B41FA5}">
                      <a16:colId xmlns:a16="http://schemas.microsoft.com/office/drawing/2014/main" val="73500855"/>
                    </a:ext>
                  </a:extLst>
                </a:gridCol>
              </a:tblGrid>
              <a:tr h="806875">
                <a:tc>
                  <a:txBody>
                    <a:bodyPr/>
                    <a:lstStyle/>
                    <a:p>
                      <a:pPr fontAlgn="t"/>
                      <a:br>
                        <a:rPr lang="en-US" sz="2000" dirty="0">
                          <a:effectLst/>
                        </a:rPr>
                      </a:b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2012</a:t>
                      </a:r>
                      <a:endParaRPr lang="en-US" sz="200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en-US" sz="200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3097160029"/>
                  </a:ext>
                </a:extLst>
              </a:tr>
              <a:tr h="481816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”Accessibility” links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240 (7.4%)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1.438 (42.5%)</a:t>
                      </a:r>
                      <a:endParaRPr lang="en-US" sz="2000" dirty="0">
                        <a:effectLst/>
                      </a:endParaRPr>
                    </a:p>
                  </a:txBody>
                  <a:tcPr marL="60401" marR="60401" marT="43489" marB="43489"/>
                </a:tc>
                <a:extLst>
                  <a:ext uri="{0D108BD9-81ED-4DB2-BD59-A6C34878D82A}">
                    <a16:rowId xmlns:a16="http://schemas.microsoft.com/office/drawing/2014/main" val="259310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81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2800" dirty="0">
                <a:latin typeface="Encode Sans Normal Black"/>
              </a:rPr>
              <a:t>Q4. </a:t>
            </a:r>
            <a:r>
              <a:rPr lang="en-US" sz="2800" b="0" dirty="0">
                <a:latin typeface="Encode Sans Normal Black"/>
              </a:rPr>
              <a:t>What variables are most strongly associated with institutions' automated accessibility scores? 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3B65A-F163-131B-80A2-CB617E7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0" dirty="0"/>
              <a:t>Analysis of variance and Pearson’s correlation coefficient were used to test the relationship between characteristics of the institutions and web accessibility while exploratory multiple regressions were used to develop a multivariate model of web accessibility.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0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original study: 10 Years Ago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076322" cy="4015497"/>
          </a:xfrm>
        </p:spPr>
        <p:txBody>
          <a:bodyPr/>
          <a:lstStyle/>
          <a:p>
            <a:pPr marL="57150" indent="0">
              <a:buNone/>
            </a:pPr>
            <a:r>
              <a:rPr lang="en-US" b="0"/>
              <a:t>Thompson, T., Comden, D., Ferguson, S., </a:t>
            </a:r>
            <a:r>
              <a:rPr lang="en-US" b="0" err="1"/>
              <a:t>Burgstahler</a:t>
            </a:r>
            <a:r>
              <a:rPr lang="en-US" b="0"/>
              <a:t>, S., Moore, E. (2013). </a:t>
            </a:r>
            <a:r>
              <a:rPr lang="en-US" b="0">
                <a:hlinkClick r:id="rId2"/>
              </a:rPr>
              <a:t>Seeking Predictors of Web Accessibility in U.S. Higher Education Institutions</a:t>
            </a:r>
            <a:r>
              <a:rPr lang="en-US" b="0"/>
              <a:t>. Information Technology and Disabilities E-Journal, 13(1).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7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200" dirty="0">
                <a:latin typeface="Encode Sans Normal Black"/>
              </a:rPr>
              <a:t>Q4. </a:t>
            </a:r>
            <a:r>
              <a:rPr lang="en-US" sz="3200" b="0" dirty="0">
                <a:latin typeface="Encode Sans Normal Black"/>
              </a:rPr>
              <a:t>The best predictors of web accessibility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3B65A-F163-131B-80A2-CB617E73F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sz="2000" b="0" dirty="0"/>
              <a:t>Size of the institution</a:t>
            </a:r>
            <a:endParaRPr lang="en-US" sz="2000" b="0" dirty="0">
              <a:ea typeface="Open Sans"/>
            </a:endParaRPr>
          </a:p>
          <a:p>
            <a:r>
              <a:rPr lang="en-US" sz="2000" b="0" dirty="0"/>
              <a:t>Having resolved an OCR complaint re. web accessibility</a:t>
            </a:r>
          </a:p>
          <a:p>
            <a:r>
              <a:rPr lang="en-US" sz="2000" b="0" dirty="0"/>
              <a:t>Having a web accessibility policy of any type </a:t>
            </a:r>
          </a:p>
          <a:p>
            <a:r>
              <a:rPr lang="en-US" sz="2000" b="0" dirty="0"/>
              <a:t>Control of the institution </a:t>
            </a:r>
            <a:br>
              <a:rPr lang="en-US" sz="2000" b="0" dirty="0"/>
            </a:br>
            <a:r>
              <a:rPr lang="en-US" sz="2000" b="0" dirty="0"/>
              <a:t>(public is positive, private-for-profit is negative)</a:t>
            </a:r>
          </a:p>
          <a:p>
            <a:r>
              <a:rPr lang="en-US" sz="2000" b="0" dirty="0"/>
              <a:t>Having received an NIH or NSF award </a:t>
            </a:r>
          </a:p>
          <a:p>
            <a:r>
              <a:rPr lang="en-US" sz="2000" b="0" dirty="0"/>
              <a:t>Indication of a responsible party in the web accessibility policy </a:t>
            </a:r>
          </a:p>
          <a:p>
            <a:r>
              <a:rPr lang="en-US" sz="2000" b="0" dirty="0"/>
              <a:t>Total degrees conferred </a:t>
            </a:r>
          </a:p>
          <a:p>
            <a:r>
              <a:rPr lang="en-US" sz="2000" b="0" dirty="0"/>
              <a:t>Being the recipient of a lawsuit re. web accessibility </a:t>
            </a:r>
          </a:p>
          <a:p>
            <a:r>
              <a:rPr lang="en-US" sz="2000" b="0" dirty="0"/>
              <a:t>Being a Tribal College (negative)  </a:t>
            </a:r>
          </a:p>
          <a:p>
            <a:r>
              <a:rPr lang="en-US" sz="2000" b="0" dirty="0"/>
              <a:t>Being an HBCU (negative)  </a:t>
            </a:r>
          </a:p>
        </p:txBody>
      </p:sp>
    </p:spTree>
    <p:extLst>
      <p:ext uri="{BB962C8B-B14F-4D97-AF65-F5344CB8AC3E}">
        <p14:creationId xmlns:p14="http://schemas.microsoft.com/office/powerpoint/2010/main" val="106992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200" dirty="0">
                <a:latin typeface="Encode Sans Normal Black"/>
              </a:rPr>
              <a:t>Q4. </a:t>
            </a:r>
            <a:r>
              <a:rPr lang="en-US" sz="3200" b="0" dirty="0">
                <a:latin typeface="Encode Sans Normal Black"/>
              </a:rPr>
              <a:t>Average website accessibility scores (1 of 2)</a:t>
            </a:r>
            <a:endParaRPr lang="en-US" sz="3200" dirty="0"/>
          </a:p>
        </p:txBody>
      </p:sp>
      <p:pic>
        <p:nvPicPr>
          <p:cNvPr id="7" name="Picture 6" descr="A horizontal bar chart showing the average website accessibility score for various types of institutions. A vertical line indicates the overall mean score of 6.95. Types of institutions that have the highest average scores are &quot;Has OCR resolution&quot; (n=464, mean=8.0), Coalition of Urban Serving Universities (CUSU) (n=38, mean=8.0), and &quot;Policy with a responsible party&quot; (n=365, mean=7.9). Those with the lowest average scores are &quot;Private for profit&quot; (n=342, mean=6.0), &quot;Exclusively grad/prof&quot; (n=281, mean=6.2), &quot;Very small&quot; (n=843, mean=6.4), and &quot;No policy&quot; (n=2183, mean=6.6). Additional statistics are presented in Table 4.   ">
            <a:extLst>
              <a:ext uri="{FF2B5EF4-FFF2-40B4-BE49-F238E27FC236}">
                <a16:creationId xmlns:a16="http://schemas.microsoft.com/office/drawing/2014/main" id="{F2DEEAD3-F2FA-B3CA-F37B-58DBC5D29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61" y="1506224"/>
            <a:ext cx="7331474" cy="51381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90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sz="3200" dirty="0">
                <a:latin typeface="Encode Sans Normal Black"/>
              </a:rPr>
              <a:t>Q4. </a:t>
            </a:r>
            <a:r>
              <a:rPr lang="en-US" sz="3200" b="0" dirty="0">
                <a:latin typeface="Encode Sans Normal Black"/>
              </a:rPr>
              <a:t>Average website accessibility scores (2 of 2)</a:t>
            </a:r>
            <a:endParaRPr lang="en-US" sz="3200" dirty="0"/>
          </a:p>
        </p:txBody>
      </p:sp>
      <p:pic>
        <p:nvPicPr>
          <p:cNvPr id="4" name="Picture 3" descr="Continuation of the horizontal bar chart shown on the previous slide. See the previous slide for details. ">
            <a:extLst>
              <a:ext uri="{FF2B5EF4-FFF2-40B4-BE49-F238E27FC236}">
                <a16:creationId xmlns:a16="http://schemas.microsoft.com/office/drawing/2014/main" id="{8E03DE60-9B97-1BF8-A819-3EFA6C137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73" y="1562709"/>
            <a:ext cx="7778453" cy="49635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96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 / Credits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56481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0" dirty="0"/>
              <a:t>“Predictors of Postsecondary Web Accessibility, 2012 to 2022”, accepted for publication in Journal on Technology &amp; Persons with Disabilities (CSUN, 2024)</a:t>
            </a:r>
          </a:p>
          <a:p>
            <a:pPr>
              <a:spcAft>
                <a:spcPts val="600"/>
              </a:spcAft>
            </a:pPr>
            <a:r>
              <a:rPr lang="en-US" sz="2200" b="0" dirty="0"/>
              <a:t>Co-authors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Terrill Thompson, UW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Dan Comden,</a:t>
            </a:r>
            <a:r>
              <a:rPr lang="en-US" sz="1800" dirty="0"/>
              <a:t> UW</a:t>
            </a:r>
            <a:endParaRPr lang="en-US" sz="1800" b="0" dirty="0"/>
          </a:p>
          <a:p>
            <a:pPr lvl="1">
              <a:spcAft>
                <a:spcPts val="600"/>
              </a:spcAft>
            </a:pPr>
            <a:r>
              <a:rPr lang="en-US" sz="1800" dirty="0"/>
              <a:t>Scott Ferguson, UW</a:t>
            </a:r>
          </a:p>
          <a:p>
            <a:pPr lvl="1">
              <a:spcAft>
                <a:spcPts val="600"/>
              </a:spcAft>
            </a:pPr>
            <a:r>
              <a:rPr lang="en-US" sz="1800" b="0" dirty="0" err="1"/>
              <a:t>Dustine</a:t>
            </a:r>
            <a:r>
              <a:rPr lang="en-US" sz="1800" b="0" dirty="0"/>
              <a:t> Bowker</a:t>
            </a:r>
            <a:r>
              <a:rPr lang="en-US" sz="1800" dirty="0"/>
              <a:t>, UW</a:t>
            </a:r>
            <a:endParaRPr lang="en-US" sz="1800" b="0" dirty="0"/>
          </a:p>
          <a:p>
            <a:pPr lvl="1">
              <a:spcAft>
                <a:spcPts val="600"/>
              </a:spcAft>
            </a:pPr>
            <a:r>
              <a:rPr lang="en-US" sz="1800" dirty="0"/>
              <a:t>Sheryl </a:t>
            </a:r>
            <a:r>
              <a:rPr lang="en-US" sz="1800" dirty="0" err="1"/>
              <a:t>Burgstahler</a:t>
            </a:r>
            <a:r>
              <a:rPr lang="en-US" sz="1800" dirty="0"/>
              <a:t>, UW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Jared Smith, </a:t>
            </a:r>
            <a:r>
              <a:rPr lang="en-US" sz="1800" b="0" dirty="0" err="1"/>
              <a:t>WebAIM</a:t>
            </a:r>
            <a:r>
              <a:rPr lang="en-US" sz="1800" b="0" dirty="0"/>
              <a:t>, Utah State University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Elizabeth Moore, Applied Inference </a:t>
            </a:r>
            <a:endParaRPr lang="en-US" sz="1800" b="0" dirty="0"/>
          </a:p>
          <a:p>
            <a:pPr lvl="1">
              <a:spcAft>
                <a:spcPts val="600"/>
              </a:spcAft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37306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thoughts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110462"/>
            <a:ext cx="9057396" cy="2003541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3200" b="0" i="0">
                <a:solidFill>
                  <a:srgbClr val="202124"/>
                </a:solidFill>
                <a:effectLst/>
                <a:latin typeface="+mj-lt"/>
              </a:rPr>
              <a:t>I'd love to change the world</a:t>
            </a:r>
            <a:br>
              <a:rPr lang="en-US" sz="3200">
                <a:latin typeface="+mj-lt"/>
              </a:rPr>
            </a:br>
            <a:r>
              <a:rPr lang="en-US" sz="3200" b="0" i="0">
                <a:solidFill>
                  <a:srgbClr val="202124"/>
                </a:solidFill>
                <a:effectLst/>
                <a:latin typeface="+mj-lt"/>
              </a:rPr>
              <a:t>But I don't know what to do</a:t>
            </a:r>
            <a:br>
              <a:rPr lang="en-US" sz="3200">
                <a:latin typeface="+mj-lt"/>
              </a:rPr>
            </a:br>
            <a:r>
              <a:rPr lang="en-US" sz="3200" b="0" i="0">
                <a:solidFill>
                  <a:srgbClr val="202124"/>
                </a:solidFill>
                <a:effectLst/>
                <a:latin typeface="+mj-lt"/>
              </a:rPr>
              <a:t>So I'll leave it up to you</a:t>
            </a:r>
            <a:endParaRPr lang="en-US" sz="3200" b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FF723-9E23-DFD8-56BA-44CB94FA0AC6}"/>
              </a:ext>
            </a:extLst>
          </p:cNvPr>
          <p:cNvSpPr txBox="1"/>
          <p:nvPr/>
        </p:nvSpPr>
        <p:spPr>
          <a:xfrm>
            <a:off x="4763635" y="4029959"/>
            <a:ext cx="389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Dan Comden </a:t>
            </a:r>
            <a:br>
              <a:rPr lang="en-US" sz="2400"/>
            </a:br>
            <a:r>
              <a:rPr lang="en-US" sz="2400"/>
              <a:t>(quoting Ten Years After)</a:t>
            </a:r>
          </a:p>
        </p:txBody>
      </p:sp>
      <p:pic>
        <p:nvPicPr>
          <p:cNvPr id="5" name="Picture 2" descr="Photo of Ten Years After (than band), circa 1970 ">
            <a:extLst>
              <a:ext uri="{FF2B5EF4-FFF2-40B4-BE49-F238E27FC236}">
                <a16:creationId xmlns:a16="http://schemas.microsoft.com/office/drawing/2014/main" id="{836FC396-62C5-E591-2A00-FA170FAF2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5" y="4860956"/>
            <a:ext cx="1904588" cy="199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9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idea in 2012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200" b="0" dirty="0"/>
              <a:t>Measure the accessibility of the “Top 10” web pages at all  higher education institutions in the United States. 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200" b="0" dirty="0"/>
              <a:t>Collect a bunch of additional data (independent variables) about all institutions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200" b="0" dirty="0"/>
              <a:t>Analysis: Which independent variables are the best predictors of web accessibility?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4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web accessibility in 2012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b="0"/>
              <a:t>% of &lt;</a:t>
            </a:r>
            <a:r>
              <a:rPr lang="en-US" b="0" err="1"/>
              <a:t>img</a:t>
            </a:r>
            <a:r>
              <a:rPr lang="en-US" b="0"/>
              <a:t>&gt; elements with </a:t>
            </a:r>
            <a:r>
              <a:rPr lang="en-US"/>
              <a:t>alt attributes</a:t>
            </a:r>
          </a:p>
          <a:p>
            <a:pPr>
              <a:spcAft>
                <a:spcPts val="1800"/>
              </a:spcAft>
            </a:pPr>
            <a:r>
              <a:rPr lang="en-US" b="0"/>
              <a:t>% of &lt;input&gt; elements with </a:t>
            </a:r>
            <a:r>
              <a:rPr lang="en-US"/>
              <a:t>"labels"</a:t>
            </a:r>
            <a:r>
              <a:rPr lang="en-US" b="0"/>
              <a:t> </a:t>
            </a:r>
          </a:p>
          <a:p>
            <a:pPr>
              <a:spcAft>
                <a:spcPts val="1800"/>
              </a:spcAft>
            </a:pPr>
            <a:r>
              <a:rPr lang="en-US" b="0"/>
              <a:t>% of pages with HTML </a:t>
            </a:r>
            <a:r>
              <a:rPr lang="en-US"/>
              <a:t>headings</a:t>
            </a:r>
          </a:p>
          <a:p>
            <a:pPr>
              <a:spcAft>
                <a:spcPts val="1800"/>
              </a:spcAft>
            </a:pPr>
            <a:r>
              <a:rPr lang="en-US" b="0"/>
              <a:t>% of pages with a </a:t>
            </a:r>
            <a:r>
              <a:rPr lang="en-US" i="1"/>
              <a:t>lang</a:t>
            </a:r>
            <a:r>
              <a:rPr lang="en-US"/>
              <a:t> attribute</a:t>
            </a:r>
          </a:p>
          <a:p>
            <a:pPr>
              <a:spcAft>
                <a:spcPts val="1800"/>
              </a:spcAft>
            </a:pPr>
            <a:r>
              <a:rPr lang="en-US" b="0"/>
              <a:t>% of pages with </a:t>
            </a:r>
            <a:r>
              <a:rPr lang="en-US"/>
              <a:t>ARIA landmark regions</a:t>
            </a:r>
          </a:p>
        </p:txBody>
      </p:sp>
    </p:spTree>
    <p:extLst>
      <p:ext uri="{BB962C8B-B14F-4D97-AF65-F5344CB8AC3E}">
        <p14:creationId xmlns:p14="http://schemas.microsoft.com/office/powerpoint/2010/main" val="10788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 in 2012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Demographic data</a:t>
            </a:r>
            <a:r>
              <a:rPr lang="en-US" b="0" dirty="0"/>
              <a:t> (Carnegie Foundation)</a:t>
            </a:r>
          </a:p>
          <a:p>
            <a:r>
              <a:rPr lang="en-US" dirty="0"/>
              <a:t>Top 10 HTML pages</a:t>
            </a:r>
            <a:r>
              <a:rPr lang="en-US" b="0" dirty="0"/>
              <a:t> at each institution (via Google)</a:t>
            </a:r>
          </a:p>
          <a:p>
            <a:r>
              <a:rPr lang="en-US" b="0" dirty="0"/>
              <a:t>An automated check of institution home pages for an “Accessibility” link </a:t>
            </a:r>
          </a:p>
          <a:p>
            <a:r>
              <a:rPr lang="en-US" b="0" dirty="0"/>
              <a:t>A list of URLs searching Google for "web technology accessibility policy”, narrowed to </a:t>
            </a:r>
            <a:r>
              <a:rPr lang="en-US" i="1" dirty="0"/>
              <a:t>verified</a:t>
            </a:r>
            <a:r>
              <a:rPr lang="en-US" dirty="0"/>
              <a:t> policies</a:t>
            </a:r>
            <a:r>
              <a:rPr lang="en-US" b="0" dirty="0"/>
              <a:t>, in specific categories, after manual inspection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9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Categories of “Policies” in 2012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300"/>
              </a:spcAft>
            </a:pPr>
            <a:r>
              <a:rPr lang="en-US" b="0"/>
              <a:t>Formal-standalone</a:t>
            </a:r>
          </a:p>
          <a:p>
            <a:pPr>
              <a:lnSpc>
                <a:spcPct val="200000"/>
              </a:lnSpc>
              <a:spcAft>
                <a:spcPts val="300"/>
              </a:spcAft>
            </a:pPr>
            <a:r>
              <a:rPr lang="en-US" b="0"/>
              <a:t>Formal-incorporated</a:t>
            </a:r>
          </a:p>
          <a:p>
            <a:pPr>
              <a:lnSpc>
                <a:spcPct val="200000"/>
              </a:lnSpc>
              <a:spcAft>
                <a:spcPts val="300"/>
              </a:spcAft>
            </a:pPr>
            <a:r>
              <a:rPr lang="en-US" b="0"/>
              <a:t>Standards or guidelines </a:t>
            </a:r>
          </a:p>
          <a:p>
            <a:pPr>
              <a:lnSpc>
                <a:spcPct val="200000"/>
              </a:lnSpc>
              <a:spcAft>
                <a:spcPts val="300"/>
              </a:spcAft>
            </a:pPr>
            <a:r>
              <a:rPr lang="en-US" b="0"/>
              <a:t>General statement</a:t>
            </a:r>
          </a:p>
        </p:txBody>
      </p:sp>
    </p:spTree>
    <p:extLst>
      <p:ext uri="{BB962C8B-B14F-4D97-AF65-F5344CB8AC3E}">
        <p14:creationId xmlns:p14="http://schemas.microsoft.com/office/powerpoint/2010/main" val="131233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web accessibility in 2022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412579"/>
          </a:xfrm>
        </p:spPr>
        <p:txBody>
          <a:bodyPr/>
          <a:lstStyle/>
          <a:p>
            <a:r>
              <a:rPr lang="en-US" dirty="0"/>
              <a:t>Used two samples of URLs for each institution </a:t>
            </a:r>
          </a:p>
          <a:p>
            <a:pPr lvl="1"/>
            <a:r>
              <a:rPr lang="en-US" b="1" dirty="0"/>
              <a:t>Method 1</a:t>
            </a:r>
            <a:r>
              <a:rPr lang="en-US" dirty="0"/>
              <a:t> – Top 10 web pages </a:t>
            </a:r>
            <a:r>
              <a:rPr lang="en-US" b="1" dirty="0"/>
              <a:t>at</a:t>
            </a:r>
            <a:r>
              <a:rPr lang="en-US" dirty="0"/>
              <a:t> each institution </a:t>
            </a:r>
          </a:p>
          <a:p>
            <a:pPr lvl="2"/>
            <a:r>
              <a:rPr lang="en-US" dirty="0"/>
              <a:t>(Example: “</a:t>
            </a:r>
            <a:r>
              <a:rPr lang="en-US" dirty="0" err="1"/>
              <a:t>site:washington.edu</a:t>
            </a:r>
            <a:r>
              <a:rPr lang="en-US" dirty="0"/>
              <a:t>”) </a:t>
            </a:r>
          </a:p>
          <a:p>
            <a:pPr lvl="2"/>
            <a:r>
              <a:rPr lang="en-US" dirty="0"/>
              <a:t>the method used in the original study</a:t>
            </a:r>
          </a:p>
          <a:p>
            <a:pPr lvl="2"/>
            <a:r>
              <a:rPr lang="en-US" dirty="0"/>
              <a:t>pages tend to be decentralized</a:t>
            </a:r>
          </a:p>
          <a:p>
            <a:pPr lvl="1"/>
            <a:r>
              <a:rPr lang="en-US" b="1" dirty="0"/>
              <a:t>Method 2</a:t>
            </a:r>
            <a:r>
              <a:rPr lang="en-US" dirty="0"/>
              <a:t> -  Top 10 web pages </a:t>
            </a:r>
            <a:r>
              <a:rPr lang="en-US" b="1" dirty="0"/>
              <a:t>at &amp; about</a:t>
            </a:r>
            <a:r>
              <a:rPr lang="en-US" dirty="0"/>
              <a:t> each institution</a:t>
            </a:r>
          </a:p>
          <a:p>
            <a:pPr lvl="2"/>
            <a:r>
              <a:rPr lang="en-US" dirty="0"/>
              <a:t>Example (“University of Washington </a:t>
            </a:r>
            <a:r>
              <a:rPr lang="en-US" dirty="0" err="1"/>
              <a:t>site:washington.edu</a:t>
            </a:r>
            <a:r>
              <a:rPr lang="en-US" dirty="0"/>
              <a:t>”) </a:t>
            </a:r>
          </a:p>
          <a:p>
            <a:pPr lvl="2"/>
            <a:r>
              <a:rPr lang="en-US" dirty="0"/>
              <a:t>pages tend to be centralized</a:t>
            </a:r>
          </a:p>
          <a:p>
            <a:r>
              <a:rPr lang="en-US" dirty="0"/>
              <a:t>Used WAVE API </a:t>
            </a:r>
          </a:p>
          <a:p>
            <a:pPr lvl="1"/>
            <a:r>
              <a:rPr lang="en-US" dirty="0"/>
              <a:t>100+ automated measures for each web page </a:t>
            </a:r>
          </a:p>
          <a:p>
            <a:pPr lvl="1"/>
            <a:r>
              <a:rPr lang="en-US" dirty="0"/>
              <a:t>Each institution gets an automated accessibility score</a:t>
            </a:r>
            <a:br>
              <a:rPr lang="en-US" dirty="0"/>
            </a:br>
            <a:r>
              <a:rPr lang="en-US" dirty="0"/>
              <a:t>range: 1 to 10, normalized against the </a:t>
            </a:r>
            <a:r>
              <a:rPr lang="en-US" dirty="0" err="1"/>
              <a:t>WebAIM</a:t>
            </a:r>
            <a:r>
              <a:rPr lang="en-US" dirty="0"/>
              <a:t> One Million</a:t>
            </a:r>
          </a:p>
          <a:p>
            <a:r>
              <a:rPr lang="en-US" dirty="0"/>
              <a:t>Used the original 5 basic measures too</a:t>
            </a:r>
          </a:p>
          <a:p>
            <a:pPr lvl="1"/>
            <a:r>
              <a:rPr lang="en-US" dirty="0"/>
              <a:t>For comparison over time</a:t>
            </a:r>
          </a:p>
        </p:txBody>
      </p:sp>
    </p:spTree>
    <p:extLst>
      <p:ext uri="{BB962C8B-B14F-4D97-AF65-F5344CB8AC3E}">
        <p14:creationId xmlns:p14="http://schemas.microsoft.com/office/powerpoint/2010/main" val="112717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D820F-3B59-6647-8F5E-B63FDCA1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independent variables in 2022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F2F09-4AD4-E240-94CD-7F589B40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4682"/>
            <a:ext cx="8196210" cy="4015497"/>
          </a:xfrm>
        </p:spPr>
        <p:txBody>
          <a:bodyPr/>
          <a:lstStyle/>
          <a:p>
            <a:r>
              <a:rPr lang="en-US" dirty="0"/>
              <a:t>More demographics </a:t>
            </a:r>
          </a:p>
          <a:p>
            <a:pPr lvl="1"/>
            <a:r>
              <a:rPr lang="en-US" dirty="0"/>
              <a:t>100+ variables in Carnegie Classifications data set </a:t>
            </a:r>
          </a:p>
          <a:p>
            <a:pPr lvl="1"/>
            <a:r>
              <a:rPr lang="en-US" dirty="0"/>
              <a:t>Endowment assets from National Center for Ed. Statistics</a:t>
            </a:r>
          </a:p>
          <a:p>
            <a:r>
              <a:rPr lang="en-US" dirty="0"/>
              <a:t>More policy variables </a:t>
            </a:r>
          </a:p>
          <a:p>
            <a:pPr lvl="1"/>
            <a:r>
              <a:rPr lang="en-US" dirty="0"/>
              <a:t>Yes/No fields for 8 specific characteristics  </a:t>
            </a:r>
          </a:p>
          <a:p>
            <a:pPr lvl="1"/>
            <a:r>
              <a:rPr lang="en-US" dirty="0"/>
              <a:t>A “Policy Score” (0-8, count of measured characteristics) </a:t>
            </a:r>
          </a:p>
          <a:p>
            <a:r>
              <a:rPr lang="en-US" dirty="0"/>
              <a:t>Federal Funding </a:t>
            </a:r>
          </a:p>
          <a:p>
            <a:pPr lvl="1"/>
            <a:r>
              <a:rPr lang="en-US" dirty="0"/>
              <a:t>National Science Foundation (NSF)</a:t>
            </a:r>
          </a:p>
          <a:p>
            <a:pPr lvl="1"/>
            <a:r>
              <a:rPr lang="en-US" dirty="0"/>
              <a:t>National Institutes of Health (NIH)</a:t>
            </a:r>
          </a:p>
          <a:p>
            <a:r>
              <a:rPr lang="en-US" dirty="0"/>
              <a:t>OCR Resolutions </a:t>
            </a:r>
          </a:p>
          <a:p>
            <a:pPr lvl="1"/>
            <a:r>
              <a:rPr lang="en-US" dirty="0"/>
              <a:t>Yes/No, plus data about each </a:t>
            </a:r>
          </a:p>
          <a:p>
            <a:r>
              <a:rPr lang="en-US" dirty="0"/>
              <a:t>Lawsuits </a:t>
            </a:r>
          </a:p>
          <a:p>
            <a:pPr lvl="1"/>
            <a:r>
              <a:rPr lang="en-US" dirty="0"/>
              <a:t>Yes/No, plus data about each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8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1273</Words>
  <Application>Microsoft Macintosh PowerPoint</Application>
  <PresentationFormat>On-screen Show (4:3)</PresentationFormat>
  <Paragraphs>190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Encode Sans Normal Black</vt:lpstr>
      <vt:lpstr>Lucida Grande</vt:lpstr>
      <vt:lpstr>Open Sans</vt:lpstr>
      <vt:lpstr>Open Sans Light</vt:lpstr>
      <vt:lpstr>Uni Sans Regular</vt:lpstr>
      <vt:lpstr>Custom Design</vt:lpstr>
      <vt:lpstr>1_Custom Design</vt:lpstr>
      <vt:lpstr>Seeking predictors of web accessibility in U.S. higher education institutions  (10 years after)</vt:lpstr>
      <vt:lpstr>Ten Years After</vt:lpstr>
      <vt:lpstr>The original study: 10 Years Ago</vt:lpstr>
      <vt:lpstr>Our idea in 2012</vt:lpstr>
      <vt:lpstr>Basic web accessibility in 2012</vt:lpstr>
      <vt:lpstr>Independent variables in 2012</vt:lpstr>
      <vt:lpstr>Four Categories of “Policies” in 2012</vt:lpstr>
      <vt:lpstr>Better web accessibility in 2022</vt:lpstr>
      <vt:lpstr>More independent variables in 2022</vt:lpstr>
      <vt:lpstr>Eight characteristics of policies</vt:lpstr>
      <vt:lpstr>Example Policy 1</vt:lpstr>
      <vt:lpstr>Example Policy 2</vt:lpstr>
      <vt:lpstr>Example Policy 3</vt:lpstr>
      <vt:lpstr>Example Policy 4</vt:lpstr>
      <vt:lpstr>Example Policy 5</vt:lpstr>
      <vt:lpstr>Example Policy 6</vt:lpstr>
      <vt:lpstr>Example Policy 7</vt:lpstr>
      <vt:lpstr>Example Policy 8</vt:lpstr>
      <vt:lpstr>Example Policy 9</vt:lpstr>
      <vt:lpstr>The new study: Overall population</vt:lpstr>
      <vt:lpstr>About those lawsuits</vt:lpstr>
      <vt:lpstr>The new study: Research questions</vt:lpstr>
      <vt:lpstr>Results</vt:lpstr>
      <vt:lpstr>Q1. Has the accessibility of postsecondary websites improved in 10 years?</vt:lpstr>
      <vt:lpstr>Q2. How have institutions’ web/technology accessibility policies changed in 10 years?</vt:lpstr>
      <vt:lpstr>Q2. Policy changes (Slide 2 of 3)</vt:lpstr>
      <vt:lpstr>Q2. Growth in Formal/Standalone Policies</vt:lpstr>
      <vt:lpstr>Q3. Has the number of institutions with “accessibility” links in on their home pages changed in 10 years? </vt:lpstr>
      <vt:lpstr>Q4. What variables are most strongly associated with institutions' automated accessibility scores? </vt:lpstr>
      <vt:lpstr>Q4. The best predictors of web accessibility</vt:lpstr>
      <vt:lpstr>Q4. Average website accessibility scores (1 of 2)</vt:lpstr>
      <vt:lpstr>Q4. Average website accessibility scores (2 of 2)</vt:lpstr>
      <vt:lpstr>For More Information / Credits</vt:lpstr>
      <vt:lpstr>Final thoughts</vt:lpstr>
    </vt:vector>
  </TitlesOfParts>
  <Manager/>
  <Company>University of Washington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Seeking predictors of web accessibility in U.S. higher education institutions  (10 years after)</dc:title>
  <dc:subject/>
  <dc:creator>Terrill Thompson and Dan Comden</dc:creator>
  <cp:keywords/>
  <dc:description>Slides accompanying presentation at Accessing Higher Ground, November 10, 2023</dc:description>
  <cp:lastModifiedBy>Terrill Thompson</cp:lastModifiedBy>
  <cp:revision>5</cp:revision>
  <cp:lastPrinted>2016-02-10T20:19:12Z</cp:lastPrinted>
  <dcterms:created xsi:type="dcterms:W3CDTF">2014-10-14T00:51:43Z</dcterms:created>
  <dcterms:modified xsi:type="dcterms:W3CDTF">2023-11-10T15:32:25Z</dcterms:modified>
  <cp:category/>
</cp:coreProperties>
</file>