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8_C9AEBC05.xml" ContentType="application/vnd.ms-powerpoint.comments+xml"/>
  <Override PartName="/ppt/comments/modernComment_104_F5DA66A9.xml" ContentType="application/vnd.ms-powerpoint.comments+xml"/>
  <Override PartName="/ppt/comments/modernComment_112_F14D6FA0.xml" ContentType="application/vnd.ms-powerpoint.comments+xml"/>
  <Override PartName="/ppt/comments/modernComment_111_3DD31D97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265" r:id="rId6"/>
    <p:sldId id="257" r:id="rId7"/>
    <p:sldId id="264" r:id="rId8"/>
    <p:sldId id="259" r:id="rId9"/>
    <p:sldId id="266" r:id="rId10"/>
    <p:sldId id="260" r:id="rId11"/>
    <p:sldId id="271" r:id="rId12"/>
    <p:sldId id="272" r:id="rId13"/>
    <p:sldId id="270" r:id="rId14"/>
    <p:sldId id="267" r:id="rId15"/>
    <p:sldId id="274" r:id="rId16"/>
    <p:sldId id="273" r:id="rId17"/>
    <p:sldId id="275" r:id="rId18"/>
    <p:sldId id="276" r:id="rId19"/>
    <p:sldId id="279" r:id="rId20"/>
    <p:sldId id="277" r:id="rId21"/>
    <p:sldId id="280" r:id="rId22"/>
    <p:sldId id="278" r:id="rId23"/>
    <p:sldId id="269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35264-9AE6-37A6-DA79-61A4683D964F}" name="Heap, Tania" initials="HT" userId="S::tania.heap@unt.edu::923fcca0-ac3c-4152-8e50-c1f2ecef4c5f" providerId="AD"/>
  <p188:author id="{935E9ADB-D8E7-2DBC-E966-A2DE2D95B7D5}" name="Archibald, Audon" initials="AA" userId="S::audon.archibald@unt.edu::755f551e-9923-49fb-b774-9ce3789fb8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BAFA49-745B-92B0-52DF-2F5FC571C7FF}" v="307" dt="2023-10-26T16:00:08.384"/>
    <p1510:client id="{8170AD7D-7852-4759-95BA-C696B16097A7}" v="10" dt="2023-10-26T17:15:59.025"/>
    <p1510:client id="{A249EC28-DB62-D83C-BB28-19FBB27637BD}" v="764" dt="2023-10-25T20:59:14.350"/>
    <p1510:client id="{CD0F6C40-509A-4B18-BB04-EC43AAAFF67D}" v="3" dt="2023-10-24T22:37:01.216"/>
    <p1510:client id="{FB1B9621-C7D8-C803-A8E4-853126D57975}" v="42" dt="2023-10-26T19:06:35.2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62" autoAdjust="0"/>
  </p:normalViewPr>
  <p:slideViewPr>
    <p:cSldViewPr snapToGrid="0">
      <p:cViewPr varScale="1">
        <p:scale>
          <a:sx n="106" d="100"/>
          <a:sy n="106" d="100"/>
        </p:scale>
        <p:origin x="120" y="120"/>
      </p:cViewPr>
      <p:guideLst/>
    </p:cSldViewPr>
  </p:slideViewPr>
  <p:outlineViewPr>
    <p:cViewPr>
      <p:scale>
        <a:sx n="33" d="100"/>
        <a:sy n="33" d="100"/>
      </p:scale>
      <p:origin x="0" y="-777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104_F5DA66A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6A513ED-536A-4933-B893-4905B6E4E63C}" authorId="{935E9ADB-D8E7-2DBC-E966-A2DE2D95B7D5}" created="2023-10-26T17:13:58.91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124731049" sldId="260"/>
      <ac:spMk id="4" creationId="{A04497DF-8738-2C87-C94A-6C39B31980C0}"/>
    </ac:deMkLst>
    <p188:replyLst>
      <p188:reply id="{83A42AD9-21C3-4D2F-BCE7-64B159E91A4A}" authorId="{4CF35264-9AE6-37A6-DA79-61A4683D964F}" created="2023-10-26T17:42:36.571">
        <p188:txBody>
          <a:bodyPr/>
          <a:lstStyle/>
          <a:p>
            <a:r>
              <a:rPr lang="en-US"/>
              <a:t>I mention that in previous slide in last bullet point, do you think that would be enough? Maybe we should add 'our' checkpoints?</a:t>
            </a:r>
          </a:p>
        </p188:txBody>
      </p188:reply>
    </p188:replyLst>
    <p188:txBody>
      <a:bodyPr/>
      <a:lstStyle/>
      <a:p>
        <a:r>
          <a:rPr lang="en-US"/>
          <a:t>Do we want to mention anywhere that these checkpoints are based on our interpretation of the standards and are in the process of changing?</a:t>
        </a:r>
      </a:p>
    </p188:txBody>
  </p188:cm>
</p188:cmLst>
</file>

<file path=ppt/comments/modernComment_108_C9AEBC0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D008D2-24EC-450E-BF38-2948FF442CD8}" authorId="{935E9ADB-D8E7-2DBC-E966-A2DE2D95B7D5}" created="2023-10-26T17:10:42.76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83671813" sldId="264"/>
      <ac:spMk id="5" creationId="{C85E221C-FD91-350F-7464-DA7D3241B636}"/>
      <ac:txMk cp="253" len="96">
        <ac:context len="397" hash="2986536775"/>
      </ac:txMk>
    </ac:txMkLst>
    <p188:pos x="7949259" y="3405481"/>
    <p188:replyLst>
      <p188:reply id="{B3B3257A-0D2A-443B-BF72-1FCDE2CFDA53}" authorId="{4CF35264-9AE6-37A6-DA79-61A4683D964F}" created="2023-10-26T17:39:28.973">
        <p188:txBody>
          <a:bodyPr/>
          <a:lstStyle/>
          <a:p>
            <a:r>
              <a:rPr lang="en-US"/>
              <a:t>in general</a:t>
            </a:r>
          </a:p>
        </p188:txBody>
      </p188:reply>
    </p188:replyLst>
    <p188:txBody>
      <a:bodyPr/>
      <a:lstStyle/>
      <a:p>
        <a:r>
          <a:rPr lang="en-US"/>
          <a:t>Is this disabled in general or some sub-category?</a:t>
        </a:r>
      </a:p>
    </p188:txBody>
  </p188:cm>
  <p188:cm id="{505836C0-92F8-4576-9CEA-F2AAC205C312}" authorId="{935E9ADB-D8E7-2DBC-E966-A2DE2D95B7D5}" created="2023-10-26T17:13:17.64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83671813" sldId="264"/>
      <ac:spMk id="5" creationId="{C85E221C-FD91-350F-7464-DA7D3241B636}"/>
      <ac:txMk cp="350" len="46">
        <ac:context len="397" hash="2986536775"/>
      </ac:txMk>
    </ac:txMkLst>
    <p188:pos x="8767703" y="4045185"/>
    <p188:replyLst>
      <p188:reply id="{66C84421-9870-4793-A4E1-F8310F0755E0}" authorId="{4CF35264-9AE6-37A6-DA79-61A4683D964F}" created="2023-10-26T17:40:27.021">
        <p188:txBody>
          <a:bodyPr/>
          <a:lstStyle/>
          <a:p>
            <a:r>
              <a:rPr lang="en-US"/>
              <a:t>hmm, yes I see what you mean, I might say it but not in slide to avoid too much text (AHG is big on 'not too much' text and I feel I'm already adding too much lol)</a:t>
            </a:r>
          </a:p>
        </p188:txBody>
      </p188:reply>
    </p188:replyLst>
    <p188:txBody>
      <a:bodyPr/>
      <a:lstStyle/>
      <a:p>
        <a:r>
          <a:rPr lang="en-US"/>
          <a:t>Would suggest saying 'Southwestern University transitioning to support online students as a standard' or something to that effect; I think we want on paper that this is the new normal we're trying to study.</a:t>
        </a:r>
      </a:p>
    </p188:txBody>
  </p188:cm>
</p188:cmLst>
</file>

<file path=ppt/comments/modernComment_111_3DD31D9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7E7C70F-AB21-4854-92C4-B1E70D860C1F}" authorId="{935E9ADB-D8E7-2DBC-E966-A2DE2D95B7D5}" created="2023-10-26T17:15:08.92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037245847" sldId="273"/>
      <ac:spMk id="3" creationId="{8A13DFD3-E176-2A2A-5AAF-74DAB3A23C3E}"/>
      <ac:txMk cp="0" len="195">
        <ac:context len="400" hash="3338536081"/>
      </ac:txMk>
    </ac:txMkLst>
    <p188:pos x="10432814" y="1175925"/>
    <p188:replyLst>
      <p188:reply id="{324A8298-DC2D-41AD-B38C-3E5D62F0053E}" authorId="{4CF35264-9AE6-37A6-DA79-61A4683D964F}" created="2023-10-26T17:44:30.387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US"/>
          <a:t>Do we want specific numbers here?</a:t>
        </a:r>
      </a:p>
    </p188:txBody>
  </p188:cm>
  <p188:cm id="{B128758E-8B6A-418C-BAEF-E7848A892427}" authorId="{935E9ADB-D8E7-2DBC-E966-A2DE2D95B7D5}" created="2023-10-26T17:15:47.25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037245847" sldId="273"/>
      <ac:spMk id="3" creationId="{8A13DFD3-E176-2A2A-5AAF-74DAB3A23C3E}"/>
      <ac:txMk cp="306" len="93">
        <ac:context len="400" hash="3338536081"/>
      </ac:txMk>
    </ac:txMkLst>
    <p188:pos x="7309555" y="3810000"/>
    <p188:replyLst>
      <p188:reply id="{486DA4CC-0629-4C16-BF3F-9F445A20A239}" authorId="{4CF35264-9AE6-37A6-DA79-61A4683D964F}" created="2023-10-26T17:45:30.279">
        <p188:txBody>
          <a:bodyPr/>
          <a:lstStyle/>
          <a:p>
            <a:r>
              <a:rPr lang="en-US"/>
              <a:t>good idea</a:t>
            </a:r>
          </a:p>
        </p188:txBody>
      </p188:reply>
    </p188:replyLst>
    <p188:txBody>
      <a:bodyPr/>
      <a:lstStyle/>
      <a:p>
        <a:r>
          <a:rPr lang="en-US"/>
          <a:t>We might want to have our 'course caucus' info somewhere, or at least allude to the process.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 xmlns="">
          <p223:rxn type="👍">
            <p223:instance time="2023-10-26T17:45:26.092" authorId="{4CF35264-9AE6-37A6-DA79-61A4683D964F}"/>
          </p223:rxn>
        </p223:reactions>
      </p:ext>
    </p188:extLst>
  </p188:cm>
  <p188:cm id="{B6D2AE0E-1CE1-46EE-8D70-6C1101455A8E}" authorId="{935E9ADB-D8E7-2DBC-E966-A2DE2D95B7D5}" created="2023-10-26T17:15:57.68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037245847" sldId="273"/>
      <ac:spMk id="3" creationId="{8A13DFD3-E176-2A2A-5AAF-74DAB3A23C3E}"/>
      <ac:txMk cp="196" len="37">
        <ac:context len="400" hash="3338536081"/>
      </ac:txMk>
    </ac:txMkLst>
    <p188:pos x="5428074" y="1768592"/>
    <p188:txBody>
      <a:bodyPr/>
      <a:lstStyle/>
      <a:p>
        <a:r>
          <a:rPr lang="en-US"/>
          <a:t>at most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 xmlns="">
          <p223:rxn type="👍">
            <p223:instance time="2023-10-26T17:44:37.450" authorId="{4CF35264-9AE6-37A6-DA79-61A4683D964F}"/>
          </p223:rxn>
        </p223:reactions>
      </p:ext>
    </p188:extLst>
  </p188:cm>
</p188:cmLst>
</file>

<file path=ppt/comments/modernComment_112_F14D6FA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E15B304-8801-4807-A3D7-B1DF7A986BE0}" authorId="{935E9ADB-D8E7-2DBC-E966-A2DE2D95B7D5}" created="2023-10-26T17:14:46.67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48383904" sldId="274"/>
      <ac:spMk id="3" creationId="{073C4B53-E50D-764D-ABA9-D1863810707B}"/>
      <ac:txMk cp="185" len="154">
        <ac:context len="340" hash="239089695"/>
      </ac:txMk>
    </ac:txMkLst>
    <p188:pos x="4713111" y="3819407"/>
    <p188:replyLst>
      <p188:reply id="{5AF5795E-B89B-454C-AED5-23D0AFE33A93}" authorId="{4CF35264-9AE6-37A6-DA79-61A4683D964F}" created="2023-10-26T17:43:46.151">
        <p188:txBody>
          <a:bodyPr/>
          <a:lstStyle/>
          <a:p>
            <a:r>
              <a:rPr lang="en-US"/>
              <a:t>I define it in slide 6. I can elaborate more here - I'm just being mindful of text amount</a:t>
            </a:r>
          </a:p>
        </p188:txBody>
      </p188:reply>
      <p188:reply id="{3756EBC4-B61F-4AF3-8DFF-0CE75C861714}" authorId="{4CF35264-9AE6-37A6-DA79-61A4683D964F}" created="2023-10-26T17:51:08.913">
        <p188:txBody>
          <a:bodyPr/>
          <a:lstStyle/>
          <a:p>
            <a:r>
              <a:rPr lang="en-US"/>
              <a:t>added provisional vs final</a:t>
            </a:r>
          </a:p>
        </p188:txBody>
      </p188:reply>
    </p188:replyLst>
    <p188:txBody>
      <a:bodyPr/>
      <a:lstStyle/>
      <a:p>
        <a:r>
          <a:rPr lang="en-US"/>
          <a:t>I may be missing it, but we should specify what 'review type' is somewhere directly.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040C-E747-4C0C-9B46-35452EE84A44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2A1E3-D484-4B62-A0D1-DA9A26AFC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84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c8554a78d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c8554a78d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66776-D52A-C850-DB6C-45950380B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A27335-B0A8-F0AA-299E-D16E9BC87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B313A-65B0-5B5F-FBE2-8B2D77C32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4404B-9D20-494F-B081-276561B98B9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77DDD-61D7-A165-9910-3EE686570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95414-DFC3-3257-CE26-71D4930A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6FCF-0C10-4F64-9357-75899916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34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54F1E8-FA7D-D685-1EAB-6A1BD5B8AB3B}"/>
              </a:ext>
            </a:extLst>
          </p:cNvPr>
          <p:cNvSpPr/>
          <p:nvPr userDrawn="1"/>
        </p:nvSpPr>
        <p:spPr>
          <a:xfrm>
            <a:off x="4999839" y="0"/>
            <a:ext cx="719216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5E3C5-DC1D-C223-EF36-8BE0B568F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E4B10-5F4D-66CF-FBB2-F7C1413B8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11298-0CE9-48B4-BC0E-68BC4CCB4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6B98BD-68BE-C4B3-6851-6D0F7D0D2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4404B-9D20-494F-B081-276561B98B9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EC68F-FF2B-851D-1435-273A366AA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8D6F8-904D-9493-133B-59FA33405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6FCF-0C10-4F64-9357-75899916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4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FA451-513C-CB9A-228D-7BBC61F0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976" y="457200"/>
            <a:ext cx="6251295" cy="160020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516193-3D9E-3E7C-4A34-00BC552B2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40386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110005-06D7-2571-897F-4E9B7886E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5976" y="2057400"/>
            <a:ext cx="6251295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22BC3-3019-18FB-BCED-46EC4E88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4404B-9D20-494F-B081-276561B98B9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1192C-71CC-022B-DC88-0399D7AD5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46EFD-2DF5-C6FE-31EB-2CB8C43C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6FCF-0C10-4F64-9357-75899916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71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898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267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8F324-5F29-1AC5-BE15-16DC8FBAE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1AA4D-C181-FB1C-3A5A-41F868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24698-D4E6-127E-48F1-E7BF292A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4404B-9D20-494F-B081-276561B98B9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55B61-82B2-E454-1E5E-65C64DD0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1A20A-7C7B-2B61-989D-4AE403D2F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6FCF-0C10-4F64-9357-75899916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71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F2E91F-60B9-630B-43A2-D7116BF87C1A}"/>
              </a:ext>
            </a:extLst>
          </p:cNvPr>
          <p:cNvSpPr/>
          <p:nvPr userDrawn="1"/>
        </p:nvSpPr>
        <p:spPr>
          <a:xfrm>
            <a:off x="0" y="1690688"/>
            <a:ext cx="12192000" cy="516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28F324-5F29-1AC5-BE15-16DC8FBAE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1AA4D-C181-FB1C-3A5A-41F868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24698-D4E6-127E-48F1-E7BF292A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4404B-9D20-494F-B081-276561B98B9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55B61-82B2-E454-1E5E-65C64DD0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1A20A-7C7B-2B61-989D-4AE403D2F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6FCF-0C10-4F64-9357-75899916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7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851DB-13BF-2AB3-602C-40A74C70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0BB46-A9B6-0A98-0CEC-F5EFE6B9F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661B7-1ED5-7B5A-AEF1-DC964FCD0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4404B-9D20-494F-B081-276561B98B9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1F664-5305-DE37-69F8-39E42B9DA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C6B9C-652C-C6EE-403A-879A364C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6FCF-0C10-4F64-9357-75899916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1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92333-7939-D8C4-8445-612E95497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5A5BD-1779-51AB-7CEC-4C38E8D5B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8F8DB-B390-61CD-20D5-8D72126A2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60467-3800-B59C-8F72-573C03095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4404B-9D20-494F-B081-276561B98B9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EDAFE-6CAF-60EC-8FC3-DC3457497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B7428-09DB-9985-E906-4E434BD1F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6FCF-0C10-4F64-9357-75899916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2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DB4AD-C300-7E38-0F5C-7C95EFE33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0436A-9F2B-3513-B25C-5F8B95CB5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6FF1A-D518-A146-AC88-B4C35E96B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9B0B1E-241D-1EF9-6432-FA3AC89352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08857A-E264-96DF-2FD8-CCD89C52E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48E6AE-2084-BAE7-03F5-8E07D57D1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4404B-9D20-494F-B081-276561B98B9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B66452-82A3-0A0E-906D-37746C07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FBF654-992D-F8CE-F426-4925A1B1A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6FCF-0C10-4F64-9357-75899916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8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8FF26-8EAA-5449-968C-08EC47ECF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11A2DE-54CD-30FE-61F8-58CD7B9B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4404B-9D20-494F-B081-276561B98B9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ADFD0-42C2-FD70-BE97-778CB8A2D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04D0F0-270C-9359-CD33-F8913B4E7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6FCF-0C10-4F64-9357-75899916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B313B-45C7-1182-33A3-3DE2EC05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4404B-9D20-494F-B081-276561B98B9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712-C8E3-2B75-9E0D-1D0307A61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E8DBB-9913-18E0-D687-0678F2B1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6FCF-0C10-4F64-9357-75899916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97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5E3C5-DC1D-C223-EF36-8BE0B568F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E4B10-5F4D-66CF-FBB2-F7C1413B8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11298-0CE9-48B4-BC0E-68BC4CCB4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6B98BD-68BE-C4B3-6851-6D0F7D0D2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4404B-9D20-494F-B081-276561B98B91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EC68F-FF2B-851D-1435-273A366AA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8D6F8-904D-9493-133B-59FA33405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86FCF-0C10-4F64-9357-758999164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82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AD7A4C-06FA-0E4D-7AC4-506C85DD5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5AA33-FB35-8378-393D-9660BD9A1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CF96D-8B0C-F841-B0EC-31BA8C1FC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2589" y="6356350"/>
            <a:ext cx="16103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fld id="{C164404B-9D20-494F-B081-276561B98B91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86875-BD8A-D2C5-6FCD-8224F4371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17D20-43AF-D78D-6FDB-CDD33B321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02083" y="6356350"/>
            <a:ext cx="6824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fld id="{62F86FCF-0C10-4F64-9357-7589991642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DC0A52-7D70-12B5-B1B8-BA73504E257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95954" y="6221412"/>
            <a:ext cx="120015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Montserrat Black" panose="00000A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Montserrat Medium" panose="000006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ontserrat Medium" panose="000006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Montserrat Medium" panose="000006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ontserrat Medium" panose="000006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ontserrat Medium" panose="000006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2_F14D6FA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1_3DD31D9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8_C9AEBC0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4_F5DA66A9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CC50-EE13-CFC6-59D7-D51954750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8876" y="1288486"/>
            <a:ext cx="7995467" cy="2387600"/>
          </a:xfrm>
        </p:spPr>
        <p:txBody>
          <a:bodyPr>
            <a:noAutofit/>
          </a:bodyPr>
          <a:lstStyle/>
          <a:p>
            <a:r>
              <a:rPr lang="en-US" sz="4800" dirty="0"/>
              <a:t>Creating an online course accessibility database at a large institution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6434B-7572-4567-3955-40699BA8D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553" y="3959485"/>
            <a:ext cx="7746086" cy="1655762"/>
          </a:xfrm>
        </p:spPr>
        <p:txBody>
          <a:bodyPr/>
          <a:lstStyle/>
          <a:p>
            <a:r>
              <a:rPr lang="en-US" dirty="0"/>
              <a:t>Tania Heap, University of North Texas</a:t>
            </a:r>
          </a:p>
          <a:p>
            <a:r>
              <a:rPr lang="en-US" dirty="0"/>
              <a:t>Audon Archibald, University of North Texas</a:t>
            </a:r>
          </a:p>
        </p:txBody>
      </p:sp>
      <p:pic>
        <p:nvPicPr>
          <p:cNvPr id="5" name="Graphic 4" descr="Folder Search with solid fill">
            <a:extLst>
              <a:ext uri="{FF2B5EF4-FFF2-40B4-BE49-F238E27FC236}">
                <a16:creationId xmlns:a16="http://schemas.microsoft.com/office/drawing/2014/main" id="{D74C50F5-EEA6-FD47-DB68-BBF3EAA79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361" y="781410"/>
            <a:ext cx="2059937" cy="2059937"/>
          </a:xfrm>
          <a:prstGeom prst="rect">
            <a:avLst/>
          </a:prstGeom>
        </p:spPr>
      </p:pic>
      <p:pic>
        <p:nvPicPr>
          <p:cNvPr id="7" name="Graphic 6" descr="Business Growth with solid fill">
            <a:extLst>
              <a:ext uri="{FF2B5EF4-FFF2-40B4-BE49-F238E27FC236}">
                <a16:creationId xmlns:a16="http://schemas.microsoft.com/office/drawing/2014/main" id="{C81BE615-7B29-8134-F0A8-6474BA587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5361" y="3678379"/>
            <a:ext cx="2059937" cy="205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82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71E744-D52B-1C67-7F5F-D407B9C4B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study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1054D-EC62-7D2B-B75A-C4182AF91A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did we do, find, and learn from it</a:t>
            </a:r>
          </a:p>
        </p:txBody>
      </p:sp>
    </p:spTree>
    <p:extLst>
      <p:ext uri="{BB962C8B-B14F-4D97-AF65-F5344CB8AC3E}">
        <p14:creationId xmlns:p14="http://schemas.microsoft.com/office/powerpoint/2010/main" val="2653650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DA213-653B-631D-B0A3-78BBFF9FC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99865" cy="1325563"/>
          </a:xfrm>
        </p:spPr>
        <p:txBody>
          <a:bodyPr>
            <a:normAutofit/>
          </a:bodyPr>
          <a:lstStyle/>
          <a:p>
            <a:r>
              <a:rPr lang="en-US">
                <a:latin typeface="Montserrat Black"/>
              </a:rPr>
              <a:t>Research questions (RQs)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C4B53-E50D-764D-ABA9-D18638107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dirty="0">
                <a:latin typeface="Montserrat Medium"/>
              </a:rPr>
              <a:t>Most common accessibility issues across online courses at our institution?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AutoNum type="romanUcPeriod"/>
            </a:pPr>
            <a:r>
              <a:rPr lang="en-US" dirty="0">
                <a:latin typeface="Montserrat Medium"/>
              </a:rPr>
              <a:t>Differences in issue frequency depending on subject discipline?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AutoNum type="romanUcPeriod"/>
            </a:pPr>
            <a:r>
              <a:rPr lang="en-US" dirty="0">
                <a:latin typeface="Montserrat Medium"/>
              </a:rPr>
              <a:t>... depending on course level (e.g., high-enrollment undergraduate vs. low-enrollment graduate)? 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dirty="0">
                <a:latin typeface="Montserrat Medium"/>
              </a:rPr>
              <a:t>Impact of early feedback to faculty on a subsample of course content?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en-US" dirty="0">
                <a:latin typeface="Montserrat Medium"/>
              </a:rPr>
              <a:t>Differences in number of issues identified between faculty who had gone through the online course development process at least once before vs. novices?</a:t>
            </a:r>
          </a:p>
        </p:txBody>
      </p:sp>
    </p:spTree>
    <p:extLst>
      <p:ext uri="{BB962C8B-B14F-4D97-AF65-F5344CB8AC3E}">
        <p14:creationId xmlns:p14="http://schemas.microsoft.com/office/powerpoint/2010/main" val="2749190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DA213-653B-631D-B0A3-78BBFF9FC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99865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 Black"/>
              </a:rPr>
              <a:t>Methods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C4B53-E50D-764D-ABA9-D18638107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374 accessibility reports analyzed, completed between March 2022 and January 2023.</a:t>
            </a:r>
            <a:endParaRPr lang="en-US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Quantitatively assessed the 12 checkpoints (met vs. unmet). Didn’t look at qualitative feedback, yet.</a:t>
            </a:r>
            <a:endParaRPr lang="en-US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Categorical factors i.e., faculty status, course level, and review type (provisional vs. final), were used to analyze accessibility checkpoint compliance.</a:t>
            </a:r>
          </a:p>
        </p:txBody>
      </p:sp>
    </p:spTree>
    <p:extLst>
      <p:ext uri="{BB962C8B-B14F-4D97-AF65-F5344CB8AC3E}">
        <p14:creationId xmlns:p14="http://schemas.microsoft.com/office/powerpoint/2010/main" val="40483839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71AAE-3D7F-49E0-EE58-2747C2DE8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 Black"/>
              </a:rPr>
              <a:t>Results (RQ 1)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3DFD3-E176-2A2A-5AAF-74DAB3A23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Half checkpoint types (6) unmet more than 10% of the time. 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latin typeface="Montserrat Medium"/>
              </a:rPr>
              <a:t>Electronic documents</a:t>
            </a:r>
            <a:r>
              <a:rPr lang="en-US" dirty="0">
                <a:latin typeface="Montserrat Medium"/>
              </a:rPr>
              <a:t> and </a:t>
            </a:r>
            <a:r>
              <a:rPr lang="en-US" b="1" dirty="0">
                <a:latin typeface="Montserrat Medium"/>
              </a:rPr>
              <a:t>links </a:t>
            </a:r>
            <a:r>
              <a:rPr lang="en-US" dirty="0">
                <a:latin typeface="Montserrat Medium"/>
              </a:rPr>
              <a:t>most frequently unmet, followed by </a:t>
            </a:r>
            <a:r>
              <a:rPr lang="en-US" b="1" dirty="0">
                <a:latin typeface="Montserrat Medium"/>
              </a:rPr>
              <a:t>text</a:t>
            </a:r>
            <a:r>
              <a:rPr lang="en-US" dirty="0">
                <a:latin typeface="Montserrat Medium"/>
              </a:rPr>
              <a:t>, </a:t>
            </a:r>
            <a:r>
              <a:rPr lang="en-US" b="1" dirty="0">
                <a:latin typeface="Montserrat Medium"/>
              </a:rPr>
              <a:t>headings, lists &amp; tables</a:t>
            </a:r>
            <a:r>
              <a:rPr lang="en-US" dirty="0">
                <a:latin typeface="Montserrat Medium"/>
              </a:rPr>
              <a:t>, </a:t>
            </a:r>
            <a:r>
              <a:rPr lang="en-US" b="1" dirty="0">
                <a:latin typeface="Montserrat Medium"/>
              </a:rPr>
              <a:t>graphics</a:t>
            </a:r>
            <a:r>
              <a:rPr lang="en-US" dirty="0">
                <a:latin typeface="Montserrat Medium"/>
              </a:rPr>
              <a:t>, and </a:t>
            </a:r>
            <a:r>
              <a:rPr lang="en-US" b="1" dirty="0">
                <a:latin typeface="Montserrat Medium"/>
              </a:rPr>
              <a:t>captions &amp; transcripts</a:t>
            </a:r>
            <a:r>
              <a:rPr lang="en-US" dirty="0">
                <a:latin typeface="Montserrat Medium"/>
              </a:rPr>
              <a:t>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Others unmet 4% of the time at most. 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'Electronic documents': graduate courses more likely to meet standards.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'Graphics': lower met rates in the Arts; 'electronic documents': higher met rates in Business</a:t>
            </a:r>
          </a:p>
        </p:txBody>
      </p:sp>
    </p:spTree>
    <p:extLst>
      <p:ext uri="{BB962C8B-B14F-4D97-AF65-F5344CB8AC3E}">
        <p14:creationId xmlns:p14="http://schemas.microsoft.com/office/powerpoint/2010/main" val="103724584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71AAE-3D7F-49E0-EE58-2747C2DE8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 Black"/>
              </a:rPr>
              <a:t>Results (RQ 2)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3DFD3-E176-2A2A-5AAF-74DAB3A23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Type of review (final vs. provisional) significantly influenced pass rates for various checkpoints.</a:t>
            </a:r>
            <a:endParaRPr lang="en-US" dirty="0"/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Final reviews likely to have more checkpoints met, except for captions/transcripts.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Much more media later; faculty over relying on auto-captions?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For 'graphics', final reviews nearly 3x as likely to meet standard, compared to the provisional assessments.</a:t>
            </a:r>
          </a:p>
        </p:txBody>
      </p:sp>
    </p:spTree>
    <p:extLst>
      <p:ext uri="{BB962C8B-B14F-4D97-AF65-F5344CB8AC3E}">
        <p14:creationId xmlns:p14="http://schemas.microsoft.com/office/powerpoint/2010/main" val="2391865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48556D-C688-04ED-BD9F-B3DA2E127609}"/>
              </a:ext>
            </a:extLst>
          </p:cNvPr>
          <p:cNvSpPr txBox="1"/>
          <p:nvPr/>
        </p:nvSpPr>
        <p:spPr>
          <a:xfrm>
            <a:off x="5889037" y="6585186"/>
            <a:ext cx="173096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Adobe Stock 522112353</a:t>
            </a:r>
          </a:p>
        </p:txBody>
      </p:sp>
      <p:pic>
        <p:nvPicPr>
          <p:cNvPr id="4" name="Picture 3" descr="A professor, likely an Asian or Middle Eastern young male, smiling and in a suit standing in front of a computer with a blackboard behind him">
            <a:extLst>
              <a:ext uri="{FF2B5EF4-FFF2-40B4-BE49-F238E27FC236}">
                <a16:creationId xmlns:a16="http://schemas.microsoft.com/office/drawing/2014/main" id="{6E43AA8E-6C76-DBCB-C6E9-0E3F4565A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882" y="-1881"/>
            <a:ext cx="4568237" cy="68617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3DFD3-E176-2A2A-5AAF-74DAB3A23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4952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>
                <a:latin typeface="Montserrat Medium"/>
              </a:rPr>
              <a:t>‘Veteran’ faculty:</a:t>
            </a:r>
            <a:endParaRPr lang="en-US" sz="3200"/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Montserrat Medium"/>
              </a:rPr>
              <a:t>Twice as likely to meet accessibility requirements for </a:t>
            </a:r>
            <a:r>
              <a:rPr lang="en-US" sz="2800" b="1">
                <a:latin typeface="Montserrat Medium"/>
              </a:rPr>
              <a:t>electronic documents</a:t>
            </a:r>
            <a:r>
              <a:rPr lang="en-US" sz="2800">
                <a:latin typeface="Montserrat Medium"/>
              </a:rPr>
              <a:t>. </a:t>
            </a:r>
            <a:endParaRPr lang="en-US" sz="2800"/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Montserrat Medium"/>
              </a:rPr>
              <a:t>About 1.5 times more likely to create accessible </a:t>
            </a:r>
            <a:r>
              <a:rPr lang="en-US" sz="2800" b="1">
                <a:latin typeface="Montserrat Medium"/>
              </a:rPr>
              <a:t>links</a:t>
            </a:r>
            <a:r>
              <a:rPr lang="en-US" sz="2800">
                <a:latin typeface="Montserrat Medium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71AAE-3D7F-49E0-EE58-2747C2DE8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 Black"/>
              </a:rPr>
              <a:t>Results (RQ 3)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44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71E744-D52B-1C67-7F5F-D407B9C4B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 Black"/>
              </a:rPr>
              <a:t>So what? And what's next?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1054D-EC62-7D2B-B75A-C4182AF91A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Montserrat Medium"/>
              </a:rPr>
              <a:t>Implications and next steps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71AAE-3D7F-49E0-EE58-2747C2DE8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 Black"/>
              </a:rPr>
              <a:t>Implications &amp; recommendations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3DFD3-E176-2A2A-5AAF-74DAB3A23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latin typeface="Montserrat Medium"/>
              </a:rPr>
              <a:t>Findings suggests need for support, training, and early guidance for faculty: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Montserrat Medium"/>
              </a:rPr>
              <a:t>Provide early feedback</a:t>
            </a:r>
            <a:endParaRPr lang="en-US" sz="2800" dirty="0"/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Montserrat Medium"/>
              </a:rPr>
              <a:t>Promote early interventions</a:t>
            </a:r>
            <a:endParaRPr lang="en-US" sz="2800" dirty="0"/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Montserrat Medium"/>
              </a:rPr>
              <a:t>Focus on specific challenges (electronic documents; link formatting; captions)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Montserrat Medium"/>
              </a:rPr>
              <a:t>Allocate limited resources wisely</a:t>
            </a:r>
            <a:endParaRPr lang="en-US" dirty="0">
              <a:latin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32847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71AAE-3D7F-49E0-EE58-2747C2DE8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 Black"/>
              </a:rPr>
              <a:t>Limitations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3DFD3-E176-2A2A-5AAF-74DAB3A23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Provisional reviews may miss later issues (new: midpoint check-ins.)</a:t>
            </a:r>
            <a:endParaRPr lang="en-US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Some issues overlap categories (new: edited checkpoints.)</a:t>
            </a:r>
            <a:endParaRPr lang="en-US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Issue frequency and magnitude in a course not explored. </a:t>
            </a:r>
            <a:endParaRPr lang="en-US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Focus on course development, not teaching. </a:t>
            </a:r>
            <a:endParaRPr lang="en-US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Qualitative feedback and conversations during course development not included, yet.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740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71AAE-3D7F-49E0-EE58-2747C2DE8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 Black"/>
              </a:rPr>
              <a:t>Next steps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3DFD3-E176-2A2A-5AAF-74DAB3A23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Edited reports and checkpoints to measure anecdotal trends we are seeing (e.g., third-party materials not a checkpoint before but seems a frequent issue.)</a:t>
            </a:r>
            <a:endParaRPr lang="en-US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Offering targeted training (e.g., PDF accessibility) based on study results and website analytics.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ontserrat Medium"/>
              </a:rPr>
              <a:t>Working on an online course accessibility database/data warehouse to be available to internal staff, faculty, chairs, and deans.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875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/>
        </p:nvSpPr>
        <p:spPr>
          <a:xfrm>
            <a:off x="6597567" y="4039964"/>
            <a:ext cx="4754197" cy="199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777221">
              <a:spcAft>
                <a:spcPts val="680"/>
              </a:spcAft>
            </a:pPr>
            <a:r>
              <a:rPr lang="en-US" sz="2400">
                <a:solidFill>
                  <a:schemeClr val="bg1"/>
                </a:solidFill>
                <a:latin typeface="Montserrat Medium" panose="00000600000000000000" pitchFamily="2" charset="0"/>
              </a:rPr>
              <a:t>Tania Heap, EdD </a:t>
            </a:r>
          </a:p>
          <a:p>
            <a:pPr defTabSz="777221">
              <a:spcAft>
                <a:spcPts val="680"/>
              </a:spcAft>
            </a:pPr>
            <a:r>
              <a:rPr lang="en-US" sz="2400">
                <a:solidFill>
                  <a:schemeClr val="bg1"/>
                </a:solidFill>
                <a:latin typeface="Montserrat Medium" panose="00000600000000000000" pitchFamily="2" charset="0"/>
              </a:rPr>
              <a:t>Director, Learning Research &amp; Accessibility, DSI</a:t>
            </a:r>
          </a:p>
          <a:p>
            <a:pPr defTabSz="777221">
              <a:spcAft>
                <a:spcPts val="680"/>
              </a:spcAft>
              <a:buClr>
                <a:schemeClr val="dk1"/>
              </a:buClr>
              <a:buSzPts val="1100"/>
            </a:pPr>
            <a:r>
              <a:rPr lang="en-US" sz="2400">
                <a:solidFill>
                  <a:schemeClr val="bg1"/>
                </a:solidFill>
                <a:latin typeface="Montserrat Medium" panose="00000600000000000000" pitchFamily="2" charset="0"/>
              </a:rPr>
              <a:t>University of North Texas</a:t>
            </a:r>
            <a:endParaRPr lang="en-US" sz="4400">
              <a:solidFill>
                <a:schemeClr val="bg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66" name="Google Shape;66;p14" descr="Tania Heap headshot"/>
          <p:cNvPicPr preferRelativeResize="0"/>
          <p:nvPr/>
        </p:nvPicPr>
        <p:blipFill rotWithShape="1">
          <a:blip r:embed="rId3">
            <a:alphaModFix/>
          </a:blip>
          <a:srcRect t="9883" b="17710"/>
          <a:stretch/>
        </p:blipFill>
        <p:spPr>
          <a:xfrm>
            <a:off x="7454421" y="1360386"/>
            <a:ext cx="2384134" cy="234523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68" name="Google Shape;68;p14"/>
          <p:cNvSpPr txBox="1"/>
          <p:nvPr/>
        </p:nvSpPr>
        <p:spPr>
          <a:xfrm flipH="1">
            <a:off x="1590740" y="4039250"/>
            <a:ext cx="4572443" cy="162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777221">
              <a:spcAft>
                <a:spcPts val="680"/>
              </a:spcAft>
            </a:pPr>
            <a:r>
              <a:rPr lang="en-US" sz="2400">
                <a:solidFill>
                  <a:schemeClr val="bg1"/>
                </a:solidFill>
                <a:latin typeface="Montserrat Medium" panose="00000600000000000000" pitchFamily="2" charset="0"/>
              </a:rPr>
              <a:t>Audon Archibald, PhD</a:t>
            </a:r>
          </a:p>
          <a:p>
            <a:pPr defTabSz="777221">
              <a:spcAft>
                <a:spcPts val="680"/>
              </a:spcAft>
            </a:pPr>
            <a:r>
              <a:rPr lang="en-US" sz="2400">
                <a:solidFill>
                  <a:schemeClr val="bg1"/>
                </a:solidFill>
                <a:latin typeface="Montserrat Medium" panose="00000600000000000000" pitchFamily="2" charset="0"/>
              </a:rPr>
              <a:t>Data Analyst, DSI</a:t>
            </a:r>
            <a:endParaRPr lang="en-US" sz="2400">
              <a:solidFill>
                <a:schemeClr val="bg1"/>
              </a:solidFill>
              <a:latin typeface="Montserrat Medium" panose="00000600000000000000" pitchFamily="2" charset="0"/>
              <a:ea typeface="Calibri"/>
              <a:cs typeface="Calibri"/>
            </a:endParaRPr>
          </a:p>
          <a:p>
            <a:pPr defTabSz="777221">
              <a:spcAft>
                <a:spcPts val="680"/>
              </a:spcAft>
              <a:buClr>
                <a:schemeClr val="dk1"/>
              </a:buClr>
              <a:buSzPts val="1100"/>
            </a:pPr>
            <a:r>
              <a:rPr lang="en-US" sz="2400">
                <a:solidFill>
                  <a:schemeClr val="bg1"/>
                </a:solidFill>
                <a:latin typeface="Montserrat Medium" panose="00000600000000000000" pitchFamily="2" charset="0"/>
              </a:rPr>
              <a:t>University of North Texas</a:t>
            </a:r>
            <a:endParaRPr lang="en-US" sz="4400">
              <a:solidFill>
                <a:schemeClr val="bg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3" name="Picture 2" descr="Audon Archibald, smiling at the camera&#10;&#10;">
            <a:extLst>
              <a:ext uri="{FF2B5EF4-FFF2-40B4-BE49-F238E27FC236}">
                <a16:creationId xmlns:a16="http://schemas.microsoft.com/office/drawing/2014/main" id="{B2C412FF-F999-2334-B8C0-98D2B91CAA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4" r="7475" b="30737"/>
          <a:stretch/>
        </p:blipFill>
        <p:spPr>
          <a:xfrm>
            <a:off x="2356425" y="1357164"/>
            <a:ext cx="2372914" cy="234227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838820" y="504192"/>
            <a:ext cx="8971882" cy="677397"/>
          </a:xfrm>
        </p:spPr>
        <p:txBody>
          <a:bodyPr spcFirstLastPara="1" vert="horz" wrap="square" lIns="121920" tIns="60960" rIns="121920" bIns="60960" rtlCol="0" anchor="b" anchorCtr="0">
            <a:noAutofit/>
          </a:bodyPr>
          <a:lstStyle/>
          <a:p>
            <a:pPr defTabSz="1036294">
              <a:spcBef>
                <a:spcPct val="0"/>
              </a:spcBef>
            </a:pPr>
            <a:r>
              <a:rPr lang="en-US" sz="3733" dirty="0">
                <a:latin typeface="Montserrat Black" panose="00000A00000000000000" pitchFamily="2" charset="0"/>
              </a:rPr>
              <a:t>Who We Are and What We Do</a:t>
            </a:r>
            <a:endParaRPr lang="en-US" sz="3733" dirty="0">
              <a:latin typeface="Montserrat Black" panose="00000A00000000000000" pitchFamily="2" charset="0"/>
              <a:cs typeface="Calibri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51BAF7-C90F-6831-467F-5B96DB29F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5A8C8-3C2A-CA52-E672-9226E3812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Montserrat Medium"/>
              </a:rPr>
              <a:t>Briggs, M., Archibald, A., Heap, T., Thompson, R., and Liss, A. (under review) Identifying one university’s prevailing online course accessibility issues, </a:t>
            </a:r>
            <a:r>
              <a:rPr lang="en-US" sz="2000" i="1" dirty="0">
                <a:latin typeface="Montserrat Medium"/>
              </a:rPr>
              <a:t>Educational Technology &amp; Society.</a:t>
            </a:r>
          </a:p>
          <a:p>
            <a:r>
              <a:rPr lang="en-US" sz="2000" dirty="0">
                <a:latin typeface="Montserrat Medium"/>
              </a:rPr>
              <a:t>Kelly, D., &amp; Wilson, K. I. (2023, April 3). A New Disabled South. Ford Foundation. https://www.fordfoundation.org/news-and-stories/stories/a-new-disabled-south/  </a:t>
            </a:r>
          </a:p>
          <a:p>
            <a:r>
              <a:rPr lang="en-US" sz="2000" dirty="0" err="1">
                <a:latin typeface="Montserrat Medium"/>
              </a:rPr>
              <a:t>Lomellini</a:t>
            </a:r>
            <a:r>
              <a:rPr lang="en-US" sz="2000" dirty="0">
                <a:latin typeface="Montserrat Medium"/>
              </a:rPr>
              <a:t>, L., Lowenthal, P. R., </a:t>
            </a:r>
            <a:r>
              <a:rPr lang="en-US" sz="2000" dirty="0" err="1">
                <a:latin typeface="Montserrat Medium"/>
              </a:rPr>
              <a:t>Snelson</a:t>
            </a:r>
            <a:r>
              <a:rPr lang="en-US" sz="2000" dirty="0">
                <a:latin typeface="Montserrat Medium"/>
              </a:rPr>
              <a:t>, C., &amp; </a:t>
            </a:r>
            <a:r>
              <a:rPr lang="en-US" sz="2000" dirty="0" err="1">
                <a:latin typeface="Montserrat Medium"/>
              </a:rPr>
              <a:t>Trespalacios</a:t>
            </a:r>
            <a:r>
              <a:rPr lang="en-US" sz="2000" dirty="0">
                <a:latin typeface="Montserrat Medium"/>
              </a:rPr>
              <a:t>, J. H. (2022). Higher education leaders’ perspectives of accessible and inclusive online learning. Distance Education, 43(4), 574-595. </a:t>
            </a:r>
            <a:r>
              <a:rPr lang="en-US" sz="2000" dirty="0" err="1">
                <a:latin typeface="Montserrat Medium"/>
              </a:rPr>
              <a:t>doi</a:t>
            </a:r>
            <a:r>
              <a:rPr lang="en-US" sz="2000" dirty="0">
                <a:latin typeface="Montserrat Medium"/>
              </a:rPr>
              <a:t>: 10.1080/01587919.2022.2141608</a:t>
            </a:r>
            <a:endParaRPr lang="en-US" sz="2000" dirty="0"/>
          </a:p>
          <a:p>
            <a:r>
              <a:rPr lang="en-US" sz="2000" dirty="0">
                <a:latin typeface="Montserrat Medium"/>
              </a:rPr>
              <a:t>Rice, M. F. &amp; Dunn, M. (2022). Inclusive online and distance education for learners with dis/abilities. Distance Education, 43(4), doi:10.1080/01587919.2022.2145936</a:t>
            </a:r>
          </a:p>
        </p:txBody>
      </p:sp>
    </p:spTree>
    <p:extLst>
      <p:ext uri="{BB962C8B-B14F-4D97-AF65-F5344CB8AC3E}">
        <p14:creationId xmlns:p14="http://schemas.microsoft.com/office/powerpoint/2010/main" val="2027096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Question mark on green pastel background">
            <a:extLst>
              <a:ext uri="{FF2B5EF4-FFF2-40B4-BE49-F238E27FC236}">
                <a16:creationId xmlns:a16="http://schemas.microsoft.com/office/drawing/2014/main" id="{47B6CD54-8FD9-E816-DC11-B780A9CAC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1854" y="1081440"/>
            <a:ext cx="6172200" cy="462915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464ED6-D34A-816B-B983-DC7EC1078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0123" y="2057399"/>
            <a:ext cx="4725909" cy="381829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400" dirty="0">
              <a:latin typeface="Montserrat Medium"/>
            </a:endParaRPr>
          </a:p>
          <a:p>
            <a:pPr algn="ctr"/>
            <a:r>
              <a:rPr lang="en-US" sz="2400" dirty="0">
                <a:latin typeface="Montserrat Medium"/>
              </a:rPr>
              <a:t>Tania.Heap@unt.edu</a:t>
            </a:r>
            <a:endParaRPr lang="en-US" sz="2000" dirty="0"/>
          </a:p>
          <a:p>
            <a:pPr algn="ctr"/>
            <a:endParaRPr lang="en-US" sz="2400" dirty="0">
              <a:latin typeface="Montserrat Medium"/>
            </a:endParaRPr>
          </a:p>
          <a:p>
            <a:pPr algn="ctr"/>
            <a:r>
              <a:rPr lang="en-US" sz="2400" dirty="0">
                <a:latin typeface="Montserrat Medium"/>
              </a:rPr>
              <a:t>DSI.Research@unt.edu</a:t>
            </a:r>
            <a:endParaRPr lang="en-US" sz="2400" dirty="0"/>
          </a:p>
          <a:p>
            <a:pPr algn="ctr"/>
            <a:endParaRPr lang="en-US" sz="2400" dirty="0">
              <a:latin typeface="Montserrat Medium"/>
            </a:endParaRPr>
          </a:p>
          <a:p>
            <a:pPr algn="ctr"/>
            <a:r>
              <a:rPr lang="en-US" sz="2400" dirty="0">
                <a:latin typeface="Montserrat Medium"/>
              </a:rPr>
              <a:t>CLEAR.Compliance@unt.edu</a:t>
            </a:r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F91B09-F5E6-E45A-63BE-7008E1DC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latin typeface="Montserrat Black"/>
              </a:rPr>
              <a:t>Thank you!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215193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B7C9D4D-434C-0A3F-26E2-14C89D310B79}"/>
              </a:ext>
            </a:extLst>
          </p:cNvPr>
          <p:cNvSpPr txBox="1"/>
          <p:nvPr/>
        </p:nvSpPr>
        <p:spPr>
          <a:xfrm>
            <a:off x="4038600" y="6538163"/>
            <a:ext cx="17092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Adobe Stock 534355260</a:t>
            </a:r>
          </a:p>
        </p:txBody>
      </p:sp>
      <p:pic>
        <p:nvPicPr>
          <p:cNvPr id="7" name="Picture Placeholder 6" descr="A possibly Hispanic man in black shirt with his hands on his chest, speaking Mexican SL in front of a laptop">
            <a:extLst>
              <a:ext uri="{FF2B5EF4-FFF2-40B4-BE49-F238E27FC236}">
                <a16:creationId xmlns:a16="http://schemas.microsoft.com/office/drawing/2014/main" id="{62457770-0179-0705-5E41-933C989B59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5833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1A788D-63C6-F5BB-1BED-9D2A97505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5976" y="2057400"/>
            <a:ext cx="6785999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Introduction and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Online course accessibility at 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Our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Policy implications and next steps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9B983E-4E74-AB42-3AD6-FA795AF4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976" y="457200"/>
            <a:ext cx="6251295" cy="931025"/>
          </a:xfrm>
        </p:spPr>
        <p:txBody>
          <a:bodyPr/>
          <a:lstStyle/>
          <a:p>
            <a:r>
              <a:rPr lang="en-US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477405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514302-A583-5AA5-380F-BDBC18D9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and problem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5E221C-FD91-350F-7464-DA7D3241B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/>
              <a:t>Hybrid teaching and working is gaining popularity post-pandemic, raising digital accessibility concerns (Rice &amp; Dunn, 2022).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>
                <a:latin typeface="Montserrat Medium"/>
              </a:rPr>
              <a:t>Most literature focuses on practitioner-oriented perspectives; lacks University system examples (e.g., </a:t>
            </a:r>
            <a:r>
              <a:rPr lang="en-US" err="1">
                <a:latin typeface="Montserrat Medium"/>
              </a:rPr>
              <a:t>Lomellini</a:t>
            </a:r>
            <a:r>
              <a:rPr lang="en-US">
                <a:latin typeface="Montserrat Medium"/>
              </a:rPr>
              <a:t> et al., 2022).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/>
              <a:t>Approximately one-third of U.S. disabled population resides in the South (Kelly &amp; Wilson, 2023).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/>
              <a:t>How is a Southwestern University handling it? </a:t>
            </a:r>
          </a:p>
        </p:txBody>
      </p:sp>
    </p:spTree>
    <p:extLst>
      <p:ext uri="{BB962C8B-B14F-4D97-AF65-F5344CB8AC3E}">
        <p14:creationId xmlns:p14="http://schemas.microsoft.com/office/powerpoint/2010/main" val="33836718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71E744-D52B-1C67-7F5F-D407B9C4B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Online course accessibility at UNT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1054D-EC62-7D2B-B75A-C4182AF91A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process</a:t>
            </a:r>
          </a:p>
        </p:txBody>
      </p:sp>
    </p:spTree>
    <p:extLst>
      <p:ext uri="{BB962C8B-B14F-4D97-AF65-F5344CB8AC3E}">
        <p14:creationId xmlns:p14="http://schemas.microsoft.com/office/powerpoint/2010/main" val="702980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DA213-653B-631D-B0A3-78BBFF9FC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99865" cy="1325563"/>
          </a:xfrm>
        </p:spPr>
        <p:txBody>
          <a:bodyPr>
            <a:normAutofit/>
          </a:bodyPr>
          <a:lstStyle/>
          <a:p>
            <a:r>
              <a:rPr lang="en-US" sz="4400"/>
              <a:t>Our process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C4B53-E50D-764D-ABA9-D18638107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spcAft>
                <a:spcPts val="1000"/>
              </a:spcAft>
            </a:pPr>
            <a:r>
              <a:rPr lang="en-US">
                <a:latin typeface="Montserrat Medium"/>
              </a:rPr>
              <a:t>Campus teaching and learning center's accessibility and copyright team.</a:t>
            </a:r>
            <a:endParaRPr lang="en-US"/>
          </a:p>
          <a:p>
            <a:pPr>
              <a:spcAft>
                <a:spcPts val="1000"/>
              </a:spcAft>
            </a:pPr>
            <a:r>
              <a:rPr lang="en-US">
                <a:latin typeface="Montserrat Medium"/>
              </a:rPr>
              <a:t>Native assistive technology users; compliance officer/lawyer.</a:t>
            </a:r>
          </a:p>
          <a:p>
            <a:pPr>
              <a:spcAft>
                <a:spcPts val="1000"/>
              </a:spcAft>
            </a:pPr>
            <a:r>
              <a:rPr lang="en-US">
                <a:latin typeface="Montserrat Medium"/>
              </a:rPr>
              <a:t>Team reviews </a:t>
            </a:r>
            <a:r>
              <a:rPr lang="en-US" b="1">
                <a:latin typeface="Montserrat Medium"/>
              </a:rPr>
              <a:t>all</a:t>
            </a:r>
            <a:r>
              <a:rPr lang="en-US">
                <a:latin typeface="Montserrat Medium"/>
              </a:rPr>
              <a:t> courses with 50% or more online content.</a:t>
            </a:r>
          </a:p>
          <a:p>
            <a:pPr>
              <a:spcAft>
                <a:spcPts val="1000"/>
              </a:spcAft>
            </a:pPr>
            <a:r>
              <a:rPr lang="en-US">
                <a:latin typeface="Montserrat Medium"/>
              </a:rPr>
              <a:t>Faculty submit course content for provisional accessibility reviews (first 2 weeks of content), then make necessary modifications.</a:t>
            </a:r>
          </a:p>
          <a:p>
            <a:pPr>
              <a:spcAft>
                <a:spcPts val="1000"/>
              </a:spcAft>
            </a:pPr>
            <a:r>
              <a:rPr lang="en-US"/>
              <a:t>Final accessibility reviews (16 weeks of content) are conducted before course goes live.</a:t>
            </a:r>
          </a:p>
          <a:p>
            <a:pPr>
              <a:spcAft>
                <a:spcPts val="1000"/>
              </a:spcAft>
            </a:pPr>
            <a:r>
              <a:rPr lang="en-US">
                <a:latin typeface="Montserrat Medium"/>
              </a:rPr>
              <a:t>12 major checkpoints, based on WCAG 2.1 and Quality Matters 8.</a:t>
            </a:r>
          </a:p>
        </p:txBody>
      </p:sp>
    </p:spTree>
    <p:extLst>
      <p:ext uri="{BB962C8B-B14F-4D97-AF65-F5344CB8AC3E}">
        <p14:creationId xmlns:p14="http://schemas.microsoft.com/office/powerpoint/2010/main" val="1298047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497DF-8738-2C87-C94A-6C39B3198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 Black"/>
              </a:rPr>
              <a:t>Our checkpoints 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C1CB7C-2CA6-67BD-A5E3-8BA4047D64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Keyboard navigation</a:t>
            </a:r>
          </a:p>
          <a:p>
            <a:r>
              <a:rPr lang="en-US"/>
              <a:t>Headings, lists, tables</a:t>
            </a:r>
          </a:p>
          <a:p>
            <a:r>
              <a:rPr lang="en-US"/>
              <a:t>Text and links</a:t>
            </a:r>
          </a:p>
          <a:p>
            <a:r>
              <a:rPr lang="en-US"/>
              <a:t>Responsive design</a:t>
            </a:r>
          </a:p>
          <a:p>
            <a:r>
              <a:rPr lang="en-US"/>
              <a:t>Color contrast</a:t>
            </a:r>
          </a:p>
          <a:p>
            <a:r>
              <a:rPr lang="en-US"/>
              <a:t>Graphics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A0B912-6585-4C11-317B-FCF7157434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Captions/transcripts</a:t>
            </a:r>
          </a:p>
          <a:p>
            <a:r>
              <a:rPr lang="en-US"/>
              <a:t>Auto-play</a:t>
            </a:r>
          </a:p>
          <a:p>
            <a:r>
              <a:rPr lang="en-US"/>
              <a:t>Electronic documents (Word, PPT, PDF, XL) </a:t>
            </a:r>
          </a:p>
          <a:p>
            <a:r>
              <a:rPr lang="en-US"/>
              <a:t>Existing conformance report for third-party</a:t>
            </a:r>
          </a:p>
        </p:txBody>
      </p:sp>
    </p:spTree>
    <p:extLst>
      <p:ext uri="{BB962C8B-B14F-4D97-AF65-F5344CB8AC3E}">
        <p14:creationId xmlns:p14="http://schemas.microsoft.com/office/powerpoint/2010/main" val="412473104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51A534-1C22-B87E-30DE-C067DD66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74567" cy="1393017"/>
          </a:xfrm>
        </p:spPr>
        <p:txBody>
          <a:bodyPr/>
          <a:lstStyle/>
          <a:p>
            <a:r>
              <a:rPr lang="en-US">
                <a:solidFill>
                  <a:srgbClr val="007B3C"/>
                </a:solidFill>
                <a:latin typeface="Montserrat Black"/>
              </a:rPr>
              <a:t>Our reports</a:t>
            </a:r>
          </a:p>
        </p:txBody>
      </p:sp>
      <p:pic>
        <p:nvPicPr>
          <p:cNvPr id="8" name="Picture 7" descr="A screenshot of page 1 of our report template, showing some of the checkpoints, the standard they adhere to, and the status of each checkpoint for a course">
            <a:extLst>
              <a:ext uri="{FF2B5EF4-FFF2-40B4-BE49-F238E27FC236}">
                <a16:creationId xmlns:a16="http://schemas.microsoft.com/office/drawing/2014/main" id="{D3058501-0F7D-D473-D62B-96D2500FD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" r="-99" b="23424"/>
          <a:stretch/>
        </p:blipFill>
        <p:spPr>
          <a:xfrm>
            <a:off x="877179" y="-2"/>
            <a:ext cx="9890159" cy="68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93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51A534-1C22-B87E-30DE-C067DD66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15055" cy="1325563"/>
          </a:xfrm>
        </p:spPr>
        <p:txBody>
          <a:bodyPr/>
          <a:lstStyle/>
          <a:p>
            <a:r>
              <a:rPr lang="en-US">
                <a:solidFill>
                  <a:srgbClr val="007B3C"/>
                </a:solidFill>
              </a:rPr>
              <a:t>Our report (continued) </a:t>
            </a:r>
          </a:p>
        </p:txBody>
      </p:sp>
      <p:pic>
        <p:nvPicPr>
          <p:cNvPr id="2" name="Picture 1" descr="A screenshot of page two of our accessibility report, showing the rest of the checkpoints and a section on comments and further instructions for faculty, and contact information to reach out to us">
            <a:extLst>
              <a:ext uri="{FF2B5EF4-FFF2-40B4-BE49-F238E27FC236}">
                <a16:creationId xmlns:a16="http://schemas.microsoft.com/office/drawing/2014/main" id="{2EEC7EC9-CC5C-783D-DDC9-1BB282180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280214"/>
            <a:ext cx="11636962" cy="559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00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06fb1e-efa6-49b7-9733-ea6acdc3f2f5" xsi:nil="true"/>
    <lcf76f155ced4ddcb4097134ff3c332f xmlns="eaa0a7be-0d85-4154-b4c0-9cfb0146481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55F73FB75AC348818D7EA43D343EBA" ma:contentTypeVersion="17" ma:contentTypeDescription="Create a new document." ma:contentTypeScope="" ma:versionID="efc826afda3edf1780694149a40fec86">
  <xsd:schema xmlns:xsd="http://www.w3.org/2001/XMLSchema" xmlns:xs="http://www.w3.org/2001/XMLSchema" xmlns:p="http://schemas.microsoft.com/office/2006/metadata/properties" xmlns:ns2="eaa0a7be-0d85-4154-b4c0-9cfb0146481f" xmlns:ns3="ea06fb1e-efa6-49b7-9733-ea6acdc3f2f5" targetNamespace="http://schemas.microsoft.com/office/2006/metadata/properties" ma:root="true" ma:fieldsID="f310d784524cb991666351389092c822" ns2:_="" ns3:_="">
    <xsd:import namespace="eaa0a7be-0d85-4154-b4c0-9cfb0146481f"/>
    <xsd:import namespace="ea06fb1e-efa6-49b7-9733-ea6acdc3f2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a0a7be-0d85-4154-b4c0-9cfb014648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fe284ab-3129-4a4f-a33b-1446679d63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06fb1e-efa6-49b7-9733-ea6acdc3f2f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462d55c-66de-4277-bb7e-6aeb6c484c20}" ma:internalName="TaxCatchAll" ma:showField="CatchAllData" ma:web="ea06fb1e-efa6-49b7-9733-ea6acdc3f2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BE0D61-3B02-405D-8D0C-2E78254D364E}">
  <ds:schemaRefs>
    <ds:schemaRef ds:uri="ea06fb1e-efa6-49b7-9733-ea6acdc3f2f5"/>
    <ds:schemaRef ds:uri="eaa0a7be-0d85-4154-b4c0-9cfb0146481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D8B0C34-997C-42B4-B971-855E1E5A36F0}">
  <ds:schemaRefs>
    <ds:schemaRef ds:uri="ea06fb1e-efa6-49b7-9733-ea6acdc3f2f5"/>
    <ds:schemaRef ds:uri="eaa0a7be-0d85-4154-b4c0-9cfb0146481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ABC816B-CA7A-44E3-9E37-1DF0689323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986</Words>
  <Application>Microsoft Office PowerPoint</Application>
  <PresentationFormat>Widescreen</PresentationFormat>
  <Paragraphs>103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Montserrat</vt:lpstr>
      <vt:lpstr>Montserrat Black</vt:lpstr>
      <vt:lpstr>Montserrat Medium</vt:lpstr>
      <vt:lpstr>Office Theme</vt:lpstr>
      <vt:lpstr>Creating an online course accessibility database at a large institution</vt:lpstr>
      <vt:lpstr>Who We Are and What We Do</vt:lpstr>
      <vt:lpstr>Overview</vt:lpstr>
      <vt:lpstr>Introduction and problem</vt:lpstr>
      <vt:lpstr>Online course accessibility at UNT</vt:lpstr>
      <vt:lpstr>Our process</vt:lpstr>
      <vt:lpstr>Our checkpoints </vt:lpstr>
      <vt:lpstr>Our reports</vt:lpstr>
      <vt:lpstr>Our report (continued) </vt:lpstr>
      <vt:lpstr>Our study</vt:lpstr>
      <vt:lpstr>Research questions (RQs)</vt:lpstr>
      <vt:lpstr>Methods</vt:lpstr>
      <vt:lpstr>Results (RQ 1)</vt:lpstr>
      <vt:lpstr>Results (RQ 2)</vt:lpstr>
      <vt:lpstr>Results (RQ 3)</vt:lpstr>
      <vt:lpstr>So what? And what's next?</vt:lpstr>
      <vt:lpstr>Implications &amp; recommendations</vt:lpstr>
      <vt:lpstr>Limitations</vt:lpstr>
      <vt:lpstr>Next steps</vt:lpstr>
      <vt:lpstr>References</vt:lpstr>
      <vt:lpstr>Thank you!</vt:lpstr>
    </vt:vector>
  </TitlesOfParts>
  <Company>University of North Texas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Koch, Eric</dc:creator>
  <cp:lastModifiedBy>Heap, Tania</cp:lastModifiedBy>
  <cp:revision>9</cp:revision>
  <dcterms:created xsi:type="dcterms:W3CDTF">2023-09-28T20:17:59Z</dcterms:created>
  <dcterms:modified xsi:type="dcterms:W3CDTF">2023-10-27T20:42:27Z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0x010100DC55F73FB75AC348818D7EA43D343EBA</vt:lpwstr>
  </property>
  <property fmtid="{D5CDD505-2E9C-101B-9397-08002B2CF9AE}" pid="3" name="MediaServiceImageTags">
    <vt:lpwstr/>
  </property>
</Properties>
</file>