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84" r:id="rId6"/>
    <p:sldId id="352" r:id="rId7"/>
    <p:sldId id="351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4" r:id="rId18"/>
    <p:sldId id="362" r:id="rId19"/>
    <p:sldId id="363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D"/>
    <a:srgbClr val="01C6FD"/>
    <a:srgbClr val="79AE02"/>
    <a:srgbClr val="067F9C"/>
    <a:srgbClr val="014E52"/>
    <a:srgbClr val="0C596D"/>
    <a:srgbClr val="03556D"/>
    <a:srgbClr val="145C72"/>
    <a:srgbClr val="0000A4"/>
    <a:srgbClr val="1AB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1D5F54-ADBB-4985-9E1C-28E5B3B956CA}" v="2" dt="2023-11-06T18:00:52.286"/>
    <p1510:client id="{B468F78E-E645-934C-BDE7-A8861112559B}" v="64" dt="2023-11-01T18:36:16.784"/>
    <p1510:client id="{F4FF0078-4BDA-4977-89B8-49AF2312392B}" v="1" dt="2023-11-02T23:57:19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1" autoAdjust="0"/>
    <p:restoredTop sz="68571" autoAdjust="0"/>
  </p:normalViewPr>
  <p:slideViewPr>
    <p:cSldViewPr snapToGrid="0">
      <p:cViewPr varScale="1">
        <p:scale>
          <a:sx n="81" d="100"/>
          <a:sy n="81" d="100"/>
        </p:scale>
        <p:origin x="184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41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US" noProof="0" smtClean="0"/>
              <a:t>11/6/2023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8009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3970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5722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361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7458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0392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7277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05126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412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3063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6322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335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9928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7017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7269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190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rgbClr val="0000CD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rgbClr val="0000C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tx1"/>
                </a:solidFill>
              </a:rPr>
              <a:pPr/>
              <a:t>‹#›</a:t>
            </a:fld>
            <a:endParaRPr lang="en-US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  <a:p>
            <a:pPr lvl="0"/>
            <a:endParaRPr lang="en-US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rgbClr val="0000C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Section Header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248C3-2893-4CC0-AC6C-8B023E6EF8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en.nakata@convergeaccessibility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www.convergeaccessibility.com/" TargetMode="External"/><Relationship Id="rId4" Type="http://schemas.openxmlformats.org/officeDocument/2006/relationships/hyperlink" Target="mailto:laura.ruby@convergeaccessibility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onvergeaccessibility.com/" TargetMode="External"/><Relationship Id="rId5" Type="http://schemas.openxmlformats.org/officeDocument/2006/relationships/hyperlink" Target="mailto:ken.Nakata@convergeaccessibility.com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9D9AE-C770-4C3E-AB8B-6EA88D37B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3"/>
            <a:ext cx="12192000" cy="3681406"/>
          </a:xfrm>
          <a:prstGeom prst="rect">
            <a:avLst/>
          </a:prstGeom>
        </p:spPr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875" y="4036810"/>
            <a:ext cx="10695915" cy="8822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Colorado HB 21-1110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How to Meet it and is Your State Next?</a:t>
            </a:r>
            <a:endParaRPr lang="en-US" sz="3600" kern="12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D2A7F7-56D2-4DC1-ADE4-EEBE93B35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679818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24ECF-F84D-4524-911C-9E1EF5480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4322"/>
            <a:ext cx="12192000" cy="3682544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6CCF00C-1CDE-449F-A88C-9E141F8E72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063" r="-1" b="29380"/>
          <a:stretch/>
        </p:blipFill>
        <p:spPr>
          <a:xfrm>
            <a:off x="7480452" y="5267516"/>
            <a:ext cx="4711547" cy="1957948"/>
          </a:xfrm>
          <a:prstGeom prst="rect">
            <a:avLst/>
          </a:prstGeom>
        </p:spPr>
      </p:pic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17" y="5803350"/>
            <a:ext cx="5395912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Ken Nakata</a:t>
            </a:r>
            <a:r>
              <a:rPr lang="en-US" sz="2000">
                <a:solidFill>
                  <a:schemeClr val="bg1"/>
                </a:solidFill>
              </a:rPr>
              <a:t> and Laura Ruby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Converge Accessibility LLC</a:t>
            </a:r>
          </a:p>
        </p:txBody>
      </p:sp>
      <p:sp>
        <p:nvSpPr>
          <p:cNvPr id="2" name="Title 50">
            <a:extLst>
              <a:ext uri="{FF2B5EF4-FFF2-40B4-BE49-F238E27FC236}">
                <a16:creationId xmlns:a16="http://schemas.microsoft.com/office/drawing/2014/main" id="{6B8837FF-709E-9138-BF17-81433C21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93374" y="4484505"/>
            <a:ext cx="11188339" cy="88221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b="1" kern="1200" spc="-6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C517-7A1C-2E39-F148-1526ABAF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8838" indent="-514350" algn="ctr">
              <a:spcAft>
                <a:spcPts val="2400"/>
              </a:spcAft>
              <a:buFont typeface="+mj-lt"/>
              <a:buAutoNum type="arabicPeriod"/>
            </a:pPr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Assess all high-impact technologies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11C66-266A-682E-EA39-ECC9A1D3CC64}"/>
              </a:ext>
            </a:extLst>
          </p:cNvPr>
          <p:cNvSpPr txBox="1"/>
          <p:nvPr/>
        </p:nvSpPr>
        <p:spPr>
          <a:xfrm>
            <a:off x="704538" y="1543987"/>
            <a:ext cx="53914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8838" indent="-5143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</a:t>
            </a:r>
            <a:r>
              <a:rPr lang="en-US" sz="2800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basic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accessibility problems using basic use cases.</a:t>
            </a:r>
          </a:p>
          <a:p>
            <a:pPr marL="858838" indent="-5143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Request VPATs and ACRs but do not rely on them!</a:t>
            </a:r>
          </a:p>
        </p:txBody>
      </p:sp>
      <p:pic>
        <p:nvPicPr>
          <p:cNvPr id="5" name="Picture 4" descr="A hand holding a magnifying glass&#10;&#10;Description automatically generated">
            <a:extLst>
              <a:ext uri="{FF2B5EF4-FFF2-40B4-BE49-F238E27FC236}">
                <a16:creationId xmlns:a16="http://schemas.microsoft.com/office/drawing/2014/main" id="{1E3425B2-CD44-CF30-0154-BFF26BF6862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427"/>
          <a:stretch/>
        </p:blipFill>
        <p:spPr>
          <a:xfrm>
            <a:off x="6936827" y="1543987"/>
            <a:ext cx="4683673" cy="397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8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C517-7A1C-2E39-F148-1526ABA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pPr marL="344488" algn="ctr">
              <a:spcAft>
                <a:spcPts val="2400"/>
              </a:spcAft>
            </a:pPr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 Identify workarounds and create a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11C66-266A-682E-EA39-ECC9A1D3CC64}"/>
              </a:ext>
            </a:extLst>
          </p:cNvPr>
          <p:cNvSpPr txBox="1"/>
          <p:nvPr/>
        </p:nvSpPr>
        <p:spPr>
          <a:xfrm>
            <a:off x="704538" y="1543987"/>
            <a:ext cx="539146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8838" indent="-5143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there are technological barriers, identify non-technological workarounds.</a:t>
            </a:r>
          </a:p>
          <a:p>
            <a:pPr marL="858838" indent="-5143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sure these workarounds are understood both internally and externally.</a:t>
            </a:r>
          </a:p>
        </p:txBody>
      </p:sp>
      <p:pic>
        <p:nvPicPr>
          <p:cNvPr id="6" name="Picture 5" descr="A detour sign on a tripod&#10;&#10;Description automatically generated">
            <a:extLst>
              <a:ext uri="{FF2B5EF4-FFF2-40B4-BE49-F238E27FC236}">
                <a16:creationId xmlns:a16="http://schemas.microsoft.com/office/drawing/2014/main" id="{83AA4323-CD1D-E363-0E52-43D194028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992" y="1231469"/>
            <a:ext cx="3819636" cy="467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8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C517-7A1C-2E39-F148-1526ABA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pPr marL="344170">
              <a:spcAft>
                <a:spcPts val="2400"/>
              </a:spcAft>
            </a:pPr>
            <a:r>
              <a:rPr lang="en-US" sz="360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3. </a:t>
            </a:r>
            <a:r>
              <a:rPr lang="en-US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Fix the technology or replace it</a:t>
            </a:r>
            <a:endParaRPr lang="en-US"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11C66-266A-682E-EA39-ECC9A1D3CC64}"/>
              </a:ext>
            </a:extLst>
          </p:cNvPr>
          <p:cNvSpPr txBox="1"/>
          <p:nvPr/>
        </p:nvSpPr>
        <p:spPr>
          <a:xfrm>
            <a:off x="704538" y="1922359"/>
            <a:ext cx="5391462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58520" indent="-5143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Provide your accessibility assessments to your vendors and, if they can’t commit to fixing the problems, replace them!</a:t>
            </a:r>
            <a:endParaRPr lang="en-US">
              <a:latin typeface="Helvetica Neue"/>
            </a:endParaRPr>
          </a:p>
          <a:p>
            <a:pPr marL="858520" indent="-5143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Hint: Consider moving to a newer version of the product where the issue has been fixed.</a:t>
            </a:r>
          </a:p>
        </p:txBody>
      </p:sp>
      <p:pic>
        <p:nvPicPr>
          <p:cNvPr id="5" name="Picture 4" descr="A person wearing a hard hat and holding his thumb up&#10;&#10;Description automatically generated">
            <a:extLst>
              <a:ext uri="{FF2B5EF4-FFF2-40B4-BE49-F238E27FC236}">
                <a16:creationId xmlns:a16="http://schemas.microsoft.com/office/drawing/2014/main" id="{C177E48E-4F9B-D831-5BAC-94A32D287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517" y="1672021"/>
            <a:ext cx="4870230" cy="32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4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C517-7A1C-2E39-F148-1526ABA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pPr marL="344488" algn="ctr">
              <a:spcAft>
                <a:spcPts val="2400"/>
              </a:spcAft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4. </a:t>
            </a:r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Tighten up your procurement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11C66-266A-682E-EA39-ECC9A1D3CC64}"/>
              </a:ext>
            </a:extLst>
          </p:cNvPr>
          <p:cNvSpPr txBox="1"/>
          <p:nvPr/>
        </p:nvSpPr>
        <p:spPr>
          <a:xfrm>
            <a:off x="1161738" y="1812000"/>
            <a:ext cx="5391462" cy="52014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"/>
              </a:rPr>
              <a:t>Ensure your organization has a strong procurement policy and process specific to accessibility</a:t>
            </a:r>
            <a:endParaRPr lang="en-US"/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"/>
              </a:rPr>
              <a:t>Hint: pointing to a regulation and a standard is not enough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2800" dirty="0">
              <a:highlight>
                <a:srgbClr val="FFFF00"/>
              </a:highlight>
              <a:latin typeface="Helvetica Neue"/>
            </a:endParaRP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2800" dirty="0">
              <a:highlight>
                <a:srgbClr val="FFFF00"/>
              </a:highlight>
              <a:latin typeface="Helvetica Neue"/>
            </a:endParaRPr>
          </a:p>
          <a:p>
            <a:pPr marL="344170">
              <a:spcAft>
                <a:spcPts val="2400"/>
              </a:spcAft>
            </a:pPr>
            <a:endParaRPr lang="en-US" sz="2800" dirty="0">
              <a:highlight>
                <a:srgbClr val="FFFF00"/>
              </a:highlight>
              <a:latin typeface="Helvetica Neue"/>
            </a:endParaRPr>
          </a:p>
        </p:txBody>
      </p:sp>
      <p:pic>
        <p:nvPicPr>
          <p:cNvPr id="6" name="Picture 5" descr="A cash register with several dollar bills&#10;&#10;Description automatically generated">
            <a:extLst>
              <a:ext uri="{FF2B5EF4-FFF2-40B4-BE49-F238E27FC236}">
                <a16:creationId xmlns:a16="http://schemas.microsoft.com/office/drawing/2014/main" id="{21B92CFE-3155-E7B4-D3F0-515125836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419" y="1684281"/>
            <a:ext cx="3008587" cy="401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02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5988-A280-B526-9050-5418CF196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specific and communicate clearly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59AB81-14F7-CBDF-B287-15479B8AD0ED}"/>
              </a:ext>
            </a:extLst>
          </p:cNvPr>
          <p:cNvSpPr txBox="1"/>
          <p:nvPr/>
        </p:nvSpPr>
        <p:spPr>
          <a:xfrm>
            <a:off x="910004" y="1246086"/>
            <a:ext cx="10236631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>
                <a:latin typeface="Helvetica Neue"/>
              </a:rPr>
              <a:t>Develop or advocate for a dedicated accessibility procurement policy and process (for ideas, review the World Economic Forum model policy for ICT accessibility) </a:t>
            </a:r>
            <a:endParaRPr lang="en-US" sz="280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Helvetica Neue"/>
              </a:rPr>
              <a:t>Define and assign</a:t>
            </a:r>
            <a:r>
              <a:rPr lang="en-US" sz="2600" dirty="0">
                <a:latin typeface="Helvetica Neue"/>
              </a:rPr>
              <a:t> implementation roles and responsibilities 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Helvetica Neue"/>
              </a:rPr>
              <a:t>Document guidance</a:t>
            </a:r>
            <a:r>
              <a:rPr lang="en-US" sz="2600" dirty="0">
                <a:latin typeface="Helvetica Neue"/>
              </a:rPr>
              <a:t> for unique situations and exceptions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Helvetica Neue"/>
              </a:rPr>
              <a:t>Develop and implement required training</a:t>
            </a:r>
            <a:r>
              <a:rPr lang="en-US" sz="2600" dirty="0">
                <a:latin typeface="Helvetica Neue"/>
              </a:rPr>
              <a:t>  across organization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Helvetica Neue"/>
              </a:rPr>
              <a:t>Require verification</a:t>
            </a:r>
            <a:r>
              <a:rPr lang="en-US" sz="2600" dirty="0">
                <a:latin typeface="Helvetica Neue"/>
              </a:rPr>
              <a:t> of conformance in RFPs and communicate expectations with vendors (after that it's a dialogue)</a:t>
            </a:r>
            <a:endParaRPr lang="en-US" sz="2600">
              <a:latin typeface="Century Gothic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Helvetica Neue"/>
              </a:rPr>
              <a:t>Review/adjust</a:t>
            </a:r>
            <a:r>
              <a:rPr lang="en-US" sz="2600" dirty="0">
                <a:latin typeface="Helvetica Neue"/>
              </a:rPr>
              <a:t> policy if needed</a:t>
            </a:r>
          </a:p>
        </p:txBody>
      </p:sp>
    </p:spTree>
    <p:extLst>
      <p:ext uri="{BB962C8B-B14F-4D97-AF65-F5344CB8AC3E}">
        <p14:creationId xmlns:p14="http://schemas.microsoft.com/office/powerpoint/2010/main" val="3897740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C517-7A1C-2E39-F148-1526ABA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pPr marL="344488" algn="ctr">
              <a:spcAft>
                <a:spcPts val="2400"/>
              </a:spcAft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About Other States?</a:t>
            </a:r>
            <a:endParaRPr lang="en-US" sz="3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11C66-266A-682E-EA39-ECC9A1D3CC64}"/>
              </a:ext>
            </a:extLst>
          </p:cNvPr>
          <p:cNvSpPr txBox="1"/>
          <p:nvPr/>
        </p:nvSpPr>
        <p:spPr>
          <a:xfrm>
            <a:off x="1161738" y="1812000"/>
            <a:ext cx="5391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8838" indent="-5143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 1757 would apply to private sector.</a:t>
            </a:r>
          </a:p>
          <a:p>
            <a:pPr marL="858838" indent="-5143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the first time, AB 1757 also applies to developers of websites and applications at heart of problem.</a:t>
            </a:r>
          </a:p>
        </p:txBody>
      </p:sp>
      <p:pic>
        <p:nvPicPr>
          <p:cNvPr id="6" name="Picture 5" descr="A cash register with several dollar bills&#10;&#10;Description automatically generated">
            <a:extLst>
              <a:ext uri="{FF2B5EF4-FFF2-40B4-BE49-F238E27FC236}">
                <a16:creationId xmlns:a16="http://schemas.microsoft.com/office/drawing/2014/main" id="{21B92CFE-3155-E7B4-D3F0-515125836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114" y="2028992"/>
            <a:ext cx="1228016" cy="1637354"/>
          </a:xfrm>
          <a:prstGeom prst="rect">
            <a:avLst/>
          </a:prstGeom>
        </p:spPr>
      </p:pic>
      <p:pic>
        <p:nvPicPr>
          <p:cNvPr id="1026" name="Picture 2" descr="California flag">
            <a:extLst>
              <a:ext uri="{FF2B5EF4-FFF2-40B4-BE49-F238E27FC236}">
                <a16:creationId xmlns:a16="http://schemas.microsoft.com/office/drawing/2014/main" id="{D26553DA-802F-D6AD-AF23-56319F35B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776" y="2029384"/>
            <a:ext cx="4198847" cy="279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699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C517-7A1C-2E39-F148-1526ABA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pPr marL="344488" algn="ctr">
              <a:spcAft>
                <a:spcPts val="2400"/>
              </a:spcAft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Thank You!</a:t>
            </a:r>
            <a:endParaRPr lang="en-US" sz="3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11C66-266A-682E-EA39-ECC9A1D3CC64}"/>
              </a:ext>
            </a:extLst>
          </p:cNvPr>
          <p:cNvSpPr txBox="1"/>
          <p:nvPr/>
        </p:nvSpPr>
        <p:spPr>
          <a:xfrm>
            <a:off x="1261414" y="2067447"/>
            <a:ext cx="96691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8838" indent="-5143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ken.nakata@convergeaccessibility.com</a:t>
            </a:r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58838" indent="-5143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laura.ruby@convergeaccessibility.com</a:t>
            </a:r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58838" indent="-5143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Follow our blog at 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www.convergeaccessibility.com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858838" indent="-51435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D70A0748-EEAC-66BA-C436-D043855A0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787" y="5044297"/>
            <a:ext cx="4714358" cy="93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87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9D9AE-C770-4C3E-AB8B-6EA88D37B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733"/>
            <a:ext cx="12192000" cy="3681406"/>
          </a:xfrm>
          <a:prstGeom prst="rect">
            <a:avLst/>
          </a:prstGeom>
        </p:spPr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172840"/>
            <a:ext cx="1069591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You!!</a:t>
            </a: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59696"/>
            <a:ext cx="6437243" cy="165576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Ken Nakata</a:t>
            </a:r>
          </a:p>
          <a:p>
            <a:r>
              <a:rPr lang="en-US" sz="2400" dirty="0">
                <a:solidFill>
                  <a:schemeClr val="bg1"/>
                </a:solidFill>
                <a:hlinkClick r:id="rId5"/>
              </a:rPr>
              <a:t>ken.nakata@convergeaccessibility.com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kern="1200" dirty="0">
                <a:solidFill>
                  <a:schemeClr val="bg1"/>
                </a:solidFill>
                <a:hlinkClick r:id="rId6"/>
              </a:rPr>
              <a:t>www.con</a:t>
            </a:r>
            <a:r>
              <a:rPr lang="en-US" sz="2400" dirty="0">
                <a:solidFill>
                  <a:schemeClr val="bg1"/>
                </a:solidFill>
                <a:hlinkClick r:id="rId6"/>
              </a:rPr>
              <a:t>vergeaccessibility.com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6CCF00C-1CDE-449F-A88C-9E141F8E72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9063" r="-1" b="29380"/>
          <a:stretch/>
        </p:blipFill>
        <p:spPr>
          <a:xfrm>
            <a:off x="7275442" y="4735353"/>
            <a:ext cx="4711547" cy="195794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D2A7F7-56D2-4DC1-ADE4-EEBE93B35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679818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6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3F41E0C-164F-B047-944F-B8A1267B51C3}"/>
              </a:ext>
            </a:extLst>
          </p:cNvPr>
          <p:cNvSpPr txBox="1">
            <a:spLocks/>
          </p:cNvSpPr>
          <p:nvPr/>
        </p:nvSpPr>
        <p:spPr>
          <a:xfrm>
            <a:off x="3299254" y="1445749"/>
            <a:ext cx="8130745" cy="40900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Ken Nakata</a:t>
            </a:r>
          </a:p>
          <a:p>
            <a:pPr marL="10716" lvl="2" indent="0">
              <a:spcBef>
                <a:spcPts val="300"/>
              </a:spcBef>
              <a:spcAft>
                <a:spcPts val="375"/>
              </a:spcAft>
              <a:buNone/>
            </a:pPr>
            <a:r>
              <a:rPr lang="en-US" b="1" dirty="0"/>
              <a:t>Principal, Converge Accessibility LLC</a:t>
            </a:r>
          </a:p>
          <a:p>
            <a:pPr marL="10716" lvl="2" indent="0">
              <a:spcBef>
                <a:spcPts val="300"/>
              </a:spcBef>
              <a:spcAft>
                <a:spcPts val="375"/>
              </a:spcAft>
              <a:buNone/>
            </a:pPr>
            <a:r>
              <a:rPr lang="en-US" dirty="0"/>
              <a:t>12 years as a Senior Trial Attorney with the U.S. Department of Justice</a:t>
            </a:r>
          </a:p>
          <a:p>
            <a:pPr marL="225029" lvl="2" indent="-214313">
              <a:spcBef>
                <a:spcPts val="300"/>
              </a:spcBef>
              <a:spcAft>
                <a:spcPts val="375"/>
              </a:spcAft>
            </a:pPr>
            <a:r>
              <a:rPr lang="en-US" dirty="0"/>
              <a:t>Helped shape the government’s policies for the Americans with Disabilities Act and Section 508 of the Rehabilitation Act</a:t>
            </a:r>
          </a:p>
          <a:p>
            <a:pPr marL="225029" lvl="2" indent="-214313">
              <a:spcBef>
                <a:spcPts val="300"/>
              </a:spcBef>
              <a:spcAft>
                <a:spcPts val="375"/>
              </a:spcAft>
            </a:pPr>
            <a:r>
              <a:rPr lang="en-US" dirty="0"/>
              <a:t>Helps organizations manage the change towards accessibility in all aspects</a:t>
            </a:r>
          </a:p>
          <a:p>
            <a:pPr marL="225029" lvl="2" indent="-214313">
              <a:spcBef>
                <a:spcPts val="300"/>
              </a:spcBef>
              <a:spcAft>
                <a:spcPts val="375"/>
              </a:spcAft>
            </a:pPr>
            <a:r>
              <a:rPr lang="en-US" dirty="0"/>
              <a:t>Crafts policies, develops stakeholder ownership, and forges awareness and commitment to the legal and business case supporting accessibility</a:t>
            </a:r>
          </a:p>
        </p:txBody>
      </p:sp>
      <p:pic>
        <p:nvPicPr>
          <p:cNvPr id="3" name="Picture 2" descr="Ken Nakata">
            <a:extLst>
              <a:ext uri="{FF2B5EF4-FFF2-40B4-BE49-F238E27FC236}">
                <a16:creationId xmlns:a16="http://schemas.microsoft.com/office/drawing/2014/main" id="{282CD448-185B-5744-B050-6C3B44BBE8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0" r="-1"/>
          <a:stretch/>
        </p:blipFill>
        <p:spPr>
          <a:xfrm>
            <a:off x="654629" y="1927661"/>
            <a:ext cx="2127515" cy="2644337"/>
          </a:xfrm>
          <a:prstGeom prst="rect">
            <a:avLst/>
          </a:prstGeom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CAA251D-22D0-C905-97CF-39E28FF65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/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206180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C517-7A1C-2E39-F148-1526ABAF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11C66-266A-682E-EA39-ECC9A1D3CC64}"/>
              </a:ext>
            </a:extLst>
          </p:cNvPr>
          <p:cNvSpPr txBox="1"/>
          <p:nvPr/>
        </p:nvSpPr>
        <p:spPr>
          <a:xfrm>
            <a:off x="704538" y="1543987"/>
            <a:ext cx="102840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Colorado 21-1110</a:t>
            </a:r>
            <a:r>
              <a:rPr 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it? How is it different from the ADA? What is the current status? How does it affect me?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Should You Prepare for It</a:t>
            </a:r>
            <a:r>
              <a:rPr 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 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do I address my current technologies? What can I do to avoid creating new problems? What lessons learned can you share?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Are Other States Doing</a:t>
            </a:r>
            <a:r>
              <a:rPr 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 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California AB 1757?</a:t>
            </a:r>
            <a:endParaRPr lang="en-US" sz="2800" b="1" u="sng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4488"/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89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3F41E0C-164F-B047-944F-B8A1267B51C3}"/>
              </a:ext>
            </a:extLst>
          </p:cNvPr>
          <p:cNvSpPr txBox="1">
            <a:spLocks/>
          </p:cNvSpPr>
          <p:nvPr/>
        </p:nvSpPr>
        <p:spPr>
          <a:xfrm>
            <a:off x="3299254" y="1445749"/>
            <a:ext cx="8130745" cy="4090077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Laura Ruby</a:t>
            </a:r>
          </a:p>
          <a:p>
            <a:pPr marL="10160" lvl="2" indent="0">
              <a:spcBef>
                <a:spcPts val="300"/>
              </a:spcBef>
              <a:spcAft>
                <a:spcPts val="375"/>
              </a:spcAft>
              <a:buNone/>
            </a:pPr>
            <a:r>
              <a:rPr lang="en-US" b="1" dirty="0"/>
              <a:t>Director and Sr. Consultant, Converge Accessibility LLC</a:t>
            </a:r>
          </a:p>
          <a:p>
            <a:pPr marL="10160" lvl="2" indent="0">
              <a:spcBef>
                <a:spcPts val="300"/>
              </a:spcBef>
              <a:spcAft>
                <a:spcPts val="375"/>
              </a:spcAft>
              <a:buNone/>
            </a:pPr>
            <a:r>
              <a:rPr lang="en-US" sz="2200" dirty="0"/>
              <a:t>22 years at Microsoft leading Worldwide Accessibility Policy and Standards </a:t>
            </a:r>
          </a:p>
          <a:p>
            <a:pPr marL="224790" lvl="2" indent="-213995">
              <a:spcBef>
                <a:spcPts val="300"/>
              </a:spcBef>
              <a:spcAft>
                <a:spcPts val="375"/>
              </a:spcAft>
            </a:pPr>
            <a:r>
              <a:rPr lang="en-US" sz="2200" dirty="0"/>
              <a:t>Developed technology regulatory policy and industry-wide standards that ensure accessible technology for people with disabilities around the globe</a:t>
            </a:r>
          </a:p>
          <a:p>
            <a:pPr marL="224790" lvl="2" indent="-213995">
              <a:spcBef>
                <a:spcPts val="300"/>
              </a:spcBef>
              <a:spcAft>
                <a:spcPts val="375"/>
              </a:spcAft>
            </a:pPr>
            <a:r>
              <a:rPr lang="en-US" sz="2200" dirty="0"/>
              <a:t>Supports public and private sector with developing compliance </a:t>
            </a:r>
            <a:r>
              <a:rPr lang="en-US" sz="2200"/>
              <a:t>programs</a:t>
            </a:r>
            <a:r>
              <a:rPr lang="en-US" sz="2200" dirty="0"/>
              <a:t>, partners with governments around the world to develop laws, regulations, and policies that promote digital accessibility, and </a:t>
            </a:r>
            <a:r>
              <a:rPr lang="en-US" sz="2200"/>
              <a:t>collaborates</a:t>
            </a:r>
            <a:r>
              <a:rPr lang="en-US" sz="2200" dirty="0"/>
              <a:t> with national and international disability organizations and industry associations</a:t>
            </a:r>
          </a:p>
          <a:p>
            <a:pPr marL="224790" lvl="2" indent="-213995">
              <a:spcBef>
                <a:spcPts val="300"/>
              </a:spcBef>
              <a:spcAft>
                <a:spcPts val="375"/>
              </a:spcAft>
            </a:pPr>
            <a:r>
              <a:rPr lang="en-US" sz="2200" dirty="0"/>
              <a:t>Specializes in helping organizations integrate accessibility into procurement policies and digital transformations</a:t>
            </a:r>
          </a:p>
        </p:txBody>
      </p:sp>
      <p:pic>
        <p:nvPicPr>
          <p:cNvPr id="2" name="Picture 1" descr="Laura Ruby">
            <a:extLst>
              <a:ext uri="{FF2B5EF4-FFF2-40B4-BE49-F238E27FC236}">
                <a16:creationId xmlns:a16="http://schemas.microsoft.com/office/drawing/2014/main" id="{AF7CEA05-3076-153E-758C-1FF8AF86C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81" y="2123234"/>
            <a:ext cx="2409825" cy="24098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260D5E3-DAC4-9773-0DDB-98C22169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/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413453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C517-7A1C-2E39-F148-1526ABAF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Colorado HB 21-1110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11C66-266A-682E-EA39-ECC9A1D3CC64}"/>
              </a:ext>
            </a:extLst>
          </p:cNvPr>
          <p:cNvSpPr txBox="1"/>
          <p:nvPr/>
        </p:nvSpPr>
        <p:spPr>
          <a:xfrm>
            <a:off x="545224" y="1671145"/>
            <a:ext cx="480889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Passed on June 30, 2021.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Requires Colorado public entities to make their web and digital technologies comply with WCAG 2.1 A/AA by July 2024 or face private litigation with $3,500 per violation.</a:t>
            </a:r>
          </a:p>
          <a:p>
            <a:pPr marL="344488"/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26" name="Picture 2" descr="Colorado flag">
            <a:extLst>
              <a:ext uri="{FF2B5EF4-FFF2-40B4-BE49-F238E27FC236}">
                <a16:creationId xmlns:a16="http://schemas.microsoft.com/office/drawing/2014/main" id="{2005A823-1292-B0BD-8AED-69D0299FD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94" y="2049351"/>
            <a:ext cx="4808892" cy="321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5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C517-7A1C-2E39-F148-1526ABAF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HB 21-1110 versus ADA Title II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DE64EF-F622-A941-6631-2733598C9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148744"/>
              </p:ext>
            </p:extLst>
          </p:nvPr>
        </p:nvGraphicFramePr>
        <p:xfrm>
          <a:off x="1969407" y="1334521"/>
          <a:ext cx="9271407" cy="472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0703">
                  <a:extLst>
                    <a:ext uri="{9D8B030D-6E8A-4147-A177-3AD203B41FA5}">
                      <a16:colId xmlns:a16="http://schemas.microsoft.com/office/drawing/2014/main" val="2836199162"/>
                    </a:ext>
                  </a:extLst>
                </a:gridCol>
                <a:gridCol w="3720235">
                  <a:extLst>
                    <a:ext uri="{9D8B030D-6E8A-4147-A177-3AD203B41FA5}">
                      <a16:colId xmlns:a16="http://schemas.microsoft.com/office/drawing/2014/main" val="889149162"/>
                    </a:ext>
                  </a:extLst>
                </a:gridCol>
                <a:gridCol w="3090469">
                  <a:extLst>
                    <a:ext uri="{9D8B030D-6E8A-4147-A177-3AD203B41FA5}">
                      <a16:colId xmlns:a16="http://schemas.microsoft.com/office/drawing/2014/main" val="3427004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HB 21-1110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ADA Title II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40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Coverage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Only Colorado public entities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Nationwide. All U.S. public entities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956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Damages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$3,500 per violation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None</a:t>
                      </a:r>
                    </a:p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977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Web Access Standard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WCAG 2.1 AA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Unknown (part of current NPRM)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42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054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64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C517-7A1C-2E39-F148-1526ABAF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Latest Developments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DE64EF-F622-A941-6631-2733598C9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520274"/>
              </p:ext>
            </p:extLst>
          </p:nvPr>
        </p:nvGraphicFramePr>
        <p:xfrm>
          <a:off x="1953641" y="1584960"/>
          <a:ext cx="9082221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5987">
                  <a:extLst>
                    <a:ext uri="{9D8B030D-6E8A-4147-A177-3AD203B41FA5}">
                      <a16:colId xmlns:a16="http://schemas.microsoft.com/office/drawing/2014/main" val="889149162"/>
                    </a:ext>
                  </a:extLst>
                </a:gridCol>
                <a:gridCol w="4556234">
                  <a:extLst>
                    <a:ext uri="{9D8B030D-6E8A-4147-A177-3AD203B41FA5}">
                      <a16:colId xmlns:a16="http://schemas.microsoft.com/office/drawing/2014/main" val="3427004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HB 21-1110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ADA Title II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40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HB 21-1110 amended by SB 23-244, which requires Colorado OIT to create new regulations for public entity accessibility.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DOJ issued NPRM for web accessibility for public entities. NPRM requires WCAG 2.1 A/AA compliance with several large exemptions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956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054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130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C517-7A1C-2E39-F148-1526ABAF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the Challenges with 21-1110?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11C66-266A-682E-EA39-ECC9A1D3CC64}"/>
              </a:ext>
            </a:extLst>
          </p:cNvPr>
          <p:cNvSpPr txBox="1"/>
          <p:nvPr/>
        </p:nvSpPr>
        <p:spPr>
          <a:xfrm>
            <a:off x="545223" y="1671145"/>
            <a:ext cx="52880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Public entities use web applications and CMSs that have a number of fundamental WCAG violations and their vendors don’t understand basic accessibility requirements.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Don’t assume vendors assurances or VPATs are correct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 contrast, relatively few errors are created by content creators.</a:t>
            </a:r>
          </a:p>
        </p:txBody>
      </p:sp>
      <p:pic>
        <p:nvPicPr>
          <p:cNvPr id="1026" name="Picture 2" descr="Colorado flag">
            <a:extLst>
              <a:ext uri="{FF2B5EF4-FFF2-40B4-BE49-F238E27FC236}">
                <a16:creationId xmlns:a16="http://schemas.microsoft.com/office/drawing/2014/main" id="{2005A823-1292-B0BD-8AED-69D0299FD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94" y="2049351"/>
            <a:ext cx="4808892" cy="321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599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C517-7A1C-2E39-F148-1526ABAF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Prepare for 21-1110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11C66-266A-682E-EA39-ECC9A1D3CC64}"/>
              </a:ext>
            </a:extLst>
          </p:cNvPr>
          <p:cNvSpPr txBox="1"/>
          <p:nvPr/>
        </p:nvSpPr>
        <p:spPr>
          <a:xfrm>
            <a:off x="704538" y="1543987"/>
            <a:ext cx="10284028" cy="27392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5852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Assess all high-impact technologies</a:t>
            </a:r>
            <a:endParaRPr lang="en-US"/>
          </a:p>
          <a:p>
            <a:pPr marL="85852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workarounds and create a plan</a:t>
            </a:r>
          </a:p>
          <a:p>
            <a:pPr marL="858520" indent="-514350">
              <a:spcAft>
                <a:spcPts val="2400"/>
              </a:spcAft>
              <a:buAutoNum type="arabicPeriod"/>
            </a:pPr>
            <a:r>
              <a:rPr lang="en-US" sz="2800" dirty="0">
                <a:latin typeface="Helvetica Neue"/>
              </a:rPr>
              <a:t>Fix the technology or replace it</a:t>
            </a:r>
          </a:p>
          <a:p>
            <a:pPr marL="85852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Tighten up your procurement process</a:t>
            </a:r>
          </a:p>
        </p:txBody>
      </p:sp>
    </p:spTree>
    <p:extLst>
      <p:ext uri="{BB962C8B-B14F-4D97-AF65-F5344CB8AC3E}">
        <p14:creationId xmlns:p14="http://schemas.microsoft.com/office/powerpoint/2010/main" val="1564689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FFFFFF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89715846_Ocean presentation_RVA_v4.potx" id="{354FE8D4-E883-4E79-A422-6A1915D44872}" vid="{AAC9F203-D7BC-4B95-936D-67F55828A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45684CD9F04947B6B6B5212FF5F9F5" ma:contentTypeVersion="9" ma:contentTypeDescription="Create a new document." ma:contentTypeScope="" ma:versionID="f333c276d8a0968115b8cf1ca721717e">
  <xsd:schema xmlns:xsd="http://www.w3.org/2001/XMLSchema" xmlns:xs="http://www.w3.org/2001/XMLSchema" xmlns:p="http://schemas.microsoft.com/office/2006/metadata/properties" xmlns:ns2="4bbc8724-c935-444b-ad82-91bd96545d86" xmlns:ns3="02053e10-65e2-4933-96d1-c4194abc3143" targetNamespace="http://schemas.microsoft.com/office/2006/metadata/properties" ma:root="true" ma:fieldsID="c7c6e2afb4e53e9aeb0aa284f694805a" ns2:_="" ns3:_="">
    <xsd:import namespace="4bbc8724-c935-444b-ad82-91bd96545d86"/>
    <xsd:import namespace="02053e10-65e2-4933-96d1-c4194abc31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c8724-c935-444b-ad82-91bd96545d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53e10-65e2-4933-96d1-c4194abc31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E50272-190D-4CD4-B8B9-3EC36848A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bc8724-c935-444b-ad82-91bd96545d86"/>
    <ds:schemaRef ds:uri="02053e10-65e2-4933-96d1-c4194abc31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3D7A05-DE9A-4773-A113-AAE964924F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9B7651-08C1-49A1-AFE9-4E4CD342176D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02053e10-65e2-4933-96d1-c4194abc3143"/>
    <ds:schemaRef ds:uri="http://purl.org/dc/elements/1.1/"/>
    <ds:schemaRef ds:uri="4bbc8724-c935-444b-ad82-91bd96545d86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Microsoft Office PowerPoint</Application>
  <PresentationFormat>Widescreen</PresentationFormat>
  <Paragraphs>97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Colorado HB 21-1110 How to Meet it and is Your State Next?</vt:lpstr>
      <vt:lpstr>Who We Are</vt:lpstr>
      <vt:lpstr>Overview</vt:lpstr>
      <vt:lpstr>Who We Are</vt:lpstr>
      <vt:lpstr>Colorado HB 21-1110</vt:lpstr>
      <vt:lpstr>HB 21-1110 versus ADA Title II</vt:lpstr>
      <vt:lpstr>Latest Developments</vt:lpstr>
      <vt:lpstr>What Are the Challenges with 21-1110?</vt:lpstr>
      <vt:lpstr>How to Prepare for 21-1110</vt:lpstr>
      <vt:lpstr>Assess all high-impact technologies</vt:lpstr>
      <vt:lpstr>2. Identify workarounds and create a plan</vt:lpstr>
      <vt:lpstr>3. Fix the technology or replace it</vt:lpstr>
      <vt:lpstr>4. Tighten up your procurement process</vt:lpstr>
      <vt:lpstr>Be specific and communicate clearly</vt:lpstr>
      <vt:lpstr>What About Other States?</vt:lpstr>
      <vt:lpstr>Thank You!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 </dc:title>
  <dc:creator/>
  <cp:lastModifiedBy/>
  <cp:revision>434</cp:revision>
  <dcterms:created xsi:type="dcterms:W3CDTF">2020-10-27T20:03:32Z</dcterms:created>
  <dcterms:modified xsi:type="dcterms:W3CDTF">2023-11-06T18:00:57Z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0x010100ED45684CD9F04947B6B6B5212FF5F9F5</vt:lpwstr>
  </property>
</Properties>
</file>