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8" r:id="rId4"/>
    <p:sldMasterId id="2147483648" r:id="rId5"/>
    <p:sldMasterId id="2147483742" r:id="rId6"/>
    <p:sldMasterId id="2147483713" r:id="rId7"/>
  </p:sldMasterIdLst>
  <p:notesMasterIdLst>
    <p:notesMasterId r:id="rId63"/>
  </p:notesMasterIdLst>
  <p:handoutMasterIdLst>
    <p:handoutMasterId r:id="rId64"/>
  </p:handoutMasterIdLst>
  <p:sldIdLst>
    <p:sldId id="439" r:id="rId8"/>
    <p:sldId id="573" r:id="rId9"/>
    <p:sldId id="608" r:id="rId10"/>
    <p:sldId id="584" r:id="rId11"/>
    <p:sldId id="260" r:id="rId12"/>
    <p:sldId id="506" r:id="rId13"/>
    <p:sldId id="399" r:id="rId14"/>
    <p:sldId id="610" r:id="rId15"/>
    <p:sldId id="613" r:id="rId16"/>
    <p:sldId id="282" r:id="rId17"/>
    <p:sldId id="547" r:id="rId18"/>
    <p:sldId id="611" r:id="rId19"/>
    <p:sldId id="628" r:id="rId20"/>
    <p:sldId id="623" r:id="rId21"/>
    <p:sldId id="622" r:id="rId22"/>
    <p:sldId id="587" r:id="rId23"/>
    <p:sldId id="624" r:id="rId24"/>
    <p:sldId id="629" r:id="rId25"/>
    <p:sldId id="664" r:id="rId26"/>
    <p:sldId id="627" r:id="rId27"/>
    <p:sldId id="632" r:id="rId28"/>
    <p:sldId id="633" r:id="rId29"/>
    <p:sldId id="626" r:id="rId30"/>
    <p:sldId id="631" r:id="rId31"/>
    <p:sldId id="592" r:id="rId32"/>
    <p:sldId id="596" r:id="rId33"/>
    <p:sldId id="593" r:id="rId34"/>
    <p:sldId id="634" r:id="rId35"/>
    <p:sldId id="662" r:id="rId36"/>
    <p:sldId id="661" r:id="rId37"/>
    <p:sldId id="659" r:id="rId38"/>
    <p:sldId id="663" r:id="rId39"/>
    <p:sldId id="653" r:id="rId40"/>
    <p:sldId id="635" r:id="rId41"/>
    <p:sldId id="665" r:id="rId42"/>
    <p:sldId id="644" r:id="rId43"/>
    <p:sldId id="645" r:id="rId44"/>
    <p:sldId id="646" r:id="rId45"/>
    <p:sldId id="647" r:id="rId46"/>
    <p:sldId id="648" r:id="rId47"/>
    <p:sldId id="637" r:id="rId48"/>
    <p:sldId id="597" r:id="rId49"/>
    <p:sldId id="651" r:id="rId50"/>
    <p:sldId id="598" r:id="rId51"/>
    <p:sldId id="602" r:id="rId52"/>
    <p:sldId id="599" r:id="rId53"/>
    <p:sldId id="600" r:id="rId54"/>
    <p:sldId id="601" r:id="rId55"/>
    <p:sldId id="650" r:id="rId56"/>
    <p:sldId id="636" r:id="rId57"/>
    <p:sldId id="652" r:id="rId58"/>
    <p:sldId id="616" r:id="rId59"/>
    <p:sldId id="589" r:id="rId60"/>
    <p:sldId id="569" r:id="rId61"/>
    <p:sldId id="438" r:id="rId62"/>
  </p:sldIdLst>
  <p:sldSz cx="12192000" cy="6858000"/>
  <p:notesSz cx="6858000" cy="9144000"/>
  <p:custDataLst>
    <p:tags r:id="rId65"/>
  </p:custDataLst>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68" userDrawn="1">
          <p15:clr>
            <a:srgbClr val="A4A3A4"/>
          </p15:clr>
        </p15:guide>
        <p15:guide id="2" pos="31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01"/>
    <a:srgbClr val="101A10"/>
    <a:srgbClr val="006633"/>
    <a:srgbClr val="D2533C"/>
    <a:srgbClr val="C43D2D"/>
    <a:srgbClr val="739227"/>
    <a:srgbClr val="D76020"/>
    <a:srgbClr val="E66819"/>
    <a:srgbClr val="EEAC04"/>
    <a:srgbClr val="5C75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38" autoAdjust="0"/>
    <p:restoredTop sz="80663" autoAdjust="0"/>
  </p:normalViewPr>
  <p:slideViewPr>
    <p:cSldViewPr>
      <p:cViewPr varScale="1">
        <p:scale>
          <a:sx n="58" d="100"/>
          <a:sy n="58" d="100"/>
        </p:scale>
        <p:origin x="534" y="78"/>
      </p:cViewPr>
      <p:guideLst>
        <p:guide orient="horz" pos="1968"/>
        <p:guide pos="3136"/>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0"/>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57E14A-E1D6-478A-8335-EFDD099772DA}" type="doc">
      <dgm:prSet loTypeId="urn:microsoft.com/office/officeart/2011/layout/HexagonRadial" loCatId="cycle" qsTypeId="urn:microsoft.com/office/officeart/2005/8/quickstyle/simple1" qsCatId="simple" csTypeId="urn:microsoft.com/office/officeart/2005/8/colors/colorful3" csCatId="colorful" phldr="1"/>
      <dgm:spPr/>
      <dgm:t>
        <a:bodyPr/>
        <a:lstStyle/>
        <a:p>
          <a:endParaRPr lang="en-US"/>
        </a:p>
      </dgm:t>
    </dgm:pt>
    <dgm:pt modelId="{821F672C-7EE9-4812-8F34-98D94B89C78F}">
      <dgm:prSet phldrT="[Text]"/>
      <dgm:spPr/>
      <dgm:t>
        <a:bodyPr/>
        <a:lstStyle/>
        <a:p>
          <a:r>
            <a:rPr lang="en-US" dirty="0"/>
            <a:t>ASRB</a:t>
          </a:r>
        </a:p>
      </dgm:t>
    </dgm:pt>
    <dgm:pt modelId="{6406CA05-7A13-4D97-BB37-FA9C5BA11C0E}" type="parTrans" cxnId="{63224EBB-67A5-47BF-845A-6ECEA229B4CD}">
      <dgm:prSet/>
      <dgm:spPr/>
      <dgm:t>
        <a:bodyPr/>
        <a:lstStyle/>
        <a:p>
          <a:endParaRPr lang="en-US"/>
        </a:p>
      </dgm:t>
    </dgm:pt>
    <dgm:pt modelId="{26DACA02-38E6-48AA-BD89-0061621D9AA3}" type="sibTrans" cxnId="{63224EBB-67A5-47BF-845A-6ECEA229B4CD}">
      <dgm:prSet/>
      <dgm:spPr/>
      <dgm:t>
        <a:bodyPr/>
        <a:lstStyle/>
        <a:p>
          <a:endParaRPr lang="en-US"/>
        </a:p>
      </dgm:t>
    </dgm:pt>
    <dgm:pt modelId="{DB3F5CDE-715D-4E99-AEA3-5635DA3EBD14}">
      <dgm:prSet phldrT="[Text]" custT="1"/>
      <dgm:spPr/>
      <dgm:t>
        <a:bodyPr/>
        <a:lstStyle/>
        <a:p>
          <a:r>
            <a:rPr lang="en-US" sz="1600" dirty="0"/>
            <a:t>Security</a:t>
          </a:r>
          <a:endParaRPr lang="en-US" sz="1200" dirty="0"/>
        </a:p>
      </dgm:t>
    </dgm:pt>
    <dgm:pt modelId="{28357C1F-C176-4644-B3DB-9E1899DC29B9}" type="parTrans" cxnId="{FB28191F-DB59-4734-82BB-F4FC71F6180C}">
      <dgm:prSet/>
      <dgm:spPr/>
      <dgm:t>
        <a:bodyPr/>
        <a:lstStyle/>
        <a:p>
          <a:endParaRPr lang="en-US"/>
        </a:p>
      </dgm:t>
    </dgm:pt>
    <dgm:pt modelId="{60B6E541-295E-4D11-92DC-B8A7771073DC}" type="sibTrans" cxnId="{FB28191F-DB59-4734-82BB-F4FC71F6180C}">
      <dgm:prSet/>
      <dgm:spPr/>
      <dgm:t>
        <a:bodyPr/>
        <a:lstStyle/>
        <a:p>
          <a:endParaRPr lang="en-US"/>
        </a:p>
      </dgm:t>
    </dgm:pt>
    <dgm:pt modelId="{0B5FD416-7B9C-432B-8F7B-C4C4C5F43135}">
      <dgm:prSet phldrT="[Text]" custT="1"/>
      <dgm:spPr/>
      <dgm:t>
        <a:bodyPr/>
        <a:lstStyle/>
        <a:p>
          <a:r>
            <a:rPr lang="en-US" sz="1600" dirty="0"/>
            <a:t>Integration</a:t>
          </a:r>
          <a:endParaRPr lang="en-US" sz="1200" dirty="0"/>
        </a:p>
      </dgm:t>
    </dgm:pt>
    <dgm:pt modelId="{18B9B1BB-96CB-4491-99B7-AE115A31551E}" type="parTrans" cxnId="{557C9E9A-2A2A-451F-9E29-69AA6FE71EA5}">
      <dgm:prSet/>
      <dgm:spPr/>
      <dgm:t>
        <a:bodyPr/>
        <a:lstStyle/>
        <a:p>
          <a:endParaRPr lang="en-US"/>
        </a:p>
      </dgm:t>
    </dgm:pt>
    <dgm:pt modelId="{32E46D49-6787-44AD-931D-7206B614D5EC}" type="sibTrans" cxnId="{557C9E9A-2A2A-451F-9E29-69AA6FE71EA5}">
      <dgm:prSet/>
      <dgm:spPr/>
      <dgm:t>
        <a:bodyPr/>
        <a:lstStyle/>
        <a:p>
          <a:endParaRPr lang="en-US"/>
        </a:p>
      </dgm:t>
    </dgm:pt>
    <dgm:pt modelId="{333A2C28-38D3-4CFE-8BAB-D27392F1A6E8}">
      <dgm:prSet phldrT="[Text]" custT="1"/>
      <dgm:spPr/>
      <dgm:t>
        <a:bodyPr/>
        <a:lstStyle/>
        <a:p>
          <a:r>
            <a:rPr lang="en-US" sz="1200" dirty="0"/>
            <a:t>Server Management </a:t>
          </a:r>
        </a:p>
      </dgm:t>
    </dgm:pt>
    <dgm:pt modelId="{61F82F59-B697-47BB-9340-62E4C57CB723}" type="parTrans" cxnId="{908AF3FB-D218-41D1-A2FB-90BB2D414349}">
      <dgm:prSet/>
      <dgm:spPr/>
      <dgm:t>
        <a:bodyPr/>
        <a:lstStyle/>
        <a:p>
          <a:endParaRPr lang="en-US"/>
        </a:p>
      </dgm:t>
    </dgm:pt>
    <dgm:pt modelId="{1CED8E18-6956-425E-9D48-31554F4C5B9B}" type="sibTrans" cxnId="{908AF3FB-D218-41D1-A2FB-90BB2D414349}">
      <dgm:prSet/>
      <dgm:spPr/>
      <dgm:t>
        <a:bodyPr/>
        <a:lstStyle/>
        <a:p>
          <a:endParaRPr lang="en-US"/>
        </a:p>
      </dgm:t>
    </dgm:pt>
    <dgm:pt modelId="{DCE5345C-9D05-46DD-816B-85AAEF786D49}">
      <dgm:prSet phldrT="[Text]" custT="1"/>
      <dgm:spPr/>
      <dgm:t>
        <a:bodyPr/>
        <a:lstStyle/>
        <a:p>
          <a:r>
            <a:rPr lang="en-US" sz="1400" dirty="0"/>
            <a:t>Accessibility</a:t>
          </a:r>
        </a:p>
      </dgm:t>
    </dgm:pt>
    <dgm:pt modelId="{D8710ECC-2AF3-4D6E-A580-A0E05C2CEE38}" type="parTrans" cxnId="{F9BC7C7B-B5DD-405B-B7B5-E0991C305B93}">
      <dgm:prSet/>
      <dgm:spPr/>
      <dgm:t>
        <a:bodyPr/>
        <a:lstStyle/>
        <a:p>
          <a:endParaRPr lang="en-US"/>
        </a:p>
      </dgm:t>
    </dgm:pt>
    <dgm:pt modelId="{F4D58C89-393D-4208-8CEE-248755F3DAD1}" type="sibTrans" cxnId="{F9BC7C7B-B5DD-405B-B7B5-E0991C305B93}">
      <dgm:prSet/>
      <dgm:spPr/>
      <dgm:t>
        <a:bodyPr/>
        <a:lstStyle/>
        <a:p>
          <a:endParaRPr lang="en-US"/>
        </a:p>
      </dgm:t>
    </dgm:pt>
    <dgm:pt modelId="{BF218821-70F5-4CFA-9A8E-EFADCFA5628C}">
      <dgm:prSet phldrT="[Text]" custT="1"/>
      <dgm:spPr/>
      <dgm:t>
        <a:bodyPr/>
        <a:lstStyle/>
        <a:p>
          <a:r>
            <a:rPr lang="en-US" sz="1200" dirty="0"/>
            <a:t>Purchasing</a:t>
          </a:r>
        </a:p>
      </dgm:t>
    </dgm:pt>
    <dgm:pt modelId="{0AADB9D7-C8AA-4DFD-9C52-F24547397D07}" type="parTrans" cxnId="{F0AF7387-F7D9-43BD-8931-80CE022052B9}">
      <dgm:prSet/>
      <dgm:spPr/>
      <dgm:t>
        <a:bodyPr/>
        <a:lstStyle/>
        <a:p>
          <a:endParaRPr lang="en-US"/>
        </a:p>
      </dgm:t>
    </dgm:pt>
    <dgm:pt modelId="{214B9AD3-6CDC-469D-A688-78D93B301597}" type="sibTrans" cxnId="{F0AF7387-F7D9-43BD-8931-80CE022052B9}">
      <dgm:prSet/>
      <dgm:spPr/>
      <dgm:t>
        <a:bodyPr/>
        <a:lstStyle/>
        <a:p>
          <a:endParaRPr lang="en-US"/>
        </a:p>
      </dgm:t>
    </dgm:pt>
    <dgm:pt modelId="{84DCCA1C-8CBB-4E1B-8E9F-EF98101C6921}" type="pres">
      <dgm:prSet presAssocID="{9B57E14A-E1D6-478A-8335-EFDD099772DA}" presName="Name0" presStyleCnt="0">
        <dgm:presLayoutVars>
          <dgm:chMax val="1"/>
          <dgm:chPref val="1"/>
          <dgm:dir/>
          <dgm:animOne val="branch"/>
          <dgm:animLvl val="lvl"/>
        </dgm:presLayoutVars>
      </dgm:prSet>
      <dgm:spPr/>
    </dgm:pt>
    <dgm:pt modelId="{C004C722-7E5E-48BD-8591-DD72219D822E}" type="pres">
      <dgm:prSet presAssocID="{821F672C-7EE9-4812-8F34-98D94B89C78F}" presName="Parent" presStyleLbl="node0" presStyleIdx="0" presStyleCnt="1">
        <dgm:presLayoutVars>
          <dgm:chMax val="6"/>
          <dgm:chPref val="6"/>
        </dgm:presLayoutVars>
      </dgm:prSet>
      <dgm:spPr/>
    </dgm:pt>
    <dgm:pt modelId="{E1CB2130-1CC6-41AC-A6C0-659FBB51ACA9}" type="pres">
      <dgm:prSet presAssocID="{DB3F5CDE-715D-4E99-AEA3-5635DA3EBD14}" presName="Accent1" presStyleCnt="0"/>
      <dgm:spPr/>
    </dgm:pt>
    <dgm:pt modelId="{0F067280-BA40-4E43-B3BF-0997CC5F2D44}" type="pres">
      <dgm:prSet presAssocID="{DB3F5CDE-715D-4E99-AEA3-5635DA3EBD14}" presName="Accent" presStyleLbl="bgShp" presStyleIdx="0" presStyleCnt="5"/>
      <dgm:spPr/>
    </dgm:pt>
    <dgm:pt modelId="{149F820C-51BD-4F82-BDCC-7E9FB6FF6E2F}" type="pres">
      <dgm:prSet presAssocID="{DB3F5CDE-715D-4E99-AEA3-5635DA3EBD14}" presName="Child1" presStyleLbl="node1" presStyleIdx="0" presStyleCnt="5">
        <dgm:presLayoutVars>
          <dgm:chMax val="0"/>
          <dgm:chPref val="0"/>
          <dgm:bulletEnabled val="1"/>
        </dgm:presLayoutVars>
      </dgm:prSet>
      <dgm:spPr/>
    </dgm:pt>
    <dgm:pt modelId="{06B0245E-A5FF-4C04-A5BB-D14766919DBC}" type="pres">
      <dgm:prSet presAssocID="{0B5FD416-7B9C-432B-8F7B-C4C4C5F43135}" presName="Accent2" presStyleCnt="0"/>
      <dgm:spPr/>
    </dgm:pt>
    <dgm:pt modelId="{2FAD03AA-F913-45D2-95AD-DA58D9AD188C}" type="pres">
      <dgm:prSet presAssocID="{0B5FD416-7B9C-432B-8F7B-C4C4C5F43135}" presName="Accent" presStyleLbl="bgShp" presStyleIdx="1" presStyleCnt="5"/>
      <dgm:spPr/>
    </dgm:pt>
    <dgm:pt modelId="{AE78D895-3796-49FE-BBA3-F866C307645A}" type="pres">
      <dgm:prSet presAssocID="{0B5FD416-7B9C-432B-8F7B-C4C4C5F43135}" presName="Child2" presStyleLbl="node1" presStyleIdx="1" presStyleCnt="5">
        <dgm:presLayoutVars>
          <dgm:chMax val="0"/>
          <dgm:chPref val="0"/>
          <dgm:bulletEnabled val="1"/>
        </dgm:presLayoutVars>
      </dgm:prSet>
      <dgm:spPr/>
    </dgm:pt>
    <dgm:pt modelId="{102DDBEE-1B1E-4995-AABB-1C43183E4A49}" type="pres">
      <dgm:prSet presAssocID="{333A2C28-38D3-4CFE-8BAB-D27392F1A6E8}" presName="Accent3" presStyleCnt="0"/>
      <dgm:spPr/>
    </dgm:pt>
    <dgm:pt modelId="{05997116-7199-4368-B307-E377B6946BE4}" type="pres">
      <dgm:prSet presAssocID="{333A2C28-38D3-4CFE-8BAB-D27392F1A6E8}" presName="Accent" presStyleLbl="bgShp" presStyleIdx="2" presStyleCnt="5"/>
      <dgm:spPr/>
    </dgm:pt>
    <dgm:pt modelId="{2A92D4AA-D407-447B-8E3F-8EDBBFEE9276}" type="pres">
      <dgm:prSet presAssocID="{333A2C28-38D3-4CFE-8BAB-D27392F1A6E8}" presName="Child3" presStyleLbl="node1" presStyleIdx="2" presStyleCnt="5">
        <dgm:presLayoutVars>
          <dgm:chMax val="0"/>
          <dgm:chPref val="0"/>
          <dgm:bulletEnabled val="1"/>
        </dgm:presLayoutVars>
      </dgm:prSet>
      <dgm:spPr/>
    </dgm:pt>
    <dgm:pt modelId="{8681A4EC-E49E-4595-B512-10DC7A389483}" type="pres">
      <dgm:prSet presAssocID="{DCE5345C-9D05-46DD-816B-85AAEF786D49}" presName="Accent4" presStyleCnt="0"/>
      <dgm:spPr/>
    </dgm:pt>
    <dgm:pt modelId="{2962DD3D-B983-41B2-BFB4-D1F905BDE6FE}" type="pres">
      <dgm:prSet presAssocID="{DCE5345C-9D05-46DD-816B-85AAEF786D49}" presName="Accent" presStyleLbl="bgShp" presStyleIdx="3" presStyleCnt="5"/>
      <dgm:spPr/>
    </dgm:pt>
    <dgm:pt modelId="{25D5ED8E-32D7-4AB8-8CA5-0546FE7574F6}" type="pres">
      <dgm:prSet presAssocID="{DCE5345C-9D05-46DD-816B-85AAEF786D49}" presName="Child4" presStyleLbl="node1" presStyleIdx="3" presStyleCnt="5">
        <dgm:presLayoutVars>
          <dgm:chMax val="0"/>
          <dgm:chPref val="0"/>
          <dgm:bulletEnabled val="1"/>
        </dgm:presLayoutVars>
      </dgm:prSet>
      <dgm:spPr/>
    </dgm:pt>
    <dgm:pt modelId="{982E7CD5-A322-44B3-B416-122022033FA7}" type="pres">
      <dgm:prSet presAssocID="{BF218821-70F5-4CFA-9A8E-EFADCFA5628C}" presName="Accent5" presStyleCnt="0"/>
      <dgm:spPr/>
    </dgm:pt>
    <dgm:pt modelId="{9C1A2987-7ACD-43E0-BFEF-0D1745079807}" type="pres">
      <dgm:prSet presAssocID="{BF218821-70F5-4CFA-9A8E-EFADCFA5628C}" presName="Accent" presStyleLbl="bgShp" presStyleIdx="4" presStyleCnt="5"/>
      <dgm:spPr/>
    </dgm:pt>
    <dgm:pt modelId="{D0FEBB06-74B1-4DD8-B652-DC97B02DB8F6}" type="pres">
      <dgm:prSet presAssocID="{BF218821-70F5-4CFA-9A8E-EFADCFA5628C}" presName="Child5" presStyleLbl="node1" presStyleIdx="4" presStyleCnt="5">
        <dgm:presLayoutVars>
          <dgm:chMax val="0"/>
          <dgm:chPref val="0"/>
          <dgm:bulletEnabled val="1"/>
        </dgm:presLayoutVars>
      </dgm:prSet>
      <dgm:spPr/>
    </dgm:pt>
  </dgm:ptLst>
  <dgm:cxnLst>
    <dgm:cxn modelId="{941E3F17-4113-4DAF-9A9F-15798871031E}" type="presOf" srcId="{0B5FD416-7B9C-432B-8F7B-C4C4C5F43135}" destId="{AE78D895-3796-49FE-BBA3-F866C307645A}" srcOrd="0" destOrd="0" presId="urn:microsoft.com/office/officeart/2011/layout/HexagonRadial"/>
    <dgm:cxn modelId="{D2647418-8131-4598-9CFC-37532F49C073}" type="presOf" srcId="{DB3F5CDE-715D-4E99-AEA3-5635DA3EBD14}" destId="{149F820C-51BD-4F82-BDCC-7E9FB6FF6E2F}" srcOrd="0" destOrd="0" presId="urn:microsoft.com/office/officeart/2011/layout/HexagonRadial"/>
    <dgm:cxn modelId="{FB28191F-DB59-4734-82BB-F4FC71F6180C}" srcId="{821F672C-7EE9-4812-8F34-98D94B89C78F}" destId="{DB3F5CDE-715D-4E99-AEA3-5635DA3EBD14}" srcOrd="0" destOrd="0" parTransId="{28357C1F-C176-4644-B3DB-9E1899DC29B9}" sibTransId="{60B6E541-295E-4D11-92DC-B8A7771073DC}"/>
    <dgm:cxn modelId="{F65B4025-5725-40E2-9F88-F650C1DE427C}" type="presOf" srcId="{821F672C-7EE9-4812-8F34-98D94B89C78F}" destId="{C004C722-7E5E-48BD-8591-DD72219D822E}" srcOrd="0" destOrd="0" presId="urn:microsoft.com/office/officeart/2011/layout/HexagonRadial"/>
    <dgm:cxn modelId="{1F8F2345-91EB-4F70-98AD-8861EA282757}" type="presOf" srcId="{BF218821-70F5-4CFA-9A8E-EFADCFA5628C}" destId="{D0FEBB06-74B1-4DD8-B652-DC97B02DB8F6}" srcOrd="0" destOrd="0" presId="urn:microsoft.com/office/officeart/2011/layout/HexagonRadial"/>
    <dgm:cxn modelId="{F9BC7C7B-B5DD-405B-B7B5-E0991C305B93}" srcId="{821F672C-7EE9-4812-8F34-98D94B89C78F}" destId="{DCE5345C-9D05-46DD-816B-85AAEF786D49}" srcOrd="3" destOrd="0" parTransId="{D8710ECC-2AF3-4D6E-A580-A0E05C2CEE38}" sibTransId="{F4D58C89-393D-4208-8CEE-248755F3DAD1}"/>
    <dgm:cxn modelId="{F0AF7387-F7D9-43BD-8931-80CE022052B9}" srcId="{821F672C-7EE9-4812-8F34-98D94B89C78F}" destId="{BF218821-70F5-4CFA-9A8E-EFADCFA5628C}" srcOrd="4" destOrd="0" parTransId="{0AADB9D7-C8AA-4DFD-9C52-F24547397D07}" sibTransId="{214B9AD3-6CDC-469D-A688-78D93B301597}"/>
    <dgm:cxn modelId="{557C9E9A-2A2A-451F-9E29-69AA6FE71EA5}" srcId="{821F672C-7EE9-4812-8F34-98D94B89C78F}" destId="{0B5FD416-7B9C-432B-8F7B-C4C4C5F43135}" srcOrd="1" destOrd="0" parTransId="{18B9B1BB-96CB-4491-99B7-AE115A31551E}" sibTransId="{32E46D49-6787-44AD-931D-7206B614D5EC}"/>
    <dgm:cxn modelId="{907DC7B2-F5F9-4F88-A98B-C92DD1C04AC5}" type="presOf" srcId="{333A2C28-38D3-4CFE-8BAB-D27392F1A6E8}" destId="{2A92D4AA-D407-447B-8E3F-8EDBBFEE9276}" srcOrd="0" destOrd="0" presId="urn:microsoft.com/office/officeart/2011/layout/HexagonRadial"/>
    <dgm:cxn modelId="{63224EBB-67A5-47BF-845A-6ECEA229B4CD}" srcId="{9B57E14A-E1D6-478A-8335-EFDD099772DA}" destId="{821F672C-7EE9-4812-8F34-98D94B89C78F}" srcOrd="0" destOrd="0" parTransId="{6406CA05-7A13-4D97-BB37-FA9C5BA11C0E}" sibTransId="{26DACA02-38E6-48AA-BD89-0061621D9AA3}"/>
    <dgm:cxn modelId="{68D075C8-40D5-492C-BD48-4F108A96E0DC}" type="presOf" srcId="{9B57E14A-E1D6-478A-8335-EFDD099772DA}" destId="{84DCCA1C-8CBB-4E1B-8E9F-EF98101C6921}" srcOrd="0" destOrd="0" presId="urn:microsoft.com/office/officeart/2011/layout/HexagonRadial"/>
    <dgm:cxn modelId="{F1CD88E8-CFD2-4D0D-835F-96DCB1A65BE6}" type="presOf" srcId="{DCE5345C-9D05-46DD-816B-85AAEF786D49}" destId="{25D5ED8E-32D7-4AB8-8CA5-0546FE7574F6}" srcOrd="0" destOrd="0" presId="urn:microsoft.com/office/officeart/2011/layout/HexagonRadial"/>
    <dgm:cxn modelId="{908AF3FB-D218-41D1-A2FB-90BB2D414349}" srcId="{821F672C-7EE9-4812-8F34-98D94B89C78F}" destId="{333A2C28-38D3-4CFE-8BAB-D27392F1A6E8}" srcOrd="2" destOrd="0" parTransId="{61F82F59-B697-47BB-9340-62E4C57CB723}" sibTransId="{1CED8E18-6956-425E-9D48-31554F4C5B9B}"/>
    <dgm:cxn modelId="{BE083592-AE30-45A3-991C-7194E9653A11}" type="presParOf" srcId="{84DCCA1C-8CBB-4E1B-8E9F-EF98101C6921}" destId="{C004C722-7E5E-48BD-8591-DD72219D822E}" srcOrd="0" destOrd="0" presId="urn:microsoft.com/office/officeart/2011/layout/HexagonRadial"/>
    <dgm:cxn modelId="{6E9C7FB3-9692-4592-B61C-E257213A0B49}" type="presParOf" srcId="{84DCCA1C-8CBB-4E1B-8E9F-EF98101C6921}" destId="{E1CB2130-1CC6-41AC-A6C0-659FBB51ACA9}" srcOrd="1" destOrd="0" presId="urn:microsoft.com/office/officeart/2011/layout/HexagonRadial"/>
    <dgm:cxn modelId="{5F6FE406-0CB7-49AB-8050-0E2346F77252}" type="presParOf" srcId="{E1CB2130-1CC6-41AC-A6C0-659FBB51ACA9}" destId="{0F067280-BA40-4E43-B3BF-0997CC5F2D44}" srcOrd="0" destOrd="0" presId="urn:microsoft.com/office/officeart/2011/layout/HexagonRadial"/>
    <dgm:cxn modelId="{3424303A-06C7-49D8-A252-1033C7DA2225}" type="presParOf" srcId="{84DCCA1C-8CBB-4E1B-8E9F-EF98101C6921}" destId="{149F820C-51BD-4F82-BDCC-7E9FB6FF6E2F}" srcOrd="2" destOrd="0" presId="urn:microsoft.com/office/officeart/2011/layout/HexagonRadial"/>
    <dgm:cxn modelId="{42BC9FBA-0213-43F1-B20E-16771B1E52A7}" type="presParOf" srcId="{84DCCA1C-8CBB-4E1B-8E9F-EF98101C6921}" destId="{06B0245E-A5FF-4C04-A5BB-D14766919DBC}" srcOrd="3" destOrd="0" presId="urn:microsoft.com/office/officeart/2011/layout/HexagonRadial"/>
    <dgm:cxn modelId="{1553D80F-5489-4D5D-B12E-6029CD0BAC13}" type="presParOf" srcId="{06B0245E-A5FF-4C04-A5BB-D14766919DBC}" destId="{2FAD03AA-F913-45D2-95AD-DA58D9AD188C}" srcOrd="0" destOrd="0" presId="urn:microsoft.com/office/officeart/2011/layout/HexagonRadial"/>
    <dgm:cxn modelId="{E37FF149-2D31-4B3A-B22A-3065ACA87EF9}" type="presParOf" srcId="{84DCCA1C-8CBB-4E1B-8E9F-EF98101C6921}" destId="{AE78D895-3796-49FE-BBA3-F866C307645A}" srcOrd="4" destOrd="0" presId="urn:microsoft.com/office/officeart/2011/layout/HexagonRadial"/>
    <dgm:cxn modelId="{1B177634-8057-4C76-BA55-52BDB264E041}" type="presParOf" srcId="{84DCCA1C-8CBB-4E1B-8E9F-EF98101C6921}" destId="{102DDBEE-1B1E-4995-AABB-1C43183E4A49}" srcOrd="5" destOrd="0" presId="urn:microsoft.com/office/officeart/2011/layout/HexagonRadial"/>
    <dgm:cxn modelId="{A38DE406-FEAA-475E-90FE-AC851AE559B2}" type="presParOf" srcId="{102DDBEE-1B1E-4995-AABB-1C43183E4A49}" destId="{05997116-7199-4368-B307-E377B6946BE4}" srcOrd="0" destOrd="0" presId="urn:microsoft.com/office/officeart/2011/layout/HexagonRadial"/>
    <dgm:cxn modelId="{E3C24A0A-11D6-43C2-B0B2-9F2A0828B620}" type="presParOf" srcId="{84DCCA1C-8CBB-4E1B-8E9F-EF98101C6921}" destId="{2A92D4AA-D407-447B-8E3F-8EDBBFEE9276}" srcOrd="6" destOrd="0" presId="urn:microsoft.com/office/officeart/2011/layout/HexagonRadial"/>
    <dgm:cxn modelId="{DA275297-A331-47DB-A48B-E1D1C6CE2247}" type="presParOf" srcId="{84DCCA1C-8CBB-4E1B-8E9F-EF98101C6921}" destId="{8681A4EC-E49E-4595-B512-10DC7A389483}" srcOrd="7" destOrd="0" presId="urn:microsoft.com/office/officeart/2011/layout/HexagonRadial"/>
    <dgm:cxn modelId="{A33BFA61-2525-4B55-9D59-0E4F48D22665}" type="presParOf" srcId="{8681A4EC-E49E-4595-B512-10DC7A389483}" destId="{2962DD3D-B983-41B2-BFB4-D1F905BDE6FE}" srcOrd="0" destOrd="0" presId="urn:microsoft.com/office/officeart/2011/layout/HexagonRadial"/>
    <dgm:cxn modelId="{88F1CAB5-E292-4B85-A4D5-92FBC922921F}" type="presParOf" srcId="{84DCCA1C-8CBB-4E1B-8E9F-EF98101C6921}" destId="{25D5ED8E-32D7-4AB8-8CA5-0546FE7574F6}" srcOrd="8" destOrd="0" presId="urn:microsoft.com/office/officeart/2011/layout/HexagonRadial"/>
    <dgm:cxn modelId="{2C4272EB-CD88-48B3-8659-9ED97E40C13C}" type="presParOf" srcId="{84DCCA1C-8CBB-4E1B-8E9F-EF98101C6921}" destId="{982E7CD5-A322-44B3-B416-122022033FA7}" srcOrd="9" destOrd="0" presId="urn:microsoft.com/office/officeart/2011/layout/HexagonRadial"/>
    <dgm:cxn modelId="{BD76D455-46AA-4557-8CA2-22E874A0342E}" type="presParOf" srcId="{982E7CD5-A322-44B3-B416-122022033FA7}" destId="{9C1A2987-7ACD-43E0-BFEF-0D1745079807}" srcOrd="0" destOrd="0" presId="urn:microsoft.com/office/officeart/2011/layout/HexagonRadial"/>
    <dgm:cxn modelId="{F89255F3-873B-4803-9073-5C7D711C4D8C}" type="presParOf" srcId="{84DCCA1C-8CBB-4E1B-8E9F-EF98101C6921}" destId="{D0FEBB06-74B1-4DD8-B652-DC97B02DB8F6}" srcOrd="1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DCC2DD-2B60-4367-B6A1-F488A6236AB4}"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n-US"/>
        </a:p>
      </dgm:t>
    </dgm:pt>
    <dgm:pt modelId="{D72D4A74-3A2D-4631-A5F9-554B1837893E}">
      <dgm:prSet custT="1"/>
      <dgm:spPr>
        <a:solidFill>
          <a:srgbClr val="006501"/>
        </a:solidFill>
      </dgm:spPr>
      <dgm:t>
        <a:bodyPr/>
        <a:lstStyle/>
        <a:p>
          <a:r>
            <a:rPr lang="en-US" sz="1600" b="1" dirty="0">
              <a:solidFill>
                <a:schemeClr val="bg1"/>
              </a:solidFill>
            </a:rPr>
            <a:t>Invitation to Participate</a:t>
          </a:r>
        </a:p>
      </dgm:t>
    </dgm:pt>
    <dgm:pt modelId="{6732C34C-A364-49AF-8599-4E7836612A89}" type="parTrans" cxnId="{3678CD0E-3C9C-4325-989B-74727C8CDBC6}">
      <dgm:prSet/>
      <dgm:spPr/>
      <dgm:t>
        <a:bodyPr/>
        <a:lstStyle/>
        <a:p>
          <a:endParaRPr lang="en-US"/>
        </a:p>
      </dgm:t>
    </dgm:pt>
    <dgm:pt modelId="{7F281EB8-5988-44CE-A0DF-C9D5809FB564}" type="sibTrans" cxnId="{3678CD0E-3C9C-4325-989B-74727C8CDBC6}">
      <dgm:prSet/>
      <dgm:spPr/>
      <dgm:t>
        <a:bodyPr/>
        <a:lstStyle/>
        <a:p>
          <a:endParaRPr lang="en-US"/>
        </a:p>
      </dgm:t>
    </dgm:pt>
    <dgm:pt modelId="{3D191511-28D0-4D46-B8C8-B2BAC1D0CFFD}">
      <dgm:prSet custT="1"/>
      <dgm:spPr>
        <a:solidFill>
          <a:srgbClr val="006501"/>
        </a:solidFill>
      </dgm:spPr>
      <dgm:t>
        <a:bodyPr/>
        <a:lstStyle/>
        <a:p>
          <a:r>
            <a:rPr lang="en-US" sz="1600" b="1" dirty="0">
              <a:solidFill>
                <a:schemeClr val="bg1"/>
              </a:solidFill>
            </a:rPr>
            <a:t>Orientation</a:t>
          </a:r>
        </a:p>
      </dgm:t>
    </dgm:pt>
    <dgm:pt modelId="{E5EFABD3-51EC-409A-A430-AB59F0692242}" type="parTrans" cxnId="{50FB6E19-685B-4CF1-80F3-87DA9216B398}">
      <dgm:prSet/>
      <dgm:spPr/>
      <dgm:t>
        <a:bodyPr/>
        <a:lstStyle/>
        <a:p>
          <a:endParaRPr lang="en-US"/>
        </a:p>
      </dgm:t>
    </dgm:pt>
    <dgm:pt modelId="{E0B4F9CD-7B61-4F76-8DDF-6142F5EEC5D2}" type="sibTrans" cxnId="{50FB6E19-685B-4CF1-80F3-87DA9216B398}">
      <dgm:prSet/>
      <dgm:spPr/>
      <dgm:t>
        <a:bodyPr/>
        <a:lstStyle/>
        <a:p>
          <a:endParaRPr lang="en-US"/>
        </a:p>
      </dgm:t>
    </dgm:pt>
    <dgm:pt modelId="{260530AD-8FE9-4AC1-B088-0A22C23887D4}">
      <dgm:prSet custT="1"/>
      <dgm:spPr>
        <a:solidFill>
          <a:srgbClr val="006501"/>
        </a:solidFill>
      </dgm:spPr>
      <dgm:t>
        <a:bodyPr/>
        <a:lstStyle/>
        <a:p>
          <a:r>
            <a:rPr lang="en-US" sz="1600" b="1" dirty="0">
              <a:solidFill>
                <a:schemeClr val="bg1"/>
              </a:solidFill>
            </a:rPr>
            <a:t>Check-In Sessions</a:t>
          </a:r>
        </a:p>
      </dgm:t>
    </dgm:pt>
    <dgm:pt modelId="{9AF3B087-7CA3-4B92-A38E-739258287BBC}" type="parTrans" cxnId="{B2E22312-B9A9-422D-86A2-DCFBA79F8B56}">
      <dgm:prSet/>
      <dgm:spPr/>
      <dgm:t>
        <a:bodyPr/>
        <a:lstStyle/>
        <a:p>
          <a:endParaRPr lang="en-US"/>
        </a:p>
      </dgm:t>
    </dgm:pt>
    <dgm:pt modelId="{5EFC4DFB-A525-4043-A039-0DE549C15FAD}" type="sibTrans" cxnId="{B2E22312-B9A9-422D-86A2-DCFBA79F8B56}">
      <dgm:prSet/>
      <dgm:spPr/>
      <dgm:t>
        <a:bodyPr/>
        <a:lstStyle/>
        <a:p>
          <a:endParaRPr lang="en-US"/>
        </a:p>
      </dgm:t>
    </dgm:pt>
    <dgm:pt modelId="{5E6BBB2D-3137-409A-906C-A891E79B75FE}">
      <dgm:prSet custT="1"/>
      <dgm:spPr>
        <a:solidFill>
          <a:srgbClr val="006501"/>
        </a:solidFill>
      </dgm:spPr>
      <dgm:t>
        <a:bodyPr/>
        <a:lstStyle/>
        <a:p>
          <a:r>
            <a:rPr lang="en-US" sz="1600" b="1" dirty="0">
              <a:solidFill>
                <a:srgbClr val="FFFF00"/>
              </a:solidFill>
            </a:rPr>
            <a:t>Expectation/Timeline Adjustment</a:t>
          </a:r>
        </a:p>
      </dgm:t>
    </dgm:pt>
    <dgm:pt modelId="{B176D932-0B9D-4F27-8268-B3F31B79AF6A}" type="parTrans" cxnId="{A479BE24-3352-4290-A000-549B91FBF1D3}">
      <dgm:prSet/>
      <dgm:spPr/>
      <dgm:t>
        <a:bodyPr/>
        <a:lstStyle/>
        <a:p>
          <a:endParaRPr lang="en-US"/>
        </a:p>
      </dgm:t>
    </dgm:pt>
    <dgm:pt modelId="{4A63DE47-0CA1-4227-9CBE-5B13A44EA6CB}" type="sibTrans" cxnId="{A479BE24-3352-4290-A000-549B91FBF1D3}">
      <dgm:prSet/>
      <dgm:spPr/>
      <dgm:t>
        <a:bodyPr/>
        <a:lstStyle/>
        <a:p>
          <a:endParaRPr lang="en-US"/>
        </a:p>
      </dgm:t>
    </dgm:pt>
    <dgm:pt modelId="{7F7EC2AC-6845-4A4A-A009-795565804174}">
      <dgm:prSet custT="1"/>
      <dgm:spPr>
        <a:ln>
          <a:solidFill>
            <a:srgbClr val="006501">
              <a:alpha val="90000"/>
            </a:srgbClr>
          </a:solidFill>
        </a:ln>
      </dgm:spPr>
      <dgm:t>
        <a:bodyPr/>
        <a:lstStyle/>
        <a:p>
          <a:r>
            <a:rPr lang="en-US" sz="1600" dirty="0"/>
            <a:t>March 10</a:t>
          </a:r>
        </a:p>
      </dgm:t>
    </dgm:pt>
    <dgm:pt modelId="{FB2EF31C-F991-49E6-A96E-5E08F55F7DFF}" type="parTrans" cxnId="{29BE5DA6-5162-40C8-BC48-734D85167C19}">
      <dgm:prSet/>
      <dgm:spPr/>
      <dgm:t>
        <a:bodyPr/>
        <a:lstStyle/>
        <a:p>
          <a:endParaRPr lang="en-US"/>
        </a:p>
      </dgm:t>
    </dgm:pt>
    <dgm:pt modelId="{49C50AE3-25BB-4ECD-A604-5658763B0F17}" type="sibTrans" cxnId="{29BE5DA6-5162-40C8-BC48-734D85167C19}">
      <dgm:prSet/>
      <dgm:spPr/>
      <dgm:t>
        <a:bodyPr/>
        <a:lstStyle/>
        <a:p>
          <a:endParaRPr lang="en-US"/>
        </a:p>
      </dgm:t>
    </dgm:pt>
    <dgm:pt modelId="{C3F17DA5-78DF-4FE2-9E4A-45A7DDF3C83E}">
      <dgm:prSet custT="1"/>
      <dgm:spPr>
        <a:solidFill>
          <a:srgbClr val="006501"/>
        </a:solidFill>
      </dgm:spPr>
      <dgm:t>
        <a:bodyPr/>
        <a:lstStyle/>
        <a:p>
          <a:r>
            <a:rPr lang="en-US" sz="1600" b="1" dirty="0">
              <a:solidFill>
                <a:schemeClr val="bg1"/>
              </a:solidFill>
            </a:rPr>
            <a:t>Acceptance Letters</a:t>
          </a:r>
        </a:p>
      </dgm:t>
    </dgm:pt>
    <dgm:pt modelId="{08436BC4-453C-4E05-B35F-FA2C88935473}" type="parTrans" cxnId="{6FCD7F3D-1748-41AD-9FD2-401023820EC4}">
      <dgm:prSet/>
      <dgm:spPr/>
      <dgm:t>
        <a:bodyPr/>
        <a:lstStyle/>
        <a:p>
          <a:endParaRPr lang="en-US"/>
        </a:p>
      </dgm:t>
    </dgm:pt>
    <dgm:pt modelId="{1625D250-005A-4659-95B9-17B5117F80AB}" type="sibTrans" cxnId="{6FCD7F3D-1748-41AD-9FD2-401023820EC4}">
      <dgm:prSet/>
      <dgm:spPr/>
      <dgm:t>
        <a:bodyPr/>
        <a:lstStyle/>
        <a:p>
          <a:endParaRPr lang="en-US"/>
        </a:p>
      </dgm:t>
    </dgm:pt>
    <dgm:pt modelId="{10AF43D6-AFC5-4ECC-A113-FEEA6185E38C}">
      <dgm:prSet custT="1"/>
      <dgm:spPr>
        <a:ln>
          <a:solidFill>
            <a:srgbClr val="006501">
              <a:alpha val="90000"/>
            </a:srgbClr>
          </a:solidFill>
        </a:ln>
      </dgm:spPr>
      <dgm:t>
        <a:bodyPr/>
        <a:lstStyle/>
        <a:p>
          <a:r>
            <a:rPr lang="en-US" sz="1600" dirty="0"/>
            <a:t>March 23</a:t>
          </a:r>
        </a:p>
      </dgm:t>
    </dgm:pt>
    <dgm:pt modelId="{1C912222-DCB5-472A-A94C-3D4CD101F1E3}" type="parTrans" cxnId="{05F5AB53-AC3D-4425-9869-2993F02D9B41}">
      <dgm:prSet/>
      <dgm:spPr/>
      <dgm:t>
        <a:bodyPr/>
        <a:lstStyle/>
        <a:p>
          <a:endParaRPr lang="en-US"/>
        </a:p>
      </dgm:t>
    </dgm:pt>
    <dgm:pt modelId="{3B0C2CE3-3922-491F-912C-D320EF02ED35}" type="sibTrans" cxnId="{05F5AB53-AC3D-4425-9869-2993F02D9B41}">
      <dgm:prSet/>
      <dgm:spPr/>
      <dgm:t>
        <a:bodyPr/>
        <a:lstStyle/>
        <a:p>
          <a:endParaRPr lang="en-US"/>
        </a:p>
      </dgm:t>
    </dgm:pt>
    <dgm:pt modelId="{FF0A48BB-7512-4F80-92C4-F20EE98D409C}">
      <dgm:prSet custT="1"/>
      <dgm:spPr>
        <a:ln>
          <a:solidFill>
            <a:srgbClr val="006501">
              <a:alpha val="90000"/>
            </a:srgbClr>
          </a:solidFill>
        </a:ln>
      </dgm:spPr>
      <dgm:t>
        <a:bodyPr/>
        <a:lstStyle/>
        <a:p>
          <a:r>
            <a:rPr lang="en-US" sz="1600" dirty="0"/>
            <a:t>March 30 – April 1</a:t>
          </a:r>
        </a:p>
      </dgm:t>
    </dgm:pt>
    <dgm:pt modelId="{098F5C03-6265-4D74-9D22-7D99D970E91C}" type="parTrans" cxnId="{C71DCDB6-9B16-42E1-BC5C-CF3350899838}">
      <dgm:prSet/>
      <dgm:spPr/>
      <dgm:t>
        <a:bodyPr/>
        <a:lstStyle/>
        <a:p>
          <a:endParaRPr lang="en-US"/>
        </a:p>
      </dgm:t>
    </dgm:pt>
    <dgm:pt modelId="{6F76C171-13E1-4076-8480-47DCDE187126}" type="sibTrans" cxnId="{C71DCDB6-9B16-42E1-BC5C-CF3350899838}">
      <dgm:prSet/>
      <dgm:spPr/>
      <dgm:t>
        <a:bodyPr/>
        <a:lstStyle/>
        <a:p>
          <a:endParaRPr lang="en-US"/>
        </a:p>
      </dgm:t>
    </dgm:pt>
    <dgm:pt modelId="{88DC0FF2-3856-4815-BB0C-75277D11865F}">
      <dgm:prSet custT="1"/>
      <dgm:spPr>
        <a:ln>
          <a:solidFill>
            <a:srgbClr val="006501">
              <a:alpha val="90000"/>
            </a:srgbClr>
          </a:solidFill>
        </a:ln>
      </dgm:spPr>
      <dgm:t>
        <a:bodyPr/>
        <a:lstStyle/>
        <a:p>
          <a:r>
            <a:rPr lang="en-US" sz="1600" dirty="0"/>
            <a:t>April 8 – June 10</a:t>
          </a:r>
        </a:p>
      </dgm:t>
    </dgm:pt>
    <dgm:pt modelId="{1ACFA420-09AD-4132-829F-F1BB2EA07AB4}" type="parTrans" cxnId="{DE2E357B-7908-4426-A1F0-2DBA3ED79D3D}">
      <dgm:prSet/>
      <dgm:spPr/>
      <dgm:t>
        <a:bodyPr/>
        <a:lstStyle/>
        <a:p>
          <a:endParaRPr lang="en-US"/>
        </a:p>
      </dgm:t>
    </dgm:pt>
    <dgm:pt modelId="{7440BDB3-307C-4484-9824-F12700902582}" type="sibTrans" cxnId="{DE2E357B-7908-4426-A1F0-2DBA3ED79D3D}">
      <dgm:prSet/>
      <dgm:spPr/>
      <dgm:t>
        <a:bodyPr/>
        <a:lstStyle/>
        <a:p>
          <a:endParaRPr lang="en-US"/>
        </a:p>
      </dgm:t>
    </dgm:pt>
    <dgm:pt modelId="{74C31FCD-F974-418A-BFBE-FC7102A1BC1E}">
      <dgm:prSet custT="1"/>
      <dgm:spPr>
        <a:ln>
          <a:solidFill>
            <a:srgbClr val="006501">
              <a:alpha val="90000"/>
            </a:srgbClr>
          </a:solidFill>
        </a:ln>
      </dgm:spPr>
      <dgm:t>
        <a:bodyPr/>
        <a:lstStyle/>
        <a:p>
          <a:r>
            <a:rPr lang="en-US" sz="1600" dirty="0">
              <a:highlight>
                <a:srgbClr val="FFFF00"/>
              </a:highlight>
            </a:rPr>
            <a:t>July 15</a:t>
          </a:r>
        </a:p>
      </dgm:t>
    </dgm:pt>
    <dgm:pt modelId="{38F2DAD9-6091-407F-B37B-20A3130A0A0E}" type="parTrans" cxnId="{378394C2-A335-44D3-88AC-0F10B26F3ED5}">
      <dgm:prSet/>
      <dgm:spPr/>
      <dgm:t>
        <a:bodyPr/>
        <a:lstStyle/>
        <a:p>
          <a:endParaRPr lang="en-US"/>
        </a:p>
      </dgm:t>
    </dgm:pt>
    <dgm:pt modelId="{486E7454-59D9-46F8-963F-5BA2E67FAE0B}" type="sibTrans" cxnId="{378394C2-A335-44D3-88AC-0F10B26F3ED5}">
      <dgm:prSet/>
      <dgm:spPr/>
      <dgm:t>
        <a:bodyPr/>
        <a:lstStyle/>
        <a:p>
          <a:endParaRPr lang="en-US"/>
        </a:p>
      </dgm:t>
    </dgm:pt>
    <dgm:pt modelId="{DA96FDC4-B78A-42E5-940A-C774AA1782E8}">
      <dgm:prSet custT="1"/>
      <dgm:spPr>
        <a:solidFill>
          <a:srgbClr val="006501"/>
        </a:solidFill>
        <a:ln>
          <a:solidFill>
            <a:schemeClr val="tx1">
              <a:alpha val="90000"/>
            </a:schemeClr>
          </a:solidFill>
        </a:ln>
      </dgm:spPr>
      <dgm:t>
        <a:bodyPr/>
        <a:lstStyle/>
        <a:p>
          <a:r>
            <a:rPr lang="en-US" sz="1600" b="1" dirty="0">
              <a:solidFill>
                <a:schemeClr val="bg1"/>
              </a:solidFill>
            </a:rPr>
            <a:t>Closing Session</a:t>
          </a:r>
        </a:p>
      </dgm:t>
    </dgm:pt>
    <dgm:pt modelId="{24F94B5D-1A7B-4FA5-B6B0-5DAAF410755E}" type="parTrans" cxnId="{02C27744-22A3-4145-82EF-0507580CBDD4}">
      <dgm:prSet/>
      <dgm:spPr/>
      <dgm:t>
        <a:bodyPr/>
        <a:lstStyle/>
        <a:p>
          <a:endParaRPr lang="en-US"/>
        </a:p>
      </dgm:t>
    </dgm:pt>
    <dgm:pt modelId="{9E1D8FD7-173B-4FE6-93DB-C6892DB23D4E}" type="sibTrans" cxnId="{02C27744-22A3-4145-82EF-0507580CBDD4}">
      <dgm:prSet/>
      <dgm:spPr/>
      <dgm:t>
        <a:bodyPr/>
        <a:lstStyle/>
        <a:p>
          <a:endParaRPr lang="en-US"/>
        </a:p>
      </dgm:t>
    </dgm:pt>
    <dgm:pt modelId="{75E37BCB-7FE1-428E-81BF-D49457A9EB7B}">
      <dgm:prSet custT="1"/>
      <dgm:spPr>
        <a:ln>
          <a:solidFill>
            <a:srgbClr val="006501">
              <a:alpha val="90000"/>
            </a:srgbClr>
          </a:solidFill>
        </a:ln>
      </dgm:spPr>
      <dgm:t>
        <a:bodyPr/>
        <a:lstStyle/>
        <a:p>
          <a:r>
            <a:rPr lang="en-US" sz="1600" dirty="0"/>
            <a:t>August 5</a:t>
          </a:r>
        </a:p>
      </dgm:t>
    </dgm:pt>
    <dgm:pt modelId="{55A3E6A7-0B77-470A-83CB-002DCBA91DCE}" type="parTrans" cxnId="{E787CC39-5C18-4B34-B33B-3B0F2A12D09C}">
      <dgm:prSet/>
      <dgm:spPr/>
      <dgm:t>
        <a:bodyPr/>
        <a:lstStyle/>
        <a:p>
          <a:endParaRPr lang="en-US"/>
        </a:p>
      </dgm:t>
    </dgm:pt>
    <dgm:pt modelId="{2D60B534-0951-476B-BE1B-8C8FCA851F09}" type="sibTrans" cxnId="{E787CC39-5C18-4B34-B33B-3B0F2A12D09C}">
      <dgm:prSet/>
      <dgm:spPr/>
      <dgm:t>
        <a:bodyPr/>
        <a:lstStyle/>
        <a:p>
          <a:endParaRPr lang="en-US"/>
        </a:p>
      </dgm:t>
    </dgm:pt>
    <dgm:pt modelId="{644655AF-1DDE-4722-A64A-7980EF85E94B}" type="pres">
      <dgm:prSet presAssocID="{E3DCC2DD-2B60-4367-B6A1-F488A6236AB4}" presName="Name0" presStyleCnt="0">
        <dgm:presLayoutVars>
          <dgm:dir/>
          <dgm:animLvl val="lvl"/>
          <dgm:resizeHandles val="exact"/>
        </dgm:presLayoutVars>
      </dgm:prSet>
      <dgm:spPr/>
    </dgm:pt>
    <dgm:pt modelId="{4E421181-9E40-41BC-8F6A-08CE4D87E870}" type="pres">
      <dgm:prSet presAssocID="{D72D4A74-3A2D-4631-A5F9-554B1837893E}" presName="linNode" presStyleCnt="0"/>
      <dgm:spPr/>
    </dgm:pt>
    <dgm:pt modelId="{D5FAC066-30AE-4E34-A10A-14D245F785E5}" type="pres">
      <dgm:prSet presAssocID="{D72D4A74-3A2D-4631-A5F9-554B1837893E}" presName="parentText" presStyleLbl="node1" presStyleIdx="0" presStyleCnt="6" custScaleX="90910" custScaleY="14798">
        <dgm:presLayoutVars>
          <dgm:chMax val="1"/>
          <dgm:bulletEnabled val="1"/>
        </dgm:presLayoutVars>
      </dgm:prSet>
      <dgm:spPr/>
    </dgm:pt>
    <dgm:pt modelId="{FCF54481-622F-4D56-B9F3-19EBB64856F8}" type="pres">
      <dgm:prSet presAssocID="{D72D4A74-3A2D-4631-A5F9-554B1837893E}" presName="descendantText" presStyleLbl="alignAccFollowNode1" presStyleIdx="0" presStyleCnt="6" custScaleX="90910" custScaleY="14798">
        <dgm:presLayoutVars>
          <dgm:bulletEnabled val="1"/>
        </dgm:presLayoutVars>
      </dgm:prSet>
      <dgm:spPr/>
    </dgm:pt>
    <dgm:pt modelId="{2B8DF373-4C28-4EC5-9110-D8CE627C361C}" type="pres">
      <dgm:prSet presAssocID="{7F281EB8-5988-44CE-A0DF-C9D5809FB564}" presName="sp" presStyleCnt="0"/>
      <dgm:spPr/>
    </dgm:pt>
    <dgm:pt modelId="{E38ED30E-E230-443B-ADC7-9606A2F2FD85}" type="pres">
      <dgm:prSet presAssocID="{C3F17DA5-78DF-4FE2-9E4A-45A7DDF3C83E}" presName="linNode" presStyleCnt="0"/>
      <dgm:spPr/>
    </dgm:pt>
    <dgm:pt modelId="{65A253F6-582B-4D68-BE52-EC9AC43A2071}" type="pres">
      <dgm:prSet presAssocID="{C3F17DA5-78DF-4FE2-9E4A-45A7DDF3C83E}" presName="parentText" presStyleLbl="node1" presStyleIdx="1" presStyleCnt="6" custScaleX="90910" custScaleY="14798">
        <dgm:presLayoutVars>
          <dgm:chMax val="1"/>
          <dgm:bulletEnabled val="1"/>
        </dgm:presLayoutVars>
      </dgm:prSet>
      <dgm:spPr/>
    </dgm:pt>
    <dgm:pt modelId="{65ED94F8-41AB-4C3C-97E6-D9784DA86746}" type="pres">
      <dgm:prSet presAssocID="{C3F17DA5-78DF-4FE2-9E4A-45A7DDF3C83E}" presName="descendantText" presStyleLbl="alignAccFollowNode1" presStyleIdx="1" presStyleCnt="6" custScaleX="90910" custScaleY="14798">
        <dgm:presLayoutVars>
          <dgm:bulletEnabled val="1"/>
        </dgm:presLayoutVars>
      </dgm:prSet>
      <dgm:spPr/>
    </dgm:pt>
    <dgm:pt modelId="{FB9C4C64-A651-437F-98E1-9D3D96CF7BAF}" type="pres">
      <dgm:prSet presAssocID="{1625D250-005A-4659-95B9-17B5117F80AB}" presName="sp" presStyleCnt="0"/>
      <dgm:spPr/>
    </dgm:pt>
    <dgm:pt modelId="{B622EA45-481E-4D32-91CC-B322F27DFE14}" type="pres">
      <dgm:prSet presAssocID="{3D191511-28D0-4D46-B8C8-B2BAC1D0CFFD}" presName="linNode" presStyleCnt="0"/>
      <dgm:spPr/>
    </dgm:pt>
    <dgm:pt modelId="{6163E78B-BC11-4961-98A3-FB17DC912CD0}" type="pres">
      <dgm:prSet presAssocID="{3D191511-28D0-4D46-B8C8-B2BAC1D0CFFD}" presName="parentText" presStyleLbl="node1" presStyleIdx="2" presStyleCnt="6" custScaleX="90910" custScaleY="14798">
        <dgm:presLayoutVars>
          <dgm:chMax val="1"/>
          <dgm:bulletEnabled val="1"/>
        </dgm:presLayoutVars>
      </dgm:prSet>
      <dgm:spPr/>
    </dgm:pt>
    <dgm:pt modelId="{C70B2637-8AF3-46E8-A017-4CDAE312618F}" type="pres">
      <dgm:prSet presAssocID="{3D191511-28D0-4D46-B8C8-B2BAC1D0CFFD}" presName="descendantText" presStyleLbl="alignAccFollowNode1" presStyleIdx="2" presStyleCnt="6" custScaleX="90910" custScaleY="14798">
        <dgm:presLayoutVars>
          <dgm:bulletEnabled val="1"/>
        </dgm:presLayoutVars>
      </dgm:prSet>
      <dgm:spPr/>
    </dgm:pt>
    <dgm:pt modelId="{A0BFDB6D-0840-4C33-A3BE-98BCBCFB4499}" type="pres">
      <dgm:prSet presAssocID="{E0B4F9CD-7B61-4F76-8DDF-6142F5EEC5D2}" presName="sp" presStyleCnt="0"/>
      <dgm:spPr/>
    </dgm:pt>
    <dgm:pt modelId="{FAFCE2C9-EAF2-4202-BA4E-37C0006F19FF}" type="pres">
      <dgm:prSet presAssocID="{260530AD-8FE9-4AC1-B088-0A22C23887D4}" presName="linNode" presStyleCnt="0"/>
      <dgm:spPr/>
    </dgm:pt>
    <dgm:pt modelId="{3B3A2AAE-A152-4F06-AAA9-66CAE5CBEDF6}" type="pres">
      <dgm:prSet presAssocID="{260530AD-8FE9-4AC1-B088-0A22C23887D4}" presName="parentText" presStyleLbl="node1" presStyleIdx="3" presStyleCnt="6" custScaleX="90910" custScaleY="14798">
        <dgm:presLayoutVars>
          <dgm:chMax val="1"/>
          <dgm:bulletEnabled val="1"/>
        </dgm:presLayoutVars>
      </dgm:prSet>
      <dgm:spPr/>
    </dgm:pt>
    <dgm:pt modelId="{F74D284F-E8DA-43FD-8498-FF5D9DDAE938}" type="pres">
      <dgm:prSet presAssocID="{260530AD-8FE9-4AC1-B088-0A22C23887D4}" presName="descendantText" presStyleLbl="alignAccFollowNode1" presStyleIdx="3" presStyleCnt="6" custScaleX="90910" custScaleY="14798" custLinFactNeighborY="0">
        <dgm:presLayoutVars>
          <dgm:bulletEnabled val="1"/>
        </dgm:presLayoutVars>
      </dgm:prSet>
      <dgm:spPr/>
    </dgm:pt>
    <dgm:pt modelId="{C45D1C08-7F8E-44A2-A743-EEB6FEEDF737}" type="pres">
      <dgm:prSet presAssocID="{5EFC4DFB-A525-4043-A039-0DE549C15FAD}" presName="sp" presStyleCnt="0"/>
      <dgm:spPr/>
    </dgm:pt>
    <dgm:pt modelId="{9A3BF6F7-A219-4082-B2DC-9B6F7B29747F}" type="pres">
      <dgm:prSet presAssocID="{5E6BBB2D-3137-409A-906C-A891E79B75FE}" presName="linNode" presStyleCnt="0"/>
      <dgm:spPr/>
    </dgm:pt>
    <dgm:pt modelId="{4C849772-C622-4A3B-9C76-C44FF9045686}" type="pres">
      <dgm:prSet presAssocID="{5E6BBB2D-3137-409A-906C-A891E79B75FE}" presName="parentText" presStyleLbl="node1" presStyleIdx="4" presStyleCnt="6" custScaleX="90910" custScaleY="14798" custLinFactNeighborX="-6" custLinFactNeighborY="-1178">
        <dgm:presLayoutVars>
          <dgm:chMax val="1"/>
          <dgm:bulletEnabled val="1"/>
        </dgm:presLayoutVars>
      </dgm:prSet>
      <dgm:spPr/>
    </dgm:pt>
    <dgm:pt modelId="{A91859D1-EB90-4B05-BE23-99904249D7CB}" type="pres">
      <dgm:prSet presAssocID="{5E6BBB2D-3137-409A-906C-A891E79B75FE}" presName="descendantText" presStyleLbl="alignAccFollowNode1" presStyleIdx="4" presStyleCnt="6" custScaleX="90910" custScaleY="14798" custLinFactNeighborX="-258" custLinFactNeighborY="-1136">
        <dgm:presLayoutVars>
          <dgm:bulletEnabled val="1"/>
        </dgm:presLayoutVars>
      </dgm:prSet>
      <dgm:spPr/>
    </dgm:pt>
    <dgm:pt modelId="{4032D74D-E2A2-4554-A40E-4BEBFB650A04}" type="pres">
      <dgm:prSet presAssocID="{4A63DE47-0CA1-4227-9CBE-5B13A44EA6CB}" presName="sp" presStyleCnt="0"/>
      <dgm:spPr/>
    </dgm:pt>
    <dgm:pt modelId="{65278809-AF8A-41D6-92A3-322D5C7FE2F0}" type="pres">
      <dgm:prSet presAssocID="{DA96FDC4-B78A-42E5-940A-C774AA1782E8}" presName="linNode" presStyleCnt="0"/>
      <dgm:spPr/>
    </dgm:pt>
    <dgm:pt modelId="{8E92E411-DEF0-4D96-8237-55075AAB2F29}" type="pres">
      <dgm:prSet presAssocID="{DA96FDC4-B78A-42E5-940A-C774AA1782E8}" presName="parentText" presStyleLbl="node1" presStyleIdx="5" presStyleCnt="6" custScaleX="92554" custScaleY="15840" custLinFactNeighborX="-591" custLinFactNeighborY="-2409">
        <dgm:presLayoutVars>
          <dgm:chMax val="1"/>
          <dgm:bulletEnabled val="1"/>
        </dgm:presLayoutVars>
      </dgm:prSet>
      <dgm:spPr/>
    </dgm:pt>
    <dgm:pt modelId="{2CC0B11B-33EA-4E7F-A4D3-2C98E8DE6239}" type="pres">
      <dgm:prSet presAssocID="{DA96FDC4-B78A-42E5-940A-C774AA1782E8}" presName="descendantText" presStyleLbl="alignAccFollowNode1" presStyleIdx="5" presStyleCnt="6" custScaleX="91541" custScaleY="14603" custLinFactNeighborX="-2254" custLinFactNeighborY="-3937">
        <dgm:presLayoutVars>
          <dgm:bulletEnabled val="1"/>
        </dgm:presLayoutVars>
      </dgm:prSet>
      <dgm:spPr/>
    </dgm:pt>
  </dgm:ptLst>
  <dgm:cxnLst>
    <dgm:cxn modelId="{3678CD0E-3C9C-4325-989B-74727C8CDBC6}" srcId="{E3DCC2DD-2B60-4367-B6A1-F488A6236AB4}" destId="{D72D4A74-3A2D-4631-A5F9-554B1837893E}" srcOrd="0" destOrd="0" parTransId="{6732C34C-A364-49AF-8599-4E7836612A89}" sibTransId="{7F281EB8-5988-44CE-A0DF-C9D5809FB564}"/>
    <dgm:cxn modelId="{39B59B11-3A7C-43E0-AFFB-CC1DDED63F69}" type="presOf" srcId="{5E6BBB2D-3137-409A-906C-A891E79B75FE}" destId="{4C849772-C622-4A3B-9C76-C44FF9045686}" srcOrd="0" destOrd="0" presId="urn:microsoft.com/office/officeart/2005/8/layout/vList5"/>
    <dgm:cxn modelId="{B2E22312-B9A9-422D-86A2-DCFBA79F8B56}" srcId="{E3DCC2DD-2B60-4367-B6A1-F488A6236AB4}" destId="{260530AD-8FE9-4AC1-B088-0A22C23887D4}" srcOrd="3" destOrd="0" parTransId="{9AF3B087-7CA3-4B92-A38E-739258287BBC}" sibTransId="{5EFC4DFB-A525-4043-A039-0DE549C15FAD}"/>
    <dgm:cxn modelId="{BFC8CB16-CB2F-437C-9C56-1447DD7BB173}" type="presOf" srcId="{10AF43D6-AFC5-4ECC-A113-FEEA6185E38C}" destId="{65ED94F8-41AB-4C3C-97E6-D9784DA86746}" srcOrd="0" destOrd="0" presId="urn:microsoft.com/office/officeart/2005/8/layout/vList5"/>
    <dgm:cxn modelId="{5E2D1717-D526-4618-8B1C-E876FFF3165A}" type="presOf" srcId="{75E37BCB-7FE1-428E-81BF-D49457A9EB7B}" destId="{2CC0B11B-33EA-4E7F-A4D3-2C98E8DE6239}" srcOrd="0" destOrd="0" presId="urn:microsoft.com/office/officeart/2005/8/layout/vList5"/>
    <dgm:cxn modelId="{50FB6E19-685B-4CF1-80F3-87DA9216B398}" srcId="{E3DCC2DD-2B60-4367-B6A1-F488A6236AB4}" destId="{3D191511-28D0-4D46-B8C8-B2BAC1D0CFFD}" srcOrd="2" destOrd="0" parTransId="{E5EFABD3-51EC-409A-A430-AB59F0692242}" sibTransId="{E0B4F9CD-7B61-4F76-8DDF-6142F5EEC5D2}"/>
    <dgm:cxn modelId="{A479BE24-3352-4290-A000-549B91FBF1D3}" srcId="{E3DCC2DD-2B60-4367-B6A1-F488A6236AB4}" destId="{5E6BBB2D-3137-409A-906C-A891E79B75FE}" srcOrd="4" destOrd="0" parTransId="{B176D932-0B9D-4F27-8268-B3F31B79AF6A}" sibTransId="{4A63DE47-0CA1-4227-9CBE-5B13A44EA6CB}"/>
    <dgm:cxn modelId="{E787CC39-5C18-4B34-B33B-3B0F2A12D09C}" srcId="{DA96FDC4-B78A-42E5-940A-C774AA1782E8}" destId="{75E37BCB-7FE1-428E-81BF-D49457A9EB7B}" srcOrd="0" destOrd="0" parTransId="{55A3E6A7-0B77-470A-83CB-002DCBA91DCE}" sibTransId="{2D60B534-0951-476B-BE1B-8C8FCA851F09}"/>
    <dgm:cxn modelId="{6FCD7F3D-1748-41AD-9FD2-401023820EC4}" srcId="{E3DCC2DD-2B60-4367-B6A1-F488A6236AB4}" destId="{C3F17DA5-78DF-4FE2-9E4A-45A7DDF3C83E}" srcOrd="1" destOrd="0" parTransId="{08436BC4-453C-4E05-B35F-FA2C88935473}" sibTransId="{1625D250-005A-4659-95B9-17B5117F80AB}"/>
    <dgm:cxn modelId="{02C27744-22A3-4145-82EF-0507580CBDD4}" srcId="{E3DCC2DD-2B60-4367-B6A1-F488A6236AB4}" destId="{DA96FDC4-B78A-42E5-940A-C774AA1782E8}" srcOrd="5" destOrd="0" parTransId="{24F94B5D-1A7B-4FA5-B6B0-5DAAF410755E}" sibTransId="{9E1D8FD7-173B-4FE6-93DB-C6892DB23D4E}"/>
    <dgm:cxn modelId="{1152D94B-D256-46D1-8D55-9D4E8738E0EA}" type="presOf" srcId="{88DC0FF2-3856-4815-BB0C-75277D11865F}" destId="{F74D284F-E8DA-43FD-8498-FF5D9DDAE938}" srcOrd="0" destOrd="0" presId="urn:microsoft.com/office/officeart/2005/8/layout/vList5"/>
    <dgm:cxn modelId="{EEA30551-A817-4F54-8306-B62A47F1C60D}" type="presOf" srcId="{DA96FDC4-B78A-42E5-940A-C774AA1782E8}" destId="{8E92E411-DEF0-4D96-8237-55075AAB2F29}" srcOrd="0" destOrd="0" presId="urn:microsoft.com/office/officeart/2005/8/layout/vList5"/>
    <dgm:cxn modelId="{05F5AB53-AC3D-4425-9869-2993F02D9B41}" srcId="{C3F17DA5-78DF-4FE2-9E4A-45A7DDF3C83E}" destId="{10AF43D6-AFC5-4ECC-A113-FEEA6185E38C}" srcOrd="0" destOrd="0" parTransId="{1C912222-DCB5-472A-A94C-3D4CD101F1E3}" sibTransId="{3B0C2CE3-3922-491F-912C-D320EF02ED35}"/>
    <dgm:cxn modelId="{FF7A2779-504A-4BAC-8420-F9456D5B32B3}" type="presOf" srcId="{FF0A48BB-7512-4F80-92C4-F20EE98D409C}" destId="{C70B2637-8AF3-46E8-A017-4CDAE312618F}" srcOrd="0" destOrd="0" presId="urn:microsoft.com/office/officeart/2005/8/layout/vList5"/>
    <dgm:cxn modelId="{DE2E357B-7908-4426-A1F0-2DBA3ED79D3D}" srcId="{260530AD-8FE9-4AC1-B088-0A22C23887D4}" destId="{88DC0FF2-3856-4815-BB0C-75277D11865F}" srcOrd="0" destOrd="0" parTransId="{1ACFA420-09AD-4132-829F-F1BB2EA07AB4}" sibTransId="{7440BDB3-307C-4484-9824-F12700902582}"/>
    <dgm:cxn modelId="{F4B8D48C-8C89-4CA9-82C0-367104ADA637}" type="presOf" srcId="{C3F17DA5-78DF-4FE2-9E4A-45A7DDF3C83E}" destId="{65A253F6-582B-4D68-BE52-EC9AC43A2071}" srcOrd="0" destOrd="0" presId="urn:microsoft.com/office/officeart/2005/8/layout/vList5"/>
    <dgm:cxn modelId="{F5183990-DBA6-4F0F-BA6E-E6D616BAB14F}" type="presOf" srcId="{3D191511-28D0-4D46-B8C8-B2BAC1D0CFFD}" destId="{6163E78B-BC11-4961-98A3-FB17DC912CD0}" srcOrd="0" destOrd="0" presId="urn:microsoft.com/office/officeart/2005/8/layout/vList5"/>
    <dgm:cxn modelId="{29BE5DA6-5162-40C8-BC48-734D85167C19}" srcId="{D72D4A74-3A2D-4631-A5F9-554B1837893E}" destId="{7F7EC2AC-6845-4A4A-A009-795565804174}" srcOrd="0" destOrd="0" parTransId="{FB2EF31C-F991-49E6-A96E-5E08F55F7DFF}" sibTransId="{49C50AE3-25BB-4ECD-A604-5658763B0F17}"/>
    <dgm:cxn modelId="{B15C5AB2-0D38-4318-BB67-937920065131}" type="presOf" srcId="{D72D4A74-3A2D-4631-A5F9-554B1837893E}" destId="{D5FAC066-30AE-4E34-A10A-14D245F785E5}" srcOrd="0" destOrd="0" presId="urn:microsoft.com/office/officeart/2005/8/layout/vList5"/>
    <dgm:cxn modelId="{C71DCDB6-9B16-42E1-BC5C-CF3350899838}" srcId="{3D191511-28D0-4D46-B8C8-B2BAC1D0CFFD}" destId="{FF0A48BB-7512-4F80-92C4-F20EE98D409C}" srcOrd="0" destOrd="0" parTransId="{098F5C03-6265-4D74-9D22-7D99D970E91C}" sibTransId="{6F76C171-13E1-4076-8480-47DCDE187126}"/>
    <dgm:cxn modelId="{378394C2-A335-44D3-88AC-0F10B26F3ED5}" srcId="{5E6BBB2D-3137-409A-906C-A891E79B75FE}" destId="{74C31FCD-F974-418A-BFBE-FC7102A1BC1E}" srcOrd="0" destOrd="0" parTransId="{38F2DAD9-6091-407F-B37B-20A3130A0A0E}" sibTransId="{486E7454-59D9-46F8-963F-5BA2E67FAE0B}"/>
    <dgm:cxn modelId="{A9BE25C9-4B3B-4A37-9F13-81C288C948F0}" type="presOf" srcId="{7F7EC2AC-6845-4A4A-A009-795565804174}" destId="{FCF54481-622F-4D56-B9F3-19EBB64856F8}" srcOrd="0" destOrd="0" presId="urn:microsoft.com/office/officeart/2005/8/layout/vList5"/>
    <dgm:cxn modelId="{9D4839E9-75F1-4FC7-A618-0C66FE93400C}" type="presOf" srcId="{74C31FCD-F974-418A-BFBE-FC7102A1BC1E}" destId="{A91859D1-EB90-4B05-BE23-99904249D7CB}" srcOrd="0" destOrd="0" presId="urn:microsoft.com/office/officeart/2005/8/layout/vList5"/>
    <dgm:cxn modelId="{B19633EC-5C98-49ED-8761-FE7E0397A881}" type="presOf" srcId="{E3DCC2DD-2B60-4367-B6A1-F488A6236AB4}" destId="{644655AF-1DDE-4722-A64A-7980EF85E94B}" srcOrd="0" destOrd="0" presId="urn:microsoft.com/office/officeart/2005/8/layout/vList5"/>
    <dgm:cxn modelId="{490105F2-515C-496D-8667-EAD0A062247A}" type="presOf" srcId="{260530AD-8FE9-4AC1-B088-0A22C23887D4}" destId="{3B3A2AAE-A152-4F06-AAA9-66CAE5CBEDF6}" srcOrd="0" destOrd="0" presId="urn:microsoft.com/office/officeart/2005/8/layout/vList5"/>
    <dgm:cxn modelId="{C0A0B7A0-E6A1-49D2-829B-974DACB87A40}" type="presParOf" srcId="{644655AF-1DDE-4722-A64A-7980EF85E94B}" destId="{4E421181-9E40-41BC-8F6A-08CE4D87E870}" srcOrd="0" destOrd="0" presId="urn:microsoft.com/office/officeart/2005/8/layout/vList5"/>
    <dgm:cxn modelId="{906C1396-7B3D-48A4-9D18-4FFD4A648795}" type="presParOf" srcId="{4E421181-9E40-41BC-8F6A-08CE4D87E870}" destId="{D5FAC066-30AE-4E34-A10A-14D245F785E5}" srcOrd="0" destOrd="0" presId="urn:microsoft.com/office/officeart/2005/8/layout/vList5"/>
    <dgm:cxn modelId="{2522B919-4C54-4124-B9BC-EF9CAAA911E7}" type="presParOf" srcId="{4E421181-9E40-41BC-8F6A-08CE4D87E870}" destId="{FCF54481-622F-4D56-B9F3-19EBB64856F8}" srcOrd="1" destOrd="0" presId="urn:microsoft.com/office/officeart/2005/8/layout/vList5"/>
    <dgm:cxn modelId="{01418343-54C2-4CBA-942E-97CF8362E41B}" type="presParOf" srcId="{644655AF-1DDE-4722-A64A-7980EF85E94B}" destId="{2B8DF373-4C28-4EC5-9110-D8CE627C361C}" srcOrd="1" destOrd="0" presId="urn:microsoft.com/office/officeart/2005/8/layout/vList5"/>
    <dgm:cxn modelId="{DB0C1AA6-07AF-4C58-8729-4A94E091BB52}" type="presParOf" srcId="{644655AF-1DDE-4722-A64A-7980EF85E94B}" destId="{E38ED30E-E230-443B-ADC7-9606A2F2FD85}" srcOrd="2" destOrd="0" presId="urn:microsoft.com/office/officeart/2005/8/layout/vList5"/>
    <dgm:cxn modelId="{7A714D3A-F086-4718-A3A5-854C4A6E2433}" type="presParOf" srcId="{E38ED30E-E230-443B-ADC7-9606A2F2FD85}" destId="{65A253F6-582B-4D68-BE52-EC9AC43A2071}" srcOrd="0" destOrd="0" presId="urn:microsoft.com/office/officeart/2005/8/layout/vList5"/>
    <dgm:cxn modelId="{67F42DAC-201E-4E50-B1D6-811DBBB9F89D}" type="presParOf" srcId="{E38ED30E-E230-443B-ADC7-9606A2F2FD85}" destId="{65ED94F8-41AB-4C3C-97E6-D9784DA86746}" srcOrd="1" destOrd="0" presId="urn:microsoft.com/office/officeart/2005/8/layout/vList5"/>
    <dgm:cxn modelId="{235B7F31-E026-415E-BFBC-1065AA3CE7F6}" type="presParOf" srcId="{644655AF-1DDE-4722-A64A-7980EF85E94B}" destId="{FB9C4C64-A651-437F-98E1-9D3D96CF7BAF}" srcOrd="3" destOrd="0" presId="urn:microsoft.com/office/officeart/2005/8/layout/vList5"/>
    <dgm:cxn modelId="{D492482F-099D-4C84-BCCC-30F177B5F847}" type="presParOf" srcId="{644655AF-1DDE-4722-A64A-7980EF85E94B}" destId="{B622EA45-481E-4D32-91CC-B322F27DFE14}" srcOrd="4" destOrd="0" presId="urn:microsoft.com/office/officeart/2005/8/layout/vList5"/>
    <dgm:cxn modelId="{C7B914F6-06CD-494D-AC94-D89FA121DAE8}" type="presParOf" srcId="{B622EA45-481E-4D32-91CC-B322F27DFE14}" destId="{6163E78B-BC11-4961-98A3-FB17DC912CD0}" srcOrd="0" destOrd="0" presId="urn:microsoft.com/office/officeart/2005/8/layout/vList5"/>
    <dgm:cxn modelId="{2C49FD14-AB7D-4400-828B-C293113C0A96}" type="presParOf" srcId="{B622EA45-481E-4D32-91CC-B322F27DFE14}" destId="{C70B2637-8AF3-46E8-A017-4CDAE312618F}" srcOrd="1" destOrd="0" presId="urn:microsoft.com/office/officeart/2005/8/layout/vList5"/>
    <dgm:cxn modelId="{1239C49C-5DBF-4406-994B-8093A4711BA9}" type="presParOf" srcId="{644655AF-1DDE-4722-A64A-7980EF85E94B}" destId="{A0BFDB6D-0840-4C33-A3BE-98BCBCFB4499}" srcOrd="5" destOrd="0" presId="urn:microsoft.com/office/officeart/2005/8/layout/vList5"/>
    <dgm:cxn modelId="{6013913E-25DB-4DFE-9AD9-11991D1ADDAB}" type="presParOf" srcId="{644655AF-1DDE-4722-A64A-7980EF85E94B}" destId="{FAFCE2C9-EAF2-4202-BA4E-37C0006F19FF}" srcOrd="6" destOrd="0" presId="urn:microsoft.com/office/officeart/2005/8/layout/vList5"/>
    <dgm:cxn modelId="{96FDB191-6488-4976-9893-F1B13C3FE5D0}" type="presParOf" srcId="{FAFCE2C9-EAF2-4202-BA4E-37C0006F19FF}" destId="{3B3A2AAE-A152-4F06-AAA9-66CAE5CBEDF6}" srcOrd="0" destOrd="0" presId="urn:microsoft.com/office/officeart/2005/8/layout/vList5"/>
    <dgm:cxn modelId="{1D850DD7-7FD0-4EB2-8D40-5B94B5FA6110}" type="presParOf" srcId="{FAFCE2C9-EAF2-4202-BA4E-37C0006F19FF}" destId="{F74D284F-E8DA-43FD-8498-FF5D9DDAE938}" srcOrd="1" destOrd="0" presId="urn:microsoft.com/office/officeart/2005/8/layout/vList5"/>
    <dgm:cxn modelId="{822C738B-90CE-4194-BA32-C6CD917D6C40}" type="presParOf" srcId="{644655AF-1DDE-4722-A64A-7980EF85E94B}" destId="{C45D1C08-7F8E-44A2-A743-EEB6FEEDF737}" srcOrd="7" destOrd="0" presId="urn:microsoft.com/office/officeart/2005/8/layout/vList5"/>
    <dgm:cxn modelId="{6919CB02-CF53-43C6-BA70-084DC332544F}" type="presParOf" srcId="{644655AF-1DDE-4722-A64A-7980EF85E94B}" destId="{9A3BF6F7-A219-4082-B2DC-9B6F7B29747F}" srcOrd="8" destOrd="0" presId="urn:microsoft.com/office/officeart/2005/8/layout/vList5"/>
    <dgm:cxn modelId="{B773C30E-A3A1-4333-8864-357FEC45E83E}" type="presParOf" srcId="{9A3BF6F7-A219-4082-B2DC-9B6F7B29747F}" destId="{4C849772-C622-4A3B-9C76-C44FF9045686}" srcOrd="0" destOrd="0" presId="urn:microsoft.com/office/officeart/2005/8/layout/vList5"/>
    <dgm:cxn modelId="{9AD66034-ECA5-4350-BD0F-7C0D265BED38}" type="presParOf" srcId="{9A3BF6F7-A219-4082-B2DC-9B6F7B29747F}" destId="{A91859D1-EB90-4B05-BE23-99904249D7CB}" srcOrd="1" destOrd="0" presId="urn:microsoft.com/office/officeart/2005/8/layout/vList5"/>
    <dgm:cxn modelId="{CC3F7A3D-7ABA-42BF-BA6D-06FA7CCACED4}" type="presParOf" srcId="{644655AF-1DDE-4722-A64A-7980EF85E94B}" destId="{4032D74D-E2A2-4554-A40E-4BEBFB650A04}" srcOrd="9" destOrd="0" presId="urn:microsoft.com/office/officeart/2005/8/layout/vList5"/>
    <dgm:cxn modelId="{9779E954-20F2-4577-89A2-0699E303C923}" type="presParOf" srcId="{644655AF-1DDE-4722-A64A-7980EF85E94B}" destId="{65278809-AF8A-41D6-92A3-322D5C7FE2F0}" srcOrd="10" destOrd="0" presId="urn:microsoft.com/office/officeart/2005/8/layout/vList5"/>
    <dgm:cxn modelId="{941486DD-632D-40EA-AC68-D6A51635576E}" type="presParOf" srcId="{65278809-AF8A-41D6-92A3-322D5C7FE2F0}" destId="{8E92E411-DEF0-4D96-8237-55075AAB2F29}" srcOrd="0" destOrd="0" presId="urn:microsoft.com/office/officeart/2005/8/layout/vList5"/>
    <dgm:cxn modelId="{4E749301-75DC-4BEB-A428-C02BA1C9F8F8}" type="presParOf" srcId="{65278809-AF8A-41D6-92A3-322D5C7FE2F0}" destId="{2CC0B11B-33EA-4E7F-A4D3-2C98E8DE623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DCC2DD-2B60-4367-B6A1-F488A6236AB4}"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n-US"/>
        </a:p>
      </dgm:t>
    </dgm:pt>
    <dgm:pt modelId="{D72D4A74-3A2D-4631-A5F9-554B1837893E}">
      <dgm:prSet custT="1"/>
      <dgm:spPr>
        <a:solidFill>
          <a:srgbClr val="006501"/>
        </a:solidFill>
      </dgm:spPr>
      <dgm:t>
        <a:bodyPr/>
        <a:lstStyle/>
        <a:p>
          <a:r>
            <a:rPr lang="en-US" sz="1600" b="1" dirty="0">
              <a:solidFill>
                <a:schemeClr val="bg1"/>
              </a:solidFill>
            </a:rPr>
            <a:t>Invite 2022 participants who did not finish</a:t>
          </a:r>
        </a:p>
      </dgm:t>
    </dgm:pt>
    <dgm:pt modelId="{6732C34C-A364-49AF-8599-4E7836612A89}" type="parTrans" cxnId="{3678CD0E-3C9C-4325-989B-74727C8CDBC6}">
      <dgm:prSet/>
      <dgm:spPr/>
      <dgm:t>
        <a:bodyPr/>
        <a:lstStyle/>
        <a:p>
          <a:endParaRPr lang="en-US"/>
        </a:p>
      </dgm:t>
    </dgm:pt>
    <dgm:pt modelId="{7F281EB8-5988-44CE-A0DF-C9D5809FB564}" type="sibTrans" cxnId="{3678CD0E-3C9C-4325-989B-74727C8CDBC6}">
      <dgm:prSet/>
      <dgm:spPr/>
      <dgm:t>
        <a:bodyPr/>
        <a:lstStyle/>
        <a:p>
          <a:endParaRPr lang="en-US"/>
        </a:p>
      </dgm:t>
    </dgm:pt>
    <dgm:pt modelId="{3D191511-28D0-4D46-B8C8-B2BAC1D0CFFD}">
      <dgm:prSet custT="1"/>
      <dgm:spPr>
        <a:solidFill>
          <a:srgbClr val="006501"/>
        </a:solidFill>
      </dgm:spPr>
      <dgm:t>
        <a:bodyPr/>
        <a:lstStyle/>
        <a:p>
          <a:r>
            <a:rPr lang="en-US" sz="1600" b="1" dirty="0">
              <a:solidFill>
                <a:schemeClr val="bg1"/>
              </a:solidFill>
            </a:rPr>
            <a:t>Pacing is important!</a:t>
          </a:r>
        </a:p>
      </dgm:t>
    </dgm:pt>
    <dgm:pt modelId="{E5EFABD3-51EC-409A-A430-AB59F0692242}" type="parTrans" cxnId="{50FB6E19-685B-4CF1-80F3-87DA9216B398}">
      <dgm:prSet/>
      <dgm:spPr/>
      <dgm:t>
        <a:bodyPr/>
        <a:lstStyle/>
        <a:p>
          <a:endParaRPr lang="en-US"/>
        </a:p>
      </dgm:t>
    </dgm:pt>
    <dgm:pt modelId="{E0B4F9CD-7B61-4F76-8DDF-6142F5EEC5D2}" type="sibTrans" cxnId="{50FB6E19-685B-4CF1-80F3-87DA9216B398}">
      <dgm:prSet/>
      <dgm:spPr/>
      <dgm:t>
        <a:bodyPr/>
        <a:lstStyle/>
        <a:p>
          <a:endParaRPr lang="en-US"/>
        </a:p>
      </dgm:t>
    </dgm:pt>
    <dgm:pt modelId="{260530AD-8FE9-4AC1-B088-0A22C23887D4}">
      <dgm:prSet custT="1"/>
      <dgm:spPr>
        <a:solidFill>
          <a:srgbClr val="006501"/>
        </a:solidFill>
      </dgm:spPr>
      <dgm:t>
        <a:bodyPr/>
        <a:lstStyle/>
        <a:p>
          <a:r>
            <a:rPr lang="en-US" sz="1600" b="1" dirty="0">
              <a:solidFill>
                <a:schemeClr val="bg1"/>
              </a:solidFill>
            </a:rPr>
            <a:t>Use the TTW resources</a:t>
          </a:r>
        </a:p>
      </dgm:t>
    </dgm:pt>
    <dgm:pt modelId="{9AF3B087-7CA3-4B92-A38E-739258287BBC}" type="parTrans" cxnId="{B2E22312-B9A9-422D-86A2-DCFBA79F8B56}">
      <dgm:prSet/>
      <dgm:spPr/>
      <dgm:t>
        <a:bodyPr/>
        <a:lstStyle/>
        <a:p>
          <a:endParaRPr lang="en-US"/>
        </a:p>
      </dgm:t>
    </dgm:pt>
    <dgm:pt modelId="{5EFC4DFB-A525-4043-A039-0DE549C15FAD}" type="sibTrans" cxnId="{B2E22312-B9A9-422D-86A2-DCFBA79F8B56}">
      <dgm:prSet/>
      <dgm:spPr/>
      <dgm:t>
        <a:bodyPr/>
        <a:lstStyle/>
        <a:p>
          <a:endParaRPr lang="en-US"/>
        </a:p>
      </dgm:t>
    </dgm:pt>
    <dgm:pt modelId="{5E6BBB2D-3137-409A-906C-A891E79B75FE}">
      <dgm:prSet custT="1"/>
      <dgm:spPr>
        <a:solidFill>
          <a:srgbClr val="006501"/>
        </a:solidFill>
      </dgm:spPr>
      <dgm:t>
        <a:bodyPr/>
        <a:lstStyle/>
        <a:p>
          <a:r>
            <a:rPr lang="en-US" sz="1600" b="1" dirty="0">
              <a:solidFill>
                <a:schemeClr val="bg1"/>
              </a:solidFill>
            </a:rPr>
            <a:t>Create Mason examples that mirror the incremental exams</a:t>
          </a:r>
        </a:p>
      </dgm:t>
    </dgm:pt>
    <dgm:pt modelId="{B176D932-0B9D-4F27-8268-B3F31B79AF6A}" type="parTrans" cxnId="{A479BE24-3352-4290-A000-549B91FBF1D3}">
      <dgm:prSet/>
      <dgm:spPr/>
      <dgm:t>
        <a:bodyPr/>
        <a:lstStyle/>
        <a:p>
          <a:endParaRPr lang="en-US"/>
        </a:p>
      </dgm:t>
    </dgm:pt>
    <dgm:pt modelId="{4A63DE47-0CA1-4227-9CBE-5B13A44EA6CB}" type="sibTrans" cxnId="{A479BE24-3352-4290-A000-549B91FBF1D3}">
      <dgm:prSet/>
      <dgm:spPr/>
      <dgm:t>
        <a:bodyPr/>
        <a:lstStyle/>
        <a:p>
          <a:endParaRPr lang="en-US"/>
        </a:p>
      </dgm:t>
    </dgm:pt>
    <dgm:pt modelId="{7F7EC2AC-6845-4A4A-A009-795565804174}">
      <dgm:prSet custT="1"/>
      <dgm:spPr>
        <a:ln>
          <a:solidFill>
            <a:srgbClr val="006501">
              <a:alpha val="90000"/>
            </a:srgbClr>
          </a:solidFill>
        </a:ln>
      </dgm:spPr>
      <dgm:t>
        <a:bodyPr/>
        <a:lstStyle/>
        <a:p>
          <a:r>
            <a:rPr lang="en-US" sz="1400" dirty="0"/>
            <a:t>Already have a head start</a:t>
          </a:r>
        </a:p>
      </dgm:t>
    </dgm:pt>
    <dgm:pt modelId="{FB2EF31C-F991-49E6-A96E-5E08F55F7DFF}" type="parTrans" cxnId="{29BE5DA6-5162-40C8-BC48-734D85167C19}">
      <dgm:prSet/>
      <dgm:spPr/>
      <dgm:t>
        <a:bodyPr/>
        <a:lstStyle/>
        <a:p>
          <a:endParaRPr lang="en-US"/>
        </a:p>
      </dgm:t>
    </dgm:pt>
    <dgm:pt modelId="{49C50AE3-25BB-4ECD-A604-5658763B0F17}" type="sibTrans" cxnId="{29BE5DA6-5162-40C8-BC48-734D85167C19}">
      <dgm:prSet/>
      <dgm:spPr/>
      <dgm:t>
        <a:bodyPr/>
        <a:lstStyle/>
        <a:p>
          <a:endParaRPr lang="en-US"/>
        </a:p>
      </dgm:t>
    </dgm:pt>
    <dgm:pt modelId="{C3F17DA5-78DF-4FE2-9E4A-45A7DDF3C83E}">
      <dgm:prSet custT="1"/>
      <dgm:spPr>
        <a:solidFill>
          <a:srgbClr val="006501"/>
        </a:solidFill>
      </dgm:spPr>
      <dgm:t>
        <a:bodyPr/>
        <a:lstStyle/>
        <a:p>
          <a:r>
            <a:rPr lang="en-US" sz="1600" b="1" dirty="0">
              <a:solidFill>
                <a:schemeClr val="bg1"/>
              </a:solidFill>
            </a:rPr>
            <a:t>Consider support structures</a:t>
          </a:r>
        </a:p>
      </dgm:t>
    </dgm:pt>
    <dgm:pt modelId="{08436BC4-453C-4E05-B35F-FA2C88935473}" type="parTrans" cxnId="{6FCD7F3D-1748-41AD-9FD2-401023820EC4}">
      <dgm:prSet/>
      <dgm:spPr/>
      <dgm:t>
        <a:bodyPr/>
        <a:lstStyle/>
        <a:p>
          <a:endParaRPr lang="en-US"/>
        </a:p>
      </dgm:t>
    </dgm:pt>
    <dgm:pt modelId="{1625D250-005A-4659-95B9-17B5117F80AB}" type="sibTrans" cxnId="{6FCD7F3D-1748-41AD-9FD2-401023820EC4}">
      <dgm:prSet/>
      <dgm:spPr/>
      <dgm:t>
        <a:bodyPr/>
        <a:lstStyle/>
        <a:p>
          <a:endParaRPr lang="en-US"/>
        </a:p>
      </dgm:t>
    </dgm:pt>
    <dgm:pt modelId="{10AF43D6-AFC5-4ECC-A113-FEEA6185E38C}">
      <dgm:prSet custT="1"/>
      <dgm:spPr>
        <a:ln>
          <a:solidFill>
            <a:srgbClr val="006501">
              <a:alpha val="90000"/>
            </a:srgbClr>
          </a:solidFill>
        </a:ln>
      </dgm:spPr>
      <dgm:t>
        <a:bodyPr/>
        <a:lstStyle/>
        <a:p>
          <a:r>
            <a:rPr lang="en-US" sz="1400" dirty="0"/>
            <a:t>ATI, Supervisor, Colleagues, etc.</a:t>
          </a:r>
        </a:p>
      </dgm:t>
    </dgm:pt>
    <dgm:pt modelId="{1C912222-DCB5-472A-A94C-3D4CD101F1E3}" type="parTrans" cxnId="{05F5AB53-AC3D-4425-9869-2993F02D9B41}">
      <dgm:prSet/>
      <dgm:spPr/>
      <dgm:t>
        <a:bodyPr/>
        <a:lstStyle/>
        <a:p>
          <a:endParaRPr lang="en-US"/>
        </a:p>
      </dgm:t>
    </dgm:pt>
    <dgm:pt modelId="{3B0C2CE3-3922-491F-912C-D320EF02ED35}" type="sibTrans" cxnId="{05F5AB53-AC3D-4425-9869-2993F02D9B41}">
      <dgm:prSet/>
      <dgm:spPr/>
      <dgm:t>
        <a:bodyPr/>
        <a:lstStyle/>
        <a:p>
          <a:endParaRPr lang="en-US"/>
        </a:p>
      </dgm:t>
    </dgm:pt>
    <dgm:pt modelId="{FF0A48BB-7512-4F80-92C4-F20EE98D409C}">
      <dgm:prSet custT="1"/>
      <dgm:spPr>
        <a:ln>
          <a:solidFill>
            <a:srgbClr val="006501">
              <a:alpha val="90000"/>
            </a:srgbClr>
          </a:solidFill>
        </a:ln>
      </dgm:spPr>
      <dgm:t>
        <a:bodyPr/>
        <a:lstStyle/>
        <a:p>
          <a:r>
            <a:rPr lang="en-US" sz="1400" dirty="0"/>
            <a:t>Avoid procrastination</a:t>
          </a:r>
        </a:p>
      </dgm:t>
    </dgm:pt>
    <dgm:pt modelId="{098F5C03-6265-4D74-9D22-7D99D970E91C}" type="parTrans" cxnId="{C71DCDB6-9B16-42E1-BC5C-CF3350899838}">
      <dgm:prSet/>
      <dgm:spPr/>
      <dgm:t>
        <a:bodyPr/>
        <a:lstStyle/>
        <a:p>
          <a:endParaRPr lang="en-US"/>
        </a:p>
      </dgm:t>
    </dgm:pt>
    <dgm:pt modelId="{6F76C171-13E1-4076-8480-47DCDE187126}" type="sibTrans" cxnId="{C71DCDB6-9B16-42E1-BC5C-CF3350899838}">
      <dgm:prSet/>
      <dgm:spPr/>
      <dgm:t>
        <a:bodyPr/>
        <a:lstStyle/>
        <a:p>
          <a:endParaRPr lang="en-US"/>
        </a:p>
      </dgm:t>
    </dgm:pt>
    <dgm:pt modelId="{88DC0FF2-3856-4815-BB0C-75277D11865F}">
      <dgm:prSet custT="1"/>
      <dgm:spPr>
        <a:ln>
          <a:solidFill>
            <a:srgbClr val="006501">
              <a:alpha val="90000"/>
            </a:srgbClr>
          </a:solidFill>
        </a:ln>
      </dgm:spPr>
      <dgm:t>
        <a:bodyPr/>
        <a:lstStyle/>
        <a:p>
          <a:r>
            <a:rPr lang="en-US" sz="1400" dirty="0"/>
            <a:t>Videos, participant forums, etc.</a:t>
          </a:r>
        </a:p>
      </dgm:t>
    </dgm:pt>
    <dgm:pt modelId="{1ACFA420-09AD-4132-829F-F1BB2EA07AB4}" type="parTrans" cxnId="{DE2E357B-7908-4426-A1F0-2DBA3ED79D3D}">
      <dgm:prSet/>
      <dgm:spPr/>
      <dgm:t>
        <a:bodyPr/>
        <a:lstStyle/>
        <a:p>
          <a:endParaRPr lang="en-US"/>
        </a:p>
      </dgm:t>
    </dgm:pt>
    <dgm:pt modelId="{7440BDB3-307C-4484-9824-F12700902582}" type="sibTrans" cxnId="{DE2E357B-7908-4426-A1F0-2DBA3ED79D3D}">
      <dgm:prSet/>
      <dgm:spPr/>
      <dgm:t>
        <a:bodyPr/>
        <a:lstStyle/>
        <a:p>
          <a:endParaRPr lang="en-US"/>
        </a:p>
      </dgm:t>
    </dgm:pt>
    <dgm:pt modelId="{74C31FCD-F974-418A-BFBE-FC7102A1BC1E}">
      <dgm:prSet custT="1"/>
      <dgm:spPr>
        <a:ln>
          <a:solidFill>
            <a:srgbClr val="006501">
              <a:alpha val="90000"/>
            </a:srgbClr>
          </a:solidFill>
        </a:ln>
      </dgm:spPr>
      <dgm:t>
        <a:bodyPr/>
        <a:lstStyle/>
        <a:p>
          <a:r>
            <a:rPr lang="en-US" sz="1400" dirty="0"/>
            <a:t>Use real life examples</a:t>
          </a:r>
        </a:p>
      </dgm:t>
    </dgm:pt>
    <dgm:pt modelId="{38F2DAD9-6091-407F-B37B-20A3130A0A0E}" type="parTrans" cxnId="{378394C2-A335-44D3-88AC-0F10B26F3ED5}">
      <dgm:prSet/>
      <dgm:spPr/>
      <dgm:t>
        <a:bodyPr/>
        <a:lstStyle/>
        <a:p>
          <a:endParaRPr lang="en-US"/>
        </a:p>
      </dgm:t>
    </dgm:pt>
    <dgm:pt modelId="{486E7454-59D9-46F8-963F-5BA2E67FAE0B}" type="sibTrans" cxnId="{378394C2-A335-44D3-88AC-0F10B26F3ED5}">
      <dgm:prSet/>
      <dgm:spPr/>
      <dgm:t>
        <a:bodyPr/>
        <a:lstStyle/>
        <a:p>
          <a:endParaRPr lang="en-US"/>
        </a:p>
      </dgm:t>
    </dgm:pt>
    <dgm:pt modelId="{51CCB827-828E-4D4F-808C-189E635D3D90}">
      <dgm:prSet custT="1"/>
      <dgm:spPr>
        <a:ln>
          <a:solidFill>
            <a:srgbClr val="006501">
              <a:alpha val="90000"/>
            </a:srgbClr>
          </a:solidFill>
        </a:ln>
      </dgm:spPr>
      <dgm:t>
        <a:bodyPr/>
        <a:lstStyle/>
        <a:p>
          <a:r>
            <a:rPr lang="en-US" sz="1400" dirty="0"/>
            <a:t>Provide more structure deadlines/times </a:t>
          </a:r>
        </a:p>
      </dgm:t>
    </dgm:pt>
    <dgm:pt modelId="{D6CA7C30-9F41-4036-9F77-B8C6B4BD000F}" type="parTrans" cxnId="{71437B5C-9F89-4713-8C87-767682E50369}">
      <dgm:prSet/>
      <dgm:spPr/>
      <dgm:t>
        <a:bodyPr/>
        <a:lstStyle/>
        <a:p>
          <a:endParaRPr lang="en-US"/>
        </a:p>
      </dgm:t>
    </dgm:pt>
    <dgm:pt modelId="{F014E83B-85C6-4E3E-9ADD-1B522B8D0F05}" type="sibTrans" cxnId="{71437B5C-9F89-4713-8C87-767682E50369}">
      <dgm:prSet/>
      <dgm:spPr/>
      <dgm:t>
        <a:bodyPr/>
        <a:lstStyle/>
        <a:p>
          <a:endParaRPr lang="en-US"/>
        </a:p>
      </dgm:t>
    </dgm:pt>
    <dgm:pt modelId="{E78F0D40-021E-4E4A-BEA4-FAF2B6A5ED47}">
      <dgm:prSet custT="1"/>
      <dgm:spPr>
        <a:ln>
          <a:solidFill>
            <a:srgbClr val="006501">
              <a:alpha val="90000"/>
            </a:srgbClr>
          </a:solidFill>
        </a:ln>
      </dgm:spPr>
      <dgm:t>
        <a:bodyPr/>
        <a:lstStyle/>
        <a:p>
          <a:r>
            <a:rPr lang="en-US" sz="1400" dirty="0"/>
            <a:t>Can you complete during work hours?</a:t>
          </a:r>
        </a:p>
      </dgm:t>
    </dgm:pt>
    <dgm:pt modelId="{FD2620F8-EE9A-4451-93B7-4D1CC4E7225A}" type="parTrans" cxnId="{CB55EAC4-DE4C-4501-B49C-01B351D35663}">
      <dgm:prSet/>
      <dgm:spPr/>
      <dgm:t>
        <a:bodyPr/>
        <a:lstStyle/>
        <a:p>
          <a:endParaRPr lang="en-US"/>
        </a:p>
      </dgm:t>
    </dgm:pt>
    <dgm:pt modelId="{4FF5565D-CADF-4AD0-9CF4-8CE0256C846B}" type="sibTrans" cxnId="{CB55EAC4-DE4C-4501-B49C-01B351D35663}">
      <dgm:prSet/>
      <dgm:spPr/>
      <dgm:t>
        <a:bodyPr/>
        <a:lstStyle/>
        <a:p>
          <a:endParaRPr lang="en-US"/>
        </a:p>
      </dgm:t>
    </dgm:pt>
    <dgm:pt modelId="{644655AF-1DDE-4722-A64A-7980EF85E94B}" type="pres">
      <dgm:prSet presAssocID="{E3DCC2DD-2B60-4367-B6A1-F488A6236AB4}" presName="Name0" presStyleCnt="0">
        <dgm:presLayoutVars>
          <dgm:dir/>
          <dgm:animLvl val="lvl"/>
          <dgm:resizeHandles val="exact"/>
        </dgm:presLayoutVars>
      </dgm:prSet>
      <dgm:spPr/>
    </dgm:pt>
    <dgm:pt modelId="{4E421181-9E40-41BC-8F6A-08CE4D87E870}" type="pres">
      <dgm:prSet presAssocID="{D72D4A74-3A2D-4631-A5F9-554B1837893E}" presName="linNode" presStyleCnt="0"/>
      <dgm:spPr/>
    </dgm:pt>
    <dgm:pt modelId="{D5FAC066-30AE-4E34-A10A-14D245F785E5}" type="pres">
      <dgm:prSet presAssocID="{D72D4A74-3A2D-4631-A5F9-554B1837893E}" presName="parentText" presStyleLbl="node1" presStyleIdx="0" presStyleCnt="5" custScaleX="90910" custScaleY="14798">
        <dgm:presLayoutVars>
          <dgm:chMax val="1"/>
          <dgm:bulletEnabled val="1"/>
        </dgm:presLayoutVars>
      </dgm:prSet>
      <dgm:spPr/>
    </dgm:pt>
    <dgm:pt modelId="{FCF54481-622F-4D56-B9F3-19EBB64856F8}" type="pres">
      <dgm:prSet presAssocID="{D72D4A74-3A2D-4631-A5F9-554B1837893E}" presName="descendantText" presStyleLbl="alignAccFollowNode1" presStyleIdx="0" presStyleCnt="5" custScaleX="90910" custScaleY="14798">
        <dgm:presLayoutVars>
          <dgm:bulletEnabled val="1"/>
        </dgm:presLayoutVars>
      </dgm:prSet>
      <dgm:spPr/>
    </dgm:pt>
    <dgm:pt modelId="{2B8DF373-4C28-4EC5-9110-D8CE627C361C}" type="pres">
      <dgm:prSet presAssocID="{7F281EB8-5988-44CE-A0DF-C9D5809FB564}" presName="sp" presStyleCnt="0"/>
      <dgm:spPr/>
    </dgm:pt>
    <dgm:pt modelId="{E38ED30E-E230-443B-ADC7-9606A2F2FD85}" type="pres">
      <dgm:prSet presAssocID="{C3F17DA5-78DF-4FE2-9E4A-45A7DDF3C83E}" presName="linNode" presStyleCnt="0"/>
      <dgm:spPr/>
    </dgm:pt>
    <dgm:pt modelId="{65A253F6-582B-4D68-BE52-EC9AC43A2071}" type="pres">
      <dgm:prSet presAssocID="{C3F17DA5-78DF-4FE2-9E4A-45A7DDF3C83E}" presName="parentText" presStyleLbl="node1" presStyleIdx="1" presStyleCnt="5" custScaleX="90910" custScaleY="14798">
        <dgm:presLayoutVars>
          <dgm:chMax val="1"/>
          <dgm:bulletEnabled val="1"/>
        </dgm:presLayoutVars>
      </dgm:prSet>
      <dgm:spPr/>
    </dgm:pt>
    <dgm:pt modelId="{65ED94F8-41AB-4C3C-97E6-D9784DA86746}" type="pres">
      <dgm:prSet presAssocID="{C3F17DA5-78DF-4FE2-9E4A-45A7DDF3C83E}" presName="descendantText" presStyleLbl="alignAccFollowNode1" presStyleIdx="1" presStyleCnt="5" custScaleX="90910" custScaleY="14798">
        <dgm:presLayoutVars>
          <dgm:bulletEnabled val="1"/>
        </dgm:presLayoutVars>
      </dgm:prSet>
      <dgm:spPr/>
    </dgm:pt>
    <dgm:pt modelId="{FB9C4C64-A651-437F-98E1-9D3D96CF7BAF}" type="pres">
      <dgm:prSet presAssocID="{1625D250-005A-4659-95B9-17B5117F80AB}" presName="sp" presStyleCnt="0"/>
      <dgm:spPr/>
    </dgm:pt>
    <dgm:pt modelId="{B622EA45-481E-4D32-91CC-B322F27DFE14}" type="pres">
      <dgm:prSet presAssocID="{3D191511-28D0-4D46-B8C8-B2BAC1D0CFFD}" presName="linNode" presStyleCnt="0"/>
      <dgm:spPr/>
    </dgm:pt>
    <dgm:pt modelId="{6163E78B-BC11-4961-98A3-FB17DC912CD0}" type="pres">
      <dgm:prSet presAssocID="{3D191511-28D0-4D46-B8C8-B2BAC1D0CFFD}" presName="parentText" presStyleLbl="node1" presStyleIdx="2" presStyleCnt="5" custScaleX="90910" custScaleY="14798">
        <dgm:presLayoutVars>
          <dgm:chMax val="1"/>
          <dgm:bulletEnabled val="1"/>
        </dgm:presLayoutVars>
      </dgm:prSet>
      <dgm:spPr/>
    </dgm:pt>
    <dgm:pt modelId="{C70B2637-8AF3-46E8-A017-4CDAE312618F}" type="pres">
      <dgm:prSet presAssocID="{3D191511-28D0-4D46-B8C8-B2BAC1D0CFFD}" presName="descendantText" presStyleLbl="alignAccFollowNode1" presStyleIdx="2" presStyleCnt="5" custScaleX="90910" custScaleY="14798">
        <dgm:presLayoutVars>
          <dgm:bulletEnabled val="1"/>
        </dgm:presLayoutVars>
      </dgm:prSet>
      <dgm:spPr/>
    </dgm:pt>
    <dgm:pt modelId="{A0BFDB6D-0840-4C33-A3BE-98BCBCFB4499}" type="pres">
      <dgm:prSet presAssocID="{E0B4F9CD-7B61-4F76-8DDF-6142F5EEC5D2}" presName="sp" presStyleCnt="0"/>
      <dgm:spPr/>
    </dgm:pt>
    <dgm:pt modelId="{FAFCE2C9-EAF2-4202-BA4E-37C0006F19FF}" type="pres">
      <dgm:prSet presAssocID="{260530AD-8FE9-4AC1-B088-0A22C23887D4}" presName="linNode" presStyleCnt="0"/>
      <dgm:spPr/>
    </dgm:pt>
    <dgm:pt modelId="{3B3A2AAE-A152-4F06-AAA9-66CAE5CBEDF6}" type="pres">
      <dgm:prSet presAssocID="{260530AD-8FE9-4AC1-B088-0A22C23887D4}" presName="parentText" presStyleLbl="node1" presStyleIdx="3" presStyleCnt="5" custScaleX="90910" custScaleY="14798">
        <dgm:presLayoutVars>
          <dgm:chMax val="1"/>
          <dgm:bulletEnabled val="1"/>
        </dgm:presLayoutVars>
      </dgm:prSet>
      <dgm:spPr/>
    </dgm:pt>
    <dgm:pt modelId="{F74D284F-E8DA-43FD-8498-FF5D9DDAE938}" type="pres">
      <dgm:prSet presAssocID="{260530AD-8FE9-4AC1-B088-0A22C23887D4}" presName="descendantText" presStyleLbl="alignAccFollowNode1" presStyleIdx="3" presStyleCnt="5" custScaleX="90910" custScaleY="14798" custLinFactNeighborY="0">
        <dgm:presLayoutVars>
          <dgm:bulletEnabled val="1"/>
        </dgm:presLayoutVars>
      </dgm:prSet>
      <dgm:spPr/>
    </dgm:pt>
    <dgm:pt modelId="{C45D1C08-7F8E-44A2-A743-EEB6FEEDF737}" type="pres">
      <dgm:prSet presAssocID="{5EFC4DFB-A525-4043-A039-0DE549C15FAD}" presName="sp" presStyleCnt="0"/>
      <dgm:spPr/>
    </dgm:pt>
    <dgm:pt modelId="{9A3BF6F7-A219-4082-B2DC-9B6F7B29747F}" type="pres">
      <dgm:prSet presAssocID="{5E6BBB2D-3137-409A-906C-A891E79B75FE}" presName="linNode" presStyleCnt="0"/>
      <dgm:spPr/>
    </dgm:pt>
    <dgm:pt modelId="{4C849772-C622-4A3B-9C76-C44FF9045686}" type="pres">
      <dgm:prSet presAssocID="{5E6BBB2D-3137-409A-906C-A891E79B75FE}" presName="parentText" presStyleLbl="node1" presStyleIdx="4" presStyleCnt="5" custScaleX="90910" custScaleY="14798">
        <dgm:presLayoutVars>
          <dgm:chMax val="1"/>
          <dgm:bulletEnabled val="1"/>
        </dgm:presLayoutVars>
      </dgm:prSet>
      <dgm:spPr/>
    </dgm:pt>
    <dgm:pt modelId="{A91859D1-EB90-4B05-BE23-99904249D7CB}" type="pres">
      <dgm:prSet presAssocID="{5E6BBB2D-3137-409A-906C-A891E79B75FE}" presName="descendantText" presStyleLbl="alignAccFollowNode1" presStyleIdx="4" presStyleCnt="5" custScaleX="90910" custScaleY="14798">
        <dgm:presLayoutVars>
          <dgm:bulletEnabled val="1"/>
        </dgm:presLayoutVars>
      </dgm:prSet>
      <dgm:spPr/>
    </dgm:pt>
  </dgm:ptLst>
  <dgm:cxnLst>
    <dgm:cxn modelId="{3678CD0E-3C9C-4325-989B-74727C8CDBC6}" srcId="{E3DCC2DD-2B60-4367-B6A1-F488A6236AB4}" destId="{D72D4A74-3A2D-4631-A5F9-554B1837893E}" srcOrd="0" destOrd="0" parTransId="{6732C34C-A364-49AF-8599-4E7836612A89}" sibTransId="{7F281EB8-5988-44CE-A0DF-C9D5809FB564}"/>
    <dgm:cxn modelId="{39B59B11-3A7C-43E0-AFFB-CC1DDED63F69}" type="presOf" srcId="{5E6BBB2D-3137-409A-906C-A891E79B75FE}" destId="{4C849772-C622-4A3B-9C76-C44FF9045686}" srcOrd="0" destOrd="0" presId="urn:microsoft.com/office/officeart/2005/8/layout/vList5"/>
    <dgm:cxn modelId="{B2E22312-B9A9-422D-86A2-DCFBA79F8B56}" srcId="{E3DCC2DD-2B60-4367-B6A1-F488A6236AB4}" destId="{260530AD-8FE9-4AC1-B088-0A22C23887D4}" srcOrd="3" destOrd="0" parTransId="{9AF3B087-7CA3-4B92-A38E-739258287BBC}" sibTransId="{5EFC4DFB-A525-4043-A039-0DE549C15FAD}"/>
    <dgm:cxn modelId="{BFC8CB16-CB2F-437C-9C56-1447DD7BB173}" type="presOf" srcId="{10AF43D6-AFC5-4ECC-A113-FEEA6185E38C}" destId="{65ED94F8-41AB-4C3C-97E6-D9784DA86746}" srcOrd="0" destOrd="0" presId="urn:microsoft.com/office/officeart/2005/8/layout/vList5"/>
    <dgm:cxn modelId="{50FB6E19-685B-4CF1-80F3-87DA9216B398}" srcId="{E3DCC2DD-2B60-4367-B6A1-F488A6236AB4}" destId="{3D191511-28D0-4D46-B8C8-B2BAC1D0CFFD}" srcOrd="2" destOrd="0" parTransId="{E5EFABD3-51EC-409A-A430-AB59F0692242}" sibTransId="{E0B4F9CD-7B61-4F76-8DDF-6142F5EEC5D2}"/>
    <dgm:cxn modelId="{A479BE24-3352-4290-A000-549B91FBF1D3}" srcId="{E3DCC2DD-2B60-4367-B6A1-F488A6236AB4}" destId="{5E6BBB2D-3137-409A-906C-A891E79B75FE}" srcOrd="4" destOrd="0" parTransId="{B176D932-0B9D-4F27-8268-B3F31B79AF6A}" sibTransId="{4A63DE47-0CA1-4227-9CBE-5B13A44EA6CB}"/>
    <dgm:cxn modelId="{6FCD7F3D-1748-41AD-9FD2-401023820EC4}" srcId="{E3DCC2DD-2B60-4367-B6A1-F488A6236AB4}" destId="{C3F17DA5-78DF-4FE2-9E4A-45A7DDF3C83E}" srcOrd="1" destOrd="0" parTransId="{08436BC4-453C-4E05-B35F-FA2C88935473}" sibTransId="{1625D250-005A-4659-95B9-17B5117F80AB}"/>
    <dgm:cxn modelId="{71437B5C-9F89-4713-8C87-767682E50369}" srcId="{3D191511-28D0-4D46-B8C8-B2BAC1D0CFFD}" destId="{51CCB827-828E-4D4F-808C-189E635D3D90}" srcOrd="1" destOrd="0" parTransId="{D6CA7C30-9F41-4036-9F77-B8C6B4BD000F}" sibTransId="{F014E83B-85C6-4E3E-9ADD-1B522B8D0F05}"/>
    <dgm:cxn modelId="{1152D94B-D256-46D1-8D55-9D4E8738E0EA}" type="presOf" srcId="{88DC0FF2-3856-4815-BB0C-75277D11865F}" destId="{F74D284F-E8DA-43FD-8498-FF5D9DDAE938}" srcOrd="0" destOrd="0" presId="urn:microsoft.com/office/officeart/2005/8/layout/vList5"/>
    <dgm:cxn modelId="{05F5AB53-AC3D-4425-9869-2993F02D9B41}" srcId="{C3F17DA5-78DF-4FE2-9E4A-45A7DDF3C83E}" destId="{10AF43D6-AFC5-4ECC-A113-FEEA6185E38C}" srcOrd="0" destOrd="0" parTransId="{1C912222-DCB5-472A-A94C-3D4CD101F1E3}" sibTransId="{3B0C2CE3-3922-491F-912C-D320EF02ED35}"/>
    <dgm:cxn modelId="{FF7A2779-504A-4BAC-8420-F9456D5B32B3}" type="presOf" srcId="{FF0A48BB-7512-4F80-92C4-F20EE98D409C}" destId="{C70B2637-8AF3-46E8-A017-4CDAE312618F}" srcOrd="0" destOrd="0" presId="urn:microsoft.com/office/officeart/2005/8/layout/vList5"/>
    <dgm:cxn modelId="{DE2E357B-7908-4426-A1F0-2DBA3ED79D3D}" srcId="{260530AD-8FE9-4AC1-B088-0A22C23887D4}" destId="{88DC0FF2-3856-4815-BB0C-75277D11865F}" srcOrd="0" destOrd="0" parTransId="{1ACFA420-09AD-4132-829F-F1BB2EA07AB4}" sibTransId="{7440BDB3-307C-4484-9824-F12700902582}"/>
    <dgm:cxn modelId="{CF89C18C-C6C1-498B-AEAF-FED7A32C44DF}" type="presOf" srcId="{51CCB827-828E-4D4F-808C-189E635D3D90}" destId="{C70B2637-8AF3-46E8-A017-4CDAE312618F}" srcOrd="0" destOrd="1" presId="urn:microsoft.com/office/officeart/2005/8/layout/vList5"/>
    <dgm:cxn modelId="{F4B8D48C-8C89-4CA9-82C0-367104ADA637}" type="presOf" srcId="{C3F17DA5-78DF-4FE2-9E4A-45A7DDF3C83E}" destId="{65A253F6-582B-4D68-BE52-EC9AC43A2071}" srcOrd="0" destOrd="0" presId="urn:microsoft.com/office/officeart/2005/8/layout/vList5"/>
    <dgm:cxn modelId="{DB4D968E-BB5D-42FC-8775-082148FFF8AD}" type="presOf" srcId="{E78F0D40-021E-4E4A-BEA4-FAF2B6A5ED47}" destId="{65ED94F8-41AB-4C3C-97E6-D9784DA86746}" srcOrd="0" destOrd="1" presId="urn:microsoft.com/office/officeart/2005/8/layout/vList5"/>
    <dgm:cxn modelId="{F5183990-DBA6-4F0F-BA6E-E6D616BAB14F}" type="presOf" srcId="{3D191511-28D0-4D46-B8C8-B2BAC1D0CFFD}" destId="{6163E78B-BC11-4961-98A3-FB17DC912CD0}" srcOrd="0" destOrd="0" presId="urn:microsoft.com/office/officeart/2005/8/layout/vList5"/>
    <dgm:cxn modelId="{29BE5DA6-5162-40C8-BC48-734D85167C19}" srcId="{D72D4A74-3A2D-4631-A5F9-554B1837893E}" destId="{7F7EC2AC-6845-4A4A-A009-795565804174}" srcOrd="0" destOrd="0" parTransId="{FB2EF31C-F991-49E6-A96E-5E08F55F7DFF}" sibTransId="{49C50AE3-25BB-4ECD-A604-5658763B0F17}"/>
    <dgm:cxn modelId="{B15C5AB2-0D38-4318-BB67-937920065131}" type="presOf" srcId="{D72D4A74-3A2D-4631-A5F9-554B1837893E}" destId="{D5FAC066-30AE-4E34-A10A-14D245F785E5}" srcOrd="0" destOrd="0" presId="urn:microsoft.com/office/officeart/2005/8/layout/vList5"/>
    <dgm:cxn modelId="{C71DCDB6-9B16-42E1-BC5C-CF3350899838}" srcId="{3D191511-28D0-4D46-B8C8-B2BAC1D0CFFD}" destId="{FF0A48BB-7512-4F80-92C4-F20EE98D409C}" srcOrd="0" destOrd="0" parTransId="{098F5C03-6265-4D74-9D22-7D99D970E91C}" sibTransId="{6F76C171-13E1-4076-8480-47DCDE187126}"/>
    <dgm:cxn modelId="{378394C2-A335-44D3-88AC-0F10B26F3ED5}" srcId="{5E6BBB2D-3137-409A-906C-A891E79B75FE}" destId="{74C31FCD-F974-418A-BFBE-FC7102A1BC1E}" srcOrd="0" destOrd="0" parTransId="{38F2DAD9-6091-407F-B37B-20A3130A0A0E}" sibTransId="{486E7454-59D9-46F8-963F-5BA2E67FAE0B}"/>
    <dgm:cxn modelId="{CB55EAC4-DE4C-4501-B49C-01B351D35663}" srcId="{C3F17DA5-78DF-4FE2-9E4A-45A7DDF3C83E}" destId="{E78F0D40-021E-4E4A-BEA4-FAF2B6A5ED47}" srcOrd="1" destOrd="0" parTransId="{FD2620F8-EE9A-4451-93B7-4D1CC4E7225A}" sibTransId="{4FF5565D-CADF-4AD0-9CF4-8CE0256C846B}"/>
    <dgm:cxn modelId="{A9BE25C9-4B3B-4A37-9F13-81C288C948F0}" type="presOf" srcId="{7F7EC2AC-6845-4A4A-A009-795565804174}" destId="{FCF54481-622F-4D56-B9F3-19EBB64856F8}" srcOrd="0" destOrd="0" presId="urn:microsoft.com/office/officeart/2005/8/layout/vList5"/>
    <dgm:cxn modelId="{9D4839E9-75F1-4FC7-A618-0C66FE93400C}" type="presOf" srcId="{74C31FCD-F974-418A-BFBE-FC7102A1BC1E}" destId="{A91859D1-EB90-4B05-BE23-99904249D7CB}" srcOrd="0" destOrd="0" presId="urn:microsoft.com/office/officeart/2005/8/layout/vList5"/>
    <dgm:cxn modelId="{B19633EC-5C98-49ED-8761-FE7E0397A881}" type="presOf" srcId="{E3DCC2DD-2B60-4367-B6A1-F488A6236AB4}" destId="{644655AF-1DDE-4722-A64A-7980EF85E94B}" srcOrd="0" destOrd="0" presId="urn:microsoft.com/office/officeart/2005/8/layout/vList5"/>
    <dgm:cxn modelId="{490105F2-515C-496D-8667-EAD0A062247A}" type="presOf" srcId="{260530AD-8FE9-4AC1-B088-0A22C23887D4}" destId="{3B3A2AAE-A152-4F06-AAA9-66CAE5CBEDF6}" srcOrd="0" destOrd="0" presId="urn:microsoft.com/office/officeart/2005/8/layout/vList5"/>
    <dgm:cxn modelId="{C0A0B7A0-E6A1-49D2-829B-974DACB87A40}" type="presParOf" srcId="{644655AF-1DDE-4722-A64A-7980EF85E94B}" destId="{4E421181-9E40-41BC-8F6A-08CE4D87E870}" srcOrd="0" destOrd="0" presId="urn:microsoft.com/office/officeart/2005/8/layout/vList5"/>
    <dgm:cxn modelId="{906C1396-7B3D-48A4-9D18-4FFD4A648795}" type="presParOf" srcId="{4E421181-9E40-41BC-8F6A-08CE4D87E870}" destId="{D5FAC066-30AE-4E34-A10A-14D245F785E5}" srcOrd="0" destOrd="0" presId="urn:microsoft.com/office/officeart/2005/8/layout/vList5"/>
    <dgm:cxn modelId="{2522B919-4C54-4124-B9BC-EF9CAAA911E7}" type="presParOf" srcId="{4E421181-9E40-41BC-8F6A-08CE4D87E870}" destId="{FCF54481-622F-4D56-B9F3-19EBB64856F8}" srcOrd="1" destOrd="0" presId="urn:microsoft.com/office/officeart/2005/8/layout/vList5"/>
    <dgm:cxn modelId="{01418343-54C2-4CBA-942E-97CF8362E41B}" type="presParOf" srcId="{644655AF-1DDE-4722-A64A-7980EF85E94B}" destId="{2B8DF373-4C28-4EC5-9110-D8CE627C361C}" srcOrd="1" destOrd="0" presId="urn:microsoft.com/office/officeart/2005/8/layout/vList5"/>
    <dgm:cxn modelId="{DB0C1AA6-07AF-4C58-8729-4A94E091BB52}" type="presParOf" srcId="{644655AF-1DDE-4722-A64A-7980EF85E94B}" destId="{E38ED30E-E230-443B-ADC7-9606A2F2FD85}" srcOrd="2" destOrd="0" presId="urn:microsoft.com/office/officeart/2005/8/layout/vList5"/>
    <dgm:cxn modelId="{7A714D3A-F086-4718-A3A5-854C4A6E2433}" type="presParOf" srcId="{E38ED30E-E230-443B-ADC7-9606A2F2FD85}" destId="{65A253F6-582B-4D68-BE52-EC9AC43A2071}" srcOrd="0" destOrd="0" presId="urn:microsoft.com/office/officeart/2005/8/layout/vList5"/>
    <dgm:cxn modelId="{67F42DAC-201E-4E50-B1D6-811DBBB9F89D}" type="presParOf" srcId="{E38ED30E-E230-443B-ADC7-9606A2F2FD85}" destId="{65ED94F8-41AB-4C3C-97E6-D9784DA86746}" srcOrd="1" destOrd="0" presId="urn:microsoft.com/office/officeart/2005/8/layout/vList5"/>
    <dgm:cxn modelId="{235B7F31-E026-415E-BFBC-1065AA3CE7F6}" type="presParOf" srcId="{644655AF-1DDE-4722-A64A-7980EF85E94B}" destId="{FB9C4C64-A651-437F-98E1-9D3D96CF7BAF}" srcOrd="3" destOrd="0" presId="urn:microsoft.com/office/officeart/2005/8/layout/vList5"/>
    <dgm:cxn modelId="{D492482F-099D-4C84-BCCC-30F177B5F847}" type="presParOf" srcId="{644655AF-1DDE-4722-A64A-7980EF85E94B}" destId="{B622EA45-481E-4D32-91CC-B322F27DFE14}" srcOrd="4" destOrd="0" presId="urn:microsoft.com/office/officeart/2005/8/layout/vList5"/>
    <dgm:cxn modelId="{C7B914F6-06CD-494D-AC94-D89FA121DAE8}" type="presParOf" srcId="{B622EA45-481E-4D32-91CC-B322F27DFE14}" destId="{6163E78B-BC11-4961-98A3-FB17DC912CD0}" srcOrd="0" destOrd="0" presId="urn:microsoft.com/office/officeart/2005/8/layout/vList5"/>
    <dgm:cxn modelId="{2C49FD14-AB7D-4400-828B-C293113C0A96}" type="presParOf" srcId="{B622EA45-481E-4D32-91CC-B322F27DFE14}" destId="{C70B2637-8AF3-46E8-A017-4CDAE312618F}" srcOrd="1" destOrd="0" presId="urn:microsoft.com/office/officeart/2005/8/layout/vList5"/>
    <dgm:cxn modelId="{1239C49C-5DBF-4406-994B-8093A4711BA9}" type="presParOf" srcId="{644655AF-1DDE-4722-A64A-7980EF85E94B}" destId="{A0BFDB6D-0840-4C33-A3BE-98BCBCFB4499}" srcOrd="5" destOrd="0" presId="urn:microsoft.com/office/officeart/2005/8/layout/vList5"/>
    <dgm:cxn modelId="{6013913E-25DB-4DFE-9AD9-11991D1ADDAB}" type="presParOf" srcId="{644655AF-1DDE-4722-A64A-7980EF85E94B}" destId="{FAFCE2C9-EAF2-4202-BA4E-37C0006F19FF}" srcOrd="6" destOrd="0" presId="urn:microsoft.com/office/officeart/2005/8/layout/vList5"/>
    <dgm:cxn modelId="{96FDB191-6488-4976-9893-F1B13C3FE5D0}" type="presParOf" srcId="{FAFCE2C9-EAF2-4202-BA4E-37C0006F19FF}" destId="{3B3A2AAE-A152-4F06-AAA9-66CAE5CBEDF6}" srcOrd="0" destOrd="0" presId="urn:microsoft.com/office/officeart/2005/8/layout/vList5"/>
    <dgm:cxn modelId="{1D850DD7-7FD0-4EB2-8D40-5B94B5FA6110}" type="presParOf" srcId="{FAFCE2C9-EAF2-4202-BA4E-37C0006F19FF}" destId="{F74D284F-E8DA-43FD-8498-FF5D9DDAE938}" srcOrd="1" destOrd="0" presId="urn:microsoft.com/office/officeart/2005/8/layout/vList5"/>
    <dgm:cxn modelId="{822C738B-90CE-4194-BA32-C6CD917D6C40}" type="presParOf" srcId="{644655AF-1DDE-4722-A64A-7980EF85E94B}" destId="{C45D1C08-7F8E-44A2-A743-EEB6FEEDF737}" srcOrd="7" destOrd="0" presId="urn:microsoft.com/office/officeart/2005/8/layout/vList5"/>
    <dgm:cxn modelId="{6919CB02-CF53-43C6-BA70-084DC332544F}" type="presParOf" srcId="{644655AF-1DDE-4722-A64A-7980EF85E94B}" destId="{9A3BF6F7-A219-4082-B2DC-9B6F7B29747F}" srcOrd="8" destOrd="0" presId="urn:microsoft.com/office/officeart/2005/8/layout/vList5"/>
    <dgm:cxn modelId="{B773C30E-A3A1-4333-8864-357FEC45E83E}" type="presParOf" srcId="{9A3BF6F7-A219-4082-B2DC-9B6F7B29747F}" destId="{4C849772-C622-4A3B-9C76-C44FF9045686}" srcOrd="0" destOrd="0" presId="urn:microsoft.com/office/officeart/2005/8/layout/vList5"/>
    <dgm:cxn modelId="{9AD66034-ECA5-4350-BD0F-7C0D265BED38}" type="presParOf" srcId="{9A3BF6F7-A219-4082-B2DC-9B6F7B29747F}" destId="{A91859D1-EB90-4B05-BE23-99904249D7C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4C722-7E5E-48BD-8591-DD72219D822E}">
      <dsp:nvSpPr>
        <dsp:cNvPr id="0" name=""/>
        <dsp:cNvSpPr/>
      </dsp:nvSpPr>
      <dsp:spPr>
        <a:xfrm>
          <a:off x="1724883" y="1522042"/>
          <a:ext cx="1934582" cy="1673492"/>
        </a:xfrm>
        <a:prstGeom prst="hexagon">
          <a:avLst>
            <a:gd name="adj" fmla="val 28570"/>
            <a:gd name="vf" fmla="val 11547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ASRB</a:t>
          </a:r>
        </a:p>
      </dsp:txBody>
      <dsp:txXfrm>
        <a:off x="2045470" y="1799363"/>
        <a:ext cx="1293408" cy="1118850"/>
      </dsp:txXfrm>
    </dsp:sp>
    <dsp:sp modelId="{2FAD03AA-F913-45D2-95AD-DA58D9AD188C}">
      <dsp:nvSpPr>
        <dsp:cNvPr id="0" name=""/>
        <dsp:cNvSpPr/>
      </dsp:nvSpPr>
      <dsp:spPr>
        <a:xfrm>
          <a:off x="2936304" y="721389"/>
          <a:ext cx="729912" cy="628916"/>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F820C-51BD-4F82-BDCC-7E9FB6FF6E2F}">
      <dsp:nvSpPr>
        <dsp:cNvPr id="0" name=""/>
        <dsp:cNvSpPr/>
      </dsp:nvSpPr>
      <dsp:spPr>
        <a:xfrm>
          <a:off x="1903086" y="0"/>
          <a:ext cx="1585376" cy="1371537"/>
        </a:xfrm>
        <a:prstGeom prst="hexagon">
          <a:avLst>
            <a:gd name="adj" fmla="val 28570"/>
            <a:gd name="vf" fmla="val 11547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Security</a:t>
          </a:r>
          <a:endParaRPr lang="en-US" sz="1200" kern="1200" dirty="0"/>
        </a:p>
      </dsp:txBody>
      <dsp:txXfrm>
        <a:off x="2165817" y="227293"/>
        <a:ext cx="1059914" cy="916951"/>
      </dsp:txXfrm>
    </dsp:sp>
    <dsp:sp modelId="{05997116-7199-4368-B307-E377B6946BE4}">
      <dsp:nvSpPr>
        <dsp:cNvPr id="0" name=""/>
        <dsp:cNvSpPr/>
      </dsp:nvSpPr>
      <dsp:spPr>
        <a:xfrm>
          <a:off x="3788168" y="1897127"/>
          <a:ext cx="729912" cy="628916"/>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8D895-3796-49FE-BBA3-F866C307645A}">
      <dsp:nvSpPr>
        <dsp:cNvPr id="0" name=""/>
        <dsp:cNvSpPr/>
      </dsp:nvSpPr>
      <dsp:spPr>
        <a:xfrm>
          <a:off x="3357061" y="843587"/>
          <a:ext cx="1585376" cy="1371537"/>
        </a:xfrm>
        <a:prstGeom prst="hexagon">
          <a:avLst>
            <a:gd name="adj" fmla="val 28570"/>
            <a:gd name="vf" fmla="val 115470"/>
          </a:avLst>
        </a:prstGeom>
        <a:solidFill>
          <a:schemeClr val="accent3">
            <a:hueOff val="2858605"/>
            <a:satOff val="621"/>
            <a:lumOff val="-88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Integration</a:t>
          </a:r>
          <a:endParaRPr lang="en-US" sz="1200" kern="1200" dirty="0"/>
        </a:p>
      </dsp:txBody>
      <dsp:txXfrm>
        <a:off x="3619792" y="1070880"/>
        <a:ext cx="1059914" cy="916951"/>
      </dsp:txXfrm>
    </dsp:sp>
    <dsp:sp modelId="{2962DD3D-B983-41B2-BFB4-D1F905BDE6FE}">
      <dsp:nvSpPr>
        <dsp:cNvPr id="0" name=""/>
        <dsp:cNvSpPr/>
      </dsp:nvSpPr>
      <dsp:spPr>
        <a:xfrm>
          <a:off x="3196408" y="3224315"/>
          <a:ext cx="729912" cy="628916"/>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92D4AA-D407-447B-8E3F-8EDBBFEE9276}">
      <dsp:nvSpPr>
        <dsp:cNvPr id="0" name=""/>
        <dsp:cNvSpPr/>
      </dsp:nvSpPr>
      <dsp:spPr>
        <a:xfrm>
          <a:off x="3357061" y="2501981"/>
          <a:ext cx="1585376" cy="1371537"/>
        </a:xfrm>
        <a:prstGeom prst="hexagon">
          <a:avLst>
            <a:gd name="adj" fmla="val 28570"/>
            <a:gd name="vf" fmla="val 115470"/>
          </a:avLst>
        </a:prstGeom>
        <a:solidFill>
          <a:schemeClr val="accent3">
            <a:hueOff val="5717211"/>
            <a:satOff val="1242"/>
            <a:lumOff val="-176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Server Management </a:t>
          </a:r>
        </a:p>
      </dsp:txBody>
      <dsp:txXfrm>
        <a:off x="3619792" y="2729274"/>
        <a:ext cx="1059914" cy="916951"/>
      </dsp:txXfrm>
    </dsp:sp>
    <dsp:sp modelId="{9C1A2987-7ACD-43E0-BFEF-0D1745079807}">
      <dsp:nvSpPr>
        <dsp:cNvPr id="0" name=""/>
        <dsp:cNvSpPr/>
      </dsp:nvSpPr>
      <dsp:spPr>
        <a:xfrm>
          <a:off x="1728483" y="3362082"/>
          <a:ext cx="729912" cy="628916"/>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D5ED8E-32D7-4AB8-8CA5-0546FE7574F6}">
      <dsp:nvSpPr>
        <dsp:cNvPr id="0" name=""/>
        <dsp:cNvSpPr/>
      </dsp:nvSpPr>
      <dsp:spPr>
        <a:xfrm>
          <a:off x="1903086" y="3346512"/>
          <a:ext cx="1585376" cy="1371537"/>
        </a:xfrm>
        <a:prstGeom prst="hexagon">
          <a:avLst>
            <a:gd name="adj" fmla="val 28570"/>
            <a:gd name="vf" fmla="val 115470"/>
          </a:avLst>
        </a:prstGeom>
        <a:solidFill>
          <a:schemeClr val="accent3">
            <a:hueOff val="8575816"/>
            <a:satOff val="1863"/>
            <a:lumOff val="-264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Accessibility</a:t>
          </a:r>
        </a:p>
      </dsp:txBody>
      <dsp:txXfrm>
        <a:off x="2165817" y="3573805"/>
        <a:ext cx="1059914" cy="916951"/>
      </dsp:txXfrm>
    </dsp:sp>
    <dsp:sp modelId="{D0FEBB06-74B1-4DD8-B652-DC97B02DB8F6}">
      <dsp:nvSpPr>
        <dsp:cNvPr id="0" name=""/>
        <dsp:cNvSpPr/>
      </dsp:nvSpPr>
      <dsp:spPr>
        <a:xfrm>
          <a:off x="442361" y="2502925"/>
          <a:ext cx="1585376" cy="1371537"/>
        </a:xfrm>
        <a:prstGeom prst="hexagon">
          <a:avLst>
            <a:gd name="adj" fmla="val 28570"/>
            <a:gd name="vf" fmla="val 115470"/>
          </a:avLst>
        </a:prstGeom>
        <a:solidFill>
          <a:schemeClr val="accent3">
            <a:hueOff val="11434421"/>
            <a:satOff val="2484"/>
            <a:lumOff val="-353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Purchasing</a:t>
          </a:r>
        </a:p>
      </dsp:txBody>
      <dsp:txXfrm>
        <a:off x="705092" y="2730218"/>
        <a:ext cx="1059914" cy="916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4481-622F-4D56-B9F3-19EBB64856F8}">
      <dsp:nvSpPr>
        <dsp:cNvPr id="0" name=""/>
        <dsp:cNvSpPr/>
      </dsp:nvSpPr>
      <dsp:spPr>
        <a:xfrm rot="5400000">
          <a:off x="6976165" y="-2876091"/>
          <a:ext cx="502349" cy="638423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March 10</a:t>
          </a:r>
        </a:p>
      </dsp:txBody>
      <dsp:txXfrm rot="-5400000">
        <a:off x="4035221" y="89376"/>
        <a:ext cx="6359715" cy="453303"/>
      </dsp:txXfrm>
    </dsp:sp>
    <dsp:sp modelId="{D5FAC066-30AE-4E34-A10A-14D245F785E5}">
      <dsp:nvSpPr>
        <dsp:cNvPr id="0" name=""/>
        <dsp:cNvSpPr/>
      </dsp:nvSpPr>
      <dsp:spPr>
        <a:xfrm>
          <a:off x="444086" y="2059"/>
          <a:ext cx="3591134" cy="627936"/>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Invitation to Participate</a:t>
          </a:r>
        </a:p>
      </dsp:txBody>
      <dsp:txXfrm>
        <a:off x="474739" y="32712"/>
        <a:ext cx="3529828" cy="566630"/>
      </dsp:txXfrm>
    </dsp:sp>
    <dsp:sp modelId="{65ED94F8-41AB-4C3C-97E6-D9784DA86746}">
      <dsp:nvSpPr>
        <dsp:cNvPr id="0" name=""/>
        <dsp:cNvSpPr/>
      </dsp:nvSpPr>
      <dsp:spPr>
        <a:xfrm rot="5400000">
          <a:off x="6976165" y="-2035986"/>
          <a:ext cx="502349" cy="638423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March 23</a:t>
          </a:r>
        </a:p>
      </dsp:txBody>
      <dsp:txXfrm rot="-5400000">
        <a:off x="4035221" y="929481"/>
        <a:ext cx="6359715" cy="453303"/>
      </dsp:txXfrm>
    </dsp:sp>
    <dsp:sp modelId="{65A253F6-582B-4D68-BE52-EC9AC43A2071}">
      <dsp:nvSpPr>
        <dsp:cNvPr id="0" name=""/>
        <dsp:cNvSpPr/>
      </dsp:nvSpPr>
      <dsp:spPr>
        <a:xfrm>
          <a:off x="444086" y="842164"/>
          <a:ext cx="3591134" cy="627936"/>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Acceptance Letters</a:t>
          </a:r>
        </a:p>
      </dsp:txBody>
      <dsp:txXfrm>
        <a:off x="474739" y="872817"/>
        <a:ext cx="3529828" cy="566630"/>
      </dsp:txXfrm>
    </dsp:sp>
    <dsp:sp modelId="{C70B2637-8AF3-46E8-A017-4CDAE312618F}">
      <dsp:nvSpPr>
        <dsp:cNvPr id="0" name=""/>
        <dsp:cNvSpPr/>
      </dsp:nvSpPr>
      <dsp:spPr>
        <a:xfrm rot="5400000">
          <a:off x="6976165" y="-1195880"/>
          <a:ext cx="502349" cy="638423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March 30 – April 1</a:t>
          </a:r>
        </a:p>
      </dsp:txBody>
      <dsp:txXfrm rot="-5400000">
        <a:off x="4035221" y="1769587"/>
        <a:ext cx="6359715" cy="453303"/>
      </dsp:txXfrm>
    </dsp:sp>
    <dsp:sp modelId="{6163E78B-BC11-4961-98A3-FB17DC912CD0}">
      <dsp:nvSpPr>
        <dsp:cNvPr id="0" name=""/>
        <dsp:cNvSpPr/>
      </dsp:nvSpPr>
      <dsp:spPr>
        <a:xfrm>
          <a:off x="444086" y="1682270"/>
          <a:ext cx="3591134" cy="627936"/>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Orientation</a:t>
          </a:r>
        </a:p>
      </dsp:txBody>
      <dsp:txXfrm>
        <a:off x="474739" y="1712923"/>
        <a:ext cx="3529828" cy="566630"/>
      </dsp:txXfrm>
    </dsp:sp>
    <dsp:sp modelId="{F74D284F-E8DA-43FD-8498-FF5D9DDAE938}">
      <dsp:nvSpPr>
        <dsp:cNvPr id="0" name=""/>
        <dsp:cNvSpPr/>
      </dsp:nvSpPr>
      <dsp:spPr>
        <a:xfrm rot="5400000">
          <a:off x="6976165" y="-355774"/>
          <a:ext cx="502349" cy="638423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April 8 – June 10</a:t>
          </a:r>
        </a:p>
      </dsp:txBody>
      <dsp:txXfrm rot="-5400000">
        <a:off x="4035221" y="2609693"/>
        <a:ext cx="6359715" cy="453303"/>
      </dsp:txXfrm>
    </dsp:sp>
    <dsp:sp modelId="{3B3A2AAE-A152-4F06-AAA9-66CAE5CBEDF6}">
      <dsp:nvSpPr>
        <dsp:cNvPr id="0" name=""/>
        <dsp:cNvSpPr/>
      </dsp:nvSpPr>
      <dsp:spPr>
        <a:xfrm>
          <a:off x="444086" y="2522376"/>
          <a:ext cx="3591134" cy="627936"/>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Check-In Sessions</a:t>
          </a:r>
        </a:p>
      </dsp:txBody>
      <dsp:txXfrm>
        <a:off x="474739" y="2553029"/>
        <a:ext cx="3529828" cy="566630"/>
      </dsp:txXfrm>
    </dsp:sp>
    <dsp:sp modelId="{A91859D1-EB90-4B05-BE23-99904249D7CB}">
      <dsp:nvSpPr>
        <dsp:cNvPr id="0" name=""/>
        <dsp:cNvSpPr/>
      </dsp:nvSpPr>
      <dsp:spPr>
        <a:xfrm rot="5400000">
          <a:off x="6965973" y="445767"/>
          <a:ext cx="502349" cy="638423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highlight>
                <a:srgbClr val="FFFF00"/>
              </a:highlight>
            </a:rPr>
            <a:t>July 15</a:t>
          </a:r>
        </a:p>
      </dsp:txBody>
      <dsp:txXfrm rot="-5400000">
        <a:off x="4025029" y="3411235"/>
        <a:ext cx="6359715" cy="453303"/>
      </dsp:txXfrm>
    </dsp:sp>
    <dsp:sp modelId="{4C849772-C622-4A3B-9C76-C44FF9045686}">
      <dsp:nvSpPr>
        <dsp:cNvPr id="0" name=""/>
        <dsp:cNvSpPr/>
      </dsp:nvSpPr>
      <dsp:spPr>
        <a:xfrm>
          <a:off x="443665" y="3312495"/>
          <a:ext cx="3591134" cy="627936"/>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FF00"/>
              </a:solidFill>
            </a:rPr>
            <a:t>Expectation/Timeline Adjustment</a:t>
          </a:r>
        </a:p>
      </dsp:txBody>
      <dsp:txXfrm>
        <a:off x="474318" y="3343148"/>
        <a:ext cx="3529828" cy="566630"/>
      </dsp:txXfrm>
    </dsp:sp>
    <dsp:sp modelId="{2CC0B11B-33EA-4E7F-A4D3-2C98E8DE6239}">
      <dsp:nvSpPr>
        <dsp:cNvPr id="0" name=""/>
        <dsp:cNvSpPr/>
      </dsp:nvSpPr>
      <dsp:spPr>
        <a:xfrm rot="5400000">
          <a:off x="6977535" y="1190739"/>
          <a:ext cx="495729" cy="6428550"/>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August 5</a:t>
          </a:r>
        </a:p>
      </dsp:txBody>
      <dsp:txXfrm rot="-5400000">
        <a:off x="4011125" y="4181349"/>
        <a:ext cx="6404351" cy="447331"/>
      </dsp:txXfrm>
    </dsp:sp>
    <dsp:sp modelId="{8E92E411-DEF0-4D96-8237-55075AAB2F29}">
      <dsp:nvSpPr>
        <dsp:cNvPr id="0" name=""/>
        <dsp:cNvSpPr/>
      </dsp:nvSpPr>
      <dsp:spPr>
        <a:xfrm>
          <a:off x="402583" y="4100365"/>
          <a:ext cx="3656075" cy="672152"/>
        </a:xfrm>
        <a:prstGeom prst="roundRect">
          <a:avLst/>
        </a:prstGeom>
        <a:solidFill>
          <a:srgbClr val="006501"/>
        </a:solidFill>
        <a:ln w="2642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Closing Session</a:t>
          </a:r>
        </a:p>
      </dsp:txBody>
      <dsp:txXfrm>
        <a:off x="435395" y="4133177"/>
        <a:ext cx="3590451" cy="606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4481-622F-4D56-B9F3-19EBB64856F8}">
      <dsp:nvSpPr>
        <dsp:cNvPr id="0" name=""/>
        <dsp:cNvSpPr/>
      </dsp:nvSpPr>
      <dsp:spPr>
        <a:xfrm rot="5400000">
          <a:off x="4727080" y="-1634274"/>
          <a:ext cx="659682" cy="443349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Already have a head start</a:t>
          </a:r>
        </a:p>
      </dsp:txBody>
      <dsp:txXfrm rot="-5400000">
        <a:off x="2840173" y="284836"/>
        <a:ext cx="4401295" cy="595276"/>
      </dsp:txXfrm>
    </dsp:sp>
    <dsp:sp modelId="{D5FAC066-30AE-4E34-A10A-14D245F785E5}">
      <dsp:nvSpPr>
        <dsp:cNvPr id="0" name=""/>
        <dsp:cNvSpPr/>
      </dsp:nvSpPr>
      <dsp:spPr>
        <a:xfrm>
          <a:off x="346328" y="170173"/>
          <a:ext cx="2493843" cy="824602"/>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Invite 2022 participants who did not finish</a:t>
          </a:r>
        </a:p>
      </dsp:txBody>
      <dsp:txXfrm>
        <a:off x="386582" y="210427"/>
        <a:ext cx="2413335" cy="744094"/>
      </dsp:txXfrm>
    </dsp:sp>
    <dsp:sp modelId="{65ED94F8-41AB-4C3C-97E6-D9784DA86746}">
      <dsp:nvSpPr>
        <dsp:cNvPr id="0" name=""/>
        <dsp:cNvSpPr/>
      </dsp:nvSpPr>
      <dsp:spPr>
        <a:xfrm rot="5400000">
          <a:off x="4727080" y="-531051"/>
          <a:ext cx="659682" cy="443349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ATI, Supervisor, Colleagues, etc.</a:t>
          </a:r>
        </a:p>
        <a:p>
          <a:pPr marL="114300" lvl="1" indent="-114300" algn="l" defTabSz="622300">
            <a:lnSpc>
              <a:spcPct val="90000"/>
            </a:lnSpc>
            <a:spcBef>
              <a:spcPct val="0"/>
            </a:spcBef>
            <a:spcAft>
              <a:spcPct val="15000"/>
            </a:spcAft>
            <a:buChar char="•"/>
          </a:pPr>
          <a:r>
            <a:rPr lang="en-US" sz="1400" kern="1200" dirty="0"/>
            <a:t>Can you complete during work hours?</a:t>
          </a:r>
        </a:p>
      </dsp:txBody>
      <dsp:txXfrm rot="-5400000">
        <a:off x="2840173" y="1388059"/>
        <a:ext cx="4401295" cy="595276"/>
      </dsp:txXfrm>
    </dsp:sp>
    <dsp:sp modelId="{65A253F6-582B-4D68-BE52-EC9AC43A2071}">
      <dsp:nvSpPr>
        <dsp:cNvPr id="0" name=""/>
        <dsp:cNvSpPr/>
      </dsp:nvSpPr>
      <dsp:spPr>
        <a:xfrm>
          <a:off x="346328" y="1273396"/>
          <a:ext cx="2493843" cy="824602"/>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Consider support structures</a:t>
          </a:r>
        </a:p>
      </dsp:txBody>
      <dsp:txXfrm>
        <a:off x="386582" y="1313650"/>
        <a:ext cx="2413335" cy="744094"/>
      </dsp:txXfrm>
    </dsp:sp>
    <dsp:sp modelId="{C70B2637-8AF3-46E8-A017-4CDAE312618F}">
      <dsp:nvSpPr>
        <dsp:cNvPr id="0" name=""/>
        <dsp:cNvSpPr/>
      </dsp:nvSpPr>
      <dsp:spPr>
        <a:xfrm rot="5400000">
          <a:off x="4727080" y="572170"/>
          <a:ext cx="659682" cy="443349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Avoid procrastination</a:t>
          </a:r>
        </a:p>
        <a:p>
          <a:pPr marL="114300" lvl="1" indent="-114300" algn="l" defTabSz="622300">
            <a:lnSpc>
              <a:spcPct val="90000"/>
            </a:lnSpc>
            <a:spcBef>
              <a:spcPct val="0"/>
            </a:spcBef>
            <a:spcAft>
              <a:spcPct val="15000"/>
            </a:spcAft>
            <a:buChar char="•"/>
          </a:pPr>
          <a:r>
            <a:rPr lang="en-US" sz="1400" kern="1200" dirty="0"/>
            <a:t>Provide more structure deadlines/times </a:t>
          </a:r>
        </a:p>
      </dsp:txBody>
      <dsp:txXfrm rot="-5400000">
        <a:off x="2840173" y="2491281"/>
        <a:ext cx="4401295" cy="595276"/>
      </dsp:txXfrm>
    </dsp:sp>
    <dsp:sp modelId="{6163E78B-BC11-4961-98A3-FB17DC912CD0}">
      <dsp:nvSpPr>
        <dsp:cNvPr id="0" name=""/>
        <dsp:cNvSpPr/>
      </dsp:nvSpPr>
      <dsp:spPr>
        <a:xfrm>
          <a:off x="346328" y="2376618"/>
          <a:ext cx="2493843" cy="824602"/>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Pacing is important!</a:t>
          </a:r>
        </a:p>
      </dsp:txBody>
      <dsp:txXfrm>
        <a:off x="386582" y="2416872"/>
        <a:ext cx="2413335" cy="744094"/>
      </dsp:txXfrm>
    </dsp:sp>
    <dsp:sp modelId="{F74D284F-E8DA-43FD-8498-FF5D9DDAE938}">
      <dsp:nvSpPr>
        <dsp:cNvPr id="0" name=""/>
        <dsp:cNvSpPr/>
      </dsp:nvSpPr>
      <dsp:spPr>
        <a:xfrm rot="5400000">
          <a:off x="4727080" y="1675392"/>
          <a:ext cx="659682" cy="443349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Videos, participant forums, etc.</a:t>
          </a:r>
        </a:p>
      </dsp:txBody>
      <dsp:txXfrm rot="-5400000">
        <a:off x="2840173" y="3594503"/>
        <a:ext cx="4401295" cy="595276"/>
      </dsp:txXfrm>
    </dsp:sp>
    <dsp:sp modelId="{3B3A2AAE-A152-4F06-AAA9-66CAE5CBEDF6}">
      <dsp:nvSpPr>
        <dsp:cNvPr id="0" name=""/>
        <dsp:cNvSpPr/>
      </dsp:nvSpPr>
      <dsp:spPr>
        <a:xfrm>
          <a:off x="346328" y="3479840"/>
          <a:ext cx="2493843" cy="824602"/>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Use the TTW resources</a:t>
          </a:r>
        </a:p>
      </dsp:txBody>
      <dsp:txXfrm>
        <a:off x="386582" y="3520094"/>
        <a:ext cx="2413335" cy="744094"/>
      </dsp:txXfrm>
    </dsp:sp>
    <dsp:sp modelId="{A91859D1-EB90-4B05-BE23-99904249D7CB}">
      <dsp:nvSpPr>
        <dsp:cNvPr id="0" name=""/>
        <dsp:cNvSpPr/>
      </dsp:nvSpPr>
      <dsp:spPr>
        <a:xfrm rot="5400000">
          <a:off x="4727080" y="2778615"/>
          <a:ext cx="659682" cy="4433498"/>
        </a:xfrm>
        <a:prstGeom prst="round2SameRect">
          <a:avLst/>
        </a:prstGeom>
        <a:solidFill>
          <a:schemeClr val="lt1">
            <a:alpha val="90000"/>
            <a:tint val="40000"/>
            <a:hueOff val="0"/>
            <a:satOff val="0"/>
            <a:lumOff val="0"/>
            <a:alphaOff val="0"/>
          </a:schemeClr>
        </a:solidFill>
        <a:ln w="26425" cap="flat" cmpd="sng" algn="ctr">
          <a:solidFill>
            <a:srgbClr val="00650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Use real life examples</a:t>
          </a:r>
        </a:p>
      </dsp:txBody>
      <dsp:txXfrm rot="-5400000">
        <a:off x="2840173" y="4697726"/>
        <a:ext cx="4401295" cy="595276"/>
      </dsp:txXfrm>
    </dsp:sp>
    <dsp:sp modelId="{4C849772-C622-4A3B-9C76-C44FF9045686}">
      <dsp:nvSpPr>
        <dsp:cNvPr id="0" name=""/>
        <dsp:cNvSpPr/>
      </dsp:nvSpPr>
      <dsp:spPr>
        <a:xfrm>
          <a:off x="346328" y="4583063"/>
          <a:ext cx="2493843" cy="824602"/>
        </a:xfrm>
        <a:prstGeom prst="roundRect">
          <a:avLst/>
        </a:prstGeom>
        <a:solidFill>
          <a:srgbClr val="006501"/>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Create Mason examples that mirror the incremental exams</a:t>
          </a:r>
        </a:p>
      </dsp:txBody>
      <dsp:txXfrm>
        <a:off x="386582" y="4623317"/>
        <a:ext cx="2413335" cy="74409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lvl1pPr fontAlgn="auto">
              <a:spcBef>
                <a:spcPts val="0"/>
              </a:spcBef>
              <a:spcAft>
                <a:spcPts val="0"/>
              </a:spcAft>
              <a:defRPr>
                <a:latin typeface="+mn-lt"/>
                <a:ea typeface="+mn-ea"/>
                <a:cs typeface="+mn-cs"/>
              </a:defRPr>
            </a:lvl1pPr>
            <a:extLst/>
          </a:lstStyle>
          <a:p>
            <a:pPr>
              <a:defRPr/>
            </a:pPr>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a:lstStyle>
            <a:lvl1pPr fontAlgn="auto">
              <a:spcBef>
                <a:spcPts val="0"/>
              </a:spcBef>
              <a:spcAft>
                <a:spcPts val="0"/>
              </a:spcAft>
              <a:defRPr>
                <a:latin typeface="+mn-lt"/>
                <a:ea typeface="+mn-ea"/>
                <a:cs typeface="+mn-cs"/>
              </a:defRPr>
            </a:lvl1pPr>
            <a:extLst/>
          </a:lstStyle>
          <a:p>
            <a:pPr>
              <a:defRPr/>
            </a:pPr>
            <a:fld id="{3B9F0CED-7E24-BF4C-9217-89A85EA4613D}" type="datetimeFigureOut">
              <a:rPr lang="en-US"/>
              <a:pPr>
                <a:defRPr/>
              </a:pPr>
              <a:t>11/16/2022</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a:lstStyle>
            <a:lvl1pPr fontAlgn="auto">
              <a:spcBef>
                <a:spcPts val="0"/>
              </a:spcBef>
              <a:spcAft>
                <a:spcPts val="0"/>
              </a:spcAft>
              <a:defRPr>
                <a:latin typeface="+mn-lt"/>
                <a:ea typeface="+mn-ea"/>
                <a:cs typeface="+mn-cs"/>
              </a:defRPr>
            </a:lvl1pPr>
            <a:extLst/>
          </a:lstStyle>
          <a:p>
            <a:pPr>
              <a:defRPr/>
            </a:pPr>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a:lstStyle>
            <a:lvl1pPr fontAlgn="auto">
              <a:spcBef>
                <a:spcPts val="0"/>
              </a:spcBef>
              <a:spcAft>
                <a:spcPts val="0"/>
              </a:spcAft>
              <a:defRPr>
                <a:latin typeface="+mn-lt"/>
                <a:ea typeface="+mn-ea"/>
                <a:cs typeface="+mn-cs"/>
              </a:defRPr>
            </a:lvl1pPr>
            <a:extLst/>
          </a:lstStyle>
          <a:p>
            <a:pPr>
              <a:defRPr/>
            </a:pPr>
            <a:fld id="{02E9CC9B-1844-7749-A6D1-3AF634BC835B}" type="slidenum">
              <a:rPr lang="en-US"/>
              <a:pPr>
                <a:defRPr/>
              </a:pPr>
              <a:t>‹#›</a:t>
            </a:fld>
            <a:endParaRPr lang="en-US"/>
          </a:p>
        </p:txBody>
      </p:sp>
    </p:spTree>
    <p:extLst>
      <p:ext uri="{BB962C8B-B14F-4D97-AF65-F5344CB8AC3E}">
        <p14:creationId xmlns:p14="http://schemas.microsoft.com/office/powerpoint/2010/main" val="632294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lvl1pPr fontAlgn="auto">
              <a:spcBef>
                <a:spcPts val="0"/>
              </a:spcBef>
              <a:spcAft>
                <a:spcPts val="0"/>
              </a:spcAft>
              <a:defRPr>
                <a:latin typeface="+mn-lt"/>
                <a:ea typeface="+mn-ea"/>
                <a:cs typeface="+mn-cs"/>
              </a:defRPr>
            </a:lvl1pPr>
            <a:extLst/>
          </a:lstStyle>
          <a:p>
            <a:pPr>
              <a:defRPr/>
            </a:pPr>
            <a:endParaRPr lang="en-US"/>
          </a:p>
        </p:txBody>
      </p:sp>
      <p:sp>
        <p:nvSpPr>
          <p:cNvPr id="3" name="Rectangle 3"/>
          <p:cNvSpPr>
            <a:spLocks noGrp="1"/>
          </p:cNvSpPr>
          <p:nvPr>
            <p:ph type="dt" idx="1"/>
          </p:nvPr>
        </p:nvSpPr>
        <p:spPr>
          <a:xfrm>
            <a:off x="3884613" y="0"/>
            <a:ext cx="2971800" cy="457200"/>
          </a:xfrm>
          <a:prstGeom prst="rect">
            <a:avLst/>
          </a:prstGeom>
        </p:spPr>
        <p:txBody>
          <a:bodyPr vert="horz"/>
          <a:lstStyle>
            <a:lvl1pPr fontAlgn="auto">
              <a:spcBef>
                <a:spcPts val="0"/>
              </a:spcBef>
              <a:spcAft>
                <a:spcPts val="0"/>
              </a:spcAft>
              <a:defRPr>
                <a:latin typeface="+mn-lt"/>
                <a:ea typeface="+mn-ea"/>
                <a:cs typeface="+mn-cs"/>
              </a:defRPr>
            </a:lvl1pPr>
            <a:extLst/>
          </a:lstStyle>
          <a:p>
            <a:pPr>
              <a:defRPr/>
            </a:pPr>
            <a:fld id="{8A491313-BF83-BC4F-87DA-A29417CF61EE}" type="datetimeFigureOut">
              <a:rPr lang="en-US"/>
              <a:pPr>
                <a:defRPr/>
              </a:pPr>
              <a:t>11/16/2022</a:t>
            </a:fld>
            <a:endParaRPr lang="en-US"/>
          </a:p>
        </p:txBody>
      </p:sp>
      <p:sp>
        <p:nvSpPr>
          <p:cNvPr id="4" name="Rectangle 4"/>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anchor="ctr"/>
          <a:lstStyle/>
          <a:p>
            <a:pPr lvl="0"/>
            <a:endParaRPr lang="en-US" noProof="0"/>
          </a:p>
        </p:txBody>
      </p:sp>
      <p:sp>
        <p:nvSpPr>
          <p:cNvPr id="5" name="Rectangle 5"/>
          <p:cNvSpPr>
            <a:spLocks noGrp="1"/>
          </p:cNvSpPr>
          <p:nvPr>
            <p:ph type="body" sz="quarter" idx="3"/>
          </p:nvPr>
        </p:nvSpPr>
        <p:spPr>
          <a:xfrm>
            <a:off x="685800" y="4343400"/>
            <a:ext cx="5486400" cy="4114800"/>
          </a:xfrm>
          <a:prstGeom prst="rect">
            <a:avLst/>
          </a:prstGeom>
        </p:spPr>
        <p:txBody>
          <a:bodyPr vert="horz">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p:cNvSpPr>
            <a:spLocks noGrp="1"/>
          </p:cNvSpPr>
          <p:nvPr>
            <p:ph type="ftr" sz="quarter" idx="4"/>
          </p:nvPr>
        </p:nvSpPr>
        <p:spPr>
          <a:xfrm>
            <a:off x="0" y="8685213"/>
            <a:ext cx="2971800" cy="457200"/>
          </a:xfrm>
          <a:prstGeom prst="rect">
            <a:avLst/>
          </a:prstGeom>
        </p:spPr>
        <p:txBody>
          <a:bodyPr vert="horz"/>
          <a:lstStyle>
            <a:lvl1pPr fontAlgn="auto">
              <a:spcBef>
                <a:spcPts val="0"/>
              </a:spcBef>
              <a:spcAft>
                <a:spcPts val="0"/>
              </a:spcAft>
              <a:defRPr>
                <a:latin typeface="+mn-lt"/>
                <a:ea typeface="+mn-ea"/>
                <a:cs typeface="+mn-cs"/>
              </a:defRPr>
            </a:lvl1pPr>
            <a:extLst/>
          </a:lstStyle>
          <a:p>
            <a:pPr>
              <a:defRPr/>
            </a:pPr>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a:lstStyle>
            <a:lvl1pPr fontAlgn="auto">
              <a:spcBef>
                <a:spcPts val="0"/>
              </a:spcBef>
              <a:spcAft>
                <a:spcPts val="0"/>
              </a:spcAft>
              <a:defRPr>
                <a:latin typeface="+mn-lt"/>
                <a:ea typeface="+mn-ea"/>
                <a:cs typeface="+mn-cs"/>
              </a:defRPr>
            </a:lvl1pPr>
            <a:extLst/>
          </a:lstStyle>
          <a:p>
            <a:pPr>
              <a:defRPr/>
            </a:pPr>
            <a:fld id="{42310910-2610-F946-B908-1B939B60B29B}" type="slidenum">
              <a:rPr lang="en-US"/>
              <a:pPr>
                <a:defRPr/>
              </a:pPr>
              <a:t>‹#›</a:t>
            </a:fld>
            <a:endParaRPr lang="en-US"/>
          </a:p>
        </p:txBody>
      </p:sp>
    </p:spTree>
    <p:extLst>
      <p:ext uri="{BB962C8B-B14F-4D97-AF65-F5344CB8AC3E}">
        <p14:creationId xmlns:p14="http://schemas.microsoft.com/office/powerpoint/2010/main" val="237778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p>
        </p:txBody>
      </p:sp>
      <p:sp>
        <p:nvSpPr>
          <p:cNvPr id="4" name="Slide Number Placeholder 3"/>
          <p:cNvSpPr>
            <a:spLocks noGrp="1"/>
          </p:cNvSpPr>
          <p:nvPr>
            <p:ph type="sldNum" sz="quarter" idx="10"/>
          </p:nvPr>
        </p:nvSpPr>
        <p:spPr/>
        <p:txBody>
          <a:bodyPr/>
          <a:lstStyle/>
          <a:p>
            <a:pPr>
              <a:defRPr/>
            </a:pPr>
            <a:fld id="{42310910-2610-F946-B908-1B939B60B29B}" type="slidenum">
              <a:rPr lang="en-US" smtClean="0"/>
              <a:pPr>
                <a:defRPr/>
              </a:pPr>
              <a:t>1</a:t>
            </a:fld>
            <a:endParaRPr lang="en-US"/>
          </a:p>
        </p:txBody>
      </p:sp>
    </p:spTree>
    <p:extLst>
      <p:ext uri="{BB962C8B-B14F-4D97-AF65-F5344CB8AC3E}">
        <p14:creationId xmlns:p14="http://schemas.microsoft.com/office/powerpoint/2010/main" val="2053184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10</a:t>
            </a:fld>
            <a:endParaRPr lang="en-US"/>
          </a:p>
        </p:txBody>
      </p:sp>
    </p:spTree>
    <p:extLst>
      <p:ext uri="{BB962C8B-B14F-4D97-AF65-F5344CB8AC3E}">
        <p14:creationId xmlns:p14="http://schemas.microsoft.com/office/powerpoint/2010/main" val="110917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11</a:t>
            </a:fld>
            <a:endParaRPr lang="en-US"/>
          </a:p>
        </p:txBody>
      </p:sp>
    </p:spTree>
    <p:extLst>
      <p:ext uri="{BB962C8B-B14F-4D97-AF65-F5344CB8AC3E}">
        <p14:creationId xmlns:p14="http://schemas.microsoft.com/office/powerpoint/2010/main" val="840901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12</a:t>
            </a:fld>
            <a:endParaRPr lang="en-US"/>
          </a:p>
        </p:txBody>
      </p:sp>
    </p:spTree>
    <p:extLst>
      <p:ext uri="{BB962C8B-B14F-4D97-AF65-F5344CB8AC3E}">
        <p14:creationId xmlns:p14="http://schemas.microsoft.com/office/powerpoint/2010/main" val="173414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panose="020F0502020204030204" pitchFamily="34" charset="0"/>
                <a:cs typeface="Calibri"/>
              </a:rPr>
              <a:t>Korey</a:t>
            </a:r>
          </a:p>
          <a:p>
            <a:endParaRPr lang="en-US" dirty="0">
              <a:latin typeface="Calibri"/>
              <a:ea typeface="Calibri" panose="020F0502020204030204" pitchFamily="34" charset="0"/>
              <a:cs typeface="Calibri"/>
            </a:endParaRPr>
          </a:p>
          <a:p>
            <a:r>
              <a:rPr lang="en-US" dirty="0">
                <a:latin typeface="Calibri"/>
                <a:ea typeface="Calibri" panose="020F0502020204030204" pitchFamily="34" charset="0"/>
                <a:cs typeface="Calibri"/>
              </a:rPr>
              <a:t>While many commented that ATI services (i.e., captioning and transcription, document remediation, web accessibility) and resources (ATI websites, training) have been well received, few understand how or have the confidence to address digital accessibility-related concerns on their own. </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13</a:t>
            </a:fld>
            <a:endParaRPr lang="en-US"/>
          </a:p>
        </p:txBody>
      </p:sp>
    </p:spTree>
    <p:extLst>
      <p:ext uri="{BB962C8B-B14F-4D97-AF65-F5344CB8AC3E}">
        <p14:creationId xmlns:p14="http://schemas.microsoft.com/office/powerpoint/2010/main" val="47585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14</a:t>
            </a:fld>
            <a:endParaRPr lang="en-US"/>
          </a:p>
        </p:txBody>
      </p:sp>
    </p:spTree>
    <p:extLst>
      <p:ext uri="{BB962C8B-B14F-4D97-AF65-F5344CB8AC3E}">
        <p14:creationId xmlns:p14="http://schemas.microsoft.com/office/powerpoint/2010/main" val="3335070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15</a:t>
            </a:fld>
            <a:endParaRPr lang="en-US"/>
          </a:p>
        </p:txBody>
      </p:sp>
    </p:spTree>
    <p:extLst>
      <p:ext uri="{BB962C8B-B14F-4D97-AF65-F5344CB8AC3E}">
        <p14:creationId xmlns:p14="http://schemas.microsoft.com/office/powerpoint/2010/main" val="1490643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16</a:t>
            </a:fld>
            <a:endParaRPr lang="en-US"/>
          </a:p>
        </p:txBody>
      </p:sp>
    </p:spTree>
    <p:extLst>
      <p:ext uri="{BB962C8B-B14F-4D97-AF65-F5344CB8AC3E}">
        <p14:creationId xmlns:p14="http://schemas.microsoft.com/office/powerpoint/2010/main" val="1966339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17</a:t>
            </a:fld>
            <a:endParaRPr lang="en-US"/>
          </a:p>
        </p:txBody>
      </p:sp>
    </p:spTree>
    <p:extLst>
      <p:ext uri="{BB962C8B-B14F-4D97-AF65-F5344CB8AC3E}">
        <p14:creationId xmlns:p14="http://schemas.microsoft.com/office/powerpoint/2010/main" val="1968118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18</a:t>
            </a:fld>
            <a:endParaRPr lang="en-US"/>
          </a:p>
        </p:txBody>
      </p:sp>
    </p:spTree>
    <p:extLst>
      <p:ext uri="{BB962C8B-B14F-4D97-AF65-F5344CB8AC3E}">
        <p14:creationId xmlns:p14="http://schemas.microsoft.com/office/powerpoint/2010/main" val="3797320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19</a:t>
            </a:fld>
            <a:endParaRPr lang="en-US"/>
          </a:p>
        </p:txBody>
      </p:sp>
    </p:spTree>
    <p:extLst>
      <p:ext uri="{BB962C8B-B14F-4D97-AF65-F5344CB8AC3E}">
        <p14:creationId xmlns:p14="http://schemas.microsoft.com/office/powerpoint/2010/main" val="94630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fld id="{BE60DC36-8EFA-4378-9855-E019C55AC472}" type="slidenum">
              <a:rPr lang="en-US" smtClean="0"/>
              <a:t>2</a:t>
            </a:fld>
            <a:endParaRPr lang="en-US" dirty="0"/>
          </a:p>
        </p:txBody>
      </p:sp>
    </p:spTree>
    <p:extLst>
      <p:ext uri="{BB962C8B-B14F-4D97-AF65-F5344CB8AC3E}">
        <p14:creationId xmlns:p14="http://schemas.microsoft.com/office/powerpoint/2010/main" val="946748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20</a:t>
            </a:fld>
            <a:endParaRPr lang="en-US"/>
          </a:p>
        </p:txBody>
      </p:sp>
    </p:spTree>
    <p:extLst>
      <p:ext uri="{BB962C8B-B14F-4D97-AF65-F5344CB8AC3E}">
        <p14:creationId xmlns:p14="http://schemas.microsoft.com/office/powerpoint/2010/main" val="274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21</a:t>
            </a:fld>
            <a:endParaRPr lang="en-US"/>
          </a:p>
        </p:txBody>
      </p:sp>
    </p:spTree>
    <p:extLst>
      <p:ext uri="{BB962C8B-B14F-4D97-AF65-F5344CB8AC3E}">
        <p14:creationId xmlns:p14="http://schemas.microsoft.com/office/powerpoint/2010/main" val="2541660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Kristine</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22</a:t>
            </a:fld>
            <a:endParaRPr lang="en-US"/>
          </a:p>
        </p:txBody>
      </p:sp>
    </p:spTree>
    <p:extLst>
      <p:ext uri="{BB962C8B-B14F-4D97-AF65-F5344CB8AC3E}">
        <p14:creationId xmlns:p14="http://schemas.microsoft.com/office/powerpoint/2010/main" val="178704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23</a:t>
            </a:fld>
            <a:endParaRPr lang="en-US"/>
          </a:p>
        </p:txBody>
      </p:sp>
    </p:spTree>
    <p:extLst>
      <p:ext uri="{BB962C8B-B14F-4D97-AF65-F5344CB8AC3E}">
        <p14:creationId xmlns:p14="http://schemas.microsoft.com/office/powerpoint/2010/main" val="190576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a:latin typeface="Times New Roman"/>
                <a:ea typeface="Calibri" panose="020F0502020204030204" pitchFamily="34" charset="0"/>
                <a:cs typeface="Times New Roman"/>
              </a:rPr>
              <a:t>Korey</a:t>
            </a:r>
          </a:p>
          <a:p>
            <a:pPr>
              <a:defRPr/>
            </a:pPr>
            <a:endParaRPr lang="en-US" sz="1800" b="1" dirty="0">
              <a:latin typeface="Times New Roman"/>
              <a:ea typeface="Calibri" panose="020F0502020204030204" pitchFamily="34" charset="0"/>
              <a:cs typeface="Times New Roman"/>
            </a:endParaRPr>
          </a:p>
          <a:p>
            <a:pPr>
              <a:defRPr/>
            </a:pPr>
            <a:r>
              <a:rPr lang="en-US" sz="1800" b="1" dirty="0">
                <a:effectLst/>
                <a:latin typeface="Times New Roman"/>
                <a:ea typeface="Calibri" panose="020F0502020204030204" pitchFamily="34" charset="0"/>
                <a:cs typeface="Times New Roman"/>
              </a:rPr>
              <a:t>Full question:</a:t>
            </a:r>
            <a:r>
              <a:rPr lang="en-US" sz="1800" dirty="0">
                <a:effectLst/>
                <a:latin typeface="Times New Roman"/>
                <a:ea typeface="Calibri" panose="020F0502020204030204" pitchFamily="34" charset="0"/>
                <a:cs typeface="Times New Roman"/>
              </a:rPr>
              <a:t> Does participation by web developers and web content authors in a university-sponsored web accessibility certification training program lead to improvements in the university’s conformance with Section 508 and the WCAG 2.1 Level A and AA guidelines?</a:t>
            </a:r>
            <a:r>
              <a:rPr lang="en-US" sz="1800" dirty="0">
                <a:latin typeface="Times New Roman"/>
                <a:ea typeface="Calibri" panose="020F0502020204030204" pitchFamily="34" charset="0"/>
                <a:cs typeface="Times New Roman"/>
              </a:rPr>
              <a:t> </a:t>
            </a:r>
            <a:endParaRPr lang="en-US" sz="180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24</a:t>
            </a:fld>
            <a:endParaRPr lang="en-US"/>
          </a:p>
        </p:txBody>
      </p:sp>
    </p:spTree>
    <p:extLst>
      <p:ext uri="{BB962C8B-B14F-4D97-AF65-F5344CB8AC3E}">
        <p14:creationId xmlns:p14="http://schemas.microsoft.com/office/powerpoint/2010/main" val="4087910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25</a:t>
            </a:fld>
            <a:endParaRPr lang="en-US"/>
          </a:p>
        </p:txBody>
      </p:sp>
    </p:spTree>
    <p:extLst>
      <p:ext uri="{BB962C8B-B14F-4D97-AF65-F5344CB8AC3E}">
        <p14:creationId xmlns:p14="http://schemas.microsoft.com/office/powerpoint/2010/main" val="145210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26</a:t>
            </a:fld>
            <a:endParaRPr lang="en-US"/>
          </a:p>
        </p:txBody>
      </p:sp>
    </p:spTree>
    <p:extLst>
      <p:ext uri="{BB962C8B-B14F-4D97-AF65-F5344CB8AC3E}">
        <p14:creationId xmlns:p14="http://schemas.microsoft.com/office/powerpoint/2010/main" val="1647520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27</a:t>
            </a:fld>
            <a:endParaRPr lang="en-US"/>
          </a:p>
        </p:txBody>
      </p:sp>
    </p:spTree>
    <p:extLst>
      <p:ext uri="{BB962C8B-B14F-4D97-AF65-F5344CB8AC3E}">
        <p14:creationId xmlns:p14="http://schemas.microsoft.com/office/powerpoint/2010/main" val="3649039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28</a:t>
            </a:fld>
            <a:endParaRPr lang="en-US"/>
          </a:p>
        </p:txBody>
      </p:sp>
    </p:spTree>
    <p:extLst>
      <p:ext uri="{BB962C8B-B14F-4D97-AF65-F5344CB8AC3E}">
        <p14:creationId xmlns:p14="http://schemas.microsoft.com/office/powerpoint/2010/main" val="3469445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 </a:t>
            </a:r>
          </a:p>
          <a:p>
            <a:endParaRPr lang="en-US" dirty="0">
              <a:cs typeface="Calibri"/>
            </a:endParaRPr>
          </a:p>
          <a:p>
            <a:r>
              <a:rPr lang="en-US" dirty="0">
                <a:ea typeface="ＭＳ Ｐゴシック"/>
                <a:cs typeface="Calibri"/>
              </a:rPr>
              <a:t>Example of best practices: </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29</a:t>
            </a:fld>
            <a:endParaRPr lang="en-US"/>
          </a:p>
        </p:txBody>
      </p:sp>
    </p:spTree>
    <p:extLst>
      <p:ext uri="{BB962C8B-B14F-4D97-AF65-F5344CB8AC3E}">
        <p14:creationId xmlns:p14="http://schemas.microsoft.com/office/powerpoint/2010/main" val="252002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3</a:t>
            </a:fld>
            <a:endParaRPr lang="en-US"/>
          </a:p>
        </p:txBody>
      </p:sp>
    </p:spTree>
    <p:extLst>
      <p:ext uri="{BB962C8B-B14F-4D97-AF65-F5344CB8AC3E}">
        <p14:creationId xmlns:p14="http://schemas.microsoft.com/office/powerpoint/2010/main" val="2180197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Kristine</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30</a:t>
            </a:fld>
            <a:endParaRPr lang="en-US"/>
          </a:p>
        </p:txBody>
      </p:sp>
    </p:spTree>
    <p:extLst>
      <p:ext uri="{BB962C8B-B14F-4D97-AF65-F5344CB8AC3E}">
        <p14:creationId xmlns:p14="http://schemas.microsoft.com/office/powerpoint/2010/main" val="415359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Kristine</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31</a:t>
            </a:fld>
            <a:endParaRPr lang="en-US"/>
          </a:p>
        </p:txBody>
      </p:sp>
    </p:spTree>
    <p:extLst>
      <p:ext uri="{BB962C8B-B14F-4D97-AF65-F5344CB8AC3E}">
        <p14:creationId xmlns:p14="http://schemas.microsoft.com/office/powerpoint/2010/main" val="1896240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Kristine</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32</a:t>
            </a:fld>
            <a:endParaRPr lang="en-US"/>
          </a:p>
        </p:txBody>
      </p:sp>
    </p:spTree>
    <p:extLst>
      <p:ext uri="{BB962C8B-B14F-4D97-AF65-F5344CB8AC3E}">
        <p14:creationId xmlns:p14="http://schemas.microsoft.com/office/powerpoint/2010/main" val="2125627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 </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33</a:t>
            </a:fld>
            <a:endParaRPr lang="en-US"/>
          </a:p>
        </p:txBody>
      </p:sp>
    </p:spTree>
    <p:extLst>
      <p:ext uri="{BB962C8B-B14F-4D97-AF65-F5344CB8AC3E}">
        <p14:creationId xmlns:p14="http://schemas.microsoft.com/office/powerpoint/2010/main" val="961470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34</a:t>
            </a:fld>
            <a:endParaRPr lang="en-US"/>
          </a:p>
        </p:txBody>
      </p:sp>
    </p:spTree>
    <p:extLst>
      <p:ext uri="{BB962C8B-B14F-4D97-AF65-F5344CB8AC3E}">
        <p14:creationId xmlns:p14="http://schemas.microsoft.com/office/powerpoint/2010/main" val="576625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35</a:t>
            </a:fld>
            <a:endParaRPr lang="en-US"/>
          </a:p>
        </p:txBody>
      </p:sp>
    </p:spTree>
    <p:extLst>
      <p:ext uri="{BB962C8B-B14F-4D97-AF65-F5344CB8AC3E}">
        <p14:creationId xmlns:p14="http://schemas.microsoft.com/office/powerpoint/2010/main" val="805790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36</a:t>
            </a:fld>
            <a:endParaRPr lang="en-US"/>
          </a:p>
        </p:txBody>
      </p:sp>
    </p:spTree>
    <p:extLst>
      <p:ext uri="{BB962C8B-B14F-4D97-AF65-F5344CB8AC3E}">
        <p14:creationId xmlns:p14="http://schemas.microsoft.com/office/powerpoint/2010/main" val="297070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p>
          <a:p>
            <a:endParaRPr lang="en-US" sz="1200" dirty="0"/>
          </a:p>
          <a:p>
            <a:r>
              <a:rPr lang="en-US" sz="1200" dirty="0"/>
              <a:t>The MAIN and CHSS templates are highlighted as they comprise the largest number of sites reviewed. They show reductions of approximately 34% and 76%, respectively.</a:t>
            </a: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37</a:t>
            </a:fld>
            <a:endParaRPr lang="en-US"/>
          </a:p>
        </p:txBody>
      </p:sp>
    </p:spTree>
    <p:extLst>
      <p:ext uri="{BB962C8B-B14F-4D97-AF65-F5344CB8AC3E}">
        <p14:creationId xmlns:p14="http://schemas.microsoft.com/office/powerpoint/2010/main" val="933613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p>
          <a:p>
            <a:endParaRPr lang="en-US" dirty="0">
              <a:ea typeface="ＭＳ Ｐゴシック"/>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MAIN and CHSS templates are highlighted as they comprise the largest number of sites reviewed. They show reductions of approximately 34% and 17%, respectively.</a:t>
            </a:r>
            <a:endParaRPr lang="en-US" dirty="0">
              <a:ea typeface="ＭＳ Ｐゴシック"/>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38</a:t>
            </a:fld>
            <a:endParaRPr lang="en-US"/>
          </a:p>
        </p:txBody>
      </p:sp>
    </p:spTree>
    <p:extLst>
      <p:ext uri="{BB962C8B-B14F-4D97-AF65-F5344CB8AC3E}">
        <p14:creationId xmlns:p14="http://schemas.microsoft.com/office/powerpoint/2010/main" val="1411980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39</a:t>
            </a:fld>
            <a:endParaRPr lang="en-US"/>
          </a:p>
        </p:txBody>
      </p:sp>
    </p:spTree>
    <p:extLst>
      <p:ext uri="{BB962C8B-B14F-4D97-AF65-F5344CB8AC3E}">
        <p14:creationId xmlns:p14="http://schemas.microsoft.com/office/powerpoint/2010/main" val="264830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4</a:t>
            </a:fld>
            <a:endParaRPr lang="en-US"/>
          </a:p>
        </p:txBody>
      </p:sp>
    </p:spTree>
    <p:extLst>
      <p:ext uri="{BB962C8B-B14F-4D97-AF65-F5344CB8AC3E}">
        <p14:creationId xmlns:p14="http://schemas.microsoft.com/office/powerpoint/2010/main" val="3986800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ＭＳ Ｐゴシック"/>
                <a:cs typeface="Calibri"/>
              </a:rPr>
              <a:t>Korey</a:t>
            </a:r>
          </a:p>
          <a:p>
            <a:endParaRPr lang="en-US" b="1" dirty="0">
              <a:ea typeface="ＭＳ Ｐゴシック"/>
              <a:cs typeface="Calibri"/>
            </a:endParaRPr>
          </a:p>
          <a:p>
            <a:r>
              <a:rPr lang="en-US" b="1" dirty="0">
                <a:ea typeface="ＭＳ Ｐゴシック"/>
                <a:cs typeface="Calibri"/>
              </a:rPr>
              <a:t>Please Note: </a:t>
            </a:r>
            <a:r>
              <a:rPr lang="en-US" dirty="0">
                <a:ea typeface="ＭＳ Ｐゴシック"/>
                <a:cs typeface="Calibri"/>
              </a:rPr>
              <a:t>These reductions can be explained in one of 2 ways: (1) the videos or widgets were removed from the web page or (2) the developers changed the </a:t>
            </a:r>
            <a:r>
              <a:rPr lang="en-US" dirty="0" err="1">
                <a:ea typeface="ＭＳ Ｐゴシック"/>
                <a:cs typeface="Calibri"/>
              </a:rPr>
              <a:t>iFrame</a:t>
            </a:r>
            <a:r>
              <a:rPr lang="en-US" dirty="0">
                <a:ea typeface="ＭＳ Ｐゴシック"/>
                <a:cs typeface="Calibri"/>
              </a:rPr>
              <a:t> titles when embedding the videos.</a:t>
            </a:r>
          </a:p>
          <a:p>
            <a:endParaRPr lang="en-US" dirty="0">
              <a:ea typeface="ＭＳ Ｐゴシック"/>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MAIN and CHSS templates are highlighted as they comprise the largest number of sites reviewed. They show reductions of approximately 48% and 100%, respectively.</a:t>
            </a:r>
            <a:endParaRPr lang="en-US" dirty="0">
              <a:ea typeface="ＭＳ Ｐゴシック"/>
              <a:cs typeface="Calibri"/>
            </a:endParaRPr>
          </a:p>
          <a:p>
            <a:r>
              <a:rPr lang="en-US" dirty="0">
                <a:ea typeface="ＭＳ Ｐゴシック"/>
                <a:cs typeface="Calibri"/>
              </a:rPr>
              <a:t> </a:t>
            </a:r>
            <a:endParaRPr lang="en-US" dirty="0"/>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40</a:t>
            </a:fld>
            <a:endParaRPr lang="en-US"/>
          </a:p>
        </p:txBody>
      </p:sp>
    </p:spTree>
    <p:extLst>
      <p:ext uri="{BB962C8B-B14F-4D97-AF65-F5344CB8AC3E}">
        <p14:creationId xmlns:p14="http://schemas.microsoft.com/office/powerpoint/2010/main" val="3750230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41</a:t>
            </a:fld>
            <a:endParaRPr lang="en-US"/>
          </a:p>
        </p:txBody>
      </p:sp>
    </p:spTree>
    <p:extLst>
      <p:ext uri="{BB962C8B-B14F-4D97-AF65-F5344CB8AC3E}">
        <p14:creationId xmlns:p14="http://schemas.microsoft.com/office/powerpoint/2010/main" val="3439257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42</a:t>
            </a:fld>
            <a:endParaRPr lang="en-US"/>
          </a:p>
        </p:txBody>
      </p:sp>
    </p:spTree>
    <p:extLst>
      <p:ext uri="{BB962C8B-B14F-4D97-AF65-F5344CB8AC3E}">
        <p14:creationId xmlns:p14="http://schemas.microsoft.com/office/powerpoint/2010/main" val="983349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43</a:t>
            </a:fld>
            <a:endParaRPr lang="en-US"/>
          </a:p>
        </p:txBody>
      </p:sp>
    </p:spTree>
    <p:extLst>
      <p:ext uri="{BB962C8B-B14F-4D97-AF65-F5344CB8AC3E}">
        <p14:creationId xmlns:p14="http://schemas.microsoft.com/office/powerpoint/2010/main" val="2844326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44</a:t>
            </a:fld>
            <a:endParaRPr lang="en-US"/>
          </a:p>
        </p:txBody>
      </p:sp>
    </p:spTree>
    <p:extLst>
      <p:ext uri="{BB962C8B-B14F-4D97-AF65-F5344CB8AC3E}">
        <p14:creationId xmlns:p14="http://schemas.microsoft.com/office/powerpoint/2010/main" val="3450171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45</a:t>
            </a:fld>
            <a:endParaRPr lang="en-US"/>
          </a:p>
        </p:txBody>
      </p:sp>
    </p:spTree>
    <p:extLst>
      <p:ext uri="{BB962C8B-B14F-4D97-AF65-F5344CB8AC3E}">
        <p14:creationId xmlns:p14="http://schemas.microsoft.com/office/powerpoint/2010/main" val="1231446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46</a:t>
            </a:fld>
            <a:endParaRPr lang="en-US"/>
          </a:p>
        </p:txBody>
      </p:sp>
    </p:spTree>
    <p:extLst>
      <p:ext uri="{BB962C8B-B14F-4D97-AF65-F5344CB8AC3E}">
        <p14:creationId xmlns:p14="http://schemas.microsoft.com/office/powerpoint/2010/main" val="3615655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47</a:t>
            </a:fld>
            <a:endParaRPr lang="en-US"/>
          </a:p>
        </p:txBody>
      </p:sp>
    </p:spTree>
    <p:extLst>
      <p:ext uri="{BB962C8B-B14F-4D97-AF65-F5344CB8AC3E}">
        <p14:creationId xmlns:p14="http://schemas.microsoft.com/office/powerpoint/2010/main" val="1797231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48</a:t>
            </a:fld>
            <a:endParaRPr lang="en-US"/>
          </a:p>
        </p:txBody>
      </p:sp>
    </p:spTree>
    <p:extLst>
      <p:ext uri="{BB962C8B-B14F-4D97-AF65-F5344CB8AC3E}">
        <p14:creationId xmlns:p14="http://schemas.microsoft.com/office/powerpoint/2010/main" val="1733588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49</a:t>
            </a:fld>
            <a:endParaRPr lang="en-US"/>
          </a:p>
        </p:txBody>
      </p:sp>
    </p:spTree>
    <p:extLst>
      <p:ext uri="{BB962C8B-B14F-4D97-AF65-F5344CB8AC3E}">
        <p14:creationId xmlns:p14="http://schemas.microsoft.com/office/powerpoint/2010/main" val="75798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Source Sans Pro"/>
              <a:buNone/>
            </a:pPr>
            <a:r>
              <a:rPr lang="en-US" dirty="0"/>
              <a:t>Korey</a:t>
            </a:r>
            <a:endParaRPr dirty="0"/>
          </a:p>
          <a:p>
            <a:pPr marL="0" lvl="0" indent="0" algn="l" rtl="0">
              <a:lnSpc>
                <a:spcPct val="100000"/>
              </a:lnSpc>
              <a:spcBef>
                <a:spcPts val="0"/>
              </a:spcBef>
              <a:spcAft>
                <a:spcPts val="0"/>
              </a:spcAft>
              <a:buClr>
                <a:schemeClr val="dk1"/>
              </a:buClr>
              <a:buSzPts val="1400"/>
              <a:buFont typeface="Source Sans Pro"/>
              <a:buNone/>
            </a:pPr>
            <a:endParaRPr dirty="0"/>
          </a:p>
          <a:p>
            <a:pPr marL="0" lvl="0" indent="0" algn="l" rtl="0">
              <a:spcBef>
                <a:spcPts val="0"/>
              </a:spcBef>
              <a:spcAft>
                <a:spcPts val="0"/>
              </a:spcAft>
              <a:buClr>
                <a:schemeClr val="dk1"/>
              </a:buClr>
              <a:buSzPts val="1400"/>
              <a:buFont typeface="Arial"/>
              <a:buNone/>
            </a:pPr>
            <a:r>
              <a:rPr lang="en-US" i="1" dirty="0"/>
              <a:t>George Mason University</a:t>
            </a:r>
            <a:r>
              <a:rPr lang="en-US" dirty="0"/>
              <a:t> is the largest public R1 institution in the Commonwealth of Virginia. We have approximately 39,000 students from over 130 different countries. Situated in Fairfax, Virginia, just 20 miles west of Washington, DC, Mason consistently ranks as one of the most diverse campuses in the country. Our assistive technology and digital accessibility services and supports are centralized out of the </a:t>
            </a:r>
            <a:r>
              <a:rPr lang="en-US" i="1" dirty="0"/>
              <a:t>Assistive Technology Initiative Office (or ATI for short)</a:t>
            </a:r>
            <a:r>
              <a:rPr lang="en-US" dirty="0"/>
              <a:t>. The ATI reports directly to the ADA Coordinator and is housed under the </a:t>
            </a:r>
            <a:r>
              <a:rPr lang="en-US" i="1" dirty="0"/>
              <a:t>Office for Diversity, Equity, and Inclusion (DEI)</a:t>
            </a:r>
            <a:r>
              <a:rPr lang="en-US" dirty="0"/>
              <a:t>. The Chief Diversity Officer and VP for DEI reports directly to the University President.   </a:t>
            </a:r>
            <a:endParaRPr dirty="0"/>
          </a:p>
          <a:p>
            <a:pPr marL="0" lvl="0" indent="0" algn="l" rtl="0">
              <a:lnSpc>
                <a:spcPct val="100000"/>
              </a:lnSpc>
              <a:spcBef>
                <a:spcPts val="0"/>
              </a:spcBef>
              <a:spcAft>
                <a:spcPts val="0"/>
              </a:spcAft>
              <a:buClr>
                <a:schemeClr val="dk1"/>
              </a:buClr>
              <a:buSzPts val="1400"/>
              <a:buFont typeface="Source Sans Pro"/>
              <a:buNone/>
            </a:pPr>
            <a:endParaRPr dirty="0"/>
          </a:p>
          <a:p>
            <a:pPr marL="0" lvl="0" indent="0" algn="l" rtl="0">
              <a:spcBef>
                <a:spcPts val="0"/>
              </a:spcBef>
              <a:spcAft>
                <a:spcPts val="0"/>
              </a:spcAft>
              <a:buNone/>
            </a:pPr>
            <a:endParaRPr dirty="0"/>
          </a:p>
        </p:txBody>
      </p:sp>
      <p:sp>
        <p:nvSpPr>
          <p:cNvPr id="147" name="Google Shape;1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836202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ea typeface="ＭＳ Ｐゴシック"/>
                <a:cs typeface="Calibri"/>
              </a:rPr>
              <a:t>Korey</a:t>
            </a:r>
          </a:p>
          <a:p>
            <a:pPr marL="0" marR="0" lvl="0" indent="0" algn="l" defTabSz="914400">
              <a:lnSpc>
                <a:spcPct val="100000"/>
              </a:lnSpc>
              <a:spcBef>
                <a:spcPct val="30000"/>
              </a:spcBef>
              <a:spcAft>
                <a:spcPct val="0"/>
              </a:spcAft>
              <a:buClrTx/>
              <a:buSzTx/>
              <a:buFontTx/>
              <a:buNone/>
              <a:tabLst/>
              <a:defRPr/>
            </a:pPr>
            <a:endParaRPr lang="en-US" b="1" dirty="0">
              <a:ea typeface="ＭＳ Ｐゴシック"/>
              <a:cs typeface="Calibri"/>
            </a:endParaRPr>
          </a:p>
          <a:p>
            <a:pPr marL="0" marR="0" lvl="0" indent="0" algn="l" defTabSz="914400">
              <a:lnSpc>
                <a:spcPct val="100000"/>
              </a:lnSpc>
              <a:spcBef>
                <a:spcPct val="30000"/>
              </a:spcBef>
              <a:spcAft>
                <a:spcPct val="0"/>
              </a:spcAft>
              <a:buClrTx/>
              <a:buSzTx/>
              <a:buFontTx/>
              <a:buNone/>
              <a:tabLst/>
              <a:defRPr/>
            </a:pPr>
            <a:r>
              <a:rPr lang="en-US" b="1" dirty="0">
                <a:ea typeface="ＭＳ Ｐゴシック"/>
                <a:cs typeface="Calibri"/>
              </a:rPr>
              <a:t>Full question: </a:t>
            </a:r>
            <a:r>
              <a:rPr lang="en-US" sz="1800" dirty="0">
                <a:effectLst/>
                <a:latin typeface="Times New Roman"/>
                <a:ea typeface="Calibri" panose="020F0502020204030204" pitchFamily="34" charset="0"/>
                <a:cs typeface="Times New Roman"/>
              </a:rPr>
              <a:t>What perspectives do web developers and web content authors at the university have about their ability to ensure university websites comply with Section 508 and WCAG 2.1 Level A and AA before and after participating in the web accessibility certification training program?</a:t>
            </a:r>
          </a:p>
          <a:p>
            <a:endParaRPr lang="en-US" dirty="0"/>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50</a:t>
            </a:fld>
            <a:endParaRPr lang="en-US"/>
          </a:p>
        </p:txBody>
      </p:sp>
    </p:spTree>
    <p:extLst>
      <p:ext uri="{BB962C8B-B14F-4D97-AF65-F5344CB8AC3E}">
        <p14:creationId xmlns:p14="http://schemas.microsoft.com/office/powerpoint/2010/main" val="1580841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51</a:t>
            </a:fld>
            <a:endParaRPr lang="en-US"/>
          </a:p>
        </p:txBody>
      </p:sp>
    </p:spTree>
    <p:extLst>
      <p:ext uri="{BB962C8B-B14F-4D97-AF65-F5344CB8AC3E}">
        <p14:creationId xmlns:p14="http://schemas.microsoft.com/office/powerpoint/2010/main" val="3505169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 &amp; Kristine</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52</a:t>
            </a:fld>
            <a:endParaRPr lang="en-US"/>
          </a:p>
        </p:txBody>
      </p:sp>
    </p:spTree>
    <p:extLst>
      <p:ext uri="{BB962C8B-B14F-4D97-AF65-F5344CB8AC3E}">
        <p14:creationId xmlns:p14="http://schemas.microsoft.com/office/powerpoint/2010/main" val="16513459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Korey &amp; Kristine</a:t>
            </a:r>
          </a:p>
        </p:txBody>
      </p:sp>
      <p:sp>
        <p:nvSpPr>
          <p:cNvPr id="4" name="Slide Number Placeholder 3"/>
          <p:cNvSpPr>
            <a:spLocks noGrp="1"/>
          </p:cNvSpPr>
          <p:nvPr>
            <p:ph type="sldNum" sz="quarter" idx="5"/>
          </p:nvPr>
        </p:nvSpPr>
        <p:spPr/>
        <p:txBody>
          <a:bodyPr/>
          <a:lstStyle/>
          <a:p>
            <a:pPr>
              <a:defRPr/>
            </a:pPr>
            <a:fld id="{42310910-2610-F946-B908-1B939B60B29B}" type="slidenum">
              <a:rPr lang="en-US" smtClean="0"/>
              <a:pPr>
                <a:defRPr/>
              </a:pPr>
              <a:t>53</a:t>
            </a:fld>
            <a:endParaRPr lang="en-US"/>
          </a:p>
        </p:txBody>
      </p:sp>
    </p:spTree>
    <p:extLst>
      <p:ext uri="{BB962C8B-B14F-4D97-AF65-F5344CB8AC3E}">
        <p14:creationId xmlns:p14="http://schemas.microsoft.com/office/powerpoint/2010/main" val="1421960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xfrm>
            <a:off x="381000" y="685800"/>
            <a:ext cx="6096000" cy="3429000"/>
          </a:xfrm>
          <a:ln/>
        </p:spPr>
      </p:sp>
      <p:sp>
        <p:nvSpPr>
          <p:cNvPr id="13414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1341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E9697E97-9CCB-F340-A474-6A8697F12813}" type="slidenum">
              <a:rPr lang="en-US" sz="1200">
                <a:solidFill>
                  <a:prstClr val="black"/>
                </a:solidFill>
              </a:rPr>
              <a:pPr eaLnBrk="1" hangingPunct="1"/>
              <a:t>55</a:t>
            </a:fld>
            <a:endParaRPr lang="en-US" sz="1200">
              <a:solidFill>
                <a:prstClr val="black"/>
              </a:solidFill>
            </a:endParaRPr>
          </a:p>
        </p:txBody>
      </p:sp>
    </p:spTree>
    <p:extLst>
      <p:ext uri="{BB962C8B-B14F-4D97-AF65-F5344CB8AC3E}">
        <p14:creationId xmlns:p14="http://schemas.microsoft.com/office/powerpoint/2010/main" val="2107198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Korey </a:t>
            </a:r>
          </a:p>
          <a:p>
            <a:endParaRPr lang="en-US" dirty="0"/>
          </a:p>
          <a:p>
            <a:r>
              <a:rPr lang="en-US" dirty="0"/>
              <a:t>The Accessibility at Mason Collaborative is a partnership between the ATI Office, Disability Services (DS), and the Office for Diversity, Equity, and Inclusion (DEI). The ATI reports directly to the Associate VP for DEI/ADA &amp; Title IX Coordinator who oversees accommodations for employees with disabilities. DS oversees accommodations for students with disabilities. The ATI is tasked with developing and implementing the university’s digital accessibility response.</a:t>
            </a:r>
          </a:p>
        </p:txBody>
      </p:sp>
      <p:sp>
        <p:nvSpPr>
          <p:cNvPr id="4" name="Slide Number Placeholder 3"/>
          <p:cNvSpPr>
            <a:spLocks noGrp="1"/>
          </p:cNvSpPr>
          <p:nvPr>
            <p:ph type="sldNum" sz="quarter" idx="10"/>
          </p:nvPr>
        </p:nvSpPr>
        <p:spPr/>
        <p:txBody>
          <a:bodyPr/>
          <a:lstStyle/>
          <a:p>
            <a:pPr>
              <a:defRPr/>
            </a:pPr>
            <a:fld id="{42310910-2610-F946-B908-1B939B60B29B}" type="slidenum">
              <a:rPr lang="en-US" smtClean="0"/>
              <a:pPr>
                <a:defRPr/>
              </a:pPr>
              <a:t>6</a:t>
            </a:fld>
            <a:endParaRPr lang="en-US"/>
          </a:p>
        </p:txBody>
      </p:sp>
    </p:spTree>
    <p:extLst>
      <p:ext uri="{BB962C8B-B14F-4D97-AF65-F5344CB8AC3E}">
        <p14:creationId xmlns:p14="http://schemas.microsoft.com/office/powerpoint/2010/main" val="395582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Korey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7</a:t>
            </a:fld>
            <a:endParaRPr lang="en-US"/>
          </a:p>
        </p:txBody>
      </p:sp>
    </p:spTree>
    <p:extLst>
      <p:ext uri="{BB962C8B-B14F-4D97-AF65-F5344CB8AC3E}">
        <p14:creationId xmlns:p14="http://schemas.microsoft.com/office/powerpoint/2010/main" val="61125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Kristine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8</a:t>
            </a:fld>
            <a:endParaRPr lang="en-US"/>
          </a:p>
        </p:txBody>
      </p:sp>
    </p:spTree>
    <p:extLst>
      <p:ext uri="{BB962C8B-B14F-4D97-AF65-F5344CB8AC3E}">
        <p14:creationId xmlns:p14="http://schemas.microsoft.com/office/powerpoint/2010/main" val="268845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Kristine</a:t>
            </a:r>
          </a:p>
        </p:txBody>
      </p:sp>
      <p:sp>
        <p:nvSpPr>
          <p:cNvPr id="4" name="Slide Number Placeholder 3"/>
          <p:cNvSpPr>
            <a:spLocks noGrp="1"/>
          </p:cNvSpPr>
          <p:nvPr>
            <p:ph type="sldNum" sz="quarter" idx="5"/>
          </p:nvPr>
        </p:nvSpPr>
        <p:spPr/>
        <p:txBody>
          <a:bodyPr/>
          <a:lstStyle/>
          <a:p>
            <a:pPr>
              <a:defRPr/>
            </a:pPr>
            <a:fld id="{42310910-2610-F946-B908-1B939B60B29B}" type="slidenum">
              <a:rPr lang="en-US"/>
              <a:pPr>
                <a:defRPr/>
              </a:pPr>
              <a:t>9</a:t>
            </a:fld>
            <a:endParaRPr lang="en-US"/>
          </a:p>
        </p:txBody>
      </p:sp>
    </p:spTree>
    <p:extLst>
      <p:ext uri="{BB962C8B-B14F-4D97-AF65-F5344CB8AC3E}">
        <p14:creationId xmlns:p14="http://schemas.microsoft.com/office/powerpoint/2010/main" val="41748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179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4343400"/>
            <a:ext cx="10769600" cy="1981200"/>
          </a:xfrm>
        </p:spPr>
        <p:txBody>
          <a:bodyPr numCol="3"/>
          <a:lstStyle>
            <a:lvl1pPr>
              <a:defRPr baseline="0"/>
            </a:lvl1pPr>
            <a:lvl2pPr marL="0" indent="0">
              <a:defRPr/>
            </a:lvl2pPr>
          </a:lstStyle>
          <a:p>
            <a:pPr lvl="0"/>
            <a:r>
              <a:rPr lang="en-US" dirty="0"/>
              <a:t>Click to edit Master text styles</a:t>
            </a:r>
          </a:p>
          <a:p>
            <a:pPr lvl="1"/>
            <a:r>
              <a:rPr lang="en-US" dirty="0"/>
              <a:t>Second level</a:t>
            </a:r>
          </a:p>
        </p:txBody>
      </p:sp>
      <p:sp>
        <p:nvSpPr>
          <p:cNvPr id="12" name="Picture Placeholder 11"/>
          <p:cNvSpPr>
            <a:spLocks noGrp="1"/>
          </p:cNvSpPr>
          <p:nvPr>
            <p:ph type="pic" sz="quarter" idx="14"/>
          </p:nvPr>
        </p:nvSpPr>
        <p:spPr>
          <a:xfrm>
            <a:off x="406400" y="838200"/>
            <a:ext cx="10769600" cy="3200400"/>
          </a:xfrm>
        </p:spPr>
        <p:txBody>
          <a:bodyPr/>
          <a:lstStyle/>
          <a:p>
            <a:endParaRPr lang="en-US" dirty="0"/>
          </a:p>
        </p:txBody>
      </p:sp>
      <p:sp>
        <p:nvSpPr>
          <p:cNvPr id="5" name="Rectangle 8"/>
          <p:cNvSpPr>
            <a:spLocks noGrp="1"/>
          </p:cNvSpPr>
          <p:nvPr>
            <p:ph type="body" sz="quarter" idx="15"/>
          </p:nvPr>
        </p:nvSpPr>
        <p:spPr>
          <a:xfrm>
            <a:off x="406400" y="381000"/>
            <a:ext cx="10769600" cy="228600"/>
          </a:xfrm>
          <a:solidFill>
            <a:schemeClr val="accent6">
              <a:shade val="75000"/>
            </a:schemeClr>
          </a:solidFill>
        </p:spPr>
        <p:txBody>
          <a:bodyPr tIns="0" bIns="0" anchor="t" anchorCtr="0"/>
          <a:lstStyle>
            <a:lvl1pPr marL="0" indent="0">
              <a:spcBef>
                <a:spcPts val="0"/>
              </a:spcBef>
              <a:defRPr sz="1400" b="1" i="0" cap="all" spc="120">
                <a:solidFill>
                  <a:schemeClr val="bg1"/>
                </a:solidFill>
              </a:defRPr>
            </a:lvl1pPr>
            <a:extLst/>
          </a:lstStyle>
          <a:p>
            <a:pPr lvl="0"/>
            <a:r>
              <a:rPr lang="en-US" dirty="0"/>
              <a:t>Click to edit Master text styles</a:t>
            </a:r>
          </a:p>
        </p:txBody>
      </p:sp>
    </p:spTree>
    <p:extLst>
      <p:ext uri="{BB962C8B-B14F-4D97-AF65-F5344CB8AC3E}">
        <p14:creationId xmlns:p14="http://schemas.microsoft.com/office/powerpoint/2010/main" val="174791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Divider 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pic>
        <p:nvPicPr>
          <p:cNvPr id="4" name="Picture 7" descr="MasonMRev.png"/>
          <p:cNvPicPr>
            <a:picLocks noChangeAspect="1"/>
          </p:cNvPicPr>
          <p:nvPr userDrawn="1"/>
        </p:nvPicPr>
        <p:blipFill>
          <a:blip r:embed="rId2">
            <a:alphaModFix amt="41000"/>
            <a:extLst>
              <a:ext uri="{28A0092B-C50C-407E-A947-70E740481C1C}">
                <a14:useLocalDpi xmlns:a14="http://schemas.microsoft.com/office/drawing/2010/main" val="0"/>
              </a:ext>
            </a:extLst>
          </a:blip>
          <a:srcRect l="19559" t="20023" r="-497" b="5925"/>
          <a:stretch>
            <a:fillRect/>
          </a:stretch>
        </p:blipFill>
        <p:spPr bwMode="auto">
          <a:xfrm>
            <a:off x="0" y="0"/>
            <a:ext cx="13326533" cy="6858000"/>
          </a:xfrm>
          <a:prstGeom prst="rect">
            <a:avLst/>
          </a:prstGeom>
          <a:noFill/>
          <a:ln>
            <a:noFill/>
          </a:ln>
          <a:extLst>
            <a:ext uri="{909E8E84-426E-40dd-AFC4-6F175D3DCCD1}">
              <a14:hiddenFill xmlns="" xmlns:a14="http://schemas.microsoft.com/office/drawing/2010/main">
                <a:solidFill>
                  <a:srgbClr val="FFFFFF">
                    <a:alpha val="4117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13"/>
          <p:cNvSpPr>
            <a:spLocks noGrp="1"/>
          </p:cNvSpPr>
          <p:nvPr>
            <p:ph type="ctrTitle"/>
          </p:nvPr>
        </p:nvSpPr>
        <p:spPr>
          <a:xfrm>
            <a:off x="304800" y="533400"/>
            <a:ext cx="9652000" cy="533400"/>
          </a:xfrm>
          <a:prstGeom prst="rect">
            <a:avLst/>
          </a:prstGeom>
          <a:noFill/>
        </p:spPr>
        <p:txBody>
          <a:bodyPr vert="horz"/>
          <a:lstStyle>
            <a:lvl1pPr algn="l">
              <a:defRPr sz="2000" b="0" cap="all" spc="150" baseline="0">
                <a:solidFill>
                  <a:schemeClr val="bg1"/>
                </a:solidFill>
              </a:defRPr>
            </a:lvl1pPr>
            <a:extLst/>
          </a:lstStyle>
          <a:p>
            <a:r>
              <a:rPr lang="en-US"/>
              <a:t>Click to edit Master title style</a:t>
            </a:r>
            <a:endParaRPr lang="en-US" dirty="0"/>
          </a:p>
        </p:txBody>
      </p:sp>
    </p:spTree>
    <p:extLst>
      <p:ext uri="{BB962C8B-B14F-4D97-AF65-F5344CB8AC3E}">
        <p14:creationId xmlns:p14="http://schemas.microsoft.com/office/powerpoint/2010/main" val="618800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Divider 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pic>
        <p:nvPicPr>
          <p:cNvPr id="4" name="Picture 7" descr="Johnson-Center_Architecural_Detai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717" y="0"/>
            <a:ext cx="11834283" cy="6858000"/>
          </a:xfrm>
          <a:prstGeom prst="rect">
            <a:avLst/>
          </a:prstGeom>
          <a:solidFill>
            <a:schemeClr val="accent5"/>
          </a:solidFill>
          <a:ln w="25400" cap="rnd" cmpd="sng" algn="ctr">
            <a:noFill/>
            <a:prstDash val="solid"/>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4" name="Title 13"/>
          <p:cNvSpPr>
            <a:spLocks noGrp="1"/>
          </p:cNvSpPr>
          <p:nvPr>
            <p:ph type="ctrTitle"/>
          </p:nvPr>
        </p:nvSpPr>
        <p:spPr>
          <a:xfrm>
            <a:off x="304800" y="533400"/>
            <a:ext cx="9652000" cy="533400"/>
          </a:xfrm>
          <a:prstGeom prst="rect">
            <a:avLst/>
          </a:prstGeom>
          <a:noFill/>
        </p:spPr>
        <p:txBody>
          <a:bodyPr vert="horz"/>
          <a:lstStyle>
            <a:lvl1pPr algn="l">
              <a:defRPr sz="2000" b="0" cap="all" spc="150" baseline="0">
                <a:solidFill>
                  <a:schemeClr val="bg1"/>
                </a:solidFill>
              </a:defRPr>
            </a:lvl1pPr>
            <a:extLst/>
          </a:lstStyle>
          <a:p>
            <a:r>
              <a:rPr lang="en-US" dirty="0"/>
              <a:t>Click to edit Master title style</a:t>
            </a:r>
          </a:p>
        </p:txBody>
      </p:sp>
    </p:spTree>
    <p:extLst>
      <p:ext uri="{BB962C8B-B14F-4D97-AF65-F5344CB8AC3E}">
        <p14:creationId xmlns:p14="http://schemas.microsoft.com/office/powerpoint/2010/main" val="4046739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7" name="Rectangle 6"/>
          <p:cNvSpPr/>
          <p:nvPr userDrawn="1"/>
        </p:nvSpPr>
        <p:spPr>
          <a:xfrm>
            <a:off x="0" y="0"/>
            <a:ext cx="12192000" cy="6889750"/>
          </a:xfrm>
          <a:prstGeom prst="rect">
            <a:avLst/>
          </a:prstGeom>
          <a:solidFill>
            <a:srgbClr val="DFBD17"/>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pic>
        <p:nvPicPr>
          <p:cNvPr id="11" name="Picture 10" descr="Bull Run_Architecural_Detail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933"/>
            <a:ext cx="9448800" cy="6935822"/>
          </a:xfrm>
          <a:prstGeom prst="rect">
            <a:avLst/>
          </a:prstGeom>
        </p:spPr>
      </p:pic>
      <p:sp>
        <p:nvSpPr>
          <p:cNvPr id="8" name="Title 13"/>
          <p:cNvSpPr>
            <a:spLocks noGrp="1"/>
          </p:cNvSpPr>
          <p:nvPr>
            <p:ph type="ctrTitle"/>
          </p:nvPr>
        </p:nvSpPr>
        <p:spPr>
          <a:xfrm>
            <a:off x="304800" y="533400"/>
            <a:ext cx="9652000" cy="533400"/>
          </a:xfrm>
          <a:prstGeom prst="rect">
            <a:avLst/>
          </a:prstGeom>
          <a:noFill/>
        </p:spPr>
        <p:txBody>
          <a:bodyPr vert="horz"/>
          <a:lstStyle>
            <a:lvl1pPr algn="l">
              <a:defRPr sz="2000" b="0" cap="all" spc="150" baseline="0">
                <a:solidFill>
                  <a:schemeClr val="bg1"/>
                </a:solidFill>
              </a:defRPr>
            </a:lvl1pPr>
            <a:extLst/>
          </a:lstStyle>
          <a:p>
            <a:r>
              <a:rPr lang="en-US" dirty="0"/>
              <a:t>Click to edit Master title style</a:t>
            </a:r>
          </a:p>
        </p:txBody>
      </p:sp>
    </p:spTree>
    <p:extLst>
      <p:ext uri="{BB962C8B-B14F-4D97-AF65-F5344CB8AC3E}">
        <p14:creationId xmlns:p14="http://schemas.microsoft.com/office/powerpoint/2010/main" val="1806809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sp>
        <p:nvSpPr>
          <p:cNvPr id="7" name="Rectangle 6"/>
          <p:cNvSpPr/>
          <p:nvPr userDrawn="1"/>
        </p:nvSpPr>
        <p:spPr>
          <a:xfrm>
            <a:off x="0" y="0"/>
            <a:ext cx="12192000" cy="6889750"/>
          </a:xfrm>
          <a:prstGeom prst="rect">
            <a:avLst/>
          </a:prstGeom>
          <a:solidFill>
            <a:schemeClr val="tx2"/>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pic>
        <p:nvPicPr>
          <p:cNvPr id="2" name="Picture 1" descr="Founder's Hall_Architecural Details.png"/>
          <p:cNvPicPr>
            <a:picLocks noChangeAspect="1"/>
          </p:cNvPicPr>
          <p:nvPr userDrawn="1"/>
        </p:nvPicPr>
        <p:blipFill rotWithShape="1">
          <a:blip r:embed="rId2">
            <a:extLst>
              <a:ext uri="{28A0092B-C50C-407E-A947-70E740481C1C}">
                <a14:useLocalDpi xmlns:a14="http://schemas.microsoft.com/office/drawing/2010/main" val="0"/>
              </a:ext>
            </a:extLst>
          </a:blip>
          <a:srcRect r="39063"/>
          <a:stretch/>
        </p:blipFill>
        <p:spPr>
          <a:xfrm>
            <a:off x="4978400" y="0"/>
            <a:ext cx="7213600" cy="6890412"/>
          </a:xfrm>
          <a:prstGeom prst="rect">
            <a:avLst/>
          </a:prstGeom>
        </p:spPr>
      </p:pic>
      <p:sp>
        <p:nvSpPr>
          <p:cNvPr id="8" name="Title 13"/>
          <p:cNvSpPr>
            <a:spLocks noGrp="1"/>
          </p:cNvSpPr>
          <p:nvPr>
            <p:ph type="ctrTitle"/>
          </p:nvPr>
        </p:nvSpPr>
        <p:spPr>
          <a:xfrm>
            <a:off x="304800" y="533400"/>
            <a:ext cx="9652000" cy="533400"/>
          </a:xfrm>
          <a:prstGeom prst="rect">
            <a:avLst/>
          </a:prstGeom>
          <a:noFill/>
        </p:spPr>
        <p:txBody>
          <a:bodyPr vert="horz"/>
          <a:lstStyle>
            <a:lvl1pPr algn="l">
              <a:defRPr sz="2000" b="0" cap="all" spc="150" baseline="0">
                <a:solidFill>
                  <a:schemeClr val="bg1"/>
                </a:solidFill>
              </a:defRPr>
            </a:lvl1pPr>
            <a:extLst/>
          </a:lstStyle>
          <a:p>
            <a:r>
              <a:rPr lang="en-US" dirty="0"/>
              <a:t>Click to edit Master title style</a:t>
            </a:r>
          </a:p>
        </p:txBody>
      </p:sp>
    </p:spTree>
    <p:extLst>
      <p:ext uri="{BB962C8B-B14F-4D97-AF65-F5344CB8AC3E}">
        <p14:creationId xmlns:p14="http://schemas.microsoft.com/office/powerpoint/2010/main" val="1725865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C4DDD39-74A5-4B8B-9D63-DB8F376BB9B8}" type="datetimeFigureOut">
              <a:rPr lang="en-US" smtClean="0">
                <a:solidFill>
                  <a:prstClr val="black">
                    <a:tint val="75000"/>
                  </a:prstClr>
                </a:solidFill>
                <a:latin typeface="Calibri"/>
              </a:rPr>
              <a:pPr/>
              <a:t>11/16/2022</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D3B8ED5-12FC-4ED0-B66A-7ED603FAF54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3451140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9BDC-6F21-4EF5-A8DD-E35E27EA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68D5F-2AB6-42D3-A54E-AB3E603251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AB07F-D5F7-402A-AE4E-027BF1CA91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08EDC-3863-43B9-93C7-37465DC73B28}"/>
              </a:ext>
            </a:extLst>
          </p:cNvPr>
          <p:cNvSpPr>
            <a:spLocks noGrp="1"/>
          </p:cNvSpPr>
          <p:nvPr>
            <p:ph type="dt" sz="half" idx="10"/>
          </p:nvPr>
        </p:nvSpPr>
        <p:spPr/>
        <p:txBody>
          <a:bodyPr/>
          <a:lstStyle/>
          <a:p>
            <a:fld id="{40DA1498-92C7-4E4B-8045-C9195F453964}" type="datetimeFigureOut">
              <a:rPr lang="en-US" smtClean="0"/>
              <a:t>11/16/2022</a:t>
            </a:fld>
            <a:endParaRPr lang="en-US" dirty="0"/>
          </a:p>
        </p:txBody>
      </p:sp>
      <p:sp>
        <p:nvSpPr>
          <p:cNvPr id="6" name="Footer Placeholder 5">
            <a:extLst>
              <a:ext uri="{FF2B5EF4-FFF2-40B4-BE49-F238E27FC236}">
                <a16:creationId xmlns:a16="http://schemas.microsoft.com/office/drawing/2014/main" id="{A777D452-958D-4159-A9A4-16DD29680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930555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pic>
        <p:nvPicPr>
          <p:cNvPr id="4" name="Picture 6" descr="Scroll_GrnDuo copy.jpg"/>
          <p:cNvPicPr>
            <a:picLocks noChangeAspect="1"/>
          </p:cNvPicPr>
          <p:nvPr userDrawn="1"/>
        </p:nvPicPr>
        <p:blipFill>
          <a:blip r:embed="rId2" cstate="email">
            <a:extLst>
              <a:ext uri="{28A0092B-C50C-407E-A947-70E740481C1C}">
                <a14:useLocalDpi xmlns:a14="http://schemas.microsoft.com/office/drawing/2010/main" val="0"/>
              </a:ext>
            </a:extLst>
          </a:blip>
          <a:srcRect l="-139" t="8025" r="139" b="24075"/>
          <a:stretch>
            <a:fillRect/>
          </a:stretch>
        </p:blipFill>
        <p:spPr bwMode="auto">
          <a:xfrm>
            <a:off x="0" y="-7938"/>
            <a:ext cx="12192000" cy="465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
          <p:cNvSpPr/>
          <p:nvPr userDrawn="1"/>
        </p:nvSpPr>
        <p:spPr>
          <a:xfrm>
            <a:off x="0" y="4038600"/>
            <a:ext cx="12192000" cy="609600"/>
          </a:xfrm>
          <a:prstGeom prst="rect">
            <a:avLst/>
          </a:prstGeom>
          <a:solidFill>
            <a:srgbClr val="FFBA03">
              <a:alpha val="66000"/>
            </a:srgb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dirty="0"/>
              <a:t> </a:t>
            </a:r>
          </a:p>
        </p:txBody>
      </p:sp>
      <p:pic>
        <p:nvPicPr>
          <p:cNvPr id="6" name="Picture 8" descr="GMUgreengold.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37651" y="5334000"/>
            <a:ext cx="2766483"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p:cNvSpPr>
          <p:nvPr>
            <p:ph type="ctrTitle"/>
          </p:nvPr>
        </p:nvSpPr>
        <p:spPr>
          <a:xfrm>
            <a:off x="304800" y="4114800"/>
            <a:ext cx="9652000" cy="533400"/>
          </a:xfrm>
          <a:prstGeom prst="rect">
            <a:avLst/>
          </a:prstGeom>
          <a:noFill/>
        </p:spPr>
        <p:txBody>
          <a:bodyPr vert="horz"/>
          <a:lstStyle>
            <a:lvl1pPr algn="l">
              <a:defRPr sz="2000" b="0" cap="all" spc="150" baseline="0">
                <a:solidFill>
                  <a:schemeClr val="bg1"/>
                </a:solidFill>
              </a:defRPr>
            </a:lvl1pPr>
            <a:extLst/>
          </a:lstStyle>
          <a:p>
            <a:r>
              <a:rPr lang="en-US"/>
              <a:t>Click to edit Master title style</a:t>
            </a:r>
            <a:endParaRPr lang="en-US" dirty="0"/>
          </a:p>
        </p:txBody>
      </p:sp>
      <p:sp>
        <p:nvSpPr>
          <p:cNvPr id="3" name="Rectangle 3"/>
          <p:cNvSpPr>
            <a:spLocks noGrp="1"/>
          </p:cNvSpPr>
          <p:nvPr>
            <p:ph type="subTitle" idx="1"/>
          </p:nvPr>
        </p:nvSpPr>
        <p:spPr>
          <a:xfrm>
            <a:off x="304800" y="4706112"/>
            <a:ext cx="9245600" cy="228600"/>
          </a:xfrm>
          <a:solidFill>
            <a:schemeClr val="bg1"/>
          </a:solidFill>
        </p:spPr>
        <p:txBody>
          <a:bodyPr/>
          <a:lstStyle>
            <a:lvl1pPr marL="0" indent="0" algn="l">
              <a:buNone/>
              <a:defRPr sz="13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Click to edit Master subtitle style</a:t>
            </a:r>
          </a:p>
        </p:txBody>
      </p:sp>
    </p:spTree>
    <p:extLst>
      <p:ext uri="{BB962C8B-B14F-4D97-AF65-F5344CB8AC3E}">
        <p14:creationId xmlns:p14="http://schemas.microsoft.com/office/powerpoint/2010/main" val="2782842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Wednesday, November 16, 2022</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Wednesday, November 16, 2022</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Wednesday, November 16, 2022</a:t>
            </a:fld>
            <a:endParaRPr lang="en-US">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Wednesday, November 16, 2022</a:t>
            </a:fld>
            <a:endParaRPr lang="en-US">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Wednesday, November 16, 2022</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Wednesday, November 16, 2022</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17"/>
        <p:cNvGrpSpPr/>
        <p:nvPr/>
      </p:nvGrpSpPr>
      <p:grpSpPr>
        <a:xfrm>
          <a:off x="0" y="0"/>
          <a:ext cx="0" cy="0"/>
          <a:chOff x="0" y="0"/>
          <a:chExt cx="0" cy="0"/>
        </a:xfrm>
      </p:grpSpPr>
      <p:sp>
        <p:nvSpPr>
          <p:cNvPr id="18" name="Google Shape;18;p4"/>
          <p:cNvSpPr/>
          <p:nvPr/>
        </p:nvSpPr>
        <p:spPr>
          <a:xfrm>
            <a:off x="-4225" y="0"/>
            <a:ext cx="1088700" cy="1007400"/>
          </a:xfrm>
          <a:prstGeom prst="rect">
            <a:avLst/>
          </a:prstGeom>
          <a:solidFill>
            <a:srgbClr val="00DAB4"/>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rgbClr val="00DAB4"/>
              </a:solidFill>
              <a:latin typeface="Calibri"/>
              <a:ea typeface="Calibri"/>
              <a:cs typeface="Calibri"/>
              <a:sym typeface="Calibri"/>
            </a:endParaRPr>
          </a:p>
        </p:txBody>
      </p:sp>
      <p:pic>
        <p:nvPicPr>
          <p:cNvPr id="19" name="Google Shape;19;p4"/>
          <p:cNvPicPr preferRelativeResize="0"/>
          <p:nvPr/>
        </p:nvPicPr>
        <p:blipFill rotWithShape="1">
          <a:blip r:embed="rId2">
            <a:alphaModFix/>
          </a:blip>
          <a:srcRect/>
          <a:stretch/>
        </p:blipFill>
        <p:spPr>
          <a:xfrm>
            <a:off x="264099" y="291741"/>
            <a:ext cx="591675" cy="463825"/>
          </a:xfrm>
          <a:prstGeom prst="rect">
            <a:avLst/>
          </a:prstGeom>
          <a:noFill/>
          <a:ln>
            <a:noFill/>
          </a:ln>
        </p:spPr>
      </p:pic>
      <p:sp>
        <p:nvSpPr>
          <p:cNvPr id="20" name="Google Shape;20;p4"/>
          <p:cNvSpPr txBox="1">
            <a:spLocks noGrp="1"/>
          </p:cNvSpPr>
          <p:nvPr>
            <p:ph type="body" idx="1"/>
          </p:nvPr>
        </p:nvSpPr>
        <p:spPr>
          <a:xfrm>
            <a:off x="1361627" y="503774"/>
            <a:ext cx="8658600" cy="503700"/>
          </a:xfrm>
          <a:prstGeom prst="rect">
            <a:avLst/>
          </a:prstGeom>
          <a:noFill/>
          <a:ln>
            <a:noFill/>
          </a:ln>
        </p:spPr>
        <p:txBody>
          <a:bodyPr spcFirstLastPara="1" wrap="square" lIns="91425" tIns="45700" rIns="91425" bIns="45700" anchor="t" anchorCtr="0"/>
          <a:lstStyle>
            <a:lvl1pPr marL="342900" marR="0" lvl="0" indent="-171450" algn="l" rtl="0">
              <a:lnSpc>
                <a:spcPct val="90000"/>
              </a:lnSpc>
              <a:spcBef>
                <a:spcPts val="750"/>
              </a:spcBef>
              <a:spcAft>
                <a:spcPts val="0"/>
              </a:spcAft>
              <a:buClr>
                <a:srgbClr val="04233F"/>
              </a:buClr>
              <a:buSzPts val="3600"/>
              <a:buFont typeface="Arial"/>
              <a:buNone/>
              <a:defRPr sz="2700" b="0" i="0" u="none" strike="noStrike" cap="none">
                <a:solidFill>
                  <a:srgbClr val="04233F"/>
                </a:solidFill>
                <a:latin typeface="Arial"/>
                <a:ea typeface="Arial"/>
                <a:cs typeface="Arial"/>
                <a:sym typeface="Arial"/>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1" name="Google Shape;21;p4"/>
          <p:cNvSpPr txBox="1">
            <a:spLocks noGrp="1"/>
          </p:cNvSpPr>
          <p:nvPr>
            <p:ph type="body" idx="2"/>
          </p:nvPr>
        </p:nvSpPr>
        <p:spPr>
          <a:xfrm>
            <a:off x="1177691" y="1535057"/>
            <a:ext cx="7341900" cy="2754900"/>
          </a:xfrm>
          <a:prstGeom prst="rect">
            <a:avLst/>
          </a:prstGeom>
          <a:noFill/>
          <a:ln>
            <a:noFill/>
          </a:ln>
        </p:spPr>
        <p:txBody>
          <a:bodyPr spcFirstLastPara="1" wrap="square" lIns="91425" tIns="45700" rIns="91425" bIns="45700" anchor="t" anchorCtr="0"/>
          <a:lstStyle>
            <a:lvl1pPr marL="342900" marR="0" lvl="0" indent="-270510" algn="l" rtl="0">
              <a:lnSpc>
                <a:spcPct val="145000"/>
              </a:lnSpc>
              <a:spcBef>
                <a:spcPts val="450"/>
              </a:spcBef>
              <a:spcAft>
                <a:spcPts val="0"/>
              </a:spcAft>
              <a:buClr>
                <a:srgbClr val="00E3C1"/>
              </a:buClr>
              <a:buSzPts val="2080"/>
              <a:buFont typeface="Arial"/>
              <a:buChar char="⚑"/>
              <a:defRPr sz="1200" b="0" i="0" u="none" strike="noStrike" cap="none">
                <a:solidFill>
                  <a:srgbClr val="00243E"/>
                </a:solidFill>
                <a:latin typeface="Arial"/>
                <a:ea typeface="Arial"/>
                <a:cs typeface="Arial"/>
                <a:sym typeface="Arial"/>
              </a:defRPr>
            </a:lvl1pPr>
            <a:lvl2pPr marL="685800" marR="0" lvl="1" indent="-255270" algn="l" rtl="0">
              <a:lnSpc>
                <a:spcPct val="145000"/>
              </a:lnSpc>
              <a:spcBef>
                <a:spcPts val="450"/>
              </a:spcBef>
              <a:spcAft>
                <a:spcPts val="0"/>
              </a:spcAft>
              <a:buClr>
                <a:srgbClr val="00E3C1"/>
              </a:buClr>
              <a:buSzPts val="1760"/>
              <a:buFont typeface="Noto Sans Symbols"/>
              <a:buChar char="➢"/>
              <a:defRPr sz="1200" b="0" i="0" u="none" strike="noStrike" cap="none">
                <a:solidFill>
                  <a:srgbClr val="00243E"/>
                </a:solidFill>
                <a:latin typeface="Arial"/>
                <a:ea typeface="Arial"/>
                <a:cs typeface="Arial"/>
                <a:sym typeface="Arial"/>
              </a:defRPr>
            </a:lvl2pPr>
            <a:lvl3pPr marL="1028700" marR="0" lvl="2"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3pPr>
            <a:lvl4pPr marL="1371600" marR="0" lvl="3"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4pPr>
            <a:lvl5pPr marL="1714500" marR="0" lvl="4"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73566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2"/>
        <p:cNvGrpSpPr/>
        <p:nvPr/>
      </p:nvGrpSpPr>
      <p:grpSpPr>
        <a:xfrm>
          <a:off x="0" y="0"/>
          <a:ext cx="0" cy="0"/>
          <a:chOff x="0" y="0"/>
          <a:chExt cx="0" cy="0"/>
        </a:xfrm>
      </p:grpSpPr>
      <p:sp>
        <p:nvSpPr>
          <p:cNvPr id="13" name="Google Shape;13;p3"/>
          <p:cNvSpPr/>
          <p:nvPr/>
        </p:nvSpPr>
        <p:spPr>
          <a:xfrm>
            <a:off x="0" y="0"/>
            <a:ext cx="12192000" cy="1140300"/>
          </a:xfrm>
          <a:prstGeom prst="rect">
            <a:avLst/>
          </a:prstGeom>
          <a:solidFill>
            <a:srgbClr val="04233F"/>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rgbClr val="04233F"/>
              </a:solidFill>
              <a:latin typeface="Calibri"/>
              <a:ea typeface="Calibri"/>
              <a:cs typeface="Calibri"/>
              <a:sym typeface="Calibri"/>
            </a:endParaRPr>
          </a:p>
        </p:txBody>
      </p:sp>
      <p:pic>
        <p:nvPicPr>
          <p:cNvPr id="14" name="Google Shape;14;p3"/>
          <p:cNvPicPr preferRelativeResize="0"/>
          <p:nvPr/>
        </p:nvPicPr>
        <p:blipFill rotWithShape="1">
          <a:blip r:embed="rId2">
            <a:alphaModFix/>
          </a:blip>
          <a:srcRect/>
          <a:stretch/>
        </p:blipFill>
        <p:spPr>
          <a:xfrm>
            <a:off x="119038" y="126423"/>
            <a:ext cx="466519" cy="365714"/>
          </a:xfrm>
          <a:prstGeom prst="rect">
            <a:avLst/>
          </a:prstGeom>
          <a:noFill/>
          <a:ln>
            <a:noFill/>
          </a:ln>
        </p:spPr>
      </p:pic>
      <p:sp>
        <p:nvSpPr>
          <p:cNvPr id="15" name="Google Shape;15;p3"/>
          <p:cNvSpPr txBox="1">
            <a:spLocks noGrp="1"/>
          </p:cNvSpPr>
          <p:nvPr>
            <p:ph type="body" idx="1"/>
          </p:nvPr>
        </p:nvSpPr>
        <p:spPr>
          <a:xfrm>
            <a:off x="2159001" y="347380"/>
            <a:ext cx="7874100" cy="643200"/>
          </a:xfrm>
          <a:prstGeom prst="rect">
            <a:avLst/>
          </a:prstGeom>
          <a:noFill/>
          <a:ln>
            <a:noFill/>
          </a:ln>
        </p:spPr>
        <p:txBody>
          <a:bodyPr spcFirstLastPara="1" wrap="square" lIns="91425" tIns="45700" rIns="91425" bIns="45700" anchor="t" anchorCtr="0"/>
          <a:lstStyle>
            <a:lvl1pPr marL="342900" marR="0" lvl="0" indent="-171450" algn="ctr" rtl="0">
              <a:lnSpc>
                <a:spcPct val="90000"/>
              </a:lnSpc>
              <a:spcBef>
                <a:spcPts val="750"/>
              </a:spcBef>
              <a:spcAft>
                <a:spcPts val="0"/>
              </a:spcAft>
              <a:buClr>
                <a:schemeClr val="lt1"/>
              </a:buClr>
              <a:buSzPts val="3600"/>
              <a:buFont typeface="Arial"/>
              <a:buNone/>
              <a:defRPr sz="2700" b="0" i="0" u="none" strike="noStrike" cap="none">
                <a:solidFill>
                  <a:schemeClr val="lt1"/>
                </a:solidFill>
                <a:latin typeface="Arial"/>
                <a:ea typeface="Arial"/>
                <a:cs typeface="Arial"/>
                <a:sym typeface="Arial"/>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 name="Google Shape;16;p3"/>
          <p:cNvSpPr txBox="1">
            <a:spLocks noGrp="1"/>
          </p:cNvSpPr>
          <p:nvPr>
            <p:ph type="body" idx="2"/>
          </p:nvPr>
        </p:nvSpPr>
        <p:spPr>
          <a:xfrm>
            <a:off x="1177691" y="1535057"/>
            <a:ext cx="7341900" cy="2754900"/>
          </a:xfrm>
          <a:prstGeom prst="rect">
            <a:avLst/>
          </a:prstGeom>
          <a:noFill/>
          <a:ln>
            <a:noFill/>
          </a:ln>
        </p:spPr>
        <p:txBody>
          <a:bodyPr spcFirstLastPara="1" wrap="square" lIns="91425" tIns="45700" rIns="91425" bIns="45700" anchor="t" anchorCtr="0"/>
          <a:lstStyle>
            <a:lvl1pPr marL="342900" marR="0" lvl="0" indent="-270510" algn="l" rtl="0">
              <a:lnSpc>
                <a:spcPct val="145000"/>
              </a:lnSpc>
              <a:spcBef>
                <a:spcPts val="450"/>
              </a:spcBef>
              <a:spcAft>
                <a:spcPts val="0"/>
              </a:spcAft>
              <a:buClr>
                <a:srgbClr val="00E3C1"/>
              </a:buClr>
              <a:buSzPts val="2080"/>
              <a:buFont typeface="Arial"/>
              <a:buChar char="⚑"/>
              <a:defRPr sz="1200" b="0" i="0" u="none" strike="noStrike" cap="none">
                <a:solidFill>
                  <a:srgbClr val="00243E"/>
                </a:solidFill>
                <a:latin typeface="Arial"/>
                <a:ea typeface="Arial"/>
                <a:cs typeface="Arial"/>
                <a:sym typeface="Arial"/>
              </a:defRPr>
            </a:lvl1pPr>
            <a:lvl2pPr marL="685800" marR="0" lvl="1" indent="-255270" algn="l" rtl="0">
              <a:lnSpc>
                <a:spcPct val="145000"/>
              </a:lnSpc>
              <a:spcBef>
                <a:spcPts val="450"/>
              </a:spcBef>
              <a:spcAft>
                <a:spcPts val="0"/>
              </a:spcAft>
              <a:buClr>
                <a:srgbClr val="00E3C1"/>
              </a:buClr>
              <a:buSzPts val="1760"/>
              <a:buFont typeface="Noto Sans Symbols"/>
              <a:buChar char="➢"/>
              <a:defRPr sz="1200" b="0" i="0" u="none" strike="noStrike" cap="none">
                <a:solidFill>
                  <a:srgbClr val="00243E"/>
                </a:solidFill>
                <a:latin typeface="Arial"/>
                <a:ea typeface="Arial"/>
                <a:cs typeface="Arial"/>
                <a:sym typeface="Arial"/>
              </a:defRPr>
            </a:lvl2pPr>
            <a:lvl3pPr marL="1028700" marR="0" lvl="2"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3pPr>
            <a:lvl4pPr marL="1371600" marR="0" lvl="3"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4pPr>
            <a:lvl5pPr marL="1714500" marR="0" lvl="4"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0435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4_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4648200"/>
          </a:xfrm>
          <a:prstGeom prst="rect">
            <a:avLst/>
          </a:prstGeom>
        </p:spPr>
      </p:pic>
      <p:sp>
        <p:nvSpPr>
          <p:cNvPr id="5" name="Rectangle 10"/>
          <p:cNvSpPr/>
          <p:nvPr userDrawn="1"/>
        </p:nvSpPr>
        <p:spPr>
          <a:xfrm>
            <a:off x="0" y="4038600"/>
            <a:ext cx="12192000" cy="609600"/>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8900000" scaled="1"/>
            <a:tileRect/>
          </a:gra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dirty="0"/>
              <a:t> </a:t>
            </a:r>
          </a:p>
        </p:txBody>
      </p:sp>
      <p:pic>
        <p:nvPicPr>
          <p:cNvPr id="6" name="Picture 8" descr="GMUgreengold.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56800" y="5334000"/>
            <a:ext cx="1947334"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p:cNvSpPr>
          <p:nvPr>
            <p:ph type="ctrTitle"/>
          </p:nvPr>
        </p:nvSpPr>
        <p:spPr>
          <a:xfrm>
            <a:off x="304800" y="4114800"/>
            <a:ext cx="9652000" cy="533400"/>
          </a:xfrm>
          <a:prstGeom prst="rect">
            <a:avLst/>
          </a:prstGeom>
          <a:noFill/>
        </p:spPr>
        <p:txBody>
          <a:bodyPr vert="horz"/>
          <a:lstStyle>
            <a:lvl1pPr algn="l">
              <a:defRPr sz="2000" b="0" cap="all" spc="150" baseline="0">
                <a:solidFill>
                  <a:schemeClr val="bg1"/>
                </a:solidFill>
              </a:defRPr>
            </a:lvl1pPr>
            <a:extLst/>
          </a:lstStyle>
          <a:p>
            <a:r>
              <a:rPr lang="en-US"/>
              <a:t>Click to edit Master title style</a:t>
            </a:r>
            <a:endParaRPr lang="en-US" dirty="0"/>
          </a:p>
        </p:txBody>
      </p:sp>
      <p:sp>
        <p:nvSpPr>
          <p:cNvPr id="3" name="Rectangle 3"/>
          <p:cNvSpPr>
            <a:spLocks noGrp="1"/>
          </p:cNvSpPr>
          <p:nvPr>
            <p:ph type="subTitle" idx="1"/>
          </p:nvPr>
        </p:nvSpPr>
        <p:spPr>
          <a:xfrm>
            <a:off x="304800" y="4706112"/>
            <a:ext cx="9245600" cy="228600"/>
          </a:xfrm>
          <a:solidFill>
            <a:schemeClr val="bg1"/>
          </a:solidFill>
        </p:spPr>
        <p:txBody>
          <a:bodyPr/>
          <a:lstStyle>
            <a:lvl1pPr marL="0" indent="0" algn="l">
              <a:buNone/>
              <a:defRPr sz="13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Click to edit Master subtitle style</a:t>
            </a:r>
          </a:p>
        </p:txBody>
      </p:sp>
    </p:spTree>
    <p:extLst>
      <p:ext uri="{BB962C8B-B14F-4D97-AF65-F5344CB8AC3E}">
        <p14:creationId xmlns:p14="http://schemas.microsoft.com/office/powerpoint/2010/main" val="2025063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59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extLst>
      <p:ext uri="{BB962C8B-B14F-4D97-AF65-F5344CB8AC3E}">
        <p14:creationId xmlns:p14="http://schemas.microsoft.com/office/powerpoint/2010/main" val="2250361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Johnson-Center_Architecural_Detail.png">
            <a:extLst>
              <a:ext uri="{FF2B5EF4-FFF2-40B4-BE49-F238E27FC236}">
                <a16:creationId xmlns:a16="http://schemas.microsoft.com/office/drawing/2014/main" id="{BD4124B3-411C-4610-BFDA-0B8BD1BA9494}"/>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artisticPhotocopy trans="10000" detail="0"/>
                    </a14:imgEffect>
                  </a14:imgLayer>
                </a14:imgProps>
              </a:ext>
              <a:ext uri="{28A0092B-C50C-407E-A947-70E740481C1C}">
                <a14:useLocalDpi xmlns:a14="http://schemas.microsoft.com/office/drawing/2010/main" val="0"/>
              </a:ext>
            </a:extLst>
          </a:blip>
          <a:srcRect/>
          <a:stretch>
            <a:fillRect/>
          </a:stretch>
        </p:blipFill>
        <p:spPr bwMode="auto">
          <a:xfrm>
            <a:off x="178859" y="730949"/>
            <a:ext cx="11834283" cy="6108763"/>
          </a:xfrm>
          <a:prstGeom prst="rect">
            <a:avLst/>
          </a:prstGeom>
          <a:ln>
            <a:noFill/>
          </a:ln>
          <a:effectLst>
            <a:glow rad="127000">
              <a:schemeClr val="accent1">
                <a:alpha val="0"/>
              </a:schemeClr>
            </a:glow>
            <a:outerShdw blurRad="292100" dist="139700" dir="2700000" algn="tl" rotWithShape="0">
              <a:srgbClr val="333333">
                <a:alpha val="0"/>
              </a:srgbClr>
            </a:outerShdw>
            <a:reflection stA="0" endPos="0" dist="508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7" name="Straight Connector 6"/>
          <p:cNvCxnSpPr/>
          <p:nvPr/>
        </p:nvCxnSpPr>
        <p:spPr>
          <a:xfrm>
            <a:off x="975360" y="4599432"/>
            <a:ext cx="10464800" cy="158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08883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Wednesday, November 16, 2022</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extLst>
      <p:ext uri="{BB962C8B-B14F-4D97-AF65-F5344CB8AC3E}">
        <p14:creationId xmlns:p14="http://schemas.microsoft.com/office/powerpoint/2010/main" val="714540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21960"/>
            <a:ext cx="3429000" cy="46696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81500" y="1721960"/>
            <a:ext cx="34290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Wednesday, November 16, 2022</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
        <p:nvSpPr>
          <p:cNvPr id="8" name="Content Placeholder 3">
            <a:extLst>
              <a:ext uri="{FF2B5EF4-FFF2-40B4-BE49-F238E27FC236}">
                <a16:creationId xmlns:a16="http://schemas.microsoft.com/office/drawing/2014/main" id="{7D857A05-B8E2-659C-6C11-5EB0486540D6}"/>
              </a:ext>
            </a:extLst>
          </p:cNvPr>
          <p:cNvSpPr>
            <a:spLocks noGrp="1"/>
          </p:cNvSpPr>
          <p:nvPr>
            <p:ph sz="half" idx="13"/>
          </p:nvPr>
        </p:nvSpPr>
        <p:spPr>
          <a:xfrm>
            <a:off x="8153400" y="1721960"/>
            <a:ext cx="34290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4822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Wednesday, November 16, 2022</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506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318874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31940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378402" y="1661319"/>
            <a:ext cx="3390818"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78402" y="2468562"/>
            <a:ext cx="33865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Wednesday, November 16, 2022</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11" name="Straight Connector 10"/>
          <p:cNvCxnSpPr>
            <a:cxnSpLocks/>
          </p:cNvCxnSpPr>
          <p:nvPr/>
        </p:nvCxnSpPr>
        <p:spPr>
          <a:xfrm>
            <a:off x="4090492" y="1676402"/>
            <a:ext cx="0" cy="47426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BDDF06-DCC3-41FD-B276-09A776747799}"/>
              </a:ext>
            </a:extLst>
          </p:cNvPr>
          <p:cNvCxnSpPr/>
          <p:nvPr userDrawn="1"/>
        </p:nvCxnSpPr>
        <p:spPr>
          <a:xfrm rot="5400000">
            <a:off x="5621852" y="4063980"/>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5">
            <a:extLst>
              <a:ext uri="{FF2B5EF4-FFF2-40B4-BE49-F238E27FC236}">
                <a16:creationId xmlns:a16="http://schemas.microsoft.com/office/drawing/2014/main" id="{D20C8D8C-D41E-4283-ADC2-315B9F1C04D2}"/>
              </a:ext>
            </a:extLst>
          </p:cNvPr>
          <p:cNvSpPr>
            <a:spLocks noGrp="1"/>
          </p:cNvSpPr>
          <p:nvPr>
            <p:ph sz="quarter" idx="14"/>
          </p:nvPr>
        </p:nvSpPr>
        <p:spPr>
          <a:xfrm>
            <a:off x="8187886" y="2468562"/>
            <a:ext cx="33865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a:extLst>
              <a:ext uri="{FF2B5EF4-FFF2-40B4-BE49-F238E27FC236}">
                <a16:creationId xmlns:a16="http://schemas.microsoft.com/office/drawing/2014/main" id="{CCEABFA3-F729-46F2-ABE8-F02741DAFB4C}"/>
              </a:ext>
            </a:extLst>
          </p:cNvPr>
          <p:cNvSpPr>
            <a:spLocks noGrp="1"/>
          </p:cNvSpPr>
          <p:nvPr>
            <p:ph type="body" sz="quarter" idx="15"/>
          </p:nvPr>
        </p:nvSpPr>
        <p:spPr>
          <a:xfrm>
            <a:off x="8191582" y="1661319"/>
            <a:ext cx="3390818"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7841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Wednesday, November 16, 2022</a:t>
            </a:fld>
            <a:endParaRPr lang="en-US">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extLst>
      <p:ext uri="{BB962C8B-B14F-4D97-AF65-F5344CB8AC3E}">
        <p14:creationId xmlns:p14="http://schemas.microsoft.com/office/powerpoint/2010/main" val="2046743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Wednesday, November 16, 2022</a:t>
            </a:fld>
            <a:endParaRPr lang="en-US">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extLst>
      <p:ext uri="{BB962C8B-B14F-4D97-AF65-F5344CB8AC3E}">
        <p14:creationId xmlns:p14="http://schemas.microsoft.com/office/powerpoint/2010/main" val="4053517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Wednesday, November 16, 2022</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63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p:spTree>
      <p:nvGrpSpPr>
        <p:cNvPr id="1" name=""/>
        <p:cNvGrpSpPr/>
        <p:nvPr/>
      </p:nvGrpSpPr>
      <p:grpSpPr>
        <a:xfrm>
          <a:off x="0" y="0"/>
          <a:ext cx="0" cy="0"/>
          <a:chOff x="0" y="0"/>
          <a:chExt cx="0" cy="0"/>
        </a:xfrm>
      </p:grpSpPr>
      <p:pic>
        <p:nvPicPr>
          <p:cNvPr id="4" name="Picture 6" descr="140424502.jpg"/>
          <p:cNvPicPr>
            <a:picLocks noChangeAspect="1"/>
          </p:cNvPicPr>
          <p:nvPr userDrawn="1"/>
        </p:nvPicPr>
        <p:blipFill>
          <a:blip r:embed="rId2" cstate="email">
            <a:extLst>
              <a:ext uri="{28A0092B-C50C-407E-A947-70E740481C1C}">
                <a14:useLocalDpi xmlns:a14="http://schemas.microsoft.com/office/drawing/2010/main" val="0"/>
              </a:ext>
            </a:extLst>
          </a:blip>
          <a:srcRect t="17171" b="6737"/>
          <a:stretch>
            <a:fillRect/>
          </a:stretch>
        </p:blipFill>
        <p:spPr bwMode="auto">
          <a:xfrm>
            <a:off x="0" y="1"/>
            <a:ext cx="121920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
          <p:cNvSpPr/>
          <p:nvPr userDrawn="1"/>
        </p:nvSpPr>
        <p:spPr>
          <a:xfrm>
            <a:off x="0" y="4038600"/>
            <a:ext cx="12192000" cy="609600"/>
          </a:xfrm>
          <a:prstGeom prst="rect">
            <a:avLst/>
          </a:prstGeom>
          <a:solidFill>
            <a:schemeClr val="tx2">
              <a:alpha val="66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dirty="0"/>
              <a:t> </a:t>
            </a:r>
          </a:p>
        </p:txBody>
      </p:sp>
      <p:pic>
        <p:nvPicPr>
          <p:cNvPr id="6" name="Picture 8" descr="GMUgreengold.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37651" y="5334000"/>
            <a:ext cx="2766483"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p:cNvSpPr>
          <p:nvPr>
            <p:ph type="ctrTitle"/>
          </p:nvPr>
        </p:nvSpPr>
        <p:spPr>
          <a:xfrm>
            <a:off x="304800" y="4114800"/>
            <a:ext cx="9652000" cy="533400"/>
          </a:xfrm>
          <a:prstGeom prst="rect">
            <a:avLst/>
          </a:prstGeom>
          <a:noFill/>
        </p:spPr>
        <p:txBody>
          <a:bodyPr vert="horz"/>
          <a:lstStyle>
            <a:lvl1pPr algn="l">
              <a:defRPr sz="2000" b="0" cap="all" spc="150" baseline="0">
                <a:solidFill>
                  <a:schemeClr val="bg1"/>
                </a:solidFill>
              </a:defRPr>
            </a:lvl1pPr>
            <a:extLst/>
          </a:lstStyle>
          <a:p>
            <a:r>
              <a:rPr lang="en-US"/>
              <a:t>Click to edit Master title style</a:t>
            </a:r>
            <a:endParaRPr lang="en-US" dirty="0"/>
          </a:p>
        </p:txBody>
      </p:sp>
      <p:sp>
        <p:nvSpPr>
          <p:cNvPr id="3" name="Rectangle 3"/>
          <p:cNvSpPr>
            <a:spLocks noGrp="1"/>
          </p:cNvSpPr>
          <p:nvPr>
            <p:ph type="subTitle" idx="1"/>
          </p:nvPr>
        </p:nvSpPr>
        <p:spPr>
          <a:xfrm>
            <a:off x="304800" y="4706112"/>
            <a:ext cx="9245600" cy="228600"/>
          </a:xfrm>
          <a:solidFill>
            <a:schemeClr val="bg1"/>
          </a:solidFill>
        </p:spPr>
        <p:txBody>
          <a:bodyPr/>
          <a:lstStyle>
            <a:lvl1pPr marL="0" indent="0" algn="l">
              <a:buNone/>
              <a:defRPr sz="13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Click to edit Master subtitle style</a:t>
            </a:r>
          </a:p>
        </p:txBody>
      </p:sp>
    </p:spTree>
    <p:extLst>
      <p:ext uri="{BB962C8B-B14F-4D97-AF65-F5344CB8AC3E}">
        <p14:creationId xmlns:p14="http://schemas.microsoft.com/office/powerpoint/2010/main" val="1562041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Wednesday, November 16, 2022</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extLst>
      <p:ext uri="{BB962C8B-B14F-4D97-AF65-F5344CB8AC3E}">
        <p14:creationId xmlns:p14="http://schemas.microsoft.com/office/powerpoint/2010/main" val="3490672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extLst>
      <p:ext uri="{BB962C8B-B14F-4D97-AF65-F5344CB8AC3E}">
        <p14:creationId xmlns:p14="http://schemas.microsoft.com/office/powerpoint/2010/main" val="4110182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Wednesday, November 16, 2022</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extLst>
      <p:ext uri="{BB962C8B-B14F-4D97-AF65-F5344CB8AC3E}">
        <p14:creationId xmlns:p14="http://schemas.microsoft.com/office/powerpoint/2010/main" val="182936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Content" preserve="1">
  <p:cSld name="1_Title and Content">
    <p:spTree>
      <p:nvGrpSpPr>
        <p:cNvPr id="1" name="Shape 17"/>
        <p:cNvGrpSpPr/>
        <p:nvPr/>
      </p:nvGrpSpPr>
      <p:grpSpPr>
        <a:xfrm>
          <a:off x="0" y="0"/>
          <a:ext cx="0" cy="0"/>
          <a:chOff x="0" y="0"/>
          <a:chExt cx="0" cy="0"/>
        </a:xfrm>
      </p:grpSpPr>
      <p:sp>
        <p:nvSpPr>
          <p:cNvPr id="18" name="Google Shape;18;p4"/>
          <p:cNvSpPr/>
          <p:nvPr/>
        </p:nvSpPr>
        <p:spPr>
          <a:xfrm>
            <a:off x="-4225" y="0"/>
            <a:ext cx="1088700" cy="1007400"/>
          </a:xfrm>
          <a:prstGeom prst="rect">
            <a:avLst/>
          </a:prstGeom>
          <a:solidFill>
            <a:srgbClr val="00DAB4"/>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rgbClr val="00DAB4"/>
              </a:solidFill>
              <a:latin typeface="Calibri"/>
              <a:ea typeface="Calibri"/>
              <a:cs typeface="Calibri"/>
              <a:sym typeface="Calibri"/>
            </a:endParaRPr>
          </a:p>
        </p:txBody>
      </p:sp>
      <p:pic>
        <p:nvPicPr>
          <p:cNvPr id="19" name="Google Shape;19;p4"/>
          <p:cNvPicPr preferRelativeResize="0"/>
          <p:nvPr/>
        </p:nvPicPr>
        <p:blipFill rotWithShape="1">
          <a:blip r:embed="rId2">
            <a:alphaModFix/>
          </a:blip>
          <a:srcRect/>
          <a:stretch/>
        </p:blipFill>
        <p:spPr>
          <a:xfrm>
            <a:off x="264099" y="291741"/>
            <a:ext cx="591675" cy="463825"/>
          </a:xfrm>
          <a:prstGeom prst="rect">
            <a:avLst/>
          </a:prstGeom>
          <a:noFill/>
          <a:ln>
            <a:noFill/>
          </a:ln>
        </p:spPr>
      </p:pic>
      <p:sp>
        <p:nvSpPr>
          <p:cNvPr id="20" name="Google Shape;20;p4"/>
          <p:cNvSpPr txBox="1">
            <a:spLocks noGrp="1"/>
          </p:cNvSpPr>
          <p:nvPr>
            <p:ph type="body" idx="1"/>
          </p:nvPr>
        </p:nvSpPr>
        <p:spPr>
          <a:xfrm>
            <a:off x="1361627" y="503774"/>
            <a:ext cx="8658600" cy="503700"/>
          </a:xfrm>
          <a:prstGeom prst="rect">
            <a:avLst/>
          </a:prstGeom>
          <a:noFill/>
          <a:ln>
            <a:noFill/>
          </a:ln>
        </p:spPr>
        <p:txBody>
          <a:bodyPr spcFirstLastPara="1" wrap="square" lIns="91425" tIns="45700" rIns="91425" bIns="45700" anchor="t" anchorCtr="0"/>
          <a:lstStyle>
            <a:lvl1pPr marL="342900" marR="0" lvl="0" indent="-171450" algn="l" rtl="0">
              <a:lnSpc>
                <a:spcPct val="90000"/>
              </a:lnSpc>
              <a:spcBef>
                <a:spcPts val="750"/>
              </a:spcBef>
              <a:spcAft>
                <a:spcPts val="0"/>
              </a:spcAft>
              <a:buClr>
                <a:srgbClr val="04233F"/>
              </a:buClr>
              <a:buSzPts val="3600"/>
              <a:buFont typeface="Arial"/>
              <a:buNone/>
              <a:defRPr sz="2700" b="0" i="0" u="none" strike="noStrike" cap="none">
                <a:solidFill>
                  <a:srgbClr val="04233F"/>
                </a:solidFill>
                <a:latin typeface="Arial"/>
                <a:ea typeface="Arial"/>
                <a:cs typeface="Arial"/>
                <a:sym typeface="Arial"/>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1" name="Google Shape;21;p4"/>
          <p:cNvSpPr txBox="1">
            <a:spLocks noGrp="1"/>
          </p:cNvSpPr>
          <p:nvPr>
            <p:ph type="body" idx="2"/>
          </p:nvPr>
        </p:nvSpPr>
        <p:spPr>
          <a:xfrm>
            <a:off x="1177691" y="1535057"/>
            <a:ext cx="7341900" cy="2754900"/>
          </a:xfrm>
          <a:prstGeom prst="rect">
            <a:avLst/>
          </a:prstGeom>
          <a:noFill/>
          <a:ln>
            <a:noFill/>
          </a:ln>
        </p:spPr>
        <p:txBody>
          <a:bodyPr spcFirstLastPara="1" wrap="square" lIns="91425" tIns="45700" rIns="91425" bIns="45700" anchor="t" anchorCtr="0"/>
          <a:lstStyle>
            <a:lvl1pPr marL="342900" marR="0" lvl="0" indent="-270510" algn="l" rtl="0">
              <a:lnSpc>
                <a:spcPct val="145000"/>
              </a:lnSpc>
              <a:spcBef>
                <a:spcPts val="450"/>
              </a:spcBef>
              <a:spcAft>
                <a:spcPts val="0"/>
              </a:spcAft>
              <a:buClr>
                <a:srgbClr val="00E3C1"/>
              </a:buClr>
              <a:buSzPts val="2080"/>
              <a:buFont typeface="Arial"/>
              <a:buChar char="⚑"/>
              <a:defRPr sz="1200" b="0" i="0" u="none" strike="noStrike" cap="none">
                <a:solidFill>
                  <a:srgbClr val="00243E"/>
                </a:solidFill>
                <a:latin typeface="Arial"/>
                <a:ea typeface="Arial"/>
                <a:cs typeface="Arial"/>
                <a:sym typeface="Arial"/>
              </a:defRPr>
            </a:lvl1pPr>
            <a:lvl2pPr marL="685800" marR="0" lvl="1" indent="-255270" algn="l" rtl="0">
              <a:lnSpc>
                <a:spcPct val="145000"/>
              </a:lnSpc>
              <a:spcBef>
                <a:spcPts val="450"/>
              </a:spcBef>
              <a:spcAft>
                <a:spcPts val="0"/>
              </a:spcAft>
              <a:buClr>
                <a:srgbClr val="00E3C1"/>
              </a:buClr>
              <a:buSzPts val="1760"/>
              <a:buFont typeface="Noto Sans Symbols"/>
              <a:buChar char="➢"/>
              <a:defRPr sz="1200" b="0" i="0" u="none" strike="noStrike" cap="none">
                <a:solidFill>
                  <a:srgbClr val="00243E"/>
                </a:solidFill>
                <a:latin typeface="Arial"/>
                <a:ea typeface="Arial"/>
                <a:cs typeface="Arial"/>
                <a:sym typeface="Arial"/>
              </a:defRPr>
            </a:lvl2pPr>
            <a:lvl3pPr marL="1028700" marR="0" lvl="2"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3pPr>
            <a:lvl4pPr marL="1371600" marR="0" lvl="3"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4pPr>
            <a:lvl5pPr marL="1714500" marR="0" lvl="4"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688383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
        <p:cNvGrpSpPr/>
        <p:nvPr/>
      </p:nvGrpSpPr>
      <p:grpSpPr>
        <a:xfrm>
          <a:off x="0" y="0"/>
          <a:ext cx="0" cy="0"/>
          <a:chOff x="0" y="0"/>
          <a:chExt cx="0" cy="0"/>
        </a:xfrm>
      </p:grpSpPr>
      <p:sp>
        <p:nvSpPr>
          <p:cNvPr id="13" name="Google Shape;13;p3"/>
          <p:cNvSpPr/>
          <p:nvPr/>
        </p:nvSpPr>
        <p:spPr>
          <a:xfrm>
            <a:off x="0" y="0"/>
            <a:ext cx="12192000" cy="1140300"/>
          </a:xfrm>
          <a:prstGeom prst="rect">
            <a:avLst/>
          </a:prstGeom>
          <a:solidFill>
            <a:srgbClr val="04233F"/>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rgbClr val="04233F"/>
              </a:solidFill>
              <a:latin typeface="Calibri"/>
              <a:ea typeface="Calibri"/>
              <a:cs typeface="Calibri"/>
              <a:sym typeface="Calibri"/>
            </a:endParaRPr>
          </a:p>
        </p:txBody>
      </p:sp>
      <p:pic>
        <p:nvPicPr>
          <p:cNvPr id="14" name="Google Shape;14;p3"/>
          <p:cNvPicPr preferRelativeResize="0"/>
          <p:nvPr/>
        </p:nvPicPr>
        <p:blipFill rotWithShape="1">
          <a:blip r:embed="rId2">
            <a:alphaModFix/>
          </a:blip>
          <a:srcRect/>
          <a:stretch/>
        </p:blipFill>
        <p:spPr>
          <a:xfrm>
            <a:off x="119038" y="126423"/>
            <a:ext cx="466519" cy="365714"/>
          </a:xfrm>
          <a:prstGeom prst="rect">
            <a:avLst/>
          </a:prstGeom>
          <a:noFill/>
          <a:ln>
            <a:noFill/>
          </a:ln>
        </p:spPr>
      </p:pic>
      <p:sp>
        <p:nvSpPr>
          <p:cNvPr id="15" name="Google Shape;15;p3"/>
          <p:cNvSpPr txBox="1">
            <a:spLocks noGrp="1"/>
          </p:cNvSpPr>
          <p:nvPr>
            <p:ph type="body" idx="1"/>
          </p:nvPr>
        </p:nvSpPr>
        <p:spPr>
          <a:xfrm>
            <a:off x="2159001" y="347380"/>
            <a:ext cx="7874100" cy="643200"/>
          </a:xfrm>
          <a:prstGeom prst="rect">
            <a:avLst/>
          </a:prstGeom>
          <a:noFill/>
          <a:ln>
            <a:noFill/>
          </a:ln>
        </p:spPr>
        <p:txBody>
          <a:bodyPr spcFirstLastPara="1" wrap="square" lIns="91425" tIns="45700" rIns="91425" bIns="45700" anchor="t" anchorCtr="0"/>
          <a:lstStyle>
            <a:lvl1pPr marL="342900" marR="0" lvl="0" indent="-171450" algn="ctr" rtl="0">
              <a:lnSpc>
                <a:spcPct val="90000"/>
              </a:lnSpc>
              <a:spcBef>
                <a:spcPts val="750"/>
              </a:spcBef>
              <a:spcAft>
                <a:spcPts val="0"/>
              </a:spcAft>
              <a:buClr>
                <a:schemeClr val="lt1"/>
              </a:buClr>
              <a:buSzPts val="3600"/>
              <a:buFont typeface="Arial"/>
              <a:buNone/>
              <a:defRPr sz="2700" b="0" i="0" u="none" strike="noStrike" cap="none">
                <a:solidFill>
                  <a:schemeClr val="lt1"/>
                </a:solidFill>
                <a:latin typeface="Arial"/>
                <a:ea typeface="Arial"/>
                <a:cs typeface="Arial"/>
                <a:sym typeface="Arial"/>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16" name="Google Shape;16;p3"/>
          <p:cNvSpPr txBox="1">
            <a:spLocks noGrp="1"/>
          </p:cNvSpPr>
          <p:nvPr>
            <p:ph type="body" idx="2"/>
          </p:nvPr>
        </p:nvSpPr>
        <p:spPr>
          <a:xfrm>
            <a:off x="1177691" y="1535057"/>
            <a:ext cx="7341900" cy="2754900"/>
          </a:xfrm>
          <a:prstGeom prst="rect">
            <a:avLst/>
          </a:prstGeom>
          <a:noFill/>
          <a:ln>
            <a:noFill/>
          </a:ln>
        </p:spPr>
        <p:txBody>
          <a:bodyPr spcFirstLastPara="1" wrap="square" lIns="91425" tIns="45700" rIns="91425" bIns="45700" anchor="t" anchorCtr="0"/>
          <a:lstStyle>
            <a:lvl1pPr marL="342900" marR="0" lvl="0" indent="-270510" algn="l" rtl="0">
              <a:lnSpc>
                <a:spcPct val="145000"/>
              </a:lnSpc>
              <a:spcBef>
                <a:spcPts val="450"/>
              </a:spcBef>
              <a:spcAft>
                <a:spcPts val="0"/>
              </a:spcAft>
              <a:buClr>
                <a:srgbClr val="00E3C1"/>
              </a:buClr>
              <a:buSzPts val="2080"/>
              <a:buFont typeface="Arial"/>
              <a:buChar char="⚑"/>
              <a:defRPr sz="1200" b="0" i="0" u="none" strike="noStrike" cap="none">
                <a:solidFill>
                  <a:srgbClr val="00243E"/>
                </a:solidFill>
                <a:latin typeface="Arial"/>
                <a:ea typeface="Arial"/>
                <a:cs typeface="Arial"/>
                <a:sym typeface="Arial"/>
              </a:defRPr>
            </a:lvl1pPr>
            <a:lvl2pPr marL="685800" marR="0" lvl="1" indent="-255270" algn="l" rtl="0">
              <a:lnSpc>
                <a:spcPct val="145000"/>
              </a:lnSpc>
              <a:spcBef>
                <a:spcPts val="450"/>
              </a:spcBef>
              <a:spcAft>
                <a:spcPts val="0"/>
              </a:spcAft>
              <a:buClr>
                <a:srgbClr val="00E3C1"/>
              </a:buClr>
              <a:buSzPts val="1760"/>
              <a:buFont typeface="Noto Sans Symbols"/>
              <a:buChar char="➢"/>
              <a:defRPr sz="1200" b="0" i="0" u="none" strike="noStrike" cap="none">
                <a:solidFill>
                  <a:srgbClr val="00243E"/>
                </a:solidFill>
                <a:latin typeface="Arial"/>
                <a:ea typeface="Arial"/>
                <a:cs typeface="Arial"/>
                <a:sym typeface="Arial"/>
              </a:defRPr>
            </a:lvl2pPr>
            <a:lvl3pPr marL="1028700" marR="0" lvl="2"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3pPr>
            <a:lvl4pPr marL="1371600" marR="0" lvl="3"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4pPr>
            <a:lvl5pPr marL="1714500" marR="0" lvl="4" indent="-255270" algn="l" rtl="0">
              <a:lnSpc>
                <a:spcPct val="145000"/>
              </a:lnSpc>
              <a:spcBef>
                <a:spcPts val="450"/>
              </a:spcBef>
              <a:spcAft>
                <a:spcPts val="0"/>
              </a:spcAft>
              <a:buClr>
                <a:srgbClr val="00E3C1"/>
              </a:buClr>
              <a:buSzPts val="1760"/>
              <a:buFont typeface="Arial"/>
              <a:buChar char="•"/>
              <a:defRPr sz="1200" b="0" i="0" u="none" strike="noStrike" cap="none">
                <a:solidFill>
                  <a:srgbClr val="00243E"/>
                </a:solidFill>
                <a:latin typeface="Arial"/>
                <a:ea typeface="Arial"/>
                <a:cs typeface="Arial"/>
                <a:sym typeface="Arial"/>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211111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eading w/single col text">
    <p:spTree>
      <p:nvGrpSpPr>
        <p:cNvPr id="1" name=""/>
        <p:cNvGrpSpPr/>
        <p:nvPr/>
      </p:nvGrpSpPr>
      <p:grpSpPr>
        <a:xfrm>
          <a:off x="0" y="0"/>
          <a:ext cx="0" cy="0"/>
          <a:chOff x="0" y="0"/>
          <a:chExt cx="0" cy="0"/>
        </a:xfrm>
      </p:grpSpPr>
      <p:sp>
        <p:nvSpPr>
          <p:cNvPr id="19" name="Rectangle 8"/>
          <p:cNvSpPr>
            <a:spLocks noGrp="1"/>
          </p:cNvSpPr>
          <p:nvPr>
            <p:ph type="body" sz="quarter" idx="13"/>
          </p:nvPr>
        </p:nvSpPr>
        <p:spPr>
          <a:xfrm>
            <a:off x="406400" y="381000"/>
            <a:ext cx="10769600" cy="228600"/>
          </a:xfrm>
          <a:solidFill>
            <a:schemeClr val="accent6">
              <a:shade val="75000"/>
            </a:schemeClr>
          </a:solidFill>
        </p:spPr>
        <p:txBody>
          <a:bodyPr tIns="0" bIns="0" anchor="t" anchorCtr="0"/>
          <a:lstStyle>
            <a:lvl1pPr marL="0" indent="0">
              <a:spcBef>
                <a:spcPts val="0"/>
              </a:spcBef>
              <a:defRPr sz="1400" b="1" i="0" cap="all" spc="120">
                <a:solidFill>
                  <a:schemeClr val="bg1"/>
                </a:solidFill>
              </a:defRPr>
            </a:lvl1pPr>
            <a:extLst/>
          </a:lstStyle>
          <a:p>
            <a:pPr lvl="0"/>
            <a:r>
              <a:rPr lang="en-US"/>
              <a:t>Click to edit Master text styles</a:t>
            </a:r>
          </a:p>
        </p:txBody>
      </p:sp>
      <p:sp>
        <p:nvSpPr>
          <p:cNvPr id="3" name="Text Placeholder 2"/>
          <p:cNvSpPr>
            <a:spLocks noGrp="1"/>
          </p:cNvSpPr>
          <p:nvPr>
            <p:ph type="body" sz="quarter" idx="14"/>
          </p:nvPr>
        </p:nvSpPr>
        <p:spPr>
          <a:xfrm>
            <a:off x="406400" y="1066800"/>
            <a:ext cx="10769600" cy="50292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6400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838200" y="365126"/>
            <a:ext cx="10515600" cy="559214"/>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00324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6"/>
          <p:cNvSpPr txBox="1">
            <a:spLocks noGrp="1"/>
          </p:cNvSpPr>
          <p:nvPr>
            <p:ph type="body" idx="1"/>
          </p:nvPr>
        </p:nvSpPr>
        <p:spPr>
          <a:xfrm>
            <a:off x="838200" y="1516566"/>
            <a:ext cx="10515600" cy="4660398"/>
          </a:xfrm>
          <a:prstGeom prst="rect">
            <a:avLst/>
          </a:prstGeom>
          <a:noFill/>
          <a:ln>
            <a:noFill/>
          </a:ln>
        </p:spPr>
        <p:txBody>
          <a:bodyPr spcFirstLastPara="1" wrap="square" lIns="91425" tIns="45700" rIns="91425" bIns="45700" anchor="t" anchorCtr="0">
            <a:normAutofit/>
          </a:bodyPr>
          <a:lstStyle>
            <a:lvl1pPr marL="457200" lvl="0" indent="-342900" algn="l">
              <a:lnSpc>
                <a:spcPct val="114000"/>
              </a:lnSpc>
              <a:spcBef>
                <a:spcPts val="1000"/>
              </a:spcBef>
              <a:spcAft>
                <a:spcPts val="0"/>
              </a:spcAft>
              <a:buClr>
                <a:schemeClr val="dk1"/>
              </a:buClr>
              <a:buSzPts val="1800"/>
              <a:buChar char="•"/>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body" idx="2"/>
          </p:nvPr>
        </p:nvSpPr>
        <p:spPr>
          <a:xfrm>
            <a:off x="838200" y="981845"/>
            <a:ext cx="10515600" cy="334963"/>
          </a:xfrm>
          <a:prstGeom prst="rect">
            <a:avLst/>
          </a:prstGeom>
          <a:noFill/>
          <a:ln>
            <a:noFill/>
          </a:ln>
        </p:spPr>
        <p:txBody>
          <a:bodyPr spcFirstLastPara="1" wrap="square" lIns="0" tIns="45700" rIns="91425" bIns="45700" anchor="t" anchorCtr="0">
            <a:noAutofit/>
          </a:bodyPr>
          <a:lstStyle>
            <a:lvl1pPr marL="457200" lvl="0" indent="-228600" algn="l">
              <a:lnSpc>
                <a:spcPct val="114000"/>
              </a:lnSpc>
              <a:spcBef>
                <a:spcPts val="1000"/>
              </a:spcBef>
              <a:spcAft>
                <a:spcPts val="0"/>
              </a:spcAft>
              <a:buClr>
                <a:schemeClr val="dk1"/>
              </a:buClr>
              <a:buSzPts val="2000"/>
              <a:buNone/>
              <a:defRPr sz="2000" b="0" i="0">
                <a:solidFill>
                  <a:schemeClr val="dk1"/>
                </a:solidFill>
                <a:latin typeface="Source Sans Pro"/>
                <a:ea typeface="Source Sans Pro"/>
                <a:cs typeface="Source Sans Pro"/>
                <a:sym typeface="Source Sans Pro"/>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6"/>
          <p:cNvSpPr txBox="1"/>
          <p:nvPr/>
        </p:nvSpPr>
        <p:spPr>
          <a:xfrm>
            <a:off x="11145077" y="6455956"/>
            <a:ext cx="954847" cy="368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3243"/>
              </a:buClr>
              <a:buSzPts val="1800"/>
              <a:buFont typeface="Arial"/>
              <a:buNone/>
            </a:pPr>
            <a:r>
              <a:rPr lang="en-US" sz="1800" b="0" i="0" u="none" strike="noStrike" cap="none">
                <a:solidFill>
                  <a:srgbClr val="013243"/>
                </a:solidFill>
                <a:latin typeface="Source Sans Pro"/>
                <a:ea typeface="Source Sans Pro"/>
                <a:cs typeface="Source Sans Pro"/>
                <a:sym typeface="Source Sans Pro"/>
              </a:rPr>
              <a:t>#AHG21</a:t>
            </a:r>
            <a:endParaRPr/>
          </a:p>
        </p:txBody>
      </p:sp>
      <p:pic>
        <p:nvPicPr>
          <p:cNvPr id="35" name="Google Shape;35;p36"/>
          <p:cNvPicPr preferRelativeResize="0"/>
          <p:nvPr/>
        </p:nvPicPr>
        <p:blipFill rotWithShape="1">
          <a:blip r:embed="rId2">
            <a:alphaModFix/>
          </a:blip>
          <a:srcRect l="9231" r="8333" b="41475"/>
          <a:stretch/>
        </p:blipFill>
        <p:spPr>
          <a:xfrm>
            <a:off x="114691" y="6075552"/>
            <a:ext cx="1287994" cy="457200"/>
          </a:xfrm>
          <a:prstGeom prst="rect">
            <a:avLst/>
          </a:prstGeom>
          <a:noFill/>
          <a:ln>
            <a:noFill/>
          </a:ln>
        </p:spPr>
      </p:pic>
      <p:cxnSp>
        <p:nvCxnSpPr>
          <p:cNvPr id="36" name="Google Shape;36;p36"/>
          <p:cNvCxnSpPr/>
          <p:nvPr/>
        </p:nvCxnSpPr>
        <p:spPr>
          <a:xfrm>
            <a:off x="0" y="6642100"/>
            <a:ext cx="11074400" cy="0"/>
          </a:xfrm>
          <a:prstGeom prst="straightConnector1">
            <a:avLst/>
          </a:prstGeom>
          <a:noFill/>
          <a:ln w="19050" cap="flat" cmpd="sng">
            <a:solidFill>
              <a:srgbClr val="013243"/>
            </a:solidFill>
            <a:prstDash val="solid"/>
            <a:miter lim="800000"/>
            <a:headEnd type="none" w="sm" len="sm"/>
            <a:tailEnd type="none" w="sm" len="sm"/>
          </a:ln>
        </p:spPr>
      </p:cxnSp>
    </p:spTree>
    <p:extLst>
      <p:ext uri="{BB962C8B-B14F-4D97-AF65-F5344CB8AC3E}">
        <p14:creationId xmlns:p14="http://schemas.microsoft.com/office/powerpoint/2010/main" val="230367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p:spTree>
      <p:nvGrpSpPr>
        <p:cNvPr id="1" name=""/>
        <p:cNvGrpSpPr/>
        <p:nvPr/>
      </p:nvGrpSpPr>
      <p:grpSpPr>
        <a:xfrm>
          <a:off x="0" y="0"/>
          <a:ext cx="0" cy="0"/>
          <a:chOff x="0" y="0"/>
          <a:chExt cx="0" cy="0"/>
        </a:xfrm>
      </p:grpSpPr>
      <p:pic>
        <p:nvPicPr>
          <p:cNvPr id="8" name="Picture 7" descr="130923002.jpg"/>
          <p:cNvPicPr>
            <a:picLocks noChangeAspect="1"/>
          </p:cNvPicPr>
          <p:nvPr userDrawn="1"/>
        </p:nvPicPr>
        <p:blipFill rotWithShape="1">
          <a:blip r:embed="rId2" cstate="email">
            <a:extLst>
              <a:ext uri="{28A0092B-C50C-407E-A947-70E740481C1C}">
                <a14:useLocalDpi xmlns:a14="http://schemas.microsoft.com/office/drawing/2010/main" val="0"/>
              </a:ext>
            </a:extLst>
          </a:blip>
          <a:srcRect b="23429"/>
          <a:stretch/>
        </p:blipFill>
        <p:spPr>
          <a:xfrm>
            <a:off x="0" y="0"/>
            <a:ext cx="12192000" cy="4648200"/>
          </a:xfrm>
          <a:prstGeom prst="rect">
            <a:avLst/>
          </a:prstGeom>
        </p:spPr>
      </p:pic>
      <p:sp>
        <p:nvSpPr>
          <p:cNvPr id="5" name="Rectangle 10"/>
          <p:cNvSpPr/>
          <p:nvPr userDrawn="1"/>
        </p:nvSpPr>
        <p:spPr>
          <a:xfrm>
            <a:off x="0" y="4038600"/>
            <a:ext cx="12192000" cy="609600"/>
          </a:xfrm>
          <a:prstGeom prst="rect">
            <a:avLst/>
          </a:prstGeom>
          <a:solidFill>
            <a:schemeClr val="tx1">
              <a:alpha val="66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dirty="0"/>
              <a:t> </a:t>
            </a:r>
          </a:p>
        </p:txBody>
      </p:sp>
      <p:pic>
        <p:nvPicPr>
          <p:cNvPr id="6" name="Picture 8" descr="GMUgreengold.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37651" y="5334000"/>
            <a:ext cx="2766483"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p:cNvSpPr>
          <p:nvPr>
            <p:ph type="ctrTitle" hasCustomPrompt="1"/>
          </p:nvPr>
        </p:nvSpPr>
        <p:spPr>
          <a:xfrm>
            <a:off x="304800" y="4114800"/>
            <a:ext cx="9652000" cy="533400"/>
          </a:xfrm>
          <a:prstGeom prst="rect">
            <a:avLst/>
          </a:prstGeom>
          <a:noFill/>
          <a:ln>
            <a:noFill/>
          </a:ln>
        </p:spPr>
        <p:txBody>
          <a:bodyPr vert="horz"/>
          <a:lstStyle>
            <a:lvl1pPr algn="l">
              <a:defRPr sz="2000" b="1" cap="all" spc="150" baseline="0">
                <a:solidFill>
                  <a:schemeClr val="bg1"/>
                </a:solidFill>
              </a:defRPr>
            </a:lvl1pPr>
            <a:extLst/>
          </a:lstStyle>
          <a:p>
            <a:r>
              <a:rPr lang="en-US" dirty="0"/>
              <a:t>UL Advisory Board Meeting</a:t>
            </a:r>
          </a:p>
        </p:txBody>
      </p:sp>
      <p:sp>
        <p:nvSpPr>
          <p:cNvPr id="3" name="Rectangle 3"/>
          <p:cNvSpPr>
            <a:spLocks noGrp="1"/>
          </p:cNvSpPr>
          <p:nvPr>
            <p:ph type="subTitle" idx="1" hasCustomPrompt="1"/>
          </p:nvPr>
        </p:nvSpPr>
        <p:spPr>
          <a:xfrm>
            <a:off x="304800" y="5029200"/>
            <a:ext cx="9245600" cy="228600"/>
          </a:xfrm>
          <a:solidFill>
            <a:schemeClr val="bg1"/>
          </a:solidFill>
        </p:spPr>
        <p:txBody>
          <a:bodyPr/>
          <a:lstStyle>
            <a:lvl1pPr marL="0" indent="0" algn="l">
              <a:buNone/>
              <a:defRPr sz="13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October 20</a:t>
            </a:r>
            <a:r>
              <a:rPr lang="en-US"/>
              <a:t>, 201</a:t>
            </a:r>
            <a:endParaRPr lang="en-US" dirty="0"/>
          </a:p>
        </p:txBody>
      </p:sp>
    </p:spTree>
    <p:extLst>
      <p:ext uri="{BB962C8B-B14F-4D97-AF65-F5344CB8AC3E}">
        <p14:creationId xmlns:p14="http://schemas.microsoft.com/office/powerpoint/2010/main" val="12121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3_Title">
    <p:spTree>
      <p:nvGrpSpPr>
        <p:cNvPr id="1" name=""/>
        <p:cNvGrpSpPr/>
        <p:nvPr/>
      </p:nvGrpSpPr>
      <p:grpSpPr>
        <a:xfrm>
          <a:off x="0" y="0"/>
          <a:ext cx="0" cy="0"/>
          <a:chOff x="0" y="0"/>
          <a:chExt cx="0" cy="0"/>
        </a:xfrm>
      </p:grpSpPr>
      <p:pic>
        <p:nvPicPr>
          <p:cNvPr id="4" name="Picture 6" descr="130115733.JPG"/>
          <p:cNvPicPr>
            <a:picLocks noChangeAspect="1"/>
          </p:cNvPicPr>
          <p:nvPr userDrawn="1"/>
        </p:nvPicPr>
        <p:blipFill>
          <a:blip r:embed="rId2" cstate="email">
            <a:extLst>
              <a:ext uri="{28A0092B-C50C-407E-A947-70E740481C1C}">
                <a14:useLocalDpi xmlns:a14="http://schemas.microsoft.com/office/drawing/2010/main" val="0"/>
              </a:ext>
            </a:extLst>
          </a:blip>
          <a:srcRect t="20670" b="3087"/>
          <a:stretch>
            <a:fillRect/>
          </a:stretch>
        </p:blipFill>
        <p:spPr bwMode="auto">
          <a:xfrm>
            <a:off x="0" y="1"/>
            <a:ext cx="12192000" cy="464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
          <p:cNvSpPr/>
          <p:nvPr userDrawn="1"/>
        </p:nvSpPr>
        <p:spPr>
          <a:xfrm>
            <a:off x="0" y="4038600"/>
            <a:ext cx="12192000" cy="609600"/>
          </a:xfrm>
          <a:prstGeom prst="rect">
            <a:avLst/>
          </a:prstGeom>
          <a:solidFill>
            <a:schemeClr val="accent4">
              <a:lumMod val="50000"/>
              <a:alpha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dirty="0"/>
              <a:t> </a:t>
            </a:r>
          </a:p>
        </p:txBody>
      </p:sp>
      <p:pic>
        <p:nvPicPr>
          <p:cNvPr id="6" name="Picture 8" descr="GMUgreengold.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37651" y="5334000"/>
            <a:ext cx="2766483"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p:cNvSpPr>
          <p:nvPr>
            <p:ph type="ctrTitle"/>
          </p:nvPr>
        </p:nvSpPr>
        <p:spPr>
          <a:xfrm>
            <a:off x="304800" y="4114800"/>
            <a:ext cx="9652000" cy="533400"/>
          </a:xfrm>
          <a:prstGeom prst="rect">
            <a:avLst/>
          </a:prstGeom>
          <a:noFill/>
        </p:spPr>
        <p:txBody>
          <a:bodyPr vert="horz"/>
          <a:lstStyle>
            <a:lvl1pPr algn="l">
              <a:defRPr sz="2000" b="0" cap="all" spc="150" baseline="0">
                <a:solidFill>
                  <a:schemeClr val="bg1"/>
                </a:solidFill>
              </a:defRPr>
            </a:lvl1pPr>
            <a:extLst/>
          </a:lstStyle>
          <a:p>
            <a:r>
              <a:rPr lang="en-US"/>
              <a:t>Click to edit Master title style</a:t>
            </a:r>
            <a:endParaRPr lang="en-US" dirty="0"/>
          </a:p>
        </p:txBody>
      </p:sp>
      <p:sp>
        <p:nvSpPr>
          <p:cNvPr id="3" name="Rectangle 3"/>
          <p:cNvSpPr>
            <a:spLocks noGrp="1"/>
          </p:cNvSpPr>
          <p:nvPr>
            <p:ph type="subTitle" idx="1"/>
          </p:nvPr>
        </p:nvSpPr>
        <p:spPr>
          <a:xfrm>
            <a:off x="304800" y="4706112"/>
            <a:ext cx="9245600" cy="228600"/>
          </a:xfrm>
          <a:solidFill>
            <a:schemeClr val="bg1"/>
          </a:solidFill>
        </p:spPr>
        <p:txBody>
          <a:bodyPr/>
          <a:lstStyle>
            <a:lvl1pPr marL="0" indent="0" algn="l">
              <a:buNone/>
              <a:defRPr sz="13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Click to edit Master subtitle style</a:t>
            </a:r>
          </a:p>
        </p:txBody>
      </p:sp>
    </p:spTree>
    <p:extLst>
      <p:ext uri="{BB962C8B-B14F-4D97-AF65-F5344CB8AC3E}">
        <p14:creationId xmlns:p14="http://schemas.microsoft.com/office/powerpoint/2010/main" val="175179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7" name="Rectangle 37"/>
          <p:cNvSpPr>
            <a:spLocks noGrp="1"/>
          </p:cNvSpPr>
          <p:nvPr>
            <p:ph type="body" sz="quarter" idx="13"/>
          </p:nvPr>
        </p:nvSpPr>
        <p:spPr>
          <a:xfrm>
            <a:off x="414528" y="381000"/>
            <a:ext cx="9847072" cy="228600"/>
          </a:xfrm>
          <a:solidFill>
            <a:schemeClr val="tx2">
              <a:tint val="40000"/>
            </a:schemeClr>
          </a:solidFill>
        </p:spPr>
        <p:txBody>
          <a:bodyPr anchor="ctr"/>
          <a:lstStyle>
            <a:lvl1pPr>
              <a:buFontTx/>
              <a:buNone/>
              <a:defRPr sz="1100"/>
            </a:lvl1pPr>
            <a:extLst/>
          </a:lstStyle>
          <a:p>
            <a:pPr lvl="0"/>
            <a:r>
              <a:rPr lang="en-US" dirty="0"/>
              <a:t>Click to edit Master text styles</a:t>
            </a:r>
          </a:p>
        </p:txBody>
      </p:sp>
      <p:sp>
        <p:nvSpPr>
          <p:cNvPr id="43" name="Rectangle 37"/>
          <p:cNvSpPr>
            <a:spLocks noGrp="1"/>
          </p:cNvSpPr>
          <p:nvPr>
            <p:ph type="body" sz="quarter" idx="15"/>
          </p:nvPr>
        </p:nvSpPr>
        <p:spPr>
          <a:xfrm>
            <a:off x="406400" y="838200"/>
            <a:ext cx="9855200" cy="228600"/>
          </a:xfrm>
          <a:solidFill>
            <a:schemeClr val="tx2">
              <a:tint val="40000"/>
            </a:schemeClr>
          </a:solidFill>
        </p:spPr>
        <p:txBody>
          <a:bodyPr anchor="ctr"/>
          <a:lstStyle>
            <a:lvl1pPr>
              <a:buFontTx/>
              <a:buNone/>
              <a:defRPr sz="1100"/>
            </a:lvl1pPr>
            <a:extLst/>
          </a:lstStyle>
          <a:p>
            <a:pPr lvl="0"/>
            <a:r>
              <a:rPr lang="en-US"/>
              <a:t>Click to edit Master text styles</a:t>
            </a:r>
          </a:p>
        </p:txBody>
      </p:sp>
      <p:sp>
        <p:nvSpPr>
          <p:cNvPr id="41" name="Rectangle 37"/>
          <p:cNvSpPr>
            <a:spLocks noGrp="1"/>
          </p:cNvSpPr>
          <p:nvPr>
            <p:ph type="body" sz="quarter" idx="17"/>
          </p:nvPr>
        </p:nvSpPr>
        <p:spPr>
          <a:xfrm>
            <a:off x="414528" y="1295400"/>
            <a:ext cx="9847072" cy="228600"/>
          </a:xfrm>
          <a:solidFill>
            <a:schemeClr val="tx2">
              <a:tint val="40000"/>
            </a:schemeClr>
          </a:solidFill>
        </p:spPr>
        <p:txBody>
          <a:bodyPr anchor="ctr"/>
          <a:lstStyle>
            <a:lvl1pPr>
              <a:buFontTx/>
              <a:buNone/>
              <a:defRPr sz="1100"/>
            </a:lvl1pPr>
            <a:extLst/>
          </a:lstStyle>
          <a:p>
            <a:pPr lvl="0"/>
            <a:r>
              <a:rPr lang="en-US"/>
              <a:t>Click to edit Master text styles</a:t>
            </a:r>
          </a:p>
        </p:txBody>
      </p:sp>
      <p:sp>
        <p:nvSpPr>
          <p:cNvPr id="45" name="Rectangle 37"/>
          <p:cNvSpPr>
            <a:spLocks noGrp="1"/>
          </p:cNvSpPr>
          <p:nvPr>
            <p:ph type="body" sz="quarter" idx="19"/>
          </p:nvPr>
        </p:nvSpPr>
        <p:spPr>
          <a:xfrm>
            <a:off x="414528" y="1752600"/>
            <a:ext cx="9847072" cy="228600"/>
          </a:xfrm>
          <a:solidFill>
            <a:schemeClr val="tx2">
              <a:tint val="40000"/>
            </a:schemeClr>
          </a:solidFill>
        </p:spPr>
        <p:txBody>
          <a:bodyPr anchor="ctr"/>
          <a:lstStyle>
            <a:lvl1pPr>
              <a:buFontTx/>
              <a:buNone/>
              <a:defRPr sz="1100" baseline="0"/>
            </a:lvl1pPr>
            <a:extLst/>
          </a:lstStyle>
          <a:p>
            <a:pPr lvl="0"/>
            <a:r>
              <a:rPr lang="en-US"/>
              <a:t>Click to edit Master text styles</a:t>
            </a:r>
          </a:p>
        </p:txBody>
      </p:sp>
      <p:sp>
        <p:nvSpPr>
          <p:cNvPr id="47" name="Rectangle 37"/>
          <p:cNvSpPr>
            <a:spLocks noGrp="1"/>
          </p:cNvSpPr>
          <p:nvPr>
            <p:ph type="body" sz="quarter" idx="21"/>
          </p:nvPr>
        </p:nvSpPr>
        <p:spPr>
          <a:xfrm>
            <a:off x="414528" y="2209800"/>
            <a:ext cx="9847072" cy="228600"/>
          </a:xfrm>
          <a:solidFill>
            <a:schemeClr val="tx2">
              <a:tint val="40000"/>
            </a:schemeClr>
          </a:solidFill>
        </p:spPr>
        <p:txBody>
          <a:bodyPr anchor="ctr"/>
          <a:lstStyle>
            <a:lvl1pPr>
              <a:buFontTx/>
              <a:buNone/>
              <a:defRPr sz="1100" baseline="0"/>
            </a:lvl1pPr>
            <a:extLst/>
          </a:lstStyle>
          <a:p>
            <a:pPr lvl="0"/>
            <a:r>
              <a:rPr lang="en-US"/>
              <a:t>Click to edit Master text styles</a:t>
            </a:r>
          </a:p>
        </p:txBody>
      </p:sp>
      <p:sp>
        <p:nvSpPr>
          <p:cNvPr id="49" name="Rectangle 37"/>
          <p:cNvSpPr>
            <a:spLocks noGrp="1"/>
          </p:cNvSpPr>
          <p:nvPr>
            <p:ph type="body" sz="quarter" idx="23"/>
          </p:nvPr>
        </p:nvSpPr>
        <p:spPr>
          <a:xfrm>
            <a:off x="414528" y="2667000"/>
            <a:ext cx="9847072" cy="228600"/>
          </a:xfrm>
          <a:solidFill>
            <a:schemeClr val="tx2">
              <a:tint val="40000"/>
            </a:schemeClr>
          </a:solidFill>
        </p:spPr>
        <p:txBody>
          <a:bodyPr anchor="ctr"/>
          <a:lstStyle>
            <a:lvl1pPr>
              <a:buFontTx/>
              <a:buNone/>
              <a:defRPr sz="1100"/>
            </a:lvl1pPr>
            <a:extLst/>
          </a:lstStyle>
          <a:p>
            <a:pPr lvl="0"/>
            <a:r>
              <a:rPr lang="en-US"/>
              <a:t>Click to edit Master text styles</a:t>
            </a:r>
          </a:p>
        </p:txBody>
      </p:sp>
      <p:sp>
        <p:nvSpPr>
          <p:cNvPr id="51" name="Rectangle 37"/>
          <p:cNvSpPr>
            <a:spLocks noGrp="1"/>
          </p:cNvSpPr>
          <p:nvPr>
            <p:ph type="body" sz="quarter" idx="25"/>
          </p:nvPr>
        </p:nvSpPr>
        <p:spPr>
          <a:xfrm>
            <a:off x="414528" y="3124200"/>
            <a:ext cx="9847072" cy="228600"/>
          </a:xfrm>
          <a:solidFill>
            <a:schemeClr val="tx2">
              <a:tint val="40000"/>
            </a:schemeClr>
          </a:solidFill>
        </p:spPr>
        <p:txBody>
          <a:bodyPr anchor="ctr"/>
          <a:lstStyle>
            <a:lvl1pPr>
              <a:buFontTx/>
              <a:buNone/>
              <a:defRPr sz="1100"/>
            </a:lvl1pPr>
            <a:extLst/>
          </a:lstStyle>
          <a:p>
            <a:pPr lvl="0"/>
            <a:r>
              <a:rPr lang="en-US"/>
              <a:t>Click to edit Master text styles</a:t>
            </a:r>
          </a:p>
        </p:txBody>
      </p:sp>
      <p:sp>
        <p:nvSpPr>
          <p:cNvPr id="53" name="Rectangle 37"/>
          <p:cNvSpPr>
            <a:spLocks noGrp="1"/>
          </p:cNvSpPr>
          <p:nvPr>
            <p:ph type="body" sz="quarter" idx="27"/>
          </p:nvPr>
        </p:nvSpPr>
        <p:spPr>
          <a:xfrm>
            <a:off x="414528" y="3581400"/>
            <a:ext cx="9847072" cy="228600"/>
          </a:xfrm>
          <a:solidFill>
            <a:schemeClr val="tx2">
              <a:tint val="40000"/>
            </a:schemeClr>
          </a:solidFill>
        </p:spPr>
        <p:txBody>
          <a:bodyPr anchor="ctr"/>
          <a:lstStyle>
            <a:lvl1pPr>
              <a:buFontTx/>
              <a:buNone/>
              <a:defRPr sz="1100"/>
            </a:lvl1pPr>
            <a:extLst/>
          </a:lstStyle>
          <a:p>
            <a:pPr lvl="0"/>
            <a:r>
              <a:rPr lang="en-US"/>
              <a:t>Click to edit Master text styles</a:t>
            </a:r>
          </a:p>
        </p:txBody>
      </p:sp>
      <p:sp>
        <p:nvSpPr>
          <p:cNvPr id="55" name="Rectangle 37"/>
          <p:cNvSpPr>
            <a:spLocks noGrp="1"/>
          </p:cNvSpPr>
          <p:nvPr>
            <p:ph type="body" sz="quarter" idx="29"/>
          </p:nvPr>
        </p:nvSpPr>
        <p:spPr>
          <a:xfrm>
            <a:off x="414528" y="4038600"/>
            <a:ext cx="9847072" cy="228600"/>
          </a:xfrm>
          <a:solidFill>
            <a:schemeClr val="tx2">
              <a:tint val="40000"/>
            </a:schemeClr>
          </a:solidFill>
        </p:spPr>
        <p:txBody>
          <a:bodyPr anchor="ctr"/>
          <a:lstStyle>
            <a:lvl1pPr>
              <a:buFontTx/>
              <a:buNone/>
              <a:defRPr sz="1100" baseline="0"/>
            </a:lvl1pPr>
            <a:extLst/>
          </a:lstStyle>
          <a:p>
            <a:pPr lvl="0"/>
            <a:r>
              <a:rPr lang="en-US"/>
              <a:t>Click to edit Master text styles</a:t>
            </a:r>
          </a:p>
        </p:txBody>
      </p:sp>
      <p:sp>
        <p:nvSpPr>
          <p:cNvPr id="57" name="Rectangle 37"/>
          <p:cNvSpPr>
            <a:spLocks noGrp="1"/>
          </p:cNvSpPr>
          <p:nvPr>
            <p:ph type="body" sz="quarter" idx="31"/>
          </p:nvPr>
        </p:nvSpPr>
        <p:spPr>
          <a:xfrm>
            <a:off x="414528" y="4495800"/>
            <a:ext cx="9847072" cy="228600"/>
          </a:xfrm>
          <a:solidFill>
            <a:schemeClr val="tx2">
              <a:tint val="40000"/>
            </a:schemeClr>
          </a:solidFill>
        </p:spPr>
        <p:txBody>
          <a:bodyPr anchor="ctr"/>
          <a:lstStyle>
            <a:lvl1pPr>
              <a:buFontTx/>
              <a:buNone/>
              <a:defRPr sz="1100"/>
            </a:lvl1pPr>
            <a:extLst/>
          </a:lstStyle>
          <a:p>
            <a:pPr lvl="0"/>
            <a:r>
              <a:rPr lang="en-US"/>
              <a:t>Click to edit Master text styles</a:t>
            </a:r>
          </a:p>
        </p:txBody>
      </p:sp>
      <p:sp>
        <p:nvSpPr>
          <p:cNvPr id="26" name="Rectangle 37"/>
          <p:cNvSpPr>
            <a:spLocks noGrp="1"/>
          </p:cNvSpPr>
          <p:nvPr>
            <p:ph type="body" sz="quarter" idx="33"/>
          </p:nvPr>
        </p:nvSpPr>
        <p:spPr>
          <a:xfrm>
            <a:off x="414528" y="4953000"/>
            <a:ext cx="9847072" cy="228600"/>
          </a:xfrm>
          <a:solidFill>
            <a:schemeClr val="tx2">
              <a:tint val="40000"/>
            </a:schemeClr>
          </a:solidFill>
        </p:spPr>
        <p:txBody>
          <a:bodyPr anchor="ctr"/>
          <a:lstStyle>
            <a:lvl1pPr>
              <a:buFontTx/>
              <a:buNone/>
              <a:defRPr sz="1100"/>
            </a:lvl1pPr>
            <a:extLst/>
          </a:lstStyle>
          <a:p>
            <a:pPr lvl="0"/>
            <a:r>
              <a:rPr lang="en-US"/>
              <a:t>Click to edit Master text styles</a:t>
            </a:r>
          </a:p>
        </p:txBody>
      </p:sp>
      <p:sp>
        <p:nvSpPr>
          <p:cNvPr id="28" name="Rectangle 37"/>
          <p:cNvSpPr>
            <a:spLocks noGrp="1"/>
          </p:cNvSpPr>
          <p:nvPr>
            <p:ph type="body" sz="quarter" idx="35"/>
          </p:nvPr>
        </p:nvSpPr>
        <p:spPr>
          <a:xfrm>
            <a:off x="414528" y="5410200"/>
            <a:ext cx="9847072" cy="228600"/>
          </a:xfrm>
          <a:solidFill>
            <a:schemeClr val="tx2">
              <a:tint val="40000"/>
            </a:schemeClr>
          </a:solidFill>
        </p:spPr>
        <p:txBody>
          <a:bodyPr anchor="ctr"/>
          <a:lstStyle>
            <a:lvl1pPr>
              <a:buFontTx/>
              <a:buNone/>
              <a:defRPr sz="1100"/>
            </a:lvl1pPr>
            <a:extLst/>
          </a:lstStyle>
          <a:p>
            <a:pPr lvl="0"/>
            <a:r>
              <a:rPr lang="en-US"/>
              <a:t>Click to edit Master text styles</a:t>
            </a:r>
          </a:p>
        </p:txBody>
      </p:sp>
      <p:sp>
        <p:nvSpPr>
          <p:cNvPr id="98" name="Rectangle 37"/>
          <p:cNvSpPr>
            <a:spLocks noGrp="1"/>
          </p:cNvSpPr>
          <p:nvPr>
            <p:ph type="body" sz="quarter" idx="14"/>
          </p:nvPr>
        </p:nvSpPr>
        <p:spPr>
          <a:xfrm>
            <a:off x="10261600" y="381000"/>
            <a:ext cx="914400" cy="228600"/>
          </a:xfrm>
          <a:solidFill>
            <a:schemeClr val="tx2"/>
          </a:solidFill>
        </p:spPr>
        <p:txBody>
          <a:bodyPr anchor="ctr"/>
          <a:lstStyle>
            <a:lvl1pPr algn="r">
              <a:buFontTx/>
              <a:buNone/>
              <a:defRPr sz="1050">
                <a:solidFill>
                  <a:schemeClr val="bg1"/>
                </a:solidFill>
              </a:defRPr>
            </a:lvl1pPr>
            <a:extLst/>
          </a:lstStyle>
          <a:p>
            <a:pPr lvl="0"/>
            <a:r>
              <a:rPr lang="en-US" dirty="0"/>
              <a:t>Click to edit Master text styles</a:t>
            </a:r>
          </a:p>
        </p:txBody>
      </p:sp>
      <p:sp>
        <p:nvSpPr>
          <p:cNvPr id="44" name="Rectangle 37"/>
          <p:cNvSpPr>
            <a:spLocks noGrp="1"/>
          </p:cNvSpPr>
          <p:nvPr>
            <p:ph type="body" sz="quarter" idx="16"/>
          </p:nvPr>
        </p:nvSpPr>
        <p:spPr>
          <a:xfrm>
            <a:off x="10261600" y="838200"/>
            <a:ext cx="914400" cy="228600"/>
          </a:xfrm>
          <a:solidFill>
            <a:schemeClr val="tx2"/>
          </a:solidFill>
        </p:spPr>
        <p:txBody>
          <a:bodyPr anchor="ctr"/>
          <a:lstStyle>
            <a:lvl1pPr algn="r">
              <a:buFontTx/>
              <a:buNone/>
              <a:defRPr sz="1100">
                <a:solidFill>
                  <a:schemeClr val="bg1"/>
                </a:solidFill>
              </a:defRPr>
            </a:lvl1pPr>
            <a:extLst/>
          </a:lstStyle>
          <a:p>
            <a:pPr lvl="0"/>
            <a:r>
              <a:rPr lang="en-US" dirty="0"/>
              <a:t>Click to edit Master text styles</a:t>
            </a:r>
          </a:p>
        </p:txBody>
      </p:sp>
      <p:sp>
        <p:nvSpPr>
          <p:cNvPr id="42" name="Rectangle 37"/>
          <p:cNvSpPr>
            <a:spLocks noGrp="1"/>
          </p:cNvSpPr>
          <p:nvPr>
            <p:ph type="body" sz="quarter" idx="18"/>
          </p:nvPr>
        </p:nvSpPr>
        <p:spPr>
          <a:xfrm>
            <a:off x="10261600" y="1295400"/>
            <a:ext cx="914400" cy="228600"/>
          </a:xfrm>
          <a:solidFill>
            <a:schemeClr val="tx2"/>
          </a:solidFill>
        </p:spPr>
        <p:txBody>
          <a:bodyPr anchor="ctr"/>
          <a:lstStyle>
            <a:lvl1pPr algn="r">
              <a:buFontTx/>
              <a:buNone/>
              <a:defRPr sz="1100">
                <a:solidFill>
                  <a:schemeClr val="bg1"/>
                </a:solidFill>
              </a:defRPr>
            </a:lvl1pPr>
            <a:extLst/>
          </a:lstStyle>
          <a:p>
            <a:pPr lvl="0"/>
            <a:r>
              <a:rPr lang="en-US" dirty="0"/>
              <a:t>Click to edit Master text styles</a:t>
            </a:r>
          </a:p>
        </p:txBody>
      </p:sp>
      <p:sp>
        <p:nvSpPr>
          <p:cNvPr id="46" name="Rectangle 37"/>
          <p:cNvSpPr>
            <a:spLocks noGrp="1"/>
          </p:cNvSpPr>
          <p:nvPr>
            <p:ph type="body" sz="quarter" idx="20"/>
          </p:nvPr>
        </p:nvSpPr>
        <p:spPr>
          <a:xfrm>
            <a:off x="10261600" y="1752600"/>
            <a:ext cx="914400" cy="228600"/>
          </a:xfrm>
          <a:solidFill>
            <a:schemeClr val="tx2"/>
          </a:solidFill>
        </p:spPr>
        <p:txBody>
          <a:bodyPr anchor="ctr"/>
          <a:lstStyle>
            <a:lvl1pPr algn="r">
              <a:buFontTx/>
              <a:buNone/>
              <a:defRPr sz="1100">
                <a:solidFill>
                  <a:schemeClr val="bg1"/>
                </a:solidFill>
              </a:defRPr>
            </a:lvl1pPr>
            <a:extLst/>
          </a:lstStyle>
          <a:p>
            <a:pPr lvl="0"/>
            <a:endParaRPr lang="en-US" dirty="0"/>
          </a:p>
        </p:txBody>
      </p:sp>
      <p:sp>
        <p:nvSpPr>
          <p:cNvPr id="48" name="Rectangle 37"/>
          <p:cNvSpPr>
            <a:spLocks noGrp="1"/>
          </p:cNvSpPr>
          <p:nvPr>
            <p:ph type="body" sz="quarter" idx="22"/>
          </p:nvPr>
        </p:nvSpPr>
        <p:spPr>
          <a:xfrm>
            <a:off x="10261600" y="22098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
        <p:nvSpPr>
          <p:cNvPr id="50" name="Rectangle 37"/>
          <p:cNvSpPr>
            <a:spLocks noGrp="1"/>
          </p:cNvSpPr>
          <p:nvPr>
            <p:ph type="body" sz="quarter" idx="24"/>
          </p:nvPr>
        </p:nvSpPr>
        <p:spPr>
          <a:xfrm>
            <a:off x="10261600" y="26670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
        <p:nvSpPr>
          <p:cNvPr id="52" name="Rectangle 37"/>
          <p:cNvSpPr>
            <a:spLocks noGrp="1"/>
          </p:cNvSpPr>
          <p:nvPr>
            <p:ph type="body" sz="quarter" idx="26"/>
          </p:nvPr>
        </p:nvSpPr>
        <p:spPr>
          <a:xfrm>
            <a:off x="10261600" y="31242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
        <p:nvSpPr>
          <p:cNvPr id="54" name="Rectangle 37"/>
          <p:cNvSpPr>
            <a:spLocks noGrp="1"/>
          </p:cNvSpPr>
          <p:nvPr>
            <p:ph type="body" sz="quarter" idx="28"/>
          </p:nvPr>
        </p:nvSpPr>
        <p:spPr>
          <a:xfrm>
            <a:off x="10261600" y="35814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
        <p:nvSpPr>
          <p:cNvPr id="56" name="Rectangle 37"/>
          <p:cNvSpPr>
            <a:spLocks noGrp="1"/>
          </p:cNvSpPr>
          <p:nvPr>
            <p:ph type="body" sz="quarter" idx="30"/>
          </p:nvPr>
        </p:nvSpPr>
        <p:spPr>
          <a:xfrm>
            <a:off x="10261600" y="40386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
        <p:nvSpPr>
          <p:cNvPr id="58" name="Rectangle 37"/>
          <p:cNvSpPr>
            <a:spLocks noGrp="1"/>
          </p:cNvSpPr>
          <p:nvPr>
            <p:ph type="body" sz="quarter" idx="32"/>
          </p:nvPr>
        </p:nvSpPr>
        <p:spPr>
          <a:xfrm>
            <a:off x="10261600" y="44958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
        <p:nvSpPr>
          <p:cNvPr id="27" name="Rectangle 37"/>
          <p:cNvSpPr>
            <a:spLocks noGrp="1"/>
          </p:cNvSpPr>
          <p:nvPr>
            <p:ph type="body" sz="quarter" idx="34"/>
          </p:nvPr>
        </p:nvSpPr>
        <p:spPr>
          <a:xfrm>
            <a:off x="10261600" y="49530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
        <p:nvSpPr>
          <p:cNvPr id="29" name="Rectangle 37"/>
          <p:cNvSpPr>
            <a:spLocks noGrp="1"/>
          </p:cNvSpPr>
          <p:nvPr>
            <p:ph type="body" sz="quarter" idx="36"/>
          </p:nvPr>
        </p:nvSpPr>
        <p:spPr>
          <a:xfrm>
            <a:off x="10261600" y="54102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
        <p:nvSpPr>
          <p:cNvPr id="30" name="Rectangle 37"/>
          <p:cNvSpPr>
            <a:spLocks noGrp="1"/>
          </p:cNvSpPr>
          <p:nvPr>
            <p:ph type="body" sz="quarter" idx="37"/>
          </p:nvPr>
        </p:nvSpPr>
        <p:spPr>
          <a:xfrm>
            <a:off x="414528" y="5867400"/>
            <a:ext cx="9847072" cy="228600"/>
          </a:xfrm>
          <a:solidFill>
            <a:schemeClr val="tx2">
              <a:tint val="40000"/>
            </a:schemeClr>
          </a:solidFill>
        </p:spPr>
        <p:txBody>
          <a:bodyPr anchor="ctr">
            <a:noAutofit/>
          </a:bodyPr>
          <a:lstStyle>
            <a:lvl1pPr>
              <a:buFontTx/>
              <a:buNone/>
              <a:defRPr sz="1100"/>
            </a:lvl1pPr>
            <a:extLst/>
          </a:lstStyle>
          <a:p>
            <a:pPr lvl="0"/>
            <a:r>
              <a:rPr lang="en-US"/>
              <a:t>Click to edit Master text styles</a:t>
            </a:r>
          </a:p>
        </p:txBody>
      </p:sp>
      <p:sp>
        <p:nvSpPr>
          <p:cNvPr id="31" name="Rectangle 37"/>
          <p:cNvSpPr>
            <a:spLocks noGrp="1"/>
          </p:cNvSpPr>
          <p:nvPr>
            <p:ph type="body" sz="quarter" idx="38"/>
          </p:nvPr>
        </p:nvSpPr>
        <p:spPr>
          <a:xfrm>
            <a:off x="10261600" y="5867400"/>
            <a:ext cx="914400" cy="228600"/>
          </a:xfrm>
          <a:solidFill>
            <a:schemeClr val="tx2"/>
          </a:solidFill>
        </p:spPr>
        <p:txBody>
          <a:bodyPr anchor="ctr"/>
          <a:lstStyle>
            <a:lvl1pPr algn="r">
              <a:buFontTx/>
              <a:buNone/>
              <a:defRPr sz="1100">
                <a:solidFill>
                  <a:schemeClr val="bg1"/>
                </a:solidFill>
              </a:defRPr>
            </a:lvl1pPr>
            <a:extLst/>
          </a:lstStyle>
          <a:p>
            <a:pPr lvl="0"/>
            <a:r>
              <a:rPr lang="en-US"/>
              <a:t>Click to edit Master text styles</a:t>
            </a:r>
          </a:p>
        </p:txBody>
      </p:sp>
    </p:spTree>
    <p:extLst>
      <p:ext uri="{BB962C8B-B14F-4D97-AF65-F5344CB8AC3E}">
        <p14:creationId xmlns:p14="http://schemas.microsoft.com/office/powerpoint/2010/main" val="348810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w/single col text">
    <p:spTree>
      <p:nvGrpSpPr>
        <p:cNvPr id="1" name=""/>
        <p:cNvGrpSpPr/>
        <p:nvPr/>
      </p:nvGrpSpPr>
      <p:grpSpPr>
        <a:xfrm>
          <a:off x="0" y="0"/>
          <a:ext cx="0" cy="0"/>
          <a:chOff x="0" y="0"/>
          <a:chExt cx="0" cy="0"/>
        </a:xfrm>
      </p:grpSpPr>
      <p:sp>
        <p:nvSpPr>
          <p:cNvPr id="19" name="Rectangle 8"/>
          <p:cNvSpPr>
            <a:spLocks noGrp="1"/>
          </p:cNvSpPr>
          <p:nvPr>
            <p:ph type="body" sz="quarter" idx="13"/>
          </p:nvPr>
        </p:nvSpPr>
        <p:spPr>
          <a:xfrm>
            <a:off x="406400" y="381000"/>
            <a:ext cx="10769600" cy="228600"/>
          </a:xfrm>
          <a:solidFill>
            <a:schemeClr val="accent6">
              <a:shade val="75000"/>
            </a:schemeClr>
          </a:solidFill>
        </p:spPr>
        <p:txBody>
          <a:bodyPr tIns="0" bIns="0" anchor="t" anchorCtr="0"/>
          <a:lstStyle>
            <a:lvl1pPr marL="0" indent="0">
              <a:spcBef>
                <a:spcPts val="0"/>
              </a:spcBef>
              <a:defRPr sz="1400" b="1" i="0" cap="all" spc="120">
                <a:solidFill>
                  <a:schemeClr val="bg1"/>
                </a:solidFill>
              </a:defRPr>
            </a:lvl1pPr>
            <a:extLst/>
          </a:lstStyle>
          <a:p>
            <a:pPr lvl="0"/>
            <a:r>
              <a:rPr lang="en-US" dirty="0"/>
              <a:t>Click to edit Master text styles</a:t>
            </a:r>
          </a:p>
        </p:txBody>
      </p:sp>
      <p:sp>
        <p:nvSpPr>
          <p:cNvPr id="3" name="Text Placeholder 2"/>
          <p:cNvSpPr>
            <a:spLocks noGrp="1"/>
          </p:cNvSpPr>
          <p:nvPr>
            <p:ph type="body" sz="quarter" idx="14"/>
          </p:nvPr>
        </p:nvSpPr>
        <p:spPr>
          <a:xfrm>
            <a:off x="406400" y="1066800"/>
            <a:ext cx="10769600" cy="50292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56996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2col">
    <p:spTree>
      <p:nvGrpSpPr>
        <p:cNvPr id="1" name=""/>
        <p:cNvGrpSpPr/>
        <p:nvPr/>
      </p:nvGrpSpPr>
      <p:grpSpPr>
        <a:xfrm>
          <a:off x="0" y="0"/>
          <a:ext cx="0" cy="0"/>
          <a:chOff x="0" y="0"/>
          <a:chExt cx="0" cy="0"/>
        </a:xfrm>
      </p:grpSpPr>
      <p:sp>
        <p:nvSpPr>
          <p:cNvPr id="14" name="Text Placeholder 2"/>
          <p:cNvSpPr>
            <a:spLocks noGrp="1"/>
          </p:cNvSpPr>
          <p:nvPr>
            <p:ph type="body" sz="quarter" idx="14"/>
          </p:nvPr>
        </p:nvSpPr>
        <p:spPr>
          <a:xfrm>
            <a:off x="406400" y="1066800"/>
            <a:ext cx="5181600" cy="5029200"/>
          </a:xfrm>
        </p:spPr>
        <p:txBody>
          <a:bodyPr spcCol="0"/>
          <a:lstStyle>
            <a:lvl1pPr>
              <a:defRPr sz="1400"/>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p:cNvSpPr>
            <a:spLocks noGrp="1"/>
          </p:cNvSpPr>
          <p:nvPr>
            <p:ph type="body" sz="quarter" idx="15"/>
          </p:nvPr>
        </p:nvSpPr>
        <p:spPr>
          <a:xfrm>
            <a:off x="5994400" y="1066800"/>
            <a:ext cx="5181600" cy="5029200"/>
          </a:xfrm>
        </p:spPr>
        <p:txBody>
          <a:bodyPr spcCol="0"/>
          <a:lstStyle>
            <a:lvl1pPr>
              <a:defRPr sz="1400"/>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p:cNvSpPr>
          <p:nvPr>
            <p:ph type="body" sz="quarter" idx="16"/>
          </p:nvPr>
        </p:nvSpPr>
        <p:spPr>
          <a:xfrm>
            <a:off x="406400" y="381000"/>
            <a:ext cx="10769600" cy="228600"/>
          </a:xfrm>
          <a:solidFill>
            <a:schemeClr val="accent6">
              <a:shade val="75000"/>
            </a:schemeClr>
          </a:solidFill>
        </p:spPr>
        <p:txBody>
          <a:bodyPr tIns="0" bIns="0" anchor="t" anchorCtr="0"/>
          <a:lstStyle>
            <a:lvl1pPr marL="0" indent="0">
              <a:spcBef>
                <a:spcPts val="0"/>
              </a:spcBef>
              <a:defRPr sz="1400" b="1" i="0" cap="all" spc="120">
                <a:solidFill>
                  <a:schemeClr val="bg1"/>
                </a:solidFill>
              </a:defRPr>
            </a:lvl1pPr>
            <a:extLst/>
          </a:lstStyle>
          <a:p>
            <a:pPr lvl="0"/>
            <a:r>
              <a:rPr lang="en-US" dirty="0"/>
              <a:t>Click to edit Master text styles</a:t>
            </a:r>
          </a:p>
        </p:txBody>
      </p:sp>
    </p:spTree>
    <p:extLst>
      <p:ext uri="{BB962C8B-B14F-4D97-AF65-F5344CB8AC3E}">
        <p14:creationId xmlns:p14="http://schemas.microsoft.com/office/powerpoint/2010/main" val="75684800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13"/>
          <p:cNvSpPr txBox="1">
            <a:spLocks/>
          </p:cNvSpPr>
          <p:nvPr/>
        </p:nvSpPr>
        <p:spPr>
          <a:xfrm>
            <a:off x="304800" y="533400"/>
            <a:ext cx="9652000" cy="533400"/>
          </a:xfrm>
          <a:prstGeom prst="rect">
            <a:avLst/>
          </a:prstGeom>
          <a:noFill/>
        </p:spPr>
        <p:txBody>
          <a:bodyPr vert="horz"/>
          <a:lstStyle>
            <a:lvl1pPr algn="l" defTabSz="457200" rtl="0" eaLnBrk="1" latinLnBrk="0" hangingPunct="1">
              <a:spcBef>
                <a:spcPct val="0"/>
              </a:spcBef>
              <a:buNone/>
              <a:defRPr sz="2000" b="0" kern="1200" cap="all" spc="150" baseline="0">
                <a:solidFill>
                  <a:schemeClr val="bg1"/>
                </a:solidFill>
                <a:latin typeface="+mj-lt"/>
                <a:ea typeface="+mj-ea"/>
                <a:cs typeface="+mj-cs"/>
              </a:defRPr>
            </a:lvl1pPr>
          </a:lstStyle>
          <a:p>
            <a:r>
              <a:rPr lang="en-US" sz="2000" dirty="0"/>
              <a:t>Click to edit Master title style</a:t>
            </a:r>
          </a:p>
        </p:txBody>
      </p:sp>
    </p:spTree>
    <p:extLst>
      <p:ext uri="{BB962C8B-B14F-4D97-AF65-F5344CB8AC3E}">
        <p14:creationId xmlns:p14="http://schemas.microsoft.com/office/powerpoint/2010/main" val="3681419138"/>
      </p:ext>
    </p:extLst>
  </p:cSld>
  <p:clrMap bg1="lt1" tx1="dk1" bg2="lt2" tx2="dk2" accent1="accent1" accent2="accent2" accent3="accent3" accent4="accent4" accent5="accent5" accent6="accent6" hlink="hlink" folHlink="folHlink"/>
  <p:sldLayoutIdLst>
    <p:sldLayoutId id="214748376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11785600" y="0"/>
            <a:ext cx="406400" cy="6858000"/>
          </a:xfrm>
          <a:prstGeom prst="rect">
            <a:avLst/>
          </a:prstGeom>
          <a:solidFill>
            <a:schemeClr val="tx1"/>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1027" name="Rectangle 3"/>
          <p:cNvSpPr>
            <a:spLocks noGrp="1"/>
          </p:cNvSpPr>
          <p:nvPr>
            <p:ph type="body" idx="1"/>
          </p:nvPr>
        </p:nvSpPr>
        <p:spPr bwMode="auto">
          <a:xfrm>
            <a:off x="508000" y="381000"/>
            <a:ext cx="10668000" cy="5867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1" name="Rectangle 10"/>
          <p:cNvSpPr/>
          <p:nvPr/>
        </p:nvSpPr>
        <p:spPr>
          <a:xfrm>
            <a:off x="0" y="0"/>
            <a:ext cx="101600" cy="6858000"/>
          </a:xfrm>
          <a:prstGeom prst="rect">
            <a:avLst/>
          </a:prstGeom>
          <a:solidFill>
            <a:schemeClr val="tx2"/>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13" name="Rectangle 34"/>
          <p:cNvSpPr txBox="1">
            <a:spLocks/>
          </p:cNvSpPr>
          <p:nvPr/>
        </p:nvSpPr>
        <p:spPr>
          <a:xfrm>
            <a:off x="6197600" y="6477000"/>
            <a:ext cx="4978400" cy="304800"/>
          </a:xfrm>
          <a:prstGeom prst="rect">
            <a:avLst/>
          </a:prstGeom>
        </p:spPr>
        <p:txBody>
          <a:bodyPr rIns="0"/>
          <a:lstStyle>
            <a:lvl1pPr marL="0" algn="l" rtl="0" latinLnBrk="0">
              <a:defRPr sz="900" kern="1200" cap="all" spc="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algn="r" fontAlgn="auto">
              <a:spcBef>
                <a:spcPts val="0"/>
              </a:spcBef>
              <a:spcAft>
                <a:spcPts val="0"/>
              </a:spcAft>
              <a:defRPr/>
            </a:pPr>
            <a:r>
              <a:rPr lang="en-US" sz="900" kern="0" spc="150" dirty="0">
                <a:solidFill>
                  <a:srgbClr val="000000"/>
                </a:solidFill>
              </a:rPr>
              <a:t>GEORGE MASON UNIVERSITY</a:t>
            </a: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57" r:id="rId9"/>
    <p:sldLayoutId id="2147483712" r:id="rId10"/>
    <p:sldLayoutId id="2147483756" r:id="rId11"/>
    <p:sldLayoutId id="2147483759" r:id="rId12"/>
    <p:sldLayoutId id="2147483761" r:id="rId13"/>
    <p:sldLayoutId id="2147483740" r:id="rId14"/>
    <p:sldLayoutId id="2147483762" r:id="rId15"/>
  </p:sldLayoutIdLst>
  <p:hf sldNum="0" hdr="0" ftr="0" dt="0"/>
  <p:txStyles>
    <p:titleStyle>
      <a:lvl1pPr algn="l" rtl="0" eaLnBrk="1" fontAlgn="base" hangingPunct="1">
        <a:spcBef>
          <a:spcPct val="0"/>
        </a:spcBef>
        <a:spcAft>
          <a:spcPct val="0"/>
        </a:spcAft>
        <a:defRPr sz="2400" cap="small">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400">
          <a:solidFill>
            <a:schemeClr val="bg1"/>
          </a:solidFill>
          <a:latin typeface="Calibri" charset="0"/>
          <a:ea typeface="ＭＳ Ｐゴシック" charset="0"/>
          <a:cs typeface="ＭＳ Ｐゴシック" charset="0"/>
        </a:defRPr>
      </a:lvl2pPr>
      <a:lvl3pPr algn="l" rtl="0" eaLnBrk="1" fontAlgn="base" hangingPunct="1">
        <a:spcBef>
          <a:spcPct val="0"/>
        </a:spcBef>
        <a:spcAft>
          <a:spcPct val="0"/>
        </a:spcAft>
        <a:defRPr sz="2400">
          <a:solidFill>
            <a:schemeClr val="bg1"/>
          </a:solidFill>
          <a:latin typeface="Calibri" charset="0"/>
          <a:ea typeface="ＭＳ Ｐゴシック" charset="0"/>
          <a:cs typeface="ＭＳ Ｐゴシック" charset="0"/>
        </a:defRPr>
      </a:lvl3pPr>
      <a:lvl4pPr algn="l" rtl="0" eaLnBrk="1" fontAlgn="base" hangingPunct="1">
        <a:spcBef>
          <a:spcPct val="0"/>
        </a:spcBef>
        <a:spcAft>
          <a:spcPct val="0"/>
        </a:spcAft>
        <a:defRPr sz="2400">
          <a:solidFill>
            <a:schemeClr val="bg1"/>
          </a:solidFill>
          <a:latin typeface="Calibri" charset="0"/>
          <a:ea typeface="ＭＳ Ｐゴシック" charset="0"/>
          <a:cs typeface="ＭＳ Ｐゴシック" charset="0"/>
        </a:defRPr>
      </a:lvl4pPr>
      <a:lvl5pPr algn="l" rtl="0" eaLnBrk="1" fontAlgn="base" hangingPunct="1">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eaLnBrk="1" fontAlgn="base" hangingPunct="1">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eaLnBrk="1" fontAlgn="base" hangingPunct="1">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eaLnBrk="1" fontAlgn="base" hangingPunct="1">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eaLnBrk="1" fontAlgn="base" hangingPunct="1">
        <a:spcBef>
          <a:spcPct val="0"/>
        </a:spcBef>
        <a:spcAft>
          <a:spcPct val="0"/>
        </a:spcAft>
        <a:defRPr sz="2400">
          <a:solidFill>
            <a:schemeClr val="bg1"/>
          </a:solidFill>
          <a:latin typeface="Calibri" charset="0"/>
          <a:ea typeface="ＭＳ Ｐゴシック" charset="0"/>
          <a:cs typeface="ＭＳ Ｐゴシック" charset="0"/>
        </a:defRPr>
      </a:lvl9pPr>
      <a:extLst/>
    </p:titleStyle>
    <p:bodyStyle>
      <a:lvl1pPr marL="342900" indent="-342900" algn="l" rtl="0" eaLnBrk="1" fontAlgn="base" hangingPunct="1">
        <a:spcBef>
          <a:spcPct val="20000"/>
        </a:spcBef>
        <a:spcAft>
          <a:spcPct val="0"/>
        </a:spcAft>
        <a:defRPr sz="18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defRPr sz="1400">
          <a:solidFill>
            <a:srgbClr val="000000"/>
          </a:solidFill>
          <a:latin typeface="+mn-lt"/>
          <a:ea typeface="ＭＳ Ｐゴシック" charset="0"/>
          <a:cs typeface="+mn-cs"/>
        </a:defRPr>
      </a:lvl2pPr>
      <a:lvl3pPr marL="1143000" indent="-228600" algn="l" rtl="0" eaLnBrk="1" fontAlgn="base" hangingPunct="1">
        <a:spcBef>
          <a:spcPct val="20000"/>
        </a:spcBef>
        <a:spcAft>
          <a:spcPct val="0"/>
        </a:spcAft>
        <a:defRPr sz="1400">
          <a:solidFill>
            <a:srgbClr val="000000"/>
          </a:solidFill>
          <a:latin typeface="+mn-lt"/>
          <a:ea typeface="ＭＳ Ｐゴシック" charset="0"/>
          <a:cs typeface="+mn-cs"/>
        </a:defRPr>
      </a:lvl3pPr>
      <a:lvl4pPr marL="1600200" indent="-228600" algn="l" rtl="0" eaLnBrk="1" fontAlgn="base" hangingPunct="1">
        <a:spcBef>
          <a:spcPct val="20000"/>
        </a:spcBef>
        <a:spcAft>
          <a:spcPct val="0"/>
        </a:spcAft>
        <a:defRPr sz="1100">
          <a:solidFill>
            <a:srgbClr val="000000"/>
          </a:solidFill>
          <a:latin typeface="+mn-lt"/>
          <a:ea typeface="ＭＳ Ｐゴシック" charset="0"/>
          <a:cs typeface="+mn-cs"/>
        </a:defRPr>
      </a:lvl4pPr>
      <a:lvl5pPr marL="2057400" indent="-228600" algn="l" rtl="0" eaLnBrk="1" fontAlgn="base" hangingPunct="1">
        <a:spcBef>
          <a:spcPct val="20000"/>
        </a:spcBef>
        <a:spcAft>
          <a:spcPct val="0"/>
        </a:spcAft>
        <a:defRPr sz="1100">
          <a:solidFill>
            <a:srgbClr val="000000"/>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A80CB818-7379-467D-8E76-EF9D9074A26C}" type="datetime2">
              <a:rPr lang="en-US" smtClean="0">
                <a:latin typeface="Arial"/>
                <a:ea typeface="+mn-ea"/>
                <a:cs typeface="+mn-cs"/>
              </a:rPr>
              <a:pPr fontAlgn="auto">
                <a:spcBef>
                  <a:spcPts val="0"/>
                </a:spcBef>
                <a:spcAft>
                  <a:spcPts val="0"/>
                </a:spcAft>
              </a:pPr>
              <a:t>Wednesday, November 16, 2022</a:t>
            </a:fld>
            <a:endParaRPr lang="en-US" dirty="0">
              <a:latin typeface="Arial"/>
              <a:ea typeface="+mn-ea"/>
              <a:cs typeface="+mn-cs"/>
            </a:endParaRPr>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lgn="r" fontAlgn="auto">
              <a:spcBef>
                <a:spcPts val="0"/>
              </a:spcBef>
              <a:spcAft>
                <a:spcPts val="0"/>
              </a:spcAft>
            </a:pPr>
            <a:endParaRPr lang="en-US" dirty="0">
              <a:latin typeface="Arial"/>
              <a:ea typeface="+mn-ea"/>
              <a:cs typeface="+mn-cs"/>
            </a:endParaRPr>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CFEC368-1D7A-4F81-ABF6-AE0E36BAF64C}" type="slidenum">
              <a:rPr lang="en-US" smtClean="0">
                <a:latin typeface="Arial"/>
                <a:ea typeface="+mn-ea"/>
                <a:cs typeface="+mn-cs"/>
              </a:rPr>
              <a:pPr fontAlgn="auto">
                <a:spcBef>
                  <a:spcPts val="0"/>
                </a:spcBef>
                <a:spcAft>
                  <a:spcPts val="0"/>
                </a:spcAft>
              </a:pPr>
              <a:t>‹#›</a:t>
            </a:fld>
            <a:endParaRPr lang="en-US" dirty="0">
              <a:latin typeface="Arial"/>
              <a:ea typeface="+mn-ea"/>
              <a:cs typeface="+mn-cs"/>
            </a:endParaRPr>
          </a:p>
        </p:txBody>
      </p:sp>
      <p:sp>
        <p:nvSpPr>
          <p:cNvPr id="8" name="Rectangle 7">
            <a:extLst>
              <a:ext uri="{FF2B5EF4-FFF2-40B4-BE49-F238E27FC236}">
                <a16:creationId xmlns:a16="http://schemas.microsoft.com/office/drawing/2014/main" id="{BA1D4A59-ECD6-49F6-8745-15EE0BDAA42D}"/>
              </a:ext>
            </a:extLst>
          </p:cNvPr>
          <p:cNvSpPr/>
          <p:nvPr userDrawn="1"/>
        </p:nvSpPr>
        <p:spPr>
          <a:xfrm>
            <a:off x="0" y="0"/>
            <a:ext cx="12192000" cy="365760"/>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A80CB818-7379-467D-8E76-EF9D9074A26C}" type="datetime2">
              <a:rPr lang="en-US" smtClean="0">
                <a:latin typeface="Arial"/>
                <a:ea typeface="+mn-ea"/>
                <a:cs typeface="+mn-cs"/>
              </a:rPr>
              <a:pPr fontAlgn="auto">
                <a:spcBef>
                  <a:spcPts val="0"/>
                </a:spcBef>
                <a:spcAft>
                  <a:spcPts val="0"/>
                </a:spcAft>
              </a:pPr>
              <a:t>Wednesday, November 16, 2022</a:t>
            </a:fld>
            <a:endParaRPr lang="en-US" dirty="0">
              <a:latin typeface="Arial"/>
              <a:ea typeface="+mn-ea"/>
              <a:cs typeface="+mn-cs"/>
            </a:endParaRPr>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lgn="r" fontAlgn="auto">
              <a:spcBef>
                <a:spcPts val="0"/>
              </a:spcBef>
              <a:spcAft>
                <a:spcPts val="0"/>
              </a:spcAft>
            </a:pPr>
            <a:endParaRPr lang="en-US" dirty="0">
              <a:latin typeface="Arial"/>
              <a:ea typeface="+mn-ea"/>
              <a:cs typeface="+mn-cs"/>
            </a:endParaRPr>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CFEC368-1D7A-4F81-ABF6-AE0E36BAF64C}" type="slidenum">
              <a:rPr lang="en-US" smtClean="0">
                <a:latin typeface="Arial"/>
                <a:ea typeface="+mn-ea"/>
                <a:cs typeface="+mn-cs"/>
              </a:rPr>
              <a:pPr fontAlgn="auto">
                <a:spcBef>
                  <a:spcPts val="0"/>
                </a:spcBef>
                <a:spcAft>
                  <a:spcPts val="0"/>
                </a:spcAft>
              </a:pPr>
              <a:t>‹#›</a:t>
            </a:fld>
            <a:endParaRPr lang="en-US" dirty="0">
              <a:latin typeface="Arial"/>
              <a:ea typeface="+mn-ea"/>
              <a:cs typeface="+mn-cs"/>
            </a:endParaRPr>
          </a:p>
        </p:txBody>
      </p:sp>
    </p:spTree>
    <p:extLst>
      <p:ext uri="{BB962C8B-B14F-4D97-AF65-F5344CB8AC3E}">
        <p14:creationId xmlns:p14="http://schemas.microsoft.com/office/powerpoint/2010/main" val="26404186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65" r:id="rId5"/>
    <p:sldLayoutId id="2147483718" r:id="rId6"/>
    <p:sldLayoutId id="2147483764"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63" r:id="rId17"/>
  </p:sldLayoutIdLst>
  <p:hf sldNum="0" hdr="0" ftr="0" dt="0"/>
  <p:txStyles>
    <p:titleStyle>
      <a:lvl1pPr algn="l" defTabSz="914400" rtl="0" eaLnBrk="1" latinLnBrk="0" hangingPunct="1">
        <a:spcBef>
          <a:spcPct val="0"/>
        </a:spcBef>
        <a:buNone/>
        <a:defRPr sz="4000" kern="1200" spc="-100" baseline="0">
          <a:solidFill>
            <a:srgbClr val="006633"/>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hyperlink" Target="https://training.section508testing.n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dhs.gov/trusted-tester" TargetMode="External"/><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18.jpe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hyperlink" Target="https://creativecommons.org/licenses/by-sa/3.0/" TargetMode="External"/><Relationship Id="rId4" Type="http://schemas.openxmlformats.org/officeDocument/2006/relationships/hyperlink" Target="https://www.htnovo.net/2020/05/miglioramenti-microsoft-team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3.xml"/><Relationship Id="rId5" Type="http://schemas.openxmlformats.org/officeDocument/2006/relationships/hyperlink" Target="https://creativecommons.org/licenses/by-sa/3.0/" TargetMode="External"/><Relationship Id="rId4" Type="http://schemas.openxmlformats.org/officeDocument/2006/relationships/hyperlink" Target="https://icto.foo.hva.nl/document/chat_en_team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redly.com/org/george-mason-university/badge/trusted-tester-for-web-fundamentals" TargetMode="External"/><Relationship Id="rId2" Type="http://schemas.openxmlformats.org/officeDocument/2006/relationships/notesSlide" Target="../notesSlides/notesSlide23.xml"/><Relationship Id="rId1" Type="http://schemas.openxmlformats.org/officeDocument/2006/relationships/slideLayout" Target="../slideLayouts/slideLayout33.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hyperlink" Target="https://www.w3.org/blog/2018/09/wcag-2-1-adoption-in-europ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hyperlink" Target="https://bit.ly/AHG2022-TrustedTester" TargetMode="External"/><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hyperlink" Target="https://chss.gmu.edu/"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notesSlide" Target="../notesSlides/notesSlide42.xml"/><Relationship Id="rId4"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1.xml"/><Relationship Id="rId4" Type="http://schemas.openxmlformats.org/officeDocument/2006/relationships/hyperlink" Target="https://chss.gmu.ed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1.xml"/><Relationship Id="rId4" Type="http://schemas.openxmlformats.org/officeDocument/2006/relationships/hyperlink" Target="https://chss.gmu.edu/"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hyperlink" Target="https://www.gmu.edu/admissions-aid/apply-now/how-apply/graduat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31.xml"/><Relationship Id="rId5" Type="http://schemas.openxmlformats.org/officeDocument/2006/relationships/hyperlink" Target="https://diversity.gmu.edu/" TargetMode="External"/><Relationship Id="rId4" Type="http://schemas.openxmlformats.org/officeDocument/2006/relationships/hyperlink" Target="https://business.gmu.ed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1.xml"/><Relationship Id="rId4" Type="http://schemas.openxmlformats.org/officeDocument/2006/relationships/hyperlink" Target="https://science.gmu.ed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1.xml"/><Relationship Id="rId4" Type="http://schemas.openxmlformats.org/officeDocument/2006/relationships/hyperlink" Target="https://chhs.gmu.ed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31.xml"/><Relationship Id="rId4" Type="http://schemas.openxmlformats.org/officeDocument/2006/relationships/hyperlink" Target="https://chhs.gmu.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ati.gmu.edu/welcome/upcoming-workshops/ttw/" TargetMode="External"/><Relationship Id="rId7" Type="http://schemas.openxmlformats.org/officeDocument/2006/relationships/diagramColors" Target="../diagrams/colors3.xml"/><Relationship Id="rId2" Type="http://schemas.openxmlformats.org/officeDocument/2006/relationships/notesSlide" Target="../notesSlides/notesSlide53.xml"/><Relationship Id="rId1" Type="http://schemas.openxmlformats.org/officeDocument/2006/relationships/slideLayout" Target="../slideLayouts/slideLayout3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4.xml.rels><?xml version="1.0" encoding="UTF-8" standalone="yes"?>
<Relationships xmlns="http://schemas.openxmlformats.org/package/2006/relationships"><Relationship Id="rId3" Type="http://schemas.openxmlformats.org/officeDocument/2006/relationships/hyperlink" Target="http://owl.excelsior.edu/writing-process/prewriting-strategies/prewriting-strategies-asking-defining-questions/" TargetMode="External"/><Relationship Id="rId2" Type="http://schemas.openxmlformats.org/officeDocument/2006/relationships/image" Target="../media/image48.jpeg"/><Relationship Id="rId1" Type="http://schemas.openxmlformats.org/officeDocument/2006/relationships/slideLayout" Target="../slideLayouts/slideLayout31.xml"/><Relationship Id="rId4" Type="http://schemas.openxmlformats.org/officeDocument/2006/relationships/hyperlink" Target="https://creativecommons.org/licenses/by/3.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kneuber@gmu.edu" TargetMode="External"/><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hyperlink" Target="mailto:ksinglet@gmu.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hyperlink" Target="https://dubbot.com/features/web-accessibility-checks.html" TargetMode="Externa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114800"/>
            <a:ext cx="10972800" cy="584686"/>
          </a:xfrm>
        </p:spPr>
        <p:txBody>
          <a:bodyPr/>
          <a:lstStyle/>
          <a:p>
            <a:r>
              <a:rPr lang="en-US" sz="2400" dirty="0">
                <a:latin typeface="Arial Rounded MT Bold" panose="020F0704030504030204" pitchFamily="34" charset="0"/>
              </a:rPr>
              <a:t>Leveraging Trusted Tester for Web For Windows</a:t>
            </a:r>
            <a:endParaRPr lang="en-US" sz="2400" cap="none" dirty="0">
              <a:latin typeface="Arial Rounded MT Bold" panose="020F0704030504030204" pitchFamily="34" charset="0"/>
            </a:endParaRPr>
          </a:p>
        </p:txBody>
      </p:sp>
      <p:sp>
        <p:nvSpPr>
          <p:cNvPr id="3" name="Subtitle 2"/>
          <p:cNvSpPr>
            <a:spLocks noGrp="1"/>
          </p:cNvSpPr>
          <p:nvPr>
            <p:ph type="subTitle" idx="1"/>
          </p:nvPr>
        </p:nvSpPr>
        <p:spPr>
          <a:xfrm>
            <a:off x="304800" y="4706112"/>
            <a:ext cx="10515600" cy="170688"/>
          </a:xfrm>
        </p:spPr>
        <p:txBody>
          <a:bodyPr/>
          <a:lstStyle/>
          <a:p>
            <a:pPr>
              <a:spcBef>
                <a:spcPts val="0"/>
              </a:spcBef>
            </a:pPr>
            <a:r>
              <a:rPr lang="en-US" sz="2000" i="1" dirty="0">
                <a:solidFill>
                  <a:srgbClr val="101A10"/>
                </a:solidFill>
                <a:latin typeface="Arial" panose="020B0604020202020204" pitchFamily="34" charset="0"/>
                <a:cs typeface="Arial" panose="020B0604020202020204" pitchFamily="34" charset="0"/>
              </a:rPr>
              <a:t>Exploring the relationship between web accessibility training and compliance</a:t>
            </a:r>
          </a:p>
          <a:p>
            <a:pPr>
              <a:spcBef>
                <a:spcPts val="0"/>
              </a:spcBef>
            </a:pPr>
            <a:endParaRPr lang="en-US" sz="2000" i="1" dirty="0">
              <a:solidFill>
                <a:srgbClr val="101A10"/>
              </a:solidFill>
              <a:latin typeface="Arial" panose="020B0604020202020204" pitchFamily="34" charset="0"/>
              <a:cs typeface="Arial" panose="020B0604020202020204" pitchFamily="34" charset="0"/>
            </a:endParaRPr>
          </a:p>
          <a:p>
            <a:pPr>
              <a:spcBef>
                <a:spcPts val="0"/>
              </a:spcBef>
            </a:pPr>
            <a:r>
              <a:rPr lang="en-US" sz="2000" i="1" dirty="0">
                <a:solidFill>
                  <a:srgbClr val="101A10"/>
                </a:solidFill>
                <a:latin typeface="Arial" panose="020B0604020202020204" pitchFamily="34" charset="0"/>
                <a:cs typeface="Arial" panose="020B0604020202020204" pitchFamily="34" charset="0"/>
              </a:rPr>
              <a:t>GMU Assistive Technology Initiative</a:t>
            </a:r>
          </a:p>
          <a:p>
            <a:pPr>
              <a:spcBef>
                <a:spcPts val="0"/>
              </a:spcBef>
            </a:pPr>
            <a:r>
              <a:rPr lang="en-US" sz="2000" b="0" dirty="0">
                <a:solidFill>
                  <a:srgbClr val="101A10"/>
                </a:solidFill>
                <a:latin typeface="Arial" panose="020B0604020202020204" pitchFamily="34" charset="0"/>
                <a:cs typeface="Arial" panose="020B0604020202020204" pitchFamily="34" charset="0"/>
              </a:rPr>
              <a:t>Accessing Higher Ground 2022 </a:t>
            </a:r>
          </a:p>
          <a:p>
            <a:pPr>
              <a:spcBef>
                <a:spcPts val="0"/>
              </a:spcBef>
            </a:pPr>
            <a:r>
              <a:rPr lang="en-US" sz="2000" b="0" i="1" dirty="0">
                <a:solidFill>
                  <a:srgbClr val="101A10"/>
                </a:solidFill>
                <a:latin typeface="Arial" panose="020B0604020202020204" pitchFamily="34" charset="0"/>
                <a:cs typeface="Arial" panose="020B0604020202020204" pitchFamily="34" charset="0"/>
              </a:rPr>
              <a:t>November 16, 2022</a:t>
            </a:r>
          </a:p>
          <a:p>
            <a:endParaRPr lang="en-US" sz="1800" dirty="0"/>
          </a:p>
        </p:txBody>
      </p:sp>
    </p:spTree>
    <p:extLst>
      <p:ext uri="{BB962C8B-B14F-4D97-AF65-F5344CB8AC3E}">
        <p14:creationId xmlns:p14="http://schemas.microsoft.com/office/powerpoint/2010/main" val="298108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Architecture Standards Review Board (Purchasing &amp; Procurement)</a:t>
            </a:r>
          </a:p>
        </p:txBody>
      </p:sp>
      <p:sp>
        <p:nvSpPr>
          <p:cNvPr id="3" name="Content Placeholder 2"/>
          <p:cNvSpPr>
            <a:spLocks noGrp="1"/>
          </p:cNvSpPr>
          <p:nvPr>
            <p:ph sz="half" idx="1"/>
          </p:nvPr>
        </p:nvSpPr>
        <p:spPr>
          <a:xfrm>
            <a:off x="609600" y="1673352"/>
            <a:ext cx="5384800" cy="4718304"/>
          </a:xfrm>
        </p:spPr>
        <p:txBody>
          <a:bodyPr>
            <a:noAutofit/>
          </a:bodyPr>
          <a:lstStyle/>
          <a:p>
            <a:pPr marL="0" indent="0">
              <a:buNone/>
            </a:pPr>
            <a:r>
              <a:rPr lang="en-US" sz="2133" dirty="0"/>
              <a:t>The </a:t>
            </a:r>
            <a:r>
              <a:rPr lang="en-US" sz="2133" b="1" dirty="0">
                <a:solidFill>
                  <a:srgbClr val="006633"/>
                </a:solidFill>
              </a:rPr>
              <a:t>Architecture Standards Review Board (ASRB)</a:t>
            </a:r>
            <a:r>
              <a:rPr lang="en-US" sz="2133" b="1" dirty="0">
                <a:solidFill>
                  <a:schemeClr val="bg2">
                    <a:lumMod val="75000"/>
                  </a:schemeClr>
                </a:solidFill>
              </a:rPr>
              <a:t> </a:t>
            </a:r>
            <a:r>
              <a:rPr lang="en-US" sz="2133" dirty="0"/>
              <a:t>is under the </a:t>
            </a:r>
            <a:r>
              <a:rPr lang="en-US" sz="2133" i="1" dirty="0"/>
              <a:t>Architecture Standards Committee</a:t>
            </a:r>
            <a:r>
              <a:rPr lang="en-US" sz="2133" dirty="0"/>
              <a:t> and is responsible for reviewing IT purchases prior to implementation. </a:t>
            </a:r>
          </a:p>
          <a:p>
            <a:pPr marL="0" indent="0">
              <a:buNone/>
            </a:pPr>
            <a:endParaRPr lang="en-US" sz="2133" dirty="0"/>
          </a:p>
          <a:p>
            <a:pPr marL="0" indent="0">
              <a:buNone/>
            </a:pPr>
            <a:r>
              <a:rPr lang="en-US" sz="2133" dirty="0"/>
              <a:t>The ASRB includes representatives from </a:t>
            </a:r>
            <a:r>
              <a:rPr lang="en-US" sz="2133" i="1" dirty="0"/>
              <a:t>Security</a:t>
            </a:r>
            <a:r>
              <a:rPr lang="en-US" sz="2133" dirty="0"/>
              <a:t>, </a:t>
            </a:r>
            <a:r>
              <a:rPr lang="en-US" sz="2133" i="1" dirty="0"/>
              <a:t>Enterprise Integration</a:t>
            </a:r>
            <a:r>
              <a:rPr lang="en-US" sz="2133" dirty="0"/>
              <a:t>, </a:t>
            </a:r>
            <a:r>
              <a:rPr lang="en-US" sz="2133" i="1" dirty="0"/>
              <a:t>Server Management</a:t>
            </a:r>
            <a:r>
              <a:rPr lang="en-US" sz="2133" dirty="0"/>
              <a:t>, </a:t>
            </a:r>
            <a:r>
              <a:rPr lang="en-US" sz="2133" i="1" dirty="0"/>
              <a:t>ATI (Accessibility)</a:t>
            </a:r>
            <a:r>
              <a:rPr lang="en-US" sz="2133" dirty="0"/>
              <a:t>, and </a:t>
            </a:r>
            <a:r>
              <a:rPr lang="en-US" sz="2133" i="1" dirty="0"/>
              <a:t>Purchasing</a:t>
            </a:r>
            <a:r>
              <a:rPr lang="en-US" sz="2133" dirty="0"/>
              <a:t>.</a:t>
            </a:r>
          </a:p>
          <a:p>
            <a:pPr marL="109725" indent="0">
              <a:buNone/>
            </a:pPr>
            <a:endParaRPr lang="en-US" sz="2133" dirty="0"/>
          </a:p>
          <a:p>
            <a:pPr marL="109725" indent="0">
              <a:buNone/>
            </a:pPr>
            <a:endParaRPr lang="en-US" sz="1867" dirty="0"/>
          </a:p>
          <a:p>
            <a:pPr lvl="1"/>
            <a:endParaRPr lang="en-US" sz="1600" b="1" dirty="0"/>
          </a:p>
        </p:txBody>
      </p:sp>
      <p:graphicFrame>
        <p:nvGraphicFramePr>
          <p:cNvPr id="6" name="Content Placeholder 3">
            <a:extLst>
              <a:ext uri="{FF2B5EF4-FFF2-40B4-BE49-F238E27FC236}">
                <a16:creationId xmlns:a16="http://schemas.microsoft.com/office/drawing/2014/main" id="{969229E3-C1A4-422D-9986-3F0536F07B7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408987796"/>
              </p:ext>
            </p:extLst>
          </p:nvPr>
        </p:nvGraphicFramePr>
        <p:xfrm>
          <a:off x="6197600" y="1673225"/>
          <a:ext cx="5384800" cy="4718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1763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a:t>Web Accessibility Reviews (</a:t>
            </a:r>
            <a:r>
              <a:rPr lang="en-US" sz="3200" i="1" dirty="0"/>
              <a:t>by request</a:t>
            </a:r>
            <a:r>
              <a:rPr lang="en-US" sz="3200" dirty="0"/>
              <a:t>)</a:t>
            </a:r>
            <a:endParaRPr lang="en-US" sz="3600" dirty="0"/>
          </a:p>
        </p:txBody>
      </p:sp>
      <p:sp>
        <p:nvSpPr>
          <p:cNvPr id="79874" name="Content Placeholder 2"/>
          <p:cNvSpPr>
            <a:spLocks noGrp="1"/>
          </p:cNvSpPr>
          <p:nvPr>
            <p:ph sz="half" idx="1"/>
          </p:nvPr>
        </p:nvSpPr>
        <p:spPr/>
        <p:txBody>
          <a:bodyPr>
            <a:noAutofit/>
          </a:bodyPr>
          <a:lstStyle/>
          <a:p>
            <a:pPr marL="0" indent="0">
              <a:buNone/>
            </a:pPr>
            <a:r>
              <a:rPr lang="en-US" sz="2000" b="1" dirty="0"/>
              <a:t>Service involves:</a:t>
            </a:r>
          </a:p>
          <a:p>
            <a:pPr lvl="1"/>
            <a:r>
              <a:rPr lang="en-US" sz="1800" dirty="0"/>
              <a:t>Review of third-party websites or applications (e.g., Piazza, MATLAB, Pearson, etc.) for instructional faculty. </a:t>
            </a:r>
          </a:p>
          <a:p>
            <a:pPr lvl="1"/>
            <a:r>
              <a:rPr lang="en-US" sz="1800" dirty="0"/>
              <a:t>It also involves occasional consultation and guidance to screen reader users</a:t>
            </a:r>
            <a:r>
              <a:rPr lang="en-US" sz="1600" dirty="0"/>
              <a:t>.</a:t>
            </a:r>
          </a:p>
          <a:p>
            <a:pPr marL="0" indent="0">
              <a:buNone/>
            </a:pPr>
            <a:endParaRPr lang="en-US" sz="2000" dirty="0"/>
          </a:p>
          <a:p>
            <a:pPr marL="0" indent="0">
              <a:buNone/>
            </a:pPr>
            <a:r>
              <a:rPr lang="en-US" sz="2000" b="1" dirty="0"/>
              <a:t>Review Process:</a:t>
            </a:r>
          </a:p>
          <a:p>
            <a:pPr lvl="1"/>
            <a:r>
              <a:rPr lang="en-US" sz="1800" dirty="0"/>
              <a:t>Manual reviews using JAWS/NVDA, ANDI, and/or CCA</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934200" y="1905000"/>
            <a:ext cx="3789362" cy="3789362"/>
          </a:xfrm>
        </p:spPr>
      </p:pic>
    </p:spTree>
    <p:extLst>
      <p:ext uri="{BB962C8B-B14F-4D97-AF65-F5344CB8AC3E}">
        <p14:creationId xmlns:p14="http://schemas.microsoft.com/office/powerpoint/2010/main" val="741582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fontScale="90000"/>
          </a:bodyPr>
          <a:lstStyle/>
          <a:p>
            <a:pPr algn="ctr"/>
            <a:r>
              <a:rPr lang="en-US" b="1" dirty="0">
                <a:solidFill>
                  <a:srgbClr val="006633"/>
                </a:solidFill>
              </a:rPr>
              <a:t>Fall 2021: Meetings with our strategic partners</a:t>
            </a:r>
            <a:endParaRPr lang="en-US" i="1" dirty="0">
              <a:solidFill>
                <a:srgbClr val="006633"/>
              </a:solidFill>
            </a:endParaRPr>
          </a:p>
        </p:txBody>
      </p:sp>
      <p:sp>
        <p:nvSpPr>
          <p:cNvPr id="4" name="Rectangle 3">
            <a:extLst>
              <a:ext uri="{FF2B5EF4-FFF2-40B4-BE49-F238E27FC236}">
                <a16:creationId xmlns:a16="http://schemas.microsoft.com/office/drawing/2014/main" id="{8FB784C3-3A44-452F-88C2-28334A346ED6}"/>
              </a:ext>
            </a:extLst>
          </p:cNvPr>
          <p:cNvSpPr/>
          <p:nvPr/>
        </p:nvSpPr>
        <p:spPr>
          <a:xfrm>
            <a:off x="2209800" y="4800601"/>
            <a:ext cx="7772400" cy="492443"/>
          </a:xfrm>
          <a:prstGeom prst="rect">
            <a:avLst/>
          </a:prstGeom>
        </p:spPr>
        <p:txBody>
          <a:bodyPr wrap="square">
            <a:spAutoFit/>
          </a:bodyPr>
          <a:lstStyle/>
          <a:p>
            <a:pPr algn="ctr"/>
            <a:r>
              <a:rPr lang="en-US" sz="2600" i="1" spc="-150" dirty="0">
                <a:latin typeface="+mj-lt"/>
              </a:rPr>
              <a:t>Issues, Feedback from Debriefs</a:t>
            </a:r>
          </a:p>
        </p:txBody>
      </p:sp>
    </p:spTree>
    <p:extLst>
      <p:ext uri="{BB962C8B-B14F-4D97-AF65-F5344CB8AC3E}">
        <p14:creationId xmlns:p14="http://schemas.microsoft.com/office/powerpoint/2010/main" val="1929159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C442-5456-4B2C-9DF2-9E95A228D849}"/>
              </a:ext>
            </a:extLst>
          </p:cNvPr>
          <p:cNvSpPr>
            <a:spLocks noGrp="1"/>
          </p:cNvSpPr>
          <p:nvPr>
            <p:ph type="title"/>
          </p:nvPr>
        </p:nvSpPr>
        <p:spPr/>
        <p:txBody>
          <a:bodyPr/>
          <a:lstStyle/>
          <a:p>
            <a:r>
              <a:rPr lang="en-US" dirty="0"/>
              <a:t>Existing Issues, Feedback, and Next Steps</a:t>
            </a:r>
          </a:p>
        </p:txBody>
      </p:sp>
      <p:sp>
        <p:nvSpPr>
          <p:cNvPr id="4" name="Text Placeholder 3">
            <a:extLst>
              <a:ext uri="{FF2B5EF4-FFF2-40B4-BE49-F238E27FC236}">
                <a16:creationId xmlns:a16="http://schemas.microsoft.com/office/drawing/2014/main" id="{F8B0A7A5-5798-4EF4-9C41-69C4C804099E}"/>
              </a:ext>
            </a:extLst>
          </p:cNvPr>
          <p:cNvSpPr>
            <a:spLocks noGrp="1"/>
          </p:cNvSpPr>
          <p:nvPr>
            <p:ph type="body" idx="1"/>
          </p:nvPr>
        </p:nvSpPr>
        <p:spPr/>
        <p:txBody>
          <a:bodyPr>
            <a:noAutofit/>
          </a:bodyPr>
          <a:lstStyle/>
          <a:p>
            <a:r>
              <a:rPr lang="en-US" b="1" dirty="0"/>
              <a:t>A. Issues with Existing Strategies</a:t>
            </a:r>
          </a:p>
        </p:txBody>
      </p:sp>
      <p:sp>
        <p:nvSpPr>
          <p:cNvPr id="5" name="Content Placeholder 4">
            <a:extLst>
              <a:ext uri="{FF2B5EF4-FFF2-40B4-BE49-F238E27FC236}">
                <a16:creationId xmlns:a16="http://schemas.microsoft.com/office/drawing/2014/main" id="{FDC96B77-A4AA-4A51-9DFE-C1FF80524D9E}"/>
              </a:ext>
            </a:extLst>
          </p:cNvPr>
          <p:cNvSpPr>
            <a:spLocks noGrp="1"/>
          </p:cNvSpPr>
          <p:nvPr>
            <p:ph sz="half" idx="2"/>
          </p:nvPr>
        </p:nvSpPr>
        <p:spPr/>
        <p:txBody>
          <a:bodyPr>
            <a:normAutofit lnSpcReduction="10000"/>
          </a:bodyPr>
          <a:lstStyle/>
          <a:p>
            <a:r>
              <a:rPr lang="en-US" sz="1900" dirty="0"/>
              <a:t>Short-staffed</a:t>
            </a:r>
          </a:p>
          <a:p>
            <a:endParaRPr lang="en-US" sz="1900" dirty="0"/>
          </a:p>
          <a:p>
            <a:r>
              <a:rPr lang="en-US" sz="1900" dirty="0"/>
              <a:t>Increasing demands on accessibility (Documents, ASRB)</a:t>
            </a:r>
          </a:p>
          <a:p>
            <a:endParaRPr lang="en-US" sz="1900" dirty="0"/>
          </a:p>
          <a:p>
            <a:r>
              <a:rPr lang="en-US" sz="1900" dirty="0"/>
              <a:t>Cannot catch everything</a:t>
            </a:r>
          </a:p>
          <a:p>
            <a:endParaRPr lang="en-US" sz="1900" dirty="0"/>
          </a:p>
          <a:p>
            <a:r>
              <a:rPr lang="en-US" sz="1900" dirty="0"/>
              <a:t>Strategic partners would like to feel more empowered to address accessibility questions/concerns</a:t>
            </a:r>
          </a:p>
        </p:txBody>
      </p:sp>
      <p:sp>
        <p:nvSpPr>
          <p:cNvPr id="6" name="Text Placeholder 5">
            <a:extLst>
              <a:ext uri="{FF2B5EF4-FFF2-40B4-BE49-F238E27FC236}">
                <a16:creationId xmlns:a16="http://schemas.microsoft.com/office/drawing/2014/main" id="{DB956ACC-4584-4E92-9394-16C25DA1C7B9}"/>
              </a:ext>
            </a:extLst>
          </p:cNvPr>
          <p:cNvSpPr>
            <a:spLocks noGrp="1"/>
          </p:cNvSpPr>
          <p:nvPr>
            <p:ph type="body" sz="quarter" idx="3"/>
          </p:nvPr>
        </p:nvSpPr>
        <p:spPr/>
        <p:txBody>
          <a:bodyPr>
            <a:noAutofit/>
          </a:bodyPr>
          <a:lstStyle/>
          <a:p>
            <a:r>
              <a:rPr lang="en-US" b="1" dirty="0"/>
              <a:t>B. Feedback from Strategic Partners</a:t>
            </a:r>
          </a:p>
        </p:txBody>
      </p:sp>
      <p:sp>
        <p:nvSpPr>
          <p:cNvPr id="7" name="Content Placeholder 6">
            <a:extLst>
              <a:ext uri="{FF2B5EF4-FFF2-40B4-BE49-F238E27FC236}">
                <a16:creationId xmlns:a16="http://schemas.microsoft.com/office/drawing/2014/main" id="{274F3887-D42D-4134-BEE8-8E29B59AACCC}"/>
              </a:ext>
            </a:extLst>
          </p:cNvPr>
          <p:cNvSpPr>
            <a:spLocks noGrp="1"/>
          </p:cNvSpPr>
          <p:nvPr>
            <p:ph sz="quarter" idx="4"/>
          </p:nvPr>
        </p:nvSpPr>
        <p:spPr/>
        <p:txBody>
          <a:bodyPr>
            <a:normAutofit fontScale="92500"/>
          </a:bodyPr>
          <a:lstStyle/>
          <a:p>
            <a:r>
              <a:rPr lang="en-US" sz="2100" dirty="0">
                <a:ea typeface="Calibri" panose="020F0502020204030204" pitchFamily="34" charset="0"/>
                <a:cs typeface="Times New Roman" panose="02020603050405020304" pitchFamily="18" charset="0"/>
              </a:rPr>
              <a:t>Strategic partners desire to learn how to identify and remediate digital accessibility issues, when appropriate, on their own. </a:t>
            </a:r>
          </a:p>
          <a:p>
            <a:pPr marL="0" indent="0">
              <a:buNone/>
            </a:pPr>
            <a:endParaRPr lang="en-US" sz="2100" dirty="0">
              <a:ea typeface="Calibri" panose="020F0502020204030204" pitchFamily="34" charset="0"/>
              <a:cs typeface="Times New Roman" panose="02020603050405020304" pitchFamily="18" charset="0"/>
            </a:endParaRPr>
          </a:p>
          <a:p>
            <a:r>
              <a:rPr lang="en-US" sz="2100" dirty="0">
                <a:ea typeface="Calibri" panose="020F0502020204030204" pitchFamily="34" charset="0"/>
                <a:cs typeface="Times New Roman" panose="02020603050405020304" pitchFamily="18" charset="0"/>
              </a:rPr>
              <a:t>Provide more document (Word, PPT, PDF) and web accessibility-related training (E.g., how to use web accessibility testing tools)</a:t>
            </a:r>
          </a:p>
          <a:p>
            <a:endParaRPr lang="en-US" dirty="0"/>
          </a:p>
        </p:txBody>
      </p:sp>
      <p:sp>
        <p:nvSpPr>
          <p:cNvPr id="9" name="Text Placeholder 8">
            <a:extLst>
              <a:ext uri="{FF2B5EF4-FFF2-40B4-BE49-F238E27FC236}">
                <a16:creationId xmlns:a16="http://schemas.microsoft.com/office/drawing/2014/main" id="{9281A92C-3DA3-4FCD-9EF8-2373CB306F31}"/>
              </a:ext>
            </a:extLst>
          </p:cNvPr>
          <p:cNvSpPr>
            <a:spLocks noGrp="1"/>
          </p:cNvSpPr>
          <p:nvPr>
            <p:ph type="body" sz="quarter" idx="15"/>
          </p:nvPr>
        </p:nvSpPr>
        <p:spPr/>
        <p:txBody>
          <a:bodyPr>
            <a:normAutofit/>
          </a:bodyPr>
          <a:lstStyle/>
          <a:p>
            <a:r>
              <a:rPr lang="en-US" b="1" dirty="0"/>
              <a:t>C. Next Steps</a:t>
            </a:r>
          </a:p>
        </p:txBody>
      </p:sp>
      <p:sp>
        <p:nvSpPr>
          <p:cNvPr id="8" name="Content Placeholder 7">
            <a:extLst>
              <a:ext uri="{FF2B5EF4-FFF2-40B4-BE49-F238E27FC236}">
                <a16:creationId xmlns:a16="http://schemas.microsoft.com/office/drawing/2014/main" id="{98950C9F-DF92-461D-8B67-6785C76EA1E8}"/>
              </a:ext>
            </a:extLst>
          </p:cNvPr>
          <p:cNvSpPr>
            <a:spLocks noGrp="1"/>
          </p:cNvSpPr>
          <p:nvPr>
            <p:ph sz="quarter" idx="14"/>
          </p:nvPr>
        </p:nvSpPr>
        <p:spPr/>
        <p:txBody>
          <a:bodyPr>
            <a:normAutofit/>
          </a:bodyPr>
          <a:lstStyle/>
          <a:p>
            <a:r>
              <a:rPr lang="en-US" sz="1900" dirty="0"/>
              <a:t>More targeted training for strategic partners</a:t>
            </a:r>
          </a:p>
          <a:p>
            <a:endParaRPr lang="en-US" sz="1900" dirty="0"/>
          </a:p>
          <a:p>
            <a:r>
              <a:rPr lang="en-US" sz="1900" dirty="0"/>
              <a:t>Research existing options</a:t>
            </a:r>
          </a:p>
          <a:p>
            <a:endParaRPr lang="en-US" sz="1900" dirty="0"/>
          </a:p>
          <a:p>
            <a:r>
              <a:rPr lang="en-US" sz="1900" dirty="0"/>
              <a:t>Secure funding/support from upper admin</a:t>
            </a:r>
          </a:p>
          <a:p>
            <a:endParaRPr lang="en-US" sz="1900" dirty="0"/>
          </a:p>
          <a:p>
            <a:r>
              <a:rPr lang="en-US" sz="1900" dirty="0"/>
              <a:t>Create a </a:t>
            </a:r>
            <a:r>
              <a:rPr lang="en-US" sz="1900" i="1" dirty="0"/>
              <a:t>community</a:t>
            </a:r>
            <a:r>
              <a:rPr lang="en-US" sz="1900" dirty="0"/>
              <a:t> around web accessibility</a:t>
            </a:r>
          </a:p>
        </p:txBody>
      </p:sp>
    </p:spTree>
    <p:extLst>
      <p:ext uri="{BB962C8B-B14F-4D97-AF65-F5344CB8AC3E}">
        <p14:creationId xmlns:p14="http://schemas.microsoft.com/office/powerpoint/2010/main" val="3411836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fontScale="90000"/>
          </a:bodyPr>
          <a:lstStyle/>
          <a:p>
            <a:pPr algn="ctr"/>
            <a:r>
              <a:rPr lang="en-US" b="1" dirty="0">
                <a:solidFill>
                  <a:srgbClr val="006633"/>
                </a:solidFill>
              </a:rPr>
              <a:t>Trusted Tester for Web Fundamentals pilot</a:t>
            </a:r>
            <a:endParaRPr lang="en-US" i="1" dirty="0">
              <a:solidFill>
                <a:srgbClr val="006633"/>
              </a:solidFill>
            </a:endParaRPr>
          </a:p>
        </p:txBody>
      </p:sp>
      <p:sp>
        <p:nvSpPr>
          <p:cNvPr id="4" name="Rectangle 3">
            <a:extLst>
              <a:ext uri="{FF2B5EF4-FFF2-40B4-BE49-F238E27FC236}">
                <a16:creationId xmlns:a16="http://schemas.microsoft.com/office/drawing/2014/main" id="{8FB784C3-3A44-452F-88C2-28334A346ED6}"/>
              </a:ext>
            </a:extLst>
          </p:cNvPr>
          <p:cNvSpPr/>
          <p:nvPr/>
        </p:nvSpPr>
        <p:spPr>
          <a:xfrm>
            <a:off x="1828800" y="4800600"/>
            <a:ext cx="8534400" cy="492443"/>
          </a:xfrm>
          <a:prstGeom prst="rect">
            <a:avLst/>
          </a:prstGeom>
        </p:spPr>
        <p:txBody>
          <a:bodyPr wrap="square" lIns="91440" tIns="45720" rIns="91440" bIns="45720" anchor="t">
            <a:spAutoFit/>
          </a:bodyPr>
          <a:lstStyle/>
          <a:p>
            <a:pPr algn="ctr"/>
            <a:r>
              <a:rPr lang="en-US" sz="2600" i="1" spc="-150" dirty="0">
                <a:latin typeface="+mj-lt"/>
                <a:ea typeface="ＭＳ Ｐゴシック"/>
              </a:rPr>
              <a:t>Participants, Course Structure/Details, Communications</a:t>
            </a:r>
          </a:p>
        </p:txBody>
      </p:sp>
    </p:spTree>
    <p:extLst>
      <p:ext uri="{BB962C8B-B14F-4D97-AF65-F5344CB8AC3E}">
        <p14:creationId xmlns:p14="http://schemas.microsoft.com/office/powerpoint/2010/main" val="130038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45DE-C6A6-4362-AA39-FFB4A772F58D}"/>
              </a:ext>
            </a:extLst>
          </p:cNvPr>
          <p:cNvSpPr>
            <a:spLocks noGrp="1"/>
          </p:cNvSpPr>
          <p:nvPr>
            <p:ph type="title"/>
          </p:nvPr>
        </p:nvSpPr>
        <p:spPr>
          <a:xfrm>
            <a:off x="609600" y="792080"/>
            <a:ext cx="2852928" cy="1722520"/>
          </a:xfrm>
        </p:spPr>
        <p:txBody>
          <a:bodyPr/>
          <a:lstStyle/>
          <a:p>
            <a:r>
              <a:rPr lang="en-US" sz="3200" dirty="0"/>
              <a:t>Why we settled on Trusted Tester…</a:t>
            </a:r>
          </a:p>
        </p:txBody>
      </p:sp>
      <p:sp>
        <p:nvSpPr>
          <p:cNvPr id="11" name="Text Placeholder 10">
            <a:extLst>
              <a:ext uri="{FF2B5EF4-FFF2-40B4-BE49-F238E27FC236}">
                <a16:creationId xmlns:a16="http://schemas.microsoft.com/office/drawing/2014/main" id="{835F5DDF-7DBC-4720-9F1B-77F9FCBD4BEF}"/>
              </a:ext>
            </a:extLst>
          </p:cNvPr>
          <p:cNvSpPr>
            <a:spLocks noGrp="1"/>
          </p:cNvSpPr>
          <p:nvPr>
            <p:ph type="body" sz="half" idx="2"/>
          </p:nvPr>
        </p:nvSpPr>
        <p:spPr>
          <a:xfrm>
            <a:off x="609601" y="2514600"/>
            <a:ext cx="2852928" cy="3859568"/>
          </a:xfrm>
        </p:spPr>
        <p:txBody>
          <a:bodyPr>
            <a:normAutofit/>
          </a:bodyPr>
          <a:lstStyle/>
          <a:p>
            <a:endParaRPr lang="en-US" sz="1800" dirty="0"/>
          </a:p>
          <a:p>
            <a:pPr marL="285750" indent="-285750">
              <a:buFont typeface="Arial" panose="020B0604020202020204" pitchFamily="34" charset="0"/>
              <a:buChar char="•"/>
            </a:pPr>
            <a:r>
              <a:rPr lang="en-US" sz="1800" dirty="0"/>
              <a:t>Cost savings</a:t>
            </a:r>
          </a:p>
          <a:p>
            <a:pPr marL="285750" indent="-285750">
              <a:buFont typeface="Arial" panose="020B0604020202020204" pitchFamily="34" charset="0"/>
              <a:buChar char="•"/>
            </a:pPr>
            <a:r>
              <a:rPr lang="en-US" sz="1800" dirty="0"/>
              <a:t>Industry-recognized</a:t>
            </a:r>
          </a:p>
          <a:p>
            <a:pPr marL="285750" indent="-285750">
              <a:buFont typeface="Arial" panose="020B0604020202020204" pitchFamily="34" charset="0"/>
              <a:buChar char="•"/>
            </a:pPr>
            <a:r>
              <a:rPr lang="en-US" sz="1800" dirty="0"/>
              <a:t>Comprehensive</a:t>
            </a:r>
          </a:p>
          <a:p>
            <a:pPr marL="285750" indent="-285750">
              <a:buFont typeface="Arial" panose="020B0604020202020204" pitchFamily="34" charset="0"/>
              <a:buChar char="•"/>
            </a:pPr>
            <a:r>
              <a:rPr lang="en-US" sz="1800" dirty="0"/>
              <a:t>Self-paced</a:t>
            </a:r>
          </a:p>
          <a:p>
            <a:pPr marL="285750" indent="-285750">
              <a:buFont typeface="Arial" panose="020B0604020202020204" pitchFamily="34" charset="0"/>
              <a:buChar char="•"/>
            </a:pPr>
            <a:r>
              <a:rPr lang="en-US" sz="1800" dirty="0"/>
              <a:t>Targeted training approach</a:t>
            </a:r>
          </a:p>
          <a:p>
            <a:pPr marL="285750" indent="-285750">
              <a:buFont typeface="Arial" panose="020B0604020202020204" pitchFamily="34" charset="0"/>
              <a:buChar char="•"/>
            </a:pPr>
            <a:endParaRPr lang="en-US" sz="1800" dirty="0"/>
          </a:p>
        </p:txBody>
      </p:sp>
      <p:pic>
        <p:nvPicPr>
          <p:cNvPr id="9" name="Picture Placeholder 8" descr="Trusted Tester Certified logo">
            <a:extLst>
              <a:ext uri="{FF2B5EF4-FFF2-40B4-BE49-F238E27FC236}">
                <a16:creationId xmlns:a16="http://schemas.microsoft.com/office/drawing/2014/main" id="{1FF00AB3-EE83-471B-ABFD-DAFC112BCF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2400" y="1042988"/>
            <a:ext cx="7620000" cy="5076825"/>
          </a:xfrm>
        </p:spPr>
      </p:pic>
      <p:sp>
        <p:nvSpPr>
          <p:cNvPr id="10" name="TextBox 9">
            <a:extLst>
              <a:ext uri="{FF2B5EF4-FFF2-40B4-BE49-F238E27FC236}">
                <a16:creationId xmlns:a16="http://schemas.microsoft.com/office/drawing/2014/main" id="{8030F253-4832-42AA-9FB0-D60DE79AF28D}"/>
              </a:ext>
            </a:extLst>
          </p:cNvPr>
          <p:cNvSpPr txBox="1"/>
          <p:nvPr/>
        </p:nvSpPr>
        <p:spPr>
          <a:xfrm>
            <a:off x="6172200" y="6251057"/>
            <a:ext cx="3200400" cy="246221"/>
          </a:xfrm>
          <a:prstGeom prst="rect">
            <a:avLst/>
          </a:prstGeom>
          <a:noFill/>
        </p:spPr>
        <p:txBody>
          <a:bodyPr wrap="square" rtlCol="0">
            <a:spAutoFit/>
          </a:bodyPr>
          <a:lstStyle/>
          <a:p>
            <a:pPr algn="ctr"/>
            <a:r>
              <a:rPr lang="en-US" sz="1000" i="1" dirty="0"/>
              <a:t>Photo taken from </a:t>
            </a:r>
            <a:r>
              <a:rPr lang="en-US" sz="1000" i="1" dirty="0">
                <a:hlinkClick r:id="rId4"/>
              </a:rPr>
              <a:t>DHS Trusted Tester</a:t>
            </a:r>
            <a:endParaRPr lang="en-US" sz="1000" i="1" dirty="0"/>
          </a:p>
        </p:txBody>
      </p:sp>
    </p:spTree>
    <p:extLst>
      <p:ext uri="{BB962C8B-B14F-4D97-AF65-F5344CB8AC3E}">
        <p14:creationId xmlns:p14="http://schemas.microsoft.com/office/powerpoint/2010/main" val="257462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CBF9-0385-4A0E-B068-DD466A7D5E2F}"/>
              </a:ext>
            </a:extLst>
          </p:cNvPr>
          <p:cNvSpPr>
            <a:spLocks noGrp="1"/>
          </p:cNvSpPr>
          <p:nvPr>
            <p:ph type="title"/>
          </p:nvPr>
        </p:nvSpPr>
        <p:spPr/>
        <p:txBody>
          <a:bodyPr>
            <a:noAutofit/>
          </a:bodyPr>
          <a:lstStyle/>
          <a:p>
            <a:r>
              <a:rPr lang="en-US" sz="3000" dirty="0"/>
              <a:t>DHS Trusted Tester for Web Certification Course Structure</a:t>
            </a:r>
          </a:p>
        </p:txBody>
      </p:sp>
      <p:sp>
        <p:nvSpPr>
          <p:cNvPr id="3" name="Content Placeholder 2">
            <a:extLst>
              <a:ext uri="{FF2B5EF4-FFF2-40B4-BE49-F238E27FC236}">
                <a16:creationId xmlns:a16="http://schemas.microsoft.com/office/drawing/2014/main" id="{9BB029AE-0F20-4974-A262-BDE61AD6B24C}"/>
              </a:ext>
            </a:extLst>
          </p:cNvPr>
          <p:cNvSpPr>
            <a:spLocks noGrp="1"/>
          </p:cNvSpPr>
          <p:nvPr>
            <p:ph sz="half" idx="1"/>
          </p:nvPr>
        </p:nvSpPr>
        <p:spPr>
          <a:xfrm>
            <a:off x="609600" y="1673352"/>
            <a:ext cx="5384800" cy="4718304"/>
          </a:xfrm>
        </p:spPr>
        <p:txBody>
          <a:bodyPr>
            <a:normAutofit fontScale="92500" lnSpcReduction="10000"/>
          </a:bodyPr>
          <a:lstStyle/>
          <a:p>
            <a:pPr marL="0" indent="0">
              <a:buNone/>
            </a:pPr>
            <a:r>
              <a:rPr lang="en-US" sz="2400" b="1" dirty="0"/>
              <a:t>DHS Description: </a:t>
            </a:r>
          </a:p>
          <a:p>
            <a:pPr marL="274320" lvl="1" indent="0">
              <a:buNone/>
            </a:pPr>
            <a:endParaRPr lang="en-US" sz="1800" dirty="0"/>
          </a:p>
          <a:p>
            <a:pPr lvl="1"/>
            <a:r>
              <a:rPr lang="en-US" sz="1800" dirty="0"/>
              <a:t>Participants </a:t>
            </a:r>
            <a:r>
              <a:rPr lang="en-US" sz="1800" b="1" dirty="0"/>
              <a:t>learned about the Section 508 Standards applicable to the web, how to install and use web accessibility test tools, and how to apply the Trusted Tester process for testing web sites and web applications </a:t>
            </a:r>
            <a:r>
              <a:rPr lang="en-US" sz="1800" dirty="0"/>
              <a:t>for conformance to the revised Section 508 standards, released in January 2017.</a:t>
            </a:r>
          </a:p>
          <a:p>
            <a:pPr marL="0" indent="0">
              <a:buNone/>
            </a:pPr>
            <a:endParaRPr lang="en-US" sz="1900" dirty="0"/>
          </a:p>
          <a:p>
            <a:pPr marL="0" indent="0">
              <a:buNone/>
            </a:pPr>
            <a:r>
              <a:rPr lang="en-US" sz="2400" b="1" dirty="0"/>
              <a:t>Resources: </a:t>
            </a:r>
          </a:p>
          <a:p>
            <a:pPr lvl="1"/>
            <a:r>
              <a:rPr lang="en-US" sz="1800" dirty="0">
                <a:hlinkClick r:id="rId3"/>
              </a:rPr>
              <a:t>Trusted Tester Course Descriptions</a:t>
            </a:r>
            <a:endParaRPr lang="en-US" sz="1800" dirty="0"/>
          </a:p>
          <a:p>
            <a:pPr marL="0" indent="0">
              <a:buNone/>
            </a:pPr>
            <a:endParaRPr lang="en-US" sz="1900" dirty="0"/>
          </a:p>
        </p:txBody>
      </p:sp>
      <p:sp>
        <p:nvSpPr>
          <p:cNvPr id="7" name="Content Placeholder 6">
            <a:extLst>
              <a:ext uri="{FF2B5EF4-FFF2-40B4-BE49-F238E27FC236}">
                <a16:creationId xmlns:a16="http://schemas.microsoft.com/office/drawing/2014/main" id="{B7CB32DD-0CB9-4DE7-8646-D68DE1C4597C}"/>
              </a:ext>
            </a:extLst>
          </p:cNvPr>
          <p:cNvSpPr>
            <a:spLocks noGrp="1"/>
          </p:cNvSpPr>
          <p:nvPr>
            <p:ph sz="half" idx="2"/>
          </p:nvPr>
        </p:nvSpPr>
        <p:spPr/>
        <p:txBody>
          <a:bodyPr>
            <a:normAutofit fontScale="92500" lnSpcReduction="10000"/>
          </a:bodyPr>
          <a:lstStyle/>
          <a:p>
            <a:pPr marL="0" indent="0">
              <a:buNone/>
            </a:pPr>
            <a:r>
              <a:rPr lang="en-US" sz="2400" b="1" dirty="0"/>
              <a:t>DHS Course modules (~55 hours):</a:t>
            </a:r>
          </a:p>
          <a:p>
            <a:pPr marL="0" indent="0">
              <a:buNone/>
            </a:pPr>
            <a:endParaRPr lang="en-US" sz="2200" dirty="0"/>
          </a:p>
          <a:p>
            <a:pPr marL="457200" indent="-457200">
              <a:buFont typeface="+mj-lt"/>
              <a:buAutoNum type="arabicPeriod"/>
            </a:pPr>
            <a:r>
              <a:rPr lang="en-US" sz="1800" dirty="0"/>
              <a:t>What is Section 508 and Why is it important?</a:t>
            </a:r>
          </a:p>
          <a:p>
            <a:pPr marL="457200" indent="-457200">
              <a:buFont typeface="+mj-lt"/>
              <a:buAutoNum type="arabicPeriod"/>
            </a:pPr>
            <a:r>
              <a:rPr lang="en-US" sz="1800" dirty="0"/>
              <a:t>Section 508 Standards for Web</a:t>
            </a:r>
          </a:p>
          <a:p>
            <a:pPr marL="457200" indent="-457200">
              <a:buFont typeface="+mj-lt"/>
              <a:buAutoNum type="arabicPeriod"/>
            </a:pPr>
            <a:r>
              <a:rPr lang="en-US" sz="1800" dirty="0"/>
              <a:t>Introduction to Trusted Tester Tools (</a:t>
            </a:r>
            <a:r>
              <a:rPr lang="en-US" sz="1800" i="1" dirty="0"/>
              <a:t>ANDI &amp; TPGI’s CCA</a:t>
            </a:r>
            <a:r>
              <a:rPr lang="en-US" sz="1800" dirty="0"/>
              <a:t>)</a:t>
            </a:r>
          </a:p>
          <a:p>
            <a:pPr marL="457200" indent="-457200">
              <a:buFont typeface="+mj-lt"/>
              <a:buAutoNum type="arabicPeriod"/>
            </a:pPr>
            <a:r>
              <a:rPr lang="en-US" sz="1800" dirty="0"/>
              <a:t>Trusted Tester Training for Web on Windows (</a:t>
            </a:r>
            <a:r>
              <a:rPr lang="en-US" sz="1800" i="1" dirty="0"/>
              <a:t>Incremental Exams</a:t>
            </a:r>
            <a:r>
              <a:rPr lang="en-US" sz="1800" dirty="0"/>
              <a:t>)</a:t>
            </a:r>
          </a:p>
          <a:p>
            <a:pPr marL="457200" indent="-457200">
              <a:buFont typeface="+mj-lt"/>
              <a:buAutoNum type="arabicPeriod"/>
            </a:pPr>
            <a:r>
              <a:rPr lang="en-US" sz="1800" dirty="0"/>
              <a:t>Trusted Tester – Practice Exam for Web on Windows (~10 hours)</a:t>
            </a:r>
          </a:p>
          <a:p>
            <a:pPr marL="457200" indent="-457200">
              <a:buFont typeface="+mj-lt"/>
              <a:buAutoNum type="arabicPeriod"/>
            </a:pPr>
            <a:endParaRPr lang="en-US" sz="2200" dirty="0"/>
          </a:p>
          <a:p>
            <a:pPr marL="0" indent="0">
              <a:buNone/>
            </a:pPr>
            <a:r>
              <a:rPr lang="en-US" sz="1800" dirty="0"/>
              <a:t>If applicable, Certification Exam for Web on Windows (~10 hours)</a:t>
            </a:r>
          </a:p>
          <a:p>
            <a:pPr marL="0" indent="0">
              <a:buNone/>
            </a:pPr>
            <a:endParaRPr lang="en-US" sz="1800" dirty="0"/>
          </a:p>
          <a:p>
            <a:pPr marL="0" indent="0">
              <a:buNone/>
            </a:pPr>
            <a:r>
              <a:rPr lang="en-US" sz="1800" b="1" dirty="0">
                <a:highlight>
                  <a:srgbClr val="FFFF00"/>
                </a:highlight>
              </a:rPr>
              <a:t>NOTE:</a:t>
            </a:r>
            <a:r>
              <a:rPr lang="en-US" sz="1800" dirty="0">
                <a:highlight>
                  <a:srgbClr val="FFFF00"/>
                </a:highlight>
              </a:rPr>
              <a:t> DHS course completion is expected within 90-days.</a:t>
            </a:r>
          </a:p>
          <a:p>
            <a:pPr marL="0" indent="0">
              <a:buNone/>
            </a:pPr>
            <a:endParaRPr lang="en-US" sz="2300" dirty="0"/>
          </a:p>
          <a:p>
            <a:pPr marL="0" indent="0">
              <a:buNone/>
            </a:pPr>
            <a:endParaRPr lang="en-US" sz="2300" b="1" dirty="0"/>
          </a:p>
        </p:txBody>
      </p:sp>
    </p:spTree>
    <p:extLst>
      <p:ext uri="{BB962C8B-B14F-4D97-AF65-F5344CB8AC3E}">
        <p14:creationId xmlns:p14="http://schemas.microsoft.com/office/powerpoint/2010/main" val="2715140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CBF9-0385-4A0E-B068-DD466A7D5E2F}"/>
              </a:ext>
            </a:extLst>
          </p:cNvPr>
          <p:cNvSpPr>
            <a:spLocks noGrp="1"/>
          </p:cNvSpPr>
          <p:nvPr>
            <p:ph type="title"/>
          </p:nvPr>
        </p:nvSpPr>
        <p:spPr/>
        <p:txBody>
          <a:bodyPr>
            <a:noAutofit/>
          </a:bodyPr>
          <a:lstStyle/>
          <a:p>
            <a:r>
              <a:rPr lang="en-US" sz="3000" dirty="0"/>
              <a:t>GMU’s TTW </a:t>
            </a:r>
            <a:r>
              <a:rPr lang="en-US" sz="3000" i="1" dirty="0"/>
              <a:t>Fundamentals</a:t>
            </a:r>
            <a:r>
              <a:rPr lang="en-US" sz="3000" dirty="0"/>
              <a:t> Cohort Course Structure</a:t>
            </a:r>
          </a:p>
        </p:txBody>
      </p:sp>
      <p:sp>
        <p:nvSpPr>
          <p:cNvPr id="3" name="Content Placeholder 2">
            <a:extLst>
              <a:ext uri="{FF2B5EF4-FFF2-40B4-BE49-F238E27FC236}">
                <a16:creationId xmlns:a16="http://schemas.microsoft.com/office/drawing/2014/main" id="{9BB029AE-0F20-4974-A262-BDE61AD6B24C}"/>
              </a:ext>
            </a:extLst>
          </p:cNvPr>
          <p:cNvSpPr>
            <a:spLocks noGrp="1"/>
          </p:cNvSpPr>
          <p:nvPr>
            <p:ph sz="half" idx="1"/>
          </p:nvPr>
        </p:nvSpPr>
        <p:spPr/>
        <p:txBody>
          <a:bodyPr>
            <a:normAutofit/>
          </a:bodyPr>
          <a:lstStyle/>
          <a:p>
            <a:pPr marL="0" indent="0">
              <a:buNone/>
            </a:pPr>
            <a:r>
              <a:rPr lang="en-US" sz="2400" b="1" dirty="0"/>
              <a:t>GMU Goal: </a:t>
            </a:r>
          </a:p>
          <a:p>
            <a:pPr marL="0" indent="0">
              <a:buNone/>
            </a:pPr>
            <a:endParaRPr lang="en-US" sz="2000" dirty="0"/>
          </a:p>
          <a:p>
            <a:pPr lvl="1"/>
            <a:r>
              <a:rPr lang="en-US" sz="1900" dirty="0"/>
              <a:t>Provide participants with </a:t>
            </a:r>
            <a:r>
              <a:rPr lang="en-US" sz="1900" b="1" dirty="0"/>
              <a:t>a foundational understanding of the legal standards outlined in Section 508 of the Rehab Act of 1973 and WCAG</a:t>
            </a:r>
            <a:r>
              <a:rPr lang="en-US" sz="1900" dirty="0"/>
              <a:t> 2.x Level A and AA.</a:t>
            </a:r>
          </a:p>
          <a:p>
            <a:pPr marL="274320" lvl="1" indent="0">
              <a:buNone/>
            </a:pPr>
            <a:endParaRPr lang="en-US" sz="1900" dirty="0"/>
          </a:p>
          <a:p>
            <a:pPr lvl="1"/>
            <a:r>
              <a:rPr lang="en-US" sz="1900" dirty="0"/>
              <a:t>Provide </a:t>
            </a:r>
            <a:r>
              <a:rPr lang="en-US" sz="1900" b="1" dirty="0"/>
              <a:t>guidance on how to independently identify and report issues related to inaccessible web content </a:t>
            </a:r>
            <a:r>
              <a:rPr lang="en-US" sz="1900" dirty="0"/>
              <a:t>(e.g., structure, color contrast, forms, alternative text descriptions for images, etc.</a:t>
            </a:r>
          </a:p>
          <a:p>
            <a:pPr marL="0" indent="0">
              <a:buNone/>
            </a:pPr>
            <a:endParaRPr lang="en-US" sz="2000" b="1" dirty="0"/>
          </a:p>
          <a:p>
            <a:pPr marL="0" indent="0">
              <a:buNone/>
            </a:pPr>
            <a:endParaRPr lang="en-US" sz="1050" dirty="0"/>
          </a:p>
        </p:txBody>
      </p:sp>
      <p:sp>
        <p:nvSpPr>
          <p:cNvPr id="5" name="Content Placeholder 4">
            <a:extLst>
              <a:ext uri="{FF2B5EF4-FFF2-40B4-BE49-F238E27FC236}">
                <a16:creationId xmlns:a16="http://schemas.microsoft.com/office/drawing/2014/main" id="{C9F1B75E-BD12-4219-B3A4-3D567B58D0BF}"/>
              </a:ext>
            </a:extLst>
          </p:cNvPr>
          <p:cNvSpPr>
            <a:spLocks noGrp="1"/>
          </p:cNvSpPr>
          <p:nvPr>
            <p:ph sz="half" idx="2"/>
          </p:nvPr>
        </p:nvSpPr>
        <p:spPr/>
        <p:txBody>
          <a:bodyPr>
            <a:normAutofit/>
          </a:bodyPr>
          <a:lstStyle/>
          <a:p>
            <a:pPr marL="0" indent="0">
              <a:buNone/>
            </a:pPr>
            <a:r>
              <a:rPr lang="en-US" sz="2400" b="1" dirty="0"/>
              <a:t>Cohort Structure/Requirements:</a:t>
            </a:r>
          </a:p>
          <a:p>
            <a:pPr marL="0" indent="0">
              <a:buNone/>
            </a:pPr>
            <a:endParaRPr lang="en-US" sz="2000" b="1" dirty="0"/>
          </a:p>
          <a:p>
            <a:pPr lvl="1"/>
            <a:r>
              <a:rPr lang="en-US" sz="1900" dirty="0">
                <a:highlight>
                  <a:srgbClr val="FFFF00"/>
                </a:highlight>
              </a:rPr>
              <a:t>Complete Demographic Survey</a:t>
            </a:r>
          </a:p>
          <a:p>
            <a:pPr lvl="1"/>
            <a:r>
              <a:rPr lang="en-US" sz="1900" dirty="0">
                <a:highlight>
                  <a:srgbClr val="FFFF00"/>
                </a:highlight>
              </a:rPr>
              <a:t>Attend </a:t>
            </a:r>
            <a:r>
              <a:rPr lang="en-US" sz="1900" i="1" dirty="0">
                <a:highlight>
                  <a:srgbClr val="FFFF00"/>
                </a:highlight>
              </a:rPr>
              <a:t>TTW Cohort Orientation</a:t>
            </a:r>
          </a:p>
          <a:p>
            <a:pPr lvl="1"/>
            <a:r>
              <a:rPr lang="en-US" sz="1900" dirty="0">
                <a:highlight>
                  <a:srgbClr val="FFFF00"/>
                </a:highlight>
              </a:rPr>
              <a:t>Attend at least </a:t>
            </a:r>
            <a:r>
              <a:rPr lang="en-US" sz="1900" b="1" dirty="0">
                <a:highlight>
                  <a:srgbClr val="FFFF00"/>
                </a:highlight>
              </a:rPr>
              <a:t>2</a:t>
            </a:r>
            <a:r>
              <a:rPr lang="en-US" sz="1900" dirty="0">
                <a:highlight>
                  <a:srgbClr val="FFFF00"/>
                </a:highlight>
              </a:rPr>
              <a:t> of the </a:t>
            </a:r>
            <a:r>
              <a:rPr lang="en-US" sz="1900" b="1" dirty="0">
                <a:highlight>
                  <a:srgbClr val="FFFF00"/>
                </a:highlight>
              </a:rPr>
              <a:t>6</a:t>
            </a:r>
            <a:r>
              <a:rPr lang="en-US" sz="1900" dirty="0">
                <a:highlight>
                  <a:srgbClr val="FFFF00"/>
                </a:highlight>
              </a:rPr>
              <a:t> </a:t>
            </a:r>
            <a:r>
              <a:rPr lang="en-US" sz="1900" i="1" dirty="0">
                <a:highlight>
                  <a:srgbClr val="FFFF00"/>
                </a:highlight>
              </a:rPr>
              <a:t>Check-in Sessions</a:t>
            </a:r>
          </a:p>
          <a:p>
            <a:pPr lvl="1"/>
            <a:r>
              <a:rPr lang="en-US" sz="1900" dirty="0"/>
              <a:t>Successful completion of the </a:t>
            </a:r>
            <a:r>
              <a:rPr lang="en-US" sz="1900" i="1" dirty="0"/>
              <a:t>Trusted Tester for Web for Windows Certification Course</a:t>
            </a:r>
            <a:r>
              <a:rPr lang="en-US" sz="1900" dirty="0"/>
              <a:t> through Module 4 (i.e., </a:t>
            </a:r>
            <a:r>
              <a:rPr lang="en-US" sz="1900" i="1" dirty="0"/>
              <a:t>incremental exams</a:t>
            </a:r>
            <a:r>
              <a:rPr lang="en-US" sz="1900" dirty="0"/>
              <a:t>)</a:t>
            </a:r>
          </a:p>
          <a:p>
            <a:pPr lvl="1"/>
            <a:r>
              <a:rPr lang="en-US" sz="1900" dirty="0">
                <a:highlight>
                  <a:srgbClr val="FFFF00"/>
                </a:highlight>
              </a:rPr>
              <a:t>Attend </a:t>
            </a:r>
            <a:r>
              <a:rPr lang="en-US" sz="1900" i="1" dirty="0">
                <a:highlight>
                  <a:srgbClr val="FFFF00"/>
                </a:highlight>
              </a:rPr>
              <a:t>TTW Closing Session</a:t>
            </a:r>
          </a:p>
          <a:p>
            <a:pPr lvl="1"/>
            <a:r>
              <a:rPr lang="en-US" sz="1900" i="1" dirty="0">
                <a:highlight>
                  <a:srgbClr val="FFFF00"/>
                </a:highlight>
              </a:rPr>
              <a:t>Complete Exit Survey</a:t>
            </a:r>
          </a:p>
          <a:p>
            <a:pPr lvl="1"/>
            <a:r>
              <a:rPr lang="en-US" sz="1900" b="1" i="1" dirty="0">
                <a:highlight>
                  <a:srgbClr val="FFFF00"/>
                </a:highlight>
              </a:rPr>
              <a:t>Added a study component…</a:t>
            </a:r>
            <a:endParaRPr lang="en-US" sz="1900" b="1" dirty="0">
              <a:highlight>
                <a:srgbClr val="FFFF00"/>
              </a:highlight>
            </a:endParaRPr>
          </a:p>
          <a:p>
            <a:endParaRPr lang="en-US" dirty="0"/>
          </a:p>
        </p:txBody>
      </p:sp>
    </p:spTree>
    <p:extLst>
      <p:ext uri="{BB962C8B-B14F-4D97-AF65-F5344CB8AC3E}">
        <p14:creationId xmlns:p14="http://schemas.microsoft.com/office/powerpoint/2010/main" val="198073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CBF9-0385-4A0E-B068-DD466A7D5E2F}"/>
              </a:ext>
            </a:extLst>
          </p:cNvPr>
          <p:cNvSpPr>
            <a:spLocks noGrp="1"/>
          </p:cNvSpPr>
          <p:nvPr>
            <p:ph type="title"/>
          </p:nvPr>
        </p:nvSpPr>
        <p:spPr>
          <a:xfrm>
            <a:off x="609600" y="533400"/>
            <a:ext cx="10972800" cy="990600"/>
          </a:xfrm>
        </p:spPr>
        <p:txBody>
          <a:bodyPr anchor="ctr">
            <a:normAutofit/>
          </a:bodyPr>
          <a:lstStyle/>
          <a:p>
            <a:r>
              <a:rPr lang="en-US" dirty="0"/>
              <a:t>Participants</a:t>
            </a:r>
          </a:p>
        </p:txBody>
      </p:sp>
      <p:pic>
        <p:nvPicPr>
          <p:cNvPr id="5" name="Content Placeholder 4" descr="Large skydiving group mid-air">
            <a:extLst>
              <a:ext uri="{FF2B5EF4-FFF2-40B4-BE49-F238E27FC236}">
                <a16:creationId xmlns:a16="http://schemas.microsoft.com/office/drawing/2014/main" id="{72F912B2-44CD-D53F-CC47-9949EFEEE5DD}"/>
              </a:ext>
            </a:extLst>
          </p:cNvPr>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609600" y="2242058"/>
            <a:ext cx="5384800" cy="3580892"/>
          </a:xfrm>
          <a:noFill/>
        </p:spPr>
      </p:pic>
      <p:sp>
        <p:nvSpPr>
          <p:cNvPr id="3" name="Content Placeholder 2">
            <a:extLst>
              <a:ext uri="{FF2B5EF4-FFF2-40B4-BE49-F238E27FC236}">
                <a16:creationId xmlns:a16="http://schemas.microsoft.com/office/drawing/2014/main" id="{9BB029AE-0F20-4974-A262-BDE61AD6B24C}"/>
              </a:ext>
            </a:extLst>
          </p:cNvPr>
          <p:cNvSpPr>
            <a:spLocks noGrp="1"/>
          </p:cNvSpPr>
          <p:nvPr>
            <p:ph sz="half" idx="2"/>
          </p:nvPr>
        </p:nvSpPr>
        <p:spPr>
          <a:xfrm>
            <a:off x="6197600" y="1673352"/>
            <a:ext cx="5384800" cy="4718304"/>
          </a:xfrm>
        </p:spPr>
        <p:txBody>
          <a:bodyPr>
            <a:normAutofit/>
          </a:bodyPr>
          <a:lstStyle/>
          <a:p>
            <a:pPr marL="0" indent="0">
              <a:buNone/>
            </a:pPr>
            <a:r>
              <a:rPr lang="en-US" sz="2400" b="1" dirty="0"/>
              <a:t>Participants:</a:t>
            </a:r>
            <a:r>
              <a:rPr lang="en-US" sz="2400" dirty="0"/>
              <a:t> </a:t>
            </a:r>
          </a:p>
          <a:p>
            <a:pPr lvl="1"/>
            <a:endParaRPr lang="en-US" sz="2000" dirty="0"/>
          </a:p>
          <a:p>
            <a:pPr lvl="1"/>
            <a:r>
              <a:rPr lang="en-US" sz="2000" b="1" dirty="0"/>
              <a:t>25 Mason web developers and web content authors agreed to participate in the cohort </a:t>
            </a:r>
            <a:r>
              <a:rPr lang="en-US" sz="2000" dirty="0"/>
              <a:t>(</a:t>
            </a:r>
            <a:r>
              <a:rPr lang="en-US" sz="2000" i="1" dirty="0"/>
              <a:t>20 participated in the study</a:t>
            </a:r>
            <a:r>
              <a:rPr lang="en-US" sz="2000" dirty="0"/>
              <a:t>). </a:t>
            </a:r>
          </a:p>
          <a:p>
            <a:pPr lvl="1"/>
            <a:endParaRPr lang="en-US" sz="2000" b="1" dirty="0"/>
          </a:p>
          <a:p>
            <a:pPr lvl="1"/>
            <a:r>
              <a:rPr lang="en-US" sz="2000" dirty="0"/>
              <a:t>Individuals represented 14 critically strategic areas on campus. For example, </a:t>
            </a:r>
            <a:r>
              <a:rPr lang="en-US" sz="2000" i="1" dirty="0"/>
              <a:t>HR</a:t>
            </a:r>
            <a:r>
              <a:rPr lang="en-US" sz="2000" dirty="0"/>
              <a:t>, </a:t>
            </a:r>
            <a:r>
              <a:rPr lang="en-US" sz="2000" i="1" dirty="0"/>
              <a:t>University Branding (i.e., Drupal)</a:t>
            </a:r>
            <a:r>
              <a:rPr lang="en-US" sz="2000" dirty="0"/>
              <a:t>, </a:t>
            </a:r>
            <a:r>
              <a:rPr lang="en-US" sz="2000" i="1" dirty="0"/>
              <a:t>ITS Web Admin (i.e., WordPress)</a:t>
            </a:r>
            <a:r>
              <a:rPr lang="en-US" sz="2000" dirty="0"/>
              <a:t>, </a:t>
            </a:r>
            <a:r>
              <a:rPr lang="en-US" sz="2000" i="1" dirty="0"/>
              <a:t>University Libraries</a:t>
            </a:r>
            <a:r>
              <a:rPr lang="en-US" sz="2000" dirty="0"/>
              <a:t>, as well as developers from some of the </a:t>
            </a:r>
            <a:r>
              <a:rPr lang="en-US" sz="2000" i="1" dirty="0"/>
              <a:t>main colleges/schools (e.g., CEHD, CHSS, etc.)</a:t>
            </a:r>
            <a:r>
              <a:rPr lang="en-US" sz="2000" dirty="0"/>
              <a:t>.</a:t>
            </a:r>
          </a:p>
          <a:p>
            <a:pPr marL="0" indent="0">
              <a:buNone/>
            </a:pPr>
            <a:endParaRPr lang="en-US" b="1" dirty="0"/>
          </a:p>
        </p:txBody>
      </p:sp>
    </p:spTree>
    <p:extLst>
      <p:ext uri="{BB962C8B-B14F-4D97-AF65-F5344CB8AC3E}">
        <p14:creationId xmlns:p14="http://schemas.microsoft.com/office/powerpoint/2010/main" val="633936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13DE8-BA7D-6CD1-B14C-6E9A1F024169}"/>
              </a:ext>
            </a:extLst>
          </p:cNvPr>
          <p:cNvSpPr>
            <a:spLocks noGrp="1"/>
          </p:cNvSpPr>
          <p:nvPr>
            <p:ph type="title"/>
          </p:nvPr>
        </p:nvSpPr>
        <p:spPr/>
        <p:txBody>
          <a:bodyPr anchor="ctr">
            <a:normAutofit/>
          </a:bodyPr>
          <a:lstStyle/>
          <a:p>
            <a:r>
              <a:rPr lang="en-US" dirty="0"/>
              <a:t>Pilot Timeline</a:t>
            </a:r>
          </a:p>
        </p:txBody>
      </p:sp>
      <p:graphicFrame>
        <p:nvGraphicFramePr>
          <p:cNvPr id="5" name="Content Placeholder 2" descr="Timeline&#10;Invitations to participate - March 10th&#10;Acceptance Letters March - 23rd&#10;Orientation - March 30th - April 1st&#10;Check-in Sessions - April 8th through June 10th&#10;Expectation and Timeline Adjustment -July 15th&#10;Closing Session - August 5th&#10;">
            <a:extLst>
              <a:ext uri="{FF2B5EF4-FFF2-40B4-BE49-F238E27FC236}">
                <a16:creationId xmlns:a16="http://schemas.microsoft.com/office/drawing/2014/main" id="{EDEE9A9A-E88A-4C29-92EF-82D91B0536D2}"/>
              </a:ext>
            </a:extLst>
          </p:cNvPr>
          <p:cNvGraphicFramePr>
            <a:graphicFrameLocks noGrp="1"/>
          </p:cNvGraphicFramePr>
          <p:nvPr>
            <p:ph idx="1"/>
            <p:extLst>
              <p:ext uri="{D42A27DB-BD31-4B8C-83A1-F6EECF244321}">
                <p14:modId xmlns:p14="http://schemas.microsoft.com/office/powerpoint/2010/main" val="1158915539"/>
              </p:ext>
            </p:extLst>
          </p:nvPr>
        </p:nvGraphicFramePr>
        <p:xfrm>
          <a:off x="609600" y="1552074"/>
          <a:ext cx="10972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9689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6A4F-880A-491C-AC95-C1F6887EE573}"/>
              </a:ext>
            </a:extLst>
          </p:cNvPr>
          <p:cNvSpPr>
            <a:spLocks noGrp="1"/>
          </p:cNvSpPr>
          <p:nvPr>
            <p:ph type="title"/>
          </p:nvPr>
        </p:nvSpPr>
        <p:spPr>
          <a:noFill/>
        </p:spPr>
        <p:txBody>
          <a:bodyPr vert="horz" lIns="91440" tIns="45720" rIns="91440" bIns="45720" rtlCol="0" anchor="ctr">
            <a:normAutofit/>
          </a:bodyPr>
          <a:lstStyle/>
          <a:p>
            <a:r>
              <a:rPr lang="en-US" sz="3200" dirty="0">
                <a:solidFill>
                  <a:srgbClr val="006501"/>
                </a:solidFill>
                <a:cs typeface="Arial" panose="020B0604020202020204" pitchFamily="34" charset="0"/>
              </a:rPr>
              <a:t>Today’s Presenters</a:t>
            </a:r>
          </a:p>
        </p:txBody>
      </p:sp>
      <p:sp>
        <p:nvSpPr>
          <p:cNvPr id="105" name="Content Placeholder 3">
            <a:extLst>
              <a:ext uri="{FF2B5EF4-FFF2-40B4-BE49-F238E27FC236}">
                <a16:creationId xmlns:a16="http://schemas.microsoft.com/office/drawing/2014/main" id="{76053C69-87FA-46AD-A1AD-2A56E03E643C}"/>
              </a:ext>
            </a:extLst>
          </p:cNvPr>
          <p:cNvSpPr>
            <a:spLocks noGrp="1"/>
          </p:cNvSpPr>
          <p:nvPr>
            <p:ph sz="half" idx="2"/>
          </p:nvPr>
        </p:nvSpPr>
        <p:spPr>
          <a:xfrm>
            <a:off x="711200" y="1774572"/>
            <a:ext cx="9347200" cy="4718304"/>
          </a:xfrm>
        </p:spPr>
        <p:txBody>
          <a:bodyPr vert="horz" lIns="91440" tIns="45720" rIns="91440" bIns="45720" rtlCol="0">
            <a:normAutofit/>
          </a:bodyPr>
          <a:lstStyle/>
          <a:p>
            <a:pPr marL="0"/>
            <a:endParaRPr lang="en-US" dirty="0"/>
          </a:p>
          <a:p>
            <a:pPr marL="0" indent="0">
              <a:buNone/>
            </a:pPr>
            <a:r>
              <a:rPr lang="en-US" sz="2200" b="1" i="1" dirty="0"/>
              <a:t>Kristine Neuber, Ph.D. &amp; Grady</a:t>
            </a:r>
          </a:p>
          <a:p>
            <a:pPr marL="0" indent="0">
              <a:buNone/>
            </a:pPr>
            <a:r>
              <a:rPr lang="en-US" sz="2200" dirty="0"/>
              <a:t>IT Accessibility Coordinator, ATI</a:t>
            </a:r>
          </a:p>
          <a:p>
            <a:pPr marL="0"/>
            <a:endParaRPr lang="en-US" dirty="0"/>
          </a:p>
          <a:p>
            <a:pPr marL="0"/>
            <a:endParaRPr lang="en-US" dirty="0"/>
          </a:p>
          <a:p>
            <a:pPr marL="0"/>
            <a:endParaRPr lang="en-US" dirty="0"/>
          </a:p>
          <a:p>
            <a:pPr marL="0" indent="0">
              <a:buNone/>
            </a:pPr>
            <a:r>
              <a:rPr lang="en-US" sz="2200" b="1" i="1" dirty="0"/>
              <a:t>		Korey Singleton, Ph.D. ATP RET</a:t>
            </a:r>
          </a:p>
          <a:p>
            <a:pPr marL="0" indent="0">
              <a:buNone/>
            </a:pPr>
            <a:r>
              <a:rPr lang="en-US" sz="2200" dirty="0"/>
              <a:t>		Manager, ATI</a:t>
            </a:r>
          </a:p>
        </p:txBody>
      </p:sp>
      <p:pic>
        <p:nvPicPr>
          <p:cNvPr id="6" name="Content Placeholder 5">
            <a:extLst>
              <a:ext uri="{FF2B5EF4-FFF2-40B4-BE49-F238E27FC236}">
                <a16:creationId xmlns:a16="http://schemas.microsoft.com/office/drawing/2014/main" id="{45A938FB-CC8B-412C-869D-1FFAD41FD68F}"/>
              </a:ext>
              <a:ext uri="{C183D7F6-B498-43B3-948B-1728B52AA6E4}">
                <adec:decorative xmlns:adec="http://schemas.microsoft.com/office/drawing/2017/decorative" val="1"/>
              </a:ext>
            </a:extLst>
          </p:cNvPr>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5867400" y="880820"/>
            <a:ext cx="2952750" cy="295275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3" name="Picture 2">
            <a:extLst>
              <a:ext uri="{FF2B5EF4-FFF2-40B4-BE49-F238E27FC236}">
                <a16:creationId xmlns:a16="http://schemas.microsoft.com/office/drawing/2014/main" id="{23EB36CE-6A1B-4FFB-9BD9-89875402E0C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1121" y="5498276"/>
            <a:ext cx="1527422" cy="994600"/>
          </a:xfrm>
          <a:prstGeom prst="rect">
            <a:avLst/>
          </a:prstGeom>
        </p:spPr>
      </p:pic>
      <p:pic>
        <p:nvPicPr>
          <p:cNvPr id="9" name="Content Placeholder 5">
            <a:extLst>
              <a:ext uri="{FF2B5EF4-FFF2-40B4-BE49-F238E27FC236}">
                <a16:creationId xmlns:a16="http://schemas.microsoft.com/office/drawing/2014/main" id="{31DB28C7-A67A-4BBA-9FE0-912AC079B2A4}"/>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9875" r="-2" b="23373"/>
          <a:stretch/>
        </p:blipFill>
        <p:spPr bwMode="auto">
          <a:xfrm>
            <a:off x="8498099" y="3525430"/>
            <a:ext cx="2941426" cy="294142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910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CBF9-0385-4A0E-B068-DD466A7D5E2F}"/>
              </a:ext>
            </a:extLst>
          </p:cNvPr>
          <p:cNvSpPr>
            <a:spLocks noGrp="1"/>
          </p:cNvSpPr>
          <p:nvPr>
            <p:ph type="title"/>
          </p:nvPr>
        </p:nvSpPr>
        <p:spPr/>
        <p:txBody>
          <a:bodyPr>
            <a:noAutofit/>
          </a:bodyPr>
          <a:lstStyle/>
          <a:p>
            <a:r>
              <a:rPr lang="en-US" sz="3000" dirty="0"/>
              <a:t>GMU’s TTW </a:t>
            </a:r>
            <a:r>
              <a:rPr lang="en-US" sz="3000" i="1" dirty="0"/>
              <a:t>Fundamentals</a:t>
            </a:r>
            <a:r>
              <a:rPr lang="en-US" sz="3000" dirty="0"/>
              <a:t> Cohort Course (</a:t>
            </a:r>
            <a:r>
              <a:rPr lang="en-US" sz="3000" i="1" dirty="0"/>
              <a:t>Study</a:t>
            </a:r>
            <a:r>
              <a:rPr lang="en-US" sz="3000" dirty="0"/>
              <a:t> Component)</a:t>
            </a:r>
          </a:p>
        </p:txBody>
      </p:sp>
      <p:sp>
        <p:nvSpPr>
          <p:cNvPr id="3" name="Content Placeholder 2">
            <a:extLst>
              <a:ext uri="{FF2B5EF4-FFF2-40B4-BE49-F238E27FC236}">
                <a16:creationId xmlns:a16="http://schemas.microsoft.com/office/drawing/2014/main" id="{9BB029AE-0F20-4974-A262-BDE61AD6B24C}"/>
              </a:ext>
            </a:extLst>
          </p:cNvPr>
          <p:cNvSpPr>
            <a:spLocks noGrp="1"/>
          </p:cNvSpPr>
          <p:nvPr>
            <p:ph sz="half" idx="1"/>
          </p:nvPr>
        </p:nvSpPr>
        <p:spPr/>
        <p:txBody>
          <a:bodyPr>
            <a:normAutofit lnSpcReduction="10000"/>
          </a:bodyPr>
          <a:lstStyle/>
          <a:p>
            <a:pPr marL="0" indent="0">
              <a:buNone/>
            </a:pPr>
            <a:r>
              <a:rPr lang="en-US" sz="2400" b="1" dirty="0">
                <a:highlight>
                  <a:srgbClr val="FFFF00"/>
                </a:highlight>
              </a:rPr>
              <a:t>IRB# 1878973-2</a:t>
            </a:r>
          </a:p>
          <a:p>
            <a:pPr marL="0" indent="0">
              <a:buNone/>
            </a:pPr>
            <a:endParaRPr lang="en-US" sz="2400" b="1" dirty="0"/>
          </a:p>
          <a:p>
            <a:pPr marL="0" indent="0">
              <a:buNone/>
            </a:pPr>
            <a:r>
              <a:rPr lang="en-US" sz="2400" b="1" dirty="0"/>
              <a:t>Research Questions:</a:t>
            </a:r>
            <a:r>
              <a:rPr lang="en-US" sz="2600" b="1" dirty="0"/>
              <a:t> </a:t>
            </a:r>
            <a:endParaRPr lang="en-US" sz="2300" b="1" dirty="0"/>
          </a:p>
          <a:p>
            <a:pPr marL="0" indent="0">
              <a:buNone/>
            </a:pPr>
            <a:endParaRPr lang="en-US" sz="2000" dirty="0"/>
          </a:p>
          <a:p>
            <a:pPr marL="731520" lvl="1" indent="-457200">
              <a:buFont typeface="+mj-lt"/>
              <a:buAutoNum type="arabicPeriod"/>
            </a:pPr>
            <a:r>
              <a:rPr lang="en-US" sz="1900" b="1" dirty="0">
                <a:ea typeface="Calibri" panose="020F0502020204030204" pitchFamily="34" charset="0"/>
              </a:rPr>
              <a:t>Does participation lead to improvements </a:t>
            </a:r>
            <a:r>
              <a:rPr lang="en-US" sz="1900" dirty="0">
                <a:ea typeface="Calibri" panose="020F0502020204030204" pitchFamily="34" charset="0"/>
              </a:rPr>
              <a:t>in the university’s conformance with Section 508 and the WCAG 2.1 Level A and AA guidelines?</a:t>
            </a:r>
          </a:p>
          <a:p>
            <a:pPr lvl="1"/>
            <a:endParaRPr lang="en-US" sz="1900" dirty="0">
              <a:ea typeface="Calibri" panose="020F0502020204030204" pitchFamily="34" charset="0"/>
            </a:endParaRPr>
          </a:p>
          <a:p>
            <a:pPr marL="731520" lvl="1" indent="-457200">
              <a:buFont typeface="+mj-lt"/>
              <a:buAutoNum type="arabicPeriod" startAt="2"/>
            </a:pPr>
            <a:r>
              <a:rPr lang="en-US" sz="1900" dirty="0"/>
              <a:t>After completing the cohort</a:t>
            </a:r>
            <a:r>
              <a:rPr lang="en-US" sz="1900" b="1" dirty="0"/>
              <a:t>, what perspectives do participants have about their ability to ensure university websites comply</a:t>
            </a:r>
            <a:r>
              <a:rPr lang="en-US" sz="1900" dirty="0"/>
              <a:t> with Section 508 and WCAG? </a:t>
            </a:r>
            <a:endParaRPr lang="en-US" sz="2000" b="1" dirty="0"/>
          </a:p>
          <a:p>
            <a:pPr marL="0" indent="0">
              <a:buNone/>
            </a:pPr>
            <a:endParaRPr lang="en-US" sz="1050" dirty="0"/>
          </a:p>
        </p:txBody>
      </p:sp>
      <p:sp>
        <p:nvSpPr>
          <p:cNvPr id="5" name="Content Placeholder 4">
            <a:extLst>
              <a:ext uri="{FF2B5EF4-FFF2-40B4-BE49-F238E27FC236}">
                <a16:creationId xmlns:a16="http://schemas.microsoft.com/office/drawing/2014/main" id="{C9F1B75E-BD12-4219-B3A4-3D567B58D0BF}"/>
              </a:ext>
            </a:extLst>
          </p:cNvPr>
          <p:cNvSpPr>
            <a:spLocks noGrp="1"/>
          </p:cNvSpPr>
          <p:nvPr>
            <p:ph sz="half" idx="2"/>
          </p:nvPr>
        </p:nvSpPr>
        <p:spPr/>
        <p:txBody>
          <a:bodyPr>
            <a:normAutofit lnSpcReduction="10000"/>
          </a:bodyPr>
          <a:lstStyle/>
          <a:p>
            <a:pPr marL="0" indent="0">
              <a:buNone/>
            </a:pPr>
            <a:r>
              <a:rPr lang="en-US" sz="2400" b="1" dirty="0"/>
              <a:t>Study Components:</a:t>
            </a:r>
          </a:p>
          <a:p>
            <a:pPr marL="0" indent="0">
              <a:buNone/>
            </a:pPr>
            <a:endParaRPr lang="en-US" sz="2000" b="1" dirty="0"/>
          </a:p>
          <a:p>
            <a:pPr lvl="1"/>
            <a:r>
              <a:rPr lang="en-US" sz="1900" dirty="0"/>
              <a:t>Pre/Post survey data</a:t>
            </a:r>
          </a:p>
          <a:p>
            <a:pPr lvl="1"/>
            <a:r>
              <a:rPr lang="en-US" sz="1900" dirty="0"/>
              <a:t>Drop-In Session transcripts</a:t>
            </a:r>
          </a:p>
          <a:p>
            <a:pPr lvl="1"/>
            <a:r>
              <a:rPr lang="en-US" sz="1900" dirty="0"/>
              <a:t>Pre/Post automated reviews of websites (DubBOT)</a:t>
            </a:r>
          </a:p>
          <a:p>
            <a:pPr lvl="1"/>
            <a:r>
              <a:rPr lang="en-US" sz="1900" dirty="0"/>
              <a:t>Pre/Post manual reviews of websites (ANDI/CCA)</a:t>
            </a:r>
          </a:p>
          <a:p>
            <a:pPr lvl="1"/>
            <a:r>
              <a:rPr lang="en-US" sz="1900" dirty="0"/>
              <a:t>Participate in semi-structured exit interviews (</a:t>
            </a:r>
            <a:r>
              <a:rPr lang="en-US" sz="1900" i="1" dirty="0"/>
              <a:t>allow use of transcript</a:t>
            </a:r>
            <a:r>
              <a:rPr lang="en-US" sz="1900" dirty="0"/>
              <a:t>)</a:t>
            </a:r>
          </a:p>
          <a:p>
            <a:pPr marL="0" indent="0">
              <a:buNone/>
            </a:pPr>
            <a:endParaRPr lang="en-US" dirty="0"/>
          </a:p>
        </p:txBody>
      </p:sp>
    </p:spTree>
    <p:extLst>
      <p:ext uri="{BB962C8B-B14F-4D97-AF65-F5344CB8AC3E}">
        <p14:creationId xmlns:p14="http://schemas.microsoft.com/office/powerpoint/2010/main" val="237077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CBF9-0385-4A0E-B068-DD466A7D5E2F}"/>
              </a:ext>
            </a:extLst>
          </p:cNvPr>
          <p:cNvSpPr>
            <a:spLocks noGrp="1"/>
          </p:cNvSpPr>
          <p:nvPr>
            <p:ph type="title"/>
          </p:nvPr>
        </p:nvSpPr>
        <p:spPr>
          <a:xfrm>
            <a:off x="609600" y="533400"/>
            <a:ext cx="10972800" cy="990600"/>
          </a:xfrm>
        </p:spPr>
        <p:txBody>
          <a:bodyPr anchor="ctr">
            <a:normAutofit/>
          </a:bodyPr>
          <a:lstStyle/>
          <a:p>
            <a:r>
              <a:rPr lang="en-US" dirty="0"/>
              <a:t>Drop-In Sessions (via MS Teams)</a:t>
            </a:r>
          </a:p>
        </p:txBody>
      </p:sp>
      <p:sp>
        <p:nvSpPr>
          <p:cNvPr id="3" name="Content Placeholder 2">
            <a:extLst>
              <a:ext uri="{FF2B5EF4-FFF2-40B4-BE49-F238E27FC236}">
                <a16:creationId xmlns:a16="http://schemas.microsoft.com/office/drawing/2014/main" id="{9BB029AE-0F20-4974-A262-BDE61AD6B24C}"/>
              </a:ext>
            </a:extLst>
          </p:cNvPr>
          <p:cNvSpPr>
            <a:spLocks noGrp="1"/>
          </p:cNvSpPr>
          <p:nvPr>
            <p:ph sz="half" idx="2"/>
          </p:nvPr>
        </p:nvSpPr>
        <p:spPr>
          <a:xfrm>
            <a:off x="6197600" y="1673352"/>
            <a:ext cx="5384800" cy="4435765"/>
          </a:xfrm>
        </p:spPr>
        <p:txBody>
          <a:bodyPr vert="horz" lIns="91440" tIns="45720" rIns="91440" bIns="45720" rtlCol="0" anchor="t">
            <a:normAutofit/>
          </a:bodyPr>
          <a:lstStyle/>
          <a:p>
            <a:pPr marL="0" indent="0">
              <a:buNone/>
            </a:pPr>
            <a:endParaRPr lang="en-US" b="1" dirty="0"/>
          </a:p>
          <a:p>
            <a:pPr marL="0" indent="0">
              <a:buNone/>
            </a:pPr>
            <a:r>
              <a:rPr lang="en-US" sz="2000" b="1" dirty="0"/>
              <a:t>Synchronous </a:t>
            </a:r>
            <a:r>
              <a:rPr lang="en-US" sz="2000" b="1" i="1" dirty="0"/>
              <a:t>drop-in</a:t>
            </a:r>
            <a:r>
              <a:rPr lang="en-US" sz="2000" b="1" dirty="0"/>
              <a:t> sessions were held (via MS Teams) every other week, covering the following topics:</a:t>
            </a:r>
          </a:p>
          <a:p>
            <a:pPr marL="0" indent="0">
              <a:buNone/>
            </a:pPr>
            <a:endParaRPr lang="en-US" sz="2000" b="1" dirty="0"/>
          </a:p>
          <a:p>
            <a:pPr lvl="1"/>
            <a:r>
              <a:rPr lang="en-US" sz="2000" dirty="0"/>
              <a:t>Color Contrast</a:t>
            </a:r>
            <a:endParaRPr lang="en-US" sz="2000" dirty="0">
              <a:cs typeface="Arial"/>
            </a:endParaRPr>
          </a:p>
          <a:p>
            <a:pPr lvl="1"/>
            <a:r>
              <a:rPr lang="en-US" sz="2000" dirty="0">
                <a:cs typeface="Arial"/>
              </a:rPr>
              <a:t>Keyboard Accessibility</a:t>
            </a:r>
          </a:p>
          <a:p>
            <a:pPr lvl="1"/>
            <a:r>
              <a:rPr lang="en-US" sz="2000" dirty="0"/>
              <a:t>DUBBOT Training and Q&amp;A</a:t>
            </a:r>
            <a:endParaRPr lang="en-US" sz="2800" dirty="0">
              <a:cs typeface="Arial"/>
            </a:endParaRPr>
          </a:p>
          <a:p>
            <a:pPr lvl="1"/>
            <a:r>
              <a:rPr lang="en-US" sz="2000" dirty="0">
                <a:cs typeface="Arial"/>
              </a:rPr>
              <a:t>Using Screen Reading Technology </a:t>
            </a:r>
          </a:p>
          <a:p>
            <a:pPr lvl="1"/>
            <a:r>
              <a:rPr lang="en-US" sz="2000" dirty="0">
                <a:cs typeface="Arial"/>
              </a:rPr>
              <a:t>Top 10 Accessibility Checks with ANDI</a:t>
            </a:r>
          </a:p>
          <a:p>
            <a:pPr lvl="1"/>
            <a:r>
              <a:rPr lang="en-US" sz="2000" dirty="0">
                <a:cs typeface="Arial"/>
              </a:rPr>
              <a:t>Testing Form Elements </a:t>
            </a:r>
          </a:p>
          <a:p>
            <a:pPr marL="0" indent="0">
              <a:buNone/>
            </a:pPr>
            <a:endParaRPr lang="en-US" b="1" dirty="0">
              <a:cs typeface="Arial"/>
            </a:endParaRPr>
          </a:p>
        </p:txBody>
      </p:sp>
      <p:pic>
        <p:nvPicPr>
          <p:cNvPr id="5" name="Content Placeholder 4" descr="MS Teams gallery image">
            <a:extLst>
              <a:ext uri="{FF2B5EF4-FFF2-40B4-BE49-F238E27FC236}">
                <a16:creationId xmlns:a16="http://schemas.microsoft.com/office/drawing/2014/main" id="{72F912B2-44CD-D53F-CC47-9949EFEEE5DD}"/>
              </a:ext>
            </a:extLst>
          </p:cNvPr>
          <p:cNvPicPr>
            <a:picLocks noGrp="1" noChangeAspect="1"/>
          </p:cNvPicPr>
          <p:nvPr>
            <p:ph sz="half" idx="1"/>
          </p:nvPr>
        </p:nvPicPr>
        <p:blipFill>
          <a:blip r:embed="rId3" cstate="emai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609600" y="2495538"/>
            <a:ext cx="5384800" cy="3073931"/>
          </a:xfrm>
          <a:noFill/>
        </p:spPr>
      </p:pic>
      <p:sp>
        <p:nvSpPr>
          <p:cNvPr id="4" name="TextBox 3">
            <a:extLst>
              <a:ext uri="{FF2B5EF4-FFF2-40B4-BE49-F238E27FC236}">
                <a16:creationId xmlns:a16="http://schemas.microsoft.com/office/drawing/2014/main" id="{AAC7AE91-1C70-C7DE-20AB-7C58E9CD357A}"/>
              </a:ext>
            </a:extLst>
          </p:cNvPr>
          <p:cNvSpPr txBox="1"/>
          <p:nvPr/>
        </p:nvSpPr>
        <p:spPr>
          <a:xfrm>
            <a:off x="609600" y="5569469"/>
            <a:ext cx="5384800" cy="230832"/>
          </a:xfrm>
          <a:prstGeom prst="rect">
            <a:avLst/>
          </a:prstGeom>
          <a:noFill/>
        </p:spPr>
        <p:txBody>
          <a:bodyPr wrap="square" rtlCol="0">
            <a:spAutoFit/>
          </a:bodyPr>
          <a:lstStyle/>
          <a:p>
            <a:pPr algn="ctr"/>
            <a:r>
              <a:rPr lang="en-US" sz="900">
                <a:hlinkClick r:id="rId4" tooltip="https://www.htnovo.net/2020/05/miglioramenti-microsoft-teams.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576529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CBF9-0385-4A0E-B068-DD466A7D5E2F}"/>
              </a:ext>
            </a:extLst>
          </p:cNvPr>
          <p:cNvSpPr>
            <a:spLocks noGrp="1"/>
          </p:cNvSpPr>
          <p:nvPr>
            <p:ph type="title"/>
          </p:nvPr>
        </p:nvSpPr>
        <p:spPr>
          <a:xfrm>
            <a:off x="609600" y="533400"/>
            <a:ext cx="10972800" cy="990600"/>
          </a:xfrm>
        </p:spPr>
        <p:txBody>
          <a:bodyPr anchor="ctr">
            <a:normAutofit/>
          </a:bodyPr>
          <a:lstStyle/>
          <a:p>
            <a:r>
              <a:rPr lang="en-US" dirty="0"/>
              <a:t>Open Discussion (via MS Teams)</a:t>
            </a:r>
          </a:p>
        </p:txBody>
      </p:sp>
      <p:sp>
        <p:nvSpPr>
          <p:cNvPr id="3" name="Content Placeholder 2">
            <a:extLst>
              <a:ext uri="{FF2B5EF4-FFF2-40B4-BE49-F238E27FC236}">
                <a16:creationId xmlns:a16="http://schemas.microsoft.com/office/drawing/2014/main" id="{9BB029AE-0F20-4974-A262-BDE61AD6B24C}"/>
              </a:ext>
            </a:extLst>
          </p:cNvPr>
          <p:cNvSpPr>
            <a:spLocks noGrp="1"/>
          </p:cNvSpPr>
          <p:nvPr>
            <p:ph sz="half" idx="2"/>
          </p:nvPr>
        </p:nvSpPr>
        <p:spPr>
          <a:xfrm>
            <a:off x="6197600" y="1673352"/>
            <a:ext cx="5384800" cy="4718304"/>
          </a:xfrm>
        </p:spPr>
        <p:txBody>
          <a:bodyPr>
            <a:normAutofit/>
          </a:bodyPr>
          <a:lstStyle/>
          <a:p>
            <a:pPr marL="0" indent="0">
              <a:buNone/>
            </a:pPr>
            <a:endParaRPr lang="en-US" b="1" dirty="0"/>
          </a:p>
          <a:p>
            <a:pPr marL="0" indent="0">
              <a:buNone/>
            </a:pPr>
            <a:endParaRPr lang="en-US" b="1" dirty="0"/>
          </a:p>
          <a:p>
            <a:pPr marL="0" indent="0">
              <a:buNone/>
            </a:pPr>
            <a:endParaRPr lang="en-US" b="1" dirty="0"/>
          </a:p>
          <a:p>
            <a:pPr marL="0" indent="0">
              <a:buNone/>
            </a:pPr>
            <a:r>
              <a:rPr lang="en-US" sz="2400" b="1" dirty="0"/>
              <a:t>Asynchronous chat (via MS Teams) was open as well. There were no pre-scheduled topics. Participants could post about anything they had a question or comment about.</a:t>
            </a:r>
            <a:endParaRPr lang="en-US" sz="2400" dirty="0"/>
          </a:p>
          <a:p>
            <a:pPr marL="0" indent="0">
              <a:buNone/>
            </a:pPr>
            <a:endParaRPr lang="en-US" b="1" dirty="0"/>
          </a:p>
        </p:txBody>
      </p:sp>
      <p:pic>
        <p:nvPicPr>
          <p:cNvPr id="5" name="Content Placeholder 4" descr="MS Teams message chat image">
            <a:extLst>
              <a:ext uri="{FF2B5EF4-FFF2-40B4-BE49-F238E27FC236}">
                <a16:creationId xmlns:a16="http://schemas.microsoft.com/office/drawing/2014/main" id="{72F912B2-44CD-D53F-CC47-9949EFEEE5DD}"/>
              </a:ext>
            </a:extLst>
          </p:cNvPr>
          <p:cNvPicPr>
            <a:picLocks noGrp="1" noChangeAspect="1"/>
          </p:cNvPicPr>
          <p:nvPr>
            <p:ph sz="half" idx="1"/>
          </p:nvPr>
        </p:nvPicPr>
        <p:blipFill>
          <a:blip r:embed="rId3" cstate="emai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609600" y="2493990"/>
            <a:ext cx="5384800" cy="3077028"/>
          </a:xfrm>
          <a:noFill/>
        </p:spPr>
      </p:pic>
      <p:sp>
        <p:nvSpPr>
          <p:cNvPr id="4" name="TextBox 3">
            <a:extLst>
              <a:ext uri="{FF2B5EF4-FFF2-40B4-BE49-F238E27FC236}">
                <a16:creationId xmlns:a16="http://schemas.microsoft.com/office/drawing/2014/main" id="{DFA86ACA-287E-42CE-23A8-4F5DE926743A}"/>
              </a:ext>
            </a:extLst>
          </p:cNvPr>
          <p:cNvSpPr txBox="1"/>
          <p:nvPr/>
        </p:nvSpPr>
        <p:spPr>
          <a:xfrm>
            <a:off x="609600" y="5571018"/>
            <a:ext cx="5384800" cy="230832"/>
          </a:xfrm>
          <a:prstGeom prst="rect">
            <a:avLst/>
          </a:prstGeom>
          <a:noFill/>
        </p:spPr>
        <p:txBody>
          <a:bodyPr wrap="square" rtlCol="0">
            <a:spAutoFit/>
          </a:bodyPr>
          <a:lstStyle/>
          <a:p>
            <a:pPr algn="ctr"/>
            <a:r>
              <a:rPr lang="en-US" sz="900" dirty="0">
                <a:hlinkClick r:id="rId4" tooltip="https://icto.foo.hva.nl/document/chat_en_teams/"/>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790331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CBF9-0385-4A0E-B068-DD466A7D5E2F}"/>
              </a:ext>
            </a:extLst>
          </p:cNvPr>
          <p:cNvSpPr>
            <a:spLocks noGrp="1"/>
          </p:cNvSpPr>
          <p:nvPr>
            <p:ph type="title"/>
          </p:nvPr>
        </p:nvSpPr>
        <p:spPr/>
        <p:txBody>
          <a:bodyPr>
            <a:noAutofit/>
          </a:bodyPr>
          <a:lstStyle/>
          <a:p>
            <a:r>
              <a:rPr lang="en-US" sz="3000" dirty="0"/>
              <a:t>TTW Cohort Incentives</a:t>
            </a:r>
          </a:p>
        </p:txBody>
      </p:sp>
      <p:sp>
        <p:nvSpPr>
          <p:cNvPr id="3" name="Content Placeholder 2">
            <a:extLst>
              <a:ext uri="{FF2B5EF4-FFF2-40B4-BE49-F238E27FC236}">
                <a16:creationId xmlns:a16="http://schemas.microsoft.com/office/drawing/2014/main" id="{9BB029AE-0F20-4974-A262-BDE61AD6B24C}"/>
              </a:ext>
            </a:extLst>
          </p:cNvPr>
          <p:cNvSpPr>
            <a:spLocks noGrp="1"/>
          </p:cNvSpPr>
          <p:nvPr>
            <p:ph sz="half" idx="1"/>
          </p:nvPr>
        </p:nvSpPr>
        <p:spPr>
          <a:xfrm>
            <a:off x="609600" y="1673352"/>
            <a:ext cx="5486400" cy="4651248"/>
          </a:xfrm>
        </p:spPr>
        <p:txBody>
          <a:bodyPr>
            <a:normAutofit/>
          </a:bodyPr>
          <a:lstStyle/>
          <a:p>
            <a:pPr marL="0" indent="0">
              <a:buNone/>
            </a:pPr>
            <a:r>
              <a:rPr lang="en-US" sz="2400" b="1" dirty="0"/>
              <a:t>Incentives: </a:t>
            </a:r>
          </a:p>
          <a:p>
            <a:pPr lvl="1"/>
            <a:r>
              <a:rPr lang="en-US" sz="1800" dirty="0"/>
              <a:t>Created a </a:t>
            </a:r>
            <a:r>
              <a:rPr lang="en-US" sz="1800" dirty="0">
                <a:hlinkClick r:id="rId3"/>
              </a:rPr>
              <a:t>TTW Fundamentals Badge</a:t>
            </a:r>
            <a:endParaRPr lang="en-US" sz="1800" dirty="0"/>
          </a:p>
          <a:p>
            <a:pPr lvl="1"/>
            <a:r>
              <a:rPr lang="en-US" sz="1800" dirty="0"/>
              <a:t>$250 HR Impact Award (</a:t>
            </a:r>
            <a:r>
              <a:rPr lang="en-US" sz="1800" i="1" dirty="0"/>
              <a:t>funded by DEI</a:t>
            </a:r>
            <a:r>
              <a:rPr lang="en-US" sz="1800" dirty="0"/>
              <a:t>)</a:t>
            </a:r>
          </a:p>
          <a:p>
            <a:pPr marL="274320" lvl="1" indent="0">
              <a:buNone/>
            </a:pPr>
            <a:endParaRPr lang="en-US" sz="1800" b="1" dirty="0"/>
          </a:p>
          <a:p>
            <a:pPr marL="548640" lvl="2" indent="0">
              <a:buNone/>
            </a:pPr>
            <a:r>
              <a:rPr lang="en-US" sz="1800" b="1" dirty="0"/>
              <a:t>NOTE:</a:t>
            </a:r>
            <a:r>
              <a:rPr lang="en-US" sz="1800" dirty="0"/>
              <a:t> Participation in study was </a:t>
            </a:r>
            <a:r>
              <a:rPr lang="en-US" sz="1800" b="1" u="sng" dirty="0"/>
              <a:t>not</a:t>
            </a:r>
            <a:r>
              <a:rPr lang="en-US" sz="1800" dirty="0"/>
              <a:t> required to participate in the training cohort or to receive compensation.</a:t>
            </a:r>
          </a:p>
        </p:txBody>
      </p:sp>
      <p:pic>
        <p:nvPicPr>
          <p:cNvPr id="6" name="Content Placeholder 5">
            <a:hlinkClick r:id="rId3"/>
            <a:extLst>
              <a:ext uri="{FF2B5EF4-FFF2-40B4-BE49-F238E27FC236}">
                <a16:creationId xmlns:a16="http://schemas.microsoft.com/office/drawing/2014/main" id="{C03B1709-D4F3-45CE-BCF0-C9C5F98552C2}"/>
              </a:ext>
              <a:ext uri="{C183D7F6-B498-43B3-948B-1728B52AA6E4}">
                <adec:decorative xmlns:adec="http://schemas.microsoft.com/office/drawing/2017/decorative" val="1"/>
              </a:ext>
            </a:extLst>
          </p:cNvPr>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8833403" y="1673352"/>
            <a:ext cx="2748998" cy="274899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5151F3A-447B-4605-B677-5B9E9B22CC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66403" y="3339161"/>
            <a:ext cx="2667000" cy="3585223"/>
          </a:xfrm>
          <a:prstGeom prst="rect">
            <a:avLst/>
          </a:prstGeom>
        </p:spPr>
      </p:pic>
    </p:spTree>
    <p:extLst>
      <p:ext uri="{BB962C8B-B14F-4D97-AF65-F5344CB8AC3E}">
        <p14:creationId xmlns:p14="http://schemas.microsoft.com/office/powerpoint/2010/main" val="3205247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a:bodyPr>
          <a:lstStyle/>
          <a:p>
            <a:pPr algn="ctr"/>
            <a:r>
              <a:rPr lang="en-US" b="1" dirty="0">
                <a:solidFill>
                  <a:srgbClr val="006633"/>
                </a:solidFill>
              </a:rPr>
              <a:t>Pilot Results – RQ#1</a:t>
            </a:r>
            <a:endParaRPr lang="en-US" b="1" i="1" dirty="0">
              <a:solidFill>
                <a:srgbClr val="006633"/>
              </a:solidFill>
            </a:endParaRPr>
          </a:p>
        </p:txBody>
      </p:sp>
      <p:sp>
        <p:nvSpPr>
          <p:cNvPr id="3" name="Title 1">
            <a:extLst>
              <a:ext uri="{FF2B5EF4-FFF2-40B4-BE49-F238E27FC236}">
                <a16:creationId xmlns:a16="http://schemas.microsoft.com/office/drawing/2014/main" id="{7D20EA54-CEED-46A1-8D18-8483D96604D2}"/>
              </a:ext>
            </a:extLst>
          </p:cNvPr>
          <p:cNvSpPr txBox="1">
            <a:spLocks/>
          </p:cNvSpPr>
          <p:nvPr/>
        </p:nvSpPr>
        <p:spPr>
          <a:xfrm>
            <a:off x="990600" y="4800600"/>
            <a:ext cx="10515600" cy="838200"/>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800" b="0" kern="1200" cap="all" spc="-100" baseline="0">
                <a:solidFill>
                  <a:srgbClr val="003366"/>
                </a:solidFill>
                <a:latin typeface="+mj-lt"/>
                <a:ea typeface="+mj-ea"/>
                <a:cs typeface="+mj-cs"/>
              </a:defRPr>
            </a:lvl1pPr>
          </a:lstStyle>
          <a:p>
            <a:pPr algn="ctr" fontAlgn="auto">
              <a:spcAft>
                <a:spcPts val="0"/>
              </a:spcAft>
              <a:defRPr/>
            </a:pPr>
            <a:r>
              <a:rPr lang="en-US" sz="2800" b="1" dirty="0">
                <a:solidFill>
                  <a:srgbClr val="006501"/>
                </a:solidFill>
              </a:rPr>
              <a:t>RQ #1:</a:t>
            </a:r>
            <a:r>
              <a:rPr lang="en-US" sz="2800" dirty="0">
                <a:solidFill>
                  <a:srgbClr val="006501"/>
                </a:solidFill>
              </a:rPr>
              <a:t> Does targeted training lead to Improvements in conformance with Section 508 and WCAG?</a:t>
            </a:r>
          </a:p>
        </p:txBody>
      </p:sp>
    </p:spTree>
    <p:extLst>
      <p:ext uri="{BB962C8B-B14F-4D97-AF65-F5344CB8AC3E}">
        <p14:creationId xmlns:p14="http://schemas.microsoft.com/office/powerpoint/2010/main" val="751686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1C32-6727-4D4E-85D7-3BE0BA6BC581}"/>
              </a:ext>
            </a:extLst>
          </p:cNvPr>
          <p:cNvSpPr>
            <a:spLocks noGrp="1"/>
          </p:cNvSpPr>
          <p:nvPr>
            <p:ph type="title"/>
          </p:nvPr>
        </p:nvSpPr>
        <p:spPr/>
        <p:txBody>
          <a:bodyPr/>
          <a:lstStyle/>
          <a:p>
            <a:r>
              <a:rPr lang="en-US" dirty="0"/>
              <a:t>Total Websites Reviewed</a:t>
            </a:r>
          </a:p>
        </p:txBody>
      </p:sp>
      <p:sp>
        <p:nvSpPr>
          <p:cNvPr id="3" name="Content Placeholder 2">
            <a:extLst>
              <a:ext uri="{FF2B5EF4-FFF2-40B4-BE49-F238E27FC236}">
                <a16:creationId xmlns:a16="http://schemas.microsoft.com/office/drawing/2014/main" id="{3E112F84-0333-44A0-A1DF-60FB736F2A85}"/>
              </a:ext>
            </a:extLst>
          </p:cNvPr>
          <p:cNvSpPr>
            <a:spLocks noGrp="1"/>
          </p:cNvSpPr>
          <p:nvPr>
            <p:ph sz="half" idx="1"/>
          </p:nvPr>
        </p:nvSpPr>
        <p:spPr>
          <a:xfrm>
            <a:off x="609600" y="1673352"/>
            <a:ext cx="7848600" cy="4718304"/>
          </a:xfrm>
        </p:spPr>
        <p:txBody>
          <a:bodyPr vert="horz" lIns="91440" tIns="45720" rIns="91440" bIns="45720" rtlCol="0" anchor="t">
            <a:normAutofit/>
          </a:bodyPr>
          <a:lstStyle/>
          <a:p>
            <a:pPr marL="0" indent="0">
              <a:buNone/>
            </a:pPr>
            <a:endParaRPr lang="en-US" sz="2000" b="1" dirty="0"/>
          </a:p>
          <a:p>
            <a:pPr marL="0" indent="0">
              <a:buNone/>
            </a:pPr>
            <a:r>
              <a:rPr lang="en-US" sz="2000" b="1" dirty="0"/>
              <a:t>Participants submitted 127 sites during the TTW Cohort application process</a:t>
            </a:r>
          </a:p>
          <a:p>
            <a:pPr lvl="1"/>
            <a:endParaRPr lang="en-US" sz="2000" dirty="0"/>
          </a:p>
          <a:p>
            <a:pPr lvl="1"/>
            <a:r>
              <a:rPr lang="en-US" sz="2000" i="1" dirty="0"/>
              <a:t>10 identified as low priority</a:t>
            </a:r>
            <a:r>
              <a:rPr lang="en-US" sz="2000" dirty="0"/>
              <a:t> (i.e., sites still under construction, content not directed toward Mason community, etc.)</a:t>
            </a:r>
          </a:p>
          <a:p>
            <a:pPr lvl="1"/>
            <a:r>
              <a:rPr lang="en-US" sz="2000" i="1" dirty="0"/>
              <a:t>17 were duplicates</a:t>
            </a:r>
          </a:p>
          <a:p>
            <a:pPr lvl="1"/>
            <a:r>
              <a:rPr lang="en-US" sz="2000" i="1" dirty="0"/>
              <a:t>12 were not listed in DubBOT (i.e., automated reviews)</a:t>
            </a:r>
            <a:endParaRPr lang="en-US" sz="2000" i="1" dirty="0">
              <a:cs typeface="Arial"/>
            </a:endParaRPr>
          </a:p>
          <a:p>
            <a:pPr marL="274320" lvl="1" indent="0">
              <a:buNone/>
            </a:pPr>
            <a:endParaRPr lang="en-US" sz="2000" b="1" i="1" dirty="0">
              <a:highlight>
                <a:srgbClr val="FFFF00"/>
              </a:highlight>
            </a:endParaRPr>
          </a:p>
          <a:p>
            <a:pPr marL="0" indent="0">
              <a:buNone/>
            </a:pPr>
            <a:r>
              <a:rPr lang="en-US" sz="2000" b="1" dirty="0">
                <a:highlight>
                  <a:srgbClr val="FFFF00"/>
                </a:highlight>
              </a:rPr>
              <a:t>As a result, 89 websites were used as a part of the pre- and post- automated and manual accessibility reviews!</a:t>
            </a:r>
          </a:p>
          <a:p>
            <a:pPr marL="0" indent="0">
              <a:buNone/>
            </a:pPr>
            <a:endParaRPr lang="en-US" b="1" dirty="0"/>
          </a:p>
          <a:p>
            <a:pPr marL="0" indent="0">
              <a:buNone/>
            </a:pPr>
            <a:endParaRPr lang="en-US" dirty="0"/>
          </a:p>
          <a:p>
            <a:pPr marL="0" indent="0">
              <a:buNone/>
            </a:pPr>
            <a:endParaRPr lang="en-US" dirty="0"/>
          </a:p>
          <a:p>
            <a:endParaRPr lang="en-US" dirty="0"/>
          </a:p>
        </p:txBody>
      </p:sp>
      <p:pic>
        <p:nvPicPr>
          <p:cNvPr id="6" name="Content Placeholder 5">
            <a:extLst>
              <a:ext uri="{FF2B5EF4-FFF2-40B4-BE49-F238E27FC236}">
                <a16:creationId xmlns:a16="http://schemas.microsoft.com/office/drawing/2014/main" id="{9383D8BB-AD5A-467C-BDD8-77B1947DAC3F}"/>
              </a:ext>
              <a:ext uri="{C183D7F6-B498-43B3-948B-1728B52AA6E4}">
                <adec:decorative xmlns:adec="http://schemas.microsoft.com/office/drawing/2017/decorative" val="1"/>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8686800" y="3429000"/>
            <a:ext cx="2598373" cy="2425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59798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5508-40A4-45D4-877B-59B387A0806D}"/>
              </a:ext>
            </a:extLst>
          </p:cNvPr>
          <p:cNvSpPr>
            <a:spLocks noGrp="1"/>
          </p:cNvSpPr>
          <p:nvPr>
            <p:ph type="title"/>
          </p:nvPr>
        </p:nvSpPr>
        <p:spPr/>
        <p:txBody>
          <a:bodyPr/>
          <a:lstStyle/>
          <a:p>
            <a:r>
              <a:rPr lang="en-US" dirty="0"/>
              <a:t>What sites were reviewed…</a:t>
            </a:r>
          </a:p>
        </p:txBody>
      </p:sp>
      <p:sp>
        <p:nvSpPr>
          <p:cNvPr id="3" name="Content Placeholder 2">
            <a:extLst>
              <a:ext uri="{FF2B5EF4-FFF2-40B4-BE49-F238E27FC236}">
                <a16:creationId xmlns:a16="http://schemas.microsoft.com/office/drawing/2014/main" id="{9E710634-38E9-4DEF-817B-30F8B7B31569}"/>
              </a:ext>
            </a:extLst>
          </p:cNvPr>
          <p:cNvSpPr>
            <a:spLocks noGrp="1"/>
          </p:cNvSpPr>
          <p:nvPr>
            <p:ph sz="half" idx="1"/>
          </p:nvPr>
        </p:nvSpPr>
        <p:spPr/>
        <p:txBody>
          <a:bodyPr>
            <a:normAutofit/>
          </a:bodyPr>
          <a:lstStyle/>
          <a:p>
            <a:endParaRPr lang="en-US" sz="2400" dirty="0"/>
          </a:p>
          <a:p>
            <a:r>
              <a:rPr lang="en-US" sz="2400" dirty="0"/>
              <a:t>18 templates identified</a:t>
            </a:r>
          </a:p>
          <a:p>
            <a:endParaRPr lang="en-US" sz="2400" dirty="0"/>
          </a:p>
          <a:p>
            <a:r>
              <a:rPr lang="en-US" sz="2400" dirty="0"/>
              <a:t>The MAIN and CHSS templates (</a:t>
            </a:r>
            <a:r>
              <a:rPr lang="en-US" sz="2400" i="1" dirty="0"/>
              <a:t>42 and 21 sites, respectively</a:t>
            </a:r>
            <a:r>
              <a:rPr lang="en-US" sz="2400" dirty="0"/>
              <a:t>) make up ~71% of all sites reviewed</a:t>
            </a:r>
          </a:p>
          <a:p>
            <a:endParaRPr lang="en-US" sz="2400" dirty="0">
              <a:highlight>
                <a:srgbClr val="FFFF00"/>
              </a:highlight>
            </a:endParaRPr>
          </a:p>
          <a:p>
            <a:r>
              <a:rPr lang="en-US" sz="2400" dirty="0"/>
              <a:t>16 standalone sites/templates (e.g., HR, ITS, LEADS, Library, etc.)</a:t>
            </a:r>
          </a:p>
          <a:p>
            <a:endParaRPr lang="en-US" dirty="0"/>
          </a:p>
          <a:p>
            <a:pPr marL="0" indent="0">
              <a:buNone/>
            </a:pPr>
            <a:endParaRPr lang="en-US" dirty="0"/>
          </a:p>
        </p:txBody>
      </p:sp>
      <p:pic>
        <p:nvPicPr>
          <p:cNvPr id="14" name="Content Placeholder 13" descr="GMU's MAIN template">
            <a:extLst>
              <a:ext uri="{FF2B5EF4-FFF2-40B4-BE49-F238E27FC236}">
                <a16:creationId xmlns:a16="http://schemas.microsoft.com/office/drawing/2014/main" id="{B8D05F1F-DC2C-ED96-6578-2116ADB74C88}"/>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097890" y="1673352"/>
            <a:ext cx="4058655" cy="1995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CHSS' template">
            <a:extLst>
              <a:ext uri="{FF2B5EF4-FFF2-40B4-BE49-F238E27FC236}">
                <a16:creationId xmlns:a16="http://schemas.microsoft.com/office/drawing/2014/main" id="{19694892-4490-4E6F-C98E-7BE0399BEA0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97890" y="4032504"/>
            <a:ext cx="4073932" cy="1995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7796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1C32-6727-4D4E-85D7-3BE0BA6BC581}"/>
              </a:ext>
            </a:extLst>
          </p:cNvPr>
          <p:cNvSpPr>
            <a:spLocks noGrp="1"/>
          </p:cNvSpPr>
          <p:nvPr>
            <p:ph type="title"/>
          </p:nvPr>
        </p:nvSpPr>
        <p:spPr/>
        <p:txBody>
          <a:bodyPr/>
          <a:lstStyle/>
          <a:p>
            <a:r>
              <a:rPr lang="en-US" dirty="0"/>
              <a:t>Automated and Manual Website Audits</a:t>
            </a:r>
            <a:endParaRPr lang="en-US" i="1" dirty="0"/>
          </a:p>
        </p:txBody>
      </p:sp>
      <p:sp>
        <p:nvSpPr>
          <p:cNvPr id="3" name="Content Placeholder 2">
            <a:extLst>
              <a:ext uri="{FF2B5EF4-FFF2-40B4-BE49-F238E27FC236}">
                <a16:creationId xmlns:a16="http://schemas.microsoft.com/office/drawing/2014/main" id="{3E112F84-0333-44A0-A1DF-60FB736F2A85}"/>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US" sz="2200" b="1" i="1" dirty="0"/>
              <a:t>Researchers reviewed the </a:t>
            </a:r>
            <a:r>
              <a:rPr lang="en-US" sz="2200" b="1" i="1" dirty="0">
                <a:highlight>
                  <a:srgbClr val="FFFF00"/>
                </a:highlight>
              </a:rPr>
              <a:t>home pages</a:t>
            </a:r>
            <a:r>
              <a:rPr lang="en-US" sz="2200" b="1" dirty="0"/>
              <a:t> of all websites against several WCAG Level A &amp; AA checkpoints:</a:t>
            </a:r>
          </a:p>
          <a:p>
            <a:pPr lvl="1"/>
            <a:endParaRPr lang="en-US" sz="2200" dirty="0"/>
          </a:p>
          <a:p>
            <a:pPr lvl="2"/>
            <a:r>
              <a:rPr lang="en-US" sz="2200" dirty="0"/>
              <a:t>Images</a:t>
            </a:r>
          </a:p>
          <a:p>
            <a:pPr lvl="2"/>
            <a:r>
              <a:rPr lang="en-US" sz="2200" dirty="0"/>
              <a:t>Color contrast</a:t>
            </a:r>
          </a:p>
          <a:p>
            <a:pPr lvl="2"/>
            <a:r>
              <a:rPr lang="en-US" sz="2200" dirty="0"/>
              <a:t>Hyperlinks</a:t>
            </a:r>
          </a:p>
          <a:p>
            <a:pPr lvl="2"/>
            <a:r>
              <a:rPr lang="en-US" sz="2200" dirty="0"/>
              <a:t>keyboard access &amp; Navigation</a:t>
            </a:r>
          </a:p>
          <a:p>
            <a:pPr lvl="2"/>
            <a:r>
              <a:rPr lang="en-US" sz="2200" dirty="0"/>
              <a:t>Forms</a:t>
            </a:r>
          </a:p>
          <a:p>
            <a:pPr lvl="2"/>
            <a:r>
              <a:rPr lang="en-US" sz="2200" dirty="0"/>
              <a:t>Tables</a:t>
            </a:r>
          </a:p>
          <a:p>
            <a:pPr lvl="2"/>
            <a:r>
              <a:rPr lang="en-US" sz="2200" dirty="0"/>
              <a:t>Media content</a:t>
            </a:r>
          </a:p>
          <a:p>
            <a:pPr lvl="2"/>
            <a:r>
              <a:rPr lang="en-US" sz="2200" dirty="0"/>
              <a:t>Documents</a:t>
            </a:r>
          </a:p>
          <a:p>
            <a:pPr marL="548640" lvl="2" indent="0">
              <a:buNone/>
            </a:pPr>
            <a:endParaRPr lang="en-US" sz="2200" dirty="0"/>
          </a:p>
          <a:p>
            <a:pPr marL="0" indent="0">
              <a:buNone/>
            </a:pPr>
            <a:r>
              <a:rPr lang="en-US" sz="2200" b="1" dirty="0"/>
              <a:t>Why just the </a:t>
            </a:r>
            <a:r>
              <a:rPr lang="en-US" sz="2200" b="1" i="1" dirty="0"/>
              <a:t>home pages</a:t>
            </a:r>
            <a:r>
              <a:rPr lang="en-US" sz="2200" b="1" dirty="0"/>
              <a:t>?</a:t>
            </a:r>
          </a:p>
          <a:p>
            <a:pPr marL="0" indent="0">
              <a:buNone/>
            </a:pPr>
            <a:endParaRPr lang="en-US" dirty="0"/>
          </a:p>
          <a:p>
            <a:pPr marL="0" indent="0">
              <a:buNone/>
            </a:pPr>
            <a:endParaRPr lang="en-US" dirty="0"/>
          </a:p>
          <a:p>
            <a:endParaRPr lang="en-US" dirty="0"/>
          </a:p>
        </p:txBody>
      </p:sp>
      <p:pic>
        <p:nvPicPr>
          <p:cNvPr id="6" name="Content Placeholder 5" descr="W3C WCAG 2.1 Web Content Accessibility Guidelines">
            <a:extLst>
              <a:ext uri="{FF2B5EF4-FFF2-40B4-BE49-F238E27FC236}">
                <a16:creationId xmlns:a16="http://schemas.microsoft.com/office/drawing/2014/main" id="{FB4797AB-06E5-44C6-A869-EFEAADE68E48}"/>
              </a:ext>
              <a:ext uri="{C183D7F6-B498-43B3-948B-1728B52AA6E4}">
                <adec:decorative xmlns:adec="http://schemas.microsoft.com/office/drawing/2017/decorative" val="0"/>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p:blipFill>
        <p:spPr>
          <a:xfrm>
            <a:off x="6530975" y="2977719"/>
            <a:ext cx="4718050" cy="2109062"/>
          </a:xfrm>
        </p:spPr>
      </p:pic>
      <p:sp>
        <p:nvSpPr>
          <p:cNvPr id="4" name="TextBox 3">
            <a:extLst>
              <a:ext uri="{FF2B5EF4-FFF2-40B4-BE49-F238E27FC236}">
                <a16:creationId xmlns:a16="http://schemas.microsoft.com/office/drawing/2014/main" id="{DBBAC980-A0C3-825B-60A3-06DB4BB66717}"/>
              </a:ext>
            </a:extLst>
          </p:cNvPr>
          <p:cNvSpPr txBox="1"/>
          <p:nvPr/>
        </p:nvSpPr>
        <p:spPr>
          <a:xfrm>
            <a:off x="8127612" y="5410200"/>
            <a:ext cx="1524776" cy="230832"/>
          </a:xfrm>
          <a:prstGeom prst="rect">
            <a:avLst/>
          </a:prstGeom>
          <a:noFill/>
        </p:spPr>
        <p:txBody>
          <a:bodyPr wrap="none" rtlCol="0">
            <a:spAutoFit/>
          </a:bodyPr>
          <a:lstStyle/>
          <a:p>
            <a:r>
              <a:rPr lang="en-US" sz="900" i="1" dirty="0"/>
              <a:t>Image taken from </a:t>
            </a:r>
            <a:r>
              <a:rPr lang="en-US" sz="900" i="1" dirty="0">
                <a:hlinkClick r:id="rId4"/>
              </a:rPr>
              <a:t>W3C Blog</a:t>
            </a:r>
            <a:r>
              <a:rPr lang="en-US" sz="900" i="1" dirty="0"/>
              <a:t>.</a:t>
            </a:r>
          </a:p>
        </p:txBody>
      </p:sp>
    </p:spTree>
    <p:extLst>
      <p:ext uri="{BB962C8B-B14F-4D97-AF65-F5344CB8AC3E}">
        <p14:creationId xmlns:p14="http://schemas.microsoft.com/office/powerpoint/2010/main" val="2129229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fontScale="90000"/>
          </a:bodyPr>
          <a:lstStyle/>
          <a:p>
            <a:pPr algn="ctr"/>
            <a:r>
              <a:rPr lang="en-US" b="1" i="1" dirty="0">
                <a:solidFill>
                  <a:srgbClr val="006633"/>
                </a:solidFill>
              </a:rPr>
              <a:t>Automated </a:t>
            </a:r>
            <a:r>
              <a:rPr lang="en-US" b="1" dirty="0">
                <a:solidFill>
                  <a:srgbClr val="006633"/>
                </a:solidFill>
              </a:rPr>
              <a:t>accessibility Audit Highlights</a:t>
            </a:r>
            <a:endParaRPr lang="en-US" b="1" i="1" dirty="0">
              <a:solidFill>
                <a:srgbClr val="006633"/>
              </a:solidFill>
            </a:endParaRPr>
          </a:p>
        </p:txBody>
      </p:sp>
    </p:spTree>
    <p:extLst>
      <p:ext uri="{BB962C8B-B14F-4D97-AF65-F5344CB8AC3E}">
        <p14:creationId xmlns:p14="http://schemas.microsoft.com/office/powerpoint/2010/main" val="4165986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76BDE-349F-C533-FC54-1F51A9BE0AFB}"/>
              </a:ext>
            </a:extLst>
          </p:cNvPr>
          <p:cNvSpPr>
            <a:spLocks noGrp="1"/>
          </p:cNvSpPr>
          <p:nvPr>
            <p:ph type="title"/>
          </p:nvPr>
        </p:nvSpPr>
        <p:spPr/>
        <p:txBody>
          <a:bodyPr/>
          <a:lstStyle/>
          <a:p>
            <a:r>
              <a:rPr lang="en-US" dirty="0">
                <a:cs typeface="Arial"/>
              </a:rPr>
              <a:t>Automated Accessibility Audit (DUBBOT)</a:t>
            </a:r>
            <a:endParaRPr lang="en-US" dirty="0"/>
          </a:p>
        </p:txBody>
      </p:sp>
      <p:sp>
        <p:nvSpPr>
          <p:cNvPr id="4" name="Content Placeholder 3">
            <a:extLst>
              <a:ext uri="{FF2B5EF4-FFF2-40B4-BE49-F238E27FC236}">
                <a16:creationId xmlns:a16="http://schemas.microsoft.com/office/drawing/2014/main" id="{B654AFE2-C780-2F54-090B-A9720344139B}"/>
              </a:ext>
            </a:extLst>
          </p:cNvPr>
          <p:cNvSpPr>
            <a:spLocks noGrp="1"/>
          </p:cNvSpPr>
          <p:nvPr>
            <p:ph idx="1"/>
          </p:nvPr>
        </p:nvSpPr>
        <p:spPr/>
        <p:txBody>
          <a:bodyPr vert="horz" lIns="91440" tIns="45720" rIns="91440" bIns="45720" rtlCol="0" anchor="t">
            <a:normAutofit lnSpcReduction="10000"/>
          </a:bodyPr>
          <a:lstStyle/>
          <a:p>
            <a:endParaRPr lang="en-US" b="1" i="1" dirty="0">
              <a:highlight>
                <a:srgbClr val="FFFF00"/>
              </a:highlight>
              <a:ea typeface="+mn-lt"/>
              <a:cs typeface="+mn-lt"/>
            </a:endParaRPr>
          </a:p>
          <a:p>
            <a:r>
              <a:rPr lang="en-US" b="1" i="1" dirty="0">
                <a:highlight>
                  <a:srgbClr val="FFFF00"/>
                </a:highlight>
                <a:ea typeface="+mn-lt"/>
                <a:cs typeface="+mn-lt"/>
              </a:rPr>
              <a:t>62 accessibility checkpoints were reviewed over 89 home pages</a:t>
            </a:r>
            <a:endParaRPr lang="en-US" dirty="0">
              <a:ea typeface="+mn-lt"/>
              <a:cs typeface="+mn-lt"/>
            </a:endParaRPr>
          </a:p>
          <a:p>
            <a:pPr marL="0" indent="0">
              <a:buNone/>
            </a:pPr>
            <a:endParaRPr lang="en-US" sz="1800" dirty="0">
              <a:ea typeface="+mn-lt"/>
              <a:cs typeface="+mn-lt"/>
            </a:endParaRPr>
          </a:p>
          <a:p>
            <a:pPr lvl="1"/>
            <a:r>
              <a:rPr lang="en-US" sz="1400" b="1" dirty="0">
                <a:ea typeface="+mn-lt"/>
                <a:cs typeface="+mn-lt"/>
              </a:rPr>
              <a:t>Perceivable</a:t>
            </a:r>
            <a:r>
              <a:rPr lang="en-US" sz="1400" dirty="0">
                <a:ea typeface="+mn-lt"/>
                <a:cs typeface="+mn-lt"/>
              </a:rPr>
              <a:t> (</a:t>
            </a:r>
            <a:r>
              <a:rPr lang="en-US" sz="1400" i="1" dirty="0">
                <a:ea typeface="+mn-lt"/>
                <a:cs typeface="+mn-lt"/>
              </a:rPr>
              <a:t>20 A, 5 AA</a:t>
            </a:r>
            <a:r>
              <a:rPr lang="en-US" sz="1400" dirty="0">
                <a:ea typeface="+mn-lt"/>
                <a:cs typeface="+mn-lt"/>
              </a:rPr>
              <a:t>) – 25</a:t>
            </a:r>
          </a:p>
          <a:p>
            <a:pPr lvl="2"/>
            <a:r>
              <a:rPr lang="en-US" sz="1400" i="1" dirty="0">
                <a:ea typeface="+mn-lt"/>
                <a:cs typeface="+mn-lt"/>
              </a:rPr>
              <a:t>E.g., images, color contrast</a:t>
            </a:r>
            <a:endParaRPr lang="en-US" sz="1400" dirty="0">
              <a:ea typeface="+mn-lt"/>
              <a:cs typeface="+mn-lt"/>
            </a:endParaRPr>
          </a:p>
          <a:p>
            <a:pPr lvl="1"/>
            <a:endParaRPr lang="en-US" sz="1400" dirty="0">
              <a:ea typeface="+mn-lt"/>
              <a:cs typeface="+mn-lt"/>
            </a:endParaRPr>
          </a:p>
          <a:p>
            <a:pPr lvl="1"/>
            <a:r>
              <a:rPr lang="en-US" sz="1400" b="1" dirty="0">
                <a:ea typeface="+mn-lt"/>
                <a:cs typeface="+mn-lt"/>
              </a:rPr>
              <a:t>Operable</a:t>
            </a:r>
            <a:r>
              <a:rPr lang="en-US" sz="1400" dirty="0">
                <a:ea typeface="+mn-lt"/>
                <a:cs typeface="+mn-lt"/>
              </a:rPr>
              <a:t> (</a:t>
            </a:r>
            <a:r>
              <a:rPr lang="en-US" sz="1400" i="1" dirty="0">
                <a:ea typeface="+mn-lt"/>
                <a:cs typeface="+mn-lt"/>
              </a:rPr>
              <a:t>10 A, 1 AA, 2 AAA</a:t>
            </a:r>
            <a:r>
              <a:rPr lang="en-US" sz="1400" dirty="0">
                <a:ea typeface="+mn-lt"/>
                <a:cs typeface="+mn-lt"/>
              </a:rPr>
              <a:t>) – 13</a:t>
            </a:r>
          </a:p>
          <a:p>
            <a:pPr lvl="2"/>
            <a:r>
              <a:rPr lang="en-US" sz="1400" i="1" dirty="0">
                <a:ea typeface="+mn-lt"/>
                <a:cs typeface="+mn-lt"/>
              </a:rPr>
              <a:t>E.g., keyboard navigation, hyperlinks</a:t>
            </a:r>
            <a:endParaRPr lang="en-US" sz="1400" dirty="0">
              <a:ea typeface="+mn-lt"/>
              <a:cs typeface="+mn-lt"/>
            </a:endParaRPr>
          </a:p>
          <a:p>
            <a:pPr lvl="2"/>
            <a:endParaRPr lang="en-US" sz="1400" dirty="0">
              <a:ea typeface="+mn-lt"/>
              <a:cs typeface="+mn-lt"/>
            </a:endParaRPr>
          </a:p>
          <a:p>
            <a:pPr lvl="1"/>
            <a:r>
              <a:rPr lang="en-US" sz="1400" b="1" dirty="0">
                <a:ea typeface="+mn-lt"/>
                <a:cs typeface="+mn-lt"/>
              </a:rPr>
              <a:t>Understandable</a:t>
            </a:r>
            <a:r>
              <a:rPr lang="en-US" sz="1400" dirty="0">
                <a:ea typeface="+mn-lt"/>
                <a:cs typeface="+mn-lt"/>
              </a:rPr>
              <a:t> (</a:t>
            </a:r>
            <a:r>
              <a:rPr lang="en-US" sz="1400" i="1" dirty="0">
                <a:ea typeface="+mn-lt"/>
                <a:cs typeface="+mn-lt"/>
              </a:rPr>
              <a:t>4 A, 1 AA,1 AAA</a:t>
            </a:r>
            <a:r>
              <a:rPr lang="en-US" sz="1400" dirty="0">
                <a:ea typeface="+mn-lt"/>
                <a:cs typeface="+mn-lt"/>
              </a:rPr>
              <a:t>) – 6</a:t>
            </a:r>
          </a:p>
          <a:p>
            <a:pPr lvl="2"/>
            <a:r>
              <a:rPr lang="en-US" sz="1400" i="1" dirty="0">
                <a:ea typeface="+mn-lt"/>
                <a:cs typeface="+mn-lt"/>
              </a:rPr>
              <a:t>E.g., page language, form labels and instructions</a:t>
            </a:r>
            <a:endParaRPr lang="en-US" sz="1400" dirty="0">
              <a:ea typeface="+mn-lt"/>
              <a:cs typeface="+mn-lt"/>
            </a:endParaRPr>
          </a:p>
          <a:p>
            <a:pPr lvl="1"/>
            <a:endParaRPr lang="en-US" sz="1400" dirty="0">
              <a:ea typeface="+mn-lt"/>
              <a:cs typeface="+mn-lt"/>
            </a:endParaRPr>
          </a:p>
          <a:p>
            <a:pPr lvl="1"/>
            <a:r>
              <a:rPr lang="en-US" sz="1400" b="1" dirty="0">
                <a:ea typeface="+mn-lt"/>
                <a:cs typeface="+mn-lt"/>
              </a:rPr>
              <a:t>Robust</a:t>
            </a:r>
            <a:r>
              <a:rPr lang="en-US" sz="1400" dirty="0">
                <a:ea typeface="+mn-lt"/>
                <a:cs typeface="+mn-lt"/>
              </a:rPr>
              <a:t> (</a:t>
            </a:r>
            <a:r>
              <a:rPr lang="en-US" sz="1400" i="1" dirty="0">
                <a:ea typeface="+mn-lt"/>
                <a:cs typeface="+mn-lt"/>
              </a:rPr>
              <a:t>18 A</a:t>
            </a:r>
            <a:r>
              <a:rPr lang="en-US" sz="1400" dirty="0">
                <a:ea typeface="+mn-lt"/>
                <a:cs typeface="+mn-lt"/>
              </a:rPr>
              <a:t>) – 18</a:t>
            </a:r>
          </a:p>
          <a:p>
            <a:pPr lvl="2"/>
            <a:r>
              <a:rPr lang="en-US" sz="1400" i="1" dirty="0">
                <a:ea typeface="+mn-lt"/>
                <a:cs typeface="+mn-lt"/>
              </a:rPr>
              <a:t>E.g., frames, ARIA, ID Attributes</a:t>
            </a:r>
            <a:endParaRPr lang="en-US" sz="1400" dirty="0">
              <a:ea typeface="+mn-lt"/>
              <a:cs typeface="+mn-lt"/>
            </a:endParaRPr>
          </a:p>
          <a:p>
            <a:pPr marL="548640" lvl="2" indent="0">
              <a:buNone/>
            </a:pPr>
            <a:endParaRPr lang="en-US" sz="1400" i="1" dirty="0">
              <a:cs typeface="Arial"/>
            </a:endParaRPr>
          </a:p>
          <a:p>
            <a:pPr lvl="1"/>
            <a:r>
              <a:rPr lang="en-US" dirty="0">
                <a:highlight>
                  <a:srgbClr val="FFFF00"/>
                </a:highlight>
                <a:cs typeface="Arial"/>
              </a:rPr>
              <a:t>26 Best Practices Techniques</a:t>
            </a:r>
          </a:p>
          <a:p>
            <a:pPr lvl="2"/>
            <a:r>
              <a:rPr lang="en-US" sz="1400" dirty="0">
                <a:cs typeface="Arial"/>
              </a:rPr>
              <a:t>E.g., Use of Landmarks, Headings</a:t>
            </a:r>
          </a:p>
        </p:txBody>
      </p:sp>
      <p:pic>
        <p:nvPicPr>
          <p:cNvPr id="7" name="Picture 7" descr="screenshot of accessibility issue report with the check point elements must have sufficient color contrast called our along with the number of issues (22) ">
            <a:extLst>
              <a:ext uri="{FF2B5EF4-FFF2-40B4-BE49-F238E27FC236}">
                <a16:creationId xmlns:a16="http://schemas.microsoft.com/office/drawing/2014/main" id="{64665F36-67CB-E9B0-6CA0-EAFDBA6FC986}"/>
              </a:ext>
            </a:extLst>
          </p:cNvPr>
          <p:cNvPicPr>
            <a:picLocks noChangeAspect="1"/>
          </p:cNvPicPr>
          <p:nvPr/>
        </p:nvPicPr>
        <p:blipFill>
          <a:blip r:embed="rId3"/>
          <a:stretch>
            <a:fillRect/>
          </a:stretch>
        </p:blipFill>
        <p:spPr>
          <a:xfrm>
            <a:off x="5951517" y="2646579"/>
            <a:ext cx="5939640" cy="3524270"/>
          </a:xfrm>
          <a:prstGeom prst="rect">
            <a:avLst/>
          </a:prstGeom>
        </p:spPr>
      </p:pic>
      <p:pic>
        <p:nvPicPr>
          <p:cNvPr id="8" name="Picture 8">
            <a:extLst>
              <a:ext uri="{FF2B5EF4-FFF2-40B4-BE49-F238E27FC236}">
                <a16:creationId xmlns:a16="http://schemas.microsoft.com/office/drawing/2014/main" id="{C5D5C93D-04D9-3FAB-E60C-15AA2FBB42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87542" y="1385593"/>
            <a:ext cx="2743200" cy="484632"/>
          </a:xfrm>
          <a:prstGeom prst="rect">
            <a:avLst/>
          </a:prstGeom>
        </p:spPr>
      </p:pic>
    </p:spTree>
    <p:extLst>
      <p:ext uri="{BB962C8B-B14F-4D97-AF65-F5344CB8AC3E}">
        <p14:creationId xmlns:p14="http://schemas.microsoft.com/office/powerpoint/2010/main" val="2575476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BDD5-565B-46F8-89F9-DDC0F6590C7D}"/>
              </a:ext>
            </a:extLst>
          </p:cNvPr>
          <p:cNvSpPr>
            <a:spLocks noGrp="1"/>
          </p:cNvSpPr>
          <p:nvPr>
            <p:ph type="title"/>
          </p:nvPr>
        </p:nvSpPr>
        <p:spPr/>
        <p:txBody>
          <a:bodyPr>
            <a:normAutofit/>
          </a:bodyPr>
          <a:lstStyle/>
          <a:p>
            <a:r>
              <a:rPr lang="en-US" sz="3200" dirty="0"/>
              <a:t>Today’s Agenda</a:t>
            </a:r>
          </a:p>
        </p:txBody>
      </p:sp>
      <p:sp>
        <p:nvSpPr>
          <p:cNvPr id="3" name="Content Placeholder 2">
            <a:extLst>
              <a:ext uri="{FF2B5EF4-FFF2-40B4-BE49-F238E27FC236}">
                <a16:creationId xmlns:a16="http://schemas.microsoft.com/office/drawing/2014/main" id="{55A2BD31-6809-4371-8D33-8749CD83D37F}"/>
              </a:ext>
            </a:extLst>
          </p:cNvPr>
          <p:cNvSpPr>
            <a:spLocks noGrp="1"/>
          </p:cNvSpPr>
          <p:nvPr>
            <p:ph sz="half" idx="1"/>
          </p:nvPr>
        </p:nvSpPr>
        <p:spPr>
          <a:xfrm>
            <a:off x="609600" y="1673352"/>
            <a:ext cx="5791200" cy="4718304"/>
          </a:xfrm>
        </p:spPr>
        <p:txBody>
          <a:bodyPr>
            <a:normAutofit fontScale="77500" lnSpcReduction="20000"/>
          </a:bodyPr>
          <a:lstStyle/>
          <a:p>
            <a:pPr lvl="1">
              <a:lnSpc>
                <a:spcPct val="150000"/>
              </a:lnSpc>
            </a:pPr>
            <a:r>
              <a:rPr lang="en-US" sz="2400" dirty="0"/>
              <a:t>Introductions</a:t>
            </a:r>
          </a:p>
          <a:p>
            <a:pPr lvl="1">
              <a:lnSpc>
                <a:spcPct val="150000"/>
              </a:lnSpc>
            </a:pPr>
            <a:r>
              <a:rPr lang="en-US" sz="2400" dirty="0"/>
              <a:t>Existing Web Accessibility Efforts @Mason</a:t>
            </a:r>
          </a:p>
          <a:p>
            <a:pPr lvl="1">
              <a:lnSpc>
                <a:spcPct val="150000"/>
              </a:lnSpc>
            </a:pPr>
            <a:r>
              <a:rPr lang="en-US" sz="2400" dirty="0"/>
              <a:t>Fall 2021 Digital Accessibility Meetings with Strategic Partners</a:t>
            </a:r>
          </a:p>
          <a:p>
            <a:pPr lvl="1">
              <a:lnSpc>
                <a:spcPct val="150000"/>
              </a:lnSpc>
            </a:pPr>
            <a:r>
              <a:rPr lang="en-US" sz="2400" i="1" dirty="0"/>
              <a:t>Trusted Tester for Web Fundamentals</a:t>
            </a:r>
            <a:r>
              <a:rPr lang="en-US" sz="2400" dirty="0"/>
              <a:t> Pilot Cohort (</a:t>
            </a:r>
            <a:r>
              <a:rPr lang="en-US" sz="2400" i="1" dirty="0"/>
              <a:t>Why, Course Timeline, Structure, Results</a:t>
            </a:r>
            <a:r>
              <a:rPr lang="en-US" sz="2400" dirty="0"/>
              <a:t>)</a:t>
            </a:r>
          </a:p>
          <a:p>
            <a:pPr lvl="1">
              <a:lnSpc>
                <a:spcPct val="150000"/>
              </a:lnSpc>
            </a:pPr>
            <a:r>
              <a:rPr lang="en-US" sz="2400" dirty="0"/>
              <a:t>Next Steps</a:t>
            </a:r>
          </a:p>
          <a:p>
            <a:pPr lvl="1">
              <a:lnSpc>
                <a:spcPct val="150000"/>
              </a:lnSpc>
            </a:pPr>
            <a:r>
              <a:rPr lang="en-US" sz="2400" dirty="0"/>
              <a:t>Q&amp;A</a:t>
            </a:r>
          </a:p>
          <a:p>
            <a:pPr lvl="0"/>
            <a:endParaRPr lang="en-US" b="1" dirty="0"/>
          </a:p>
          <a:p>
            <a:pPr lvl="0"/>
            <a:endParaRPr lang="en-US" dirty="0"/>
          </a:p>
          <a:p>
            <a:endParaRPr lang="en-US" dirty="0"/>
          </a:p>
        </p:txBody>
      </p:sp>
      <p:sp>
        <p:nvSpPr>
          <p:cNvPr id="4" name="Content Placeholder 3">
            <a:extLst>
              <a:ext uri="{FF2B5EF4-FFF2-40B4-BE49-F238E27FC236}">
                <a16:creationId xmlns:a16="http://schemas.microsoft.com/office/drawing/2014/main" id="{7D5AC52C-6AC8-494F-A03C-3500D41E953C}"/>
              </a:ext>
            </a:extLst>
          </p:cNvPr>
          <p:cNvSpPr>
            <a:spLocks noGrp="1"/>
          </p:cNvSpPr>
          <p:nvPr>
            <p:ph sz="half" idx="2"/>
          </p:nvPr>
        </p:nvSpPr>
        <p:spPr>
          <a:xfrm>
            <a:off x="6781800" y="1524000"/>
            <a:ext cx="5029200" cy="1905000"/>
          </a:xfrm>
        </p:spPr>
        <p:txBody>
          <a:bodyPr>
            <a:normAutofit fontScale="77500" lnSpcReduction="20000"/>
          </a:bodyPr>
          <a:lstStyle/>
          <a:p>
            <a:pPr marL="0" indent="0">
              <a:buNone/>
            </a:pPr>
            <a:r>
              <a:rPr lang="en-US" b="1" dirty="0"/>
              <a:t>Link to presentation:</a:t>
            </a:r>
          </a:p>
          <a:p>
            <a:pPr marL="0" indent="0">
              <a:buNone/>
            </a:pPr>
            <a:endParaRPr lang="en-US" b="1" dirty="0"/>
          </a:p>
          <a:p>
            <a:pPr marL="0" indent="0">
              <a:buNone/>
            </a:pPr>
            <a:r>
              <a:rPr lang="en-US" dirty="0"/>
              <a:t> </a:t>
            </a:r>
            <a:r>
              <a:rPr lang="en-US" dirty="0">
                <a:hlinkClick r:id="rId3"/>
              </a:rPr>
              <a:t>https://bit.ly/AHG2022-TrustedTester</a:t>
            </a:r>
            <a:endParaRPr lang="en-US" dirty="0"/>
          </a:p>
          <a:p>
            <a:endParaRPr lang="en-US" dirty="0"/>
          </a:p>
          <a:p>
            <a:pPr marL="0" indent="0">
              <a:buNone/>
            </a:pPr>
            <a:r>
              <a:rPr lang="en-US" b="1" dirty="0"/>
              <a:t>QR Code:</a:t>
            </a:r>
          </a:p>
          <a:p>
            <a:pPr marL="0" indent="0">
              <a:buNone/>
            </a:pPr>
            <a:endParaRPr lang="en-US" dirty="0"/>
          </a:p>
        </p:txBody>
      </p:sp>
      <p:pic>
        <p:nvPicPr>
          <p:cNvPr id="1026" name="Picture 2" descr="https://gmuedu-my.sharepoint.com/:p:/g/personal/ksinglet_gmu_edu/EZxYQHBzxrZCqPQOFd7J1tsBCdaULeU6x8L4DCDxRpPVIA?e=aRgix4">
            <a:extLst>
              <a:ext uri="{FF2B5EF4-FFF2-40B4-BE49-F238E27FC236}">
                <a16:creationId xmlns:a16="http://schemas.microsoft.com/office/drawing/2014/main" id="{2C83D804-ABEC-44AC-A58C-24C3BB75F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00400"/>
            <a:ext cx="3505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902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764C-5159-1913-E052-755B2D21D77C}"/>
              </a:ext>
            </a:extLst>
          </p:cNvPr>
          <p:cNvSpPr>
            <a:spLocks noGrp="1"/>
          </p:cNvSpPr>
          <p:nvPr>
            <p:ph type="title"/>
          </p:nvPr>
        </p:nvSpPr>
        <p:spPr>
          <a:xfrm>
            <a:off x="609600" y="533400"/>
            <a:ext cx="10972800" cy="990600"/>
          </a:xfrm>
        </p:spPr>
        <p:txBody>
          <a:bodyPr anchor="ctr">
            <a:normAutofit/>
          </a:bodyPr>
          <a:lstStyle/>
          <a:p>
            <a:r>
              <a:rPr lang="en-US"/>
              <a:t>Summary of Issues Flagged  </a:t>
            </a:r>
          </a:p>
        </p:txBody>
      </p:sp>
      <p:pic>
        <p:nvPicPr>
          <p:cNvPr id="6" name="Content Placeholder 5" descr="A picture containing text, electronics&#10;&#10;Description automatically generated">
            <a:extLst>
              <a:ext uri="{FF2B5EF4-FFF2-40B4-BE49-F238E27FC236}">
                <a16:creationId xmlns:a16="http://schemas.microsoft.com/office/drawing/2014/main" id="{8E408416-2FD9-651C-6F1F-FD719580DE98}"/>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 y="2342308"/>
            <a:ext cx="3429000" cy="3429000"/>
          </a:xfrm>
          <a:prstGeom prst="rect">
            <a:avLst/>
          </a:prstGeom>
          <a:noFill/>
        </p:spPr>
      </p:pic>
      <p:sp>
        <p:nvSpPr>
          <p:cNvPr id="4" name="Content Placeholder 3">
            <a:extLst>
              <a:ext uri="{FF2B5EF4-FFF2-40B4-BE49-F238E27FC236}">
                <a16:creationId xmlns:a16="http://schemas.microsoft.com/office/drawing/2014/main" id="{33CF4F56-A396-947C-00AB-1281F019A664}"/>
              </a:ext>
            </a:extLst>
          </p:cNvPr>
          <p:cNvSpPr>
            <a:spLocks noGrp="1"/>
          </p:cNvSpPr>
          <p:nvPr>
            <p:ph sz="half" idx="2"/>
          </p:nvPr>
        </p:nvSpPr>
        <p:spPr>
          <a:xfrm>
            <a:off x="8080197" y="1816140"/>
            <a:ext cx="3429000" cy="4803922"/>
          </a:xfrm>
        </p:spPr>
        <p:txBody>
          <a:bodyPr vert="horz" lIns="91440" tIns="45720" rIns="91440" bIns="45720" rtlCol="0" anchor="t">
            <a:normAutofit/>
          </a:bodyPr>
          <a:lstStyle/>
          <a:p>
            <a:pPr>
              <a:lnSpc>
                <a:spcPct val="90000"/>
              </a:lnSpc>
            </a:pPr>
            <a:r>
              <a:rPr lang="en-US" sz="2400" b="1" dirty="0"/>
              <a:t>Understandable </a:t>
            </a:r>
          </a:p>
          <a:p>
            <a:pPr lvl="1">
              <a:lnSpc>
                <a:spcPct val="90000"/>
              </a:lnSpc>
            </a:pPr>
            <a:r>
              <a:rPr lang="en-US" dirty="0"/>
              <a:t>Missing language attribute</a:t>
            </a:r>
            <a:endParaRPr lang="en-US" dirty="0">
              <a:cs typeface="Arial"/>
            </a:endParaRPr>
          </a:p>
          <a:p>
            <a:pPr lvl="1">
              <a:lnSpc>
                <a:spcPct val="90000"/>
              </a:lnSpc>
            </a:pPr>
            <a:r>
              <a:rPr lang="en-US" dirty="0"/>
              <a:t>Form Labels</a:t>
            </a:r>
            <a:endParaRPr lang="en-US" dirty="0">
              <a:cs typeface="Arial"/>
            </a:endParaRPr>
          </a:p>
          <a:p>
            <a:pPr marL="274320" lvl="1" indent="0">
              <a:lnSpc>
                <a:spcPct val="90000"/>
              </a:lnSpc>
              <a:buNone/>
            </a:pPr>
            <a:endParaRPr lang="en-US" dirty="0"/>
          </a:p>
          <a:p>
            <a:pPr marL="274320" lvl="1" indent="0">
              <a:lnSpc>
                <a:spcPct val="90000"/>
              </a:lnSpc>
              <a:buNone/>
            </a:pPr>
            <a:endParaRPr lang="en-US" dirty="0"/>
          </a:p>
          <a:p>
            <a:pPr>
              <a:lnSpc>
                <a:spcPct val="90000"/>
              </a:lnSpc>
            </a:pPr>
            <a:r>
              <a:rPr lang="en-US" sz="2400" b="1" dirty="0"/>
              <a:t>Robust </a:t>
            </a:r>
            <a:endParaRPr lang="en-US" sz="2400" b="1" dirty="0">
              <a:cs typeface="Arial"/>
            </a:endParaRPr>
          </a:p>
          <a:p>
            <a:pPr lvl="1">
              <a:lnSpc>
                <a:spcPct val="90000"/>
              </a:lnSpc>
            </a:pPr>
            <a:r>
              <a:rPr lang="en-US" dirty="0"/>
              <a:t>Frames must have accessible name</a:t>
            </a:r>
            <a:endParaRPr lang="en-US" dirty="0">
              <a:cs typeface="Arial"/>
            </a:endParaRPr>
          </a:p>
          <a:p>
            <a:pPr lvl="1">
              <a:lnSpc>
                <a:spcPct val="90000"/>
              </a:lnSpc>
            </a:pPr>
            <a:r>
              <a:rPr lang="en-US" dirty="0"/>
              <a:t>ARIA related issues</a:t>
            </a:r>
            <a:endParaRPr lang="en-US" dirty="0">
              <a:cs typeface="Arial"/>
            </a:endParaRPr>
          </a:p>
          <a:p>
            <a:pPr lvl="1">
              <a:lnSpc>
                <a:spcPct val="90000"/>
              </a:lnSpc>
            </a:pPr>
            <a:r>
              <a:rPr lang="en-US" dirty="0"/>
              <a:t>Id attribute issues</a:t>
            </a:r>
          </a:p>
          <a:p>
            <a:pPr>
              <a:lnSpc>
                <a:spcPct val="90000"/>
              </a:lnSpc>
            </a:pPr>
            <a:endParaRPr lang="en-US" sz="2400" dirty="0"/>
          </a:p>
        </p:txBody>
      </p:sp>
      <p:sp>
        <p:nvSpPr>
          <p:cNvPr id="3" name="Content Placeholder 2">
            <a:extLst>
              <a:ext uri="{FF2B5EF4-FFF2-40B4-BE49-F238E27FC236}">
                <a16:creationId xmlns:a16="http://schemas.microsoft.com/office/drawing/2014/main" id="{76002A10-3403-ECEB-CCA7-73E151558174}"/>
              </a:ext>
            </a:extLst>
          </p:cNvPr>
          <p:cNvSpPr>
            <a:spLocks noGrp="1"/>
          </p:cNvSpPr>
          <p:nvPr>
            <p:ph sz="half" idx="13"/>
          </p:nvPr>
        </p:nvSpPr>
        <p:spPr>
          <a:xfrm>
            <a:off x="4377647" y="1816140"/>
            <a:ext cx="3429000" cy="4803922"/>
          </a:xfrm>
        </p:spPr>
        <p:txBody>
          <a:bodyPr vert="horz" lIns="91440" tIns="45720" rIns="91440" bIns="45720" rtlCol="0" anchor="t">
            <a:normAutofit/>
          </a:bodyPr>
          <a:lstStyle/>
          <a:p>
            <a:pPr>
              <a:lnSpc>
                <a:spcPct val="90000"/>
              </a:lnSpc>
            </a:pPr>
            <a:r>
              <a:rPr lang="en-US" sz="2400" b="1" dirty="0"/>
              <a:t>Perceivable</a:t>
            </a:r>
            <a:r>
              <a:rPr lang="en-US" sz="2400" dirty="0"/>
              <a:t> </a:t>
            </a:r>
          </a:p>
          <a:p>
            <a:pPr lvl="1">
              <a:lnSpc>
                <a:spcPct val="90000"/>
              </a:lnSpc>
            </a:pPr>
            <a:r>
              <a:rPr lang="en-US" dirty="0"/>
              <a:t>Color Contrast</a:t>
            </a:r>
            <a:endParaRPr lang="en-US" dirty="0">
              <a:cs typeface="Arial"/>
            </a:endParaRPr>
          </a:p>
          <a:p>
            <a:pPr lvl="1">
              <a:lnSpc>
                <a:spcPct val="90000"/>
              </a:lnSpc>
            </a:pPr>
            <a:r>
              <a:rPr lang="en-US" dirty="0"/>
              <a:t>Missing alt-text for Images</a:t>
            </a:r>
            <a:endParaRPr lang="en-US" dirty="0">
              <a:cs typeface="Arial"/>
            </a:endParaRPr>
          </a:p>
          <a:p>
            <a:pPr lvl="1">
              <a:lnSpc>
                <a:spcPct val="90000"/>
              </a:lnSpc>
            </a:pPr>
            <a:r>
              <a:rPr lang="en-US" dirty="0"/>
              <a:t>Text spacing </a:t>
            </a:r>
            <a:endParaRPr lang="en-US" dirty="0">
              <a:cs typeface="Arial"/>
            </a:endParaRPr>
          </a:p>
          <a:p>
            <a:pPr marL="274320" lvl="1" indent="0">
              <a:lnSpc>
                <a:spcPct val="90000"/>
              </a:lnSpc>
              <a:buNone/>
            </a:pPr>
            <a:endParaRPr lang="en-US" dirty="0"/>
          </a:p>
          <a:p>
            <a:pPr>
              <a:lnSpc>
                <a:spcPct val="90000"/>
              </a:lnSpc>
            </a:pPr>
            <a:r>
              <a:rPr lang="en-US" sz="2400" b="1" dirty="0"/>
              <a:t>Operable</a:t>
            </a:r>
            <a:endParaRPr lang="en-US" sz="2400" b="1" dirty="0">
              <a:cs typeface="Arial"/>
            </a:endParaRPr>
          </a:p>
          <a:p>
            <a:pPr lvl="1">
              <a:lnSpc>
                <a:spcPct val="90000"/>
              </a:lnSpc>
            </a:pPr>
            <a:r>
              <a:rPr lang="en-US" dirty="0"/>
              <a:t>Missing page title</a:t>
            </a:r>
            <a:endParaRPr lang="en-US" dirty="0">
              <a:cs typeface="Arial"/>
            </a:endParaRPr>
          </a:p>
          <a:p>
            <a:pPr lvl="1">
              <a:lnSpc>
                <a:spcPct val="90000"/>
              </a:lnSpc>
            </a:pPr>
            <a:r>
              <a:rPr lang="en-US" dirty="0"/>
              <a:t>Links do not have readable link text</a:t>
            </a:r>
            <a:endParaRPr lang="en-US" dirty="0">
              <a:cs typeface="Arial"/>
            </a:endParaRPr>
          </a:p>
          <a:p>
            <a:pPr lvl="1">
              <a:lnSpc>
                <a:spcPct val="90000"/>
              </a:lnSpc>
            </a:pPr>
            <a:r>
              <a:rPr lang="en-US" dirty="0"/>
              <a:t>Links not descriptive</a:t>
            </a:r>
            <a:endParaRPr lang="en-US" dirty="0">
              <a:cs typeface="Arial"/>
            </a:endParaRPr>
          </a:p>
        </p:txBody>
      </p:sp>
    </p:spTree>
    <p:extLst>
      <p:ext uri="{BB962C8B-B14F-4D97-AF65-F5344CB8AC3E}">
        <p14:creationId xmlns:p14="http://schemas.microsoft.com/office/powerpoint/2010/main" val="2283378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F6E3-9AC1-4E99-C699-53B41CE49F40}"/>
              </a:ext>
            </a:extLst>
          </p:cNvPr>
          <p:cNvSpPr>
            <a:spLocks noGrp="1"/>
          </p:cNvSpPr>
          <p:nvPr>
            <p:ph type="title"/>
          </p:nvPr>
        </p:nvSpPr>
        <p:spPr/>
        <p:txBody>
          <a:bodyPr vert="horz" lIns="91440" tIns="45720" rIns="91440" bIns="45720" rtlCol="0" anchor="ctr">
            <a:noAutofit/>
          </a:bodyPr>
          <a:lstStyle/>
          <a:p>
            <a:r>
              <a:rPr lang="en-US" sz="3200" dirty="0">
                <a:ea typeface="+mj-lt"/>
                <a:cs typeface="+mj-lt"/>
              </a:rPr>
              <a:t>Pre-/Post- Automated  Accessibility Reviews (</a:t>
            </a:r>
            <a:r>
              <a:rPr lang="en-US" sz="3200" i="1" dirty="0">
                <a:ea typeface="+mj-lt"/>
                <a:cs typeface="+mj-lt"/>
              </a:rPr>
              <a:t>Improvement</a:t>
            </a:r>
            <a:r>
              <a:rPr lang="en-US" sz="3200" dirty="0">
                <a:ea typeface="+mj-lt"/>
                <a:cs typeface="+mj-lt"/>
              </a:rPr>
              <a:t>)</a:t>
            </a:r>
          </a:p>
        </p:txBody>
      </p:sp>
      <p:graphicFrame>
        <p:nvGraphicFramePr>
          <p:cNvPr id="6" name="Content Placeholder 22">
            <a:extLst>
              <a:ext uri="{FF2B5EF4-FFF2-40B4-BE49-F238E27FC236}">
                <a16:creationId xmlns:a16="http://schemas.microsoft.com/office/drawing/2014/main" id="{9B540925-6CD3-40DB-9C4B-26BE4EA5B33B}"/>
              </a:ext>
            </a:extLst>
          </p:cNvPr>
          <p:cNvGraphicFramePr>
            <a:graphicFrameLocks noGrp="1"/>
          </p:cNvGraphicFramePr>
          <p:nvPr>
            <p:ph idx="1"/>
            <p:extLst>
              <p:ext uri="{D42A27DB-BD31-4B8C-83A1-F6EECF244321}">
                <p14:modId xmlns:p14="http://schemas.microsoft.com/office/powerpoint/2010/main" val="173184202"/>
              </p:ext>
            </p:extLst>
          </p:nvPr>
        </p:nvGraphicFramePr>
        <p:xfrm>
          <a:off x="609600" y="1600200"/>
          <a:ext cx="10972800" cy="4724400"/>
        </p:xfrm>
        <a:graphic>
          <a:graphicData uri="http://schemas.openxmlformats.org/drawingml/2006/table">
            <a:tbl>
              <a:tblPr firstRow="1" firstCol="1" bandRow="1">
                <a:tableStyleId>{793D81CF-94F2-401A-BA57-92F5A7B2D0C5}</a:tableStyleId>
              </a:tblPr>
              <a:tblGrid>
                <a:gridCol w="2362200">
                  <a:extLst>
                    <a:ext uri="{9D8B030D-6E8A-4147-A177-3AD203B41FA5}">
                      <a16:colId xmlns:a16="http://schemas.microsoft.com/office/drawing/2014/main" val="3678147812"/>
                    </a:ext>
                  </a:extLst>
                </a:gridCol>
                <a:gridCol w="1792746">
                  <a:extLst>
                    <a:ext uri="{9D8B030D-6E8A-4147-A177-3AD203B41FA5}">
                      <a16:colId xmlns:a16="http://schemas.microsoft.com/office/drawing/2014/main" val="2584781588"/>
                    </a:ext>
                  </a:extLst>
                </a:gridCol>
                <a:gridCol w="2488998">
                  <a:extLst>
                    <a:ext uri="{9D8B030D-6E8A-4147-A177-3AD203B41FA5}">
                      <a16:colId xmlns:a16="http://schemas.microsoft.com/office/drawing/2014/main" val="1876449425"/>
                    </a:ext>
                  </a:extLst>
                </a:gridCol>
                <a:gridCol w="2481473">
                  <a:extLst>
                    <a:ext uri="{9D8B030D-6E8A-4147-A177-3AD203B41FA5}">
                      <a16:colId xmlns:a16="http://schemas.microsoft.com/office/drawing/2014/main" val="3981549289"/>
                    </a:ext>
                  </a:extLst>
                </a:gridCol>
                <a:gridCol w="1847383">
                  <a:extLst>
                    <a:ext uri="{9D8B030D-6E8A-4147-A177-3AD203B41FA5}">
                      <a16:colId xmlns:a16="http://schemas.microsoft.com/office/drawing/2014/main" val="1016271563"/>
                    </a:ext>
                  </a:extLst>
                </a:gridCol>
              </a:tblGrid>
              <a:tr h="1570090">
                <a:tc>
                  <a:txBody>
                    <a:bodyPr/>
                    <a:lstStyle/>
                    <a:p>
                      <a:pPr lvl="0" algn="ctr">
                        <a:buNone/>
                      </a:pPr>
                      <a:r>
                        <a:rPr lang="en-US" sz="1800" u="none" strike="noStrike" dirty="0">
                          <a:effectLst/>
                        </a:rPr>
                        <a:t>POUR</a:t>
                      </a:r>
                      <a:endParaRPr lang="en-US" dirty="0"/>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lvl="0" algn="ctr">
                        <a:buNone/>
                      </a:pPr>
                      <a:r>
                        <a:rPr lang="en-US" sz="1800" u="none" strike="noStrike" dirty="0">
                          <a:effectLst/>
                        </a:rPr>
                        <a:t>Checkpoints</a:t>
                      </a: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rtl="0" fontAlgn="ctr"/>
                      <a:r>
                        <a:rPr lang="en-US" sz="1800" u="none" strike="noStrike" dirty="0">
                          <a:effectLst/>
                        </a:rPr>
                        <a:t># of  Issues Flagged</a:t>
                      </a:r>
                    </a:p>
                    <a:p>
                      <a:pPr lvl="0" algn="ctr">
                        <a:buNone/>
                      </a:pPr>
                      <a:r>
                        <a:rPr lang="en-US" sz="1800" u="none" strike="noStrike" dirty="0">
                          <a:effectLst/>
                        </a:rPr>
                        <a:t>May</a:t>
                      </a: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rtl="0" fontAlgn="ctr"/>
                      <a:r>
                        <a:rPr lang="en-US" sz="1800" u="none" strike="noStrike" dirty="0">
                          <a:effectLst/>
                        </a:rPr>
                        <a:t># of Issues Flagged </a:t>
                      </a:r>
                      <a:endParaRPr lang="en-US" dirty="0"/>
                    </a:p>
                    <a:p>
                      <a:pPr lvl="0" algn="ctr">
                        <a:buNone/>
                      </a:pPr>
                      <a:r>
                        <a:rPr lang="en-US" sz="1800" u="none" strike="noStrike" dirty="0">
                          <a:effectLst/>
                        </a:rPr>
                        <a:t>Nov</a:t>
                      </a: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rtl="0" fontAlgn="ctr"/>
                      <a:r>
                        <a:rPr lang="en-US" sz="1800" u="none" strike="noStrike" dirty="0">
                          <a:effectLst/>
                        </a:rPr>
                        <a:t> Reduction in Issues (%)</a:t>
                      </a:r>
                      <a:endParaRPr lang="en-US" sz="1800" b="1" i="0" u="none" strike="noStrike" dirty="0">
                        <a:solidFill>
                          <a:srgbClr val="FFFFFF"/>
                        </a:solidFill>
                        <a:effectLst/>
                        <a:latin typeface="Arial" panose="020B0604020202020204" pitchFamily="34" charset="0"/>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472529082"/>
                  </a:ext>
                </a:extLst>
              </a:tr>
              <a:tr h="636520">
                <a:tc>
                  <a:txBody>
                    <a:bodyPr/>
                    <a:lstStyle/>
                    <a:p>
                      <a:pPr algn="ctr" rtl="0" fontAlgn="b"/>
                      <a:r>
                        <a:rPr lang="en-US" sz="1600" u="none" strike="noStrike" dirty="0">
                          <a:effectLst/>
                        </a:rPr>
                        <a:t>Perceivable</a:t>
                      </a:r>
                    </a:p>
                  </a:txBody>
                  <a:tcPr marL="5862" marR="5862" marT="5862" marB="0" anchor="ctr">
                    <a:lnT w="12700" cap="flat" cmpd="sng" algn="ctr">
                      <a:solidFill>
                        <a:schemeClr val="tx1"/>
                      </a:solidFill>
                      <a:prstDash val="solid"/>
                      <a:round/>
                      <a:headEnd type="none" w="med" len="med"/>
                      <a:tailEnd type="none" w="med" len="med"/>
                    </a:lnT>
                    <a:solidFill>
                      <a:srgbClr val="FFFF00"/>
                    </a:solidFill>
                  </a:tcPr>
                </a:tc>
                <a:tc>
                  <a:txBody>
                    <a:bodyPr/>
                    <a:lstStyle/>
                    <a:p>
                      <a:pPr lvl="0" algn="ctr">
                        <a:buNone/>
                      </a:pPr>
                      <a:r>
                        <a:rPr lang="en-US" sz="1600" u="none" strike="noStrike" dirty="0">
                          <a:effectLst/>
                        </a:rPr>
                        <a:t>3</a:t>
                      </a:r>
                    </a:p>
                  </a:txBody>
                  <a:tcPr marL="5862" marR="5862" marT="5862"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rtl="0" fontAlgn="b"/>
                      <a:r>
                        <a:rPr lang="en-US" sz="1600" u="none" strike="noStrike" dirty="0">
                          <a:effectLst/>
                        </a:rPr>
                        <a:t>246</a:t>
                      </a:r>
                      <a:endParaRPr lang="en-US" sz="1600" b="1" i="0" u="none" strike="noStrike" dirty="0">
                        <a:solidFill>
                          <a:srgbClr val="000000"/>
                        </a:solidFill>
                        <a:effectLst/>
                        <a:latin typeface="Calibri" panose="020F0502020204030204" pitchFamily="34" charset="0"/>
                      </a:endParaRPr>
                    </a:p>
                  </a:txBody>
                  <a:tcPr marL="5862" marR="5862" marT="5862"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rtl="0" fontAlgn="b"/>
                      <a:r>
                        <a:rPr lang="en-US" sz="1600" u="none" strike="noStrike" dirty="0">
                          <a:effectLst/>
                        </a:rPr>
                        <a:t>198</a:t>
                      </a:r>
                    </a:p>
                  </a:txBody>
                  <a:tcPr marL="5862" marR="5862" marT="5862" marB="0" anchor="ctr">
                    <a:lnT w="12700" cap="flat" cmpd="sng" algn="ctr">
                      <a:solidFill>
                        <a:schemeClr val="tx1"/>
                      </a:solidFill>
                      <a:prstDash val="solid"/>
                      <a:round/>
                      <a:headEnd type="none" w="med" len="med"/>
                      <a:tailEnd type="none" w="med" len="med"/>
                    </a:lnT>
                    <a:solidFill>
                      <a:srgbClr val="FFFF00"/>
                    </a:solidFill>
                  </a:tcPr>
                </a:tc>
                <a:tc>
                  <a:txBody>
                    <a:bodyPr/>
                    <a:lstStyle/>
                    <a:p>
                      <a:pPr lvl="0" algn="ctr">
                        <a:buNone/>
                      </a:pPr>
                      <a:r>
                        <a:rPr lang="en-US" sz="1600" b="1" u="none" strike="noStrike" dirty="0">
                          <a:effectLst/>
                        </a:rPr>
                        <a:t>-19.9</a:t>
                      </a:r>
                      <a:endParaRPr lang="en-US" dirty="0"/>
                    </a:p>
                  </a:txBody>
                  <a:tcPr marL="5862" marR="5862" marT="5862" marB="0" anchor="ctr">
                    <a:lnT w="1270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939380992"/>
                  </a:ext>
                </a:extLst>
              </a:tr>
              <a:tr h="622375">
                <a:tc>
                  <a:txBody>
                    <a:bodyPr/>
                    <a:lstStyle/>
                    <a:p>
                      <a:pPr lvl="0" algn="ctr">
                        <a:buNone/>
                      </a:pPr>
                      <a:r>
                        <a:rPr lang="en-US" sz="1600" u="none" strike="noStrike" dirty="0">
                          <a:effectLst/>
                        </a:rPr>
                        <a:t>Operable</a:t>
                      </a:r>
                      <a:endParaRPr lang="en-US" dirty="0"/>
                    </a:p>
                  </a:txBody>
                  <a:tcPr marL="5862" marR="5862" marT="5862" marB="0" anchor="ctr">
                    <a:solidFill>
                      <a:srgbClr val="FFFF00"/>
                    </a:solidFill>
                  </a:tcPr>
                </a:tc>
                <a:tc>
                  <a:txBody>
                    <a:bodyPr/>
                    <a:lstStyle/>
                    <a:p>
                      <a:pPr lvl="0" algn="ctr">
                        <a:buNone/>
                      </a:pPr>
                      <a:r>
                        <a:rPr lang="en-US" sz="1600" u="none" strike="noStrike" dirty="0">
                          <a:effectLst/>
                        </a:rPr>
                        <a:t>3</a:t>
                      </a:r>
                    </a:p>
                  </a:txBody>
                  <a:tcPr marL="5862" marR="5862" marT="5862" marB="0" anchor="ctr">
                    <a:solidFill>
                      <a:srgbClr val="FFFF00"/>
                    </a:solidFill>
                  </a:tcPr>
                </a:tc>
                <a:tc>
                  <a:txBody>
                    <a:bodyPr/>
                    <a:lstStyle/>
                    <a:p>
                      <a:pPr lvl="0" algn="ctr">
                        <a:buNone/>
                      </a:pPr>
                      <a:r>
                        <a:rPr lang="en-US" sz="1600" u="none" strike="noStrike" dirty="0">
                          <a:effectLst/>
                        </a:rPr>
                        <a:t>160</a:t>
                      </a:r>
                      <a:endParaRPr lang="en-US" dirty="0"/>
                    </a:p>
                  </a:txBody>
                  <a:tcPr marL="5862" marR="5862" marT="5862" marB="0" anchor="ctr">
                    <a:solidFill>
                      <a:srgbClr val="FFFF00"/>
                    </a:solidFill>
                  </a:tcPr>
                </a:tc>
                <a:tc>
                  <a:txBody>
                    <a:bodyPr/>
                    <a:lstStyle/>
                    <a:p>
                      <a:pPr lvl="0" algn="ctr">
                        <a:buNone/>
                      </a:pPr>
                      <a:r>
                        <a:rPr lang="en-US" sz="1600" u="none" strike="noStrike" dirty="0">
                          <a:effectLst/>
                        </a:rPr>
                        <a:t>118</a:t>
                      </a:r>
                      <a:endParaRPr lang="en-US" dirty="0"/>
                    </a:p>
                  </a:txBody>
                  <a:tcPr marL="5862" marR="5862" marT="5862" marB="0" anchor="ctr">
                    <a:solidFill>
                      <a:srgbClr val="FFFF00"/>
                    </a:solidFill>
                  </a:tcPr>
                </a:tc>
                <a:tc>
                  <a:txBody>
                    <a:bodyPr/>
                    <a:lstStyle/>
                    <a:p>
                      <a:pPr algn="ctr" rtl="0" fontAlgn="b"/>
                      <a:r>
                        <a:rPr lang="en-US" sz="1600" b="1" u="none" strike="noStrike" dirty="0">
                          <a:effectLst/>
                        </a:rPr>
                        <a:t>-26.3</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extLst>
                  <a:ext uri="{0D108BD9-81ED-4DB2-BD59-A6C34878D82A}">
                    <a16:rowId xmlns:a16="http://schemas.microsoft.com/office/drawing/2014/main" val="2596825011"/>
                  </a:ext>
                </a:extLst>
              </a:tr>
              <a:tr h="636520">
                <a:tc>
                  <a:txBody>
                    <a:bodyPr/>
                    <a:lstStyle/>
                    <a:p>
                      <a:pPr algn="ctr" rtl="0" fontAlgn="b"/>
                      <a:r>
                        <a:rPr lang="en-US" sz="1600" u="none" strike="noStrike" dirty="0">
                          <a:effectLst/>
                        </a:rPr>
                        <a:t>Understandable</a:t>
                      </a:r>
                      <a:endParaRPr lang="en-US" sz="1600" b="1" i="0" u="none" strike="noStrike" dirty="0">
                        <a:solidFill>
                          <a:srgbClr val="000000"/>
                        </a:solidFill>
                        <a:effectLst/>
                        <a:latin typeface="Calibri" panose="020F0502020204030204" pitchFamily="34" charset="0"/>
                      </a:endParaRPr>
                    </a:p>
                  </a:txBody>
                  <a:tcPr marL="5862" marR="5862" marT="5862" marB="0" anchor="ctr">
                    <a:solidFill>
                      <a:schemeClr val="accent5">
                        <a:lumMod val="20000"/>
                        <a:lumOff val="80000"/>
                      </a:schemeClr>
                    </a:solidFill>
                  </a:tcPr>
                </a:tc>
                <a:tc>
                  <a:txBody>
                    <a:bodyPr/>
                    <a:lstStyle/>
                    <a:p>
                      <a:pPr lvl="0" algn="ctr">
                        <a:buNone/>
                      </a:pPr>
                      <a:r>
                        <a:rPr lang="en-US" sz="1600" u="none" strike="noStrike" dirty="0">
                          <a:effectLst/>
                        </a:rPr>
                        <a:t>2</a:t>
                      </a:r>
                    </a:p>
                  </a:txBody>
                  <a:tcPr marL="5862" marR="5862" marT="5862" marB="0" anchor="ctr">
                    <a:solidFill>
                      <a:schemeClr val="accent5">
                        <a:lumMod val="20000"/>
                        <a:lumOff val="80000"/>
                      </a:schemeClr>
                    </a:solidFill>
                  </a:tcPr>
                </a:tc>
                <a:tc>
                  <a:txBody>
                    <a:bodyPr/>
                    <a:lstStyle/>
                    <a:p>
                      <a:pPr algn="ctr" rtl="0" fontAlgn="b"/>
                      <a:r>
                        <a:rPr lang="en-US" sz="1600" u="none" strike="noStrike" dirty="0">
                          <a:effectLst/>
                        </a:rPr>
                        <a:t>9</a:t>
                      </a:r>
                    </a:p>
                  </a:txBody>
                  <a:tcPr marL="5862" marR="5862" marT="5862" marB="0" anchor="ctr">
                    <a:solidFill>
                      <a:schemeClr val="accent5">
                        <a:lumMod val="20000"/>
                        <a:lumOff val="80000"/>
                      </a:schemeClr>
                    </a:solidFill>
                  </a:tcPr>
                </a:tc>
                <a:tc>
                  <a:txBody>
                    <a:bodyPr/>
                    <a:lstStyle/>
                    <a:p>
                      <a:pPr algn="ctr" rtl="0" fontAlgn="b"/>
                      <a:r>
                        <a:rPr lang="en-US" sz="1600" u="none" strike="noStrike" dirty="0">
                          <a:effectLst/>
                        </a:rPr>
                        <a:t>6</a:t>
                      </a:r>
                    </a:p>
                  </a:txBody>
                  <a:tcPr marL="5862" marR="5862" marT="5862" marB="0" anchor="ctr">
                    <a:solidFill>
                      <a:schemeClr val="accent5">
                        <a:lumMod val="20000"/>
                        <a:lumOff val="80000"/>
                      </a:schemeClr>
                    </a:solidFill>
                  </a:tcPr>
                </a:tc>
                <a:tc>
                  <a:txBody>
                    <a:bodyPr/>
                    <a:lstStyle/>
                    <a:p>
                      <a:pPr algn="ctr" rtl="0" fontAlgn="b"/>
                      <a:r>
                        <a:rPr lang="en-US" sz="1600" b="1" u="none" strike="noStrike" dirty="0">
                          <a:effectLst/>
                        </a:rPr>
                        <a:t>-33.3</a:t>
                      </a:r>
                      <a:endParaRPr lang="en-US" sz="1600" b="1" i="0" u="none" strike="noStrike" dirty="0">
                        <a:solidFill>
                          <a:srgbClr val="000000"/>
                        </a:solidFill>
                        <a:effectLst/>
                        <a:latin typeface="Calibri" panose="020F0502020204030204" pitchFamily="34" charset="0"/>
                      </a:endParaRPr>
                    </a:p>
                  </a:txBody>
                  <a:tcPr marL="5862" marR="5862" marT="5862" marB="0" anchor="ctr">
                    <a:solidFill>
                      <a:schemeClr val="accent5">
                        <a:lumMod val="20000"/>
                        <a:lumOff val="80000"/>
                      </a:schemeClr>
                    </a:solidFill>
                  </a:tcPr>
                </a:tc>
                <a:extLst>
                  <a:ext uri="{0D108BD9-81ED-4DB2-BD59-A6C34878D82A}">
                    <a16:rowId xmlns:a16="http://schemas.microsoft.com/office/drawing/2014/main" val="4037064337"/>
                  </a:ext>
                </a:extLst>
              </a:tr>
              <a:tr h="622375">
                <a:tc>
                  <a:txBody>
                    <a:bodyPr/>
                    <a:lstStyle/>
                    <a:p>
                      <a:pPr algn="ctr" rtl="0" fontAlgn="b"/>
                      <a:r>
                        <a:rPr lang="en-US" sz="1600" u="none" strike="noStrike" dirty="0">
                          <a:effectLst/>
                        </a:rPr>
                        <a:t>Robust</a:t>
                      </a:r>
                    </a:p>
                  </a:txBody>
                  <a:tcPr marL="5862" marR="5862" marT="5862" marB="0" anchor="ctr">
                    <a:lnB w="12700" cap="flat" cmpd="sng" algn="ctr">
                      <a:solidFill>
                        <a:schemeClr val="tx1"/>
                      </a:solidFill>
                      <a:prstDash val="solid"/>
                      <a:round/>
                      <a:headEnd type="none" w="med" len="med"/>
                      <a:tailEnd type="none" w="med" len="med"/>
                    </a:lnB>
                  </a:tcPr>
                </a:tc>
                <a:tc>
                  <a:txBody>
                    <a:bodyPr/>
                    <a:lstStyle/>
                    <a:p>
                      <a:pPr lvl="0" algn="ctr">
                        <a:buNone/>
                      </a:pPr>
                      <a:r>
                        <a:rPr lang="en-US" sz="1600" u="none" strike="noStrike" dirty="0">
                          <a:effectLst/>
                        </a:rPr>
                        <a:t>10</a:t>
                      </a:r>
                    </a:p>
                  </a:txBody>
                  <a:tcPr marL="5862" marR="5862" marT="5862" marB="0" anchor="ctr">
                    <a:lnB w="12700" cap="flat" cmpd="sng" algn="ctr">
                      <a:solidFill>
                        <a:schemeClr val="tx1"/>
                      </a:solidFill>
                      <a:prstDash val="solid"/>
                      <a:round/>
                      <a:headEnd type="none" w="med" len="med"/>
                      <a:tailEnd type="none" w="med" len="med"/>
                    </a:lnB>
                  </a:tcPr>
                </a:tc>
                <a:tc>
                  <a:txBody>
                    <a:bodyPr/>
                    <a:lstStyle/>
                    <a:p>
                      <a:pPr algn="ctr" rtl="0" fontAlgn="b"/>
                      <a:r>
                        <a:rPr lang="en-US" sz="1600" u="none" strike="noStrike" dirty="0">
                          <a:effectLst/>
                        </a:rPr>
                        <a:t>334</a:t>
                      </a:r>
                    </a:p>
                  </a:txBody>
                  <a:tcPr marL="5862" marR="5862" marT="5862" marB="0" anchor="ctr">
                    <a:lnB w="12700" cap="flat" cmpd="sng" algn="ctr">
                      <a:solidFill>
                        <a:schemeClr val="tx1"/>
                      </a:solidFill>
                      <a:prstDash val="solid"/>
                      <a:round/>
                      <a:headEnd type="none" w="med" len="med"/>
                      <a:tailEnd type="none" w="med" len="med"/>
                    </a:lnB>
                  </a:tcPr>
                </a:tc>
                <a:tc>
                  <a:txBody>
                    <a:bodyPr/>
                    <a:lstStyle/>
                    <a:p>
                      <a:pPr algn="ctr" rtl="0" fontAlgn="b"/>
                      <a:r>
                        <a:rPr lang="en-US" sz="1600" u="none" strike="noStrike" dirty="0">
                          <a:effectLst/>
                        </a:rPr>
                        <a:t>284</a:t>
                      </a:r>
                      <a:endParaRPr lang="en-US" sz="1600" b="1" i="0" u="none" strike="noStrike" dirty="0">
                        <a:solidFill>
                          <a:srgbClr val="000000"/>
                        </a:solidFill>
                        <a:effectLst/>
                        <a:latin typeface="Calibri" panose="020F0502020204030204" pitchFamily="34" charset="0"/>
                      </a:endParaRPr>
                    </a:p>
                  </a:txBody>
                  <a:tcPr marL="5862" marR="5862" marT="5862" marB="0" anchor="ctr">
                    <a:lnB w="12700" cap="flat" cmpd="sng" algn="ctr">
                      <a:solidFill>
                        <a:schemeClr val="tx1"/>
                      </a:solidFill>
                      <a:prstDash val="solid"/>
                      <a:round/>
                      <a:headEnd type="none" w="med" len="med"/>
                      <a:tailEnd type="none" w="med" len="med"/>
                    </a:lnB>
                  </a:tcPr>
                </a:tc>
                <a:tc>
                  <a:txBody>
                    <a:bodyPr/>
                    <a:lstStyle/>
                    <a:p>
                      <a:pPr algn="ctr" rtl="0" fontAlgn="b"/>
                      <a:r>
                        <a:rPr lang="en-US" sz="1600" b="1" u="none" strike="noStrike" dirty="0">
                          <a:effectLst/>
                        </a:rPr>
                        <a:t>-15.0</a:t>
                      </a:r>
                    </a:p>
                  </a:txBody>
                  <a:tcPr marL="5862" marR="5862" marT="5862"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190021"/>
                  </a:ext>
                </a:extLst>
              </a:tr>
              <a:tr h="636520">
                <a:tc>
                  <a:txBody>
                    <a:bodyPr/>
                    <a:lstStyle/>
                    <a:p>
                      <a:pPr lvl="0" algn="ctr">
                        <a:buNone/>
                      </a:pPr>
                      <a:r>
                        <a:rPr lang="en-US" sz="1600" u="none" strike="noStrike" dirty="0">
                          <a:effectLst/>
                        </a:rPr>
                        <a:t>Total Issue Reduction</a:t>
                      </a:r>
                      <a:endParaRPr lang="en-US" dirty="0"/>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lvl="0" algn="ctr">
                        <a:buNone/>
                      </a:pPr>
                      <a:r>
                        <a:rPr lang="en-US" sz="1600" u="none" strike="noStrike" dirty="0">
                          <a:effectLst/>
                        </a:rPr>
                        <a:t>18</a:t>
                      </a: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n-US" sz="1600" u="none" strike="noStrike" dirty="0">
                          <a:effectLst/>
                        </a:rPr>
                        <a:t>749</a:t>
                      </a:r>
                      <a:endParaRPr lang="en-US" sz="1600" b="1" i="0" u="none" strike="noStrike" dirty="0">
                        <a:solidFill>
                          <a:srgbClr val="000000"/>
                        </a:solidFill>
                        <a:effectLst/>
                        <a:latin typeface="Calibri" panose="020F0502020204030204" pitchFamily="34" charset="0"/>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n-US" sz="1600" u="none" strike="noStrike" dirty="0">
                          <a:effectLst/>
                        </a:rPr>
                        <a:t>606</a:t>
                      </a:r>
                      <a:endParaRPr lang="en-US" sz="1600" b="1" i="0" u="none" strike="noStrike" dirty="0">
                        <a:solidFill>
                          <a:srgbClr val="000000"/>
                        </a:solidFill>
                        <a:effectLst/>
                        <a:latin typeface="Calibri" panose="020F0502020204030204" pitchFamily="34" charset="0"/>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n-US" sz="1600" b="1" u="none" strike="noStrike" dirty="0">
                          <a:effectLst/>
                        </a:rPr>
                        <a:t>-19.1</a:t>
                      </a: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82669639"/>
                  </a:ext>
                </a:extLst>
              </a:tr>
            </a:tbl>
          </a:graphicData>
        </a:graphic>
      </p:graphicFrame>
    </p:spTree>
    <p:extLst>
      <p:ext uri="{BB962C8B-B14F-4D97-AF65-F5344CB8AC3E}">
        <p14:creationId xmlns:p14="http://schemas.microsoft.com/office/powerpoint/2010/main" val="2162139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F6E3-9AC1-4E99-C699-53B41CE49F40}"/>
              </a:ext>
            </a:extLst>
          </p:cNvPr>
          <p:cNvSpPr>
            <a:spLocks noGrp="1"/>
          </p:cNvSpPr>
          <p:nvPr>
            <p:ph type="title"/>
          </p:nvPr>
        </p:nvSpPr>
        <p:spPr/>
        <p:txBody>
          <a:bodyPr vert="horz" lIns="91440" tIns="45720" rIns="91440" bIns="45720" rtlCol="0" anchor="ctr">
            <a:noAutofit/>
          </a:bodyPr>
          <a:lstStyle/>
          <a:p>
            <a:r>
              <a:rPr lang="en-US" sz="3200" dirty="0">
                <a:ea typeface="+mj-lt"/>
                <a:cs typeface="+mj-lt"/>
              </a:rPr>
              <a:t>Highlights from Automated Review </a:t>
            </a:r>
          </a:p>
        </p:txBody>
      </p:sp>
      <p:graphicFrame>
        <p:nvGraphicFramePr>
          <p:cNvPr id="6" name="Content Placeholder 22">
            <a:extLst>
              <a:ext uri="{FF2B5EF4-FFF2-40B4-BE49-F238E27FC236}">
                <a16:creationId xmlns:a16="http://schemas.microsoft.com/office/drawing/2014/main" id="{77F13764-EDE0-4765-BE0C-9FACE0A29573}"/>
              </a:ext>
            </a:extLst>
          </p:cNvPr>
          <p:cNvGraphicFramePr>
            <a:graphicFrameLocks noGrp="1"/>
          </p:cNvGraphicFramePr>
          <p:nvPr>
            <p:ph idx="1"/>
            <p:extLst>
              <p:ext uri="{D42A27DB-BD31-4B8C-83A1-F6EECF244321}">
                <p14:modId xmlns:p14="http://schemas.microsoft.com/office/powerpoint/2010/main" val="3127555880"/>
              </p:ext>
            </p:extLst>
          </p:nvPr>
        </p:nvGraphicFramePr>
        <p:xfrm>
          <a:off x="609600" y="1600200"/>
          <a:ext cx="10972800" cy="4724401"/>
        </p:xfrm>
        <a:graphic>
          <a:graphicData uri="http://schemas.openxmlformats.org/drawingml/2006/table">
            <a:tbl>
              <a:tblPr firstRow="1" firstCol="1" bandRow="1">
                <a:tableStyleId>{793D81CF-94F2-401A-BA57-92F5A7B2D0C5}</a:tableStyleId>
              </a:tblPr>
              <a:tblGrid>
                <a:gridCol w="3780412">
                  <a:extLst>
                    <a:ext uri="{9D8B030D-6E8A-4147-A177-3AD203B41FA5}">
                      <a16:colId xmlns:a16="http://schemas.microsoft.com/office/drawing/2014/main" val="3678147812"/>
                    </a:ext>
                  </a:extLst>
                </a:gridCol>
                <a:gridCol w="2479251">
                  <a:extLst>
                    <a:ext uri="{9D8B030D-6E8A-4147-A177-3AD203B41FA5}">
                      <a16:colId xmlns:a16="http://schemas.microsoft.com/office/drawing/2014/main" val="1876449425"/>
                    </a:ext>
                  </a:extLst>
                </a:gridCol>
                <a:gridCol w="2503865">
                  <a:extLst>
                    <a:ext uri="{9D8B030D-6E8A-4147-A177-3AD203B41FA5}">
                      <a16:colId xmlns:a16="http://schemas.microsoft.com/office/drawing/2014/main" val="3981549289"/>
                    </a:ext>
                  </a:extLst>
                </a:gridCol>
                <a:gridCol w="2209272">
                  <a:extLst>
                    <a:ext uri="{9D8B030D-6E8A-4147-A177-3AD203B41FA5}">
                      <a16:colId xmlns:a16="http://schemas.microsoft.com/office/drawing/2014/main" val="1016271563"/>
                    </a:ext>
                  </a:extLst>
                </a:gridCol>
              </a:tblGrid>
              <a:tr h="1269750">
                <a:tc>
                  <a:txBody>
                    <a:bodyPr/>
                    <a:lstStyle/>
                    <a:p>
                      <a:pPr lvl="0" algn="ctr">
                        <a:buNone/>
                      </a:pPr>
                      <a:r>
                        <a:rPr lang="en-US" sz="1800" u="none" strike="noStrike" dirty="0">
                          <a:effectLst/>
                        </a:rPr>
                        <a:t>POUR</a:t>
                      </a:r>
                      <a:endParaRPr lang="en-US" dirty="0"/>
                    </a:p>
                  </a:txBody>
                  <a:tcPr marL="5862" marR="5862" marT="5862" marB="0" anchor="ctr"/>
                </a:tc>
                <a:tc>
                  <a:txBody>
                    <a:bodyPr/>
                    <a:lstStyle/>
                    <a:p>
                      <a:pPr algn="ctr" rtl="0" fontAlgn="ctr"/>
                      <a:r>
                        <a:rPr lang="en-US" sz="1800" u="none" strike="noStrike" dirty="0">
                          <a:effectLst/>
                        </a:rPr>
                        <a:t># of  Issues Flagged</a:t>
                      </a:r>
                    </a:p>
                    <a:p>
                      <a:pPr lvl="0" algn="ctr">
                        <a:buNone/>
                      </a:pPr>
                      <a:r>
                        <a:rPr lang="en-US" sz="1800" u="none" strike="noStrike" dirty="0">
                          <a:effectLst/>
                        </a:rPr>
                        <a:t>May</a:t>
                      </a:r>
                    </a:p>
                  </a:txBody>
                  <a:tcPr marL="5862" marR="5862" marT="5862" marB="0" anchor="ctr"/>
                </a:tc>
                <a:tc>
                  <a:txBody>
                    <a:bodyPr/>
                    <a:lstStyle/>
                    <a:p>
                      <a:pPr algn="ctr" rtl="0" fontAlgn="ctr"/>
                      <a:r>
                        <a:rPr lang="en-US" sz="1800" u="none" strike="noStrike" dirty="0">
                          <a:effectLst/>
                        </a:rPr>
                        <a:t># of Issues Flagged </a:t>
                      </a:r>
                      <a:endParaRPr lang="en-US" dirty="0"/>
                    </a:p>
                    <a:p>
                      <a:pPr lvl="0" algn="ctr">
                        <a:buNone/>
                      </a:pPr>
                      <a:r>
                        <a:rPr lang="en-US" sz="1800" u="none" strike="noStrike" dirty="0">
                          <a:effectLst/>
                        </a:rPr>
                        <a:t>Nov</a:t>
                      </a:r>
                    </a:p>
                  </a:txBody>
                  <a:tcPr marL="5862" marR="5862" marT="5862" marB="0" anchor="ctr"/>
                </a:tc>
                <a:tc>
                  <a:txBody>
                    <a:bodyPr/>
                    <a:lstStyle/>
                    <a:p>
                      <a:pPr algn="ctr" rtl="0" fontAlgn="ctr"/>
                      <a:r>
                        <a:rPr lang="en-US" sz="1800" u="none" strike="noStrike" dirty="0">
                          <a:effectLst/>
                        </a:rPr>
                        <a:t>Reduction in  Issues (%)</a:t>
                      </a:r>
                      <a:endParaRPr lang="en-US" sz="1800" b="1" i="0" u="none" strike="noStrike" dirty="0">
                        <a:solidFill>
                          <a:srgbClr val="FFFFFF"/>
                        </a:solidFill>
                        <a:effectLst/>
                        <a:latin typeface="Arial" panose="020B0604020202020204" pitchFamily="34" charset="0"/>
                      </a:endParaRPr>
                    </a:p>
                  </a:txBody>
                  <a:tcPr marL="5862" marR="5862" marT="5862" marB="0" anchor="ctr"/>
                </a:tc>
                <a:extLst>
                  <a:ext uri="{0D108BD9-81ED-4DB2-BD59-A6C34878D82A}">
                    <a16:rowId xmlns:a16="http://schemas.microsoft.com/office/drawing/2014/main" val="1472529082"/>
                  </a:ext>
                </a:extLst>
              </a:tr>
              <a:tr h="562034">
                <a:tc>
                  <a:txBody>
                    <a:bodyPr/>
                    <a:lstStyle/>
                    <a:p>
                      <a:pPr lvl="0" algn="ctr">
                        <a:buNone/>
                      </a:pPr>
                      <a:r>
                        <a:rPr lang="en-US" sz="1600" u="none" strike="noStrike" dirty="0">
                          <a:effectLst/>
                        </a:rPr>
                        <a:t>Color Contrast </a:t>
                      </a:r>
                    </a:p>
                  </a:txBody>
                  <a:tcPr marL="5862" marR="5862" marT="5862" marB="0" anchor="ctr"/>
                </a:tc>
                <a:tc>
                  <a:txBody>
                    <a:bodyPr/>
                    <a:lstStyle/>
                    <a:p>
                      <a:pPr lvl="0" algn="ctr">
                        <a:buNone/>
                      </a:pPr>
                      <a:r>
                        <a:rPr lang="en-US" sz="1600" u="none" strike="noStrike" dirty="0">
                          <a:effectLst/>
                        </a:rPr>
                        <a:t>191</a:t>
                      </a:r>
                      <a:endParaRPr lang="en-US" dirty="0"/>
                    </a:p>
                  </a:txBody>
                  <a:tcPr marL="5862" marR="5862" marT="5862" marB="0" anchor="ctr"/>
                </a:tc>
                <a:tc>
                  <a:txBody>
                    <a:bodyPr/>
                    <a:lstStyle/>
                    <a:p>
                      <a:pPr algn="ctr" rtl="0" fontAlgn="b"/>
                      <a:r>
                        <a:rPr lang="en-US" sz="1600" u="none" strike="noStrike" dirty="0">
                          <a:effectLst/>
                        </a:rPr>
                        <a:t>153</a:t>
                      </a:r>
                    </a:p>
                  </a:txBody>
                  <a:tcPr marL="5862" marR="5862" marT="5862" marB="0" anchor="ctr"/>
                </a:tc>
                <a:tc>
                  <a:txBody>
                    <a:bodyPr/>
                    <a:lstStyle/>
                    <a:p>
                      <a:pPr lvl="0" algn="ctr">
                        <a:buNone/>
                      </a:pPr>
                      <a:r>
                        <a:rPr lang="en-US" sz="1600" u="none" strike="noStrike" dirty="0">
                          <a:effectLst/>
                        </a:rPr>
                        <a:t>-19.9</a:t>
                      </a:r>
                      <a:endParaRPr lang="en-US" dirty="0"/>
                    </a:p>
                  </a:txBody>
                  <a:tcPr marL="5862" marR="5862" marT="5862" marB="0" anchor="ctr"/>
                </a:tc>
                <a:extLst>
                  <a:ext uri="{0D108BD9-81ED-4DB2-BD59-A6C34878D82A}">
                    <a16:rowId xmlns:a16="http://schemas.microsoft.com/office/drawing/2014/main" val="939380992"/>
                  </a:ext>
                </a:extLst>
              </a:tr>
              <a:tr h="550795">
                <a:tc>
                  <a:txBody>
                    <a:bodyPr/>
                    <a:lstStyle/>
                    <a:p>
                      <a:pPr lvl="0" algn="ctr">
                        <a:buNone/>
                      </a:pPr>
                      <a:r>
                        <a:rPr lang="en-US" sz="1600" u="none" strike="noStrike" dirty="0">
                          <a:effectLst/>
                        </a:rPr>
                        <a:t>Images missing Alt Text</a:t>
                      </a:r>
                    </a:p>
                  </a:txBody>
                  <a:tcPr marL="5862" marR="5862" marT="5862" marB="0" anchor="ctr"/>
                </a:tc>
                <a:tc>
                  <a:txBody>
                    <a:bodyPr/>
                    <a:lstStyle/>
                    <a:p>
                      <a:pPr lvl="0" algn="ctr">
                        <a:buNone/>
                      </a:pPr>
                      <a:r>
                        <a:rPr lang="en-US" sz="1600" u="none" strike="noStrike" dirty="0">
                          <a:effectLst/>
                        </a:rPr>
                        <a:t>53</a:t>
                      </a:r>
                      <a:endParaRPr lang="en-US" dirty="0"/>
                    </a:p>
                  </a:txBody>
                  <a:tcPr marL="5862" marR="5862" marT="5862" marB="0" anchor="ctr"/>
                </a:tc>
                <a:tc>
                  <a:txBody>
                    <a:bodyPr/>
                    <a:lstStyle/>
                    <a:p>
                      <a:pPr lvl="0" algn="ctr">
                        <a:buNone/>
                      </a:pPr>
                      <a:r>
                        <a:rPr lang="en-US" sz="1600" u="none" strike="noStrike" dirty="0">
                          <a:effectLst/>
                        </a:rPr>
                        <a:t>43</a:t>
                      </a:r>
                      <a:endParaRPr lang="en-US" dirty="0"/>
                    </a:p>
                  </a:txBody>
                  <a:tcPr marL="5862" marR="5862" marT="5862" marB="0" anchor="ctr"/>
                </a:tc>
                <a:tc>
                  <a:txBody>
                    <a:bodyPr/>
                    <a:lstStyle/>
                    <a:p>
                      <a:pPr algn="ctr" rtl="0" fontAlgn="b"/>
                      <a:r>
                        <a:rPr lang="en-US" sz="1600" u="none" strike="noStrike" dirty="0">
                          <a:effectLst/>
                        </a:rPr>
                        <a:t>-18.9</a:t>
                      </a:r>
                      <a:endParaRPr lang="en-US" sz="1600" b="1" i="0" u="none" strike="noStrike" dirty="0">
                        <a:solidFill>
                          <a:srgbClr val="000000"/>
                        </a:solidFill>
                        <a:effectLst/>
                        <a:latin typeface="Calibri" panose="020F0502020204030204" pitchFamily="34" charset="0"/>
                      </a:endParaRPr>
                    </a:p>
                  </a:txBody>
                  <a:tcPr marL="5862" marR="5862" marT="5862" marB="0" anchor="ctr"/>
                </a:tc>
                <a:extLst>
                  <a:ext uri="{0D108BD9-81ED-4DB2-BD59-A6C34878D82A}">
                    <a16:rowId xmlns:a16="http://schemas.microsoft.com/office/drawing/2014/main" val="2596825011"/>
                  </a:ext>
                </a:extLst>
              </a:tr>
              <a:tr h="573275">
                <a:tc>
                  <a:txBody>
                    <a:bodyPr/>
                    <a:lstStyle/>
                    <a:p>
                      <a:pPr lvl="0" algn="ctr">
                        <a:buNone/>
                      </a:pPr>
                      <a:r>
                        <a:rPr lang="en-US" sz="1600" u="none" strike="noStrike" dirty="0">
                          <a:effectLst/>
                        </a:rPr>
                        <a:t>Links Readable</a:t>
                      </a:r>
                      <a:endParaRPr lang="en-US" dirty="0"/>
                    </a:p>
                  </a:txBody>
                  <a:tcPr marL="5862" marR="5862" marT="5862" marB="0" anchor="ctr"/>
                </a:tc>
                <a:tc>
                  <a:txBody>
                    <a:bodyPr/>
                    <a:lstStyle/>
                    <a:p>
                      <a:pPr lvl="0" algn="ctr">
                        <a:buNone/>
                      </a:pPr>
                      <a:r>
                        <a:rPr lang="en-US" sz="1600" u="none" strike="noStrike" dirty="0">
                          <a:effectLst/>
                        </a:rPr>
                        <a:t>87</a:t>
                      </a:r>
                    </a:p>
                  </a:txBody>
                  <a:tcPr marL="5862" marR="5862" marT="5862" marB="0" anchor="ctr"/>
                </a:tc>
                <a:tc>
                  <a:txBody>
                    <a:bodyPr/>
                    <a:lstStyle/>
                    <a:p>
                      <a:pPr algn="ctr" rtl="0" fontAlgn="b"/>
                      <a:r>
                        <a:rPr lang="en-US" sz="1600" u="none" strike="noStrike" dirty="0">
                          <a:effectLst/>
                        </a:rPr>
                        <a:t>77</a:t>
                      </a:r>
                    </a:p>
                  </a:txBody>
                  <a:tcPr marL="5862" marR="5862" marT="5862" marB="0" anchor="ctr"/>
                </a:tc>
                <a:tc>
                  <a:txBody>
                    <a:bodyPr/>
                    <a:lstStyle/>
                    <a:p>
                      <a:pPr lvl="0" algn="ctr">
                        <a:buNone/>
                      </a:pPr>
                      <a:r>
                        <a:rPr lang="en-US" sz="1600" u="none" strike="noStrike" dirty="0">
                          <a:effectLst/>
                        </a:rPr>
                        <a:t>-11.5</a:t>
                      </a:r>
                      <a:endParaRPr lang="en-US" dirty="0"/>
                    </a:p>
                  </a:txBody>
                  <a:tcPr marL="5862" marR="5862" marT="5862" marB="0" anchor="ctr"/>
                </a:tc>
                <a:extLst>
                  <a:ext uri="{0D108BD9-81ED-4DB2-BD59-A6C34878D82A}">
                    <a16:rowId xmlns:a16="http://schemas.microsoft.com/office/drawing/2014/main" val="4037064337"/>
                  </a:ext>
                </a:extLst>
              </a:tr>
              <a:tr h="550795">
                <a:tc>
                  <a:txBody>
                    <a:bodyPr/>
                    <a:lstStyle/>
                    <a:p>
                      <a:pPr lvl="0" algn="ctr">
                        <a:buNone/>
                      </a:pPr>
                      <a:r>
                        <a:rPr lang="en-US" sz="1600" u="none" strike="noStrike" dirty="0">
                          <a:effectLst/>
                        </a:rPr>
                        <a:t>Links Descriptive</a:t>
                      </a:r>
                      <a:endParaRPr lang="en-US" dirty="0"/>
                    </a:p>
                  </a:txBody>
                  <a:tcPr marL="5862" marR="5862" marT="5862" marB="0" anchor="ctr"/>
                </a:tc>
                <a:tc>
                  <a:txBody>
                    <a:bodyPr/>
                    <a:lstStyle/>
                    <a:p>
                      <a:pPr lvl="0" algn="ctr">
                        <a:buNone/>
                      </a:pPr>
                      <a:r>
                        <a:rPr lang="en-US" sz="1600" u="none" strike="noStrike" dirty="0">
                          <a:effectLst/>
                        </a:rPr>
                        <a:t>71</a:t>
                      </a:r>
                    </a:p>
                  </a:txBody>
                  <a:tcPr marL="5862" marR="5862" marT="5862" marB="0" anchor="ctr"/>
                </a:tc>
                <a:tc>
                  <a:txBody>
                    <a:bodyPr/>
                    <a:lstStyle/>
                    <a:p>
                      <a:pPr lvl="0" algn="ctr">
                        <a:buNone/>
                      </a:pPr>
                      <a:r>
                        <a:rPr lang="en-US" sz="1600" u="none" strike="noStrike" dirty="0">
                          <a:effectLst/>
                        </a:rPr>
                        <a:t>41</a:t>
                      </a:r>
                      <a:endParaRPr lang="en-US" dirty="0"/>
                    </a:p>
                  </a:txBody>
                  <a:tcPr marL="5862" marR="5862" marT="5862" marB="0" anchor="ctr"/>
                </a:tc>
                <a:tc>
                  <a:txBody>
                    <a:bodyPr/>
                    <a:lstStyle/>
                    <a:p>
                      <a:pPr algn="ctr" rtl="0" fontAlgn="b"/>
                      <a:r>
                        <a:rPr lang="en-US" sz="1600" u="none" strike="noStrike" dirty="0">
                          <a:effectLst/>
                        </a:rPr>
                        <a:t>-42.3</a:t>
                      </a:r>
                      <a:endParaRPr lang="en-US" sz="1600" b="1" u="none" strike="noStrike" dirty="0">
                        <a:effectLst/>
                      </a:endParaRPr>
                    </a:p>
                  </a:txBody>
                  <a:tcPr marL="5862" marR="5862" marT="5862" marB="0" anchor="ctr"/>
                </a:tc>
                <a:extLst>
                  <a:ext uri="{0D108BD9-81ED-4DB2-BD59-A6C34878D82A}">
                    <a16:rowId xmlns:a16="http://schemas.microsoft.com/office/drawing/2014/main" val="3122190021"/>
                  </a:ext>
                </a:extLst>
              </a:tr>
              <a:tr h="655718">
                <a:tc>
                  <a:txBody>
                    <a:bodyPr/>
                    <a:lstStyle/>
                    <a:p>
                      <a:pPr lvl="0" algn="ctr">
                        <a:buNone/>
                      </a:pPr>
                      <a:r>
                        <a:rPr lang="en-US" sz="1600" u="none" strike="noStrike" dirty="0">
                          <a:effectLst/>
                        </a:rPr>
                        <a:t>Elements must only use </a:t>
                      </a:r>
                    </a:p>
                    <a:p>
                      <a:pPr lvl="0" algn="ctr">
                        <a:buNone/>
                      </a:pPr>
                      <a:r>
                        <a:rPr lang="en-US" sz="1600" u="none" strike="noStrike" dirty="0">
                          <a:effectLst/>
                        </a:rPr>
                        <a:t>allowed ARIA Attributes</a:t>
                      </a:r>
                    </a:p>
                  </a:txBody>
                  <a:tcPr marL="5862" marR="5862" marT="5862" marB="0" anchor="ctr"/>
                </a:tc>
                <a:tc>
                  <a:txBody>
                    <a:bodyPr/>
                    <a:lstStyle/>
                    <a:p>
                      <a:pPr lvl="0" algn="ctr">
                        <a:buNone/>
                      </a:pPr>
                      <a:r>
                        <a:rPr lang="en-US" sz="1600" u="none" strike="noStrike" dirty="0">
                          <a:effectLst/>
                        </a:rPr>
                        <a:t>64</a:t>
                      </a:r>
                    </a:p>
                  </a:txBody>
                  <a:tcPr marL="5862" marR="5862" marT="5862" marB="0" anchor="ctr"/>
                </a:tc>
                <a:tc>
                  <a:txBody>
                    <a:bodyPr/>
                    <a:lstStyle/>
                    <a:p>
                      <a:pPr lvl="0" algn="ctr">
                        <a:buNone/>
                      </a:pPr>
                      <a:r>
                        <a:rPr lang="en-US" sz="1600" u="none" strike="noStrike" dirty="0">
                          <a:effectLst/>
                        </a:rPr>
                        <a:t>8</a:t>
                      </a:r>
                    </a:p>
                  </a:txBody>
                  <a:tcPr marL="5862" marR="5862" marT="5862" marB="0" anchor="ctr"/>
                </a:tc>
                <a:tc>
                  <a:txBody>
                    <a:bodyPr/>
                    <a:lstStyle/>
                    <a:p>
                      <a:pPr lvl="0" algn="ctr">
                        <a:buNone/>
                      </a:pPr>
                      <a:r>
                        <a:rPr lang="en-US" sz="1600" u="none" strike="noStrike" dirty="0">
                          <a:effectLst/>
                        </a:rPr>
                        <a:t>-87.5</a:t>
                      </a:r>
                      <a:endParaRPr lang="en-US" sz="1600" b="1" u="none" strike="noStrike" dirty="0">
                        <a:effectLst/>
                      </a:endParaRPr>
                    </a:p>
                  </a:txBody>
                  <a:tcPr marL="5862" marR="5862" marT="5862" marB="0" anchor="ctr"/>
                </a:tc>
                <a:extLst>
                  <a:ext uri="{0D108BD9-81ED-4DB2-BD59-A6C34878D82A}">
                    <a16:rowId xmlns:a16="http://schemas.microsoft.com/office/drawing/2014/main" val="3797833234"/>
                  </a:ext>
                </a:extLst>
              </a:tr>
              <a:tr h="562034">
                <a:tc>
                  <a:txBody>
                    <a:bodyPr/>
                    <a:lstStyle/>
                    <a:p>
                      <a:pPr lvl="0" algn="ctr">
                        <a:buNone/>
                      </a:pPr>
                      <a:r>
                        <a:rPr lang="en-US" sz="1600" u="none" strike="noStrike" dirty="0">
                          <a:effectLst/>
                        </a:rPr>
                        <a:t>Id Attribute value </a:t>
                      </a:r>
                    </a:p>
                    <a:p>
                      <a:pPr lvl="0" algn="ctr">
                        <a:buNone/>
                      </a:pPr>
                      <a:r>
                        <a:rPr lang="en-US" sz="1600" u="none" strike="noStrike" dirty="0">
                          <a:effectLst/>
                        </a:rPr>
                        <a:t>must be unique</a:t>
                      </a:r>
                    </a:p>
                  </a:txBody>
                  <a:tcPr marL="5862" marR="5862" marT="5862" marB="0" anchor="ctr">
                    <a:solidFill>
                      <a:srgbClr val="FFFF00"/>
                    </a:solidFill>
                  </a:tcPr>
                </a:tc>
                <a:tc>
                  <a:txBody>
                    <a:bodyPr/>
                    <a:lstStyle/>
                    <a:p>
                      <a:pPr lvl="0" algn="ctr">
                        <a:buNone/>
                      </a:pPr>
                      <a:r>
                        <a:rPr lang="en-US" sz="1600" u="none" strike="noStrike" dirty="0">
                          <a:effectLst/>
                        </a:rPr>
                        <a:t>183</a:t>
                      </a:r>
                    </a:p>
                  </a:txBody>
                  <a:tcPr marL="5862" marR="5862" marT="5862" marB="0" anchor="ctr">
                    <a:solidFill>
                      <a:srgbClr val="FFFF00"/>
                    </a:solidFill>
                  </a:tcPr>
                </a:tc>
                <a:tc>
                  <a:txBody>
                    <a:bodyPr/>
                    <a:lstStyle/>
                    <a:p>
                      <a:pPr lvl="0" algn="ctr">
                        <a:buNone/>
                      </a:pPr>
                      <a:r>
                        <a:rPr lang="en-US" sz="1600" u="none" strike="noStrike" dirty="0">
                          <a:effectLst/>
                        </a:rPr>
                        <a:t>200</a:t>
                      </a:r>
                    </a:p>
                  </a:txBody>
                  <a:tcPr marL="5862" marR="5862" marT="5862" marB="0" anchor="ctr">
                    <a:solidFill>
                      <a:srgbClr val="FFFF00"/>
                    </a:solidFill>
                  </a:tcPr>
                </a:tc>
                <a:tc>
                  <a:txBody>
                    <a:bodyPr/>
                    <a:lstStyle/>
                    <a:p>
                      <a:pPr lvl="0" algn="ctr">
                        <a:buNone/>
                      </a:pPr>
                      <a:r>
                        <a:rPr lang="en-US" sz="1600" u="none" strike="noStrike" dirty="0">
                          <a:effectLst/>
                        </a:rPr>
                        <a:t>9.3</a:t>
                      </a:r>
                      <a:endParaRPr lang="en-US" sz="1600" b="1" u="none" strike="noStrike" dirty="0">
                        <a:effectLst/>
                      </a:endParaRPr>
                    </a:p>
                  </a:txBody>
                  <a:tcPr marL="5862" marR="5862" marT="5862" marB="0" anchor="ctr">
                    <a:solidFill>
                      <a:srgbClr val="FFFF00"/>
                    </a:solidFill>
                  </a:tcPr>
                </a:tc>
                <a:extLst>
                  <a:ext uri="{0D108BD9-81ED-4DB2-BD59-A6C34878D82A}">
                    <a16:rowId xmlns:a16="http://schemas.microsoft.com/office/drawing/2014/main" val="2132562546"/>
                  </a:ext>
                </a:extLst>
              </a:tr>
            </a:tbl>
          </a:graphicData>
        </a:graphic>
      </p:graphicFrame>
    </p:spTree>
    <p:extLst>
      <p:ext uri="{BB962C8B-B14F-4D97-AF65-F5344CB8AC3E}">
        <p14:creationId xmlns:p14="http://schemas.microsoft.com/office/powerpoint/2010/main" val="40616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a:bodyPr>
          <a:lstStyle/>
          <a:p>
            <a:pPr algn="ctr"/>
            <a:r>
              <a:rPr lang="en-US" b="1" i="1" dirty="0">
                <a:solidFill>
                  <a:srgbClr val="006633"/>
                </a:solidFill>
              </a:rPr>
              <a:t>Manual </a:t>
            </a:r>
            <a:r>
              <a:rPr lang="en-US" b="1" dirty="0">
                <a:solidFill>
                  <a:srgbClr val="006633"/>
                </a:solidFill>
              </a:rPr>
              <a:t>accessibility Audit Highlights</a:t>
            </a:r>
            <a:endParaRPr lang="en-US" b="1" i="1" dirty="0">
              <a:solidFill>
                <a:srgbClr val="006633"/>
              </a:solidFill>
            </a:endParaRPr>
          </a:p>
        </p:txBody>
      </p:sp>
      <p:sp>
        <p:nvSpPr>
          <p:cNvPr id="3" name="Title 1">
            <a:extLst>
              <a:ext uri="{FF2B5EF4-FFF2-40B4-BE49-F238E27FC236}">
                <a16:creationId xmlns:a16="http://schemas.microsoft.com/office/drawing/2014/main" id="{7D20EA54-CEED-46A1-8D18-8483D96604D2}"/>
              </a:ext>
            </a:extLst>
          </p:cNvPr>
          <p:cNvSpPr txBox="1">
            <a:spLocks/>
          </p:cNvSpPr>
          <p:nvPr/>
        </p:nvSpPr>
        <p:spPr>
          <a:xfrm>
            <a:off x="990600" y="4800600"/>
            <a:ext cx="10439400" cy="8382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800" b="0" kern="1200" cap="all" spc="-100" baseline="0">
                <a:solidFill>
                  <a:srgbClr val="003366"/>
                </a:solidFill>
                <a:latin typeface="+mj-lt"/>
                <a:ea typeface="+mj-ea"/>
                <a:cs typeface="+mj-cs"/>
              </a:defRPr>
            </a:lvl1pPr>
          </a:lstStyle>
          <a:p>
            <a:pPr algn="ctr" fontAlgn="auto">
              <a:spcAft>
                <a:spcPts val="0"/>
              </a:spcAft>
              <a:defRPr/>
            </a:pPr>
            <a:r>
              <a:rPr lang="en-US" sz="2800" cap="none" dirty="0">
                <a:solidFill>
                  <a:srgbClr val="006633"/>
                </a:solidFill>
                <a:latin typeface="Arial"/>
              </a:rPr>
              <a:t>Error Reduction Rates(%), Common Issues Identified</a:t>
            </a:r>
          </a:p>
        </p:txBody>
      </p:sp>
    </p:spTree>
    <p:extLst>
      <p:ext uri="{BB962C8B-B14F-4D97-AF65-F5344CB8AC3E}">
        <p14:creationId xmlns:p14="http://schemas.microsoft.com/office/powerpoint/2010/main" val="2276232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1C32-6727-4D4E-85D7-3BE0BA6BC581}"/>
              </a:ext>
            </a:extLst>
          </p:cNvPr>
          <p:cNvSpPr>
            <a:spLocks noGrp="1"/>
          </p:cNvSpPr>
          <p:nvPr>
            <p:ph type="title"/>
          </p:nvPr>
        </p:nvSpPr>
        <p:spPr/>
        <p:txBody>
          <a:bodyPr/>
          <a:lstStyle/>
          <a:p>
            <a:r>
              <a:rPr lang="en-US" dirty="0"/>
              <a:t>POUR Checkpoints</a:t>
            </a:r>
            <a:endParaRPr lang="en-US" i="1" dirty="0"/>
          </a:p>
        </p:txBody>
      </p:sp>
      <p:sp>
        <p:nvSpPr>
          <p:cNvPr id="3" name="Content Placeholder 2">
            <a:extLst>
              <a:ext uri="{FF2B5EF4-FFF2-40B4-BE49-F238E27FC236}">
                <a16:creationId xmlns:a16="http://schemas.microsoft.com/office/drawing/2014/main" id="{3E112F84-0333-44A0-A1DF-60FB736F2A85}"/>
              </a:ext>
            </a:extLst>
          </p:cNvPr>
          <p:cNvSpPr>
            <a:spLocks noGrp="1"/>
          </p:cNvSpPr>
          <p:nvPr>
            <p:ph sz="half" idx="1"/>
          </p:nvPr>
        </p:nvSpPr>
        <p:spPr/>
        <p:txBody>
          <a:bodyPr vert="horz" lIns="91440" tIns="45720" rIns="91440" bIns="45720" rtlCol="0" anchor="t">
            <a:normAutofit fontScale="85000" lnSpcReduction="20000"/>
          </a:bodyPr>
          <a:lstStyle/>
          <a:p>
            <a:pPr marL="0" indent="0">
              <a:buNone/>
            </a:pPr>
            <a:r>
              <a:rPr lang="en-US" sz="2600" b="1" i="1" dirty="0">
                <a:highlight>
                  <a:srgbClr val="FFFF00"/>
                </a:highlight>
              </a:rPr>
              <a:t>Breaking down the 34 checkpoints (25 Level A, 9 Level AA) by principle:</a:t>
            </a:r>
            <a:endParaRPr lang="en-US" sz="2600" b="1" dirty="0"/>
          </a:p>
          <a:p>
            <a:pPr lvl="1"/>
            <a:endParaRPr lang="en-US" dirty="0"/>
          </a:p>
          <a:p>
            <a:pPr lvl="2"/>
            <a:r>
              <a:rPr lang="en-US" sz="2400" b="1" dirty="0"/>
              <a:t>Perceivable</a:t>
            </a:r>
            <a:r>
              <a:rPr lang="en-US" sz="2400" dirty="0"/>
              <a:t> (</a:t>
            </a:r>
            <a:r>
              <a:rPr lang="en-US" sz="2400" i="1" dirty="0"/>
              <a:t>9 A, 2 AA</a:t>
            </a:r>
            <a:r>
              <a:rPr lang="en-US" sz="2400" dirty="0"/>
              <a:t>) – 11</a:t>
            </a:r>
          </a:p>
          <a:p>
            <a:pPr lvl="3"/>
            <a:r>
              <a:rPr lang="en-US" sz="2200" i="1" dirty="0"/>
              <a:t>E.g., images, captions, color contrast</a:t>
            </a:r>
          </a:p>
          <a:p>
            <a:pPr lvl="3"/>
            <a:endParaRPr lang="en-US" sz="2200" i="1" dirty="0"/>
          </a:p>
          <a:p>
            <a:pPr lvl="2"/>
            <a:r>
              <a:rPr lang="en-US" sz="2400" b="1" dirty="0"/>
              <a:t>Operable</a:t>
            </a:r>
            <a:r>
              <a:rPr lang="en-US" sz="2400" dirty="0"/>
              <a:t> (</a:t>
            </a:r>
            <a:r>
              <a:rPr lang="en-US" sz="2400" i="1" dirty="0"/>
              <a:t>13 A, 5 AA</a:t>
            </a:r>
            <a:r>
              <a:rPr lang="en-US" sz="2400" dirty="0"/>
              <a:t>) – 18</a:t>
            </a:r>
          </a:p>
          <a:p>
            <a:pPr lvl="3"/>
            <a:r>
              <a:rPr lang="en-US" sz="2200" i="1" dirty="0"/>
              <a:t>E.g., keyboard navigation, hyperlinks, headings, landmarks, page title</a:t>
            </a:r>
          </a:p>
          <a:p>
            <a:pPr lvl="3"/>
            <a:endParaRPr lang="en-US" sz="2200" i="1" dirty="0"/>
          </a:p>
          <a:p>
            <a:pPr lvl="2"/>
            <a:r>
              <a:rPr lang="en-US" sz="2400" b="1" dirty="0"/>
              <a:t>Understandable</a:t>
            </a:r>
            <a:r>
              <a:rPr lang="en-US" sz="2400" dirty="0"/>
              <a:t> (</a:t>
            </a:r>
            <a:r>
              <a:rPr lang="en-US" sz="2400" i="1" dirty="0"/>
              <a:t>1 A, 2 AA</a:t>
            </a:r>
            <a:r>
              <a:rPr lang="en-US" sz="2400" dirty="0"/>
              <a:t>) – 3</a:t>
            </a:r>
          </a:p>
          <a:p>
            <a:pPr lvl="3"/>
            <a:r>
              <a:rPr lang="en-US" sz="2200" i="1" dirty="0"/>
              <a:t>E.g., page language, form labels and instructions</a:t>
            </a:r>
          </a:p>
          <a:p>
            <a:pPr lvl="3"/>
            <a:endParaRPr lang="en-US" sz="2200" i="1" dirty="0"/>
          </a:p>
          <a:p>
            <a:pPr lvl="2"/>
            <a:r>
              <a:rPr lang="en-US" sz="2400" b="1" dirty="0"/>
              <a:t>Robust</a:t>
            </a:r>
            <a:r>
              <a:rPr lang="en-US" sz="2400" dirty="0"/>
              <a:t> (</a:t>
            </a:r>
            <a:r>
              <a:rPr lang="en-US" sz="2400" i="1" dirty="0"/>
              <a:t>2 A</a:t>
            </a:r>
            <a:r>
              <a:rPr lang="en-US" sz="2400" dirty="0"/>
              <a:t>) – 2</a:t>
            </a:r>
          </a:p>
          <a:p>
            <a:pPr lvl="3"/>
            <a:r>
              <a:rPr lang="en-US" sz="2200" i="1" dirty="0"/>
              <a:t>E.g., iframes</a:t>
            </a:r>
          </a:p>
          <a:p>
            <a:pPr lvl="2"/>
            <a:endParaRPr lang="en-US" sz="2400" dirty="0"/>
          </a:p>
          <a:p>
            <a:pPr marL="548640" lvl="2" indent="0">
              <a:buNone/>
            </a:pPr>
            <a:endParaRPr lang="en-US" sz="2400" dirty="0"/>
          </a:p>
          <a:p>
            <a:pPr marL="0" indent="0">
              <a:buNone/>
            </a:pPr>
            <a:endParaRPr lang="en-US" dirty="0"/>
          </a:p>
          <a:p>
            <a:pPr marL="0" indent="0">
              <a:buNone/>
            </a:pPr>
            <a:endParaRPr lang="en-US" dirty="0"/>
          </a:p>
          <a:p>
            <a:endParaRPr lang="en-US" dirty="0"/>
          </a:p>
        </p:txBody>
      </p:sp>
      <p:pic>
        <p:nvPicPr>
          <p:cNvPr id="6" name="Content Placeholder 5">
            <a:extLst>
              <a:ext uri="{FF2B5EF4-FFF2-40B4-BE49-F238E27FC236}">
                <a16:creationId xmlns:a16="http://schemas.microsoft.com/office/drawing/2014/main" id="{FB4797AB-06E5-44C6-A869-EFEAADE68E48}"/>
              </a:ext>
              <a:ext uri="{C183D7F6-B498-43B3-948B-1728B52AA6E4}">
                <adec:decorative xmlns:adec="http://schemas.microsoft.com/office/drawing/2017/decorative" val="1"/>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032626" y="1904999"/>
            <a:ext cx="3883025" cy="3883025"/>
          </a:xfrm>
        </p:spPr>
      </p:pic>
    </p:spTree>
    <p:extLst>
      <p:ext uri="{BB962C8B-B14F-4D97-AF65-F5344CB8AC3E}">
        <p14:creationId xmlns:p14="http://schemas.microsoft.com/office/powerpoint/2010/main" val="1955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612-7206-7C77-94C4-E8FDE6C7B9AA}"/>
              </a:ext>
            </a:extLst>
          </p:cNvPr>
          <p:cNvSpPr>
            <a:spLocks noGrp="1"/>
          </p:cNvSpPr>
          <p:nvPr>
            <p:ph type="title"/>
          </p:nvPr>
        </p:nvSpPr>
        <p:spPr/>
        <p:txBody>
          <a:bodyPr>
            <a:noAutofit/>
          </a:bodyPr>
          <a:lstStyle/>
          <a:p>
            <a:r>
              <a:rPr lang="en-US" sz="3200" dirty="0"/>
              <a:t>Pre-/Post- Manual Accessibility Reviews (</a:t>
            </a:r>
            <a:r>
              <a:rPr lang="en-US" sz="3200" i="1" dirty="0"/>
              <a:t>Improvement</a:t>
            </a:r>
            <a:r>
              <a:rPr lang="en-US" sz="3200" dirty="0"/>
              <a:t>)</a:t>
            </a:r>
          </a:p>
        </p:txBody>
      </p:sp>
      <p:graphicFrame>
        <p:nvGraphicFramePr>
          <p:cNvPr id="5" name="Content Placeholder 4">
            <a:extLst>
              <a:ext uri="{FF2B5EF4-FFF2-40B4-BE49-F238E27FC236}">
                <a16:creationId xmlns:a16="http://schemas.microsoft.com/office/drawing/2014/main" id="{E31D8B6C-C2F3-4FF6-8B16-ED86A60413B6}"/>
              </a:ext>
            </a:extLst>
          </p:cNvPr>
          <p:cNvGraphicFramePr>
            <a:graphicFrameLocks noGrp="1"/>
          </p:cNvGraphicFramePr>
          <p:nvPr>
            <p:ph idx="1"/>
            <p:extLst>
              <p:ext uri="{D42A27DB-BD31-4B8C-83A1-F6EECF244321}">
                <p14:modId xmlns:p14="http://schemas.microsoft.com/office/powerpoint/2010/main" val="2829902864"/>
              </p:ext>
            </p:extLst>
          </p:nvPr>
        </p:nvGraphicFramePr>
        <p:xfrm>
          <a:off x="609600" y="2854646"/>
          <a:ext cx="10972800" cy="2245046"/>
        </p:xfrm>
        <a:graphic>
          <a:graphicData uri="http://schemas.openxmlformats.org/drawingml/2006/table">
            <a:tbl>
              <a:tblPr firstRow="1">
                <a:tableStyleId>{793D81CF-94F2-401A-BA57-92F5A7B2D0C5}</a:tableStyleId>
              </a:tblPr>
              <a:tblGrid>
                <a:gridCol w="3657600">
                  <a:extLst>
                    <a:ext uri="{9D8B030D-6E8A-4147-A177-3AD203B41FA5}">
                      <a16:colId xmlns:a16="http://schemas.microsoft.com/office/drawing/2014/main" val="1741011510"/>
                    </a:ext>
                  </a:extLst>
                </a:gridCol>
                <a:gridCol w="3657600">
                  <a:extLst>
                    <a:ext uri="{9D8B030D-6E8A-4147-A177-3AD203B41FA5}">
                      <a16:colId xmlns:a16="http://schemas.microsoft.com/office/drawing/2014/main" val="3725704207"/>
                    </a:ext>
                  </a:extLst>
                </a:gridCol>
                <a:gridCol w="3657600">
                  <a:extLst>
                    <a:ext uri="{9D8B030D-6E8A-4147-A177-3AD203B41FA5}">
                      <a16:colId xmlns:a16="http://schemas.microsoft.com/office/drawing/2014/main" val="4120322647"/>
                    </a:ext>
                  </a:extLst>
                </a:gridCol>
              </a:tblGrid>
              <a:tr h="1447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a:effectLst/>
                        </a:rPr>
                        <a:t># of home pages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a:effectLst/>
                        </a:rPr>
                        <a:t>with </a:t>
                      </a:r>
                      <a:r>
                        <a:rPr lang="en-US" sz="1800" u="sng" strike="noStrike" dirty="0">
                          <a:effectLst/>
                        </a:rPr>
                        <a:t>improved</a:t>
                      </a:r>
                      <a:r>
                        <a:rPr lang="en-US" sz="1800" u="none" strike="noStrike" dirty="0">
                          <a:effectLst/>
                        </a:rPr>
                        <a:t> overall accessibility scores</a:t>
                      </a:r>
                    </a:p>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a:effectLst/>
                        </a:rPr>
                        <a:t># of home pages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a:effectLst/>
                        </a:rPr>
                        <a:t>whose overall accessibility scores </a:t>
                      </a:r>
                      <a:r>
                        <a:rPr lang="en-US" sz="1800" u="sng" strike="noStrike" dirty="0">
                          <a:effectLst/>
                        </a:rPr>
                        <a:t>remained the same</a:t>
                      </a:r>
                    </a:p>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a:effectLst/>
                        </a:rPr>
                        <a:t># of home pages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a:effectLst/>
                        </a:rPr>
                        <a:t>with </a:t>
                      </a:r>
                      <a:r>
                        <a:rPr lang="en-US" sz="1800" u="sng" strike="noStrike" dirty="0">
                          <a:effectLst/>
                        </a:rPr>
                        <a:t>worse</a:t>
                      </a:r>
                      <a:r>
                        <a:rPr lang="en-US" sz="1800" u="none" strike="noStrike" dirty="0">
                          <a:effectLs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a:effectLst/>
                        </a:rPr>
                        <a:t>accessibility scores</a:t>
                      </a:r>
                    </a:p>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440656"/>
                  </a:ext>
                </a:extLst>
              </a:tr>
              <a:tr h="797246">
                <a:tc>
                  <a:txBody>
                    <a:bodyPr/>
                    <a:lstStyle/>
                    <a:p>
                      <a:pPr algn="ctr"/>
                      <a:r>
                        <a:rPr lang="en-US" sz="2000" b="1" dirty="0"/>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6821503"/>
                  </a:ext>
                </a:extLst>
              </a:tr>
            </a:tbl>
          </a:graphicData>
        </a:graphic>
      </p:graphicFrame>
    </p:spTree>
    <p:extLst>
      <p:ext uri="{BB962C8B-B14F-4D97-AF65-F5344CB8AC3E}">
        <p14:creationId xmlns:p14="http://schemas.microsoft.com/office/powerpoint/2010/main" val="2509950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612-7206-7C77-94C4-E8FDE6C7B9AA}"/>
              </a:ext>
            </a:extLst>
          </p:cNvPr>
          <p:cNvSpPr>
            <a:spLocks noGrp="1"/>
          </p:cNvSpPr>
          <p:nvPr>
            <p:ph type="title"/>
          </p:nvPr>
        </p:nvSpPr>
        <p:spPr/>
        <p:txBody>
          <a:bodyPr>
            <a:noAutofit/>
          </a:bodyPr>
          <a:lstStyle/>
          <a:p>
            <a:r>
              <a:rPr lang="en-US" sz="2800" dirty="0">
                <a:solidFill>
                  <a:schemeClr val="tx1"/>
                </a:solidFill>
              </a:rPr>
              <a:t>Pre-/Post- Manual Accessibility Reviews (Overall </a:t>
            </a:r>
            <a:r>
              <a:rPr lang="en-US" sz="2800" i="1" dirty="0">
                <a:solidFill>
                  <a:schemeClr val="tx1"/>
                </a:solidFill>
              </a:rPr>
              <a:t>Error Reduction</a:t>
            </a:r>
            <a:r>
              <a:rPr lang="en-US" sz="2800" dirty="0">
                <a:solidFill>
                  <a:schemeClr val="tx1"/>
                </a:solidFill>
              </a:rPr>
              <a:t>)</a:t>
            </a:r>
          </a:p>
        </p:txBody>
      </p:sp>
      <p:sp>
        <p:nvSpPr>
          <p:cNvPr id="17" name="Content Placeholder 16">
            <a:extLst>
              <a:ext uri="{FF2B5EF4-FFF2-40B4-BE49-F238E27FC236}">
                <a16:creationId xmlns:a16="http://schemas.microsoft.com/office/drawing/2014/main" id="{102F540F-1413-4BB4-4277-4D718739B85B}"/>
              </a:ext>
            </a:extLst>
          </p:cNvPr>
          <p:cNvSpPr>
            <a:spLocks noGrp="1"/>
          </p:cNvSpPr>
          <p:nvPr>
            <p:ph sz="half" idx="1"/>
          </p:nvPr>
        </p:nvSpPr>
        <p:spPr>
          <a:xfrm>
            <a:off x="609600" y="1673352"/>
            <a:ext cx="10972800" cy="990600"/>
          </a:xfrm>
        </p:spPr>
        <p:txBody>
          <a:bodyPr>
            <a:normAutofit/>
          </a:bodyPr>
          <a:lstStyle/>
          <a:p>
            <a:pPr marL="0" indent="0">
              <a:buNone/>
            </a:pPr>
            <a:r>
              <a:rPr lang="en-US" sz="1900" b="1" dirty="0"/>
              <a:t>69 of the 89 home pages reviewed saw a reduction in the number of errors reported post-training</a:t>
            </a:r>
            <a:r>
              <a:rPr lang="en-US" sz="1900" dirty="0"/>
              <a:t>. The MAIN and CHSS templates are highlighted as they comprise the largest number of sites reviewed.</a:t>
            </a:r>
          </a:p>
          <a:p>
            <a:endParaRPr lang="en-US" dirty="0"/>
          </a:p>
        </p:txBody>
      </p:sp>
      <p:graphicFrame>
        <p:nvGraphicFramePr>
          <p:cNvPr id="23" name="Content Placeholder 22">
            <a:extLst>
              <a:ext uri="{FF2B5EF4-FFF2-40B4-BE49-F238E27FC236}">
                <a16:creationId xmlns:a16="http://schemas.microsoft.com/office/drawing/2014/main" id="{8132BE89-E016-F76A-6E32-1B90A1530903}"/>
              </a:ext>
            </a:extLst>
          </p:cNvPr>
          <p:cNvGraphicFramePr>
            <a:graphicFrameLocks noGrp="1"/>
          </p:cNvGraphicFramePr>
          <p:nvPr>
            <p:ph sz="half" idx="2"/>
            <p:extLst>
              <p:ext uri="{D42A27DB-BD31-4B8C-83A1-F6EECF244321}">
                <p14:modId xmlns:p14="http://schemas.microsoft.com/office/powerpoint/2010/main" val="3624246065"/>
              </p:ext>
            </p:extLst>
          </p:nvPr>
        </p:nvGraphicFramePr>
        <p:xfrm>
          <a:off x="609600" y="2723342"/>
          <a:ext cx="10972801" cy="3753661"/>
        </p:xfrm>
        <a:graphic>
          <a:graphicData uri="http://schemas.openxmlformats.org/drawingml/2006/table">
            <a:tbl>
              <a:tblPr firstRow="1" firstCol="1" bandRow="1">
                <a:tableStyleId>{793D81CF-94F2-401A-BA57-92F5A7B2D0C5}</a:tableStyleId>
              </a:tblPr>
              <a:tblGrid>
                <a:gridCol w="2438400">
                  <a:extLst>
                    <a:ext uri="{9D8B030D-6E8A-4147-A177-3AD203B41FA5}">
                      <a16:colId xmlns:a16="http://schemas.microsoft.com/office/drawing/2014/main" val="3678147812"/>
                    </a:ext>
                  </a:extLst>
                </a:gridCol>
                <a:gridCol w="1676400">
                  <a:extLst>
                    <a:ext uri="{9D8B030D-6E8A-4147-A177-3AD203B41FA5}">
                      <a16:colId xmlns:a16="http://schemas.microsoft.com/office/drawing/2014/main" val="1876449425"/>
                    </a:ext>
                  </a:extLst>
                </a:gridCol>
                <a:gridCol w="2133600">
                  <a:extLst>
                    <a:ext uri="{9D8B030D-6E8A-4147-A177-3AD203B41FA5}">
                      <a16:colId xmlns:a16="http://schemas.microsoft.com/office/drawing/2014/main" val="3981549289"/>
                    </a:ext>
                  </a:extLst>
                </a:gridCol>
                <a:gridCol w="2209800">
                  <a:extLst>
                    <a:ext uri="{9D8B030D-6E8A-4147-A177-3AD203B41FA5}">
                      <a16:colId xmlns:a16="http://schemas.microsoft.com/office/drawing/2014/main" val="343039070"/>
                    </a:ext>
                  </a:extLst>
                </a:gridCol>
                <a:gridCol w="2514601">
                  <a:extLst>
                    <a:ext uri="{9D8B030D-6E8A-4147-A177-3AD203B41FA5}">
                      <a16:colId xmlns:a16="http://schemas.microsoft.com/office/drawing/2014/main" val="1016271563"/>
                    </a:ext>
                  </a:extLst>
                </a:gridCol>
              </a:tblGrid>
              <a:tr h="1096465">
                <a:tc>
                  <a:txBody>
                    <a:bodyPr/>
                    <a:lstStyle/>
                    <a:p>
                      <a:pPr algn="ctr" rtl="0" fontAlgn="ctr"/>
                      <a:r>
                        <a:rPr lang="en-US" sz="1800" u="none" strike="noStrike" dirty="0">
                          <a:effectLst/>
                        </a:rPr>
                        <a:t>Template</a:t>
                      </a:r>
                      <a:endParaRPr lang="en-US" sz="1800" b="1" i="0" u="none" strike="noStrike" dirty="0">
                        <a:solidFill>
                          <a:srgbClr val="FFFFFF"/>
                        </a:solidFill>
                        <a:effectLst/>
                        <a:latin typeface="Arial" panose="020B0604020202020204" pitchFamily="34" charset="0"/>
                      </a:endParaRPr>
                    </a:p>
                  </a:txBody>
                  <a:tcPr marL="5862" marR="5862" marT="5862" marB="0" anchor="ctr"/>
                </a:tc>
                <a:tc>
                  <a:txBody>
                    <a:bodyPr/>
                    <a:lstStyle/>
                    <a:p>
                      <a:pPr algn="ctr" rtl="0" fontAlgn="ctr"/>
                      <a:r>
                        <a:rPr lang="en-US" sz="1800" u="none" strike="noStrike" dirty="0">
                          <a:effectLst/>
                        </a:rPr>
                        <a:t># of sites</a:t>
                      </a:r>
                      <a:endParaRPr lang="en-US" sz="1800" b="1" i="0" u="none" strike="noStrike" dirty="0">
                        <a:solidFill>
                          <a:srgbClr val="FFFFFF"/>
                        </a:solidFill>
                        <a:effectLst/>
                        <a:latin typeface="Arial" panose="020B0604020202020204" pitchFamily="34" charset="0"/>
                      </a:endParaRPr>
                    </a:p>
                  </a:txBody>
                  <a:tcPr marL="5862" marR="5862" marT="5862" marB="0" anchor="ctr"/>
                </a:tc>
                <a:tc>
                  <a:txBody>
                    <a:bodyPr/>
                    <a:lstStyle/>
                    <a:p>
                      <a:pPr algn="ctr" rtl="0" fontAlgn="ctr"/>
                      <a:r>
                        <a:rPr lang="en-US" sz="1800" u="none" strike="noStrike" dirty="0">
                          <a:effectLst/>
                        </a:rPr>
                        <a:t>Avg. # of Errors – </a:t>
                      </a:r>
                    </a:p>
                    <a:p>
                      <a:pPr algn="ctr" rtl="0" fontAlgn="ctr"/>
                      <a:r>
                        <a:rPr lang="en-US" sz="1800" u="none" strike="noStrike" dirty="0">
                          <a:effectLst/>
                        </a:rPr>
                        <a:t>May 2022</a:t>
                      </a:r>
                      <a:endParaRPr lang="en-US" sz="1800" b="1" i="0" u="none" strike="noStrike" dirty="0">
                        <a:solidFill>
                          <a:srgbClr val="FFFFFF"/>
                        </a:solidFill>
                        <a:effectLst/>
                        <a:latin typeface="Arial" panose="020B0604020202020204" pitchFamily="34" charset="0"/>
                      </a:endParaRPr>
                    </a:p>
                  </a:txBody>
                  <a:tcPr marL="5862" marR="5862" marT="5862" marB="0" anchor="ctr"/>
                </a:tc>
                <a:tc>
                  <a:txBody>
                    <a:bodyPr/>
                    <a:lstStyle/>
                    <a:p>
                      <a:pPr algn="ctr" rtl="0" fontAlgn="ctr"/>
                      <a:r>
                        <a:rPr lang="en-US" sz="1800" u="none" strike="noStrike">
                          <a:effectLst/>
                        </a:rPr>
                        <a:t>Avg. # of Errors – Nov 2022</a:t>
                      </a:r>
                      <a:endParaRPr lang="en-US" sz="1800" b="1" i="0" u="none" strike="noStrike">
                        <a:solidFill>
                          <a:srgbClr val="FFFFFF"/>
                        </a:solidFill>
                        <a:effectLst/>
                        <a:latin typeface="Arial" panose="020B0604020202020204" pitchFamily="34" charset="0"/>
                      </a:endParaRPr>
                    </a:p>
                  </a:txBody>
                  <a:tcPr marL="5862" marR="5862" marT="5862" marB="0" anchor="ctr"/>
                </a:tc>
                <a:tc>
                  <a:txBody>
                    <a:bodyPr/>
                    <a:lstStyle/>
                    <a:p>
                      <a:pPr algn="ctr" rtl="0" fontAlgn="ctr"/>
                      <a:r>
                        <a:rPr lang="en-US" sz="1800" u="none" strike="noStrike" dirty="0">
                          <a:effectLst/>
                        </a:rPr>
                        <a:t>Avg. Reduction in Errors (%)</a:t>
                      </a:r>
                      <a:endParaRPr lang="en-US" sz="1800" b="1" i="0" u="none" strike="noStrike" dirty="0">
                        <a:solidFill>
                          <a:srgbClr val="FFFFFF"/>
                        </a:solidFill>
                        <a:effectLst/>
                        <a:latin typeface="Arial" panose="020B0604020202020204" pitchFamily="34" charset="0"/>
                      </a:endParaRPr>
                    </a:p>
                  </a:txBody>
                  <a:tcPr marL="5862" marR="5862" marT="5862" marB="0" anchor="ctr"/>
                </a:tc>
                <a:extLst>
                  <a:ext uri="{0D108BD9-81ED-4DB2-BD59-A6C34878D82A}">
                    <a16:rowId xmlns:a16="http://schemas.microsoft.com/office/drawing/2014/main" val="1472529082"/>
                  </a:ext>
                </a:extLst>
              </a:tr>
              <a:tr h="442866">
                <a:tc>
                  <a:txBody>
                    <a:bodyPr/>
                    <a:lstStyle/>
                    <a:p>
                      <a:pPr algn="ctr" rtl="0" fontAlgn="b"/>
                      <a:r>
                        <a:rPr lang="en-US" sz="1600" u="none" strike="noStrike" dirty="0">
                          <a:effectLst/>
                        </a:rPr>
                        <a:t>HR</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1</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a:effectLst/>
                        </a:rPr>
                        <a:t>7</a:t>
                      </a:r>
                      <a:endParaRPr lang="en-US" sz="1600" b="1" i="0" u="none" strike="noStrike">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3</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b="1" u="none" strike="noStrike" dirty="0">
                          <a:effectLst/>
                        </a:rPr>
                        <a:t>-57.14</a:t>
                      </a:r>
                      <a:endParaRPr lang="en-US" sz="1600" b="1" i="0" u="none" strike="noStrike" dirty="0">
                        <a:solidFill>
                          <a:srgbClr val="000000"/>
                        </a:solidFill>
                        <a:effectLst/>
                        <a:latin typeface="Calibri" panose="020F0502020204030204" pitchFamily="34" charset="0"/>
                      </a:endParaRPr>
                    </a:p>
                  </a:txBody>
                  <a:tcPr marL="5862" marR="5862" marT="5862" marB="0" anchor="ctr"/>
                </a:tc>
                <a:extLst>
                  <a:ext uri="{0D108BD9-81ED-4DB2-BD59-A6C34878D82A}">
                    <a16:rowId xmlns:a16="http://schemas.microsoft.com/office/drawing/2014/main" val="939380992"/>
                  </a:ext>
                </a:extLst>
              </a:tr>
              <a:tr h="442866">
                <a:tc>
                  <a:txBody>
                    <a:bodyPr/>
                    <a:lstStyle/>
                    <a:p>
                      <a:pPr algn="ctr" rtl="0" fontAlgn="b"/>
                      <a:r>
                        <a:rPr lang="en-US" sz="1600" u="none" strike="noStrike" dirty="0">
                          <a:effectLst/>
                        </a:rPr>
                        <a:t>CHSS</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tc>
                  <a:txBody>
                    <a:bodyPr/>
                    <a:lstStyle/>
                    <a:p>
                      <a:pPr algn="ctr" rtl="0" fontAlgn="b"/>
                      <a:r>
                        <a:rPr lang="en-US" sz="1600" u="none" strike="noStrike" dirty="0">
                          <a:effectLst/>
                        </a:rPr>
                        <a:t>21</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tc>
                  <a:txBody>
                    <a:bodyPr/>
                    <a:lstStyle/>
                    <a:p>
                      <a:pPr algn="ctr" rtl="0" fontAlgn="b"/>
                      <a:r>
                        <a:rPr lang="en-US" sz="1600" u="none" strike="noStrike" dirty="0">
                          <a:effectLst/>
                        </a:rPr>
                        <a:t>7</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tc>
                  <a:txBody>
                    <a:bodyPr/>
                    <a:lstStyle/>
                    <a:p>
                      <a:pPr algn="ctr" rtl="0" fontAlgn="b"/>
                      <a:r>
                        <a:rPr lang="en-US" sz="1600" u="none" strike="noStrike" dirty="0">
                          <a:effectLst/>
                        </a:rPr>
                        <a:t>4.1</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tc>
                  <a:txBody>
                    <a:bodyPr/>
                    <a:lstStyle/>
                    <a:p>
                      <a:pPr algn="ctr" rtl="0" fontAlgn="b"/>
                      <a:r>
                        <a:rPr lang="en-US" sz="1600" b="1" u="none" strike="noStrike" dirty="0">
                          <a:effectLst/>
                        </a:rPr>
                        <a:t>-41.22</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extLst>
                  <a:ext uri="{0D108BD9-81ED-4DB2-BD59-A6C34878D82A}">
                    <a16:rowId xmlns:a16="http://schemas.microsoft.com/office/drawing/2014/main" val="2596825011"/>
                  </a:ext>
                </a:extLst>
              </a:tr>
              <a:tr h="442866">
                <a:tc>
                  <a:txBody>
                    <a:bodyPr/>
                    <a:lstStyle/>
                    <a:p>
                      <a:pPr algn="ctr" rtl="0" fontAlgn="b"/>
                      <a:r>
                        <a:rPr lang="en-US" sz="1600" u="none" strike="noStrike" dirty="0">
                          <a:effectLst/>
                        </a:rPr>
                        <a:t>CEHD </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2</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4</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3</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b="1" u="none" strike="noStrike" dirty="0">
                          <a:effectLst/>
                        </a:rPr>
                        <a:t>-25</a:t>
                      </a:r>
                      <a:endParaRPr lang="en-US" sz="1600" b="1" i="0" u="none" strike="noStrike" dirty="0">
                        <a:solidFill>
                          <a:srgbClr val="000000"/>
                        </a:solidFill>
                        <a:effectLst/>
                        <a:latin typeface="Calibri" panose="020F0502020204030204" pitchFamily="34" charset="0"/>
                      </a:endParaRPr>
                    </a:p>
                  </a:txBody>
                  <a:tcPr marL="5862" marR="5862" marT="5862" marB="0" anchor="ctr"/>
                </a:tc>
                <a:extLst>
                  <a:ext uri="{0D108BD9-81ED-4DB2-BD59-A6C34878D82A}">
                    <a16:rowId xmlns:a16="http://schemas.microsoft.com/office/drawing/2014/main" val="4037064337"/>
                  </a:ext>
                </a:extLst>
              </a:tr>
              <a:tr h="442866">
                <a:tc>
                  <a:txBody>
                    <a:bodyPr/>
                    <a:lstStyle/>
                    <a:p>
                      <a:pPr algn="ctr" rtl="0" fontAlgn="b"/>
                      <a:r>
                        <a:rPr lang="en-US" sz="1600" u="none" strike="noStrike" dirty="0">
                          <a:effectLst/>
                        </a:rPr>
                        <a:t>MUSIC</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1</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14</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11</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b="1" u="none" strike="noStrike" dirty="0">
                          <a:effectLst/>
                        </a:rPr>
                        <a:t>-21.43</a:t>
                      </a:r>
                      <a:endParaRPr lang="en-US" sz="1600" b="1" i="0" u="none" strike="noStrike" dirty="0">
                        <a:solidFill>
                          <a:srgbClr val="000000"/>
                        </a:solidFill>
                        <a:effectLst/>
                        <a:latin typeface="Calibri" panose="020F0502020204030204" pitchFamily="34" charset="0"/>
                      </a:endParaRPr>
                    </a:p>
                  </a:txBody>
                  <a:tcPr marL="5862" marR="5862" marT="5862" marB="0" anchor="ctr"/>
                </a:tc>
                <a:extLst>
                  <a:ext uri="{0D108BD9-81ED-4DB2-BD59-A6C34878D82A}">
                    <a16:rowId xmlns:a16="http://schemas.microsoft.com/office/drawing/2014/main" val="3122190021"/>
                  </a:ext>
                </a:extLst>
              </a:tr>
              <a:tr h="442866">
                <a:tc>
                  <a:txBody>
                    <a:bodyPr/>
                    <a:lstStyle/>
                    <a:p>
                      <a:pPr algn="ctr" rtl="0" fontAlgn="b"/>
                      <a:r>
                        <a:rPr lang="en-US" sz="1600" u="none" strike="noStrike" dirty="0">
                          <a:effectLst/>
                        </a:rPr>
                        <a:t>MAIN (DRUPAL)</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tc>
                  <a:txBody>
                    <a:bodyPr/>
                    <a:lstStyle/>
                    <a:p>
                      <a:pPr algn="ctr" rtl="0" fontAlgn="b"/>
                      <a:r>
                        <a:rPr lang="en-US" sz="1600" u="none" strike="noStrike" dirty="0">
                          <a:effectLst/>
                        </a:rPr>
                        <a:t>42</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tc>
                  <a:txBody>
                    <a:bodyPr/>
                    <a:lstStyle/>
                    <a:p>
                      <a:pPr algn="ctr" rtl="0" fontAlgn="b"/>
                      <a:r>
                        <a:rPr lang="en-US" sz="1600" u="none" strike="noStrike" dirty="0">
                          <a:effectLst/>
                        </a:rPr>
                        <a:t>5.4</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tc>
                  <a:txBody>
                    <a:bodyPr/>
                    <a:lstStyle/>
                    <a:p>
                      <a:pPr algn="ctr" rtl="0" fontAlgn="b"/>
                      <a:r>
                        <a:rPr lang="en-US" sz="1600" u="none" strike="noStrike" dirty="0">
                          <a:effectLst/>
                        </a:rPr>
                        <a:t>4.4</a:t>
                      </a:r>
                      <a:endParaRPr lang="en-US" sz="1600" b="1" i="0" u="none" strike="noStrike" dirty="0">
                        <a:solidFill>
                          <a:srgbClr val="000000"/>
                        </a:solidFill>
                        <a:effectLst/>
                        <a:latin typeface="Calibri" panose="020F0502020204030204" pitchFamily="34" charset="0"/>
                      </a:endParaRPr>
                    </a:p>
                  </a:txBody>
                  <a:tcPr marL="5862" marR="5862" marT="5862" marB="0" anchor="ctr">
                    <a:solidFill>
                      <a:srgbClr val="FFFF00"/>
                    </a:solidFill>
                  </a:tcPr>
                </a:tc>
                <a:tc>
                  <a:txBody>
                    <a:bodyPr/>
                    <a:lstStyle/>
                    <a:p>
                      <a:pPr algn="ctr" rtl="0" fontAlgn="b"/>
                      <a:r>
                        <a:rPr lang="en-US" sz="1600" b="1" u="none" strike="noStrike" dirty="0">
                          <a:effectLst/>
                        </a:rPr>
                        <a:t>-17.8</a:t>
                      </a:r>
                    </a:p>
                  </a:txBody>
                  <a:tcPr marL="5862" marR="5862" marT="5862" marB="0" anchor="ctr">
                    <a:solidFill>
                      <a:srgbClr val="FFFF00"/>
                    </a:solidFill>
                  </a:tcPr>
                </a:tc>
                <a:extLst>
                  <a:ext uri="{0D108BD9-81ED-4DB2-BD59-A6C34878D82A}">
                    <a16:rowId xmlns:a16="http://schemas.microsoft.com/office/drawing/2014/main" val="1082669639"/>
                  </a:ext>
                </a:extLst>
              </a:tr>
              <a:tr h="442866">
                <a:tc>
                  <a:txBody>
                    <a:bodyPr/>
                    <a:lstStyle/>
                    <a:p>
                      <a:pPr algn="ctr" rtl="0" fontAlgn="b"/>
                      <a:r>
                        <a:rPr lang="en-US" sz="1600" u="none" strike="noStrike" dirty="0">
                          <a:effectLst/>
                        </a:rPr>
                        <a:t>TTAC</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2</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3</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u="none" strike="noStrike" dirty="0">
                          <a:effectLst/>
                        </a:rPr>
                        <a:t>2.5</a:t>
                      </a:r>
                      <a:endParaRPr lang="en-US" sz="1600" b="1" i="0" u="none" strike="noStrike" dirty="0">
                        <a:solidFill>
                          <a:srgbClr val="000000"/>
                        </a:solidFill>
                        <a:effectLst/>
                        <a:latin typeface="Calibri" panose="020F0502020204030204" pitchFamily="34" charset="0"/>
                      </a:endParaRPr>
                    </a:p>
                  </a:txBody>
                  <a:tcPr marL="5862" marR="5862" marT="5862" marB="0" anchor="ctr"/>
                </a:tc>
                <a:tc>
                  <a:txBody>
                    <a:bodyPr/>
                    <a:lstStyle/>
                    <a:p>
                      <a:pPr algn="ctr" rtl="0" fontAlgn="b"/>
                      <a:r>
                        <a:rPr lang="en-US" sz="1600" b="1" u="none" strike="noStrike" dirty="0">
                          <a:effectLst/>
                        </a:rPr>
                        <a:t>-16.67</a:t>
                      </a:r>
                      <a:endParaRPr lang="en-US" sz="1600" b="1" i="0" u="none" strike="noStrike" dirty="0">
                        <a:solidFill>
                          <a:srgbClr val="000000"/>
                        </a:solidFill>
                        <a:effectLst/>
                        <a:latin typeface="Calibri" panose="020F0502020204030204" pitchFamily="34" charset="0"/>
                      </a:endParaRPr>
                    </a:p>
                  </a:txBody>
                  <a:tcPr marL="5862" marR="5862" marT="5862" marB="0" anchor="ctr"/>
                </a:tc>
                <a:extLst>
                  <a:ext uri="{0D108BD9-81ED-4DB2-BD59-A6C34878D82A}">
                    <a16:rowId xmlns:a16="http://schemas.microsoft.com/office/drawing/2014/main" val="3100966943"/>
                  </a:ext>
                </a:extLst>
              </a:tr>
            </a:tbl>
          </a:graphicData>
        </a:graphic>
      </p:graphicFrame>
    </p:spTree>
    <p:extLst>
      <p:ext uri="{BB962C8B-B14F-4D97-AF65-F5344CB8AC3E}">
        <p14:creationId xmlns:p14="http://schemas.microsoft.com/office/powerpoint/2010/main" val="3796626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612-7206-7C77-94C4-E8FDE6C7B9AA}"/>
              </a:ext>
            </a:extLst>
          </p:cNvPr>
          <p:cNvSpPr>
            <a:spLocks noGrp="1"/>
          </p:cNvSpPr>
          <p:nvPr>
            <p:ph type="title"/>
          </p:nvPr>
        </p:nvSpPr>
        <p:spPr/>
        <p:txBody>
          <a:bodyPr>
            <a:noAutofit/>
          </a:bodyPr>
          <a:lstStyle/>
          <a:p>
            <a:r>
              <a:rPr lang="en-US" sz="3200" dirty="0">
                <a:solidFill>
                  <a:schemeClr val="accent3"/>
                </a:solidFill>
              </a:rPr>
              <a:t>Pre-/Post- Manual Accessibility Reviews (</a:t>
            </a:r>
            <a:r>
              <a:rPr lang="en-US" sz="3200" i="1" dirty="0">
                <a:solidFill>
                  <a:schemeClr val="accent3"/>
                </a:solidFill>
              </a:rPr>
              <a:t>Perceivable</a:t>
            </a:r>
            <a:r>
              <a:rPr lang="en-US" sz="3200" dirty="0">
                <a:solidFill>
                  <a:schemeClr val="accent3"/>
                </a:solidFill>
              </a:rPr>
              <a:t>)</a:t>
            </a:r>
          </a:p>
        </p:txBody>
      </p:sp>
      <p:sp>
        <p:nvSpPr>
          <p:cNvPr id="17" name="Content Placeholder 16">
            <a:extLst>
              <a:ext uri="{FF2B5EF4-FFF2-40B4-BE49-F238E27FC236}">
                <a16:creationId xmlns:a16="http://schemas.microsoft.com/office/drawing/2014/main" id="{102F540F-1413-4BB4-4277-4D718739B85B}"/>
              </a:ext>
            </a:extLst>
          </p:cNvPr>
          <p:cNvSpPr>
            <a:spLocks noGrp="1"/>
          </p:cNvSpPr>
          <p:nvPr>
            <p:ph sz="half" idx="1"/>
          </p:nvPr>
        </p:nvSpPr>
        <p:spPr>
          <a:xfrm>
            <a:off x="609600" y="1673352"/>
            <a:ext cx="10972800" cy="990600"/>
          </a:xfrm>
        </p:spPr>
        <p:txBody>
          <a:bodyPr>
            <a:normAutofit fontScale="40000" lnSpcReduction="20000"/>
          </a:bodyPr>
          <a:lstStyle/>
          <a:p>
            <a:pPr marL="0" indent="0">
              <a:buNone/>
            </a:pPr>
            <a:r>
              <a:rPr lang="en-US" sz="4500" b="1" dirty="0"/>
              <a:t>76 of the 89 home pages reviewed saw a reduction in the number of errors reported under the </a:t>
            </a:r>
            <a:r>
              <a:rPr lang="en-US" sz="4500" b="1" i="1" dirty="0"/>
              <a:t>Perceivable </a:t>
            </a:r>
            <a:r>
              <a:rPr lang="en-US" sz="4500" b="1" dirty="0"/>
              <a:t>guideline (11 checkpoints) post-training</a:t>
            </a:r>
            <a:r>
              <a:rPr lang="en-US" sz="4500" dirty="0"/>
              <a:t>. These errors are consistent with issues related to, for example, </a:t>
            </a:r>
            <a:r>
              <a:rPr lang="en-US" sz="4500" i="1" dirty="0"/>
              <a:t>missing alternative text descriptions</a:t>
            </a:r>
            <a:r>
              <a:rPr lang="en-US" sz="4500" dirty="0"/>
              <a:t>, </a:t>
            </a:r>
            <a:r>
              <a:rPr lang="en-US" sz="4500" i="1" dirty="0"/>
              <a:t>poor color contrast</a:t>
            </a:r>
            <a:r>
              <a:rPr lang="en-US" sz="4500" dirty="0"/>
              <a:t>, and </a:t>
            </a:r>
            <a:r>
              <a:rPr lang="en-US" sz="4500" i="1" dirty="0"/>
              <a:t>videos with no or inaccurate captions</a:t>
            </a:r>
            <a:r>
              <a:rPr lang="en-US" sz="4500" dirty="0"/>
              <a:t>.</a:t>
            </a:r>
          </a:p>
          <a:p>
            <a:endParaRPr lang="en-US" dirty="0"/>
          </a:p>
        </p:txBody>
      </p:sp>
      <p:graphicFrame>
        <p:nvGraphicFramePr>
          <p:cNvPr id="23" name="Content Placeholder 22">
            <a:extLst>
              <a:ext uri="{FF2B5EF4-FFF2-40B4-BE49-F238E27FC236}">
                <a16:creationId xmlns:a16="http://schemas.microsoft.com/office/drawing/2014/main" id="{8132BE89-E016-F76A-6E32-1B90A1530903}"/>
              </a:ext>
            </a:extLst>
          </p:cNvPr>
          <p:cNvGraphicFramePr>
            <a:graphicFrameLocks noGrp="1"/>
          </p:cNvGraphicFramePr>
          <p:nvPr>
            <p:ph sz="half" idx="2"/>
            <p:extLst>
              <p:ext uri="{D42A27DB-BD31-4B8C-83A1-F6EECF244321}">
                <p14:modId xmlns:p14="http://schemas.microsoft.com/office/powerpoint/2010/main" val="1622707967"/>
              </p:ext>
            </p:extLst>
          </p:nvPr>
        </p:nvGraphicFramePr>
        <p:xfrm>
          <a:off x="609600" y="2813304"/>
          <a:ext cx="10972801" cy="3635484"/>
        </p:xfrm>
        <a:graphic>
          <a:graphicData uri="http://schemas.openxmlformats.org/drawingml/2006/table">
            <a:tbl>
              <a:tblPr firstRow="1" firstCol="1" bandRow="1">
                <a:tableStyleId>{1FECB4D8-DB02-4DC6-A0A2-4F2EBAE1DC90}</a:tableStyleId>
              </a:tblPr>
              <a:tblGrid>
                <a:gridCol w="2438400">
                  <a:extLst>
                    <a:ext uri="{9D8B030D-6E8A-4147-A177-3AD203B41FA5}">
                      <a16:colId xmlns:a16="http://schemas.microsoft.com/office/drawing/2014/main" val="3678147812"/>
                    </a:ext>
                  </a:extLst>
                </a:gridCol>
                <a:gridCol w="1676400">
                  <a:extLst>
                    <a:ext uri="{9D8B030D-6E8A-4147-A177-3AD203B41FA5}">
                      <a16:colId xmlns:a16="http://schemas.microsoft.com/office/drawing/2014/main" val="1876449425"/>
                    </a:ext>
                  </a:extLst>
                </a:gridCol>
                <a:gridCol w="2133600">
                  <a:extLst>
                    <a:ext uri="{9D8B030D-6E8A-4147-A177-3AD203B41FA5}">
                      <a16:colId xmlns:a16="http://schemas.microsoft.com/office/drawing/2014/main" val="3981549289"/>
                    </a:ext>
                  </a:extLst>
                </a:gridCol>
                <a:gridCol w="2209800">
                  <a:extLst>
                    <a:ext uri="{9D8B030D-6E8A-4147-A177-3AD203B41FA5}">
                      <a16:colId xmlns:a16="http://schemas.microsoft.com/office/drawing/2014/main" val="343039070"/>
                    </a:ext>
                  </a:extLst>
                </a:gridCol>
                <a:gridCol w="2514601">
                  <a:extLst>
                    <a:ext uri="{9D8B030D-6E8A-4147-A177-3AD203B41FA5}">
                      <a16:colId xmlns:a16="http://schemas.microsoft.com/office/drawing/2014/main" val="1016271563"/>
                    </a:ext>
                  </a:extLst>
                </a:gridCol>
              </a:tblGrid>
              <a:tr h="859204">
                <a:tc>
                  <a:txBody>
                    <a:bodyPr/>
                    <a:lstStyle/>
                    <a:p>
                      <a:pPr algn="ctr" rtl="0" fontAlgn="ctr"/>
                      <a:r>
                        <a:rPr lang="en-US" sz="1800" u="none" strike="noStrike" dirty="0">
                          <a:effectLst/>
                        </a:rPr>
                        <a:t>Template</a:t>
                      </a:r>
                      <a:endParaRPr lang="en-US" sz="1800" b="1" i="0" u="none" strike="noStrike" dirty="0">
                        <a:solidFill>
                          <a:srgbClr val="FFFFFF"/>
                        </a:solidFill>
                        <a:effectLst/>
                        <a:latin typeface="Arial" panose="020B0604020202020204" pitchFamily="34" charset="0"/>
                      </a:endParaRPr>
                    </a:p>
                  </a:txBody>
                  <a:tcPr marL="5862" marR="5862" marT="5862" marB="0" anchor="ctr"/>
                </a:tc>
                <a:tc>
                  <a:txBody>
                    <a:bodyPr/>
                    <a:lstStyle/>
                    <a:p>
                      <a:pPr algn="ctr" rtl="0" fontAlgn="ctr"/>
                      <a:r>
                        <a:rPr lang="en-US" sz="1800" u="none" strike="noStrike" dirty="0">
                          <a:effectLst/>
                        </a:rPr>
                        <a:t># of sites</a:t>
                      </a:r>
                      <a:endParaRPr lang="en-US" sz="1800" b="1" i="0" u="none" strike="noStrike" dirty="0">
                        <a:solidFill>
                          <a:srgbClr val="FFFFFF"/>
                        </a:solidFill>
                        <a:effectLst/>
                        <a:latin typeface="Arial" panose="020B0604020202020204" pitchFamily="34" charset="0"/>
                      </a:endParaRPr>
                    </a:p>
                  </a:txBody>
                  <a:tcPr marL="5862" marR="5862" marT="5862" marB="0" anchor="ctr"/>
                </a:tc>
                <a:tc>
                  <a:txBody>
                    <a:bodyPr/>
                    <a:lstStyle/>
                    <a:p>
                      <a:pPr algn="ctr" rtl="0" fontAlgn="ctr"/>
                      <a:r>
                        <a:rPr lang="en-US" sz="1800" u="none" strike="noStrike" dirty="0">
                          <a:effectLst/>
                        </a:rPr>
                        <a:t>Avg. # of Errors – </a:t>
                      </a:r>
                    </a:p>
                    <a:p>
                      <a:pPr algn="ctr" rtl="0" fontAlgn="ctr"/>
                      <a:r>
                        <a:rPr lang="en-US" sz="1800" u="none" strike="noStrike" dirty="0">
                          <a:effectLst/>
                        </a:rPr>
                        <a:t>May 2022</a:t>
                      </a:r>
                      <a:endParaRPr lang="en-US" sz="1800" b="1" i="0" u="none" strike="noStrike" dirty="0">
                        <a:solidFill>
                          <a:srgbClr val="FFFFFF"/>
                        </a:solidFill>
                        <a:effectLst/>
                        <a:latin typeface="Arial" panose="020B0604020202020204" pitchFamily="34" charset="0"/>
                      </a:endParaRPr>
                    </a:p>
                  </a:txBody>
                  <a:tcPr marL="5862" marR="5862" marT="5862" marB="0" anchor="ctr"/>
                </a:tc>
                <a:tc>
                  <a:txBody>
                    <a:bodyPr/>
                    <a:lstStyle/>
                    <a:p>
                      <a:pPr algn="ctr" rtl="0" fontAlgn="ctr"/>
                      <a:r>
                        <a:rPr lang="en-US" sz="1800" u="none" strike="noStrike">
                          <a:effectLst/>
                        </a:rPr>
                        <a:t>Avg. # of Errors – Nov 2022</a:t>
                      </a:r>
                      <a:endParaRPr lang="en-US" sz="1800" b="1" i="0" u="none" strike="noStrike">
                        <a:solidFill>
                          <a:srgbClr val="FFFFFF"/>
                        </a:solidFill>
                        <a:effectLst/>
                        <a:latin typeface="Arial" panose="020B0604020202020204" pitchFamily="34" charset="0"/>
                      </a:endParaRPr>
                    </a:p>
                  </a:txBody>
                  <a:tcPr marL="5862" marR="5862" marT="5862" marB="0" anchor="ctr"/>
                </a:tc>
                <a:tc>
                  <a:txBody>
                    <a:bodyPr/>
                    <a:lstStyle/>
                    <a:p>
                      <a:pPr algn="ctr" rtl="0" fontAlgn="ctr"/>
                      <a:r>
                        <a:rPr lang="en-US" sz="1800" u="none" strike="noStrike" dirty="0">
                          <a:effectLst/>
                        </a:rPr>
                        <a:t>Avg. Reduction in Errors (%)</a:t>
                      </a:r>
                      <a:endParaRPr lang="en-US" sz="1800" b="1" i="0" u="none" strike="noStrike" dirty="0">
                        <a:solidFill>
                          <a:srgbClr val="FFFFFF"/>
                        </a:solidFill>
                        <a:effectLst/>
                        <a:latin typeface="Arial" panose="020B0604020202020204" pitchFamily="34" charset="0"/>
                      </a:endParaRPr>
                    </a:p>
                  </a:txBody>
                  <a:tcPr marL="5862" marR="5862" marT="5862" marB="0" anchor="ctr"/>
                </a:tc>
                <a:extLst>
                  <a:ext uri="{0D108BD9-81ED-4DB2-BD59-A6C34878D82A}">
                    <a16:rowId xmlns:a16="http://schemas.microsoft.com/office/drawing/2014/main" val="1472529082"/>
                  </a:ext>
                </a:extLst>
              </a:tr>
              <a:tr h="347035">
                <a:tc>
                  <a:txBody>
                    <a:bodyPr/>
                    <a:lstStyle/>
                    <a:p>
                      <a:pPr algn="ctr" fontAlgn="b"/>
                      <a:r>
                        <a:rPr lang="en-US" sz="1600" b="1" u="none" strike="noStrike" dirty="0">
                          <a:solidFill>
                            <a:srgbClr val="000000"/>
                          </a:solidFill>
                          <a:effectLst/>
                          <a:latin typeface="+mn-lt"/>
                        </a:rPr>
                        <a:t>HR</a:t>
                      </a:r>
                      <a:endParaRPr lang="en-US" sz="1600" b="1"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1</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1.0</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0.00</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1" u="none" strike="noStrike" dirty="0">
                          <a:solidFill>
                            <a:srgbClr val="000000"/>
                          </a:solidFill>
                          <a:effectLst/>
                          <a:latin typeface="+mn-lt"/>
                        </a:rPr>
                        <a:t>-100.00</a:t>
                      </a:r>
                      <a:endParaRPr lang="en-US" sz="16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939380992"/>
                  </a:ext>
                </a:extLst>
              </a:tr>
              <a:tr h="347035">
                <a:tc>
                  <a:txBody>
                    <a:bodyPr/>
                    <a:lstStyle/>
                    <a:p>
                      <a:pPr algn="ctr" fontAlgn="b"/>
                      <a:r>
                        <a:rPr lang="en-US" sz="1600" b="1" i="0" u="none" strike="noStrike" dirty="0">
                          <a:solidFill>
                            <a:srgbClr val="000000"/>
                          </a:solidFill>
                          <a:effectLst/>
                          <a:latin typeface="+mn-lt"/>
                        </a:rPr>
                        <a:t>COS</a:t>
                      </a:r>
                    </a:p>
                  </a:txBody>
                  <a:tcPr marL="9525" marR="9525" marT="9525" marB="0" anchor="ctr">
                    <a:noFill/>
                  </a:tcPr>
                </a:tc>
                <a:tc>
                  <a:txBody>
                    <a:bodyPr/>
                    <a:lstStyle/>
                    <a:p>
                      <a:pPr algn="ctr" fontAlgn="b"/>
                      <a:r>
                        <a:rPr lang="en-US" sz="1600" b="0" i="0" u="none" strike="noStrike" dirty="0">
                          <a:solidFill>
                            <a:srgbClr val="000000"/>
                          </a:solidFill>
                          <a:effectLst/>
                          <a:latin typeface="+mn-lt"/>
                        </a:rPr>
                        <a:t>2</a:t>
                      </a:r>
                    </a:p>
                  </a:txBody>
                  <a:tcPr marL="9525" marR="9525" marT="9525" marB="0" anchor="ctr">
                    <a:noFill/>
                  </a:tcPr>
                </a:tc>
                <a:tc>
                  <a:txBody>
                    <a:bodyPr/>
                    <a:lstStyle/>
                    <a:p>
                      <a:pPr algn="ctr" fontAlgn="b"/>
                      <a:r>
                        <a:rPr lang="en-US" sz="1600" b="0" i="0" u="none" strike="noStrike" dirty="0">
                          <a:solidFill>
                            <a:srgbClr val="000000"/>
                          </a:solidFill>
                          <a:effectLst/>
                          <a:latin typeface="+mn-lt"/>
                        </a:rPr>
                        <a:t>0.5</a:t>
                      </a:r>
                    </a:p>
                  </a:txBody>
                  <a:tcPr marL="9525" marR="9525" marT="9525" marB="0" anchor="ctr">
                    <a:noFill/>
                  </a:tcPr>
                </a:tc>
                <a:tc>
                  <a:txBody>
                    <a:bodyPr/>
                    <a:lstStyle/>
                    <a:p>
                      <a:pPr algn="ctr" fontAlgn="b"/>
                      <a:r>
                        <a:rPr lang="en-US" sz="1600" b="0" i="0" u="none" strike="noStrike" dirty="0">
                          <a:solidFill>
                            <a:srgbClr val="000000"/>
                          </a:solidFill>
                          <a:effectLst/>
                          <a:latin typeface="+mn-lt"/>
                        </a:rPr>
                        <a:t>0.00</a:t>
                      </a:r>
                    </a:p>
                  </a:txBody>
                  <a:tcPr marL="9525" marR="9525" marT="9525" marB="0" anchor="ctr">
                    <a:noFill/>
                  </a:tcPr>
                </a:tc>
                <a:tc>
                  <a:txBody>
                    <a:bodyPr/>
                    <a:lstStyle/>
                    <a:p>
                      <a:pPr algn="ctr" fontAlgn="b"/>
                      <a:r>
                        <a:rPr lang="en-US" sz="1600" b="1" i="0" u="none" strike="noStrike" dirty="0">
                          <a:solidFill>
                            <a:srgbClr val="000000"/>
                          </a:solidFill>
                          <a:effectLst/>
                          <a:latin typeface="+mn-lt"/>
                        </a:rPr>
                        <a:t>-100.00</a:t>
                      </a:r>
                    </a:p>
                  </a:txBody>
                  <a:tcPr marL="9525" marR="9525" marT="9525" marB="0" anchor="ctr">
                    <a:noFill/>
                  </a:tcPr>
                </a:tc>
                <a:extLst>
                  <a:ext uri="{0D108BD9-81ED-4DB2-BD59-A6C34878D82A}">
                    <a16:rowId xmlns:a16="http://schemas.microsoft.com/office/drawing/2014/main" val="323768344"/>
                  </a:ext>
                </a:extLst>
              </a:tr>
              <a:tr h="347035">
                <a:tc>
                  <a:txBody>
                    <a:bodyPr/>
                    <a:lstStyle/>
                    <a:p>
                      <a:pPr algn="ctr" fontAlgn="b"/>
                      <a:r>
                        <a:rPr lang="en-US" sz="1600" b="1" i="0" u="none" strike="noStrike" dirty="0">
                          <a:solidFill>
                            <a:srgbClr val="000000"/>
                          </a:solidFill>
                          <a:effectLst/>
                          <a:latin typeface="+mn-lt"/>
                        </a:rPr>
                        <a:t>Library</a:t>
                      </a:r>
                    </a:p>
                  </a:txBody>
                  <a:tcPr marL="9525" marR="9525" marT="9525" marB="0" anchor="ctr">
                    <a:noFill/>
                  </a:tcPr>
                </a:tc>
                <a:tc>
                  <a:txBody>
                    <a:bodyPr/>
                    <a:lstStyle/>
                    <a:p>
                      <a:pPr algn="ctr" fontAlgn="b"/>
                      <a:r>
                        <a:rPr lang="en-US" sz="1600" b="0" i="0" u="none" strike="noStrike" dirty="0">
                          <a:solidFill>
                            <a:srgbClr val="000000"/>
                          </a:solidFill>
                          <a:effectLst/>
                          <a:latin typeface="+mn-lt"/>
                        </a:rPr>
                        <a:t>2</a:t>
                      </a:r>
                    </a:p>
                  </a:txBody>
                  <a:tcPr marL="9525" marR="9525" marT="9525" marB="0" anchor="ctr">
                    <a:noFill/>
                  </a:tcPr>
                </a:tc>
                <a:tc>
                  <a:txBody>
                    <a:bodyPr/>
                    <a:lstStyle/>
                    <a:p>
                      <a:pPr algn="ctr" fontAlgn="b"/>
                      <a:r>
                        <a:rPr lang="en-US" sz="1600" b="0" i="0" u="none" strike="noStrike" dirty="0">
                          <a:solidFill>
                            <a:srgbClr val="000000"/>
                          </a:solidFill>
                          <a:effectLst/>
                          <a:latin typeface="+mn-lt"/>
                        </a:rPr>
                        <a:t>0.5</a:t>
                      </a:r>
                    </a:p>
                  </a:txBody>
                  <a:tcPr marL="9525" marR="9525" marT="9525" marB="0" anchor="ctr">
                    <a:noFill/>
                  </a:tcPr>
                </a:tc>
                <a:tc>
                  <a:txBody>
                    <a:bodyPr/>
                    <a:lstStyle/>
                    <a:p>
                      <a:pPr algn="ctr" fontAlgn="b"/>
                      <a:r>
                        <a:rPr lang="en-US" sz="1600" b="0" i="0" u="none" strike="noStrike" dirty="0">
                          <a:solidFill>
                            <a:srgbClr val="000000"/>
                          </a:solidFill>
                          <a:effectLst/>
                          <a:latin typeface="+mn-lt"/>
                        </a:rPr>
                        <a:t>0.00</a:t>
                      </a:r>
                    </a:p>
                  </a:txBody>
                  <a:tcPr marL="9525" marR="9525" marT="9525" marB="0" anchor="ctr">
                    <a:noFill/>
                  </a:tcPr>
                </a:tc>
                <a:tc>
                  <a:txBody>
                    <a:bodyPr/>
                    <a:lstStyle/>
                    <a:p>
                      <a:pPr algn="ctr" fontAlgn="b"/>
                      <a:r>
                        <a:rPr lang="en-US" sz="1600" b="1" i="0" u="none" strike="noStrike" dirty="0">
                          <a:solidFill>
                            <a:srgbClr val="000000"/>
                          </a:solidFill>
                          <a:effectLst/>
                          <a:latin typeface="+mn-lt"/>
                        </a:rPr>
                        <a:t>-100.00</a:t>
                      </a:r>
                    </a:p>
                  </a:txBody>
                  <a:tcPr marL="9525" marR="9525" marT="9525" marB="0" anchor="ctr">
                    <a:noFill/>
                  </a:tcPr>
                </a:tc>
                <a:extLst>
                  <a:ext uri="{0D108BD9-81ED-4DB2-BD59-A6C34878D82A}">
                    <a16:rowId xmlns:a16="http://schemas.microsoft.com/office/drawing/2014/main" val="3030033551"/>
                  </a:ext>
                </a:extLst>
              </a:tr>
              <a:tr h="347035">
                <a:tc>
                  <a:txBody>
                    <a:bodyPr/>
                    <a:lstStyle/>
                    <a:p>
                      <a:pPr algn="ctr" fontAlgn="b"/>
                      <a:r>
                        <a:rPr lang="en-US" sz="1600" b="1" u="none" strike="noStrike" dirty="0">
                          <a:solidFill>
                            <a:srgbClr val="000000"/>
                          </a:solidFill>
                          <a:effectLst/>
                          <a:latin typeface="+mn-lt"/>
                        </a:rPr>
                        <a:t>CHSS</a:t>
                      </a:r>
                      <a:endParaRPr lang="en-US" sz="1600" b="1"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en-US" sz="1600" b="0" u="none" strike="noStrike" dirty="0">
                          <a:solidFill>
                            <a:srgbClr val="000000"/>
                          </a:solidFill>
                          <a:effectLst/>
                          <a:latin typeface="+mn-lt"/>
                        </a:rPr>
                        <a:t>21</a:t>
                      </a:r>
                      <a:endParaRPr lang="en-US" sz="1600" b="0"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en-US" sz="1600" b="0" u="none" strike="noStrike" dirty="0">
                          <a:solidFill>
                            <a:srgbClr val="000000"/>
                          </a:solidFill>
                          <a:effectLst/>
                          <a:latin typeface="+mn-lt"/>
                        </a:rPr>
                        <a:t>2.8</a:t>
                      </a:r>
                      <a:endParaRPr lang="en-US" sz="1600" b="0"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en-US" sz="1600" b="0" u="none" strike="noStrike" dirty="0">
                          <a:solidFill>
                            <a:srgbClr val="000000"/>
                          </a:solidFill>
                          <a:effectLst/>
                          <a:latin typeface="+mn-lt"/>
                        </a:rPr>
                        <a:t>0.70</a:t>
                      </a:r>
                      <a:endParaRPr lang="en-US" sz="1600" b="0"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en-US" sz="1600" b="1" u="none" strike="noStrike" dirty="0">
                          <a:solidFill>
                            <a:srgbClr val="000000"/>
                          </a:solidFill>
                          <a:effectLst/>
                          <a:latin typeface="+mn-lt"/>
                        </a:rPr>
                        <a:t>-75.86</a:t>
                      </a:r>
                      <a:endParaRPr lang="en-US" sz="1600" b="1" i="0" u="none" strike="noStrike" dirty="0">
                        <a:solidFill>
                          <a:srgbClr val="000000"/>
                        </a:solidFill>
                        <a:effectLst/>
                        <a:latin typeface="+mn-lt"/>
                      </a:endParaRPr>
                    </a:p>
                  </a:txBody>
                  <a:tcPr marL="9525" marR="9525" marT="9525" marB="0" anchor="ctr">
                    <a:solidFill>
                      <a:srgbClr val="FFFF00"/>
                    </a:solidFill>
                  </a:tcPr>
                </a:tc>
                <a:extLst>
                  <a:ext uri="{0D108BD9-81ED-4DB2-BD59-A6C34878D82A}">
                    <a16:rowId xmlns:a16="http://schemas.microsoft.com/office/drawing/2014/main" val="2596825011"/>
                  </a:ext>
                </a:extLst>
              </a:tr>
              <a:tr h="347035">
                <a:tc>
                  <a:txBody>
                    <a:bodyPr/>
                    <a:lstStyle/>
                    <a:p>
                      <a:pPr algn="ctr" fontAlgn="b"/>
                      <a:r>
                        <a:rPr lang="en-US" sz="1600" b="1" u="none" strike="noStrike" dirty="0">
                          <a:solidFill>
                            <a:srgbClr val="000000"/>
                          </a:solidFill>
                          <a:effectLst/>
                          <a:latin typeface="+mn-lt"/>
                        </a:rPr>
                        <a:t>CEHD</a:t>
                      </a:r>
                      <a:endParaRPr lang="en-US" sz="1600" b="1"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2</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2.0</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1.00</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1" u="none" strike="noStrike" dirty="0">
                          <a:solidFill>
                            <a:srgbClr val="000000"/>
                          </a:solidFill>
                          <a:effectLst/>
                          <a:latin typeface="+mn-lt"/>
                        </a:rPr>
                        <a:t>-50.00</a:t>
                      </a:r>
                      <a:endParaRPr lang="en-US" sz="16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879178941"/>
                  </a:ext>
                </a:extLst>
              </a:tr>
              <a:tr h="347035">
                <a:tc>
                  <a:txBody>
                    <a:bodyPr/>
                    <a:lstStyle/>
                    <a:p>
                      <a:pPr algn="ctr" fontAlgn="b"/>
                      <a:r>
                        <a:rPr lang="en-US" sz="1600" b="1" u="none" strike="noStrike" dirty="0">
                          <a:solidFill>
                            <a:srgbClr val="000000"/>
                          </a:solidFill>
                          <a:effectLst/>
                          <a:latin typeface="+mn-lt"/>
                        </a:rPr>
                        <a:t>MAIN (DRUPAL)</a:t>
                      </a:r>
                      <a:endParaRPr lang="en-US" sz="1600" b="1"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en-US" sz="1600" b="0" u="none" strike="noStrike" dirty="0">
                          <a:solidFill>
                            <a:srgbClr val="000000"/>
                          </a:solidFill>
                          <a:effectLst/>
                          <a:latin typeface="+mn-lt"/>
                        </a:rPr>
                        <a:t>42</a:t>
                      </a:r>
                      <a:endParaRPr lang="en-US" sz="1600" b="0"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en-US" sz="1600" b="0" u="none" strike="noStrike" dirty="0">
                          <a:solidFill>
                            <a:srgbClr val="000000"/>
                          </a:solidFill>
                          <a:effectLst/>
                          <a:latin typeface="+mn-lt"/>
                        </a:rPr>
                        <a:t>1.6</a:t>
                      </a:r>
                      <a:endParaRPr lang="en-US" sz="1600" b="0"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en-US" sz="1600" b="0" u="none" strike="noStrike" dirty="0">
                          <a:solidFill>
                            <a:srgbClr val="000000"/>
                          </a:solidFill>
                          <a:effectLst/>
                          <a:latin typeface="+mn-lt"/>
                        </a:rPr>
                        <a:t>1.0</a:t>
                      </a:r>
                      <a:endParaRPr lang="en-US" sz="1600" b="0"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en-US" sz="1600" b="1" u="none" strike="noStrike" dirty="0">
                          <a:solidFill>
                            <a:srgbClr val="000000"/>
                          </a:solidFill>
                          <a:effectLst/>
                          <a:latin typeface="+mn-lt"/>
                        </a:rPr>
                        <a:t>-34.33</a:t>
                      </a:r>
                      <a:endParaRPr lang="en-US" sz="1600" b="1" i="0" u="none" strike="noStrike" dirty="0">
                        <a:solidFill>
                          <a:srgbClr val="000000"/>
                        </a:solidFill>
                        <a:effectLst/>
                        <a:latin typeface="+mn-lt"/>
                      </a:endParaRPr>
                    </a:p>
                  </a:txBody>
                  <a:tcPr marL="9525" marR="9525" marT="9525" marB="0" anchor="ctr">
                    <a:solidFill>
                      <a:srgbClr val="FFFF00"/>
                    </a:solidFill>
                  </a:tcPr>
                </a:tc>
                <a:extLst>
                  <a:ext uri="{0D108BD9-81ED-4DB2-BD59-A6C34878D82A}">
                    <a16:rowId xmlns:a16="http://schemas.microsoft.com/office/drawing/2014/main" val="3122190021"/>
                  </a:ext>
                </a:extLst>
              </a:tr>
              <a:tr h="347035">
                <a:tc>
                  <a:txBody>
                    <a:bodyPr/>
                    <a:lstStyle/>
                    <a:p>
                      <a:pPr algn="ctr" fontAlgn="b"/>
                      <a:r>
                        <a:rPr lang="en-US" sz="1600" b="1" u="none" strike="noStrike" dirty="0">
                          <a:solidFill>
                            <a:srgbClr val="000000"/>
                          </a:solidFill>
                          <a:effectLst/>
                          <a:latin typeface="+mn-lt"/>
                        </a:rPr>
                        <a:t>MUSIC</a:t>
                      </a:r>
                      <a:endParaRPr lang="en-US" sz="1600" b="1"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1</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4.0</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0" u="none" strike="noStrike" dirty="0">
                          <a:solidFill>
                            <a:srgbClr val="000000"/>
                          </a:solidFill>
                          <a:effectLst/>
                          <a:latin typeface="+mn-lt"/>
                        </a:rPr>
                        <a:t>4.0</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1" u="none" strike="noStrike" dirty="0">
                          <a:solidFill>
                            <a:srgbClr val="000000"/>
                          </a:solidFill>
                          <a:effectLst/>
                          <a:latin typeface="+mn-lt"/>
                        </a:rPr>
                        <a:t>-25.00</a:t>
                      </a:r>
                      <a:endParaRPr lang="en-US" sz="16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100966943"/>
                  </a:ext>
                </a:extLst>
              </a:tr>
              <a:tr h="347035">
                <a:tc>
                  <a:txBody>
                    <a:bodyPr/>
                    <a:lstStyle/>
                    <a:p>
                      <a:pPr algn="ctr" fontAlgn="b"/>
                      <a:r>
                        <a:rPr lang="en-US" sz="1600" b="1" i="0" u="none" strike="noStrike" dirty="0">
                          <a:solidFill>
                            <a:srgbClr val="000000"/>
                          </a:solidFill>
                          <a:effectLst/>
                          <a:latin typeface="+mn-lt"/>
                        </a:rPr>
                        <a:t>OLD</a:t>
                      </a:r>
                    </a:p>
                  </a:txBody>
                  <a:tcPr marL="9525" marR="9525" marT="9525" marB="0" anchor="ctr">
                    <a:noFill/>
                  </a:tcPr>
                </a:tc>
                <a:tc>
                  <a:txBody>
                    <a:bodyPr/>
                    <a:lstStyle/>
                    <a:p>
                      <a:pPr algn="ctr" fontAlgn="b"/>
                      <a:r>
                        <a:rPr lang="en-US" sz="1600" b="0" i="0" u="none" strike="noStrike" dirty="0">
                          <a:solidFill>
                            <a:srgbClr val="000000"/>
                          </a:solidFill>
                          <a:effectLst/>
                          <a:latin typeface="+mn-lt"/>
                        </a:rPr>
                        <a:t>5</a:t>
                      </a:r>
                    </a:p>
                  </a:txBody>
                  <a:tcPr marL="9525" marR="9525" marT="9525" marB="0" anchor="ctr">
                    <a:noFill/>
                  </a:tcPr>
                </a:tc>
                <a:tc>
                  <a:txBody>
                    <a:bodyPr/>
                    <a:lstStyle/>
                    <a:p>
                      <a:pPr algn="ctr" fontAlgn="b"/>
                      <a:r>
                        <a:rPr lang="en-US" sz="1600" b="0" u="none" strike="noStrike" dirty="0">
                          <a:solidFill>
                            <a:srgbClr val="000000"/>
                          </a:solidFill>
                          <a:effectLst/>
                          <a:latin typeface="+mn-lt"/>
                        </a:rPr>
                        <a:t>1.6</a:t>
                      </a:r>
                      <a:endParaRPr lang="en-US" sz="1600" b="0" i="0" u="none" strike="noStrike" dirty="0">
                        <a:solidFill>
                          <a:srgbClr val="000000"/>
                        </a:solidFill>
                        <a:effectLst/>
                        <a:latin typeface="+mn-lt"/>
                      </a:endParaRPr>
                    </a:p>
                  </a:txBody>
                  <a:tcPr marL="9525" marR="9525" marT="9525" marB="0" anchor="ctr">
                    <a:noFill/>
                  </a:tcPr>
                </a:tc>
                <a:tc>
                  <a:txBody>
                    <a:bodyPr/>
                    <a:lstStyle/>
                    <a:p>
                      <a:pPr algn="ctr" fontAlgn="b"/>
                      <a:r>
                        <a:rPr lang="en-US" sz="1600" b="0" u="none" strike="noStrike" dirty="0">
                          <a:solidFill>
                            <a:srgbClr val="000000"/>
                          </a:solidFill>
                          <a:effectLst/>
                          <a:latin typeface="+mn-lt"/>
                        </a:rPr>
                        <a:t>1.4</a:t>
                      </a:r>
                      <a:endParaRPr lang="en-US" sz="1600" b="0" i="0" u="none" strike="noStrike" dirty="0">
                        <a:solidFill>
                          <a:srgbClr val="000000"/>
                        </a:solidFill>
                        <a:effectLst/>
                        <a:latin typeface="+mn-lt"/>
                      </a:endParaRPr>
                    </a:p>
                  </a:txBody>
                  <a:tcPr marL="9525" marR="9525" marT="9525" marB="0" anchor="ctr">
                    <a:noFill/>
                  </a:tcPr>
                </a:tc>
                <a:tc>
                  <a:txBody>
                    <a:bodyPr/>
                    <a:lstStyle/>
                    <a:p>
                      <a:pPr algn="ctr" fontAlgn="b"/>
                      <a:r>
                        <a:rPr lang="en-US" sz="1600" b="1" u="none" strike="noStrike" dirty="0">
                          <a:solidFill>
                            <a:srgbClr val="000000"/>
                          </a:solidFill>
                          <a:effectLst/>
                          <a:latin typeface="+mn-lt"/>
                        </a:rPr>
                        <a:t>-12.50</a:t>
                      </a:r>
                      <a:endParaRPr lang="en-US" sz="1600" b="1"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3274691380"/>
                  </a:ext>
                </a:extLst>
              </a:tr>
            </a:tbl>
          </a:graphicData>
        </a:graphic>
      </p:graphicFrame>
    </p:spTree>
    <p:extLst>
      <p:ext uri="{BB962C8B-B14F-4D97-AF65-F5344CB8AC3E}">
        <p14:creationId xmlns:p14="http://schemas.microsoft.com/office/powerpoint/2010/main" val="2068749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612-7206-7C77-94C4-E8FDE6C7B9AA}"/>
              </a:ext>
            </a:extLst>
          </p:cNvPr>
          <p:cNvSpPr>
            <a:spLocks noGrp="1"/>
          </p:cNvSpPr>
          <p:nvPr>
            <p:ph type="title"/>
          </p:nvPr>
        </p:nvSpPr>
        <p:spPr/>
        <p:txBody>
          <a:bodyPr>
            <a:noAutofit/>
          </a:bodyPr>
          <a:lstStyle/>
          <a:p>
            <a:r>
              <a:rPr lang="en-US" dirty="0"/>
              <a:t>Pre-/Post- Manual Accessibility Reviews (</a:t>
            </a:r>
            <a:r>
              <a:rPr lang="en-US" i="1" dirty="0"/>
              <a:t>Operable</a:t>
            </a:r>
            <a:r>
              <a:rPr lang="en-US" dirty="0"/>
              <a:t>)</a:t>
            </a:r>
          </a:p>
        </p:txBody>
      </p:sp>
      <p:sp>
        <p:nvSpPr>
          <p:cNvPr id="3" name="Text Placeholder 2">
            <a:extLst>
              <a:ext uri="{FF2B5EF4-FFF2-40B4-BE49-F238E27FC236}">
                <a16:creationId xmlns:a16="http://schemas.microsoft.com/office/drawing/2014/main" id="{B7E387DC-6618-4905-81E9-0196A0A191B2}"/>
              </a:ext>
            </a:extLst>
          </p:cNvPr>
          <p:cNvSpPr>
            <a:spLocks noGrp="1"/>
          </p:cNvSpPr>
          <p:nvPr>
            <p:ph type="body" sz="half" idx="2"/>
          </p:nvPr>
        </p:nvSpPr>
        <p:spPr/>
        <p:txBody>
          <a:bodyPr/>
          <a:lstStyle/>
          <a:p>
            <a:r>
              <a:rPr lang="en-US" sz="1600" b="1" dirty="0"/>
              <a:t>80 of the 89 home pages reviewed saw a reduction in the number of errors reported under the </a:t>
            </a:r>
            <a:r>
              <a:rPr lang="en-US" sz="1600" b="1" i="1" dirty="0"/>
              <a:t>Operable </a:t>
            </a:r>
            <a:r>
              <a:rPr lang="en-US" sz="1600" b="1" dirty="0"/>
              <a:t>guideline (18 checkpoints) post-training</a:t>
            </a:r>
            <a:r>
              <a:rPr lang="en-US" sz="1600" dirty="0"/>
              <a:t>. These errors are consistent with issues related to, for example, </a:t>
            </a:r>
            <a:r>
              <a:rPr lang="en-US" sz="1600" i="1" dirty="0"/>
              <a:t>keyboard navigation (e.g., focus cursor, buttons, video controls, etc.), heading structure, </a:t>
            </a:r>
            <a:r>
              <a:rPr lang="en-US" sz="1600" dirty="0"/>
              <a:t>and meaningful hyperlinks</a:t>
            </a:r>
            <a:r>
              <a:rPr lang="en-US" dirty="0"/>
              <a:t>.</a:t>
            </a:r>
          </a:p>
          <a:p>
            <a:endParaRPr lang="en-US" dirty="0"/>
          </a:p>
          <a:p>
            <a:endParaRPr lang="en-US" dirty="0"/>
          </a:p>
        </p:txBody>
      </p:sp>
      <p:graphicFrame>
        <p:nvGraphicFramePr>
          <p:cNvPr id="6" name="Content Placeholder 22">
            <a:extLst>
              <a:ext uri="{FF2B5EF4-FFF2-40B4-BE49-F238E27FC236}">
                <a16:creationId xmlns:a16="http://schemas.microsoft.com/office/drawing/2014/main" id="{8CBBA2D8-D8A9-400C-863D-9168059D023C}"/>
              </a:ext>
            </a:extLst>
          </p:cNvPr>
          <p:cNvGraphicFramePr>
            <a:graphicFrameLocks noGrp="1"/>
          </p:cNvGraphicFramePr>
          <p:nvPr>
            <p:ph idx="1"/>
            <p:extLst>
              <p:ext uri="{D42A27DB-BD31-4B8C-83A1-F6EECF244321}">
                <p14:modId xmlns:p14="http://schemas.microsoft.com/office/powerpoint/2010/main" val="851787310"/>
              </p:ext>
            </p:extLst>
          </p:nvPr>
        </p:nvGraphicFramePr>
        <p:xfrm>
          <a:off x="3962401" y="792163"/>
          <a:ext cx="7924801" cy="5582005"/>
        </p:xfrm>
        <a:graphic>
          <a:graphicData uri="http://schemas.openxmlformats.org/drawingml/2006/table">
            <a:tbl>
              <a:tblPr firstRow="1" firstCol="1" bandRow="1">
                <a:tableStyleId>{793D81CF-94F2-401A-BA57-92F5A7B2D0C5}</a:tableStyleId>
              </a:tblPr>
              <a:tblGrid>
                <a:gridCol w="1761067">
                  <a:extLst>
                    <a:ext uri="{9D8B030D-6E8A-4147-A177-3AD203B41FA5}">
                      <a16:colId xmlns:a16="http://schemas.microsoft.com/office/drawing/2014/main" val="3678147812"/>
                    </a:ext>
                  </a:extLst>
                </a:gridCol>
                <a:gridCol w="1210733">
                  <a:extLst>
                    <a:ext uri="{9D8B030D-6E8A-4147-A177-3AD203B41FA5}">
                      <a16:colId xmlns:a16="http://schemas.microsoft.com/office/drawing/2014/main" val="1876449425"/>
                    </a:ext>
                  </a:extLst>
                </a:gridCol>
                <a:gridCol w="1540933">
                  <a:extLst>
                    <a:ext uri="{9D8B030D-6E8A-4147-A177-3AD203B41FA5}">
                      <a16:colId xmlns:a16="http://schemas.microsoft.com/office/drawing/2014/main" val="3981549289"/>
                    </a:ext>
                  </a:extLst>
                </a:gridCol>
                <a:gridCol w="1595967">
                  <a:extLst>
                    <a:ext uri="{9D8B030D-6E8A-4147-A177-3AD203B41FA5}">
                      <a16:colId xmlns:a16="http://schemas.microsoft.com/office/drawing/2014/main" val="343039070"/>
                    </a:ext>
                  </a:extLst>
                </a:gridCol>
                <a:gridCol w="1816101">
                  <a:extLst>
                    <a:ext uri="{9D8B030D-6E8A-4147-A177-3AD203B41FA5}">
                      <a16:colId xmlns:a16="http://schemas.microsoft.com/office/drawing/2014/main" val="1016271563"/>
                    </a:ext>
                  </a:extLst>
                </a:gridCol>
              </a:tblGrid>
              <a:tr h="1025552">
                <a:tc>
                  <a:txBody>
                    <a:bodyPr/>
                    <a:lstStyle/>
                    <a:p>
                      <a:pPr algn="ctr" rtl="0" fontAlgn="ctr"/>
                      <a:r>
                        <a:rPr lang="en-US" sz="1600" u="none" strike="noStrike" dirty="0">
                          <a:effectLst/>
                        </a:rPr>
                        <a:t>Template</a:t>
                      </a:r>
                      <a:endParaRPr lang="en-US" sz="1600" b="1" i="0" u="none" strike="noStrike" dirty="0">
                        <a:solidFill>
                          <a:srgbClr val="FFFFFF"/>
                        </a:solidFill>
                        <a:effectLst/>
                        <a:latin typeface="Arial" panose="020B0604020202020204" pitchFamily="34" charset="0"/>
                      </a:endParaRPr>
                    </a:p>
                  </a:txBody>
                  <a:tcPr marL="5862" marR="5862" marT="5862" marB="0" anchor="ctr">
                    <a:solidFill>
                      <a:srgbClr val="006633"/>
                    </a:solidFill>
                  </a:tcPr>
                </a:tc>
                <a:tc>
                  <a:txBody>
                    <a:bodyPr/>
                    <a:lstStyle/>
                    <a:p>
                      <a:pPr algn="ctr" rtl="0" fontAlgn="ctr"/>
                      <a:r>
                        <a:rPr lang="en-US" sz="1600" u="none" strike="noStrike" dirty="0">
                          <a:effectLst/>
                        </a:rPr>
                        <a:t># of sites</a:t>
                      </a:r>
                      <a:endParaRPr lang="en-US" sz="1600" b="1" i="0" u="none" strike="noStrike" dirty="0">
                        <a:solidFill>
                          <a:srgbClr val="FFFFFF"/>
                        </a:solidFill>
                        <a:effectLst/>
                        <a:latin typeface="Arial" panose="020B0604020202020204" pitchFamily="34" charset="0"/>
                      </a:endParaRPr>
                    </a:p>
                  </a:txBody>
                  <a:tcPr marL="5862" marR="5862" marT="5862" marB="0" anchor="ctr">
                    <a:solidFill>
                      <a:srgbClr val="006633"/>
                    </a:solidFill>
                  </a:tcPr>
                </a:tc>
                <a:tc>
                  <a:txBody>
                    <a:bodyPr/>
                    <a:lstStyle/>
                    <a:p>
                      <a:pPr algn="ctr" rtl="0" fontAlgn="ctr"/>
                      <a:r>
                        <a:rPr lang="en-US" sz="1600" u="none" strike="noStrike" dirty="0">
                          <a:effectLst/>
                        </a:rPr>
                        <a:t>Avg. # of Errors – May 2022</a:t>
                      </a:r>
                      <a:endParaRPr lang="en-US" sz="1600" b="1" i="0" u="none" strike="noStrike" dirty="0">
                        <a:solidFill>
                          <a:srgbClr val="FFFFFF"/>
                        </a:solidFill>
                        <a:effectLst/>
                        <a:latin typeface="Arial" panose="020B0604020202020204" pitchFamily="34" charset="0"/>
                      </a:endParaRPr>
                    </a:p>
                  </a:txBody>
                  <a:tcPr marL="5862" marR="5862" marT="5862" marB="0" anchor="ctr">
                    <a:solidFill>
                      <a:srgbClr val="006633"/>
                    </a:solidFill>
                  </a:tcPr>
                </a:tc>
                <a:tc>
                  <a:txBody>
                    <a:bodyPr/>
                    <a:lstStyle/>
                    <a:p>
                      <a:pPr algn="ctr" rtl="0" fontAlgn="ctr"/>
                      <a:r>
                        <a:rPr lang="en-US" sz="1600" u="none" strike="noStrike" dirty="0">
                          <a:effectLst/>
                        </a:rPr>
                        <a:t>Avg. # of Errors – Nov 2022</a:t>
                      </a:r>
                      <a:endParaRPr lang="en-US" sz="1600" b="1" i="0" u="none" strike="noStrike" dirty="0">
                        <a:solidFill>
                          <a:srgbClr val="FFFFFF"/>
                        </a:solidFill>
                        <a:effectLst/>
                        <a:latin typeface="Arial" panose="020B0604020202020204" pitchFamily="34" charset="0"/>
                      </a:endParaRPr>
                    </a:p>
                  </a:txBody>
                  <a:tcPr marL="5862" marR="5862" marT="5862" marB="0" anchor="ctr">
                    <a:solidFill>
                      <a:srgbClr val="006633"/>
                    </a:solidFill>
                  </a:tcPr>
                </a:tc>
                <a:tc>
                  <a:txBody>
                    <a:bodyPr/>
                    <a:lstStyle/>
                    <a:p>
                      <a:pPr algn="ctr" rtl="0" fontAlgn="ctr"/>
                      <a:r>
                        <a:rPr lang="en-US" sz="1600" u="none" strike="noStrike" dirty="0">
                          <a:effectLst/>
                        </a:rPr>
                        <a:t>Avg. Reduction in Errors (%)</a:t>
                      </a:r>
                      <a:endParaRPr lang="en-US" sz="1600" b="1" i="0" u="none" strike="noStrike" dirty="0">
                        <a:solidFill>
                          <a:srgbClr val="FFFFFF"/>
                        </a:solidFill>
                        <a:effectLst/>
                        <a:latin typeface="Arial" panose="020B0604020202020204" pitchFamily="34" charset="0"/>
                      </a:endParaRPr>
                    </a:p>
                  </a:txBody>
                  <a:tcPr marL="5862" marR="5862" marT="5862" marB="0" anchor="ctr">
                    <a:solidFill>
                      <a:srgbClr val="006633"/>
                    </a:solidFill>
                  </a:tcPr>
                </a:tc>
                <a:extLst>
                  <a:ext uri="{0D108BD9-81ED-4DB2-BD59-A6C34878D82A}">
                    <a16:rowId xmlns:a16="http://schemas.microsoft.com/office/drawing/2014/main" val="1472529082"/>
                  </a:ext>
                </a:extLst>
              </a:tr>
              <a:tr h="414223">
                <a:tc>
                  <a:txBody>
                    <a:bodyPr/>
                    <a:lstStyle/>
                    <a:p>
                      <a:pPr algn="ctr" fontAlgn="b"/>
                      <a:r>
                        <a:rPr lang="en-US" sz="1600" b="1" i="0" u="none" strike="noStrike" dirty="0">
                          <a:solidFill>
                            <a:srgbClr val="000000"/>
                          </a:solidFill>
                          <a:effectLst/>
                          <a:latin typeface="Calibri" panose="020F0502020204030204" pitchFamily="34" charset="0"/>
                        </a:rPr>
                        <a:t>OSCAR</a:t>
                      </a:r>
                    </a:p>
                  </a:txBody>
                  <a:tcPr marL="9525" marR="9525" marT="9525" marB="0" anchor="ctr"/>
                </a:tc>
                <a:tc>
                  <a:txBody>
                    <a:bodyPr/>
                    <a:lstStyle/>
                    <a:p>
                      <a:pPr algn="ctr" fontAlgn="b"/>
                      <a:r>
                        <a:rPr lang="en-US" sz="1600" b="0" i="0" u="none" strike="noStrike">
                          <a:solidFill>
                            <a:srgbClr val="000000"/>
                          </a:solidFill>
                          <a:effectLst/>
                          <a:latin typeface="Calibri" panose="020F0502020204030204" pitchFamily="34" charset="0"/>
                        </a:rPr>
                        <a:t>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3.0</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-66.67</a:t>
                      </a:r>
                    </a:p>
                  </a:txBody>
                  <a:tcPr marL="9525" marR="9525" marT="9525" marB="0" anchor="ctr"/>
                </a:tc>
                <a:extLst>
                  <a:ext uri="{0D108BD9-81ED-4DB2-BD59-A6C34878D82A}">
                    <a16:rowId xmlns:a16="http://schemas.microsoft.com/office/drawing/2014/main" val="939380992"/>
                  </a:ext>
                </a:extLst>
              </a:tr>
              <a:tr h="414223">
                <a:tc>
                  <a:txBody>
                    <a:bodyPr/>
                    <a:lstStyle/>
                    <a:p>
                      <a:pPr algn="ctr" fontAlgn="b"/>
                      <a:r>
                        <a:rPr lang="en-US" sz="1600" b="1" i="0" u="none" strike="noStrike" dirty="0">
                          <a:solidFill>
                            <a:srgbClr val="000000"/>
                          </a:solidFill>
                          <a:effectLst/>
                          <a:latin typeface="Calibri" panose="020F0502020204030204" pitchFamily="34" charset="0"/>
                        </a:rPr>
                        <a:t>UL</a:t>
                      </a:r>
                    </a:p>
                  </a:txBody>
                  <a:tcPr marL="9525" marR="9525" marT="9525" marB="0" anchor="ctr">
                    <a:noFill/>
                  </a:tcP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ctr">
                    <a:noFill/>
                  </a:tcPr>
                </a:tc>
                <a:tc>
                  <a:txBody>
                    <a:bodyPr/>
                    <a:lstStyle/>
                    <a:p>
                      <a:pPr algn="ctr" fontAlgn="b"/>
                      <a:r>
                        <a:rPr lang="en-US" sz="1600" b="0" i="0" u="none" strike="noStrike" dirty="0">
                          <a:solidFill>
                            <a:srgbClr val="000000"/>
                          </a:solidFill>
                          <a:effectLst/>
                          <a:latin typeface="Calibri" panose="020F0502020204030204" pitchFamily="34" charset="0"/>
                        </a:rPr>
                        <a:t>4.0</a:t>
                      </a:r>
                    </a:p>
                  </a:txBody>
                  <a:tcPr marL="9525" marR="9525" marT="9525" marB="0" anchor="ctr">
                    <a:noFill/>
                  </a:tcPr>
                </a:tc>
                <a:tc>
                  <a:txBody>
                    <a:bodyPr/>
                    <a:lstStyle/>
                    <a:p>
                      <a:pPr algn="ctr" fontAlgn="b"/>
                      <a:r>
                        <a:rPr lang="en-US" sz="1600" b="0" i="0" u="none" strike="noStrike" dirty="0">
                          <a:solidFill>
                            <a:srgbClr val="000000"/>
                          </a:solidFill>
                          <a:effectLst/>
                          <a:latin typeface="Calibri" panose="020F0502020204030204" pitchFamily="34" charset="0"/>
                        </a:rPr>
                        <a:t>2.00</a:t>
                      </a:r>
                    </a:p>
                  </a:txBody>
                  <a:tcPr marL="9525" marR="9525" marT="9525" marB="0" anchor="ctr">
                    <a:noFill/>
                  </a:tcPr>
                </a:tc>
                <a:tc>
                  <a:txBody>
                    <a:bodyPr/>
                    <a:lstStyle/>
                    <a:p>
                      <a:pPr algn="ctr" fontAlgn="b"/>
                      <a:r>
                        <a:rPr lang="en-US" sz="1600" b="1" i="0" u="none" strike="noStrike" dirty="0">
                          <a:solidFill>
                            <a:srgbClr val="000000"/>
                          </a:solidFill>
                          <a:effectLst/>
                          <a:latin typeface="Calibri" panose="020F0502020204030204" pitchFamily="34" charset="0"/>
                        </a:rPr>
                        <a:t>-50.00</a:t>
                      </a:r>
                    </a:p>
                  </a:txBody>
                  <a:tcPr marL="9525" marR="9525" marT="9525" marB="0" anchor="ctr">
                    <a:noFill/>
                  </a:tcPr>
                </a:tc>
                <a:extLst>
                  <a:ext uri="{0D108BD9-81ED-4DB2-BD59-A6C34878D82A}">
                    <a16:rowId xmlns:a16="http://schemas.microsoft.com/office/drawing/2014/main" val="2596825011"/>
                  </a:ext>
                </a:extLst>
              </a:tr>
              <a:tr h="414223">
                <a:tc>
                  <a:txBody>
                    <a:bodyPr/>
                    <a:lstStyle/>
                    <a:p>
                      <a:pPr algn="ctr" fontAlgn="b"/>
                      <a:r>
                        <a:rPr lang="en-US" sz="1600" b="1" i="0" u="none" strike="noStrike" dirty="0">
                          <a:solidFill>
                            <a:srgbClr val="000000"/>
                          </a:solidFill>
                          <a:effectLst/>
                          <a:latin typeface="Calibri" panose="020F0502020204030204" pitchFamily="34" charset="0"/>
                        </a:rPr>
                        <a:t>MUSIC</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2.0</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-50.00</a:t>
                      </a:r>
                    </a:p>
                  </a:txBody>
                  <a:tcPr marL="9525" marR="9525" marT="9525" marB="0" anchor="ctr"/>
                </a:tc>
                <a:extLst>
                  <a:ext uri="{0D108BD9-81ED-4DB2-BD59-A6C34878D82A}">
                    <a16:rowId xmlns:a16="http://schemas.microsoft.com/office/drawing/2014/main" val="3371653981"/>
                  </a:ext>
                </a:extLst>
              </a:tr>
              <a:tr h="414223">
                <a:tc>
                  <a:txBody>
                    <a:bodyPr/>
                    <a:lstStyle/>
                    <a:p>
                      <a:pPr algn="ctr" fontAlgn="b"/>
                      <a:r>
                        <a:rPr lang="en-US" sz="1600" b="1" i="0" u="none" strike="noStrike" dirty="0">
                          <a:solidFill>
                            <a:srgbClr val="000000"/>
                          </a:solidFill>
                          <a:effectLst/>
                          <a:latin typeface="Calibri" panose="020F0502020204030204" pitchFamily="34" charset="0"/>
                        </a:rPr>
                        <a:t>Library</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3.0</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-50.00</a:t>
                      </a:r>
                    </a:p>
                  </a:txBody>
                  <a:tcPr marL="9525" marR="9525" marT="9525" marB="0" anchor="ctr"/>
                </a:tc>
                <a:extLst>
                  <a:ext uri="{0D108BD9-81ED-4DB2-BD59-A6C34878D82A}">
                    <a16:rowId xmlns:a16="http://schemas.microsoft.com/office/drawing/2014/main" val="4269348790"/>
                  </a:ext>
                </a:extLst>
              </a:tr>
              <a:tr h="414223">
                <a:tc>
                  <a:txBody>
                    <a:bodyPr/>
                    <a:lstStyle/>
                    <a:p>
                      <a:pPr algn="ctr" fontAlgn="b"/>
                      <a:r>
                        <a:rPr lang="en-US" sz="1600" b="1" i="0" u="none" strike="noStrike" dirty="0">
                          <a:solidFill>
                            <a:srgbClr val="000000"/>
                          </a:solidFill>
                          <a:effectLst/>
                          <a:latin typeface="Calibri" panose="020F0502020204030204" pitchFamily="34" charset="0"/>
                        </a:rPr>
                        <a:t>MAIN (DRUPAL)</a:t>
                      </a:r>
                    </a:p>
                  </a:txBody>
                  <a:tcPr marL="9525" marR="9525" marT="9525" marB="0" anchor="ctr">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42</a:t>
                      </a:r>
                    </a:p>
                  </a:txBody>
                  <a:tcPr marL="9525" marR="9525" marT="9525" marB="0" anchor="ctr">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2.8</a:t>
                      </a:r>
                    </a:p>
                  </a:txBody>
                  <a:tcPr marL="9525" marR="9525" marT="9525" marB="0" anchor="ctr">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1.9</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-33.61</a:t>
                      </a:r>
                    </a:p>
                  </a:txBody>
                  <a:tcPr marL="9525" marR="9525" marT="9525" marB="0" anchor="ctr">
                    <a:solidFill>
                      <a:srgbClr val="FFFF00"/>
                    </a:solidFill>
                  </a:tcPr>
                </a:tc>
                <a:extLst>
                  <a:ext uri="{0D108BD9-81ED-4DB2-BD59-A6C34878D82A}">
                    <a16:rowId xmlns:a16="http://schemas.microsoft.com/office/drawing/2014/main" val="2810093880"/>
                  </a:ext>
                </a:extLst>
              </a:tr>
              <a:tr h="414223">
                <a:tc>
                  <a:txBody>
                    <a:bodyPr/>
                    <a:lstStyle/>
                    <a:p>
                      <a:pPr algn="ctr" fontAlgn="b"/>
                      <a:r>
                        <a:rPr lang="en-US" sz="1600" b="1" i="0" u="none" strike="noStrike" dirty="0">
                          <a:solidFill>
                            <a:srgbClr val="000000"/>
                          </a:solidFill>
                          <a:effectLst/>
                          <a:latin typeface="Calibri" panose="020F0502020204030204" pitchFamily="34" charset="0"/>
                        </a:rPr>
                        <a:t>HR</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3.0</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2.0</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-33.33</a:t>
                      </a:r>
                    </a:p>
                  </a:txBody>
                  <a:tcPr marL="9525" marR="9525" marT="9525" marB="0" anchor="ctr"/>
                </a:tc>
                <a:extLst>
                  <a:ext uri="{0D108BD9-81ED-4DB2-BD59-A6C34878D82A}">
                    <a16:rowId xmlns:a16="http://schemas.microsoft.com/office/drawing/2014/main" val="3705183841"/>
                  </a:ext>
                </a:extLst>
              </a:tr>
              <a:tr h="414223">
                <a:tc>
                  <a:txBody>
                    <a:bodyPr/>
                    <a:lstStyle/>
                    <a:p>
                      <a:pPr algn="ctr" fontAlgn="b"/>
                      <a:r>
                        <a:rPr lang="en-US" sz="1600" b="1" i="0" u="none" strike="noStrike" dirty="0">
                          <a:solidFill>
                            <a:srgbClr val="000000"/>
                          </a:solidFill>
                          <a:effectLst/>
                          <a:latin typeface="Calibri" panose="020F0502020204030204" pitchFamily="34" charset="0"/>
                        </a:rPr>
                        <a:t>OLD</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3.6</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2.60</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-27.78</a:t>
                      </a:r>
                    </a:p>
                  </a:txBody>
                  <a:tcPr marL="9525" marR="9525" marT="9525" marB="0" anchor="ctr"/>
                </a:tc>
                <a:extLst>
                  <a:ext uri="{0D108BD9-81ED-4DB2-BD59-A6C34878D82A}">
                    <a16:rowId xmlns:a16="http://schemas.microsoft.com/office/drawing/2014/main" val="2866146435"/>
                  </a:ext>
                </a:extLst>
              </a:tr>
              <a:tr h="414223">
                <a:tc>
                  <a:txBody>
                    <a:bodyPr/>
                    <a:lstStyle/>
                    <a:p>
                      <a:pPr algn="ctr" fontAlgn="b"/>
                      <a:r>
                        <a:rPr lang="en-US" sz="1600" b="1" i="0" u="none" strike="noStrike" dirty="0">
                          <a:solidFill>
                            <a:srgbClr val="000000"/>
                          </a:solidFill>
                          <a:effectLst/>
                          <a:latin typeface="Calibri" panose="020F0502020204030204" pitchFamily="34" charset="0"/>
                        </a:rPr>
                        <a:t>CDC</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2.00</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-20.00</a:t>
                      </a:r>
                    </a:p>
                  </a:txBody>
                  <a:tcPr marL="9525" marR="9525" marT="9525" marB="0" anchor="ctr"/>
                </a:tc>
                <a:extLst>
                  <a:ext uri="{0D108BD9-81ED-4DB2-BD59-A6C34878D82A}">
                    <a16:rowId xmlns:a16="http://schemas.microsoft.com/office/drawing/2014/main" val="4037064337"/>
                  </a:ext>
                </a:extLst>
              </a:tr>
              <a:tr h="414223">
                <a:tc>
                  <a:txBody>
                    <a:bodyPr/>
                    <a:lstStyle/>
                    <a:p>
                      <a:pPr algn="ctr" fontAlgn="b"/>
                      <a:r>
                        <a:rPr lang="en-US" sz="1600" b="1" i="0" u="none" strike="noStrike" dirty="0">
                          <a:solidFill>
                            <a:srgbClr val="000000"/>
                          </a:solidFill>
                          <a:effectLst/>
                          <a:latin typeface="Calibri" panose="020F0502020204030204" pitchFamily="34" charset="0"/>
                        </a:rPr>
                        <a:t>CEHD</a:t>
                      </a:r>
                    </a:p>
                  </a:txBody>
                  <a:tcPr marL="9525" marR="9525" marT="9525" marB="0" anchor="ctr">
                    <a:no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ctr">
                    <a:noFill/>
                  </a:tcPr>
                </a:tc>
                <a:tc>
                  <a:txBody>
                    <a:bodyPr/>
                    <a:lstStyle/>
                    <a:p>
                      <a:pPr algn="ctr" fontAlgn="b"/>
                      <a:r>
                        <a:rPr lang="en-US" sz="1600" b="0" i="0" u="none" strike="noStrike" dirty="0">
                          <a:solidFill>
                            <a:srgbClr val="000000"/>
                          </a:solidFill>
                          <a:effectLst/>
                          <a:latin typeface="Calibri" panose="020F0502020204030204" pitchFamily="34" charset="0"/>
                        </a:rPr>
                        <a:t>3.0</a:t>
                      </a:r>
                    </a:p>
                  </a:txBody>
                  <a:tcPr marL="9525" marR="9525" marT="9525" marB="0" anchor="ctr">
                    <a:noFill/>
                  </a:tcPr>
                </a:tc>
                <a:tc>
                  <a:txBody>
                    <a:bodyPr/>
                    <a:lstStyle/>
                    <a:p>
                      <a:pPr algn="ctr" fontAlgn="b"/>
                      <a:r>
                        <a:rPr lang="en-US" sz="1600" b="0" i="0" u="none" strike="noStrike" dirty="0">
                          <a:solidFill>
                            <a:srgbClr val="000000"/>
                          </a:solidFill>
                          <a:effectLst/>
                          <a:latin typeface="Calibri" panose="020F0502020204030204" pitchFamily="34" charset="0"/>
                        </a:rPr>
                        <a:t>2.50</a:t>
                      </a:r>
                    </a:p>
                  </a:txBody>
                  <a:tcPr marL="9525" marR="9525" marT="9525" marB="0" anchor="ctr">
                    <a:noFill/>
                  </a:tcPr>
                </a:tc>
                <a:tc>
                  <a:txBody>
                    <a:bodyPr/>
                    <a:lstStyle/>
                    <a:p>
                      <a:pPr algn="ctr" fontAlgn="b"/>
                      <a:r>
                        <a:rPr lang="en-US" sz="1600" b="1" i="0" u="none" strike="noStrike" dirty="0">
                          <a:solidFill>
                            <a:srgbClr val="000000"/>
                          </a:solidFill>
                          <a:effectLst/>
                          <a:latin typeface="Calibri" panose="020F0502020204030204" pitchFamily="34" charset="0"/>
                        </a:rPr>
                        <a:t>-16.67</a:t>
                      </a:r>
                    </a:p>
                  </a:txBody>
                  <a:tcPr marL="9525" marR="9525" marT="9525" marB="0" anchor="ctr">
                    <a:noFill/>
                  </a:tcPr>
                </a:tc>
                <a:extLst>
                  <a:ext uri="{0D108BD9-81ED-4DB2-BD59-A6C34878D82A}">
                    <a16:rowId xmlns:a16="http://schemas.microsoft.com/office/drawing/2014/main" val="2879178941"/>
                  </a:ext>
                </a:extLst>
              </a:tr>
              <a:tr h="414223">
                <a:tc>
                  <a:txBody>
                    <a:bodyPr/>
                    <a:lstStyle/>
                    <a:p>
                      <a:pPr algn="ctr" fontAlgn="b"/>
                      <a:r>
                        <a:rPr lang="en-US" sz="1600" b="1" i="0" u="none" strike="noStrike" dirty="0">
                          <a:solidFill>
                            <a:srgbClr val="000000"/>
                          </a:solidFill>
                          <a:effectLst/>
                          <a:latin typeface="Calibri" panose="020F0502020204030204" pitchFamily="34" charset="0"/>
                        </a:rPr>
                        <a:t>CHSS</a:t>
                      </a:r>
                    </a:p>
                  </a:txBody>
                  <a:tcPr marL="9525" marR="9525" marT="9525" marB="0" anchor="ctr">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21</a:t>
                      </a:r>
                    </a:p>
                  </a:txBody>
                  <a:tcPr marL="9525" marR="9525" marT="9525" marB="0" anchor="ctr">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4.0</a:t>
                      </a:r>
                    </a:p>
                  </a:txBody>
                  <a:tcPr marL="9525" marR="9525" marT="9525" marB="0" anchor="ctr">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3.3</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-16.67</a:t>
                      </a:r>
                    </a:p>
                  </a:txBody>
                  <a:tcPr marL="9525" marR="9525" marT="9525" marB="0" anchor="ctr">
                    <a:solidFill>
                      <a:srgbClr val="FFFF00"/>
                    </a:solidFill>
                  </a:tcPr>
                </a:tc>
                <a:extLst>
                  <a:ext uri="{0D108BD9-81ED-4DB2-BD59-A6C34878D82A}">
                    <a16:rowId xmlns:a16="http://schemas.microsoft.com/office/drawing/2014/main" val="3122190021"/>
                  </a:ext>
                </a:extLst>
              </a:tr>
              <a:tr h="414223">
                <a:tc>
                  <a:txBody>
                    <a:bodyPr/>
                    <a:lstStyle/>
                    <a:p>
                      <a:pPr algn="ctr" fontAlgn="b"/>
                      <a:r>
                        <a:rPr lang="en-US" sz="1600" b="1" i="0" u="none" strike="noStrike" dirty="0">
                          <a:solidFill>
                            <a:srgbClr val="000000"/>
                          </a:solidFill>
                          <a:effectLst/>
                          <a:latin typeface="Calibri" panose="020F0502020204030204" pitchFamily="34" charset="0"/>
                        </a:rPr>
                        <a:t>ITS WEB</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3.5</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rPr>
                        <a:t>3.0</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-14.29</a:t>
                      </a:r>
                    </a:p>
                  </a:txBody>
                  <a:tcPr marL="9525" marR="9525" marT="9525" marB="0" anchor="ctr"/>
                </a:tc>
                <a:extLst>
                  <a:ext uri="{0D108BD9-81ED-4DB2-BD59-A6C34878D82A}">
                    <a16:rowId xmlns:a16="http://schemas.microsoft.com/office/drawing/2014/main" val="3100966943"/>
                  </a:ext>
                </a:extLst>
              </a:tr>
            </a:tbl>
          </a:graphicData>
        </a:graphic>
      </p:graphicFrame>
    </p:spTree>
    <p:extLst>
      <p:ext uri="{BB962C8B-B14F-4D97-AF65-F5344CB8AC3E}">
        <p14:creationId xmlns:p14="http://schemas.microsoft.com/office/powerpoint/2010/main" val="3127901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612-7206-7C77-94C4-E8FDE6C7B9AA}"/>
              </a:ext>
            </a:extLst>
          </p:cNvPr>
          <p:cNvSpPr>
            <a:spLocks noGrp="1"/>
          </p:cNvSpPr>
          <p:nvPr>
            <p:ph type="title"/>
          </p:nvPr>
        </p:nvSpPr>
        <p:spPr>
          <a:xfrm>
            <a:off x="609600" y="533400"/>
            <a:ext cx="10972800" cy="990600"/>
          </a:xfrm>
        </p:spPr>
        <p:txBody>
          <a:bodyPr anchor="ctr">
            <a:normAutofit/>
          </a:bodyPr>
          <a:lstStyle/>
          <a:p>
            <a:pPr>
              <a:lnSpc>
                <a:spcPct val="90000"/>
              </a:lnSpc>
            </a:pPr>
            <a:r>
              <a:rPr lang="en-US" sz="3400" dirty="0"/>
              <a:t>Pre-/Post- Manual Accessibility Reviews (</a:t>
            </a:r>
            <a:r>
              <a:rPr lang="en-US" sz="3400" i="1" dirty="0"/>
              <a:t>Understandable</a:t>
            </a:r>
            <a:r>
              <a:rPr lang="en-US" sz="3400" dirty="0"/>
              <a:t>)</a:t>
            </a:r>
          </a:p>
        </p:txBody>
      </p:sp>
      <p:sp>
        <p:nvSpPr>
          <p:cNvPr id="17" name="Content Placeholder 16">
            <a:extLst>
              <a:ext uri="{FF2B5EF4-FFF2-40B4-BE49-F238E27FC236}">
                <a16:creationId xmlns:a16="http://schemas.microsoft.com/office/drawing/2014/main" id="{102F540F-1413-4BB4-4277-4D718739B85B}"/>
              </a:ext>
            </a:extLst>
          </p:cNvPr>
          <p:cNvSpPr>
            <a:spLocks noGrp="1"/>
          </p:cNvSpPr>
          <p:nvPr>
            <p:ph sz="half" idx="1"/>
          </p:nvPr>
        </p:nvSpPr>
        <p:spPr>
          <a:xfrm>
            <a:off x="609600" y="1673352"/>
            <a:ext cx="5384800" cy="4718304"/>
          </a:xfrm>
        </p:spPr>
        <p:txBody>
          <a:bodyPr>
            <a:normAutofit/>
          </a:bodyPr>
          <a:lstStyle/>
          <a:p>
            <a:pPr marL="0" indent="0">
              <a:buNone/>
            </a:pPr>
            <a:endParaRPr lang="en-US" sz="2400" b="1" dirty="0"/>
          </a:p>
          <a:p>
            <a:pPr marL="0" indent="0">
              <a:buNone/>
            </a:pPr>
            <a:r>
              <a:rPr lang="en-US" sz="2400" b="1" dirty="0"/>
              <a:t>83 of 89 home pages reviewed reported zero errors</a:t>
            </a:r>
            <a:r>
              <a:rPr lang="en-US" sz="2400" dirty="0"/>
              <a:t> under the </a:t>
            </a:r>
            <a:r>
              <a:rPr lang="en-US" sz="2400" i="1" dirty="0"/>
              <a:t>Understandable (3 checkpoints) </a:t>
            </a:r>
            <a:r>
              <a:rPr lang="en-US" sz="2400" dirty="0"/>
              <a:t>guideline both before and after training. These errors are consistent with issues related to, for example, </a:t>
            </a:r>
            <a:r>
              <a:rPr lang="en-US" sz="2400" i="1" dirty="0"/>
              <a:t>missing language attributes</a:t>
            </a:r>
            <a:r>
              <a:rPr lang="en-US" sz="2400" dirty="0"/>
              <a:t>, </a:t>
            </a:r>
            <a:r>
              <a:rPr lang="en-US" sz="2400" i="1" dirty="0"/>
              <a:t>missing form labels, and form labels lacking adequate instructions</a:t>
            </a:r>
            <a:r>
              <a:rPr lang="en-US" sz="2400" dirty="0"/>
              <a:t>.</a:t>
            </a:r>
          </a:p>
          <a:p>
            <a:endParaRPr lang="en-US" dirty="0"/>
          </a:p>
        </p:txBody>
      </p:sp>
      <p:pic>
        <p:nvPicPr>
          <p:cNvPr id="6" name="Content Placeholder 5">
            <a:extLst>
              <a:ext uri="{FF2B5EF4-FFF2-40B4-BE49-F238E27FC236}">
                <a16:creationId xmlns:a16="http://schemas.microsoft.com/office/drawing/2014/main" id="{1797E1E9-A9E2-5D45-0FA6-39A236AF2A65}"/>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r="33962"/>
          <a:stretch/>
        </p:blipFill>
        <p:spPr>
          <a:xfrm>
            <a:off x="6477000" y="2667000"/>
            <a:ext cx="4590669" cy="1981200"/>
          </a:xfrm>
        </p:spPr>
      </p:pic>
    </p:spTree>
    <p:extLst>
      <p:ext uri="{BB962C8B-B14F-4D97-AF65-F5344CB8AC3E}">
        <p14:creationId xmlns:p14="http://schemas.microsoft.com/office/powerpoint/2010/main" val="3097419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a:bodyPr>
          <a:lstStyle/>
          <a:p>
            <a:pPr algn="ctr"/>
            <a:r>
              <a:rPr lang="en-US" b="1" dirty="0">
                <a:solidFill>
                  <a:srgbClr val="006633"/>
                </a:solidFill>
              </a:rPr>
              <a:t>Introductions</a:t>
            </a:r>
            <a:r>
              <a:rPr lang="en-US" dirty="0">
                <a:solidFill>
                  <a:srgbClr val="006633"/>
                </a:solidFill>
              </a:rPr>
              <a:t> </a:t>
            </a:r>
            <a:endParaRPr lang="en-US" i="1" dirty="0">
              <a:solidFill>
                <a:srgbClr val="006633"/>
              </a:solidFill>
            </a:endParaRPr>
          </a:p>
        </p:txBody>
      </p:sp>
      <p:sp>
        <p:nvSpPr>
          <p:cNvPr id="4" name="Rectangle 3">
            <a:extLst>
              <a:ext uri="{FF2B5EF4-FFF2-40B4-BE49-F238E27FC236}">
                <a16:creationId xmlns:a16="http://schemas.microsoft.com/office/drawing/2014/main" id="{8FB784C3-3A44-452F-88C2-28334A346ED6}"/>
              </a:ext>
            </a:extLst>
          </p:cNvPr>
          <p:cNvSpPr/>
          <p:nvPr/>
        </p:nvSpPr>
        <p:spPr>
          <a:xfrm>
            <a:off x="2209800" y="4800601"/>
            <a:ext cx="7772400" cy="492443"/>
          </a:xfrm>
          <a:prstGeom prst="rect">
            <a:avLst/>
          </a:prstGeom>
        </p:spPr>
        <p:txBody>
          <a:bodyPr wrap="square">
            <a:spAutoFit/>
          </a:bodyPr>
          <a:lstStyle/>
          <a:p>
            <a:pPr algn="ctr"/>
            <a:r>
              <a:rPr lang="en-US" sz="2600" i="1" spc="-150" dirty="0">
                <a:latin typeface="+mj-lt"/>
              </a:rPr>
              <a:t>GMU’s Assistive Technology Initiative</a:t>
            </a:r>
          </a:p>
        </p:txBody>
      </p:sp>
    </p:spTree>
    <p:extLst>
      <p:ext uri="{BB962C8B-B14F-4D97-AF65-F5344CB8AC3E}">
        <p14:creationId xmlns:p14="http://schemas.microsoft.com/office/powerpoint/2010/main" val="757758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612-7206-7C77-94C4-E8FDE6C7B9AA}"/>
              </a:ext>
            </a:extLst>
          </p:cNvPr>
          <p:cNvSpPr>
            <a:spLocks noGrp="1"/>
          </p:cNvSpPr>
          <p:nvPr>
            <p:ph type="title"/>
          </p:nvPr>
        </p:nvSpPr>
        <p:spPr/>
        <p:txBody>
          <a:bodyPr>
            <a:noAutofit/>
          </a:bodyPr>
          <a:lstStyle/>
          <a:p>
            <a:r>
              <a:rPr lang="en-US" sz="3200" dirty="0">
                <a:solidFill>
                  <a:srgbClr val="D2533C"/>
                </a:solidFill>
              </a:rPr>
              <a:t>Pre-/Post- Manual Accessibility Reviews (</a:t>
            </a:r>
            <a:r>
              <a:rPr lang="en-US" sz="3200" i="1" dirty="0">
                <a:solidFill>
                  <a:srgbClr val="D2533C"/>
                </a:solidFill>
              </a:rPr>
              <a:t>Robust</a:t>
            </a:r>
            <a:r>
              <a:rPr lang="en-US" sz="3200" dirty="0">
                <a:solidFill>
                  <a:srgbClr val="D2533C"/>
                </a:solidFill>
              </a:rPr>
              <a:t>)</a:t>
            </a:r>
          </a:p>
        </p:txBody>
      </p:sp>
      <p:sp>
        <p:nvSpPr>
          <p:cNvPr id="17" name="Content Placeholder 16">
            <a:extLst>
              <a:ext uri="{FF2B5EF4-FFF2-40B4-BE49-F238E27FC236}">
                <a16:creationId xmlns:a16="http://schemas.microsoft.com/office/drawing/2014/main" id="{102F540F-1413-4BB4-4277-4D718739B85B}"/>
              </a:ext>
            </a:extLst>
          </p:cNvPr>
          <p:cNvSpPr>
            <a:spLocks noGrp="1"/>
          </p:cNvSpPr>
          <p:nvPr>
            <p:ph sz="half" idx="1"/>
          </p:nvPr>
        </p:nvSpPr>
        <p:spPr>
          <a:xfrm>
            <a:off x="609600" y="1673352"/>
            <a:ext cx="10972800" cy="990600"/>
          </a:xfrm>
        </p:spPr>
        <p:txBody>
          <a:bodyPr>
            <a:normAutofit fontScale="62500" lnSpcReduction="20000"/>
          </a:bodyPr>
          <a:lstStyle/>
          <a:p>
            <a:pPr marL="0" indent="0">
              <a:buNone/>
            </a:pPr>
            <a:r>
              <a:rPr lang="en-US" b="1" dirty="0"/>
              <a:t>69 of the 89 home pages reviewed saw a reduction in the number of errors reported under the </a:t>
            </a:r>
            <a:r>
              <a:rPr lang="en-US" b="1" i="1" dirty="0"/>
              <a:t>Robust </a:t>
            </a:r>
            <a:r>
              <a:rPr lang="en-US" b="1" dirty="0"/>
              <a:t>guideline (2 checkpoints) post-training.</a:t>
            </a:r>
            <a:r>
              <a:rPr lang="en-US" dirty="0"/>
              <a:t> In our checklist, these errors are consistent with issues related to the </a:t>
            </a:r>
            <a:r>
              <a:rPr lang="en-US" i="1" dirty="0"/>
              <a:t>frames, specifically iframes (i.e., YouTube videos, calendar widgets), that lack accessible names</a:t>
            </a:r>
            <a:r>
              <a:rPr lang="en-US" dirty="0"/>
              <a:t>.</a:t>
            </a:r>
          </a:p>
        </p:txBody>
      </p:sp>
      <p:graphicFrame>
        <p:nvGraphicFramePr>
          <p:cNvPr id="23" name="Content Placeholder 22">
            <a:extLst>
              <a:ext uri="{FF2B5EF4-FFF2-40B4-BE49-F238E27FC236}">
                <a16:creationId xmlns:a16="http://schemas.microsoft.com/office/drawing/2014/main" id="{8132BE89-E016-F76A-6E32-1B90A1530903}"/>
              </a:ext>
            </a:extLst>
          </p:cNvPr>
          <p:cNvGraphicFramePr>
            <a:graphicFrameLocks noGrp="1"/>
          </p:cNvGraphicFramePr>
          <p:nvPr>
            <p:ph sz="half" idx="2"/>
            <p:extLst>
              <p:ext uri="{D42A27DB-BD31-4B8C-83A1-F6EECF244321}">
                <p14:modId xmlns:p14="http://schemas.microsoft.com/office/powerpoint/2010/main" val="1571422597"/>
              </p:ext>
            </p:extLst>
          </p:nvPr>
        </p:nvGraphicFramePr>
        <p:xfrm>
          <a:off x="609600" y="2813304"/>
          <a:ext cx="10972801" cy="2909596"/>
        </p:xfrm>
        <a:graphic>
          <a:graphicData uri="http://schemas.openxmlformats.org/drawingml/2006/table">
            <a:tbl>
              <a:tblPr firstRow="1" firstCol="1" bandRow="1">
                <a:tableStyleId>{793D81CF-94F2-401A-BA57-92F5A7B2D0C5}</a:tableStyleId>
              </a:tblPr>
              <a:tblGrid>
                <a:gridCol w="2438400">
                  <a:extLst>
                    <a:ext uri="{9D8B030D-6E8A-4147-A177-3AD203B41FA5}">
                      <a16:colId xmlns:a16="http://schemas.microsoft.com/office/drawing/2014/main" val="3678147812"/>
                    </a:ext>
                  </a:extLst>
                </a:gridCol>
                <a:gridCol w="1676400">
                  <a:extLst>
                    <a:ext uri="{9D8B030D-6E8A-4147-A177-3AD203B41FA5}">
                      <a16:colId xmlns:a16="http://schemas.microsoft.com/office/drawing/2014/main" val="1876449425"/>
                    </a:ext>
                  </a:extLst>
                </a:gridCol>
                <a:gridCol w="2133600">
                  <a:extLst>
                    <a:ext uri="{9D8B030D-6E8A-4147-A177-3AD203B41FA5}">
                      <a16:colId xmlns:a16="http://schemas.microsoft.com/office/drawing/2014/main" val="3981549289"/>
                    </a:ext>
                  </a:extLst>
                </a:gridCol>
                <a:gridCol w="2209800">
                  <a:extLst>
                    <a:ext uri="{9D8B030D-6E8A-4147-A177-3AD203B41FA5}">
                      <a16:colId xmlns:a16="http://schemas.microsoft.com/office/drawing/2014/main" val="343039070"/>
                    </a:ext>
                  </a:extLst>
                </a:gridCol>
                <a:gridCol w="2514601">
                  <a:extLst>
                    <a:ext uri="{9D8B030D-6E8A-4147-A177-3AD203B41FA5}">
                      <a16:colId xmlns:a16="http://schemas.microsoft.com/office/drawing/2014/main" val="1016271563"/>
                    </a:ext>
                  </a:extLst>
                </a:gridCol>
              </a:tblGrid>
              <a:tr h="1112396">
                <a:tc>
                  <a:txBody>
                    <a:bodyPr/>
                    <a:lstStyle/>
                    <a:p>
                      <a:pPr algn="ctr" rtl="0" fontAlgn="ctr"/>
                      <a:r>
                        <a:rPr lang="en-US" sz="1800" u="none" strike="noStrike" dirty="0">
                          <a:effectLst/>
                        </a:rPr>
                        <a:t>Template</a:t>
                      </a:r>
                      <a:endParaRPr lang="en-US" sz="1800" b="1" i="0" u="none" strike="noStrike" dirty="0">
                        <a:solidFill>
                          <a:srgbClr val="FFFFFF"/>
                        </a:solidFill>
                        <a:effectLst/>
                        <a:latin typeface="Arial" panose="020B0604020202020204" pitchFamily="34" charset="0"/>
                      </a:endParaRPr>
                    </a:p>
                  </a:txBody>
                  <a:tcPr marL="5862" marR="5862" marT="5862" marB="0" anchor="ctr">
                    <a:solidFill>
                      <a:srgbClr val="C43D2D"/>
                    </a:solidFill>
                  </a:tcPr>
                </a:tc>
                <a:tc>
                  <a:txBody>
                    <a:bodyPr/>
                    <a:lstStyle/>
                    <a:p>
                      <a:pPr algn="ctr" rtl="0" fontAlgn="ctr"/>
                      <a:r>
                        <a:rPr lang="en-US" sz="1800" u="none" strike="noStrike" dirty="0">
                          <a:effectLst/>
                        </a:rPr>
                        <a:t># of sites</a:t>
                      </a:r>
                      <a:endParaRPr lang="en-US" sz="1800" b="1" i="0" u="none" strike="noStrike" dirty="0">
                        <a:solidFill>
                          <a:srgbClr val="FFFFFF"/>
                        </a:solidFill>
                        <a:effectLst/>
                        <a:latin typeface="Arial" panose="020B0604020202020204" pitchFamily="34" charset="0"/>
                      </a:endParaRPr>
                    </a:p>
                  </a:txBody>
                  <a:tcPr marL="5862" marR="5862" marT="5862" marB="0" anchor="ctr">
                    <a:solidFill>
                      <a:srgbClr val="C43D2D"/>
                    </a:solidFill>
                  </a:tcPr>
                </a:tc>
                <a:tc>
                  <a:txBody>
                    <a:bodyPr/>
                    <a:lstStyle/>
                    <a:p>
                      <a:pPr algn="ctr" rtl="0" fontAlgn="ctr"/>
                      <a:r>
                        <a:rPr lang="en-US" sz="1800" u="none" strike="noStrike" dirty="0">
                          <a:effectLst/>
                        </a:rPr>
                        <a:t>Avg. # of Errors – </a:t>
                      </a:r>
                    </a:p>
                    <a:p>
                      <a:pPr algn="ctr" rtl="0" fontAlgn="ctr"/>
                      <a:r>
                        <a:rPr lang="en-US" sz="1800" u="none" strike="noStrike" dirty="0">
                          <a:effectLst/>
                        </a:rPr>
                        <a:t>May 2022</a:t>
                      </a:r>
                      <a:endParaRPr lang="en-US" sz="1800" b="1" i="0" u="none" strike="noStrike" dirty="0">
                        <a:solidFill>
                          <a:srgbClr val="FFFFFF"/>
                        </a:solidFill>
                        <a:effectLst/>
                        <a:latin typeface="Arial" panose="020B0604020202020204" pitchFamily="34" charset="0"/>
                      </a:endParaRPr>
                    </a:p>
                  </a:txBody>
                  <a:tcPr marL="5862" marR="5862" marT="5862" marB="0" anchor="ctr">
                    <a:solidFill>
                      <a:srgbClr val="C43D2D"/>
                    </a:solidFill>
                  </a:tcPr>
                </a:tc>
                <a:tc>
                  <a:txBody>
                    <a:bodyPr/>
                    <a:lstStyle/>
                    <a:p>
                      <a:pPr algn="ctr" rtl="0" fontAlgn="ctr"/>
                      <a:r>
                        <a:rPr lang="en-US" sz="1800" u="none" strike="noStrike" dirty="0">
                          <a:effectLst/>
                        </a:rPr>
                        <a:t>Avg. # of Errors – Nov 2022</a:t>
                      </a:r>
                      <a:endParaRPr lang="en-US" sz="1800" b="1" i="0" u="none" strike="noStrike" dirty="0">
                        <a:solidFill>
                          <a:srgbClr val="FFFFFF"/>
                        </a:solidFill>
                        <a:effectLst/>
                        <a:latin typeface="Arial" panose="020B0604020202020204" pitchFamily="34" charset="0"/>
                      </a:endParaRPr>
                    </a:p>
                  </a:txBody>
                  <a:tcPr marL="5862" marR="5862" marT="5862" marB="0" anchor="ctr">
                    <a:solidFill>
                      <a:srgbClr val="C43D2D"/>
                    </a:solidFill>
                  </a:tcPr>
                </a:tc>
                <a:tc>
                  <a:txBody>
                    <a:bodyPr/>
                    <a:lstStyle/>
                    <a:p>
                      <a:pPr algn="ctr" rtl="0" fontAlgn="ctr"/>
                      <a:r>
                        <a:rPr lang="en-US" sz="1800" u="none" strike="noStrike" dirty="0">
                          <a:effectLst/>
                        </a:rPr>
                        <a:t>Avg. Reduction in Errors (%)</a:t>
                      </a:r>
                      <a:endParaRPr lang="en-US" sz="1800" b="1" i="0" u="none" strike="noStrike" dirty="0">
                        <a:solidFill>
                          <a:srgbClr val="FFFFFF"/>
                        </a:solidFill>
                        <a:effectLst/>
                        <a:latin typeface="Arial" panose="020B0604020202020204" pitchFamily="34" charset="0"/>
                      </a:endParaRPr>
                    </a:p>
                  </a:txBody>
                  <a:tcPr marL="5862" marR="5862" marT="5862" marB="0" anchor="ctr">
                    <a:solidFill>
                      <a:srgbClr val="C43D2D"/>
                    </a:solidFill>
                  </a:tcPr>
                </a:tc>
                <a:extLst>
                  <a:ext uri="{0D108BD9-81ED-4DB2-BD59-A6C34878D82A}">
                    <a16:rowId xmlns:a16="http://schemas.microsoft.com/office/drawing/2014/main" val="1472529082"/>
                  </a:ext>
                </a:extLst>
              </a:tr>
              <a:tr h="449300">
                <a:tc>
                  <a:txBody>
                    <a:bodyPr/>
                    <a:lstStyle/>
                    <a:p>
                      <a:pPr algn="ctr" fontAlgn="b"/>
                      <a:r>
                        <a:rPr lang="en-US" sz="1800" b="1" i="0" u="none" strike="noStrike" dirty="0">
                          <a:solidFill>
                            <a:srgbClr val="000000"/>
                          </a:solidFill>
                          <a:effectLst/>
                          <a:latin typeface="Calibri" panose="020F0502020204030204" pitchFamily="34" charset="0"/>
                        </a:rPr>
                        <a:t>MUSIC</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0.00</a:t>
                      </a:r>
                    </a:p>
                  </a:txBody>
                  <a:tcPr marL="9525" marR="9525" marT="9525" marB="0" anchor="ctr"/>
                </a:tc>
                <a:tc>
                  <a:txBody>
                    <a:bodyPr/>
                    <a:lstStyle/>
                    <a:p>
                      <a:pPr algn="ctr" fontAlgn="b"/>
                      <a:r>
                        <a:rPr lang="en-US" sz="1800" b="1" i="0" u="none" strike="noStrike" dirty="0">
                          <a:solidFill>
                            <a:srgbClr val="000000"/>
                          </a:solidFill>
                          <a:effectLst/>
                          <a:latin typeface="Calibri" panose="020F0502020204030204" pitchFamily="34" charset="0"/>
                        </a:rPr>
                        <a:t>-100.00</a:t>
                      </a:r>
                    </a:p>
                  </a:txBody>
                  <a:tcPr marL="9525" marR="9525" marT="9525" marB="0" anchor="ctr"/>
                </a:tc>
                <a:extLst>
                  <a:ext uri="{0D108BD9-81ED-4DB2-BD59-A6C34878D82A}">
                    <a16:rowId xmlns:a16="http://schemas.microsoft.com/office/drawing/2014/main" val="939380992"/>
                  </a:ext>
                </a:extLst>
              </a:tr>
              <a:tr h="449300">
                <a:tc>
                  <a:txBody>
                    <a:bodyPr/>
                    <a:lstStyle/>
                    <a:p>
                      <a:pPr algn="ctr" fontAlgn="b"/>
                      <a:r>
                        <a:rPr lang="en-US" sz="1800" b="1" i="0" u="none" strike="noStrike" dirty="0">
                          <a:solidFill>
                            <a:srgbClr val="000000"/>
                          </a:solidFill>
                          <a:effectLst/>
                          <a:latin typeface="Calibri" panose="020F0502020204030204" pitchFamily="34" charset="0"/>
                        </a:rPr>
                        <a:t>OLD</a:t>
                      </a:r>
                    </a:p>
                  </a:txBody>
                  <a:tcPr marL="9525" marR="9525" marT="9525" marB="0" anchor="ctr">
                    <a:noFill/>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9525" marR="9525" marT="9525" marB="0" anchor="ctr">
                    <a:noFill/>
                  </a:tcPr>
                </a:tc>
                <a:tc>
                  <a:txBody>
                    <a:bodyPr/>
                    <a:lstStyle/>
                    <a:p>
                      <a:pPr algn="ctr" fontAlgn="b"/>
                      <a:r>
                        <a:rPr lang="en-US" sz="1800" b="0" i="0" u="none" strike="noStrike" dirty="0">
                          <a:solidFill>
                            <a:srgbClr val="000000"/>
                          </a:solidFill>
                          <a:effectLst/>
                          <a:latin typeface="Calibri" panose="020F0502020204030204" pitchFamily="34" charset="0"/>
                        </a:rPr>
                        <a:t>0.4</a:t>
                      </a:r>
                    </a:p>
                  </a:txBody>
                  <a:tcPr marL="9525" marR="9525" marT="9525" marB="0" anchor="ctr">
                    <a:noFill/>
                  </a:tcPr>
                </a:tc>
                <a:tc>
                  <a:txBody>
                    <a:bodyPr/>
                    <a:lstStyle/>
                    <a:p>
                      <a:pPr algn="ctr" fontAlgn="b"/>
                      <a:r>
                        <a:rPr lang="en-US" sz="1800" b="0" i="0" u="none" strike="noStrike" dirty="0">
                          <a:solidFill>
                            <a:srgbClr val="000000"/>
                          </a:solidFill>
                          <a:effectLst/>
                          <a:latin typeface="Calibri" panose="020F0502020204030204" pitchFamily="34" charset="0"/>
                        </a:rPr>
                        <a:t>0.00</a:t>
                      </a:r>
                    </a:p>
                  </a:txBody>
                  <a:tcPr marL="9525" marR="9525" marT="9525" marB="0" anchor="ctr">
                    <a:noFill/>
                  </a:tcPr>
                </a:tc>
                <a:tc>
                  <a:txBody>
                    <a:bodyPr/>
                    <a:lstStyle/>
                    <a:p>
                      <a:pPr algn="ctr" fontAlgn="b"/>
                      <a:r>
                        <a:rPr lang="en-US" sz="1800" b="1" i="0" u="none" strike="noStrike" dirty="0">
                          <a:solidFill>
                            <a:srgbClr val="000000"/>
                          </a:solidFill>
                          <a:effectLst/>
                          <a:latin typeface="Calibri" panose="020F0502020204030204" pitchFamily="34" charset="0"/>
                        </a:rPr>
                        <a:t>-100.00</a:t>
                      </a:r>
                    </a:p>
                  </a:txBody>
                  <a:tcPr marL="9525" marR="9525" marT="9525" marB="0" anchor="ctr">
                    <a:noFill/>
                  </a:tcPr>
                </a:tc>
                <a:extLst>
                  <a:ext uri="{0D108BD9-81ED-4DB2-BD59-A6C34878D82A}">
                    <a16:rowId xmlns:a16="http://schemas.microsoft.com/office/drawing/2014/main" val="2596825011"/>
                  </a:ext>
                </a:extLst>
              </a:tr>
              <a:tr h="449300">
                <a:tc>
                  <a:txBody>
                    <a:bodyPr/>
                    <a:lstStyle/>
                    <a:p>
                      <a:pPr algn="ctr" fontAlgn="b"/>
                      <a:r>
                        <a:rPr lang="en-US" sz="1800" b="1" i="0" u="none" strike="noStrike" dirty="0">
                          <a:solidFill>
                            <a:srgbClr val="000000"/>
                          </a:solidFill>
                          <a:effectLst/>
                          <a:latin typeface="Calibri" panose="020F0502020204030204" pitchFamily="34" charset="0"/>
                        </a:rPr>
                        <a:t>CHSS</a:t>
                      </a:r>
                    </a:p>
                  </a:txBody>
                  <a:tcPr marL="9525" marR="9525" marT="9525" marB="0" anchor="ctr">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21</a:t>
                      </a:r>
                    </a:p>
                  </a:txBody>
                  <a:tcPr marL="9525" marR="9525" marT="9525" marB="0" anchor="ctr">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0.1</a:t>
                      </a:r>
                    </a:p>
                  </a:txBody>
                  <a:tcPr marL="9525" marR="9525" marT="9525" marB="0" anchor="ctr">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0.00</a:t>
                      </a:r>
                    </a:p>
                  </a:txBody>
                  <a:tcPr marL="9525" marR="9525" marT="9525" marB="0" anchor="ctr">
                    <a:solidFill>
                      <a:srgbClr val="FFFF00"/>
                    </a:solidFill>
                  </a:tcPr>
                </a:tc>
                <a:tc>
                  <a:txBody>
                    <a:bodyPr/>
                    <a:lstStyle/>
                    <a:p>
                      <a:pPr algn="ctr" fontAlgn="b"/>
                      <a:r>
                        <a:rPr lang="en-US" sz="1800" b="1" i="0" u="none" strike="noStrike" dirty="0">
                          <a:solidFill>
                            <a:srgbClr val="000000"/>
                          </a:solidFill>
                          <a:effectLst/>
                          <a:latin typeface="Calibri" panose="020F0502020204030204" pitchFamily="34" charset="0"/>
                        </a:rPr>
                        <a:t>-100.00</a:t>
                      </a:r>
                    </a:p>
                  </a:txBody>
                  <a:tcPr marL="9525" marR="9525" marT="9525" marB="0" anchor="ctr">
                    <a:solidFill>
                      <a:srgbClr val="FFFF00"/>
                    </a:solidFill>
                  </a:tcPr>
                </a:tc>
                <a:extLst>
                  <a:ext uri="{0D108BD9-81ED-4DB2-BD59-A6C34878D82A}">
                    <a16:rowId xmlns:a16="http://schemas.microsoft.com/office/drawing/2014/main" val="2879178941"/>
                  </a:ext>
                </a:extLst>
              </a:tr>
              <a:tr h="449300">
                <a:tc>
                  <a:txBody>
                    <a:bodyPr/>
                    <a:lstStyle/>
                    <a:p>
                      <a:pPr algn="ctr" fontAlgn="b"/>
                      <a:r>
                        <a:rPr lang="en-US" sz="1800" b="1" i="0" u="none" strike="noStrike" dirty="0">
                          <a:solidFill>
                            <a:srgbClr val="000000"/>
                          </a:solidFill>
                          <a:effectLst/>
                          <a:latin typeface="Calibri" panose="020F0502020204030204" pitchFamily="34" charset="0"/>
                        </a:rPr>
                        <a:t>MAIN (DRUPAL)</a:t>
                      </a:r>
                    </a:p>
                  </a:txBody>
                  <a:tcPr marL="9525" marR="9525" marT="9525" marB="0" anchor="ctr">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42</a:t>
                      </a:r>
                    </a:p>
                  </a:txBody>
                  <a:tcPr marL="9525" marR="9525" marT="9525" marB="0" anchor="ctr">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0.8</a:t>
                      </a:r>
                    </a:p>
                  </a:txBody>
                  <a:tcPr marL="9525" marR="9525" marT="9525" marB="0" anchor="ctr">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0.4</a:t>
                      </a:r>
                    </a:p>
                  </a:txBody>
                  <a:tcPr marL="9525" marR="9525" marT="9525" marB="0" anchor="ctr">
                    <a:solidFill>
                      <a:srgbClr val="FFFF00"/>
                    </a:solidFill>
                  </a:tcPr>
                </a:tc>
                <a:tc>
                  <a:txBody>
                    <a:bodyPr/>
                    <a:lstStyle/>
                    <a:p>
                      <a:pPr algn="ctr" fontAlgn="b"/>
                      <a:r>
                        <a:rPr lang="en-US" sz="1800" b="1" i="0" u="none" strike="noStrike" dirty="0">
                          <a:solidFill>
                            <a:srgbClr val="000000"/>
                          </a:solidFill>
                          <a:effectLst/>
                          <a:latin typeface="Calibri" panose="020F0502020204030204" pitchFamily="34" charset="0"/>
                        </a:rPr>
                        <a:t>-48.57</a:t>
                      </a:r>
                    </a:p>
                  </a:txBody>
                  <a:tcPr marL="9525" marR="9525" marT="9525" marB="0" anchor="ctr">
                    <a:solidFill>
                      <a:srgbClr val="FFFF00"/>
                    </a:solidFill>
                  </a:tcPr>
                </a:tc>
                <a:extLst>
                  <a:ext uri="{0D108BD9-81ED-4DB2-BD59-A6C34878D82A}">
                    <a16:rowId xmlns:a16="http://schemas.microsoft.com/office/drawing/2014/main" val="3122190021"/>
                  </a:ext>
                </a:extLst>
              </a:tr>
            </a:tbl>
          </a:graphicData>
        </a:graphic>
      </p:graphicFrame>
    </p:spTree>
    <p:extLst>
      <p:ext uri="{BB962C8B-B14F-4D97-AF65-F5344CB8AC3E}">
        <p14:creationId xmlns:p14="http://schemas.microsoft.com/office/powerpoint/2010/main" val="1431743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5508-40A4-45D4-877B-59B387A0806D}"/>
              </a:ext>
            </a:extLst>
          </p:cNvPr>
          <p:cNvSpPr>
            <a:spLocks noGrp="1"/>
          </p:cNvSpPr>
          <p:nvPr>
            <p:ph type="title"/>
          </p:nvPr>
        </p:nvSpPr>
        <p:spPr/>
        <p:txBody>
          <a:bodyPr/>
          <a:lstStyle/>
          <a:p>
            <a:r>
              <a:rPr lang="en-US" dirty="0"/>
              <a:t>Common Issues Identified</a:t>
            </a:r>
          </a:p>
        </p:txBody>
      </p:sp>
      <p:sp>
        <p:nvSpPr>
          <p:cNvPr id="3" name="Content Placeholder 2">
            <a:extLst>
              <a:ext uri="{FF2B5EF4-FFF2-40B4-BE49-F238E27FC236}">
                <a16:creationId xmlns:a16="http://schemas.microsoft.com/office/drawing/2014/main" id="{9E710634-38E9-4DEF-817B-30F8B7B31569}"/>
              </a:ext>
            </a:extLst>
          </p:cNvPr>
          <p:cNvSpPr>
            <a:spLocks noGrp="1"/>
          </p:cNvSpPr>
          <p:nvPr>
            <p:ph idx="1"/>
          </p:nvPr>
        </p:nvSpPr>
        <p:spPr/>
        <p:txBody>
          <a:bodyPr>
            <a:normAutofit/>
          </a:bodyPr>
          <a:lstStyle/>
          <a:p>
            <a:pPr marL="731520" lvl="1" indent="-457200">
              <a:buFont typeface="+mj-lt"/>
              <a:buAutoNum type="arabicPeriod"/>
            </a:pPr>
            <a:r>
              <a:rPr lang="en-US" sz="2400" dirty="0"/>
              <a:t>Unable to pause/stop slider widget</a:t>
            </a:r>
          </a:p>
          <a:p>
            <a:pPr marL="731520" lvl="1" indent="-457200">
              <a:buFont typeface="+mj-lt"/>
              <a:buAutoNum type="arabicPeriod"/>
            </a:pPr>
            <a:r>
              <a:rPr lang="en-US" sz="2400" dirty="0"/>
              <a:t>Skip navigation links missing</a:t>
            </a:r>
          </a:p>
          <a:p>
            <a:pPr marL="731520" lvl="1" indent="-457200">
              <a:buFont typeface="+mj-lt"/>
              <a:buAutoNum type="arabicPeriod"/>
            </a:pPr>
            <a:r>
              <a:rPr lang="en-US" sz="2400" dirty="0"/>
              <a:t>Form fields structured with table element (missing </a:t>
            </a:r>
            <a:r>
              <a:rPr lang="en-US" sz="2400" i="1" dirty="0"/>
              <a:t>role </a:t>
            </a:r>
            <a:r>
              <a:rPr lang="en-US" sz="2400" dirty="0"/>
              <a:t>attribute)</a:t>
            </a:r>
          </a:p>
          <a:p>
            <a:pPr marL="731520" lvl="1" indent="-457200">
              <a:buFont typeface="+mj-lt"/>
              <a:buAutoNum type="arabicPeriod"/>
            </a:pPr>
            <a:r>
              <a:rPr lang="en-US" sz="2400" dirty="0"/>
              <a:t>Issues with color contrast (e.g., slider widgets, Mason Alert, breadcrumbs)</a:t>
            </a:r>
          </a:p>
          <a:p>
            <a:pPr marL="731520" lvl="1" indent="-457200">
              <a:buFont typeface="+mj-lt"/>
              <a:buAutoNum type="arabicPeriod"/>
            </a:pPr>
            <a:r>
              <a:rPr lang="en-US" sz="2400" dirty="0"/>
              <a:t>Keyboard focus indicator missing (e.g., slide widgets, block widgets, expand/collapse control, etc.)</a:t>
            </a:r>
          </a:p>
          <a:p>
            <a:pPr marL="731520" lvl="1" indent="-457200">
              <a:buFont typeface="+mj-lt"/>
              <a:buAutoNum type="arabicPeriod"/>
            </a:pPr>
            <a:r>
              <a:rPr lang="en-US" sz="2400" dirty="0"/>
              <a:t>Videos with inaccurate captions</a:t>
            </a:r>
          </a:p>
          <a:p>
            <a:pPr marL="731520" lvl="1" indent="-457200">
              <a:buFont typeface="+mj-lt"/>
              <a:buAutoNum type="arabicPeriod"/>
            </a:pPr>
            <a:r>
              <a:rPr lang="en-US" sz="2400" dirty="0"/>
              <a:t>Ambiguous hyperlink text</a:t>
            </a:r>
          </a:p>
          <a:p>
            <a:pPr marL="731520" lvl="1" indent="-457200">
              <a:buFont typeface="+mj-lt"/>
              <a:buAutoNum type="arabicPeriod"/>
            </a:pPr>
            <a:r>
              <a:rPr lang="en-US" sz="2400" dirty="0"/>
              <a:t>Color contrast issues (i.e., slider widgets)</a:t>
            </a:r>
          </a:p>
          <a:p>
            <a:endParaRPr lang="en-US" dirty="0"/>
          </a:p>
          <a:p>
            <a:pPr marL="0" indent="0">
              <a:buNone/>
            </a:pPr>
            <a:endParaRPr lang="en-US" dirty="0"/>
          </a:p>
        </p:txBody>
      </p:sp>
    </p:spTree>
    <p:extLst>
      <p:ext uri="{BB962C8B-B14F-4D97-AF65-F5344CB8AC3E}">
        <p14:creationId xmlns:p14="http://schemas.microsoft.com/office/powerpoint/2010/main" val="3024819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6FF-3D3F-469B-97A1-041C63B508CD}"/>
              </a:ext>
            </a:extLst>
          </p:cNvPr>
          <p:cNvSpPr>
            <a:spLocks noGrp="1"/>
          </p:cNvSpPr>
          <p:nvPr>
            <p:ph type="title"/>
          </p:nvPr>
        </p:nvSpPr>
        <p:spPr/>
        <p:txBody>
          <a:bodyPr/>
          <a:lstStyle/>
          <a:p>
            <a:r>
              <a:rPr lang="en-US" dirty="0"/>
              <a:t>#1 – Unable to pause/stop slider widget</a:t>
            </a:r>
          </a:p>
        </p:txBody>
      </p:sp>
      <p:pic>
        <p:nvPicPr>
          <p:cNvPr id="7" name="Screen Recording 6" descr="screen recording demonstrating how website slider carousels cannot be paused or stopped">
            <a:hlinkClick r:id="" action="ppaction://media"/>
            <a:extLst>
              <a:ext uri="{FF2B5EF4-FFF2-40B4-BE49-F238E27FC236}">
                <a16:creationId xmlns:a16="http://schemas.microsoft.com/office/drawing/2014/main" id="{FDD21F15-73A4-C083-F4EE-DC99E360B125}"/>
              </a:ext>
            </a:extLst>
          </p:cNvPr>
          <p:cNvPicPr>
            <a:picLocks noGrp="1" noChangeAspect="1"/>
          </p:cNvPicPr>
          <p:nvPr>
            <p:ph idx="1"/>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43000" y="1676400"/>
            <a:ext cx="9906000" cy="3999949"/>
          </a:xfrm>
        </p:spPr>
      </p:pic>
      <p:sp>
        <p:nvSpPr>
          <p:cNvPr id="5" name="TextBox 4">
            <a:extLst>
              <a:ext uri="{FF2B5EF4-FFF2-40B4-BE49-F238E27FC236}">
                <a16:creationId xmlns:a16="http://schemas.microsoft.com/office/drawing/2014/main" id="{E5082082-73EA-4987-B80A-DD2594B77B99}"/>
              </a:ext>
            </a:extLst>
          </p:cNvPr>
          <p:cNvSpPr txBox="1"/>
          <p:nvPr/>
        </p:nvSpPr>
        <p:spPr>
          <a:xfrm>
            <a:off x="2057400" y="6139934"/>
            <a:ext cx="2515689" cy="369332"/>
          </a:xfrm>
          <a:prstGeom prst="rect">
            <a:avLst/>
          </a:prstGeom>
          <a:noFill/>
        </p:spPr>
        <p:txBody>
          <a:bodyPr wrap="none" rtlCol="0">
            <a:spAutoFit/>
          </a:bodyPr>
          <a:lstStyle/>
          <a:p>
            <a:r>
              <a:rPr lang="en-US" b="1" dirty="0"/>
              <a:t>Website Examples:</a:t>
            </a:r>
            <a:r>
              <a:rPr lang="en-US" dirty="0"/>
              <a:t> </a:t>
            </a:r>
            <a:r>
              <a:rPr lang="en-US" dirty="0">
                <a:hlinkClick r:id="rId7"/>
              </a:rPr>
              <a:t>CHSS</a:t>
            </a:r>
            <a:endParaRPr lang="en-US" dirty="0"/>
          </a:p>
        </p:txBody>
      </p:sp>
    </p:spTree>
    <p:extLst>
      <p:ext uri="{BB962C8B-B14F-4D97-AF65-F5344CB8AC3E}">
        <p14:creationId xmlns:p14="http://schemas.microsoft.com/office/powerpoint/2010/main" val="28360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6FF-3D3F-469B-97A1-041C63B508CD}"/>
              </a:ext>
            </a:extLst>
          </p:cNvPr>
          <p:cNvSpPr>
            <a:spLocks noGrp="1"/>
          </p:cNvSpPr>
          <p:nvPr>
            <p:ph type="title"/>
          </p:nvPr>
        </p:nvSpPr>
        <p:spPr/>
        <p:txBody>
          <a:bodyPr/>
          <a:lstStyle/>
          <a:p>
            <a:r>
              <a:rPr lang="en-US" dirty="0"/>
              <a:t>#2 – Skip Navigation Links Missing</a:t>
            </a:r>
          </a:p>
        </p:txBody>
      </p:sp>
      <p:pic>
        <p:nvPicPr>
          <p:cNvPr id="4" name="Content Placeholder 3" descr="ANDI Links module does not show a Skip Nav link in the links list">
            <a:extLst>
              <a:ext uri="{FF2B5EF4-FFF2-40B4-BE49-F238E27FC236}">
                <a16:creationId xmlns:a16="http://schemas.microsoft.com/office/drawing/2014/main" id="{62901B98-6C9B-438F-8735-DCE8B25E4F6F}"/>
              </a:ext>
            </a:extLst>
          </p:cNvPr>
          <p:cNvPicPr>
            <a:picLocks noGrp="1" noChangeAspect="1"/>
          </p:cNvPicPr>
          <p:nvPr>
            <p:ph idx="1"/>
          </p:nvPr>
        </p:nvPicPr>
        <p:blipFill>
          <a:blip r:embed="rId3"/>
          <a:stretch>
            <a:fillRect/>
          </a:stretch>
        </p:blipFill>
        <p:spPr>
          <a:xfrm>
            <a:off x="1143000" y="1724860"/>
            <a:ext cx="10439400" cy="4402533"/>
          </a:xfrm>
          <a:prstGeom prst="rect">
            <a:avLst/>
          </a:prstGeom>
        </p:spPr>
      </p:pic>
      <p:sp>
        <p:nvSpPr>
          <p:cNvPr id="5" name="TextBox 4">
            <a:extLst>
              <a:ext uri="{FF2B5EF4-FFF2-40B4-BE49-F238E27FC236}">
                <a16:creationId xmlns:a16="http://schemas.microsoft.com/office/drawing/2014/main" id="{E5082082-73EA-4987-B80A-DD2594B77B99}"/>
              </a:ext>
            </a:extLst>
          </p:cNvPr>
          <p:cNvSpPr txBox="1"/>
          <p:nvPr/>
        </p:nvSpPr>
        <p:spPr>
          <a:xfrm>
            <a:off x="2057400" y="6426956"/>
            <a:ext cx="2515689" cy="369332"/>
          </a:xfrm>
          <a:prstGeom prst="rect">
            <a:avLst/>
          </a:prstGeom>
          <a:noFill/>
        </p:spPr>
        <p:txBody>
          <a:bodyPr wrap="none" rtlCol="0">
            <a:spAutoFit/>
          </a:bodyPr>
          <a:lstStyle/>
          <a:p>
            <a:r>
              <a:rPr lang="en-US" b="1" dirty="0"/>
              <a:t>Website Examples:</a:t>
            </a:r>
            <a:r>
              <a:rPr lang="en-US" dirty="0"/>
              <a:t> </a:t>
            </a:r>
            <a:r>
              <a:rPr lang="en-US" dirty="0">
                <a:hlinkClick r:id="rId4"/>
              </a:rPr>
              <a:t>CHSS</a:t>
            </a:r>
            <a:endParaRPr lang="en-US" dirty="0"/>
          </a:p>
        </p:txBody>
      </p:sp>
    </p:spTree>
    <p:extLst>
      <p:ext uri="{BB962C8B-B14F-4D97-AF65-F5344CB8AC3E}">
        <p14:creationId xmlns:p14="http://schemas.microsoft.com/office/powerpoint/2010/main" val="559501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6FF-3D3F-469B-97A1-041C63B508CD}"/>
              </a:ext>
            </a:extLst>
          </p:cNvPr>
          <p:cNvSpPr>
            <a:spLocks noGrp="1"/>
          </p:cNvSpPr>
          <p:nvPr>
            <p:ph type="title"/>
          </p:nvPr>
        </p:nvSpPr>
        <p:spPr/>
        <p:txBody>
          <a:bodyPr>
            <a:normAutofit/>
          </a:bodyPr>
          <a:lstStyle/>
          <a:p>
            <a:r>
              <a:rPr lang="en-US" dirty="0"/>
              <a:t>#3 – Improperly Identified Table Elements</a:t>
            </a:r>
          </a:p>
        </p:txBody>
      </p:sp>
      <p:pic>
        <p:nvPicPr>
          <p:cNvPr id="1028" name="Picture 4" descr="ANDI Table module shows a table element used to position form fields on a website. The table is labeled as a data table instead of using the role=presentation attribute.">
            <a:extLst>
              <a:ext uri="{FF2B5EF4-FFF2-40B4-BE49-F238E27FC236}">
                <a16:creationId xmlns:a16="http://schemas.microsoft.com/office/drawing/2014/main" id="{D0F864EE-1F1A-48BE-8855-97AE33F0C99F}"/>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bwMode="auto">
          <a:xfrm>
            <a:off x="920699" y="1600200"/>
            <a:ext cx="10350601" cy="4876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91BB04F-44A7-4CF2-A445-0BFE904ABCBA}"/>
              </a:ext>
            </a:extLst>
          </p:cNvPr>
          <p:cNvSpPr txBox="1"/>
          <p:nvPr/>
        </p:nvSpPr>
        <p:spPr>
          <a:xfrm>
            <a:off x="7924800" y="5955268"/>
            <a:ext cx="2515689" cy="369332"/>
          </a:xfrm>
          <a:prstGeom prst="rect">
            <a:avLst/>
          </a:prstGeom>
          <a:noFill/>
        </p:spPr>
        <p:txBody>
          <a:bodyPr wrap="none" rtlCol="0">
            <a:spAutoFit/>
          </a:bodyPr>
          <a:lstStyle/>
          <a:p>
            <a:r>
              <a:rPr lang="en-US" b="1" dirty="0"/>
              <a:t>Website Examples:</a:t>
            </a:r>
            <a:r>
              <a:rPr lang="en-US" dirty="0"/>
              <a:t> </a:t>
            </a:r>
            <a:r>
              <a:rPr lang="en-US" dirty="0">
                <a:hlinkClick r:id="rId4"/>
              </a:rPr>
              <a:t>CHSS</a:t>
            </a:r>
            <a:endParaRPr lang="en-US" dirty="0"/>
          </a:p>
        </p:txBody>
      </p:sp>
    </p:spTree>
    <p:extLst>
      <p:ext uri="{BB962C8B-B14F-4D97-AF65-F5344CB8AC3E}">
        <p14:creationId xmlns:p14="http://schemas.microsoft.com/office/powerpoint/2010/main" val="467562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7F9F-7135-4377-845B-EBFD738DA0FE}"/>
              </a:ext>
            </a:extLst>
          </p:cNvPr>
          <p:cNvSpPr>
            <a:spLocks noGrp="1"/>
          </p:cNvSpPr>
          <p:nvPr>
            <p:ph type="title"/>
          </p:nvPr>
        </p:nvSpPr>
        <p:spPr/>
        <p:txBody>
          <a:bodyPr/>
          <a:lstStyle/>
          <a:p>
            <a:r>
              <a:rPr lang="en-US" dirty="0"/>
              <a:t>#4 – Color Contrast Issues (Breadcrumbs)</a:t>
            </a:r>
          </a:p>
        </p:txBody>
      </p:sp>
      <p:pic>
        <p:nvPicPr>
          <p:cNvPr id="5122" name="Picture 2" descr="website breadcrumbs do not pass color contrast level for regular text">
            <a:extLst>
              <a:ext uri="{FF2B5EF4-FFF2-40B4-BE49-F238E27FC236}">
                <a16:creationId xmlns:a16="http://schemas.microsoft.com/office/drawing/2014/main" id="{8939EBAD-E1F5-4569-8602-F39C303BB9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67428" y="2519552"/>
            <a:ext cx="10057143" cy="3038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B3161A-DD81-4ABF-B51E-0BB261D5F6A3}"/>
              </a:ext>
            </a:extLst>
          </p:cNvPr>
          <p:cNvSpPr txBox="1"/>
          <p:nvPr/>
        </p:nvSpPr>
        <p:spPr>
          <a:xfrm>
            <a:off x="2074834" y="6324600"/>
            <a:ext cx="4021165" cy="369332"/>
          </a:xfrm>
          <a:prstGeom prst="rect">
            <a:avLst/>
          </a:prstGeom>
          <a:noFill/>
        </p:spPr>
        <p:txBody>
          <a:bodyPr wrap="none" rtlCol="0">
            <a:spAutoFit/>
          </a:bodyPr>
          <a:lstStyle/>
          <a:p>
            <a:r>
              <a:rPr lang="en-US" b="1" dirty="0"/>
              <a:t>Website Examples:</a:t>
            </a:r>
            <a:r>
              <a:rPr lang="en-US" dirty="0"/>
              <a:t> </a:t>
            </a:r>
            <a:r>
              <a:rPr lang="en-US" dirty="0">
                <a:hlinkClick r:id="rId4"/>
              </a:rPr>
              <a:t>Graduate Admissions</a:t>
            </a:r>
            <a:endParaRPr lang="en-US" dirty="0"/>
          </a:p>
        </p:txBody>
      </p:sp>
    </p:spTree>
    <p:extLst>
      <p:ext uri="{BB962C8B-B14F-4D97-AF65-F5344CB8AC3E}">
        <p14:creationId xmlns:p14="http://schemas.microsoft.com/office/powerpoint/2010/main" val="1227674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6FF-3D3F-469B-97A1-041C63B508CD}"/>
              </a:ext>
            </a:extLst>
          </p:cNvPr>
          <p:cNvSpPr>
            <a:spLocks noGrp="1"/>
          </p:cNvSpPr>
          <p:nvPr>
            <p:ph type="title"/>
          </p:nvPr>
        </p:nvSpPr>
        <p:spPr/>
        <p:txBody>
          <a:bodyPr>
            <a:normAutofit fontScale="90000"/>
          </a:bodyPr>
          <a:lstStyle/>
          <a:p>
            <a:r>
              <a:rPr lang="en-US" dirty="0"/>
              <a:t>#5 – Keyboard Focus Issues (slide carousel, block widgets, tab control widgets)</a:t>
            </a:r>
          </a:p>
        </p:txBody>
      </p:sp>
      <p:pic>
        <p:nvPicPr>
          <p:cNvPr id="2050" name="Picture 2" descr="slide carousel, block widgets, and tab control widgets do not display focus cursor during keyboard navigation.">
            <a:extLst>
              <a:ext uri="{FF2B5EF4-FFF2-40B4-BE49-F238E27FC236}">
                <a16:creationId xmlns:a16="http://schemas.microsoft.com/office/drawing/2014/main" id="{11EAB659-6BC4-4BA8-B9FA-A769872393B1}"/>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bwMode="auto">
          <a:xfrm>
            <a:off x="609600" y="1738072"/>
            <a:ext cx="10972800" cy="46010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C8A21E-5770-4A80-8BAC-E55F54EE616C}"/>
              </a:ext>
            </a:extLst>
          </p:cNvPr>
          <p:cNvSpPr txBox="1"/>
          <p:nvPr/>
        </p:nvSpPr>
        <p:spPr>
          <a:xfrm>
            <a:off x="2057400" y="6339127"/>
            <a:ext cx="3730445" cy="369332"/>
          </a:xfrm>
          <a:prstGeom prst="rect">
            <a:avLst/>
          </a:prstGeom>
          <a:noFill/>
        </p:spPr>
        <p:txBody>
          <a:bodyPr wrap="none" rtlCol="0">
            <a:spAutoFit/>
          </a:bodyPr>
          <a:lstStyle/>
          <a:p>
            <a:r>
              <a:rPr lang="en-US" b="1" dirty="0"/>
              <a:t>Website Examples:</a:t>
            </a:r>
            <a:r>
              <a:rPr lang="en-US" dirty="0"/>
              <a:t> </a:t>
            </a:r>
            <a:r>
              <a:rPr lang="en-US" dirty="0">
                <a:hlinkClick r:id="rId4"/>
              </a:rPr>
              <a:t>Business</a:t>
            </a:r>
            <a:r>
              <a:rPr lang="en-US" dirty="0"/>
              <a:t>, </a:t>
            </a:r>
            <a:r>
              <a:rPr lang="en-US" dirty="0">
                <a:hlinkClick r:id="rId5"/>
              </a:rPr>
              <a:t>Diversity</a:t>
            </a:r>
            <a:endParaRPr lang="en-US" dirty="0"/>
          </a:p>
        </p:txBody>
      </p:sp>
    </p:spTree>
    <p:extLst>
      <p:ext uri="{BB962C8B-B14F-4D97-AF65-F5344CB8AC3E}">
        <p14:creationId xmlns:p14="http://schemas.microsoft.com/office/powerpoint/2010/main" val="3614373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6FF-3D3F-469B-97A1-041C63B508CD}"/>
              </a:ext>
            </a:extLst>
          </p:cNvPr>
          <p:cNvSpPr>
            <a:spLocks noGrp="1"/>
          </p:cNvSpPr>
          <p:nvPr>
            <p:ph type="title"/>
          </p:nvPr>
        </p:nvSpPr>
        <p:spPr/>
        <p:txBody>
          <a:bodyPr>
            <a:normAutofit/>
          </a:bodyPr>
          <a:lstStyle/>
          <a:p>
            <a:r>
              <a:rPr lang="en-US" dirty="0"/>
              <a:t>#6 – Videos with inaccurate captions</a:t>
            </a:r>
          </a:p>
        </p:txBody>
      </p:sp>
      <p:pic>
        <p:nvPicPr>
          <p:cNvPr id="3074" name="Picture 2" descr="several videos had inaccurate captions">
            <a:extLst>
              <a:ext uri="{FF2B5EF4-FFF2-40B4-BE49-F238E27FC236}">
                <a16:creationId xmlns:a16="http://schemas.microsoft.com/office/drawing/2014/main" id="{9F61CFE2-9474-474D-A3B9-85EA72164997}"/>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bwMode="auto">
          <a:xfrm>
            <a:off x="609600" y="1965000"/>
            <a:ext cx="10972800" cy="4147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C8A21E-5770-4A80-8BAC-E55F54EE616C}"/>
              </a:ext>
            </a:extLst>
          </p:cNvPr>
          <p:cNvSpPr txBox="1"/>
          <p:nvPr/>
        </p:nvSpPr>
        <p:spPr>
          <a:xfrm>
            <a:off x="2057400" y="6019800"/>
            <a:ext cx="2849306" cy="369332"/>
          </a:xfrm>
          <a:prstGeom prst="rect">
            <a:avLst/>
          </a:prstGeom>
          <a:noFill/>
        </p:spPr>
        <p:txBody>
          <a:bodyPr wrap="none" rtlCol="0">
            <a:spAutoFit/>
          </a:bodyPr>
          <a:lstStyle/>
          <a:p>
            <a:r>
              <a:rPr lang="en-US" b="1" dirty="0"/>
              <a:t>Website Examples:</a:t>
            </a:r>
            <a:r>
              <a:rPr lang="en-US" dirty="0"/>
              <a:t> </a:t>
            </a:r>
            <a:r>
              <a:rPr lang="en-US" dirty="0">
                <a:hlinkClick r:id="rId4"/>
              </a:rPr>
              <a:t>Science</a:t>
            </a:r>
            <a:endParaRPr lang="en-US" dirty="0"/>
          </a:p>
        </p:txBody>
      </p:sp>
    </p:spTree>
    <p:extLst>
      <p:ext uri="{BB962C8B-B14F-4D97-AF65-F5344CB8AC3E}">
        <p14:creationId xmlns:p14="http://schemas.microsoft.com/office/powerpoint/2010/main" val="1195860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6FF-3D3F-469B-97A1-041C63B508CD}"/>
              </a:ext>
            </a:extLst>
          </p:cNvPr>
          <p:cNvSpPr>
            <a:spLocks noGrp="1"/>
          </p:cNvSpPr>
          <p:nvPr>
            <p:ph type="title"/>
          </p:nvPr>
        </p:nvSpPr>
        <p:spPr/>
        <p:txBody>
          <a:bodyPr>
            <a:normAutofit/>
          </a:bodyPr>
          <a:lstStyle/>
          <a:p>
            <a:r>
              <a:rPr lang="en-US" dirty="0"/>
              <a:t>#7 – Ambiguous hyperlink text</a:t>
            </a:r>
          </a:p>
        </p:txBody>
      </p:sp>
      <p:pic>
        <p:nvPicPr>
          <p:cNvPr id="5" name="Content Placeholder 4" descr="Several websites used ambiguous hyperlink text">
            <a:extLst>
              <a:ext uri="{FF2B5EF4-FFF2-40B4-BE49-F238E27FC236}">
                <a16:creationId xmlns:a16="http://schemas.microsoft.com/office/drawing/2014/main" id="{EDC88912-1D1C-4578-85A2-CA5AF62C73A2}"/>
              </a:ext>
            </a:extLst>
          </p:cNvPr>
          <p:cNvPicPr>
            <a:picLocks noGrp="1" noChangeAspect="1"/>
          </p:cNvPicPr>
          <p:nvPr>
            <p:ph idx="1"/>
          </p:nvPr>
        </p:nvPicPr>
        <p:blipFill>
          <a:blip r:embed="rId3"/>
          <a:stretch>
            <a:fillRect/>
          </a:stretch>
        </p:blipFill>
        <p:spPr>
          <a:xfrm>
            <a:off x="609600" y="2227301"/>
            <a:ext cx="10972800" cy="3622598"/>
          </a:xfrm>
          <a:prstGeom prst="rect">
            <a:avLst/>
          </a:prstGeom>
        </p:spPr>
      </p:pic>
      <p:sp>
        <p:nvSpPr>
          <p:cNvPr id="8" name="TextBox 7">
            <a:extLst>
              <a:ext uri="{FF2B5EF4-FFF2-40B4-BE49-F238E27FC236}">
                <a16:creationId xmlns:a16="http://schemas.microsoft.com/office/drawing/2014/main" id="{F9C8A21E-5770-4A80-8BAC-E55F54EE616C}"/>
              </a:ext>
            </a:extLst>
          </p:cNvPr>
          <p:cNvSpPr txBox="1"/>
          <p:nvPr/>
        </p:nvSpPr>
        <p:spPr>
          <a:xfrm>
            <a:off x="2057401" y="6019800"/>
            <a:ext cx="2554161" cy="369332"/>
          </a:xfrm>
          <a:prstGeom prst="rect">
            <a:avLst/>
          </a:prstGeom>
          <a:noFill/>
        </p:spPr>
        <p:txBody>
          <a:bodyPr wrap="none" rtlCol="0">
            <a:spAutoFit/>
          </a:bodyPr>
          <a:lstStyle/>
          <a:p>
            <a:r>
              <a:rPr lang="en-US" b="1" dirty="0"/>
              <a:t>Website Examples:</a:t>
            </a:r>
            <a:r>
              <a:rPr lang="en-US" dirty="0"/>
              <a:t> </a:t>
            </a:r>
            <a:r>
              <a:rPr lang="en-US" dirty="0">
                <a:hlinkClick r:id="rId4"/>
              </a:rPr>
              <a:t>CHHS</a:t>
            </a:r>
            <a:endParaRPr lang="en-US" dirty="0"/>
          </a:p>
        </p:txBody>
      </p:sp>
    </p:spTree>
    <p:extLst>
      <p:ext uri="{BB962C8B-B14F-4D97-AF65-F5344CB8AC3E}">
        <p14:creationId xmlns:p14="http://schemas.microsoft.com/office/powerpoint/2010/main" val="66448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6FF-3D3F-469B-97A1-041C63B508CD}"/>
              </a:ext>
            </a:extLst>
          </p:cNvPr>
          <p:cNvSpPr>
            <a:spLocks noGrp="1"/>
          </p:cNvSpPr>
          <p:nvPr>
            <p:ph type="title"/>
          </p:nvPr>
        </p:nvSpPr>
        <p:spPr/>
        <p:txBody>
          <a:bodyPr>
            <a:normAutofit/>
          </a:bodyPr>
          <a:lstStyle/>
          <a:p>
            <a:r>
              <a:rPr lang="en-US" dirty="0"/>
              <a:t>#8 – Color contrast issues related to slider widgets</a:t>
            </a:r>
          </a:p>
        </p:txBody>
      </p:sp>
      <p:pic>
        <p:nvPicPr>
          <p:cNvPr id="5" name="Content Placeholder 4" descr="text used in most of the slide carousels have busy background images">
            <a:extLst>
              <a:ext uri="{FF2B5EF4-FFF2-40B4-BE49-F238E27FC236}">
                <a16:creationId xmlns:a16="http://schemas.microsoft.com/office/drawing/2014/main" id="{EDC88912-1D1C-4578-85A2-CA5AF62C73A2}"/>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p:blipFill>
        <p:spPr>
          <a:xfrm>
            <a:off x="609600" y="2518934"/>
            <a:ext cx="10972800" cy="3039332"/>
          </a:xfrm>
          <a:prstGeom prst="rect">
            <a:avLst/>
          </a:prstGeom>
        </p:spPr>
      </p:pic>
      <p:sp>
        <p:nvSpPr>
          <p:cNvPr id="8" name="TextBox 7">
            <a:extLst>
              <a:ext uri="{FF2B5EF4-FFF2-40B4-BE49-F238E27FC236}">
                <a16:creationId xmlns:a16="http://schemas.microsoft.com/office/drawing/2014/main" id="{F9C8A21E-5770-4A80-8BAC-E55F54EE616C}"/>
              </a:ext>
            </a:extLst>
          </p:cNvPr>
          <p:cNvSpPr txBox="1"/>
          <p:nvPr/>
        </p:nvSpPr>
        <p:spPr>
          <a:xfrm>
            <a:off x="2057401" y="6019800"/>
            <a:ext cx="2554161" cy="369332"/>
          </a:xfrm>
          <a:prstGeom prst="rect">
            <a:avLst/>
          </a:prstGeom>
          <a:noFill/>
        </p:spPr>
        <p:txBody>
          <a:bodyPr wrap="none" rtlCol="0">
            <a:spAutoFit/>
          </a:bodyPr>
          <a:lstStyle/>
          <a:p>
            <a:r>
              <a:rPr lang="en-US" b="1" dirty="0"/>
              <a:t>Website Examples:</a:t>
            </a:r>
            <a:r>
              <a:rPr lang="en-US" dirty="0"/>
              <a:t> </a:t>
            </a:r>
            <a:r>
              <a:rPr lang="en-US" dirty="0">
                <a:hlinkClick r:id="rId4"/>
              </a:rPr>
              <a:t>CHHS</a:t>
            </a:r>
            <a:endParaRPr lang="en-US" dirty="0"/>
          </a:p>
        </p:txBody>
      </p:sp>
    </p:spTree>
    <p:extLst>
      <p:ext uri="{BB962C8B-B14F-4D97-AF65-F5344CB8AC3E}">
        <p14:creationId xmlns:p14="http://schemas.microsoft.com/office/powerpoint/2010/main" val="396852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a:spLocks noGrp="1"/>
          </p:cNvSpPr>
          <p:nvPr>
            <p:ph type="title"/>
          </p:nvPr>
        </p:nvSpPr>
        <p:spPr>
          <a:prstGeom prst="rect">
            <a:avLst/>
          </a:prstGeom>
          <a:noFill/>
          <a:ln>
            <a:noFill/>
          </a:ln>
        </p:spPr>
        <p:txBody>
          <a:bodyPr spcFirstLastPara="1" wrap="square" lIns="0" tIns="45700" rIns="91425" bIns="45700" anchor="ctr" anchorCtr="0">
            <a:normAutofit/>
          </a:bodyPr>
          <a:lstStyle/>
          <a:p>
            <a:pPr marL="0" lvl="0" indent="0" algn="l" rtl="0">
              <a:lnSpc>
                <a:spcPct val="90000"/>
              </a:lnSpc>
              <a:spcBef>
                <a:spcPts val="0"/>
              </a:spcBef>
              <a:spcAft>
                <a:spcPts val="0"/>
              </a:spcAft>
              <a:buClr>
                <a:srgbClr val="003244"/>
              </a:buClr>
              <a:buSzPct val="100000"/>
              <a:buFont typeface="Source Sans Pro SemiBold"/>
              <a:buNone/>
            </a:pPr>
            <a:r>
              <a:rPr lang="en-US" sz="3200" dirty="0"/>
              <a:t>George Mason University</a:t>
            </a:r>
            <a:endParaRPr sz="3200" dirty="0"/>
          </a:p>
        </p:txBody>
      </p:sp>
      <p:sp>
        <p:nvSpPr>
          <p:cNvPr id="151" name="Google Shape;151;p5"/>
          <p:cNvSpPr txBox="1">
            <a:spLocks noGrp="1"/>
          </p:cNvSpPr>
          <p:nvPr>
            <p:ph sz="half" idx="1"/>
          </p:nvPr>
        </p:nvSpPr>
        <p:spPr>
          <a:xfrm>
            <a:off x="609600" y="1673352"/>
            <a:ext cx="5384800" cy="4718304"/>
          </a:xfrm>
          <a:prstGeom prst="rect">
            <a:avLst/>
          </a:prstGeom>
          <a:noFill/>
          <a:ln>
            <a:noFill/>
          </a:ln>
        </p:spPr>
        <p:txBody>
          <a:bodyPr spcFirstLastPara="1" wrap="square" lIns="91425" tIns="45700" rIns="91425" bIns="45700" anchor="t" anchorCtr="0">
            <a:normAutofit fontScale="85000" lnSpcReduction="20000"/>
          </a:bodyPr>
          <a:lstStyle/>
          <a:p>
            <a:pPr>
              <a:lnSpc>
                <a:spcPct val="114000"/>
              </a:lnSpc>
              <a:spcBef>
                <a:spcPts val="0"/>
              </a:spcBef>
            </a:pPr>
            <a:endParaRPr lang="en-US" dirty="0"/>
          </a:p>
          <a:p>
            <a:pPr>
              <a:lnSpc>
                <a:spcPct val="114000"/>
              </a:lnSpc>
              <a:spcBef>
                <a:spcPts val="0"/>
              </a:spcBef>
            </a:pPr>
            <a:r>
              <a:rPr lang="en-US" dirty="0"/>
              <a:t>R1 Public Institution (</a:t>
            </a:r>
            <a:r>
              <a:rPr lang="en-US" i="1" dirty="0"/>
              <a:t>largest in Virginia</a:t>
            </a:r>
            <a:r>
              <a:rPr lang="en-US" dirty="0"/>
              <a:t>)</a:t>
            </a:r>
            <a:endParaRPr dirty="0"/>
          </a:p>
          <a:p>
            <a:pPr>
              <a:lnSpc>
                <a:spcPct val="114000"/>
              </a:lnSpc>
              <a:spcBef>
                <a:spcPts val="1000"/>
              </a:spcBef>
            </a:pPr>
            <a:r>
              <a:rPr lang="en-US" dirty="0"/>
              <a:t>39k+ students from 130+ countries</a:t>
            </a:r>
            <a:endParaRPr dirty="0"/>
          </a:p>
          <a:p>
            <a:pPr>
              <a:lnSpc>
                <a:spcPct val="114000"/>
              </a:lnSpc>
              <a:spcBef>
                <a:spcPts val="1000"/>
              </a:spcBef>
            </a:pPr>
            <a:r>
              <a:rPr lang="en-US" dirty="0"/>
              <a:t>Heavy investment in online instruction</a:t>
            </a:r>
            <a:endParaRPr dirty="0"/>
          </a:p>
          <a:p>
            <a:pPr>
              <a:lnSpc>
                <a:spcPct val="114000"/>
              </a:lnSpc>
              <a:spcBef>
                <a:spcPts val="1000"/>
              </a:spcBef>
            </a:pPr>
            <a:r>
              <a:rPr lang="en-US" dirty="0"/>
              <a:t>1500+ Instructional and Research Faculty</a:t>
            </a:r>
            <a:endParaRPr dirty="0"/>
          </a:p>
          <a:p>
            <a:pPr>
              <a:lnSpc>
                <a:spcPct val="114000"/>
              </a:lnSpc>
              <a:spcBef>
                <a:spcPts val="1000"/>
              </a:spcBef>
            </a:pPr>
            <a:r>
              <a:rPr lang="en-US" dirty="0"/>
              <a:t>10 colleges and schools, 4 locations</a:t>
            </a:r>
            <a:endParaRPr dirty="0"/>
          </a:p>
          <a:p>
            <a:pPr>
              <a:lnSpc>
                <a:spcPct val="114000"/>
              </a:lnSpc>
              <a:spcBef>
                <a:spcPts val="1000"/>
              </a:spcBef>
            </a:pPr>
            <a:r>
              <a:rPr lang="en-US" dirty="0"/>
              <a:t>Centralized AT and Digital Accessibility approach</a:t>
            </a:r>
            <a:endParaRPr dirty="0"/>
          </a:p>
          <a:p>
            <a:pPr marL="0" lvl="0" indent="0" algn="l" rtl="0">
              <a:lnSpc>
                <a:spcPct val="114000"/>
              </a:lnSpc>
              <a:spcBef>
                <a:spcPts val="1000"/>
              </a:spcBef>
              <a:spcAft>
                <a:spcPts val="0"/>
              </a:spcAft>
              <a:buNone/>
            </a:pPr>
            <a:endParaRPr dirty="0"/>
          </a:p>
        </p:txBody>
      </p:sp>
      <p:pic>
        <p:nvPicPr>
          <p:cNvPr id="4" name="Content Placeholder 3">
            <a:extLst>
              <a:ext uri="{FF2B5EF4-FFF2-40B4-BE49-F238E27FC236}">
                <a16:creationId xmlns:a16="http://schemas.microsoft.com/office/drawing/2014/main" id="{5E416B37-6A88-4A9C-80D3-C5EE20F61F97}"/>
              </a:ext>
              <a:ext uri="{C183D7F6-B498-43B3-948B-1728B52AA6E4}">
                <adec:decorative xmlns:adec="http://schemas.microsoft.com/office/drawing/2017/decorative" val="1"/>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97600" y="2404882"/>
            <a:ext cx="5384800" cy="3254736"/>
          </a:xfrm>
        </p:spPr>
      </p:pic>
    </p:spTree>
    <p:extLst>
      <p:ext uri="{BB962C8B-B14F-4D97-AF65-F5344CB8AC3E}">
        <p14:creationId xmlns:p14="http://schemas.microsoft.com/office/powerpoint/2010/main" val="512964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a:bodyPr>
          <a:lstStyle/>
          <a:p>
            <a:pPr algn="ctr"/>
            <a:r>
              <a:rPr lang="en-US" b="1" dirty="0">
                <a:solidFill>
                  <a:srgbClr val="006633"/>
                </a:solidFill>
              </a:rPr>
              <a:t>Pilot Results – RQ#2</a:t>
            </a:r>
            <a:endParaRPr lang="en-US" b="1" i="1" dirty="0">
              <a:solidFill>
                <a:srgbClr val="006633"/>
              </a:solidFill>
            </a:endParaRPr>
          </a:p>
        </p:txBody>
      </p:sp>
      <p:sp>
        <p:nvSpPr>
          <p:cNvPr id="3" name="Title 1">
            <a:extLst>
              <a:ext uri="{FF2B5EF4-FFF2-40B4-BE49-F238E27FC236}">
                <a16:creationId xmlns:a16="http://schemas.microsoft.com/office/drawing/2014/main" id="{7D20EA54-CEED-46A1-8D18-8483D96604D2}"/>
              </a:ext>
            </a:extLst>
          </p:cNvPr>
          <p:cNvSpPr txBox="1">
            <a:spLocks/>
          </p:cNvSpPr>
          <p:nvPr/>
        </p:nvSpPr>
        <p:spPr>
          <a:xfrm>
            <a:off x="990600" y="4800600"/>
            <a:ext cx="10515600" cy="838200"/>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800" b="0" kern="1200" cap="all" spc="-100" baseline="0">
                <a:solidFill>
                  <a:srgbClr val="003366"/>
                </a:solidFill>
                <a:latin typeface="+mj-lt"/>
                <a:ea typeface="+mj-ea"/>
                <a:cs typeface="+mj-cs"/>
              </a:defRPr>
            </a:lvl1pPr>
          </a:lstStyle>
          <a:p>
            <a:pPr algn="ctr" fontAlgn="auto">
              <a:spcAft>
                <a:spcPts val="0"/>
              </a:spcAft>
              <a:defRPr/>
            </a:pPr>
            <a:r>
              <a:rPr lang="en-US" sz="2800" b="1" dirty="0">
                <a:solidFill>
                  <a:srgbClr val="006501"/>
                </a:solidFill>
              </a:rPr>
              <a:t>RQ #2: Participants’ Perspectives about their ability to ensure university websites comply?</a:t>
            </a:r>
            <a:endParaRPr lang="en-US" sz="2800" dirty="0">
              <a:solidFill>
                <a:srgbClr val="006501"/>
              </a:solidFill>
            </a:endParaRPr>
          </a:p>
        </p:txBody>
      </p:sp>
    </p:spTree>
    <p:extLst>
      <p:ext uri="{BB962C8B-B14F-4D97-AF65-F5344CB8AC3E}">
        <p14:creationId xmlns:p14="http://schemas.microsoft.com/office/powerpoint/2010/main" val="3776746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1C32-6727-4D4E-85D7-3BE0BA6BC581}"/>
              </a:ext>
            </a:extLst>
          </p:cNvPr>
          <p:cNvSpPr>
            <a:spLocks noGrp="1"/>
          </p:cNvSpPr>
          <p:nvPr>
            <p:ph type="title"/>
          </p:nvPr>
        </p:nvSpPr>
        <p:spPr/>
        <p:txBody>
          <a:bodyPr>
            <a:noAutofit/>
          </a:bodyPr>
          <a:lstStyle/>
          <a:p>
            <a:r>
              <a:rPr lang="en-US" sz="3600" dirty="0"/>
              <a:t>Themes from Qualitative Feedback</a:t>
            </a:r>
          </a:p>
        </p:txBody>
      </p:sp>
      <p:sp>
        <p:nvSpPr>
          <p:cNvPr id="11" name="Text Placeholder 10">
            <a:extLst>
              <a:ext uri="{FF2B5EF4-FFF2-40B4-BE49-F238E27FC236}">
                <a16:creationId xmlns:a16="http://schemas.microsoft.com/office/drawing/2014/main" id="{5BB2ADC4-FEA5-5526-AD66-C1357F5A1864}"/>
              </a:ext>
            </a:extLst>
          </p:cNvPr>
          <p:cNvSpPr>
            <a:spLocks noGrp="1"/>
          </p:cNvSpPr>
          <p:nvPr>
            <p:ph type="body" idx="1"/>
          </p:nvPr>
        </p:nvSpPr>
        <p:spPr>
          <a:xfrm>
            <a:off x="609600" y="1524000"/>
            <a:ext cx="3188740" cy="792162"/>
          </a:xfrm>
        </p:spPr>
        <p:txBody>
          <a:bodyPr>
            <a:normAutofit/>
          </a:bodyPr>
          <a:lstStyle/>
          <a:p>
            <a:r>
              <a:rPr lang="en-US" sz="1800" b="1" dirty="0"/>
              <a:t>#1 – Common Training-Related Challenges</a:t>
            </a:r>
          </a:p>
        </p:txBody>
      </p:sp>
      <p:sp>
        <p:nvSpPr>
          <p:cNvPr id="3" name="Content Placeholder 2">
            <a:extLst>
              <a:ext uri="{FF2B5EF4-FFF2-40B4-BE49-F238E27FC236}">
                <a16:creationId xmlns:a16="http://schemas.microsoft.com/office/drawing/2014/main" id="{3E112F84-0333-44A0-A1DF-60FB736F2A85}"/>
              </a:ext>
            </a:extLst>
          </p:cNvPr>
          <p:cNvSpPr>
            <a:spLocks noGrp="1"/>
          </p:cNvSpPr>
          <p:nvPr>
            <p:ph sz="half" idx="2"/>
          </p:nvPr>
        </p:nvSpPr>
        <p:spPr/>
        <p:txBody>
          <a:bodyPr>
            <a:normAutofit lnSpcReduction="10000"/>
          </a:bodyPr>
          <a:lstStyle/>
          <a:p>
            <a:pPr marL="342900" indent="-342900">
              <a:buFont typeface="+mj-lt"/>
              <a:buAutoNum type="arabicPeriod"/>
            </a:pPr>
            <a:r>
              <a:rPr lang="en-US" sz="1800" dirty="0"/>
              <a:t>Structure of TTW training was “back-loaded</a:t>
            </a:r>
          </a:p>
          <a:p>
            <a:pPr marL="342900" indent="-342900">
              <a:buFont typeface="+mj-lt"/>
              <a:buAutoNum type="arabicPeriod"/>
            </a:pPr>
            <a:endParaRPr lang="en-US" sz="1800" dirty="0"/>
          </a:p>
          <a:p>
            <a:pPr marL="342900" indent="-342900">
              <a:buFont typeface="+mj-lt"/>
              <a:buAutoNum type="arabicPeriod"/>
            </a:pPr>
            <a:r>
              <a:rPr lang="en-US" sz="1800" dirty="0">
                <a:effectLst/>
                <a:ea typeface="Calibri" panose="020F0502020204030204" pitchFamily="34" charset="0"/>
                <a:cs typeface="Times New Roman" panose="02020603050405020304" pitchFamily="18" charset="0"/>
              </a:rPr>
              <a:t>Incremental exams were frustrating, both in how questions were asked and in how the testing mechanism was implemented (i.e., exam quirks)</a:t>
            </a:r>
          </a:p>
          <a:p>
            <a:pPr marL="342900" indent="-342900">
              <a:buFont typeface="+mj-lt"/>
              <a:buAutoNum type="arabicPeriod"/>
            </a:pPr>
            <a:endParaRPr lang="en-US" sz="1800" dirty="0">
              <a:effectLst/>
              <a:ea typeface="Calibri" panose="020F0502020204030204" pitchFamily="34" charset="0"/>
              <a:cs typeface="Times New Roman" panose="02020603050405020304" pitchFamily="18" charset="0"/>
            </a:endParaRPr>
          </a:p>
          <a:p>
            <a:pPr marL="342900" indent="-342900">
              <a:buFont typeface="+mj-lt"/>
              <a:buAutoNum type="arabicPeriod"/>
            </a:pPr>
            <a:r>
              <a:rPr lang="en-US" sz="1800" dirty="0">
                <a:effectLst/>
                <a:ea typeface="Calibri" panose="020F0502020204030204" pitchFamily="34" charset="0"/>
                <a:cs typeface="Times New Roman" panose="02020603050405020304" pitchFamily="18" charset="0"/>
              </a:rPr>
              <a:t>Several participants experienced a feeling of being overwhelmed</a:t>
            </a:r>
            <a:endParaRPr lang="en-US" sz="1800" dirty="0"/>
          </a:p>
          <a:p>
            <a:pPr marL="0" indent="0">
              <a:buNone/>
            </a:pPr>
            <a:endParaRPr lang="en-US" dirty="0"/>
          </a:p>
          <a:p>
            <a:endParaRPr lang="en-US" dirty="0"/>
          </a:p>
        </p:txBody>
      </p:sp>
      <p:sp>
        <p:nvSpPr>
          <p:cNvPr id="12" name="Text Placeholder 11">
            <a:extLst>
              <a:ext uri="{FF2B5EF4-FFF2-40B4-BE49-F238E27FC236}">
                <a16:creationId xmlns:a16="http://schemas.microsoft.com/office/drawing/2014/main" id="{5D8F9BD5-4109-4E5B-AFA4-14CCD3170F71}"/>
              </a:ext>
            </a:extLst>
          </p:cNvPr>
          <p:cNvSpPr>
            <a:spLocks noGrp="1"/>
          </p:cNvSpPr>
          <p:nvPr>
            <p:ph type="body" sz="quarter" idx="3"/>
          </p:nvPr>
        </p:nvSpPr>
        <p:spPr>
          <a:xfrm>
            <a:off x="4378402" y="1524000"/>
            <a:ext cx="3390818" cy="777081"/>
          </a:xfrm>
        </p:spPr>
        <p:txBody>
          <a:bodyPr>
            <a:normAutofit/>
          </a:bodyPr>
          <a:lstStyle/>
          <a:p>
            <a:r>
              <a:rPr lang="en-US" sz="1800" b="1" dirty="0"/>
              <a:t>#2 – Positive Takeaways</a:t>
            </a:r>
          </a:p>
        </p:txBody>
      </p:sp>
      <p:sp>
        <p:nvSpPr>
          <p:cNvPr id="13" name="Content Placeholder 12">
            <a:extLst>
              <a:ext uri="{FF2B5EF4-FFF2-40B4-BE49-F238E27FC236}">
                <a16:creationId xmlns:a16="http://schemas.microsoft.com/office/drawing/2014/main" id="{032BC8EB-94BC-9927-7A60-EA6279B12789}"/>
              </a:ext>
            </a:extLst>
          </p:cNvPr>
          <p:cNvSpPr>
            <a:spLocks noGrp="1"/>
          </p:cNvSpPr>
          <p:nvPr>
            <p:ph sz="quarter" idx="4"/>
          </p:nvPr>
        </p:nvSpPr>
        <p:spPr/>
        <p:txBody>
          <a:bodyPr>
            <a:normAutofit/>
          </a:bodyPr>
          <a:lstStyle/>
          <a:p>
            <a:pPr marL="342900" indent="-342900">
              <a:buFont typeface="+mj-lt"/>
              <a:buAutoNum type="arabicPeriod"/>
            </a:pPr>
            <a:r>
              <a:rPr lang="en-US" sz="1800" dirty="0"/>
              <a:t>Heightened awareness about web accessibility and its impact on individuals with disabilities (i.e., color contrast, alt text)</a:t>
            </a:r>
          </a:p>
          <a:p>
            <a:pPr marL="342900" indent="-342900">
              <a:buFont typeface="+mj-lt"/>
              <a:buAutoNum type="arabicPeriod"/>
            </a:pPr>
            <a:endParaRPr lang="en-US" sz="1800" dirty="0"/>
          </a:p>
          <a:p>
            <a:pPr marL="342900" indent="-342900">
              <a:buFont typeface="+mj-lt"/>
              <a:buAutoNum type="arabicPeriod"/>
            </a:pPr>
            <a:r>
              <a:rPr lang="en-US" sz="1800" dirty="0"/>
              <a:t>Learning how to use tools and apply findings</a:t>
            </a:r>
          </a:p>
          <a:p>
            <a:pPr marL="342900" indent="-342900">
              <a:buFont typeface="+mj-lt"/>
              <a:buAutoNum type="arabicPeriod"/>
            </a:pPr>
            <a:endParaRPr lang="en-US" sz="1800" dirty="0"/>
          </a:p>
          <a:p>
            <a:pPr marL="342900" indent="-342900">
              <a:buFont typeface="+mj-lt"/>
              <a:buAutoNum type="arabicPeriod"/>
            </a:pPr>
            <a:r>
              <a:rPr lang="en-US" sz="1800" dirty="0"/>
              <a:t>Sense of community (e.g., shared frustrations)</a:t>
            </a:r>
          </a:p>
          <a:p>
            <a:endParaRPr lang="en-US" sz="1800" dirty="0"/>
          </a:p>
          <a:p>
            <a:endParaRPr lang="en-US" sz="1800" dirty="0"/>
          </a:p>
        </p:txBody>
      </p:sp>
      <p:sp>
        <p:nvSpPr>
          <p:cNvPr id="14" name="Content Placeholder 13">
            <a:extLst>
              <a:ext uri="{FF2B5EF4-FFF2-40B4-BE49-F238E27FC236}">
                <a16:creationId xmlns:a16="http://schemas.microsoft.com/office/drawing/2014/main" id="{57FC9D26-1818-2272-D2A5-5E43B5888FDD}"/>
              </a:ext>
            </a:extLst>
          </p:cNvPr>
          <p:cNvSpPr>
            <a:spLocks noGrp="1"/>
          </p:cNvSpPr>
          <p:nvPr>
            <p:ph sz="quarter" idx="14"/>
          </p:nvPr>
        </p:nvSpPr>
        <p:spPr/>
        <p:txBody>
          <a:bodyPr>
            <a:normAutofit lnSpcReduction="10000"/>
          </a:bodyPr>
          <a:lstStyle/>
          <a:p>
            <a:pPr marL="342900" indent="-342900">
              <a:buFont typeface="+mj-lt"/>
              <a:buAutoNum type="arabicPeriod"/>
            </a:pPr>
            <a:r>
              <a:rPr lang="en-US" sz="1800" dirty="0"/>
              <a:t>Concerns about successfully implementing what was learned</a:t>
            </a:r>
          </a:p>
          <a:p>
            <a:pPr marL="342900" indent="-342900">
              <a:buFont typeface="+mj-lt"/>
              <a:buAutoNum type="arabicPeriod"/>
            </a:pPr>
            <a:endParaRPr lang="en-US" sz="1800" dirty="0"/>
          </a:p>
          <a:p>
            <a:pPr marL="342900" indent="-342900">
              <a:buFont typeface="+mj-lt"/>
              <a:buAutoNum type="arabicPeriod"/>
            </a:pPr>
            <a:r>
              <a:rPr lang="en-US" sz="1800" dirty="0"/>
              <a:t>Strong desire for the work started in the TTW to continue (i.e., more targeted training initiatives – e.g., screen readers) </a:t>
            </a:r>
          </a:p>
          <a:p>
            <a:pPr marL="342900" indent="-342900">
              <a:buFont typeface="+mj-lt"/>
              <a:buAutoNum type="arabicPeriod"/>
            </a:pPr>
            <a:endParaRPr lang="en-US" sz="1800" dirty="0"/>
          </a:p>
          <a:p>
            <a:pPr marL="342900" indent="-342900">
              <a:buFont typeface="+mj-lt"/>
              <a:buAutoNum type="arabicPeriod"/>
            </a:pPr>
            <a:r>
              <a:rPr lang="en-US" sz="1800" dirty="0"/>
              <a:t>Suggestions to support future TTW participants (i.e., </a:t>
            </a:r>
            <a:r>
              <a:rPr lang="en-US" sz="1800" i="1" dirty="0"/>
              <a:t>Pacing, Pacing, Pacing</a:t>
            </a:r>
            <a:r>
              <a:rPr lang="en-US" sz="1800" dirty="0"/>
              <a:t>)</a:t>
            </a:r>
          </a:p>
          <a:p>
            <a:pPr marL="342900" indent="-342900">
              <a:buFont typeface="+mj-lt"/>
              <a:buAutoNum type="arabicPeriod"/>
            </a:pPr>
            <a:endParaRPr lang="en-US" sz="1800" dirty="0"/>
          </a:p>
          <a:p>
            <a:endParaRPr lang="en-US" sz="1800" dirty="0"/>
          </a:p>
        </p:txBody>
      </p:sp>
      <p:sp>
        <p:nvSpPr>
          <p:cNvPr id="15" name="Text Placeholder 14">
            <a:extLst>
              <a:ext uri="{FF2B5EF4-FFF2-40B4-BE49-F238E27FC236}">
                <a16:creationId xmlns:a16="http://schemas.microsoft.com/office/drawing/2014/main" id="{ED96D04D-9804-709A-BE48-E3383DFBA68D}"/>
              </a:ext>
            </a:extLst>
          </p:cNvPr>
          <p:cNvSpPr>
            <a:spLocks noGrp="1"/>
          </p:cNvSpPr>
          <p:nvPr>
            <p:ph type="body" sz="quarter" idx="15"/>
          </p:nvPr>
        </p:nvSpPr>
        <p:spPr>
          <a:xfrm>
            <a:off x="8191582" y="1524000"/>
            <a:ext cx="3390818" cy="777081"/>
          </a:xfrm>
        </p:spPr>
        <p:txBody>
          <a:bodyPr>
            <a:normAutofit/>
          </a:bodyPr>
          <a:lstStyle/>
          <a:p>
            <a:r>
              <a:rPr lang="en-US" sz="1800" b="1" dirty="0"/>
              <a:t>#3 – Growing the “</a:t>
            </a:r>
            <a:r>
              <a:rPr lang="en-US" sz="1800" b="1" i="1" dirty="0"/>
              <a:t>new</a:t>
            </a:r>
            <a:r>
              <a:rPr lang="en-US" sz="1800" b="1" dirty="0"/>
              <a:t>” web accessibility community</a:t>
            </a:r>
          </a:p>
        </p:txBody>
      </p:sp>
    </p:spTree>
    <p:extLst>
      <p:ext uri="{BB962C8B-B14F-4D97-AF65-F5344CB8AC3E}">
        <p14:creationId xmlns:p14="http://schemas.microsoft.com/office/powerpoint/2010/main" val="2446097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a:bodyPr>
          <a:lstStyle/>
          <a:p>
            <a:pPr algn="ctr"/>
            <a:r>
              <a:rPr lang="en-US" b="1" dirty="0">
                <a:solidFill>
                  <a:srgbClr val="006633"/>
                </a:solidFill>
              </a:rPr>
              <a:t>Ensuring success in Future Cohorts</a:t>
            </a:r>
            <a:endParaRPr lang="en-US" i="1" dirty="0">
              <a:solidFill>
                <a:srgbClr val="006633"/>
              </a:solidFill>
            </a:endParaRPr>
          </a:p>
        </p:txBody>
      </p:sp>
      <p:sp>
        <p:nvSpPr>
          <p:cNvPr id="4" name="Rectangle 3">
            <a:extLst>
              <a:ext uri="{FF2B5EF4-FFF2-40B4-BE49-F238E27FC236}">
                <a16:creationId xmlns:a16="http://schemas.microsoft.com/office/drawing/2014/main" id="{8FB784C3-3A44-452F-88C2-28334A346ED6}"/>
              </a:ext>
            </a:extLst>
          </p:cNvPr>
          <p:cNvSpPr/>
          <p:nvPr/>
        </p:nvSpPr>
        <p:spPr>
          <a:xfrm>
            <a:off x="2209800" y="4800601"/>
            <a:ext cx="7772400" cy="492443"/>
          </a:xfrm>
          <a:prstGeom prst="rect">
            <a:avLst/>
          </a:prstGeom>
        </p:spPr>
        <p:txBody>
          <a:bodyPr wrap="square">
            <a:spAutoFit/>
          </a:bodyPr>
          <a:lstStyle/>
          <a:p>
            <a:pPr algn="ctr"/>
            <a:r>
              <a:rPr lang="en-US" sz="2600" i="1" spc="-150" dirty="0">
                <a:latin typeface="+mj-lt"/>
              </a:rPr>
              <a:t>Suggestions from the 2022 Trusted Testers</a:t>
            </a:r>
          </a:p>
        </p:txBody>
      </p:sp>
    </p:spTree>
    <p:extLst>
      <p:ext uri="{BB962C8B-B14F-4D97-AF65-F5344CB8AC3E}">
        <p14:creationId xmlns:p14="http://schemas.microsoft.com/office/powerpoint/2010/main" val="124785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1C32-6727-4D4E-85D7-3BE0BA6BC581}"/>
              </a:ext>
            </a:extLst>
          </p:cNvPr>
          <p:cNvSpPr>
            <a:spLocks noGrp="1"/>
          </p:cNvSpPr>
          <p:nvPr>
            <p:ph type="title"/>
          </p:nvPr>
        </p:nvSpPr>
        <p:spPr>
          <a:xfrm>
            <a:off x="609600" y="792080"/>
            <a:ext cx="2852928" cy="1798720"/>
          </a:xfrm>
        </p:spPr>
        <p:txBody>
          <a:bodyPr anchor="b">
            <a:normAutofit fontScale="90000"/>
          </a:bodyPr>
          <a:lstStyle/>
          <a:p>
            <a:r>
              <a:rPr lang="en-US" dirty="0"/>
              <a:t>Snapshot of suggestions and considerations from the 2022 Trusted Testers</a:t>
            </a:r>
          </a:p>
        </p:txBody>
      </p:sp>
      <p:sp>
        <p:nvSpPr>
          <p:cNvPr id="33" name="Text Placeholder 3">
            <a:extLst>
              <a:ext uri="{FF2B5EF4-FFF2-40B4-BE49-F238E27FC236}">
                <a16:creationId xmlns:a16="http://schemas.microsoft.com/office/drawing/2014/main" id="{78537451-996A-0068-E17C-1051B903AF26}"/>
              </a:ext>
            </a:extLst>
          </p:cNvPr>
          <p:cNvSpPr>
            <a:spLocks noGrp="1"/>
          </p:cNvSpPr>
          <p:nvPr>
            <p:ph type="body" sz="half" idx="2"/>
          </p:nvPr>
        </p:nvSpPr>
        <p:spPr>
          <a:xfrm>
            <a:off x="609601" y="2667000"/>
            <a:ext cx="2852928" cy="3707168"/>
          </a:xfrm>
        </p:spPr>
        <p:txBody>
          <a:bodyPr/>
          <a:lstStyle/>
          <a:p>
            <a:endParaRPr lang="en-US" dirty="0"/>
          </a:p>
          <a:p>
            <a:endParaRPr lang="en-US" sz="1800" dirty="0"/>
          </a:p>
          <a:p>
            <a:r>
              <a:rPr lang="en-US" sz="1800" dirty="0"/>
              <a:t>Meet </a:t>
            </a:r>
            <a:r>
              <a:rPr lang="en-US" sz="1800" dirty="0">
                <a:hlinkClick r:id="rId3"/>
              </a:rPr>
              <a:t>GMU’s 2022 Trusted Testers</a:t>
            </a:r>
            <a:r>
              <a:rPr lang="en-US" sz="1800" dirty="0"/>
              <a:t>!</a:t>
            </a:r>
          </a:p>
        </p:txBody>
      </p:sp>
      <p:graphicFrame>
        <p:nvGraphicFramePr>
          <p:cNvPr id="34" name="Content Placeholder 2" descr="Invite 2022 participants who did not finish&#10;Already have a head start&#10;Consider support structures&#10;ATI, Supervisor, Colleagues, etc.&#10;Can you complete during work hours?&#10;Pacing is important!&#10;Avoid procrastination&#10;Provide more structure deadlines/times &#10;Use the TTW resources&#10;Videos, participant forums, etc.&#10;Create Mason examples that mirror the incremental exams&#10;Use real life examples&#10;&#10;">
            <a:extLst>
              <a:ext uri="{FF2B5EF4-FFF2-40B4-BE49-F238E27FC236}">
                <a16:creationId xmlns:a16="http://schemas.microsoft.com/office/drawing/2014/main" id="{3E755A7B-E325-9131-BD1C-4B4AB603B4A3}"/>
              </a:ext>
            </a:extLst>
          </p:cNvPr>
          <p:cNvGraphicFramePr>
            <a:graphicFrameLocks noGrp="1"/>
          </p:cNvGraphicFramePr>
          <p:nvPr>
            <p:ph idx="1"/>
            <p:extLst>
              <p:ext uri="{D42A27DB-BD31-4B8C-83A1-F6EECF244321}">
                <p14:modId xmlns:p14="http://schemas.microsoft.com/office/powerpoint/2010/main" val="2147941911"/>
              </p:ext>
            </p:extLst>
          </p:nvPr>
        </p:nvGraphicFramePr>
        <p:xfrm>
          <a:off x="3962400" y="792080"/>
          <a:ext cx="7620000" cy="5577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2585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A74B3E-5CE6-48B3-90CD-E8172EFE5152}"/>
              </a:ext>
              <a:ext uri="{C183D7F6-B498-43B3-948B-1728B52AA6E4}">
                <adec:decorative xmlns:adec="http://schemas.microsoft.com/office/drawing/2017/decorative" val="1"/>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172" t="9091"/>
          <a:stretch/>
        </p:blipFill>
        <p:spPr>
          <a:xfrm>
            <a:off x="20" y="1"/>
            <a:ext cx="8908849" cy="6857999"/>
          </a:xfrm>
          <a:prstGeom prst="rect">
            <a:avLst/>
          </a:prstGeom>
        </p:spPr>
      </p:pic>
      <p:sp>
        <p:nvSpPr>
          <p:cNvPr id="6" name="TextBox 5">
            <a:extLst>
              <a:ext uri="{FF2B5EF4-FFF2-40B4-BE49-F238E27FC236}">
                <a16:creationId xmlns:a16="http://schemas.microsoft.com/office/drawing/2014/main" id="{0EAEEB44-93DC-400B-932D-7DD541C62E4A}"/>
              </a:ext>
            </a:extLst>
          </p:cNvPr>
          <p:cNvSpPr txBox="1"/>
          <p:nvPr/>
        </p:nvSpPr>
        <p:spPr>
          <a:xfrm>
            <a:off x="1835117" y="6280236"/>
            <a:ext cx="2250936" cy="200055"/>
          </a:xfrm>
          <a:prstGeom prst="rect">
            <a:avLst/>
          </a:prstGeom>
          <a:noFill/>
        </p:spPr>
        <p:txBody>
          <a:bodyPr wrap="none" rtlCol="0">
            <a:spAutoFit/>
          </a:bodyPr>
          <a:lstStyle/>
          <a:p>
            <a:pPr algn="r">
              <a:spcAft>
                <a:spcPts val="600"/>
              </a:spcAft>
            </a:pPr>
            <a:r>
              <a:rPr lang="en-US" sz="700" dirty="0">
                <a:solidFill>
                  <a:srgbClr val="101A10"/>
                </a:solidFill>
                <a:hlinkClick r:id="rId3" tooltip="http://owl.excelsior.edu/writing-process/prewriting-strategies/prewriting-strategies-asking-defining-questions/">
                  <a:extLst>
                    <a:ext uri="{A12FA001-AC4F-418D-AE19-62706E023703}">
                      <ahyp:hlinkClr xmlns:ahyp="http://schemas.microsoft.com/office/drawing/2018/hyperlinkcolor" val="tx"/>
                    </a:ext>
                  </a:extLst>
                </a:hlinkClick>
              </a:rPr>
              <a:t>This Photo</a:t>
            </a:r>
            <a:r>
              <a:rPr lang="en-US" sz="700" dirty="0">
                <a:solidFill>
                  <a:srgbClr val="101A10"/>
                </a:solidFill>
              </a:rPr>
              <a:t> by Unknown Author is licensed under </a:t>
            </a:r>
            <a:r>
              <a:rPr lang="en-US" sz="700" dirty="0">
                <a:solidFill>
                  <a:srgbClr val="101A10"/>
                </a:solidFill>
                <a:hlinkClick r:id="rId4" tooltip="https://creativecommons.org/licenses/by/3.0/">
                  <a:extLst>
                    <a:ext uri="{A12FA001-AC4F-418D-AE19-62706E023703}">
                      <ahyp:hlinkClr xmlns:ahyp="http://schemas.microsoft.com/office/drawing/2018/hyperlinkcolor" val="tx"/>
                    </a:ext>
                  </a:extLst>
                </a:hlinkClick>
              </a:rPr>
              <a:t>CC BY</a:t>
            </a:r>
            <a:endParaRPr lang="en-US" sz="700" dirty="0">
              <a:solidFill>
                <a:srgbClr val="101A10"/>
              </a:solidFill>
            </a:endParaRPr>
          </a:p>
        </p:txBody>
      </p:sp>
      <p:sp>
        <p:nvSpPr>
          <p:cNvPr id="2" name="Title 1">
            <a:extLst>
              <a:ext uri="{FF2B5EF4-FFF2-40B4-BE49-F238E27FC236}">
                <a16:creationId xmlns:a16="http://schemas.microsoft.com/office/drawing/2014/main" id="{80A3785C-7478-4C8E-B908-E0AFDC25074E}"/>
              </a:ext>
            </a:extLst>
          </p:cNvPr>
          <p:cNvSpPr>
            <a:spLocks noGrp="1"/>
          </p:cNvSpPr>
          <p:nvPr>
            <p:ph type="title"/>
          </p:nvPr>
        </p:nvSpPr>
        <p:spPr>
          <a:xfrm>
            <a:off x="7324724" y="4007403"/>
            <a:ext cx="4029075" cy="2272833"/>
          </a:xfrm>
        </p:spPr>
        <p:txBody>
          <a:bodyPr vert="horz" lIns="91440" tIns="45720" rIns="91440" bIns="45720" rtlCol="0" anchor="t">
            <a:noAutofit/>
          </a:bodyPr>
          <a:lstStyle/>
          <a:p>
            <a:pPr algn="ctr"/>
            <a:br>
              <a:rPr lang="en-US" sz="3600" dirty="0"/>
            </a:br>
            <a:r>
              <a:rPr lang="en-US" sz="3600" b="1" dirty="0"/>
              <a:t>Questions?</a:t>
            </a:r>
          </a:p>
        </p:txBody>
      </p:sp>
    </p:spTree>
    <p:extLst>
      <p:ext uri="{BB962C8B-B14F-4D97-AF65-F5344CB8AC3E}">
        <p14:creationId xmlns:p14="http://schemas.microsoft.com/office/powerpoint/2010/main" val="3005496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6"/>
          <p:cNvSpPr>
            <a:spLocks noGrp="1"/>
          </p:cNvSpPr>
          <p:nvPr>
            <p:ph type="title"/>
          </p:nvPr>
        </p:nvSpPr>
        <p:spPr/>
        <p:txBody>
          <a:bodyPr/>
          <a:lstStyle/>
          <a:p>
            <a:r>
              <a:rPr lang="en-US" sz="4400" dirty="0">
                <a:solidFill>
                  <a:srgbClr val="006633"/>
                </a:solidFill>
              </a:rPr>
              <a:t>Contact Information</a:t>
            </a:r>
          </a:p>
        </p:txBody>
      </p:sp>
      <p:sp>
        <p:nvSpPr>
          <p:cNvPr id="2" name="Content Placeholder 1"/>
          <p:cNvSpPr>
            <a:spLocks noGrp="1"/>
          </p:cNvSpPr>
          <p:nvPr>
            <p:ph sz="half" idx="1"/>
          </p:nvPr>
        </p:nvSpPr>
        <p:spPr/>
        <p:txBody>
          <a:bodyPr>
            <a:normAutofit/>
          </a:bodyPr>
          <a:lstStyle/>
          <a:p>
            <a:endParaRPr lang="en-US" sz="2800" dirty="0"/>
          </a:p>
          <a:p>
            <a:pPr marL="0" indent="0">
              <a:buNone/>
            </a:pPr>
            <a:r>
              <a:rPr lang="en-US" b="1" dirty="0"/>
              <a:t>Kristine Neuber, IT Accessibility Coordinator</a:t>
            </a:r>
          </a:p>
          <a:p>
            <a:r>
              <a:rPr lang="en-US" b="1" dirty="0"/>
              <a:t>Email:</a:t>
            </a:r>
            <a:r>
              <a:rPr lang="en-US" dirty="0"/>
              <a:t> </a:t>
            </a:r>
            <a:r>
              <a:rPr lang="en-US" dirty="0">
                <a:hlinkClick r:id="rId3"/>
              </a:rPr>
              <a:t>kneuber@gmu.edu</a:t>
            </a:r>
            <a:endParaRPr lang="en-US" b="1" dirty="0"/>
          </a:p>
          <a:p>
            <a:r>
              <a:rPr lang="en-US" b="1" dirty="0"/>
              <a:t>Phone:</a:t>
            </a:r>
            <a:r>
              <a:rPr lang="en-US" dirty="0"/>
              <a:t> 703-993-9815</a:t>
            </a:r>
            <a:endParaRPr lang="en-US" b="1" dirty="0"/>
          </a:p>
          <a:p>
            <a:pPr marL="0" indent="0">
              <a:buNone/>
            </a:pPr>
            <a:endParaRPr lang="en-US" b="1" dirty="0"/>
          </a:p>
          <a:p>
            <a:pPr marL="0" indent="0">
              <a:buNone/>
            </a:pPr>
            <a:r>
              <a:rPr lang="en-US" b="1" dirty="0"/>
              <a:t>Korey Singleton, ATI Manager</a:t>
            </a:r>
          </a:p>
          <a:p>
            <a:r>
              <a:rPr lang="en-US" b="1" dirty="0"/>
              <a:t>Email:</a:t>
            </a:r>
            <a:r>
              <a:rPr lang="en-US" dirty="0"/>
              <a:t> </a:t>
            </a:r>
            <a:r>
              <a:rPr lang="en-US" dirty="0">
                <a:hlinkClick r:id="rId4"/>
              </a:rPr>
              <a:t>ksinglet@gmu.edu</a:t>
            </a:r>
            <a:endParaRPr lang="en-US" b="1" dirty="0"/>
          </a:p>
          <a:p>
            <a:r>
              <a:rPr lang="en-US" b="1" dirty="0"/>
              <a:t>Phone:</a:t>
            </a:r>
            <a:r>
              <a:rPr lang="en-US" dirty="0"/>
              <a:t> 703-993-2143</a:t>
            </a:r>
            <a:endParaRPr lang="en-US" b="1" dirty="0"/>
          </a:p>
          <a:p>
            <a:pPr lvl="1"/>
            <a:endParaRPr lang="en-US" sz="2400" dirty="0"/>
          </a:p>
        </p:txBody>
      </p:sp>
      <p:pic>
        <p:nvPicPr>
          <p:cNvPr id="6" name="Content Placeholder 5" descr="bitmojis of Kristine, Korey, and Grady">
            <a:extLst>
              <a:ext uri="{FF2B5EF4-FFF2-40B4-BE49-F238E27FC236}">
                <a16:creationId xmlns:a16="http://schemas.microsoft.com/office/drawing/2014/main" id="{12194F13-C6D9-454D-9EFD-3F474DB51BA1}"/>
              </a:ext>
            </a:extLst>
          </p:cNvPr>
          <p:cNvPicPr>
            <a:picLocks noGrp="1" noChangeAspect="1"/>
          </p:cNvPicPr>
          <p:nvPr>
            <p:ph sz="half" idx="2"/>
          </p:nvPr>
        </p:nvPicPr>
        <p:blipFill>
          <a:blip r:embed="rId5"/>
          <a:stretch>
            <a:fillRect/>
          </a:stretch>
        </p:blipFill>
        <p:spPr>
          <a:xfrm>
            <a:off x="6197600" y="1870390"/>
            <a:ext cx="5384800" cy="4323719"/>
          </a:xfrm>
          <a:prstGeom prst="rect">
            <a:avLst/>
          </a:prstGeom>
        </p:spPr>
      </p:pic>
    </p:spTree>
    <p:extLst>
      <p:ext uri="{BB962C8B-B14F-4D97-AF65-F5344CB8AC3E}">
        <p14:creationId xmlns:p14="http://schemas.microsoft.com/office/powerpoint/2010/main" val="135332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noAutofit/>
          </a:bodyPr>
          <a:lstStyle/>
          <a:p>
            <a:pPr>
              <a:defRPr/>
            </a:pPr>
            <a:r>
              <a:rPr lang="en-US" sz="3200" i="1" dirty="0" err="1">
                <a:ea typeface="Calibri" charset="0"/>
                <a:cs typeface="Calibri" charset="0"/>
              </a:rPr>
              <a:t>Accessibility@Mason</a:t>
            </a:r>
            <a:r>
              <a:rPr lang="en-US" sz="3200" dirty="0">
                <a:ea typeface="Calibri" charset="0"/>
                <a:cs typeface="Calibri" charset="0"/>
              </a:rPr>
              <a:t>: A Collaborative Partnership</a:t>
            </a:r>
          </a:p>
        </p:txBody>
      </p:sp>
      <p:pic>
        <p:nvPicPr>
          <p:cNvPr id="16" name="Content Placeholder 15" descr="The Accessibility at Mason Collaborative is a partnership between the ATI Office, Disability Services (DS), and the Office for Diversity, Equity, and Inclusion (DEI). The ATI reports directly to the Associate VP for DEI/ADA &amp; Title IX Coordinator who oversees accommodations for employees with disabilities. DS oversees accommodations for students with disabilities. The ATI is tasked with developing and implementing the university’s digital accessibility response.">
            <a:extLst>
              <a:ext uri="{FF2B5EF4-FFF2-40B4-BE49-F238E27FC236}">
                <a16:creationId xmlns:a16="http://schemas.microsoft.com/office/drawing/2014/main" id="{C26A850B-F572-43BD-9189-C75D9C80449E}"/>
              </a:ext>
            </a:extLst>
          </p:cNvPr>
          <p:cNvPicPr>
            <a:picLocks noGrp="1" noChangeAspect="1"/>
          </p:cNvPicPr>
          <p:nvPr>
            <p:ph idx="1"/>
          </p:nvPr>
        </p:nvPicPr>
        <p:blipFill>
          <a:blip r:embed="rId3"/>
          <a:stretch>
            <a:fillRect/>
          </a:stretch>
        </p:blipFill>
        <p:spPr>
          <a:xfrm>
            <a:off x="609600" y="1691446"/>
            <a:ext cx="10972800" cy="4694308"/>
          </a:xfrm>
          <a:prstGeom prst="rect">
            <a:avLst/>
          </a:prstGeom>
        </p:spPr>
      </p:pic>
    </p:spTree>
    <p:extLst>
      <p:ext uri="{BB962C8B-B14F-4D97-AF65-F5344CB8AC3E}">
        <p14:creationId xmlns:p14="http://schemas.microsoft.com/office/powerpoint/2010/main" val="3946850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ATI’s Role...</a:t>
            </a:r>
          </a:p>
        </p:txBody>
      </p:sp>
      <p:sp>
        <p:nvSpPr>
          <p:cNvPr id="3" name="Content Placeholder 2"/>
          <p:cNvSpPr>
            <a:spLocks noGrp="1"/>
          </p:cNvSpPr>
          <p:nvPr>
            <p:ph sz="half" idx="1"/>
          </p:nvPr>
        </p:nvSpPr>
        <p:spPr/>
        <p:txBody>
          <a:bodyPr>
            <a:normAutofit/>
          </a:bodyPr>
          <a:lstStyle/>
          <a:p>
            <a:r>
              <a:rPr lang="en-US" sz="2400" dirty="0"/>
              <a:t>In addition to the </a:t>
            </a:r>
            <a:r>
              <a:rPr lang="en-US" sz="2400" b="1" i="1" dirty="0">
                <a:solidFill>
                  <a:srgbClr val="C43D2E"/>
                </a:solidFill>
              </a:rPr>
              <a:t>provision of assistive technology resources</a:t>
            </a:r>
            <a:r>
              <a:rPr lang="en-US" sz="2400" dirty="0"/>
              <a:t>, the ATI works to ensures equivalent access to ICT resources for individuals with different learning styles and abilities in the Mason community through</a:t>
            </a:r>
            <a:r>
              <a:rPr lang="en-US" sz="2400" b="1" dirty="0">
                <a:solidFill>
                  <a:srgbClr val="C43D2E"/>
                </a:solidFill>
              </a:rPr>
              <a:t> </a:t>
            </a:r>
            <a:r>
              <a:rPr lang="en-US" sz="2400" b="1" i="1" dirty="0">
                <a:solidFill>
                  <a:srgbClr val="C43D2E"/>
                </a:solidFill>
              </a:rPr>
              <a:t>video captioning</a:t>
            </a:r>
            <a:r>
              <a:rPr lang="en-US" sz="2400" b="1" dirty="0">
                <a:solidFill>
                  <a:srgbClr val="292934"/>
                </a:solidFill>
              </a:rPr>
              <a:t>,</a:t>
            </a:r>
            <a:r>
              <a:rPr lang="en-US" sz="2400" b="1" dirty="0">
                <a:solidFill>
                  <a:srgbClr val="FF6600"/>
                </a:solidFill>
              </a:rPr>
              <a:t> </a:t>
            </a:r>
            <a:r>
              <a:rPr lang="en-US" sz="2400" b="1" i="1" dirty="0">
                <a:solidFill>
                  <a:srgbClr val="C43D2E"/>
                </a:solidFill>
              </a:rPr>
              <a:t>web and document accessibility</a:t>
            </a:r>
            <a:r>
              <a:rPr lang="en-US" sz="2400" b="1" dirty="0">
                <a:solidFill>
                  <a:srgbClr val="292934"/>
                </a:solidFill>
              </a:rPr>
              <a:t>,</a:t>
            </a:r>
            <a:r>
              <a:rPr lang="en-US" sz="2400" b="1" dirty="0">
                <a:solidFill>
                  <a:srgbClr val="FF6600"/>
                </a:solidFill>
              </a:rPr>
              <a:t> </a:t>
            </a:r>
            <a:r>
              <a:rPr lang="en-US" sz="2400" b="1" i="1" dirty="0">
                <a:solidFill>
                  <a:srgbClr val="C43D2E"/>
                </a:solidFill>
              </a:rPr>
              <a:t>alternate formats (i.e., textbooks, quizzes, tests)</a:t>
            </a:r>
            <a:r>
              <a:rPr lang="en-US" sz="2400" b="1" i="1" dirty="0"/>
              <a:t>,</a:t>
            </a:r>
            <a:r>
              <a:rPr lang="en-US" sz="2400" b="1" i="1" dirty="0">
                <a:solidFill>
                  <a:srgbClr val="C43D2E"/>
                </a:solidFill>
              </a:rPr>
              <a:t> </a:t>
            </a:r>
            <a:r>
              <a:rPr lang="en-US" sz="2400" dirty="0"/>
              <a:t>and </a:t>
            </a:r>
            <a:r>
              <a:rPr lang="en-US" sz="2400" b="1" i="1" dirty="0">
                <a:solidFill>
                  <a:srgbClr val="C43D2E"/>
                </a:solidFill>
              </a:rPr>
              <a:t>AT/ICT accessibility related raining</a:t>
            </a:r>
            <a:r>
              <a:rPr lang="en-US" sz="2400" b="1" dirty="0"/>
              <a:t>.</a:t>
            </a:r>
            <a:endParaRPr lang="en-US" sz="1800" dirty="0"/>
          </a:p>
        </p:txBody>
      </p:sp>
      <p:pic>
        <p:nvPicPr>
          <p:cNvPr id="10" name="Content Placeholder 9">
            <a:extLst>
              <a:ext uri="{FF2B5EF4-FFF2-40B4-BE49-F238E27FC236}">
                <a16:creationId xmlns:a16="http://schemas.microsoft.com/office/drawing/2014/main" id="{7F04021A-DDAF-4BAA-9245-D0E00DAAEBB0}"/>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705600" y="1219200"/>
            <a:ext cx="4331608" cy="4718050"/>
          </a:xfrm>
          <a:prstGeom prst="rect">
            <a:avLst/>
          </a:prstGeom>
        </p:spPr>
      </p:pic>
    </p:spTree>
    <p:extLst>
      <p:ext uri="{BB962C8B-B14F-4D97-AF65-F5344CB8AC3E}">
        <p14:creationId xmlns:p14="http://schemas.microsoft.com/office/powerpoint/2010/main" val="3914585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1BE3-AEEA-46C7-A55F-70A7A21B3880}"/>
              </a:ext>
            </a:extLst>
          </p:cNvPr>
          <p:cNvSpPr>
            <a:spLocks noGrp="1"/>
          </p:cNvSpPr>
          <p:nvPr>
            <p:ph type="title"/>
          </p:nvPr>
        </p:nvSpPr>
        <p:spPr>
          <a:xfrm>
            <a:off x="2209800" y="2328863"/>
            <a:ext cx="7772400" cy="2200275"/>
          </a:xfrm>
        </p:spPr>
        <p:txBody>
          <a:bodyPr>
            <a:normAutofit fontScale="90000"/>
          </a:bodyPr>
          <a:lstStyle/>
          <a:p>
            <a:pPr algn="ctr"/>
            <a:r>
              <a:rPr lang="en-US" b="1" dirty="0">
                <a:solidFill>
                  <a:srgbClr val="006633"/>
                </a:solidFill>
              </a:rPr>
              <a:t>Existing Web Accessibility Efforts @Mason:</a:t>
            </a:r>
            <a:r>
              <a:rPr lang="en-US" dirty="0">
                <a:solidFill>
                  <a:srgbClr val="006633"/>
                </a:solidFill>
              </a:rPr>
              <a:t> </a:t>
            </a:r>
            <a:endParaRPr lang="en-US" i="1" dirty="0">
              <a:solidFill>
                <a:srgbClr val="006633"/>
              </a:solidFill>
            </a:endParaRPr>
          </a:p>
        </p:txBody>
      </p:sp>
      <p:sp>
        <p:nvSpPr>
          <p:cNvPr id="4" name="Rectangle 3">
            <a:extLst>
              <a:ext uri="{FF2B5EF4-FFF2-40B4-BE49-F238E27FC236}">
                <a16:creationId xmlns:a16="http://schemas.microsoft.com/office/drawing/2014/main" id="{8FB784C3-3A44-452F-88C2-28334A346ED6}"/>
              </a:ext>
            </a:extLst>
          </p:cNvPr>
          <p:cNvSpPr/>
          <p:nvPr/>
        </p:nvSpPr>
        <p:spPr>
          <a:xfrm>
            <a:off x="2209800" y="4800601"/>
            <a:ext cx="7772400" cy="492443"/>
          </a:xfrm>
          <a:prstGeom prst="rect">
            <a:avLst/>
          </a:prstGeom>
        </p:spPr>
        <p:txBody>
          <a:bodyPr wrap="square">
            <a:spAutoFit/>
          </a:bodyPr>
          <a:lstStyle/>
          <a:p>
            <a:pPr algn="ctr"/>
            <a:r>
              <a:rPr lang="en-US" sz="2600" i="1" spc="-150" dirty="0">
                <a:latin typeface="+mj-lt"/>
              </a:rPr>
              <a:t>DubBOT, ASRB, Classroom</a:t>
            </a:r>
          </a:p>
        </p:txBody>
      </p:sp>
    </p:spTree>
    <p:extLst>
      <p:ext uri="{BB962C8B-B14F-4D97-AF65-F5344CB8AC3E}">
        <p14:creationId xmlns:p14="http://schemas.microsoft.com/office/powerpoint/2010/main" val="2119833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672E-DDF4-4CF3-AE07-711DB15B4B42}"/>
              </a:ext>
            </a:extLst>
          </p:cNvPr>
          <p:cNvSpPr>
            <a:spLocks noGrp="1"/>
          </p:cNvSpPr>
          <p:nvPr>
            <p:ph type="title"/>
          </p:nvPr>
        </p:nvSpPr>
        <p:spPr>
          <a:xfrm>
            <a:off x="609600" y="792080"/>
            <a:ext cx="3352800" cy="1261872"/>
          </a:xfrm>
        </p:spPr>
        <p:txBody>
          <a:bodyPr/>
          <a:lstStyle/>
          <a:p>
            <a:r>
              <a:rPr lang="en-US" dirty="0"/>
              <a:t>DubBOT (Web Governance Solution)</a:t>
            </a:r>
          </a:p>
        </p:txBody>
      </p:sp>
      <p:sp>
        <p:nvSpPr>
          <p:cNvPr id="6" name="Text Placeholder 5">
            <a:extLst>
              <a:ext uri="{FF2B5EF4-FFF2-40B4-BE49-F238E27FC236}">
                <a16:creationId xmlns:a16="http://schemas.microsoft.com/office/drawing/2014/main" id="{3BB7E2D6-3644-4C5F-9E9B-C67FF7DE5D54}"/>
              </a:ext>
            </a:extLst>
          </p:cNvPr>
          <p:cNvSpPr>
            <a:spLocks noGrp="1"/>
          </p:cNvSpPr>
          <p:nvPr>
            <p:ph type="body" sz="half" idx="2"/>
          </p:nvPr>
        </p:nvSpPr>
        <p:spPr/>
        <p:txBody>
          <a:bodyPr>
            <a:normAutofit fontScale="92500" lnSpcReduction="20000"/>
          </a:bodyPr>
          <a:lstStyle/>
          <a:p>
            <a:r>
              <a:rPr lang="en-US" sz="1800" dirty="0"/>
              <a:t>Implemented in Sum/Fall 2020</a:t>
            </a:r>
          </a:p>
          <a:p>
            <a:endParaRPr lang="en-US" sz="1800" dirty="0"/>
          </a:p>
          <a:p>
            <a:r>
              <a:rPr lang="en-US" sz="1800" dirty="0"/>
              <a:t>Performs following compliance checks:</a:t>
            </a:r>
          </a:p>
          <a:p>
            <a:pPr marL="742950" lvl="1" indent="-285750">
              <a:buFont typeface="Arial" panose="020B0604020202020204" pitchFamily="34" charset="0"/>
              <a:buChar char="•"/>
            </a:pPr>
            <a:r>
              <a:rPr lang="en-US" sz="1600" dirty="0"/>
              <a:t>Web Accessibility</a:t>
            </a:r>
          </a:p>
          <a:p>
            <a:pPr marL="742950" lvl="1" indent="-285750">
              <a:buFont typeface="Arial" panose="020B0604020202020204" pitchFamily="34" charset="0"/>
              <a:buChar char="•"/>
            </a:pPr>
            <a:r>
              <a:rPr lang="en-US" sz="1600" dirty="0"/>
              <a:t>Broken Links</a:t>
            </a:r>
          </a:p>
          <a:p>
            <a:pPr marL="742950" lvl="1" indent="-285750">
              <a:buFont typeface="Arial" panose="020B0604020202020204" pitchFamily="34" charset="0"/>
              <a:buChar char="•"/>
            </a:pPr>
            <a:r>
              <a:rPr lang="en-US" sz="1600" dirty="0"/>
              <a:t>Web Governance</a:t>
            </a:r>
          </a:p>
          <a:p>
            <a:pPr marL="742950" lvl="1" indent="-285750">
              <a:buFont typeface="Arial" panose="020B0604020202020204" pitchFamily="34" charset="0"/>
              <a:buChar char="•"/>
            </a:pPr>
            <a:r>
              <a:rPr lang="en-US" sz="1600" dirty="0"/>
              <a:t>Spelling &amp; Readability</a:t>
            </a:r>
          </a:p>
          <a:p>
            <a:endParaRPr lang="en-US" sz="1800" dirty="0"/>
          </a:p>
          <a:p>
            <a:r>
              <a:rPr lang="en-US" sz="1800" dirty="0"/>
              <a:t>Benefits</a:t>
            </a:r>
          </a:p>
          <a:p>
            <a:pPr marL="285750" indent="-285750">
              <a:buFont typeface="Arial" panose="020B0604020202020204" pitchFamily="34" charset="0"/>
              <a:buChar char="•"/>
            </a:pPr>
            <a:r>
              <a:rPr lang="en-US" sz="1800" dirty="0"/>
              <a:t>Automated reviews</a:t>
            </a:r>
          </a:p>
          <a:p>
            <a:pPr marL="285750" indent="-285750">
              <a:buFont typeface="Arial" panose="020B0604020202020204" pitchFamily="34" charset="0"/>
              <a:buChar char="•"/>
            </a:pPr>
            <a:r>
              <a:rPr lang="en-US" sz="1800" dirty="0"/>
              <a:t>Customizable</a:t>
            </a:r>
          </a:p>
          <a:p>
            <a:pPr marL="285750" indent="-285750">
              <a:buFont typeface="Arial" panose="020B0604020202020204" pitchFamily="34" charset="0"/>
              <a:buChar char="•"/>
            </a:pPr>
            <a:r>
              <a:rPr lang="en-US" sz="1800" dirty="0"/>
              <a:t>Integrates web accessibility into university’s web governance process</a:t>
            </a:r>
          </a:p>
        </p:txBody>
      </p:sp>
      <p:pic>
        <p:nvPicPr>
          <p:cNvPr id="5" name="Content Placeholder 4">
            <a:extLst>
              <a:ext uri="{FF2B5EF4-FFF2-40B4-BE49-F238E27FC236}">
                <a16:creationId xmlns:a16="http://schemas.microsoft.com/office/drawing/2014/main" id="{53DFD42F-C0E8-48F5-B5ED-CBD4EB1BE35E}"/>
              </a:ext>
              <a:ext uri="{C183D7F6-B498-43B3-948B-1728B52AA6E4}">
                <adec:decorative xmlns:adec="http://schemas.microsoft.com/office/drawing/2017/decorative" val="1"/>
              </a:ext>
            </a:extLst>
          </p:cNvPr>
          <p:cNvPicPr>
            <a:picLocks noGrp="1" noChangeAspect="1"/>
          </p:cNvPicPr>
          <p:nvPr>
            <p:ph idx="1"/>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2400" y="1225585"/>
            <a:ext cx="7620000" cy="4711631"/>
          </a:xfrm>
        </p:spPr>
      </p:pic>
      <p:sp>
        <p:nvSpPr>
          <p:cNvPr id="7" name="TextBox 6">
            <a:extLst>
              <a:ext uri="{FF2B5EF4-FFF2-40B4-BE49-F238E27FC236}">
                <a16:creationId xmlns:a16="http://schemas.microsoft.com/office/drawing/2014/main" id="{FFF32848-421D-4ED6-8D1C-901E941350C9}"/>
              </a:ext>
            </a:extLst>
          </p:cNvPr>
          <p:cNvSpPr txBox="1"/>
          <p:nvPr/>
        </p:nvSpPr>
        <p:spPr>
          <a:xfrm>
            <a:off x="6781800" y="6247610"/>
            <a:ext cx="3200400" cy="246221"/>
          </a:xfrm>
          <a:prstGeom prst="rect">
            <a:avLst/>
          </a:prstGeom>
          <a:noFill/>
        </p:spPr>
        <p:txBody>
          <a:bodyPr wrap="square" rtlCol="0">
            <a:spAutoFit/>
          </a:bodyPr>
          <a:lstStyle/>
          <a:p>
            <a:r>
              <a:rPr lang="en-US" sz="1000" i="1" dirty="0"/>
              <a:t>Photo taken from </a:t>
            </a:r>
            <a:r>
              <a:rPr lang="en-US" sz="1000" i="1" dirty="0">
                <a:hlinkClick r:id="rId5"/>
              </a:rPr>
              <a:t>Dubbot.com</a:t>
            </a:r>
            <a:endParaRPr lang="en-US" sz="1000" i="1" dirty="0"/>
          </a:p>
        </p:txBody>
      </p:sp>
    </p:spTree>
    <p:extLst>
      <p:ext uri="{BB962C8B-B14F-4D97-AF65-F5344CB8AC3E}">
        <p14:creationId xmlns:p14="http://schemas.microsoft.com/office/powerpoint/2010/main" val="184357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6254&quot;&gt;&lt;object type=&quot;3&quot; unique_id=&quot;16255&quot;&gt;&lt;property id=&quot;20148&quot; value=&quot;5&quot;/&gt;&lt;property id=&quot;20300&quot; value=&quot;Slide 1 - &amp;quot;OCDI @ Mason: Building Accessibility Into Online Courses&amp;quot;&quot;/&gt;&lt;property id=&quot;20307&quot; value=&quot;439&quot;/&gt;&lt;/object&gt;&lt;object type=&quot;3&quot; unique_id=&quot;16256&quot;&gt;&lt;property id=&quot;20148&quot; value=&quot;5&quot;/&gt;&lt;property id=&quot;20300&quot; value=&quot;Slide 2 - &amp;quot;What we’ll cover…&amp;quot;&quot;/&gt;&lt;property id=&quot;20307&quot; value=&quot;444&quot;/&gt;&lt;/object&gt;&lt;object type=&quot;3&quot; unique_id=&quot;16257&quot;&gt;&lt;property id=&quot;20148&quot; value=&quot;5&quot;/&gt;&lt;property id=&quot;20300&quot; value=&quot;Slide 3 - &amp;quot;Collaborative Partnership&amp;quot;&quot;/&gt;&lt;property id=&quot;20307&quot; value=&quot;398&quot;/&gt;&lt;/object&gt;&lt;object type=&quot;3&quot; unique_id=&quot;16258&quot;&gt;&lt;property id=&quot;20148&quot; value=&quot;5&quot;/&gt;&lt;property id=&quot;20300&quot; value=&quot;Slide 4 - &amp;quot;Trends in Higher Education&amp;quot;&quot;/&gt;&lt;property id=&quot;20307&quot; value=&quot;454&quot;/&gt;&lt;/object&gt;&lt;object type=&quot;3&quot; unique_id=&quot;16259&quot;&gt;&lt;property id=&quot;20148&quot; value=&quot;5&quot;/&gt;&lt;property id=&quot;20300&quot; value=&quot;Slide 5 - &amp;quot;Trends in Higher Ed...&amp;quot;&quot;/&gt;&lt;property id=&quot;20307&quot; value=&quot;445&quot;/&gt;&lt;/object&gt;&lt;object type=&quot;3&quot; unique_id=&quot;16260&quot;&gt;&lt;property id=&quot;20148&quot; value=&quot;5&quot;/&gt;&lt;property id=&quot;20300&quot; value=&quot;Slide 6 - &amp;quot;Recent Litigation/Settlements (ADA, Sect. 504)…&amp;quot;&quot;/&gt;&lt;property id=&quot;20307&quot; value=&quot;446&quot;/&gt;&lt;/object&gt;&lt;object type=&quot;3&quot; unique_id=&quot;16261&quot;&gt;&lt;property id=&quot;20148&quot; value=&quot;5&quot;/&gt;&lt;property id=&quot;20300&quot; value=&quot;Slide 7 - &amp;quot;Common Issues from Litigation…&amp;quot;&quot;/&gt;&lt;property id=&quot;20307&quot; value=&quot;453&quot;/&gt;&lt;/object&gt;&lt;object type=&quot;3&quot; unique_id=&quot;16262&quot;&gt;&lt;property id=&quot;20148&quot; value=&quot;5&quot;/&gt;&lt;property id=&quot;20300&quot; value=&quot;Slide 8 - &amp;quot;EIT accessibility:  What Does iT “Look” Like?&amp;quot;&quot;/&gt;&lt;property id=&quot;20307&quot; value=&quot;466&quot;/&gt;&lt;/object&gt;&lt;object type=&quot;3&quot; unique_id=&quot;16263&quot;&gt;&lt;property id=&quot;20148&quot; value=&quot;5&quot;/&gt;&lt;property id=&quot;20300&quot; value=&quot;Slide 9 - &amp;quot;Types of Impairment and Assistive Technology &amp;quot;&quot;/&gt;&lt;property id=&quot;20307&quot; value=&quot;456&quot;/&gt;&lt;/object&gt;&lt;object type=&quot;3&quot; unique_id=&quot;16264&quot;&gt;&lt;property id=&quot;20148&quot; value=&quot;5&quot;/&gt;&lt;property id=&quot;20300&quot; value=&quot;Slide 10 - &amp;quot;Anatomy of an Accessible Document&amp;quot;&quot;/&gt;&lt;property id=&quot;20307&quot; value=&quot;457&quot;/&gt;&lt;/object&gt;&lt;object type=&quot;3&quot; unique_id=&quot;16265&quot;&gt;&lt;property id=&quot;20148&quot; value=&quot;5&quot;/&gt;&lt;property id=&quot;20300&quot; value=&quot;Slide 11 - &amp;quot;Jaws Screen Reader Demo&amp;quot;&quot;/&gt;&lt;property id=&quot;20307&quot; value=&quot;458&quot;/&gt;&lt;/object&gt;&lt;object type=&quot;3&quot; unique_id=&quot;16266&quot;&gt;&lt;property id=&quot;20148&quot; value=&quot;5&quot;/&gt;&lt;property id=&quot;20300&quot; value=&quot;Slide 12 - &amp;quot;Understanding Web Accessibility: Images/Graphics&amp;quot;&quot;/&gt;&lt;property id=&quot;20307&quot; value=&quot;460&quot;/&gt;&lt;/object&gt;&lt;object type=&quot;3&quot; unique_id=&quot;16267&quot;&gt;&lt;property id=&quot;20148&quot; value=&quot;5&quot;/&gt;&lt;property id=&quot;20300&quot; value=&quot;Slide 13 - &amp;quot;Understanding Web Accessibility:  Color Contrast&amp;quot;&quot;/&gt;&lt;property id=&quot;20307&quot; value=&quot;461&quot;/&gt;&lt;/object&gt;&lt;object type=&quot;3&quot; unique_id=&quot;16268&quot;&gt;&lt;property id=&quot;20148&quot; value=&quot;5&quot;/&gt;&lt;property id=&quot;20300&quot; value=&quot;Slide 14 - &amp;quot;Understanding Web Accessibility: Keyboard Navigation&amp;quot;&quot;/&gt;&lt;property id=&quot;20307&quot; value=&quot;462&quot;/&gt;&lt;/object&gt;&lt;object type=&quot;3&quot; unique_id=&quot;16269&quot;&gt;&lt;property id=&quot;20148&quot; value=&quot;5&quot;/&gt;&lt;property id=&quot;20300&quot; value=&quot;Slide 15 - &amp;quot;Universal Design&amp;quot;&quot;/&gt;&lt;property id=&quot;20307&quot; value=&quot;473&quot;/&gt;&lt;/object&gt;&lt;object type=&quot;3&quot; unique_id=&quot;16270&quot;&gt;&lt;property id=&quot;20148&quot; value=&quot;5&quot;/&gt;&lt;property id=&quot;20300&quot; value=&quot;Slide 16 - &amp;quot;Definitions:  Accommodation vs. Accessibility vs. Inclusive Design&amp;quot;&quot;/&gt;&lt;property id=&quot;20307&quot; value=&quot;474&quot;/&gt;&lt;/object&gt;&lt;object type=&quot;3&quot; unique_id=&quot;16271&quot;&gt;&lt;property id=&quot;20148&quot; value=&quot;5&quot;/&gt;&lt;property id=&quot;20300&quot; value=&quot;Slide 17 - &amp;quot;Think about your users...&amp;quot;&quot;/&gt;&lt;property id=&quot;20307&quot; value=&quot;469&quot;/&gt;&lt;/object&gt;&lt;object type=&quot;3&quot; unique_id=&quot;16272&quot;&gt;&lt;property id=&quot;20148&quot; value=&quot;5&quot;/&gt;&lt;property id=&quot;20300&quot; value=&quot;Slide 18 - &amp;quot;Example #1: Curb Cuts/Automatic Doors&amp;quot;&quot;/&gt;&lt;property id=&quot;20307&quot; value=&quot;470&quot;/&gt;&lt;/object&gt;&lt;object type=&quot;3&quot; unique_id=&quot;16273&quot;&gt;&lt;property id=&quot;20148&quot; value=&quot;5&quot;/&gt;&lt;property id=&quot;20300&quot; value=&quot;Slide 19 - &amp;quot;Example #2: Stairs/Ramps (GMU)&amp;quot;&quot;/&gt;&lt;property id=&quot;20307&quot; value=&quot;471&quot;/&gt;&lt;/object&gt;&lt;object type=&quot;3&quot; unique_id=&quot;16274&quot;&gt;&lt;property id=&quot;20148&quot; value=&quot;5&quot;/&gt;&lt;property id=&quot;20300&quot; value=&quot;Slide 20 - &amp;quot;Example #3: Computers/Mobile Devices&amp;quot;&quot;/&gt;&lt;property id=&quot;20307&quot; value=&quot;472&quot;/&gt;&lt;/object&gt;&lt;object type=&quot;3&quot; unique_id=&quot;16275&quot;&gt;&lt;property id=&quot;20148&quot; value=&quot;5&quot;/&gt;&lt;property id=&quot;20300&quot; value=&quot;Slide 21 - &amp;quot;Web-based Tools – Library Databases  (Full-text HTML, ReadSpeaker) &amp;quot;&quot;/&gt;&lt;property id=&quot;20307&quot; value=&quot;463&quot;/&gt;&lt;/object&gt;&lt;object type=&quot;3&quot; unique_id=&quot;16276&quot;&gt;&lt;property id=&quot;20148&quot; value=&quot;5&quot;/&gt;&lt;property id=&quot;20300&quot; value=&quot;Slide 22 - &amp;quot;Web-based Tools – Films on Demand (Captions and Transcripts)&amp;quot;&quot;/&gt;&lt;property id=&quot;20307&quot; value=&quot;464&quot;/&gt;&lt;/object&gt;&lt;object type=&quot;3&quot; unique_id=&quot;16277&quot;&gt;&lt;property id=&quot;20148&quot; value=&quot;5&quot;/&gt;&lt;property id=&quot;20300&quot; value=&quot;Slide 23 - &amp;quot;Accessible Video Player: OzPlayer &amp;quot;&quot;/&gt;&lt;property id=&quot;20307&quot; value=&quot;465&quot;/&gt;&lt;/object&gt;&lt;object type=&quot;3&quot; unique_id=&quot;16278&quot;&gt;&lt;property id=&quot;20148&quot; value=&quot;5&quot;/&gt;&lt;property id=&quot;20300&quot; value=&quot;Slide 24 - &amp;quot;Responsibilities/Expectations&amp;quot;&quot;/&gt;&lt;property id=&quot;20307&quot; value=&quot;400&quot;/&gt;&lt;/object&gt;&lt;object type=&quot;3&quot; unique_id=&quot;16279&quot;&gt;&lt;property id=&quot;20148&quot; value=&quot;5&quot;/&gt;&lt;property id=&quot;20300&quot; value=&quot;Slide 25 - &amp;quot;As it relates to the instructional materials, what is expected of me?&amp;quot;&quot;/&gt;&lt;property id=&quot;20307&quot; value=&quot;401&quot;/&gt;&lt;/object&gt;&lt;object type=&quot;3&quot; unique_id=&quot;16280&quot;&gt;&lt;property id=&quot;20148&quot; value=&quot;5&quot;/&gt;&lt;property id=&quot;20300&quot; value=&quot;Slide 26 - &amp;quot;Accessibility Resources&amp;quot;&quot;/&gt;&lt;property id=&quot;20307&quot; value=&quot;402&quot;/&gt;&lt;/object&gt;&lt;object type=&quot;3&quot; unique_id=&quot;16281&quot;&gt;&lt;property id=&quot;20148&quot; value=&quot;5&quot;/&gt;&lt;property id=&quot;20300&quot; value=&quot;Slide 27 - &amp;quot;Baseline Design Considerations  for Accessible Electronic &amp;amp; IT Resources&amp;quot;&quot;/&gt;&lt;property id=&quot;20307&quot; value=&quot;403&quot;/&gt;&lt;/object&gt;&lt;object type=&quot;3&quot; unique_id=&quot;16282&quot;&gt;&lt;property id=&quot;20148&quot; value=&quot;5&quot;/&gt;&lt;property id=&quot;20300&quot; value=&quot;Slide 28 - &amp;quot;ATI Website&amp;quot;&quot;/&gt;&lt;property id=&quot;20307&quot; value=&quot;404&quot;/&gt;&lt;/object&gt;&lt;object type=&quot;3&quot; unique_id=&quot;16283&quot;&gt;&lt;property id=&quot;20148&quot; value=&quot;5&quot;/&gt;&lt;property id=&quot;20300&quot; value=&quot;Slide 29 - &amp;quot;ATI Website&amp;quot;&quot;/&gt;&lt;property id=&quot;20307&quot; value=&quot;475&quot;/&gt;&lt;/object&gt;&lt;object type=&quot;3&quot; unique_id=&quot;16284&quot;&gt;&lt;property id=&quot;20148&quot; value=&quot;5&quot;/&gt;&lt;property id=&quot;20300&quot; value=&quot;Slide 30 - &amp;quot;Request ATI Services&amp;quot;&quot;/&gt;&lt;property id=&quot;20307&quot; value=&quot;405&quot;/&gt;&lt;/object&gt;&lt;object type=&quot;3&quot; unique_id=&quot;16285&quot;&gt;&lt;property id=&quot;20148&quot; value=&quot;5&quot;/&gt;&lt;property id=&quot;20300&quot; value=&quot;Slide 31 - &amp;quot;Video Training Library&amp;quot;&quot;/&gt;&lt;property id=&quot;20307&quot; value=&quot;409&quot;/&gt;&lt;/object&gt;&lt;object type=&quot;3&quot; unique_id=&quot;16286&quot;&gt;&lt;property id=&quot;20148&quot; value=&quot;5&quot;/&gt;&lt;property id=&quot;20300&quot; value=&quot;Slide 32 - &amp;quot;Creating Accessible Documents&amp;quot;&quot;/&gt;&lt;property id=&quot;20307&quot; value=&quot;410&quot;/&gt;&lt;/object&gt;&lt;object type=&quot;3&quot; unique_id=&quot;16287&quot;&gt;&lt;property id=&quot;20148&quot; value=&quot;5&quot;/&gt;&lt;property id=&quot;20300&quot; value=&quot;Slide 33 - &amp;quot;An Accessible Word Document has the following:&amp;quot;&quot;/&gt;&lt;property id=&quot;20307&quot; value=&quot;412&quot;/&gt;&lt;/object&gt;&lt;object type=&quot;3&quot; unique_id=&quot;16288&quot;&gt;&lt;property id=&quot;20148&quot; value=&quot;5&quot;/&gt;&lt;property id=&quot;20300&quot; value=&quot;Slide 34 - &amp;quot;An Accessible PPT Document has the following:&amp;quot;&quot;/&gt;&lt;property id=&quot;20307&quot; value=&quot;413&quot;/&gt;&lt;/object&gt;&lt;object type=&quot;3&quot; unique_id=&quot;16289&quot;&gt;&lt;property id=&quot;20148&quot; value=&quot;5&quot;/&gt;&lt;property id=&quot;20300&quot; value=&quot;Slide 35 - &amp;quot;Adding Alt Text (Word &amp;amp; PPT)&amp;quot;&quot;/&gt;&lt;property id=&quot;20307&quot; value=&quot;476&quot;/&gt;&lt;/object&gt;&lt;object type=&quot;3&quot; unique_id=&quot;16290&quot;&gt;&lt;property id=&quot;20148&quot; value=&quot;5&quot;/&gt;&lt;property id=&quot;20300&quot; value=&quot;Slide 36 - &amp;quot;Making Alt Text Readily Available&amp;quot;&quot;/&gt;&lt;property id=&quot;20307&quot; value=&quot;416&quot;/&gt;&lt;/object&gt;&lt;object type=&quot;3&quot; unique_id=&quot;16291&quot;&gt;&lt;property id=&quot;20148&quot; value=&quot;5&quot;/&gt;&lt;property id=&quot;20300&quot; value=&quot;Slide 37 - &amp;quot;Alternative Text Examples (STEM)&amp;quot;&quot;/&gt;&lt;property id=&quot;20307&quot; value=&quot;417&quot;/&gt;&lt;/object&gt;&lt;object type=&quot;3&quot; unique_id=&quot;16292&quot;&gt;&lt;property id=&quot;20148&quot; value=&quot;5&quot;/&gt;&lt;property id=&quot;20300&quot; value=&quot;Slide 38 - &amp;quot;NCAM Example #1&amp;quot;&quot;/&gt;&lt;property id=&quot;20307&quot; value=&quot;418&quot;/&gt;&lt;/object&gt;&lt;object type=&quot;3&quot; unique_id=&quot;16293&quot;&gt;&lt;property id=&quot;20148&quot; value=&quot;5&quot;/&gt;&lt;property id=&quot;20300&quot; value=&quot;Slide 39 - &amp;quot;NCAM Example #2&amp;quot;&quot;/&gt;&lt;property id=&quot;20307&quot; value=&quot;419&quot;/&gt;&lt;/object&gt;&lt;object type=&quot;3&quot; unique_id=&quot;16294&quot;&gt;&lt;property id=&quot;20148&quot; value=&quot;5&quot;/&gt;&lt;property id=&quot;20300&quot; value=&quot;Slide 40 - &amp;quot;Applying Styles in MS Word &amp;quot;&quot;/&gt;&lt;property id=&quot;20307&quot; value=&quot;477&quot;/&gt;&lt;/object&gt;&lt;object type=&quot;3&quot; unique_id=&quot;16295&quot;&gt;&lt;property id=&quot;20148&quot; value=&quot;5&quot;/&gt;&lt;property id=&quot;20300&quot; value=&quot;Slide 41 - &amp;quot;Styling produces a Document Map (Mac)/Navigation Pane (PC) for easier navigation&amp;quot;&quot;/&gt;&lt;property id=&quot;20307&quot; value=&quot;421&quot;/&gt;&lt;/object&gt;&lt;object type=&quot;3&quot; unique_id=&quot;16296&quot;&gt;&lt;property id=&quot;20148&quot; value=&quot;5&quot;/&gt;&lt;property id=&quot;20300&quot; value=&quot;Slide 42 - &amp;quot;Adding Meaningful Hyperlink Text&amp;quot;&quot;/&gt;&lt;property id=&quot;20307&quot; value=&quot;422&quot;/&gt;&lt;/object&gt;&lt;object type=&quot;3&quot; unique_id=&quot;16297&quot;&gt;&lt;property id=&quot;20148&quot; value=&quot;5&quot;/&gt;&lt;property id=&quot;20300&quot; value=&quot;Slide 43 - &amp;quot;Use Simple Tables in Word, PPT&amp;quot;&quot;/&gt;&lt;property id=&quot;20307&quot; value=&quot;423&quot;/&gt;&lt;/object&gt;&lt;object type=&quot;3&quot; unique_id=&quot;16298&quot;&gt;&lt;property id=&quot;20148&quot; value=&quot;5&quot;/&gt;&lt;property id=&quot;20300&quot; value=&quot;Slide 44 - &amp;quot;Ensure Proper Reading Order (PPT)&amp;quot;&quot;/&gt;&lt;property id=&quot;20307&quot; value=&quot;424&quot;/&gt;&lt;/object&gt;&lt;object type=&quot;3&quot; unique_id=&quot;16299&quot;&gt;&lt;property id=&quot;20148&quot; value=&quot;5&quot;/&gt;&lt;property id=&quot;20300&quot; value=&quot;Slide 45 - &amp;quot;Helpful Tips for Checking PPT Presentations&amp;quot;&quot;/&gt;&lt;property id=&quot;20307&quot; value=&quot;478&quot;/&gt;&lt;/object&gt;&lt;object type=&quot;3&quot; unique_id=&quot;16300&quot;&gt;&lt;property id=&quot;20148&quot; value=&quot;5&quot;/&gt;&lt;property id=&quot;20300&quot; value=&quot;Slide 46 - &amp;quot;STEM Content&amp;quot;&quot;/&gt;&lt;property id=&quot;20307&quot; value=&quot;441&quot;/&gt;&lt;/object&gt;&lt;object type=&quot;3&quot; unique_id=&quot;16301&quot;&gt;&lt;property id=&quot;20148&quot; value=&quot;5&quot;/&gt;&lt;property id=&quot;20300&quot; value=&quot;Slide 47 - &amp;quot;TESTING YOUR DOCUMENTS FOR ACCESSIBILITY&amp;quot;&quot;/&gt;&lt;property id=&quot;20307&quot; value=&quot;425&quot;/&gt;&lt;/object&gt;&lt;object type=&quot;3&quot; unique_id=&quot;16302&quot;&gt;&lt;property id=&quot;20148&quot; value=&quot;5&quot;/&gt;&lt;property id=&quot;20300&quot; value=&quot;Slide 48 - &amp;quot;Microsoft Office 2016 (PC) Built-In Accessibility Checker&amp;quot;&quot;/&gt;&lt;property id=&quot;20307&quot; value=&quot;479&quot;/&gt;&lt;/object&gt;&lt;object type=&quot;3&quot; unique_id=&quot;16303&quot;&gt;&lt;property id=&quot;20148&quot; value=&quot;5&quot;/&gt;&lt;property id=&quot;20300&quot; value=&quot;Slide 49 - &amp;quot;Microsoft Office 2016 (Mac) Built-In Accessibility Checker&amp;quot;&quot;/&gt;&lt;property id=&quot;20307&quot; value=&quot;480&quot;/&gt;&lt;/object&gt;&lt;object type=&quot;3&quot; unique_id=&quot;16304&quot;&gt;&lt;property id=&quot;20148&quot; value=&quot;5&quot;/&gt;&lt;property id=&quot;20300&quot; value=&quot;Slide 50 - &amp;quot;What Does the Accessibility Checker Check For?&amp;quot;&quot;/&gt;&lt;property id=&quot;20307&quot; value=&quot;428&quot;/&gt;&lt;/object&gt;&lt;object type=&quot;3&quot; unique_id=&quot;16305&quot;&gt;&lt;property id=&quot;20148&quot; value=&quot;5&quot;/&gt;&lt;property id=&quot;20300&quot; value=&quot;Slide 51 - &amp;quot;What Does the Accessibility Checker Check For? cont.…&amp;quot;&quot;/&gt;&lt;property id=&quot;20307&quot; value=&quot;429&quot;/&gt;&lt;/object&gt;&lt;object type=&quot;3&quot; unique_id=&quot;16306&quot;&gt;&lt;property id=&quot;20148&quot; value=&quot;5&quot;/&gt;&lt;property id=&quot;20300&quot; value=&quot;Slide 52 - &amp;quot;Helpful Tip for Checking PDFs for Accessibility&amp;quot;&quot;/&gt;&lt;property id=&quot;20307&quot; value=&quot;431&quot;/&gt;&lt;/object&gt;&lt;object type=&quot;3&quot; unique_id=&quot;16307&quot;&gt;&lt;property id=&quot;20148&quot; value=&quot;5&quot;/&gt;&lt;property id=&quot;20300&quot; value=&quot;Slide 53 - &amp;quot;Adobe’s  Read Out Loud Tool&amp;quot;&quot;/&gt;&lt;property id=&quot;20307&quot; value=&quot;432&quot;/&gt;&lt;/object&gt;&lt;object type=&quot;3&quot; unique_id=&quot;16308&quot;&gt;&lt;property id=&quot;20148&quot; value=&quot;5&quot;/&gt;&lt;property id=&quot;20300&quot; value=&quot;Slide 54 - &amp;quot;Accessibility As A Service (AccaaS)&amp;quot;&quot;/&gt;&lt;property id=&quot;20307&quot; value=&quot;434&quot;/&gt;&lt;/object&gt;&lt;object type=&quot;3&quot; unique_id=&quot;16309&quot;&gt;&lt;property id=&quot;20148&quot; value=&quot;5&quot;/&gt;&lt;property id=&quot;20300&quot; value=&quot;Slide 55 - &amp;quot;Document Accessibility Reviews&amp;quot;&quot;/&gt;&lt;property id=&quot;20307&quot; value=&quot;443&quot;/&gt;&lt;/object&gt;&lt;object type=&quot;3&quot; unique_id=&quot;16310&quot;&gt;&lt;property id=&quot;20148&quot; value=&quot;5&quot;/&gt;&lt;property id=&quot;20300&quot; value=&quot;Slide 56 - &amp;quot;Prepping your docs for submission...&amp;quot;&quot;/&gt;&lt;property id=&quot;20307&quot; value=&quot;481&quot;/&gt;&lt;/object&gt;&lt;object type=&quot;3&quot; unique_id=&quot;16311&quot;&gt;&lt;property id=&quot;20148&quot; value=&quot;5&quot;/&gt;&lt;property id=&quot;20300&quot; value=&quot;Slide 57 - &amp;quot;Captioning and Audio Description&amp;quot;&quot;/&gt;&lt;property id=&quot;20307&quot; value=&quot;435&quot;/&gt;&lt;/object&gt;&lt;object type=&quot;3&quot; unique_id=&quot;16312&quot;&gt;&lt;property id=&quot;20148&quot; value=&quot;5&quot;/&gt;&lt;property id=&quot;20300&quot; value=&quot;Slide 58 - &amp;quot;Website and Applications Testing&amp;quot;&quot;/&gt;&lt;property id=&quot;20307&quot; value=&quot;436&quot;/&gt;&lt;/object&gt;&lt;object type=&quot;3&quot; unique_id=&quot;16313&quot;&gt;&lt;property id=&quot;20148&quot; value=&quot;5&quot;/&gt;&lt;property id=&quot;20300&quot; value=&quot;Slide 59 - &amp;quot;Questions&amp;quot;&quot;/&gt;&lt;property id=&quot;20307&quot; value=&quot;437&quot;/&gt;&lt;/object&gt;&lt;object type=&quot;3&quot; unique_id=&quot;16314&quot;&gt;&lt;property id=&quot;20148&quot; value=&quot;5&quot;/&gt;&lt;property id=&quot;20300&quot; value=&quot;Slide 60 - &amp;quot;Contact Information&amp;quot;&quot;/&gt;&lt;property id=&quot;20307&quot; value=&quot;438&quot;/&gt;&lt;/object&gt;&lt;/object&gt;&lt;object type=&quot;8&quot; unique_id=&quot;16376&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CAPTIONID" val="531a0c42-310b-4632-98e3-05962233d314"/>
  <p:tag name="TEMPPRESENTATIONFILE" val="C:\Users\ksinglet\AppData\Local\Temp\tmp8886.tmp"/>
  <p:tag name="TEMPMEDIAFILENAME" val="C:\Users\ksinglet\AppData\Local\Temp\tmp8A9A_Screen Recording 6"/>
  <p:tag name="MEDIAFADEDURATION" val="0.2"/>
  <p:tag name="MEDIATRANSPARENCY" val="0.3"/>
  <p:tag name="MEDIACAPTIONSPROMPTED" val="False"/>
</p:tagLst>
</file>

<file path=ppt/theme/_rels/theme3.xml.rels><?xml version="1.0" encoding="UTF-8" standalone="yes"?>
<Relationships xmlns="http://schemas.openxmlformats.org/package/2006/relationships"><Relationship Id="rId1" Type="http://schemas.openxmlformats.org/officeDocument/2006/relationships/image" Target="../media/image11.jpeg"/></Relationships>
</file>

<file path=ppt/theme/_rels/theme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MasonBrand_1">
  <a:themeElements>
    <a:clrScheme name="MasonSecondary1">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onBrand.pxtx">
  <a:themeElements>
    <a:clrScheme name="Custom 6">
      <a:dk1>
        <a:srgbClr val="116020"/>
      </a:dk1>
      <a:lt1>
        <a:sysClr val="window" lastClr="FFFFFF"/>
      </a:lt1>
      <a:dk2>
        <a:srgbClr val="1E6E86"/>
      </a:dk2>
      <a:lt2>
        <a:srgbClr val="C5D1D7"/>
      </a:lt2>
      <a:accent1>
        <a:srgbClr val="990B01"/>
      </a:accent1>
      <a:accent2>
        <a:srgbClr val="DFBD17"/>
      </a:accent2>
      <a:accent3>
        <a:srgbClr val="99611F"/>
      </a:accent3>
      <a:accent4>
        <a:srgbClr val="8C7B70"/>
      </a:accent4>
      <a:accent5>
        <a:srgbClr val="719920"/>
      </a:accent5>
      <a:accent6>
        <a:srgbClr val="EE6D17"/>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AB9A0756B1CE44A885579893A1CE3B" ma:contentTypeVersion="14" ma:contentTypeDescription="Create a new document." ma:contentTypeScope="" ma:versionID="6f232331fdfccd872bb3c82551a2b536">
  <xsd:schema xmlns:xsd="http://www.w3.org/2001/XMLSchema" xmlns:xs="http://www.w3.org/2001/XMLSchema" xmlns:p="http://schemas.microsoft.com/office/2006/metadata/properties" xmlns:ns3="0722e39c-0e1d-44a4-ae66-38addc930d89" xmlns:ns4="b0dfc286-919a-46ed-b885-f3f322d62097" targetNamespace="http://schemas.microsoft.com/office/2006/metadata/properties" ma:root="true" ma:fieldsID="c22037e1980cf2559c5c65785a3ca5a8" ns3:_="" ns4:_="">
    <xsd:import namespace="0722e39c-0e1d-44a4-ae66-38addc930d89"/>
    <xsd:import namespace="b0dfc286-919a-46ed-b885-f3f322d6209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2e39c-0e1d-44a4-ae66-38addc930d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dfc286-919a-46ed-b885-f3f322d6209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280CEB-208C-4831-A477-64964F5759A0}">
  <ds:schemaRefs>
    <ds:schemaRef ds:uri="http://schemas.microsoft.com/office/2006/documentManagement/types"/>
    <ds:schemaRef ds:uri="http://schemas.microsoft.com/office/infopath/2007/PartnerControls"/>
    <ds:schemaRef ds:uri="b0dfc286-919a-46ed-b885-f3f322d62097"/>
    <ds:schemaRef ds:uri="http://purl.org/dc/elements/1.1/"/>
    <ds:schemaRef ds:uri="http://schemas.microsoft.com/office/2006/metadata/properties"/>
    <ds:schemaRef ds:uri="0722e39c-0e1d-44a4-ae66-38addc930d89"/>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7A9D7D9-6660-48C4-ACF8-676649A946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2e39c-0e1d-44a4-ae66-38addc930d89"/>
    <ds:schemaRef ds:uri="b0dfc286-919a-46ed-b885-f3f322d62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4A0C7B-A146-4E7B-AD79-D32AD79E90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MasonBrand_1.potx</Template>
  <TotalTime>0</TotalTime>
  <Words>3575</Words>
  <Application>Microsoft Office PowerPoint</Application>
  <PresentationFormat>Widescreen</PresentationFormat>
  <Paragraphs>749</Paragraphs>
  <Slides>55</Slides>
  <Notes>54</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55</vt:i4>
      </vt:variant>
    </vt:vector>
  </HeadingPairs>
  <TitlesOfParts>
    <vt:vector size="67" baseType="lpstr">
      <vt:lpstr>ＭＳ Ｐゴシック</vt:lpstr>
      <vt:lpstr>Arial</vt:lpstr>
      <vt:lpstr>Arial Rounded MT Bold</vt:lpstr>
      <vt:lpstr>Calibri</vt:lpstr>
      <vt:lpstr>Noto Sans Symbols</vt:lpstr>
      <vt:lpstr>Source Sans Pro</vt:lpstr>
      <vt:lpstr>Source Sans Pro SemiBold</vt:lpstr>
      <vt:lpstr>Times New Roman</vt:lpstr>
      <vt:lpstr>MasonBrand_1</vt:lpstr>
      <vt:lpstr>MasonBrand.pxtx</vt:lpstr>
      <vt:lpstr>Clarity</vt:lpstr>
      <vt:lpstr>Clarity</vt:lpstr>
      <vt:lpstr>Leveraging Trusted Tester for Web For Windows</vt:lpstr>
      <vt:lpstr>Today’s Presenters</vt:lpstr>
      <vt:lpstr>Today’s Agenda</vt:lpstr>
      <vt:lpstr>Introductions </vt:lpstr>
      <vt:lpstr>George Mason University</vt:lpstr>
      <vt:lpstr>Accessibility@Mason: A Collaborative Partnership</vt:lpstr>
      <vt:lpstr>ATI’s Role...</vt:lpstr>
      <vt:lpstr>Existing Web Accessibility Efforts @Mason: </vt:lpstr>
      <vt:lpstr>DubBOT (Web Governance Solution)</vt:lpstr>
      <vt:lpstr>Architecture Standards Review Board (Purchasing &amp; Procurement)</vt:lpstr>
      <vt:lpstr>Web Accessibility Reviews (by request)</vt:lpstr>
      <vt:lpstr>Fall 2021: Meetings with our strategic partners</vt:lpstr>
      <vt:lpstr>Existing Issues, Feedback, and Next Steps</vt:lpstr>
      <vt:lpstr>Trusted Tester for Web Fundamentals pilot</vt:lpstr>
      <vt:lpstr>Why we settled on Trusted Tester…</vt:lpstr>
      <vt:lpstr>DHS Trusted Tester for Web Certification Course Structure</vt:lpstr>
      <vt:lpstr>GMU’s TTW Fundamentals Cohort Course Structure</vt:lpstr>
      <vt:lpstr>Participants</vt:lpstr>
      <vt:lpstr>Pilot Timeline</vt:lpstr>
      <vt:lpstr>GMU’s TTW Fundamentals Cohort Course (Study Component)</vt:lpstr>
      <vt:lpstr>Drop-In Sessions (via MS Teams)</vt:lpstr>
      <vt:lpstr>Open Discussion (via MS Teams)</vt:lpstr>
      <vt:lpstr>TTW Cohort Incentives</vt:lpstr>
      <vt:lpstr>Pilot Results – RQ#1</vt:lpstr>
      <vt:lpstr>Total Websites Reviewed</vt:lpstr>
      <vt:lpstr>What sites were reviewed…</vt:lpstr>
      <vt:lpstr>Automated and Manual Website Audits</vt:lpstr>
      <vt:lpstr>Automated accessibility Audit Highlights</vt:lpstr>
      <vt:lpstr>Automated Accessibility Audit (DUBBOT)</vt:lpstr>
      <vt:lpstr>Summary of Issues Flagged  </vt:lpstr>
      <vt:lpstr>Pre-/Post- Automated  Accessibility Reviews (Improvement)</vt:lpstr>
      <vt:lpstr>Highlights from Automated Review </vt:lpstr>
      <vt:lpstr>Manual accessibility Audit Highlights</vt:lpstr>
      <vt:lpstr>POUR Checkpoints</vt:lpstr>
      <vt:lpstr>Pre-/Post- Manual Accessibility Reviews (Improvement)</vt:lpstr>
      <vt:lpstr>Pre-/Post- Manual Accessibility Reviews (Overall Error Reduction)</vt:lpstr>
      <vt:lpstr>Pre-/Post- Manual Accessibility Reviews (Perceivable)</vt:lpstr>
      <vt:lpstr>Pre-/Post- Manual Accessibility Reviews (Operable)</vt:lpstr>
      <vt:lpstr>Pre-/Post- Manual Accessibility Reviews (Understandable)</vt:lpstr>
      <vt:lpstr>Pre-/Post- Manual Accessibility Reviews (Robust)</vt:lpstr>
      <vt:lpstr>Common Issues Identified</vt:lpstr>
      <vt:lpstr>#1 – Unable to pause/stop slider widget</vt:lpstr>
      <vt:lpstr>#2 – Skip Navigation Links Missing</vt:lpstr>
      <vt:lpstr>#3 – Improperly Identified Table Elements</vt:lpstr>
      <vt:lpstr>#4 – Color Contrast Issues (Breadcrumbs)</vt:lpstr>
      <vt:lpstr>#5 – Keyboard Focus Issues (slide carousel, block widgets, tab control widgets)</vt:lpstr>
      <vt:lpstr>#6 – Videos with inaccurate captions</vt:lpstr>
      <vt:lpstr>#7 – Ambiguous hyperlink text</vt:lpstr>
      <vt:lpstr>#8 – Color contrast issues related to slider widgets</vt:lpstr>
      <vt:lpstr>Pilot Results – RQ#2</vt:lpstr>
      <vt:lpstr>Themes from Qualitative Feedback</vt:lpstr>
      <vt:lpstr>Ensuring success in Future Cohorts</vt:lpstr>
      <vt:lpstr>Snapshot of suggestions and considerations from the 2022 Trusted Testers</vt:lpstr>
      <vt:lpstr> Questions?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Accessibility@Mason</dc:title>
  <dc:creator/>
  <cp:lastModifiedBy/>
  <cp:revision>1435</cp:revision>
  <dcterms:created xsi:type="dcterms:W3CDTF">2010-04-19T20:44:32Z</dcterms:created>
  <dcterms:modified xsi:type="dcterms:W3CDTF">2022-11-16T07:04:03Z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0x0101006EAB9A0756B1CE44A885579893A1CE3B</vt:lpwstr>
  </property>
</Properties>
</file>