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sldIdLst>
    <p:sldId id="256" r:id="rId2"/>
    <p:sldId id="293" r:id="rId3"/>
    <p:sldId id="281" r:id="rId4"/>
    <p:sldId id="257" r:id="rId5"/>
    <p:sldId id="260" r:id="rId6"/>
    <p:sldId id="283" r:id="rId7"/>
    <p:sldId id="285" r:id="rId8"/>
    <p:sldId id="284" r:id="rId9"/>
    <p:sldId id="286" r:id="rId10"/>
    <p:sldId id="279" r:id="rId11"/>
    <p:sldId id="268" r:id="rId12"/>
    <p:sldId id="287" r:id="rId13"/>
    <p:sldId id="265" r:id="rId14"/>
    <p:sldId id="275" r:id="rId15"/>
    <p:sldId id="288" r:id="rId16"/>
    <p:sldId id="266" r:id="rId17"/>
    <p:sldId id="276" r:id="rId18"/>
    <p:sldId id="263" r:id="rId19"/>
    <p:sldId id="289" r:id="rId20"/>
    <p:sldId id="273" r:id="rId21"/>
    <p:sldId id="264" r:id="rId22"/>
    <p:sldId id="290" r:id="rId23"/>
    <p:sldId id="274" r:id="rId24"/>
    <p:sldId id="270" r:id="rId25"/>
    <p:sldId id="262" r:id="rId26"/>
    <p:sldId id="292" r:id="rId27"/>
    <p:sldId id="291" r:id="rId28"/>
    <p:sldId id="282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68"/>
    <p:restoredTop sz="86395"/>
  </p:normalViewPr>
  <p:slideViewPr>
    <p:cSldViewPr snapToGrid="0">
      <p:cViewPr varScale="1">
        <p:scale>
          <a:sx n="78" d="100"/>
          <a:sy n="78" d="100"/>
        </p:scale>
        <p:origin x="192" y="8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189" d="100"/>
          <a:sy n="189" d="100"/>
        </p:scale>
        <p:origin x="4976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62B0B5-C6C9-954C-9B1A-1E59E204E4D8}" type="datetimeFigureOut">
              <a:rPr lang="en-US" smtClean="0"/>
              <a:t>11/3/22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511415-F920-D44E-8864-29ABF3E92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016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511415-F920-D44E-8864-29ABF3E920C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2584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Implemented notetaking apps Fall 2020 and iPad pilot  in Fall 2021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511415-F920-D44E-8864-29ABF3E920C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2238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511415-F920-D44E-8864-29ABF3E920C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7162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511415-F920-D44E-8864-29ABF3E920C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6037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511415-F920-D44E-8864-29ABF3E920C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3795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511415-F920-D44E-8864-29ABF3E920C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6150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511415-F920-D44E-8864-29ABF3E920C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6261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511415-F920-D44E-8864-29ABF3E920C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474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511415-F920-D44E-8864-29ABF3E920C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8247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511415-F920-D44E-8864-29ABF3E920C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45420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511415-F920-D44E-8864-29ABF3E920C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90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511415-F920-D44E-8864-29ABF3E920C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70581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511415-F920-D44E-8864-29ABF3E920C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11122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511415-F920-D44E-8864-29ABF3E920C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25853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43% decrease in peer notetaking accommodations since Fall 2020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511415-F920-D44E-8864-29ABF3E920C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87979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511415-F920-D44E-8864-29ABF3E920C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2724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511415-F920-D44E-8864-29ABF3E920C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9676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511415-F920-D44E-8864-29ABF3E920C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4640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511415-F920-D44E-8864-29ABF3E920C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8743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511415-F920-D44E-8864-29ABF3E920C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2606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511415-F920-D44E-8864-29ABF3E920C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9519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511415-F920-D44E-8864-29ABF3E920C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4920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511415-F920-D44E-8864-29ABF3E920C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554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13264-86DB-7AA5-31FD-48A3F233E6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2925B3-B170-95EF-F9FE-19A81BD044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42960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ABF90-6FAB-DB84-62DB-FF39320B1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E63244-6FE1-105B-B49C-7DBC4528CE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77236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914176-66E5-2D69-E6DB-E038D2FE21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464186-643E-5CF4-7933-36BDD4870A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07383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17C40-7DA8-9CAD-35D1-322A06D13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575" y="32940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18D9A5-2D77-7496-8270-2009EE6798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01420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4FC68-BF86-7A88-5813-B837298AA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8A5691-5357-1EB7-F903-F5BFD2CA38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52182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A6483-4C2A-8C0A-BA1A-93AF59638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E44548-D45C-A188-FF28-29388D348D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A2E01D-67EF-CC9C-2A41-54B610F1B1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01231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7F00D-519E-D1D7-FAEB-B80689D16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588" y="327024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5421D8-5CA9-36C0-0AD8-BD887D6E58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E3DD30-FB6F-DCF1-B737-E506716551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D6C11D-9161-79E4-2BA8-8C0B55DD24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77054-B06B-4FD7-588C-8C0FBD0D35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24309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76C3D-EB56-477F-E92C-07318A547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431" y="33655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88391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6970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792C1-948A-518A-6F1C-518144EF9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7BB88A-79DE-F2F0-6AC1-AA347313C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6EC8F2-D937-A45B-684A-EF11725B1D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90829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F1D53-EC28-6E8A-146F-9A63F0F4A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9ADCEF-E333-CC7A-7EE5-4AEB16E076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2A114F-6F7C-2372-190F-01A2B5C56F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7571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90000" t="2000" r="1000" b="7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EA034B-5D54-F551-B1A9-4220536CE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7" y="33655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A04DE6-D1EA-94CD-6EF4-AAFEB90AD3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42878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4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4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4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4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4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o.wisc.edu/f215j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go.wisc.edu/eisw64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mailto:gwynette.hall@wisc.edu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o.wisc.edu/f215j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o.wisc.edu/eisw64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1CCB7-698B-C4E9-4C40-D8CFB2C02E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Shifting Students from </a:t>
            </a:r>
            <a:br>
              <a:rPr lang="en-US" dirty="0"/>
            </a:br>
            <a:r>
              <a:rPr lang="en-US" dirty="0"/>
              <a:t>Peer Notetaking to </a:t>
            </a:r>
            <a:br>
              <a:rPr lang="en-US" dirty="0"/>
            </a:br>
            <a:r>
              <a:rPr lang="en-US" dirty="0"/>
              <a:t>Technology Based Solutions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5C0B19-95CD-F891-9DBB-7DC9623AB6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133599"/>
          </a:xfrm>
        </p:spPr>
        <p:txBody>
          <a:bodyPr>
            <a:noAutofit/>
          </a:bodyPr>
          <a:lstStyle/>
          <a:p>
            <a:r>
              <a:rPr lang="en-US" sz="2800" dirty="0"/>
              <a:t>Accessing Higher Ground 2022, November 16, 2022</a:t>
            </a:r>
          </a:p>
          <a:p>
            <a:pPr algn="l">
              <a:lnSpc>
                <a:spcPct val="100000"/>
              </a:lnSpc>
              <a:spcBef>
                <a:spcPts val="3000"/>
              </a:spcBef>
            </a:pPr>
            <a:r>
              <a:rPr lang="en-US" dirty="0" err="1"/>
              <a:t>Gwynette</a:t>
            </a:r>
            <a:r>
              <a:rPr lang="en-US"/>
              <a:t> Hall, MS</a:t>
            </a:r>
            <a:endParaRPr lang="en-US" dirty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Accessible Learning Technology Manager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McBurney Disability Resource Center, University of Wisconsin – Madison</a:t>
            </a:r>
          </a:p>
        </p:txBody>
      </p:sp>
    </p:spTree>
    <p:extLst>
      <p:ext uri="{BB962C8B-B14F-4D97-AF65-F5344CB8AC3E}">
        <p14:creationId xmlns:p14="http://schemas.microsoft.com/office/powerpoint/2010/main" val="4649481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3370B-3A10-B10F-2399-7B51120FF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Pathways for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B2C161-2A49-00EA-0BD3-DCDB5C94DD9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500" b="1" dirty="0"/>
              <a:t>Barriers caused by disability</a:t>
            </a:r>
          </a:p>
          <a:p>
            <a:r>
              <a:rPr lang="en-US" dirty="0"/>
              <a:t>Offer notetaking accommodation consults</a:t>
            </a:r>
          </a:p>
          <a:p>
            <a:r>
              <a:rPr lang="en-US" dirty="0"/>
              <a:t>Provide Access consultants with resource materials to help them determine barriers vs. skills</a:t>
            </a:r>
          </a:p>
          <a:p>
            <a:r>
              <a:rPr lang="en-US" dirty="0"/>
              <a:t>Provide consultations to Access Consults around notetaking technology and barriers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106D5A-D5E1-B324-4C69-E6710DAC8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432612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500" b="1" dirty="0"/>
              <a:t>Barriers caused by lack of skills</a:t>
            </a:r>
          </a:p>
          <a:p>
            <a:r>
              <a:rPr lang="en-US" dirty="0"/>
              <a:t>Offer skills consults</a:t>
            </a:r>
          </a:p>
          <a:p>
            <a:r>
              <a:rPr lang="en-US" dirty="0"/>
              <a:t>Provide resources for incoming freshman at orientation</a:t>
            </a:r>
          </a:p>
          <a:p>
            <a:r>
              <a:rPr lang="en-US" dirty="0"/>
              <a:t>Offer notetaking workshops</a:t>
            </a:r>
          </a:p>
        </p:txBody>
      </p:sp>
    </p:spTree>
    <p:extLst>
      <p:ext uri="{BB962C8B-B14F-4D97-AF65-F5344CB8AC3E}">
        <p14:creationId xmlns:p14="http://schemas.microsoft.com/office/powerpoint/2010/main" val="7612592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65774-F180-9AAD-E560-7D671C83B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Notetaking Toolkit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4F22B8-EEBE-5556-E321-ACD24F5AAA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Microsoft OneNote</a:t>
            </a:r>
          </a:p>
          <a:p>
            <a:r>
              <a:rPr lang="en-US" dirty="0"/>
              <a:t>Glean</a:t>
            </a:r>
          </a:p>
          <a:p>
            <a:r>
              <a:rPr lang="en-US" dirty="0"/>
              <a:t>Echo </a:t>
            </a:r>
            <a:r>
              <a:rPr lang="en-US" dirty="0" err="1"/>
              <a:t>Smartpen</a:t>
            </a:r>
            <a:endParaRPr lang="en-US" dirty="0"/>
          </a:p>
          <a:p>
            <a:r>
              <a:rPr lang="en-US" dirty="0"/>
              <a:t>Notability</a:t>
            </a:r>
          </a:p>
          <a:p>
            <a:r>
              <a:rPr lang="en-US" dirty="0"/>
              <a:t>Advanced Access to Presentation Slides</a:t>
            </a:r>
          </a:p>
          <a:p>
            <a:r>
              <a:rPr lang="en-US" dirty="0"/>
              <a:t>Peer Notetaking</a:t>
            </a:r>
          </a:p>
          <a:p>
            <a:r>
              <a:rPr lang="en-US" dirty="0"/>
              <a:t>Notetaking Skills Consults</a:t>
            </a:r>
          </a:p>
        </p:txBody>
      </p:sp>
    </p:spTree>
    <p:extLst>
      <p:ext uri="{BB962C8B-B14F-4D97-AF65-F5344CB8AC3E}">
        <p14:creationId xmlns:p14="http://schemas.microsoft.com/office/powerpoint/2010/main" val="15681942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FADFF-C9F4-C969-48DC-673B2D9F7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Microsoft OneNote -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2F5317-CFC1-2D52-A649-7CF6C7EA3BD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u="sng" dirty="0"/>
              <a:t>Features:</a:t>
            </a:r>
          </a:p>
          <a:p>
            <a:r>
              <a:rPr lang="en-US" dirty="0"/>
              <a:t>Sync notes with audio</a:t>
            </a:r>
          </a:p>
          <a:p>
            <a:r>
              <a:rPr lang="en-US" dirty="0"/>
              <a:t>Import PPT, PDFs, videos</a:t>
            </a:r>
          </a:p>
          <a:p>
            <a:r>
              <a:rPr lang="en-US" dirty="0"/>
              <a:t>Great organization</a:t>
            </a:r>
          </a:p>
          <a:p>
            <a:r>
              <a:rPr lang="en-US" dirty="0"/>
              <a:t>Search notes</a:t>
            </a:r>
          </a:p>
          <a:p>
            <a:r>
              <a:rPr lang="en-US" dirty="0"/>
              <a:t>Create to-do lists</a:t>
            </a:r>
          </a:p>
          <a:p>
            <a:r>
              <a:rPr lang="en-US" dirty="0"/>
              <a:t>Color coding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4550B4-5EC7-E79A-2B34-54EEBBE66A1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u="sng" dirty="0"/>
              <a:t>Compatibility:</a:t>
            </a:r>
          </a:p>
          <a:p>
            <a:pPr marL="0" indent="0">
              <a:buNone/>
            </a:pPr>
            <a:r>
              <a:rPr lang="en-US" dirty="0"/>
              <a:t>Windows Desktop</a:t>
            </a:r>
          </a:p>
          <a:p>
            <a:pPr marL="0" indent="0">
              <a:buNone/>
            </a:pPr>
            <a:r>
              <a:rPr lang="en-US" dirty="0"/>
              <a:t>Mac Desktop</a:t>
            </a:r>
          </a:p>
          <a:p>
            <a:pPr marL="0" indent="0">
              <a:buNone/>
            </a:pPr>
            <a:r>
              <a:rPr lang="en-US" dirty="0"/>
              <a:t>Chromebook</a:t>
            </a:r>
          </a:p>
        </p:txBody>
      </p:sp>
    </p:spTree>
    <p:extLst>
      <p:ext uri="{BB962C8B-B14F-4D97-AF65-F5344CB8AC3E}">
        <p14:creationId xmlns:p14="http://schemas.microsoft.com/office/powerpoint/2010/main" val="28503734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FADFF-C9F4-C969-48DC-673B2D9F7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Microsoft OneNote – Points of Access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2F5317-CFC1-2D52-A649-7CF6C7EA3BD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u="sng" dirty="0"/>
              <a:t>Barriers Removed:</a:t>
            </a:r>
          </a:p>
          <a:p>
            <a:r>
              <a:rPr lang="en-US" dirty="0"/>
              <a:t>Processing</a:t>
            </a:r>
          </a:p>
          <a:p>
            <a:r>
              <a:rPr lang="en-US" dirty="0"/>
              <a:t>Focus</a:t>
            </a:r>
          </a:p>
          <a:p>
            <a:r>
              <a:rPr lang="en-US" dirty="0"/>
              <a:t>Tracking</a:t>
            </a:r>
          </a:p>
          <a:p>
            <a:r>
              <a:rPr lang="en-US" dirty="0"/>
              <a:t>Executive Functioning</a:t>
            </a:r>
          </a:p>
          <a:p>
            <a:r>
              <a:rPr lang="en-US" dirty="0"/>
              <a:t>Anxiety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4550B4-5EC7-E79A-2B34-54EEBBE66A1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u="sng" dirty="0"/>
              <a:t>Preferences considered:</a:t>
            </a:r>
          </a:p>
          <a:p>
            <a:r>
              <a:rPr lang="en-US" dirty="0"/>
              <a:t>Typed notes</a:t>
            </a:r>
          </a:p>
          <a:p>
            <a:r>
              <a:rPr lang="en-US" dirty="0"/>
              <a:t>Take notes on slides</a:t>
            </a:r>
          </a:p>
          <a:p>
            <a:r>
              <a:rPr lang="en-US" dirty="0"/>
              <a:t>Keep notes in one place</a:t>
            </a:r>
          </a:p>
          <a:p>
            <a:r>
              <a:rPr lang="en-US" dirty="0"/>
              <a:t>Cloud based storage of notes</a:t>
            </a:r>
          </a:p>
        </p:txBody>
      </p:sp>
    </p:spTree>
    <p:extLst>
      <p:ext uri="{BB962C8B-B14F-4D97-AF65-F5344CB8AC3E}">
        <p14:creationId xmlns:p14="http://schemas.microsoft.com/office/powerpoint/2010/main" val="14051929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1929A-3361-6D74-C27F-11BA29F6D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Microsoft OneNote - Student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BBDDB0-24F8-B2D9-AE66-DD072B40D5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8465" y="1329070"/>
            <a:ext cx="5541335" cy="514793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4400" u="sng" dirty="0"/>
              <a:t>Pros:</a:t>
            </a:r>
          </a:p>
          <a:p>
            <a:r>
              <a:rPr lang="en-US" sz="4400" dirty="0"/>
              <a:t>Helps with organization</a:t>
            </a:r>
          </a:p>
          <a:p>
            <a:r>
              <a:rPr lang="en-US" sz="4400" dirty="0"/>
              <a:t>Can use beyond High Ed</a:t>
            </a:r>
          </a:p>
          <a:p>
            <a:r>
              <a:rPr lang="en-US" sz="4400" dirty="0"/>
              <a:t>Take notes on slides/next to</a:t>
            </a:r>
          </a:p>
          <a:p>
            <a:r>
              <a:rPr lang="en-US" sz="4400" dirty="0"/>
              <a:t>Import additional materials</a:t>
            </a:r>
          </a:p>
          <a:p>
            <a:r>
              <a:rPr lang="en-US" sz="4400" dirty="0"/>
              <a:t>Makes studying easier</a:t>
            </a:r>
          </a:p>
          <a:p>
            <a:r>
              <a:rPr lang="en-US" sz="4400" dirty="0"/>
              <a:t>Color coding notes</a:t>
            </a:r>
          </a:p>
          <a:p>
            <a:r>
              <a:rPr lang="en-US" sz="4400" dirty="0"/>
              <a:t>Searchable notes</a:t>
            </a:r>
          </a:p>
          <a:p>
            <a:r>
              <a:rPr lang="en-US" sz="4400" dirty="0"/>
              <a:t>Easy to learn, familiar software</a:t>
            </a:r>
          </a:p>
          <a:p>
            <a:r>
              <a:rPr lang="en-US" sz="4400" dirty="0"/>
              <a:t>Relisten to only missed information</a:t>
            </a:r>
          </a:p>
          <a:p>
            <a:r>
              <a:rPr lang="en-US" sz="4400" dirty="0"/>
              <a:t>Notetaking skills have improved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F74333-E78C-C731-7902-09889AC1EF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428750"/>
            <a:ext cx="5181600" cy="435133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4400" u="sng" dirty="0"/>
              <a:t>Cons:</a:t>
            </a:r>
          </a:p>
          <a:p>
            <a:r>
              <a:rPr lang="en-US" sz="4400" dirty="0"/>
              <a:t>Sometimes can hear typing</a:t>
            </a:r>
          </a:p>
          <a:p>
            <a:r>
              <a:rPr lang="en-US" sz="4400" dirty="0"/>
              <a:t>Sometimes confusion around where notebooks are saved</a:t>
            </a:r>
          </a:p>
          <a:p>
            <a:r>
              <a:rPr lang="en-US" sz="4400" dirty="0"/>
              <a:t>Sometimes difficultly locating notebooks</a:t>
            </a:r>
          </a:p>
        </p:txBody>
      </p:sp>
    </p:spTree>
    <p:extLst>
      <p:ext uri="{BB962C8B-B14F-4D97-AF65-F5344CB8AC3E}">
        <p14:creationId xmlns:p14="http://schemas.microsoft.com/office/powerpoint/2010/main" val="22001646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FADFF-C9F4-C969-48DC-673B2D9F7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Glean -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2F5317-CFC1-2D52-A649-7CF6C7EA3BD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u="sng" dirty="0"/>
              <a:t>Features:</a:t>
            </a:r>
          </a:p>
          <a:p>
            <a:r>
              <a:rPr lang="en-US" dirty="0"/>
              <a:t>Sync notes with audio</a:t>
            </a:r>
          </a:p>
          <a:p>
            <a:r>
              <a:rPr lang="en-US" dirty="0"/>
              <a:t>Generate transcript of audio</a:t>
            </a:r>
          </a:p>
          <a:p>
            <a:r>
              <a:rPr lang="en-US" dirty="0"/>
              <a:t>Import PPT</a:t>
            </a:r>
          </a:p>
          <a:p>
            <a:r>
              <a:rPr lang="en-US" dirty="0"/>
              <a:t>Some organization</a:t>
            </a:r>
          </a:p>
          <a:p>
            <a:r>
              <a:rPr lang="en-US" dirty="0"/>
              <a:t>Quick keys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4550B4-5EC7-E79A-2B34-54EEBBE66A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u="sng" dirty="0"/>
              <a:t>Compatibility:</a:t>
            </a:r>
          </a:p>
          <a:p>
            <a:pPr marL="0" indent="0">
              <a:buNone/>
            </a:pPr>
            <a:r>
              <a:rPr lang="en-US" dirty="0"/>
              <a:t>Chrome browser</a:t>
            </a:r>
          </a:p>
        </p:txBody>
      </p:sp>
    </p:spTree>
    <p:extLst>
      <p:ext uri="{BB962C8B-B14F-4D97-AF65-F5344CB8AC3E}">
        <p14:creationId xmlns:p14="http://schemas.microsoft.com/office/powerpoint/2010/main" val="36919261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FADFF-C9F4-C969-48DC-673B2D9F7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Glean – Points of Access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2F5317-CFC1-2D52-A649-7CF6C7EA3BD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800" u="sng" dirty="0"/>
              <a:t>Barriers Removed:</a:t>
            </a:r>
          </a:p>
          <a:p>
            <a:r>
              <a:rPr lang="en-US" sz="3300" dirty="0"/>
              <a:t>Mobility</a:t>
            </a:r>
          </a:p>
          <a:p>
            <a:r>
              <a:rPr lang="en-US" sz="3300" dirty="0"/>
              <a:t>Chronic Health</a:t>
            </a:r>
          </a:p>
          <a:p>
            <a:r>
              <a:rPr lang="en-US" sz="3300" dirty="0"/>
              <a:t>Hearing</a:t>
            </a:r>
          </a:p>
          <a:p>
            <a:r>
              <a:rPr lang="en-US" sz="3300" dirty="0"/>
              <a:t>Processing</a:t>
            </a:r>
          </a:p>
          <a:p>
            <a:r>
              <a:rPr lang="en-US" sz="3300" dirty="0"/>
              <a:t>Focus</a:t>
            </a:r>
          </a:p>
          <a:p>
            <a:r>
              <a:rPr lang="en-US" sz="3300" dirty="0"/>
              <a:t>Tracking</a:t>
            </a:r>
          </a:p>
          <a:p>
            <a:r>
              <a:rPr lang="en-US" sz="3300" dirty="0"/>
              <a:t>Anxiety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4550B4-5EC7-E79A-2B34-54EEBBE66A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spcBef>
                <a:spcPts val="2600"/>
              </a:spcBef>
              <a:buNone/>
            </a:pPr>
            <a:r>
              <a:rPr lang="en-US" sz="3800" u="sng" dirty="0"/>
              <a:t>Preferences Considered:</a:t>
            </a:r>
          </a:p>
          <a:p>
            <a:r>
              <a:rPr lang="en-US" sz="3300" dirty="0"/>
              <a:t>Typed notes</a:t>
            </a:r>
          </a:p>
          <a:p>
            <a:r>
              <a:rPr lang="en-US" sz="3300" dirty="0"/>
              <a:t>Take notes along side of slides</a:t>
            </a:r>
          </a:p>
          <a:p>
            <a:r>
              <a:rPr lang="en-US" sz="3300" dirty="0"/>
              <a:t>Cloud based storage for notes</a:t>
            </a:r>
          </a:p>
        </p:txBody>
      </p:sp>
    </p:spTree>
    <p:extLst>
      <p:ext uri="{BB962C8B-B14F-4D97-AF65-F5344CB8AC3E}">
        <p14:creationId xmlns:p14="http://schemas.microsoft.com/office/powerpoint/2010/main" val="38867148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1929A-3361-6D74-C27F-11BA29F6D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Glean - Student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BBDDB0-24F8-B2D9-AE66-DD072B40D52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u="sng" dirty="0"/>
              <a:t>Pros:</a:t>
            </a:r>
          </a:p>
          <a:p>
            <a:r>
              <a:rPr lang="en-US" dirty="0"/>
              <a:t>Visual audio</a:t>
            </a:r>
          </a:p>
          <a:p>
            <a:r>
              <a:rPr lang="en-US" dirty="0"/>
              <a:t>Transcript conversion</a:t>
            </a:r>
          </a:p>
          <a:p>
            <a:r>
              <a:rPr lang="en-US" dirty="0"/>
              <a:t>Track audio along with slides</a:t>
            </a:r>
          </a:p>
          <a:p>
            <a:r>
              <a:rPr lang="en-US" dirty="0"/>
              <a:t>Quick keys/tags</a:t>
            </a:r>
          </a:p>
          <a:p>
            <a:r>
              <a:rPr lang="en-US" dirty="0"/>
              <a:t>Notetaking skills are improving</a:t>
            </a:r>
          </a:p>
          <a:p>
            <a:r>
              <a:rPr lang="en-US" dirty="0"/>
              <a:t>Cloud storage</a:t>
            </a:r>
          </a:p>
          <a:p>
            <a:r>
              <a:rPr lang="en-US" dirty="0"/>
              <a:t>Easy to use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F74333-E78C-C731-7902-09889AC1EF0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u="sng" dirty="0"/>
              <a:t>Cons:</a:t>
            </a:r>
          </a:p>
          <a:p>
            <a:r>
              <a:rPr lang="en-US" dirty="0"/>
              <a:t>Too busy, causes distractions</a:t>
            </a:r>
          </a:p>
          <a:p>
            <a:r>
              <a:rPr lang="en-US" dirty="0"/>
              <a:t>Sometimes can hear typing</a:t>
            </a:r>
          </a:p>
          <a:p>
            <a:r>
              <a:rPr lang="en-US" dirty="0"/>
              <a:t>Lacking organizing features</a:t>
            </a:r>
          </a:p>
        </p:txBody>
      </p:sp>
    </p:spTree>
    <p:extLst>
      <p:ext uri="{BB962C8B-B14F-4D97-AF65-F5344CB8AC3E}">
        <p14:creationId xmlns:p14="http://schemas.microsoft.com/office/powerpoint/2010/main" val="2064511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FADFF-C9F4-C969-48DC-673B2D9F7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Echo </a:t>
            </a:r>
            <a:r>
              <a:rPr lang="en-US" dirty="0" err="1"/>
              <a:t>Smartpen</a:t>
            </a:r>
            <a:r>
              <a:rPr lang="en-US" dirty="0"/>
              <a:t> -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2F5317-CFC1-2D52-A649-7CF6C7EA3BD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/>
              <a:t>Features:</a:t>
            </a:r>
          </a:p>
          <a:p>
            <a:r>
              <a:rPr lang="en-US" sz="2600" dirty="0"/>
              <a:t>Sync notes with audio</a:t>
            </a:r>
          </a:p>
          <a:p>
            <a:r>
              <a:rPr lang="en-US" sz="2600" dirty="0"/>
              <a:t>Pen and paper</a:t>
            </a:r>
          </a:p>
          <a:p>
            <a:r>
              <a:rPr lang="en-US" sz="2600" dirty="0"/>
              <a:t>Convert to electronic notes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4550B4-5EC7-E79A-2B34-54EEBBE66A1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/>
              <a:t>Compatibility:</a:t>
            </a:r>
          </a:p>
          <a:p>
            <a:pPr marL="0" indent="0">
              <a:buNone/>
            </a:pPr>
            <a:r>
              <a:rPr lang="en-US" sz="2800" dirty="0"/>
              <a:t>Windows and Mac Desktop</a:t>
            </a:r>
          </a:p>
        </p:txBody>
      </p:sp>
    </p:spTree>
    <p:extLst>
      <p:ext uri="{BB962C8B-B14F-4D97-AF65-F5344CB8AC3E}">
        <p14:creationId xmlns:p14="http://schemas.microsoft.com/office/powerpoint/2010/main" val="5674152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FADFF-C9F4-C969-48DC-673B2D9F7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Echo </a:t>
            </a:r>
            <a:r>
              <a:rPr lang="en-US" dirty="0" err="1"/>
              <a:t>Smartpen</a:t>
            </a:r>
            <a:r>
              <a:rPr lang="en-US" dirty="0"/>
              <a:t> – Points of Access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2F5317-CFC1-2D52-A649-7CF6C7EA3BD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/>
              <a:t>Barriers Removed:</a:t>
            </a:r>
          </a:p>
          <a:p>
            <a:r>
              <a:rPr lang="en-US" sz="2800" dirty="0"/>
              <a:t>Processing</a:t>
            </a:r>
          </a:p>
          <a:p>
            <a:r>
              <a:rPr lang="en-US" sz="2800" dirty="0"/>
              <a:t>Focus</a:t>
            </a:r>
          </a:p>
          <a:p>
            <a:r>
              <a:rPr lang="en-US" sz="2800" dirty="0"/>
              <a:t>Hearing</a:t>
            </a:r>
          </a:p>
          <a:p>
            <a:r>
              <a:rPr lang="en-US" sz="2800" dirty="0"/>
              <a:t>Chronic Health</a:t>
            </a:r>
          </a:p>
          <a:p>
            <a:r>
              <a:rPr lang="en-US" dirty="0"/>
              <a:t>Anxiety</a:t>
            </a:r>
            <a:endParaRPr lang="en-US" sz="2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4550B4-5EC7-E79A-2B34-54EEBBE66A1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/>
              <a:t>Preferences Considered:</a:t>
            </a:r>
          </a:p>
          <a:p>
            <a:r>
              <a:rPr lang="en-US" sz="2600" dirty="0"/>
              <a:t>Pen and paper</a:t>
            </a:r>
          </a:p>
          <a:p>
            <a:r>
              <a:rPr lang="en-US" sz="2600" dirty="0"/>
              <a:t>Handwriting notes</a:t>
            </a:r>
          </a:p>
        </p:txBody>
      </p:sp>
    </p:spTree>
    <p:extLst>
      <p:ext uri="{BB962C8B-B14F-4D97-AF65-F5344CB8AC3E}">
        <p14:creationId xmlns:p14="http://schemas.microsoft.com/office/powerpoint/2010/main" val="1271924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31959C3-9D94-02E8-7420-146ACBECA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Shifting Students from Peer Notetaking to </a:t>
            </a:r>
            <a:br>
              <a:rPr lang="en-US" dirty="0"/>
            </a:br>
            <a:r>
              <a:rPr lang="en-US" dirty="0"/>
              <a:t>Technology Based Solutions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E57F93-184E-DE19-F8D6-E08E62D2A8C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Presentation slides:</a:t>
            </a:r>
          </a:p>
          <a:p>
            <a:pPr marL="0" indent="0">
              <a:buNone/>
            </a:pPr>
            <a:r>
              <a:rPr lang="en-US" dirty="0"/>
              <a:t>Link: </a:t>
            </a:r>
            <a:r>
              <a:rPr lang="en-US" b="1" i="0" u="none" strike="noStrike" dirty="0">
                <a:solidFill>
                  <a:srgbClr val="B70101"/>
                </a:solidFill>
                <a:effectLst/>
                <a:latin typeface="inherit"/>
                <a:hlinkClick r:id="rId3"/>
              </a:rPr>
              <a:t>https://go.wisc.edu/f215jf</a:t>
            </a:r>
            <a:endParaRPr lang="en-US" b="1" i="0" u="none" strike="noStrike" dirty="0">
              <a:solidFill>
                <a:srgbClr val="B70101"/>
              </a:solidFill>
              <a:effectLst/>
              <a:latin typeface="inherit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FE5F324-850A-45AA-60E7-73A97B3FF0A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Google Doc</a:t>
            </a:r>
          </a:p>
          <a:p>
            <a:pPr marL="0" indent="0">
              <a:buNone/>
            </a:pPr>
            <a:r>
              <a:rPr lang="en-US" dirty="0"/>
              <a:t>Link: </a:t>
            </a:r>
            <a:r>
              <a:rPr lang="en-US" b="1" i="0" u="none" strike="noStrike" dirty="0">
                <a:solidFill>
                  <a:srgbClr val="B70101"/>
                </a:solidFill>
                <a:effectLst/>
                <a:latin typeface="inherit"/>
                <a:hlinkClick r:id="rId4"/>
              </a:rPr>
              <a:t>https://go.wisc.edu/eisw64</a:t>
            </a:r>
            <a:endParaRPr lang="en-US" b="1" i="0" u="none" strike="noStrike" dirty="0">
              <a:solidFill>
                <a:srgbClr val="B70101"/>
              </a:solidFill>
              <a:effectLst/>
              <a:latin typeface="inherit"/>
            </a:endParaRPr>
          </a:p>
        </p:txBody>
      </p:sp>
      <p:pic>
        <p:nvPicPr>
          <p:cNvPr id="11" name="Picture 10" descr="Qr code for Questions/Introductions - Shifting Students from Peer Notetaking to Technology Based Solutions">
            <a:extLst>
              <a:ext uri="{FF2B5EF4-FFF2-40B4-BE49-F238E27FC236}">
                <a16:creationId xmlns:a16="http://schemas.microsoft.com/office/drawing/2014/main" id="{8845D283-AA57-82CF-1B63-94551949545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48052" y="3389325"/>
            <a:ext cx="1964163" cy="1964163"/>
          </a:xfrm>
          <a:prstGeom prst="rect">
            <a:avLst/>
          </a:prstGeom>
        </p:spPr>
      </p:pic>
      <p:pic>
        <p:nvPicPr>
          <p:cNvPr id="3" name="Picture 2" descr="Qr code for Shifting Students from  Peer Notetaking to Technology Based Solutions - AHG 2022">
            <a:extLst>
              <a:ext uri="{FF2B5EF4-FFF2-40B4-BE49-F238E27FC236}">
                <a16:creationId xmlns:a16="http://schemas.microsoft.com/office/drawing/2014/main" id="{24FC352D-A762-7E72-D952-5E3E98AB370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86276" y="3347879"/>
            <a:ext cx="2031999" cy="2005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491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1929A-3361-6D74-C27F-11BA29F6D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Echo </a:t>
            </a:r>
            <a:r>
              <a:rPr lang="en-US" dirty="0" err="1"/>
              <a:t>Smartpen</a:t>
            </a:r>
            <a:r>
              <a:rPr lang="en-US" dirty="0"/>
              <a:t> - Student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BBDDB0-24F8-B2D9-AE66-DD072B40D52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Pros:</a:t>
            </a:r>
          </a:p>
          <a:p>
            <a:r>
              <a:rPr lang="en-US" dirty="0"/>
              <a:t>Review only what was missed</a:t>
            </a:r>
          </a:p>
          <a:p>
            <a:r>
              <a:rPr lang="en-US" dirty="0"/>
              <a:t>Reduces anxiety to allow more focus</a:t>
            </a:r>
          </a:p>
          <a:p>
            <a:r>
              <a:rPr lang="en-US" dirty="0"/>
              <a:t>Allows for movement/restroom use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F74333-E78C-C731-7902-09889AC1EF0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Cons:</a:t>
            </a:r>
          </a:p>
          <a:p>
            <a:r>
              <a:rPr lang="en-US" dirty="0"/>
              <a:t>Forget notebooks</a:t>
            </a:r>
          </a:p>
          <a:p>
            <a:r>
              <a:rPr lang="en-US" dirty="0"/>
              <a:t>Forget to charge pen</a:t>
            </a:r>
          </a:p>
          <a:p>
            <a:r>
              <a:rPr lang="en-US" dirty="0"/>
              <a:t>Uninstalling/reinstalling Echo Desktop on Macs</a:t>
            </a:r>
          </a:p>
          <a:p>
            <a:r>
              <a:rPr lang="en-US" dirty="0"/>
              <a:t>No organizational supports</a:t>
            </a:r>
          </a:p>
        </p:txBody>
      </p:sp>
    </p:spTree>
    <p:extLst>
      <p:ext uri="{BB962C8B-B14F-4D97-AF65-F5344CB8AC3E}">
        <p14:creationId xmlns:p14="http://schemas.microsoft.com/office/powerpoint/2010/main" val="3361979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FADFF-C9F4-C969-48DC-673B2D9F7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Notability -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2F5317-CFC1-2D52-A649-7CF6C7EA3BD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000" u="sng" dirty="0"/>
              <a:t>Features:</a:t>
            </a:r>
          </a:p>
          <a:p>
            <a:r>
              <a:rPr lang="en-US" dirty="0"/>
              <a:t>Sync notes with audio</a:t>
            </a:r>
          </a:p>
          <a:p>
            <a:r>
              <a:rPr lang="en-US" dirty="0"/>
              <a:t>Type notes and handwrite notes</a:t>
            </a:r>
          </a:p>
          <a:p>
            <a:r>
              <a:rPr lang="en-US" dirty="0"/>
              <a:t>Import PPT and PDFs</a:t>
            </a:r>
          </a:p>
          <a:p>
            <a:r>
              <a:rPr lang="en-US" dirty="0"/>
              <a:t>Great organization</a:t>
            </a:r>
          </a:p>
          <a:p>
            <a:r>
              <a:rPr lang="en-US" dirty="0"/>
              <a:t>Built-in templates</a:t>
            </a:r>
          </a:p>
          <a:p>
            <a:r>
              <a:rPr lang="en-US" dirty="0"/>
              <a:t>Color coding</a:t>
            </a:r>
          </a:p>
          <a:p>
            <a:r>
              <a:rPr lang="en-US" dirty="0"/>
              <a:t>Searchable notes</a:t>
            </a:r>
          </a:p>
          <a:p>
            <a:r>
              <a:rPr lang="en-US" dirty="0"/>
              <a:t>Easy to use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4550B4-5EC7-E79A-2B34-54EEBBE66A1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spcBef>
                <a:spcPts val="2800"/>
              </a:spcBef>
              <a:buNone/>
            </a:pPr>
            <a:r>
              <a:rPr lang="en-US" sz="3000" u="sng" dirty="0"/>
              <a:t>Compatibility:</a:t>
            </a:r>
          </a:p>
          <a:p>
            <a:pPr marL="0" indent="0">
              <a:buNone/>
            </a:pPr>
            <a:r>
              <a:rPr lang="en-US" sz="3200" dirty="0"/>
              <a:t>Apple iPad</a:t>
            </a:r>
          </a:p>
        </p:txBody>
      </p:sp>
    </p:spTree>
    <p:extLst>
      <p:ext uri="{BB962C8B-B14F-4D97-AF65-F5344CB8AC3E}">
        <p14:creationId xmlns:p14="http://schemas.microsoft.com/office/powerpoint/2010/main" val="34330143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FADFF-C9F4-C969-48DC-673B2D9F7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Notability – Points of Access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2F5317-CFC1-2D52-A649-7CF6C7EA3BD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800" u="sng" dirty="0"/>
              <a:t>Barriers Removed:</a:t>
            </a:r>
          </a:p>
          <a:p>
            <a:r>
              <a:rPr lang="en-US" sz="3300" dirty="0"/>
              <a:t>Processing</a:t>
            </a:r>
          </a:p>
          <a:p>
            <a:r>
              <a:rPr lang="en-US" sz="3300" dirty="0"/>
              <a:t>Focus</a:t>
            </a:r>
          </a:p>
          <a:p>
            <a:r>
              <a:rPr lang="en-US" sz="3300" dirty="0"/>
              <a:t>Tracking</a:t>
            </a:r>
          </a:p>
          <a:p>
            <a:r>
              <a:rPr lang="en-US" sz="3300" dirty="0"/>
              <a:t>Executive Function</a:t>
            </a:r>
          </a:p>
          <a:p>
            <a:r>
              <a:rPr lang="en-US" sz="3300" dirty="0"/>
              <a:t>Hearing</a:t>
            </a:r>
          </a:p>
          <a:p>
            <a:r>
              <a:rPr lang="en-US" sz="3300" dirty="0"/>
              <a:t>Chronic Health</a:t>
            </a:r>
          </a:p>
          <a:p>
            <a:r>
              <a:rPr lang="en-US" sz="3300" dirty="0"/>
              <a:t>Anxiety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4550B4-5EC7-E79A-2B34-54EEBBE66A1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spcBef>
                <a:spcPts val="2800"/>
              </a:spcBef>
              <a:buNone/>
            </a:pPr>
            <a:r>
              <a:rPr lang="en-US" sz="3800" u="sng" dirty="0"/>
              <a:t>Preferences Considered:</a:t>
            </a:r>
          </a:p>
          <a:p>
            <a:r>
              <a:rPr lang="en-US" sz="3300" dirty="0"/>
              <a:t>Handwriting or typed notes</a:t>
            </a:r>
          </a:p>
          <a:p>
            <a:r>
              <a:rPr lang="en-US" sz="3300" dirty="0"/>
              <a:t>Take notes on slides</a:t>
            </a:r>
          </a:p>
        </p:txBody>
      </p:sp>
    </p:spTree>
    <p:extLst>
      <p:ext uri="{BB962C8B-B14F-4D97-AF65-F5344CB8AC3E}">
        <p14:creationId xmlns:p14="http://schemas.microsoft.com/office/powerpoint/2010/main" val="10055597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1929A-3361-6D74-C27F-11BA29F6D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Notability Student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BBDDB0-24F8-B2D9-AE66-DD072B40D52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u="sng" dirty="0"/>
              <a:t>Pros:</a:t>
            </a:r>
          </a:p>
          <a:p>
            <a:r>
              <a:rPr lang="en-US" sz="2600" dirty="0"/>
              <a:t>“It’s a game changer”</a:t>
            </a:r>
          </a:p>
          <a:p>
            <a:r>
              <a:rPr lang="en-US" sz="2600" dirty="0"/>
              <a:t>Organization</a:t>
            </a:r>
          </a:p>
          <a:p>
            <a:r>
              <a:rPr lang="en-US" sz="2600" dirty="0"/>
              <a:t>Everything in one place</a:t>
            </a:r>
          </a:p>
          <a:p>
            <a:r>
              <a:rPr lang="en-US" sz="2600" dirty="0"/>
              <a:t>Take notes on slides</a:t>
            </a:r>
          </a:p>
          <a:p>
            <a:r>
              <a:rPr lang="en-US" sz="2600" dirty="0"/>
              <a:t>Import additional materials</a:t>
            </a:r>
          </a:p>
          <a:p>
            <a:r>
              <a:rPr lang="en-US" sz="2600" dirty="0"/>
              <a:t>Searchable notes</a:t>
            </a:r>
          </a:p>
          <a:p>
            <a:r>
              <a:rPr lang="en-US" sz="2600" dirty="0"/>
              <a:t>Improves notetaking skills</a:t>
            </a:r>
          </a:p>
          <a:p>
            <a:r>
              <a:rPr lang="en-US" sz="2600" dirty="0"/>
              <a:t>Review only details missed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F74333-E78C-C731-7902-09889AC1EF0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u="sng" dirty="0"/>
              <a:t>Cons:</a:t>
            </a:r>
          </a:p>
          <a:p>
            <a:r>
              <a:rPr lang="en-US" sz="2600" dirty="0"/>
              <a:t>Sometimes can hear writing/typing</a:t>
            </a:r>
          </a:p>
        </p:txBody>
      </p:sp>
    </p:spTree>
    <p:extLst>
      <p:ext uri="{BB962C8B-B14F-4D97-AF65-F5344CB8AC3E}">
        <p14:creationId xmlns:p14="http://schemas.microsoft.com/office/powerpoint/2010/main" val="490488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6B289-DF60-7DD5-317D-0F0416295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Comparison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32F557-3FC7-B885-F01E-08F2DBE18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Aft>
                <a:spcPts val="2400"/>
              </a:spcAft>
              <a:buNone/>
            </a:pPr>
            <a:r>
              <a:rPr lang="en-US" sz="3200" dirty="0"/>
              <a:t>Cost per student for 4 year (4 classes per semester)</a:t>
            </a:r>
          </a:p>
          <a:p>
            <a:pPr marL="457200" lvl="1" indent="0">
              <a:lnSpc>
                <a:spcPct val="114000"/>
              </a:lnSpc>
              <a:buNone/>
            </a:pPr>
            <a:r>
              <a:rPr lang="en-US" sz="3000" dirty="0"/>
              <a:t>Notability (iPad with keyboard) = $563</a:t>
            </a:r>
          </a:p>
          <a:p>
            <a:pPr marL="457200" lvl="1" indent="0">
              <a:lnSpc>
                <a:spcPct val="114000"/>
              </a:lnSpc>
              <a:buNone/>
            </a:pPr>
            <a:r>
              <a:rPr lang="en-US" sz="3000" dirty="0"/>
              <a:t>Notability (iPad with stylus) = $543</a:t>
            </a:r>
          </a:p>
          <a:p>
            <a:pPr marL="457200" lvl="1" indent="0">
              <a:lnSpc>
                <a:spcPct val="114000"/>
              </a:lnSpc>
              <a:buNone/>
            </a:pPr>
            <a:r>
              <a:rPr lang="en-US" sz="3000" dirty="0"/>
              <a:t>Glean = $439</a:t>
            </a:r>
          </a:p>
          <a:p>
            <a:pPr marL="457200" lvl="1" indent="0">
              <a:lnSpc>
                <a:spcPct val="114000"/>
              </a:lnSpc>
              <a:buNone/>
            </a:pPr>
            <a:r>
              <a:rPr lang="en-US" sz="3000" dirty="0" err="1"/>
              <a:t>Smartpen</a:t>
            </a:r>
            <a:r>
              <a:rPr lang="en-US" sz="3000" dirty="0"/>
              <a:t> = $395</a:t>
            </a:r>
          </a:p>
          <a:p>
            <a:pPr marL="457200" lvl="1" indent="0">
              <a:lnSpc>
                <a:spcPct val="114000"/>
              </a:lnSpc>
              <a:buNone/>
            </a:pPr>
            <a:r>
              <a:rPr lang="en-US" sz="3000" dirty="0"/>
              <a:t>OneNote = free with Microsoft Office Suite</a:t>
            </a:r>
          </a:p>
          <a:p>
            <a:pPr marL="457200" lvl="1" indent="0">
              <a:lnSpc>
                <a:spcPct val="114000"/>
              </a:lnSpc>
              <a:buNone/>
            </a:pPr>
            <a:r>
              <a:rPr lang="en-US" sz="3000" dirty="0"/>
              <a:t>Peer Notetaking = $4000</a:t>
            </a:r>
          </a:p>
        </p:txBody>
      </p:sp>
    </p:spTree>
    <p:extLst>
      <p:ext uri="{BB962C8B-B14F-4D97-AF65-F5344CB8AC3E}">
        <p14:creationId xmlns:p14="http://schemas.microsoft.com/office/powerpoint/2010/main" val="12256958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6A2E6-CF96-5A05-F4FC-A5002C504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Notetaking Trends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92D1E-78EC-80B4-9D3E-068B1E4A98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4970"/>
            <a:ext cx="10515600" cy="4351338"/>
          </a:xfrm>
        </p:spPr>
        <p:txBody>
          <a:bodyPr>
            <a:noAutofit/>
          </a:bodyPr>
          <a:lstStyle/>
          <a:p>
            <a:r>
              <a:rPr lang="en-US" sz="3000" dirty="0"/>
              <a:t>Students purchasing personal device (iPad)</a:t>
            </a:r>
          </a:p>
          <a:p>
            <a:r>
              <a:rPr lang="en-US" sz="3000" dirty="0"/>
              <a:t>Opting to switch to notetaking technology over peer notes</a:t>
            </a:r>
          </a:p>
          <a:p>
            <a:r>
              <a:rPr lang="en-US" sz="3000" dirty="0"/>
              <a:t>Coming in with the knowledge of Notability</a:t>
            </a:r>
          </a:p>
          <a:p>
            <a:r>
              <a:rPr lang="en-US" sz="3000" dirty="0"/>
              <a:t>Preference for cloud storage</a:t>
            </a:r>
          </a:p>
          <a:p>
            <a:r>
              <a:rPr lang="en-US" sz="3000" dirty="0"/>
              <a:t>Prefer ownership of their own notes</a:t>
            </a:r>
          </a:p>
          <a:p>
            <a:r>
              <a:rPr lang="en-US" sz="3000" dirty="0"/>
              <a:t>Developing notetaking and studying skills with notetaking technology</a:t>
            </a:r>
          </a:p>
        </p:txBody>
      </p:sp>
    </p:spTree>
    <p:extLst>
      <p:ext uri="{BB962C8B-B14F-4D97-AF65-F5344CB8AC3E}">
        <p14:creationId xmlns:p14="http://schemas.microsoft.com/office/powerpoint/2010/main" val="31927214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9437E-AAB3-C3AE-2BD7-BC5D52CFE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Notetaking Stats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406678-9CD5-E478-147D-2E18E36C0C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120" y="1439919"/>
            <a:ext cx="11175124" cy="46739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Fall 2022 Notetaking Accommodations </a:t>
            </a:r>
          </a:p>
          <a:p>
            <a:pPr lvl="1"/>
            <a:r>
              <a:rPr lang="en-US" sz="2800" dirty="0"/>
              <a:t>35% of students using a notetaking app or software</a:t>
            </a:r>
          </a:p>
          <a:p>
            <a:pPr lvl="2"/>
            <a:r>
              <a:rPr lang="en-US" sz="2800" dirty="0"/>
              <a:t>48% of students use OneNote</a:t>
            </a:r>
          </a:p>
          <a:p>
            <a:pPr lvl="2"/>
            <a:r>
              <a:rPr lang="en-US" sz="2800" dirty="0"/>
              <a:t>33% of students use Notability</a:t>
            </a:r>
          </a:p>
          <a:p>
            <a:pPr lvl="2"/>
            <a:r>
              <a:rPr lang="en-US" sz="2800" dirty="0"/>
              <a:t>19% of students use Glean</a:t>
            </a:r>
          </a:p>
          <a:p>
            <a:pPr lvl="1"/>
            <a:r>
              <a:rPr lang="en-US" sz="2800" dirty="0"/>
              <a:t>13% of students use Echo </a:t>
            </a:r>
            <a:r>
              <a:rPr lang="en-US" sz="2800" dirty="0" err="1"/>
              <a:t>Smartpen</a:t>
            </a:r>
            <a:r>
              <a:rPr lang="en-US" sz="2800" dirty="0"/>
              <a:t> with 70% checking out </a:t>
            </a:r>
            <a:r>
              <a:rPr lang="en-US" sz="2800" dirty="0" err="1"/>
              <a:t>Smartpen</a:t>
            </a:r>
            <a:endParaRPr lang="en-US" sz="2800" dirty="0"/>
          </a:p>
          <a:p>
            <a:pPr lvl="1"/>
            <a:r>
              <a:rPr lang="en-US" sz="2800" dirty="0"/>
              <a:t>25% of students using peer notetaking</a:t>
            </a:r>
          </a:p>
          <a:p>
            <a:pPr lvl="1"/>
            <a:r>
              <a:rPr lang="en-US" sz="2800" dirty="0"/>
              <a:t>27% of students use advanced access to slides</a:t>
            </a:r>
          </a:p>
        </p:txBody>
      </p:sp>
    </p:spTree>
    <p:extLst>
      <p:ext uri="{BB962C8B-B14F-4D97-AF65-F5344CB8AC3E}">
        <p14:creationId xmlns:p14="http://schemas.microsoft.com/office/powerpoint/2010/main" val="27615923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27D3A-A2F0-092D-1086-0CBC8FB7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97F872-21E0-5C51-EE5E-832AD1DE31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Students want autonomy</a:t>
            </a:r>
          </a:p>
          <a:p>
            <a:r>
              <a:rPr lang="en-US" dirty="0"/>
              <a:t>Fitting the notetaking accommodation to the student</a:t>
            </a:r>
          </a:p>
          <a:p>
            <a:pPr lvl="1"/>
            <a:r>
              <a:rPr lang="en-US" sz="2800" dirty="0"/>
              <a:t>Allows student autonomy</a:t>
            </a:r>
          </a:p>
          <a:p>
            <a:pPr lvl="1"/>
            <a:r>
              <a:rPr lang="en-US" sz="2800" dirty="0"/>
              <a:t>Allows student to developing skills </a:t>
            </a:r>
          </a:p>
          <a:p>
            <a:pPr lvl="1"/>
            <a:r>
              <a:rPr lang="en-US" sz="2800" dirty="0"/>
              <a:t>Reduces barriers</a:t>
            </a:r>
          </a:p>
        </p:txBody>
      </p:sp>
    </p:spTree>
    <p:extLst>
      <p:ext uri="{BB962C8B-B14F-4D97-AF65-F5344CB8AC3E}">
        <p14:creationId xmlns:p14="http://schemas.microsoft.com/office/powerpoint/2010/main" val="15562467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1CCB7-698B-C4E9-4C40-D8CFB2C02E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Thank you.</a:t>
            </a:r>
            <a:br>
              <a:rPr lang="en-US" dirty="0"/>
            </a:br>
            <a:r>
              <a:rPr lang="en-US" dirty="0"/>
              <a:t>Questions?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5C0B19-95CD-F891-9DBB-7DC9623AB6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>
            <a:normAutofit/>
          </a:bodyPr>
          <a:lstStyle/>
          <a:p>
            <a:pPr>
              <a:spcBef>
                <a:spcPts val="4600"/>
              </a:spcBef>
            </a:pPr>
            <a:r>
              <a:rPr lang="en-US" sz="3200" dirty="0"/>
              <a:t>Contact information: </a:t>
            </a:r>
          </a:p>
          <a:p>
            <a:r>
              <a:rPr lang="en-US" sz="3200" dirty="0" err="1"/>
              <a:t>Gwynette</a:t>
            </a:r>
            <a:r>
              <a:rPr lang="en-US" sz="3200" dirty="0"/>
              <a:t> Hall, </a:t>
            </a:r>
            <a:r>
              <a:rPr lang="en-US" sz="3200" dirty="0">
                <a:hlinkClick r:id="rId3"/>
              </a:rPr>
              <a:t>gwynette.hall@wisc.edu</a:t>
            </a:r>
            <a:endParaRPr lang="en-US" sz="3200" dirty="0"/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491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1E832-186F-9181-B645-B29834267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Norms for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347DDE-D6C3-3F1B-78BB-E9F265985E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Make yourself comfortable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Ask questions (get my attention, Google Doc, or note cards located up front and in the back of the room)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dirty="0"/>
              <a:t>Who is in the audience? Take a minute to enter what you do and where you are from in the Google Doc</a:t>
            </a:r>
          </a:p>
          <a:p>
            <a:pPr marL="0" indent="0">
              <a:buNone/>
            </a:pPr>
            <a:r>
              <a:rPr lang="en-US" dirty="0"/>
              <a:t>Presentation Materials: </a:t>
            </a:r>
            <a:r>
              <a:rPr lang="en-US" b="1" i="0" u="none" strike="noStrike" dirty="0">
                <a:solidFill>
                  <a:srgbClr val="B70101"/>
                </a:solidFill>
                <a:effectLst/>
                <a:latin typeface="inherit"/>
                <a:hlinkClick r:id="rId3"/>
              </a:rPr>
              <a:t>https://go.wisc.edu/f215jf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Google Doc: </a:t>
            </a:r>
            <a:r>
              <a:rPr lang="en-US" b="1" dirty="0">
                <a:solidFill>
                  <a:srgbClr val="B70101"/>
                </a:solidFill>
                <a:latin typeface="inherit"/>
                <a:hlinkClick r:id="rId4"/>
              </a:rPr>
              <a:t>https://go.wisc.edu/eisw64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166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32432-8511-34CD-487A-3582DE3B6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8A7D18-711B-DC13-E47C-1BCA41815A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UW-Madison Notetaking Accommodations History</a:t>
            </a:r>
          </a:p>
          <a:p>
            <a:pPr marL="0" indent="0">
              <a:buNone/>
            </a:pPr>
            <a:r>
              <a:rPr lang="en-US" dirty="0"/>
              <a:t>New Notetaking Accommodation Recourses and Toolkit</a:t>
            </a:r>
          </a:p>
          <a:p>
            <a:pPr marL="0" indent="0">
              <a:buNone/>
            </a:pPr>
            <a:r>
              <a:rPr lang="en-US" dirty="0"/>
              <a:t>Notetaking Technology and Student feedback</a:t>
            </a:r>
          </a:p>
          <a:p>
            <a:pPr marL="0" indent="0">
              <a:buNone/>
            </a:pPr>
            <a:r>
              <a:rPr lang="en-US" dirty="0"/>
              <a:t>Cost Comparison</a:t>
            </a:r>
          </a:p>
          <a:p>
            <a:pPr marL="0" indent="0">
              <a:buNone/>
            </a:pPr>
            <a:r>
              <a:rPr lang="en-US" dirty="0"/>
              <a:t>Current Notetaking Trends and Stats</a:t>
            </a:r>
          </a:p>
        </p:txBody>
      </p:sp>
    </p:spTree>
    <p:extLst>
      <p:ext uri="{BB962C8B-B14F-4D97-AF65-F5344CB8AC3E}">
        <p14:creationId xmlns:p14="http://schemas.microsoft.com/office/powerpoint/2010/main" val="1423888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6A2E6-CF96-5A05-F4FC-A5002C504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Notetaking Accommodation 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92D1E-78EC-80B4-9D3E-068B1E4A98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Peer Notetaker</a:t>
            </a:r>
          </a:p>
          <a:p>
            <a:pPr lvl="1"/>
            <a:r>
              <a:rPr lang="en-US" sz="2800" dirty="0"/>
              <a:t>Student and faculty recruit the notetaker</a:t>
            </a:r>
          </a:p>
          <a:p>
            <a:pPr lvl="1"/>
            <a:r>
              <a:rPr lang="en-US" sz="2800" dirty="0"/>
              <a:t>Paid notetaker</a:t>
            </a:r>
          </a:p>
          <a:p>
            <a:pPr lvl="1"/>
            <a:r>
              <a:rPr lang="en-US" sz="2800" dirty="0"/>
              <a:t>Most common </a:t>
            </a:r>
          </a:p>
          <a:p>
            <a:pPr marL="0" indent="0">
              <a:buNone/>
            </a:pPr>
            <a:r>
              <a:rPr lang="en-US" sz="3200" dirty="0"/>
              <a:t>Echo </a:t>
            </a:r>
            <a:r>
              <a:rPr lang="en-US" sz="3200" dirty="0" err="1"/>
              <a:t>Smartpen</a:t>
            </a:r>
            <a:endParaRPr lang="en-US" sz="3200" dirty="0"/>
          </a:p>
          <a:p>
            <a:pPr lvl="1"/>
            <a:r>
              <a:rPr lang="en-US" sz="2800" dirty="0"/>
              <a:t>Loaned device</a:t>
            </a:r>
          </a:p>
          <a:p>
            <a:pPr lvl="1"/>
            <a:r>
              <a:rPr lang="en-US" sz="2800" dirty="0"/>
              <a:t>Provided notebooks and 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261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6A2E6-CF96-5A05-F4FC-A5002C504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400" dirty="0"/>
              <a:t>Implemented Database Software (AIM)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92D1E-78EC-80B4-9D3E-068B1E4A98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/>
              <a:t>Peer notetaking trends </a:t>
            </a:r>
          </a:p>
          <a:p>
            <a:pPr lvl="1"/>
            <a:r>
              <a:rPr lang="en-US" sz="2800" dirty="0"/>
              <a:t>48% growth in first academic year after move to new process</a:t>
            </a:r>
          </a:p>
          <a:p>
            <a:pPr lvl="1"/>
            <a:r>
              <a:rPr lang="en-US" sz="2800" dirty="0"/>
              <a:t>Students not viewing notes</a:t>
            </a:r>
          </a:p>
          <a:p>
            <a:pPr lvl="1"/>
            <a:r>
              <a:rPr lang="en-US" sz="2800" dirty="0"/>
              <a:t>Students using notes for absences</a:t>
            </a:r>
          </a:p>
          <a:p>
            <a:pPr lvl="1"/>
            <a:r>
              <a:rPr lang="en-US" sz="2800" dirty="0"/>
              <a:t>151% growth by 2019-2020 academic year </a:t>
            </a:r>
          </a:p>
          <a:p>
            <a:pPr marL="0" indent="0">
              <a:buNone/>
            </a:pPr>
            <a:r>
              <a:rPr lang="en-US" sz="3200" dirty="0"/>
              <a:t>Echo </a:t>
            </a:r>
            <a:r>
              <a:rPr lang="en-US" sz="3200" dirty="0" err="1"/>
              <a:t>Smartpen</a:t>
            </a:r>
            <a:r>
              <a:rPr lang="en-US" sz="3200" dirty="0"/>
              <a:t> trends</a:t>
            </a:r>
          </a:p>
          <a:p>
            <a:pPr lvl="1"/>
            <a:r>
              <a:rPr lang="en-US" sz="2800" dirty="0"/>
              <a:t>Rise in Mac users as main device leading to more tech issues</a:t>
            </a:r>
          </a:p>
          <a:p>
            <a:pPr lvl="1"/>
            <a:r>
              <a:rPr lang="en-US" sz="2800" dirty="0"/>
              <a:t>40% of the students approved were not using accommodation</a:t>
            </a:r>
          </a:p>
        </p:txBody>
      </p:sp>
    </p:spTree>
    <p:extLst>
      <p:ext uri="{BB962C8B-B14F-4D97-AF65-F5344CB8AC3E}">
        <p14:creationId xmlns:p14="http://schemas.microsoft.com/office/powerpoint/2010/main" val="3192445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98525-7935-31CE-71AA-E5E1680AB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Notetaking Work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3377B2-127C-4C60-F7EA-45B9B6B81C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Questions asked:</a:t>
            </a:r>
          </a:p>
          <a:p>
            <a:pPr lvl="1"/>
            <a:r>
              <a:rPr lang="en-US" sz="2800" dirty="0"/>
              <a:t>How are notetaking accommodations determined?</a:t>
            </a:r>
          </a:p>
          <a:p>
            <a:pPr lvl="1"/>
            <a:r>
              <a:rPr lang="en-US" sz="2800" dirty="0"/>
              <a:t>What are the most common barriers experienced?</a:t>
            </a:r>
          </a:p>
          <a:p>
            <a:pPr lvl="1"/>
            <a:r>
              <a:rPr lang="en-US" sz="2800" dirty="0"/>
              <a:t>What questions are being asked around notetaking during initial meeting?</a:t>
            </a:r>
          </a:p>
          <a:p>
            <a:pPr lvl="1"/>
            <a:r>
              <a:rPr lang="en-US" sz="2800" dirty="0"/>
              <a:t>Are we providing the most appropriate accommodation?</a:t>
            </a:r>
          </a:p>
          <a:p>
            <a:pPr lvl="1"/>
            <a:r>
              <a:rPr lang="en-US" sz="2800" dirty="0"/>
              <a:t>How is the need for skills development vs. a barrier assessed?</a:t>
            </a:r>
          </a:p>
        </p:txBody>
      </p:sp>
    </p:spTree>
    <p:extLst>
      <p:ext uri="{BB962C8B-B14F-4D97-AF65-F5344CB8AC3E}">
        <p14:creationId xmlns:p14="http://schemas.microsoft.com/office/powerpoint/2010/main" val="3468766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AF50E-DCAF-E3ED-2F35-8C3501371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Findings from Work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C5659E-EAA6-3448-CEA3-B366481EA3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575" y="1426904"/>
            <a:ext cx="11190546" cy="4351338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/>
              <a:t>Difficultly determining barriers vs. skills</a:t>
            </a:r>
          </a:p>
          <a:p>
            <a:r>
              <a:rPr lang="en-US" sz="3200" dirty="0"/>
              <a:t>Unsure of what would be the most appropriate accommodation</a:t>
            </a:r>
          </a:p>
          <a:p>
            <a:r>
              <a:rPr lang="en-US" sz="3200" dirty="0"/>
              <a:t>Unsure of notetaking technology itself and how it works</a:t>
            </a:r>
          </a:p>
          <a:p>
            <a:r>
              <a:rPr lang="en-US" sz="3200" dirty="0"/>
              <a:t>Mac users got frustrated with Echo </a:t>
            </a:r>
            <a:r>
              <a:rPr lang="en-US" sz="3200" dirty="0" err="1"/>
              <a:t>Smartpen</a:t>
            </a:r>
            <a:r>
              <a:rPr lang="en-US" sz="3200" dirty="0"/>
              <a:t> and Echo Desktop</a:t>
            </a:r>
          </a:p>
          <a:p>
            <a:r>
              <a:rPr lang="en-US" sz="3200" dirty="0"/>
              <a:t>Most common barriers: mobility, processing, focus, anxiety, tracking, executive functioning, chronic health, visual, and hearing</a:t>
            </a:r>
          </a:p>
          <a:p>
            <a:r>
              <a:rPr lang="en-US" sz="3200" dirty="0"/>
              <a:t>Current options create more barriers for students</a:t>
            </a:r>
          </a:p>
          <a:p>
            <a:r>
              <a:rPr lang="en-US" sz="3200" dirty="0"/>
              <a:t>Neither current option the most appropriate accommodation</a:t>
            </a:r>
          </a:p>
        </p:txBody>
      </p:sp>
    </p:spTree>
    <p:extLst>
      <p:ext uri="{BB962C8B-B14F-4D97-AF65-F5344CB8AC3E}">
        <p14:creationId xmlns:p14="http://schemas.microsoft.com/office/powerpoint/2010/main" val="35950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AF50E-DCAF-E3ED-2F35-8C3501371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 from Work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C5659E-EAA6-3448-CEA3-B366481EA3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Need for other technology-based options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Access Consults needed support around</a:t>
            </a:r>
          </a:p>
          <a:p>
            <a:pPr lvl="1"/>
            <a:r>
              <a:rPr lang="en-US" sz="2800" dirty="0"/>
              <a:t>What questions to ask around notetaking?</a:t>
            </a:r>
          </a:p>
          <a:p>
            <a:pPr lvl="1"/>
            <a:r>
              <a:rPr lang="en-US" sz="2800" dirty="0"/>
              <a:t>How to determine skills vs. barrier?</a:t>
            </a:r>
          </a:p>
          <a:p>
            <a:pPr lvl="1"/>
            <a:r>
              <a:rPr lang="en-US" sz="2800" dirty="0"/>
              <a:t>Understanding the different notetaking software, hardware, and apps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Create resources for skills development</a:t>
            </a:r>
          </a:p>
        </p:txBody>
      </p:sp>
    </p:spTree>
    <p:extLst>
      <p:ext uri="{BB962C8B-B14F-4D97-AF65-F5344CB8AC3E}">
        <p14:creationId xmlns:p14="http://schemas.microsoft.com/office/powerpoint/2010/main" val="699736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{90FD6824-8AFA-414B-935B-3F3AA16081F6}tf10001120</Template>
  <TotalTime>17039</TotalTime>
  <Words>1169</Words>
  <Application>Microsoft Macintosh PowerPoint</Application>
  <PresentationFormat>Widescreen</PresentationFormat>
  <Paragraphs>274</Paragraphs>
  <Slides>28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inherit</vt:lpstr>
      <vt:lpstr>Office Theme</vt:lpstr>
      <vt:lpstr>Shifting Students from  Peer Notetaking to  Technology Based Solutions</vt:lpstr>
      <vt:lpstr>Shifting Students from Peer Notetaking to  Technology Based Solutions</vt:lpstr>
      <vt:lpstr>Group Norms for Today</vt:lpstr>
      <vt:lpstr>Overview</vt:lpstr>
      <vt:lpstr>Notetaking Accommodation History</vt:lpstr>
      <vt:lpstr>Implemented Database Software (AIM)</vt:lpstr>
      <vt:lpstr>Notetaking Work Group</vt:lpstr>
      <vt:lpstr>Findings from Work Group</vt:lpstr>
      <vt:lpstr>Conclusion from Work Group</vt:lpstr>
      <vt:lpstr>Two Pathways for Resources</vt:lpstr>
      <vt:lpstr>Notetaking Toolkit</vt:lpstr>
      <vt:lpstr>Microsoft OneNote - Features</vt:lpstr>
      <vt:lpstr>Microsoft OneNote – Points of Access</vt:lpstr>
      <vt:lpstr>Microsoft OneNote - Student Feedback</vt:lpstr>
      <vt:lpstr>Glean - Features</vt:lpstr>
      <vt:lpstr>Glean – Points of Access</vt:lpstr>
      <vt:lpstr>Glean - Student Feedback</vt:lpstr>
      <vt:lpstr>Echo Smartpen - Features</vt:lpstr>
      <vt:lpstr>Echo Smartpen – Points of Access</vt:lpstr>
      <vt:lpstr>Echo Smartpen - Student Feedback</vt:lpstr>
      <vt:lpstr>Notability - Features</vt:lpstr>
      <vt:lpstr>Notability – Points of Access</vt:lpstr>
      <vt:lpstr>Notability Student Feedback</vt:lpstr>
      <vt:lpstr>Cost Comparison 2022</vt:lpstr>
      <vt:lpstr>Current Notetaking Trends</vt:lpstr>
      <vt:lpstr>Current Notetaking Stats</vt:lpstr>
      <vt:lpstr>Key Takeaways</vt:lpstr>
      <vt:lpstr>Thank you.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Gwynette Hall</dc:creator>
  <cp:lastModifiedBy>Gwynette Hall</cp:lastModifiedBy>
  <cp:revision>45</cp:revision>
  <dcterms:created xsi:type="dcterms:W3CDTF">2022-10-20T16:32:55Z</dcterms:created>
  <dcterms:modified xsi:type="dcterms:W3CDTF">2022-11-03T21:55:24Z</dcterms:modified>
</cp:coreProperties>
</file>