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embeddedFontLst>
    <p:embeddedFont>
      <p:font typeface="Nunito"/>
      <p:regular r:id="rId22"/>
      <p:bold r:id="rId23"/>
      <p:italic r:id="rId24"/>
      <p:boldItalic r:id="rId25"/>
    </p:embeddedFont>
    <p:embeddedFont>
      <p:font typeface="Maven Pro"/>
      <p:regular r:id="rId26"/>
      <p:bold r:id="rId27"/>
    </p:embeddedFont>
    <p:embeddedFont>
      <p:font typeface="Oswald"/>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0" roundtripDataSignature="AMtx7mi0pn4jTXXgpHxQ/gmUGkezH3sH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Nunito-regular.fntdata"/><Relationship Id="rId21" Type="http://schemas.openxmlformats.org/officeDocument/2006/relationships/slide" Target="slides/slide17.xml"/><Relationship Id="rId24" Type="http://schemas.openxmlformats.org/officeDocument/2006/relationships/font" Target="fonts/Nunito-italic.fntdata"/><Relationship Id="rId23" Type="http://schemas.openxmlformats.org/officeDocument/2006/relationships/font" Target="fonts/Nunito-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avenPro-regular.fntdata"/><Relationship Id="rId25" Type="http://schemas.openxmlformats.org/officeDocument/2006/relationships/font" Target="fonts/Nunito-boldItalic.fntdata"/><Relationship Id="rId28" Type="http://schemas.openxmlformats.org/officeDocument/2006/relationships/font" Target="fonts/Oswald-regular.fntdata"/><Relationship Id="rId27" Type="http://schemas.openxmlformats.org/officeDocument/2006/relationships/font" Target="fonts/MavenPro-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swald-bold.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inkedin.com/in/heidi-kelly-gibson-pmp-cpacc-4b922515/"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ccessibility.deque.com/e3t/Ctc/M+113/b-B-04/VVNlhp3fff54W4QZ5r01cjMH6W8wLjj94J-Z9JN37Jq5V3q3n_V1-WJV7CgQZkN8__x2SSvVy7W4V4LPB3zGw6GW3yl0fb3jB-dCW8Qw_Jk5bkcG1W61ftBk8bBF0YW9g3SyM2k7KXvW8d9Sph2YRwgjW5jN30F2sDzxbW6XLXmf5Q__K1N2tQHZ1z0P2RW15SNTm6Y-Z1kW7bFyN63ZX7sDW4dLmRQ3r-5DkW6kqLrD9jMMdrW2j_X6v8fhjdDW6vM9v-5s_zh8W5Whvtf2PKvJFN895t-xDhlFKN99T2LwzzYmdN9lnqcwN77tcN2PTz3QhFl4CW6LP65w77gx1hW5vlzVF8-bFHsW5LWmdv1-v8sxW3nrp7H4LWtMrW4YLzS18GscwG3bXt1"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0000"/>
              </a:lnSpc>
              <a:spcBef>
                <a:spcPts val="1000"/>
              </a:spcBef>
              <a:spcAft>
                <a:spcPts val="0"/>
              </a:spcAft>
              <a:buSzPts val="1800"/>
              <a:buNone/>
            </a:pPr>
            <a:r>
              <a:rPr b="1" lang="en-US" sz="1200">
                <a:solidFill>
                  <a:srgbClr val="424242"/>
                </a:solidFill>
                <a:latin typeface="Nunito"/>
                <a:ea typeface="Nunito"/>
                <a:cs typeface="Nunito"/>
                <a:sym typeface="Nunito"/>
              </a:rPr>
              <a:t>Speaker’s Notes:</a:t>
            </a:r>
            <a:endParaRPr b="1" sz="1200">
              <a:solidFill>
                <a:srgbClr val="424242"/>
              </a:solidFill>
              <a:latin typeface="Nunito"/>
              <a:ea typeface="Nunito"/>
              <a:cs typeface="Nunito"/>
              <a:sym typeface="Nunito"/>
            </a:endParaRPr>
          </a:p>
          <a:p>
            <a:pPr indent="0" lvl="0" marL="0" rtl="0" algn="l">
              <a:lnSpc>
                <a:spcPct val="100000"/>
              </a:lnSpc>
              <a:spcBef>
                <a:spcPts val="1000"/>
              </a:spcBef>
              <a:spcAft>
                <a:spcPts val="0"/>
              </a:spcAft>
              <a:buClr>
                <a:schemeClr val="dk1"/>
              </a:buClr>
              <a:buSzPts val="1100"/>
              <a:buFont typeface="Arial"/>
              <a:buNone/>
            </a:pPr>
            <a:r>
              <a:rPr b="1" lang="en-US" sz="1200">
                <a:solidFill>
                  <a:srgbClr val="424242"/>
                </a:solidFill>
                <a:latin typeface="Nunito"/>
                <a:ea typeface="Nunito"/>
                <a:cs typeface="Nunito"/>
                <a:sym typeface="Nunito"/>
              </a:rPr>
              <a:t>Heidi:</a:t>
            </a:r>
            <a:endParaRPr b="1" sz="1200">
              <a:solidFill>
                <a:srgbClr val="424242"/>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Nunito"/>
                <a:ea typeface="Nunito"/>
                <a:cs typeface="Nunito"/>
                <a:sym typeface="Nunito"/>
              </a:rPr>
              <a:t>If you’re here today, you might be </a:t>
            </a:r>
            <a:r>
              <a:rPr lang="en-US" sz="1200">
                <a:solidFill>
                  <a:schemeClr val="dk1"/>
                </a:solidFill>
                <a:highlight>
                  <a:schemeClr val="lt1"/>
                </a:highlight>
                <a:latin typeface="Nunito"/>
                <a:ea typeface="Nunito"/>
                <a:cs typeface="Nunito"/>
                <a:sym typeface="Nunito"/>
              </a:rPr>
              <a:t>drowning in a pile of resumes and are wishing someone would cast you a line and help you determine if the school of fish in your pool are experienced enough A11y fish you can use to build your team and accelerate your accessibility momentum. Or maybe you are embarking on a new high seas adventure and you are wondering how you can best present your accessibility skills to a potential employer. You came to the right place!</a:t>
            </a:r>
            <a:endParaRPr sz="1200">
              <a:solidFill>
                <a:schemeClr val="dk1"/>
              </a:solidFill>
              <a:highlight>
                <a:schemeClr val="lt1"/>
              </a:highlight>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highlight>
                <a:schemeClr val="lt1"/>
              </a:highlight>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highlight>
                  <a:schemeClr val="lt1"/>
                </a:highlight>
                <a:latin typeface="Nunito"/>
                <a:ea typeface="Nunito"/>
                <a:cs typeface="Nunito"/>
                <a:sym typeface="Nunito"/>
              </a:rPr>
              <a:t>Naveesha</a:t>
            </a:r>
            <a:r>
              <a:rPr lang="en-US" sz="1200">
                <a:solidFill>
                  <a:schemeClr val="dk1"/>
                </a:solidFill>
                <a:highlight>
                  <a:schemeClr val="lt1"/>
                </a:highlight>
                <a:latin typeface="Nunito"/>
                <a:ea typeface="Nunito"/>
                <a:cs typeface="Nunito"/>
                <a:sym typeface="Nunito"/>
              </a:rPr>
              <a:t>:</a:t>
            </a:r>
            <a:endParaRPr sz="1200">
              <a:solidFill>
                <a:schemeClr val="dk1"/>
              </a:solidFill>
              <a:highlight>
                <a:schemeClr val="lt1"/>
              </a:highlight>
              <a:latin typeface="Nunito"/>
              <a:ea typeface="Nunito"/>
              <a:cs typeface="Nunito"/>
              <a:sym typeface="Nunito"/>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highlight>
                  <a:schemeClr val="lt1"/>
                </a:highlight>
                <a:latin typeface="Nunito"/>
                <a:ea typeface="Nunito"/>
                <a:cs typeface="Nunito"/>
                <a:sym typeface="Nunito"/>
              </a:rPr>
              <a:t>Whether you are a recruiter, hiring manager or applicant </a:t>
            </a:r>
            <a:r>
              <a:rPr lang="en-US" sz="1200">
                <a:solidFill>
                  <a:schemeClr val="dk1"/>
                </a:solidFill>
                <a:latin typeface="Nunito"/>
                <a:ea typeface="Nunito"/>
                <a:cs typeface="Nunito"/>
                <a:sym typeface="Nunito"/>
              </a:rPr>
              <a:t>this is your life preserve!  Buckle up your life vest, grab your gear and let’s dive into what you need to know to obtain or to be that one in a million subject matter expert. This is bound to be a nautical experience (ad nauseum perhaps) for all of us and we can’t wait to set sail!</a:t>
            </a:r>
            <a:endParaRPr sz="1200">
              <a:solidFill>
                <a:schemeClr val="dk1"/>
              </a:solidFill>
              <a:latin typeface="Nunito"/>
              <a:ea typeface="Nunito"/>
              <a:cs typeface="Nunito"/>
              <a:sym typeface="Nunito"/>
            </a:endParaRPr>
          </a:p>
          <a:p>
            <a:pPr indent="0" lvl="0" marL="0" rtl="0" algn="l">
              <a:lnSpc>
                <a:spcPct val="110000"/>
              </a:lnSpc>
              <a:spcBef>
                <a:spcPts val="1000"/>
              </a:spcBef>
              <a:spcAft>
                <a:spcPts val="1600"/>
              </a:spcAft>
              <a:buClr>
                <a:schemeClr val="dk1"/>
              </a:buClr>
              <a:buSzPts val="1800"/>
              <a:buFont typeface="Arial"/>
              <a:buNone/>
            </a:pPr>
            <a:r>
              <a:t/>
            </a:r>
            <a:endParaRPr b="1" sz="1200">
              <a:solidFill>
                <a:srgbClr val="424242"/>
              </a:solidFill>
              <a:latin typeface="Nunito"/>
              <a:ea typeface="Nunito"/>
              <a:cs typeface="Nunito"/>
              <a:sym typeface="Nunito"/>
            </a:endParaRPr>
          </a:p>
        </p:txBody>
      </p:sp>
      <p:sp>
        <p:nvSpPr>
          <p:cNvPr id="281" name="Google Shape;28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0" name="Google Shape;43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sz="1200">
                <a:solidFill>
                  <a:srgbClr val="424242"/>
                </a:solidFill>
                <a:latin typeface="Nunito"/>
                <a:ea typeface="Nunito"/>
                <a:cs typeface="Nunito"/>
                <a:sym typeface="Nunito"/>
              </a:rPr>
              <a:t>Naveesha</a:t>
            </a:r>
            <a:endParaRPr b="1" sz="1200">
              <a:solidFill>
                <a:srgbClr val="424242"/>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Nunito"/>
                <a:ea typeface="Nunito"/>
                <a:cs typeface="Nunito"/>
                <a:sym typeface="Nunito"/>
              </a:rPr>
              <a:t>A11y Director interviewing an A11y Manager or Lead with an </a:t>
            </a:r>
            <a:r>
              <a:rPr b="1" lang="en-US" sz="1200">
                <a:solidFill>
                  <a:schemeClr val="dk1"/>
                </a:solidFill>
                <a:latin typeface="Nunito"/>
                <a:ea typeface="Nunito"/>
                <a:cs typeface="Nunito"/>
                <a:sym typeface="Nunito"/>
              </a:rPr>
              <a:t>adequate</a:t>
            </a:r>
            <a:r>
              <a:rPr lang="en-US" sz="1200">
                <a:solidFill>
                  <a:schemeClr val="dk1"/>
                </a:solidFill>
                <a:latin typeface="Nunito"/>
                <a:ea typeface="Nunito"/>
                <a:cs typeface="Nunito"/>
                <a:sym typeface="Nunito"/>
              </a:rPr>
              <a:t> experienced/skilled candidate</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SzPts val="1100"/>
              <a:buNone/>
            </a:pPr>
            <a:r>
              <a:t/>
            </a:r>
            <a:endParaRPr b="1" sz="1200">
              <a:solidFill>
                <a:schemeClr val="dk1"/>
              </a:solidFill>
              <a:latin typeface="Nunito"/>
              <a:ea typeface="Nunito"/>
              <a:cs typeface="Nunito"/>
              <a:sym typeface="Nunito"/>
            </a:endParaRPr>
          </a:p>
          <a:p>
            <a:pPr indent="0" lvl="0" marL="0" rtl="0" algn="l">
              <a:lnSpc>
                <a:spcPct val="100000"/>
              </a:lnSpc>
              <a:spcBef>
                <a:spcPts val="0"/>
              </a:spcBef>
              <a:spcAft>
                <a:spcPts val="0"/>
              </a:spcAft>
              <a:buSzPts val="1100"/>
              <a:buNone/>
            </a:pPr>
            <a:r>
              <a:rPr b="1" lang="en-US" sz="1200">
                <a:solidFill>
                  <a:schemeClr val="dk1"/>
                </a:solidFill>
                <a:latin typeface="Nunito"/>
                <a:ea typeface="Nunito"/>
                <a:cs typeface="Nunito"/>
                <a:sym typeface="Nunito"/>
              </a:rPr>
              <a:t>Heidi - Question 1:</a:t>
            </a:r>
            <a:r>
              <a:rPr lang="en-US" sz="1200">
                <a:solidFill>
                  <a:schemeClr val="dk1"/>
                </a:solidFill>
                <a:latin typeface="Nunito"/>
                <a:ea typeface="Nunito"/>
                <a:cs typeface="Nunito"/>
                <a:sym typeface="Nunito"/>
              </a:rPr>
              <a:t> I see on your resume you have over 5 years of accessibility experience, Please tell us more about how you’ve taken accessibility to the next level in your previous organization</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Naveesha - </a:t>
            </a:r>
            <a:r>
              <a:rPr b="1" lang="en-US" sz="1200">
                <a:solidFill>
                  <a:schemeClr val="dk1"/>
                </a:solidFill>
                <a:latin typeface="Nunito"/>
                <a:ea typeface="Nunito"/>
                <a:cs typeface="Nunito"/>
                <a:sym typeface="Nunito"/>
              </a:rPr>
              <a:t>Response 1</a:t>
            </a:r>
            <a:r>
              <a:rPr lang="en-US" sz="1200">
                <a:solidFill>
                  <a:schemeClr val="dk1"/>
                </a:solidFill>
                <a:latin typeface="Nunito"/>
                <a:ea typeface="Nunito"/>
                <a:cs typeface="Nunito"/>
                <a:sym typeface="Nunito"/>
              </a:rPr>
              <a:t>: Using the knowledge I’ve obtained through different roles, I’ve been able to implement training that applied to each applicable role within my organization prior to rolling out a process which made each role accountable for accessibility within their area</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SzPts val="1100"/>
              <a:buNone/>
            </a:pPr>
            <a:r>
              <a:t/>
            </a:r>
            <a:endParaRPr b="1" sz="1200">
              <a:solidFill>
                <a:schemeClr val="dk1"/>
              </a:solidFill>
              <a:latin typeface="Nunito"/>
              <a:ea typeface="Nunito"/>
              <a:cs typeface="Nunito"/>
              <a:sym typeface="Nunito"/>
            </a:endParaRPr>
          </a:p>
          <a:p>
            <a:pPr indent="0" lvl="0" marL="0" rtl="0" algn="l">
              <a:lnSpc>
                <a:spcPct val="100000"/>
              </a:lnSpc>
              <a:spcBef>
                <a:spcPts val="0"/>
              </a:spcBef>
              <a:spcAft>
                <a:spcPts val="0"/>
              </a:spcAft>
              <a:buSzPts val="1100"/>
              <a:buNone/>
            </a:pPr>
            <a:r>
              <a:rPr b="1" lang="en-US" sz="1200">
                <a:solidFill>
                  <a:schemeClr val="dk1"/>
                </a:solidFill>
                <a:latin typeface="Nunito"/>
                <a:ea typeface="Nunito"/>
                <a:cs typeface="Nunito"/>
                <a:sym typeface="Nunito"/>
              </a:rPr>
              <a:t>Heidi - Question 2</a:t>
            </a:r>
            <a:r>
              <a:rPr lang="en-US" sz="1200">
                <a:solidFill>
                  <a:schemeClr val="dk1"/>
                </a:solidFill>
                <a:latin typeface="Nunito"/>
                <a:ea typeface="Nunito"/>
                <a:cs typeface="Nunito"/>
                <a:sym typeface="Nunito"/>
              </a:rPr>
              <a:t>: When has implementing or sustaining the a11y process within your previous organization become a challenge and how were you able to reset that back to a successful path?</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Naveesha - </a:t>
            </a:r>
            <a:r>
              <a:rPr b="1" lang="en-US" sz="1200">
                <a:solidFill>
                  <a:schemeClr val="dk1"/>
                </a:solidFill>
                <a:latin typeface="Nunito"/>
                <a:ea typeface="Nunito"/>
                <a:cs typeface="Nunito"/>
                <a:sym typeface="Nunito"/>
              </a:rPr>
              <a:t>Response 2</a:t>
            </a:r>
            <a:r>
              <a:rPr lang="en-US" sz="1200">
                <a:solidFill>
                  <a:schemeClr val="dk1"/>
                </a:solidFill>
                <a:latin typeface="Nunito"/>
                <a:ea typeface="Nunito"/>
                <a:cs typeface="Nunito"/>
                <a:sym typeface="Nunito"/>
              </a:rPr>
              <a:t>: In a few environments, buy-in is normally the root of the issue until legalities come into play. Normally that puts everything into perspective but when that’s not the case, trying to help others see the benefits from not just an a11y standpoint but through SEO and ROI. Being able to analyze these benefits through the organizations past, current and future results generally resets interpretations and builds buy-in to encourage that successful journey</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SzPts val="1100"/>
              <a:buNone/>
            </a:pPr>
            <a:r>
              <a:t/>
            </a:r>
            <a:endParaRPr b="1" sz="1200">
              <a:solidFill>
                <a:schemeClr val="dk1"/>
              </a:solidFill>
              <a:latin typeface="Nunito"/>
              <a:ea typeface="Nunito"/>
              <a:cs typeface="Nunito"/>
              <a:sym typeface="Nunito"/>
            </a:endParaRPr>
          </a:p>
          <a:p>
            <a:pPr indent="0" lvl="0" marL="0" rtl="0" algn="l">
              <a:lnSpc>
                <a:spcPct val="100000"/>
              </a:lnSpc>
              <a:spcBef>
                <a:spcPts val="0"/>
              </a:spcBef>
              <a:spcAft>
                <a:spcPts val="0"/>
              </a:spcAft>
              <a:buSzPts val="1100"/>
              <a:buNone/>
            </a:pPr>
            <a:r>
              <a:rPr b="1" lang="en-US" sz="1200">
                <a:solidFill>
                  <a:schemeClr val="dk1"/>
                </a:solidFill>
                <a:latin typeface="Nunito"/>
                <a:ea typeface="Nunito"/>
                <a:cs typeface="Nunito"/>
                <a:sym typeface="Nunito"/>
              </a:rPr>
              <a:t>Heidi - Question 3</a:t>
            </a:r>
            <a:r>
              <a:rPr lang="en-US" sz="1200">
                <a:solidFill>
                  <a:schemeClr val="dk1"/>
                </a:solidFill>
                <a:latin typeface="Nunito"/>
                <a:ea typeface="Nunito"/>
                <a:cs typeface="Nunito"/>
                <a:sym typeface="Nunito"/>
              </a:rPr>
              <a:t>: What process or technique have you used to maintain accessibility knowledge and consistency within your previous organization</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Naveesha - </a:t>
            </a:r>
            <a:r>
              <a:rPr b="1" lang="en-US" sz="1200">
                <a:solidFill>
                  <a:schemeClr val="dk1"/>
                </a:solidFill>
                <a:latin typeface="Nunito"/>
                <a:ea typeface="Nunito"/>
                <a:cs typeface="Nunito"/>
                <a:sym typeface="Nunito"/>
              </a:rPr>
              <a:t>Response 3:</a:t>
            </a:r>
            <a:r>
              <a:rPr lang="en-US" sz="1200">
                <a:solidFill>
                  <a:schemeClr val="dk1"/>
                </a:solidFill>
                <a:latin typeface="Nunito"/>
                <a:ea typeface="Nunito"/>
                <a:cs typeface="Nunito"/>
                <a:sym typeface="Nunito"/>
              </a:rPr>
              <a:t> Using the software available, I was able to build a Resource hub where other teams were able to search for a11y testing tools, upcoming webinars, training material and pretty much any a11y tips and tricks that could assist in their roles. I frequently kept this hub updated with the latest in the a11y realm</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SzPts val="1100"/>
              <a:buNone/>
            </a:pPr>
            <a:r>
              <a:t/>
            </a:r>
            <a:endParaRPr b="1" sz="1200">
              <a:solidFill>
                <a:schemeClr val="dk1"/>
              </a:solidFill>
              <a:latin typeface="Nunito"/>
              <a:ea typeface="Nunito"/>
              <a:cs typeface="Nunito"/>
              <a:sym typeface="Nunito"/>
            </a:endParaRPr>
          </a:p>
          <a:p>
            <a:pPr indent="0" lvl="0" marL="0" rtl="0" algn="l">
              <a:lnSpc>
                <a:spcPct val="100000"/>
              </a:lnSpc>
              <a:spcBef>
                <a:spcPts val="0"/>
              </a:spcBef>
              <a:spcAft>
                <a:spcPts val="0"/>
              </a:spcAft>
              <a:buSzPts val="1100"/>
              <a:buNone/>
            </a:pPr>
            <a:r>
              <a:rPr b="1" lang="en-US" sz="1200">
                <a:solidFill>
                  <a:schemeClr val="dk1"/>
                </a:solidFill>
                <a:latin typeface="Nunito"/>
                <a:ea typeface="Nunito"/>
                <a:cs typeface="Nunito"/>
                <a:sym typeface="Nunito"/>
              </a:rPr>
              <a:t>Heidi - Question 4</a:t>
            </a:r>
            <a:r>
              <a:rPr lang="en-US" sz="1200">
                <a:solidFill>
                  <a:schemeClr val="dk1"/>
                </a:solidFill>
                <a:latin typeface="Nunito"/>
                <a:ea typeface="Nunito"/>
                <a:cs typeface="Nunito"/>
                <a:sym typeface="Nunito"/>
              </a:rPr>
              <a:t>: In a high volume organization, such as ours, how would you handle compliance across multiple simultaneous projects with minimal accessibility expertise?</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Naveesha - </a:t>
            </a:r>
            <a:r>
              <a:rPr b="1" lang="en-US" sz="1200">
                <a:solidFill>
                  <a:schemeClr val="dk1"/>
                </a:solidFill>
                <a:latin typeface="Nunito"/>
                <a:ea typeface="Nunito"/>
                <a:cs typeface="Nunito"/>
                <a:sym typeface="Nunito"/>
              </a:rPr>
              <a:t>Response 4: </a:t>
            </a:r>
            <a:r>
              <a:rPr lang="en-US" sz="1200">
                <a:solidFill>
                  <a:schemeClr val="dk1"/>
                </a:solidFill>
                <a:latin typeface="Nunito"/>
                <a:ea typeface="Nunito"/>
                <a:cs typeface="Nunito"/>
                <a:sym typeface="Nunito"/>
              </a:rPr>
              <a:t>With that buy-in that I was able to establish, I was also able to receive approved budget to bring in vendor assistance. This allowed our teams to provide the vendor with dev sites for quick assessments where issues were logged directly into our ticketing system for our a11y developers to remediate. Now sometimes obtaining that budget is difficult, in which case making each role responsible for at least the automated testing portion of a11y prior to requesting my help definitely contributed to a smoother journey. Devs used tools such as the aXe extension, designers used tools such at the CCA (Color Contrast Analyser) and so on to ease the load of a11y issues occurring and issues being logged</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SzPts val="1100"/>
              <a:buNone/>
            </a:pPr>
            <a:r>
              <a:t/>
            </a:r>
            <a:endParaRPr b="1" sz="1200">
              <a:solidFill>
                <a:schemeClr val="dk1"/>
              </a:solidFill>
              <a:latin typeface="Nunito"/>
              <a:ea typeface="Nunito"/>
              <a:cs typeface="Nunito"/>
              <a:sym typeface="Nunito"/>
            </a:endParaRPr>
          </a:p>
          <a:p>
            <a:pPr indent="0" lvl="0" marL="0" rtl="0" algn="l">
              <a:lnSpc>
                <a:spcPct val="100000"/>
              </a:lnSpc>
              <a:spcBef>
                <a:spcPts val="0"/>
              </a:spcBef>
              <a:spcAft>
                <a:spcPts val="0"/>
              </a:spcAft>
              <a:buSzPts val="1100"/>
              <a:buNone/>
            </a:pPr>
            <a:r>
              <a:rPr b="1" lang="en-US" sz="1200">
                <a:solidFill>
                  <a:schemeClr val="dk1"/>
                </a:solidFill>
                <a:latin typeface="Nunito"/>
                <a:ea typeface="Nunito"/>
                <a:cs typeface="Nunito"/>
                <a:sym typeface="Nunito"/>
              </a:rPr>
              <a:t>Heidi - Question 5</a:t>
            </a:r>
            <a:r>
              <a:rPr lang="en-US" sz="1200">
                <a:solidFill>
                  <a:schemeClr val="dk1"/>
                </a:solidFill>
                <a:latin typeface="Nunito"/>
                <a:ea typeface="Nunito"/>
                <a:cs typeface="Nunito"/>
                <a:sym typeface="Nunito"/>
              </a:rPr>
              <a:t>: How do you maintain your level of accessibility knowledge to ensure the organization you work for can consider you 100% reliable for recommendations</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Naveesha - </a:t>
            </a:r>
            <a:r>
              <a:rPr b="1" lang="en-US" sz="1200">
                <a:solidFill>
                  <a:schemeClr val="dk1"/>
                </a:solidFill>
                <a:latin typeface="Nunito"/>
                <a:ea typeface="Nunito"/>
                <a:cs typeface="Nunito"/>
                <a:sym typeface="Nunito"/>
              </a:rPr>
              <a:t>Response 5: </a:t>
            </a:r>
            <a:r>
              <a:rPr lang="en-US" sz="1200">
                <a:solidFill>
                  <a:schemeClr val="dk1"/>
                </a:solidFill>
                <a:latin typeface="Nunito"/>
                <a:ea typeface="Nunito"/>
                <a:cs typeface="Nunito"/>
                <a:sym typeface="Nunito"/>
              </a:rPr>
              <a:t>Well coming to conferences like AHG (unpaid pitch..wink wink), registering for webinars provided by reliable sources and just overall being apart of the accessibility community definitely contributes to a lot of my current knowledge in addition to taking a few courses here and there such as the ones offered by Deque</a:t>
            </a:r>
            <a:endParaRPr sz="1200">
              <a:solidFill>
                <a:schemeClr val="dk1"/>
              </a:solidFill>
              <a:latin typeface="Nunito"/>
              <a:ea typeface="Nunito"/>
              <a:cs typeface="Nunito"/>
              <a:sym typeface="Nuni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Heidi</a:t>
            </a:r>
            <a:endParaRPr b="1"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Nunito"/>
                <a:ea typeface="Nunito"/>
                <a:cs typeface="Nunito"/>
                <a:sym typeface="Nunito"/>
              </a:rPr>
              <a:t>IT Manager interviewing a Lead Developer with an </a:t>
            </a:r>
            <a:r>
              <a:rPr b="1" lang="en-US" sz="1200">
                <a:solidFill>
                  <a:schemeClr val="dk1"/>
                </a:solidFill>
                <a:latin typeface="Nunito"/>
                <a:ea typeface="Nunito"/>
                <a:cs typeface="Nunito"/>
                <a:sym typeface="Nunito"/>
              </a:rPr>
              <a:t>under</a:t>
            </a:r>
            <a:r>
              <a:rPr lang="en-US" sz="1200">
                <a:solidFill>
                  <a:schemeClr val="dk1"/>
                </a:solidFill>
                <a:latin typeface="Nunito"/>
                <a:ea typeface="Nunito"/>
                <a:cs typeface="Nunito"/>
                <a:sym typeface="Nunito"/>
              </a:rPr>
              <a:t> experienced/skilled candidate</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SzPts val="1100"/>
              <a:buNone/>
            </a:pPr>
            <a:r>
              <a:rPr lang="en-US" sz="1200">
                <a:solidFill>
                  <a:srgbClr val="424242"/>
                </a:solidFill>
                <a:latin typeface="Nunito"/>
                <a:ea typeface="Nunito"/>
                <a:cs typeface="Nunito"/>
                <a:sym typeface="Nunito"/>
              </a:rPr>
              <a:t>Our next interview is going well and is also in progress. Let’s drop in as some accessibility questions are asked.</a:t>
            </a:r>
            <a:endParaRPr sz="1200">
              <a:solidFill>
                <a:srgbClr val="424242"/>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SzPts val="1100"/>
              <a:buNone/>
            </a:pPr>
            <a:r>
              <a:rPr b="1" lang="en-US" sz="1200">
                <a:solidFill>
                  <a:schemeClr val="dk1"/>
                </a:solidFill>
                <a:latin typeface="Nunito"/>
                <a:ea typeface="Nunito"/>
                <a:cs typeface="Nunito"/>
                <a:sym typeface="Nunito"/>
              </a:rPr>
              <a:t>Naveesha - </a:t>
            </a:r>
            <a:r>
              <a:rPr b="1" lang="en-US" sz="1200">
                <a:solidFill>
                  <a:schemeClr val="dk1"/>
                </a:solidFill>
                <a:latin typeface="Nunito"/>
                <a:ea typeface="Nunito"/>
                <a:cs typeface="Nunito"/>
                <a:sym typeface="Nunito"/>
              </a:rPr>
              <a:t>Question 1</a:t>
            </a:r>
            <a:r>
              <a:rPr lang="en-US" sz="1200">
                <a:solidFill>
                  <a:schemeClr val="dk1"/>
                </a:solidFill>
                <a:latin typeface="Nunito"/>
                <a:ea typeface="Nunito"/>
                <a:cs typeface="Nunito"/>
                <a:sym typeface="Nunito"/>
              </a:rPr>
              <a:t>: It sounds like you have a lot of experience leading a development team. Can you tell me how you’d integrate accessibility testing into an already established process?</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SzPts val="1100"/>
              <a:buNone/>
            </a:pPr>
            <a:r>
              <a:rPr b="1" lang="en-US" sz="1200">
                <a:solidFill>
                  <a:schemeClr val="dk1"/>
                </a:solidFill>
                <a:latin typeface="Nunito"/>
                <a:ea typeface="Nunito"/>
                <a:cs typeface="Nunito"/>
                <a:sym typeface="Nunito"/>
              </a:rPr>
              <a:t>Audience Participation</a:t>
            </a:r>
            <a:endParaRPr b="1" sz="1200">
              <a:solidFill>
                <a:schemeClr val="dk1"/>
              </a:solidFill>
              <a:latin typeface="Nunito"/>
              <a:ea typeface="Nunito"/>
              <a:cs typeface="Nunito"/>
              <a:sym typeface="Nunito"/>
            </a:endParaRPr>
          </a:p>
          <a:p>
            <a:pPr indent="0" lvl="0" marL="0" rtl="0" algn="l">
              <a:lnSpc>
                <a:spcPct val="100000"/>
              </a:lnSpc>
              <a:spcBef>
                <a:spcPts val="0"/>
              </a:spcBef>
              <a:spcAft>
                <a:spcPts val="0"/>
              </a:spcAft>
              <a:buSzPts val="1100"/>
              <a:buNone/>
            </a:pPr>
            <a:r>
              <a:rPr b="1" lang="en-US" sz="1200">
                <a:solidFill>
                  <a:schemeClr val="dk1"/>
                </a:solidFill>
                <a:latin typeface="Nunito"/>
                <a:ea typeface="Nunito"/>
                <a:cs typeface="Nunito"/>
                <a:sym typeface="Nunito"/>
              </a:rPr>
              <a:t>Heidi - </a:t>
            </a:r>
            <a:r>
              <a:rPr b="1" lang="en-US" sz="1200">
                <a:solidFill>
                  <a:schemeClr val="dk1"/>
                </a:solidFill>
                <a:latin typeface="Nunito"/>
                <a:ea typeface="Nunito"/>
                <a:cs typeface="Nunito"/>
                <a:sym typeface="Nunito"/>
              </a:rPr>
              <a:t>DON’T</a:t>
            </a:r>
            <a:r>
              <a:rPr lang="en-US" sz="1200">
                <a:solidFill>
                  <a:schemeClr val="dk1"/>
                </a:solidFill>
                <a:latin typeface="Nunito"/>
                <a:ea typeface="Nunito"/>
                <a:cs typeface="Nunito"/>
                <a:sym typeface="Nunito"/>
              </a:rPr>
              <a:t> provide processes for other scenarios or other roles, A11y is a very specific need across environments and roles</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SzPts val="1100"/>
              <a:buNone/>
            </a:pPr>
            <a:r>
              <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SzPts val="1100"/>
              <a:buNone/>
            </a:pPr>
            <a:r>
              <a:rPr b="1" lang="en-US" sz="1200">
                <a:solidFill>
                  <a:schemeClr val="dk1"/>
                </a:solidFill>
                <a:latin typeface="Nunito"/>
                <a:ea typeface="Nunito"/>
                <a:cs typeface="Nunito"/>
                <a:sym typeface="Nunito"/>
              </a:rPr>
              <a:t>Naveesha - </a:t>
            </a:r>
            <a:r>
              <a:rPr b="1" lang="en-US" sz="1200">
                <a:solidFill>
                  <a:schemeClr val="dk1"/>
                </a:solidFill>
                <a:latin typeface="Nunito"/>
                <a:ea typeface="Nunito"/>
                <a:cs typeface="Nunito"/>
                <a:sym typeface="Nunito"/>
              </a:rPr>
              <a:t>Question 2</a:t>
            </a:r>
            <a:r>
              <a:rPr lang="en-US" sz="1200">
                <a:solidFill>
                  <a:schemeClr val="dk1"/>
                </a:solidFill>
                <a:latin typeface="Nunito"/>
                <a:ea typeface="Nunito"/>
                <a:cs typeface="Nunito"/>
                <a:sym typeface="Nunito"/>
              </a:rPr>
              <a:t>: How would you ensure that an accessible experience is being developed within the team?</a:t>
            </a:r>
            <a:endParaRPr sz="12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Audience Participation</a:t>
            </a:r>
            <a:endParaRPr b="1" sz="1200">
              <a:solidFill>
                <a:schemeClr val="dk1"/>
              </a:solidFill>
              <a:latin typeface="Nunito"/>
              <a:ea typeface="Nunito"/>
              <a:cs typeface="Nunito"/>
              <a:sym typeface="Nunito"/>
            </a:endParaRPr>
          </a:p>
          <a:p>
            <a:pPr indent="0" lvl="0" marL="0" rtl="0" algn="l">
              <a:lnSpc>
                <a:spcPct val="100000"/>
              </a:lnSpc>
              <a:spcBef>
                <a:spcPts val="0"/>
              </a:spcBef>
              <a:spcAft>
                <a:spcPts val="0"/>
              </a:spcAft>
              <a:buSzPts val="1100"/>
              <a:buNone/>
            </a:pPr>
            <a:r>
              <a:rPr b="1" lang="en-US" sz="1200">
                <a:solidFill>
                  <a:schemeClr val="dk1"/>
                </a:solidFill>
                <a:latin typeface="Nunito"/>
                <a:ea typeface="Nunito"/>
                <a:cs typeface="Nunito"/>
                <a:sym typeface="Nunito"/>
              </a:rPr>
              <a:t>Heidi - DON’T</a:t>
            </a:r>
            <a:r>
              <a:rPr lang="en-US" sz="1200">
                <a:solidFill>
                  <a:schemeClr val="dk1"/>
                </a:solidFill>
                <a:latin typeface="Nunito"/>
                <a:ea typeface="Nunito"/>
                <a:cs typeface="Nunito"/>
                <a:sym typeface="Nunito"/>
              </a:rPr>
              <a:t> make assumptions or respond with ego, consider an a11y process that might have been implemented</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SzPts val="1100"/>
              <a:buNone/>
            </a:pPr>
            <a:r>
              <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SzPts val="1100"/>
              <a:buNone/>
            </a:pPr>
            <a:r>
              <a:rPr b="1" lang="en-US" sz="1200">
                <a:solidFill>
                  <a:schemeClr val="dk1"/>
                </a:solidFill>
                <a:latin typeface="Nunito"/>
                <a:ea typeface="Nunito"/>
                <a:cs typeface="Nunito"/>
                <a:sym typeface="Nunito"/>
              </a:rPr>
              <a:t>Naveesha - </a:t>
            </a:r>
            <a:r>
              <a:rPr b="1" lang="en-US" sz="1200">
                <a:solidFill>
                  <a:schemeClr val="dk1"/>
                </a:solidFill>
                <a:latin typeface="Nunito"/>
                <a:ea typeface="Nunito"/>
                <a:cs typeface="Nunito"/>
                <a:sym typeface="Nunito"/>
              </a:rPr>
              <a:t>Question 3</a:t>
            </a:r>
            <a:r>
              <a:rPr lang="en-US" sz="1200">
                <a:solidFill>
                  <a:schemeClr val="dk1"/>
                </a:solidFill>
                <a:latin typeface="Nunito"/>
                <a:ea typeface="Nunito"/>
                <a:cs typeface="Nunito"/>
                <a:sym typeface="Nunito"/>
              </a:rPr>
              <a:t>: What kind of checks have you put in place in the past to assure your team was not introducing new issues into production?</a:t>
            </a:r>
            <a:endParaRPr sz="12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Audience Participation</a:t>
            </a:r>
            <a:endParaRPr b="1" sz="1200">
              <a:solidFill>
                <a:schemeClr val="dk1"/>
              </a:solidFill>
              <a:latin typeface="Nunito"/>
              <a:ea typeface="Nunito"/>
              <a:cs typeface="Nunito"/>
              <a:sym typeface="Nunito"/>
            </a:endParaRPr>
          </a:p>
          <a:p>
            <a:pPr indent="0" lvl="0" marL="0" rtl="0" algn="l">
              <a:lnSpc>
                <a:spcPct val="100000"/>
              </a:lnSpc>
              <a:spcBef>
                <a:spcPts val="0"/>
              </a:spcBef>
              <a:spcAft>
                <a:spcPts val="0"/>
              </a:spcAft>
              <a:buSzPts val="1100"/>
              <a:buNone/>
            </a:pPr>
            <a:r>
              <a:rPr b="1" lang="en-US" sz="1200">
                <a:solidFill>
                  <a:schemeClr val="dk1"/>
                </a:solidFill>
                <a:latin typeface="Nunito"/>
                <a:ea typeface="Nunito"/>
                <a:cs typeface="Nunito"/>
                <a:sym typeface="Nunito"/>
              </a:rPr>
              <a:t>Heidi - DON’T</a:t>
            </a:r>
            <a:r>
              <a:rPr b="1" lang="en-US" sz="1200">
                <a:solidFill>
                  <a:schemeClr val="dk1"/>
                </a:solidFill>
                <a:latin typeface="Nunito"/>
                <a:ea typeface="Nunito"/>
                <a:cs typeface="Nunito"/>
                <a:sym typeface="Nunito"/>
              </a:rPr>
              <a:t> </a:t>
            </a:r>
            <a:r>
              <a:rPr lang="en-US" sz="1200">
                <a:solidFill>
                  <a:schemeClr val="dk1"/>
                </a:solidFill>
                <a:latin typeface="Nunito"/>
                <a:ea typeface="Nunito"/>
                <a:cs typeface="Nunito"/>
                <a:sym typeface="Nunito"/>
              </a:rPr>
              <a:t>confuse other role requirements and combine them to provide an a11y response. A11y checks are unique and require constant validation </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Naveesha - </a:t>
            </a:r>
            <a:r>
              <a:rPr b="1" lang="en-US" sz="1200">
                <a:solidFill>
                  <a:schemeClr val="dk1"/>
                </a:solidFill>
                <a:latin typeface="Nunito"/>
                <a:ea typeface="Nunito"/>
                <a:cs typeface="Nunito"/>
                <a:sym typeface="Nunito"/>
              </a:rPr>
              <a:t>Question 4:</a:t>
            </a:r>
            <a:r>
              <a:rPr lang="en-US" sz="1200">
                <a:solidFill>
                  <a:schemeClr val="dk1"/>
                </a:solidFill>
                <a:latin typeface="Nunito"/>
                <a:ea typeface="Nunito"/>
                <a:cs typeface="Nunito"/>
                <a:sym typeface="Nunito"/>
              </a:rPr>
              <a:t> Where would you make changes in the SDLC to incorporate accessibility best practices?</a:t>
            </a:r>
            <a:endParaRPr sz="12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Audience Participation</a:t>
            </a:r>
            <a:endParaRPr b="1"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Heidi - DON’T</a:t>
            </a:r>
            <a:r>
              <a:rPr lang="en-US" sz="1200">
                <a:solidFill>
                  <a:schemeClr val="dk1"/>
                </a:solidFill>
                <a:latin typeface="Nunito"/>
                <a:ea typeface="Nunito"/>
                <a:cs typeface="Nunito"/>
                <a:sym typeface="Nunito"/>
              </a:rPr>
              <a:t> think this is the time to share your opinion and trash talk the SDLC, this is where you fill the gaps to incorporate A11y</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Naveesha - </a:t>
            </a:r>
            <a:r>
              <a:rPr b="1" lang="en-US" sz="1200">
                <a:solidFill>
                  <a:schemeClr val="dk1"/>
                </a:solidFill>
                <a:latin typeface="Nunito"/>
                <a:ea typeface="Nunito"/>
                <a:cs typeface="Nunito"/>
                <a:sym typeface="Nunito"/>
              </a:rPr>
              <a:t>Question 5</a:t>
            </a:r>
            <a:r>
              <a:rPr lang="en-US" sz="1200">
                <a:solidFill>
                  <a:schemeClr val="dk1"/>
                </a:solidFill>
                <a:latin typeface="Nunito"/>
                <a:ea typeface="Nunito"/>
                <a:cs typeface="Nunito"/>
                <a:sym typeface="Nunito"/>
              </a:rPr>
              <a:t>: If you had someone on your team who was not skilled in accessibility coding best practices, what would you do?</a:t>
            </a:r>
            <a:endParaRPr sz="12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Audience Participation</a:t>
            </a:r>
            <a:endParaRPr b="1"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Heidi - DON’T</a:t>
            </a:r>
            <a:r>
              <a:rPr lang="en-US" sz="1200">
                <a:solidFill>
                  <a:schemeClr val="dk1"/>
                </a:solidFill>
                <a:latin typeface="Nunito"/>
                <a:ea typeface="Nunito"/>
                <a:cs typeface="Nunito"/>
                <a:sym typeface="Nunito"/>
              </a:rPr>
              <a:t> release the bias! This is not the time for you to remove the employee you dont get along with or dont want to work with. Consider how to fill knowledge gaps</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SzPts val="1100"/>
              <a:buNone/>
            </a:pPr>
            <a:r>
              <a:t/>
            </a:r>
            <a:endParaRPr sz="1200">
              <a:latin typeface="Nunito"/>
              <a:ea typeface="Nunito"/>
              <a:cs typeface="Nunito"/>
              <a:sym typeface="Nunito"/>
            </a:endParaRPr>
          </a:p>
          <a:p>
            <a:pPr indent="0" lvl="0" marL="0" rtl="0" algn="l">
              <a:lnSpc>
                <a:spcPct val="100000"/>
              </a:lnSpc>
              <a:spcBef>
                <a:spcPts val="0"/>
              </a:spcBef>
              <a:spcAft>
                <a:spcPts val="0"/>
              </a:spcAft>
              <a:buSzPts val="1100"/>
              <a:buNone/>
            </a:pPr>
            <a:r>
              <a:t/>
            </a:r>
            <a:endParaRPr sz="1200">
              <a:latin typeface="Nunito"/>
              <a:ea typeface="Nunito"/>
              <a:cs typeface="Nunito"/>
              <a:sym typeface="Nunito"/>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7" name="Google Shape;45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sz="1200">
                <a:solidFill>
                  <a:srgbClr val="424242"/>
                </a:solidFill>
                <a:latin typeface="Nunito"/>
                <a:ea typeface="Nunito"/>
                <a:cs typeface="Nunito"/>
                <a:sym typeface="Nunito"/>
              </a:rPr>
              <a:t>Heidi </a:t>
            </a:r>
            <a:endParaRPr b="1" sz="1200">
              <a:solidFill>
                <a:srgbClr val="424242"/>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Nunito"/>
                <a:ea typeface="Nunito"/>
                <a:cs typeface="Nunito"/>
                <a:sym typeface="Nunito"/>
              </a:rPr>
              <a:t>IT Manager interviewing a Developer with an </a:t>
            </a:r>
            <a:r>
              <a:rPr b="1" lang="en-US" sz="1200">
                <a:solidFill>
                  <a:schemeClr val="dk1"/>
                </a:solidFill>
                <a:latin typeface="Nunito"/>
                <a:ea typeface="Nunito"/>
                <a:cs typeface="Nunito"/>
                <a:sym typeface="Nunito"/>
              </a:rPr>
              <a:t>adequately</a:t>
            </a:r>
            <a:r>
              <a:rPr lang="en-US" sz="1200">
                <a:solidFill>
                  <a:schemeClr val="dk1"/>
                </a:solidFill>
                <a:latin typeface="Nunito"/>
                <a:ea typeface="Nunito"/>
                <a:cs typeface="Nunito"/>
                <a:sym typeface="Nunito"/>
              </a:rPr>
              <a:t> experienced/skilled candidate</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Naveesha - </a:t>
            </a:r>
            <a:r>
              <a:rPr b="1" lang="en-US" sz="1200">
                <a:solidFill>
                  <a:schemeClr val="dk1"/>
                </a:solidFill>
                <a:latin typeface="Nunito"/>
                <a:ea typeface="Nunito"/>
                <a:cs typeface="Nunito"/>
                <a:sym typeface="Nunito"/>
              </a:rPr>
              <a:t>Question 1:</a:t>
            </a:r>
            <a:r>
              <a:rPr lang="en-US" sz="1200">
                <a:solidFill>
                  <a:schemeClr val="dk1"/>
                </a:solidFill>
                <a:latin typeface="Nunito"/>
                <a:ea typeface="Nunito"/>
                <a:cs typeface="Nunito"/>
                <a:sym typeface="Nunito"/>
              </a:rPr>
              <a:t> It sounds like you have a lot of experience leading a development team. Can you tell me how you’d integrate accessibility into an already established team?</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Heidi -</a:t>
            </a:r>
            <a:r>
              <a:rPr lang="en-US" sz="1200">
                <a:solidFill>
                  <a:schemeClr val="dk1"/>
                </a:solidFill>
                <a:latin typeface="Nunito"/>
                <a:ea typeface="Nunito"/>
                <a:cs typeface="Nunito"/>
                <a:sym typeface="Nunito"/>
              </a:rPr>
              <a:t> </a:t>
            </a:r>
            <a:r>
              <a:rPr b="1" lang="en-US" sz="1200">
                <a:solidFill>
                  <a:schemeClr val="dk1"/>
                </a:solidFill>
                <a:latin typeface="Nunito"/>
                <a:ea typeface="Nunito"/>
                <a:cs typeface="Nunito"/>
                <a:sym typeface="Nunito"/>
              </a:rPr>
              <a:t>Response 1</a:t>
            </a:r>
            <a:r>
              <a:rPr lang="en-US" sz="1200">
                <a:solidFill>
                  <a:schemeClr val="dk1"/>
                </a:solidFill>
                <a:latin typeface="Nunito"/>
                <a:ea typeface="Nunito"/>
                <a:cs typeface="Nunito"/>
                <a:sym typeface="Nunito"/>
              </a:rPr>
              <a:t>: Providing training and tools is really important when you are introducing a new idea into an established process. I would be sure that approved tools were available to the team and I would challenge them to grow their knowledge about accessibility and help us build a knowledge base. It’s important to guide people towards the change. This means providing them resources to learn what is needed and expected from them and then tools to do the job being asked of them. You also have to establish metrics that you are recording to show your progress over time. Finally, it is important to keep providing ongoing support as they learn and move forward. That’s the foundation. I would look for places that automation could be used to do the testing to lighten the load on the development and qa team.</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t/>
            </a:r>
            <a:endParaRPr b="1"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Naveesha - </a:t>
            </a:r>
            <a:r>
              <a:rPr b="1" lang="en-US" sz="1200">
                <a:solidFill>
                  <a:schemeClr val="dk1"/>
                </a:solidFill>
                <a:latin typeface="Nunito"/>
                <a:ea typeface="Nunito"/>
                <a:cs typeface="Nunito"/>
                <a:sym typeface="Nunito"/>
              </a:rPr>
              <a:t>Question 2</a:t>
            </a:r>
            <a:r>
              <a:rPr lang="en-US" sz="1200">
                <a:solidFill>
                  <a:schemeClr val="dk1"/>
                </a:solidFill>
                <a:latin typeface="Nunito"/>
                <a:ea typeface="Nunito"/>
                <a:cs typeface="Nunito"/>
                <a:sym typeface="Nunito"/>
              </a:rPr>
              <a:t>: How would you ensure that an accessible experience is being developed within the team?</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Heidi - </a:t>
            </a:r>
            <a:r>
              <a:rPr b="1" lang="en-US" sz="1200">
                <a:solidFill>
                  <a:schemeClr val="dk1"/>
                </a:solidFill>
                <a:latin typeface="Nunito"/>
                <a:ea typeface="Nunito"/>
                <a:cs typeface="Nunito"/>
                <a:sym typeface="Nunito"/>
              </a:rPr>
              <a:t>Response 2</a:t>
            </a:r>
            <a:r>
              <a:rPr lang="en-US" sz="1200">
                <a:solidFill>
                  <a:schemeClr val="dk1"/>
                </a:solidFill>
                <a:latin typeface="Nunito"/>
                <a:ea typeface="Nunito"/>
                <a:cs typeface="Nunito"/>
                <a:sym typeface="Nunito"/>
              </a:rPr>
              <a:t>: I would implement changes that would insert accessibility checks early and often to stop issues from getting very far in the SDLC. This includes accessible design reviews, linting and automation testing as parts of the earliest accessibility interactions. I would collaborate with designers to establish processes for communicating accessible experiences in mock ups and designs to achieve standards, best practices and SOPs as appropriate. Collaborating with Design so that clear success criteria is passed on to developers is a must.</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t/>
            </a:r>
            <a:endParaRPr b="1"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Naveesha - </a:t>
            </a:r>
            <a:r>
              <a:rPr b="1" lang="en-US" sz="1200">
                <a:solidFill>
                  <a:schemeClr val="dk1"/>
                </a:solidFill>
                <a:latin typeface="Nunito"/>
                <a:ea typeface="Nunito"/>
                <a:cs typeface="Nunito"/>
                <a:sym typeface="Nunito"/>
              </a:rPr>
              <a:t>Question 3</a:t>
            </a:r>
            <a:r>
              <a:rPr lang="en-US" sz="1200">
                <a:solidFill>
                  <a:schemeClr val="dk1"/>
                </a:solidFill>
                <a:latin typeface="Nunito"/>
                <a:ea typeface="Nunito"/>
                <a:cs typeface="Nunito"/>
                <a:sym typeface="Nunito"/>
              </a:rPr>
              <a:t>: What kind of checks have you put in place in the past to assure your team was not introducing new issues into production?</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Heidi -</a:t>
            </a:r>
            <a:r>
              <a:rPr lang="en-US" sz="1200">
                <a:solidFill>
                  <a:schemeClr val="dk1"/>
                </a:solidFill>
                <a:latin typeface="Nunito"/>
                <a:ea typeface="Nunito"/>
                <a:cs typeface="Nunito"/>
                <a:sym typeface="Nunito"/>
              </a:rPr>
              <a:t> </a:t>
            </a:r>
            <a:r>
              <a:rPr b="1" lang="en-US" sz="1200">
                <a:solidFill>
                  <a:schemeClr val="dk1"/>
                </a:solidFill>
                <a:latin typeface="Nunito"/>
                <a:ea typeface="Nunito"/>
                <a:cs typeface="Nunito"/>
                <a:sym typeface="Nunito"/>
              </a:rPr>
              <a:t>Response 3:</a:t>
            </a:r>
            <a:r>
              <a:rPr lang="en-US" sz="1200">
                <a:solidFill>
                  <a:schemeClr val="dk1"/>
                </a:solidFill>
                <a:latin typeface="Nunito"/>
                <a:ea typeface="Nunito"/>
                <a:cs typeface="Nunito"/>
                <a:sym typeface="Nunito"/>
              </a:rPr>
              <a:t> We created quality gates based on the policy guidelines of the company. We started out by not committing code unless all critical issues found in automated testing were resolved. We expanded that over time as the accessibility knowledge and maturity of our team increased to include serious issues. Meanwhile, we encouraged accessibility learning so issues that can’t be found using automated tools were programmed correctly to begin with. Regression can be prevented by having good coverage, snapshot tests, accessibility tests in components and accessible integration tests that simulate users going through critical flows. </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t/>
            </a:r>
            <a:endParaRPr b="1"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Naveesha - </a:t>
            </a:r>
            <a:r>
              <a:rPr b="1" lang="en-US" sz="1200">
                <a:solidFill>
                  <a:schemeClr val="dk1"/>
                </a:solidFill>
                <a:latin typeface="Nunito"/>
                <a:ea typeface="Nunito"/>
                <a:cs typeface="Nunito"/>
                <a:sym typeface="Nunito"/>
              </a:rPr>
              <a:t>Question 4</a:t>
            </a:r>
            <a:r>
              <a:rPr lang="en-US" sz="1200">
                <a:solidFill>
                  <a:schemeClr val="dk1"/>
                </a:solidFill>
                <a:latin typeface="Nunito"/>
                <a:ea typeface="Nunito"/>
                <a:cs typeface="Nunito"/>
                <a:sym typeface="Nunito"/>
              </a:rPr>
              <a:t>: Where in the SDLC would you incorporate accessibility best practices?</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Heidi - </a:t>
            </a:r>
            <a:r>
              <a:rPr b="1" lang="en-US" sz="1200">
                <a:solidFill>
                  <a:schemeClr val="dk1"/>
                </a:solidFill>
                <a:latin typeface="Nunito"/>
                <a:ea typeface="Nunito"/>
                <a:cs typeface="Nunito"/>
                <a:sym typeface="Nunito"/>
              </a:rPr>
              <a:t>Response 4:</a:t>
            </a:r>
            <a:r>
              <a:rPr lang="en-US" sz="1200">
                <a:solidFill>
                  <a:schemeClr val="dk1"/>
                </a:solidFill>
                <a:latin typeface="Nunito"/>
                <a:ea typeface="Nunito"/>
                <a:cs typeface="Nunito"/>
                <a:sym typeface="Nunito"/>
              </a:rPr>
              <a:t> One of the main things would be to no longer treat accessibility bugs any differently than any other bug. Developers need to own the testing of the application as much as QA. That is part of the craft and code quality (which includes accessibility) and it starts with the developer. </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t/>
            </a:r>
            <a:endParaRPr b="1"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Naveesha - </a:t>
            </a:r>
            <a:r>
              <a:rPr b="1" lang="en-US" sz="1200">
                <a:solidFill>
                  <a:schemeClr val="dk1"/>
                </a:solidFill>
                <a:latin typeface="Nunito"/>
                <a:ea typeface="Nunito"/>
                <a:cs typeface="Nunito"/>
                <a:sym typeface="Nunito"/>
              </a:rPr>
              <a:t>Question 5</a:t>
            </a:r>
            <a:r>
              <a:rPr lang="en-US" sz="1200">
                <a:solidFill>
                  <a:schemeClr val="dk1"/>
                </a:solidFill>
                <a:latin typeface="Nunito"/>
                <a:ea typeface="Nunito"/>
                <a:cs typeface="Nunito"/>
                <a:sym typeface="Nunito"/>
              </a:rPr>
              <a:t>: If you had someone on your team who was not skilled in accessibility coding best practices, what would you do?</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Heidi -</a:t>
            </a:r>
            <a:r>
              <a:rPr lang="en-US" sz="1200">
                <a:solidFill>
                  <a:schemeClr val="dk1"/>
                </a:solidFill>
                <a:latin typeface="Nunito"/>
                <a:ea typeface="Nunito"/>
                <a:cs typeface="Nunito"/>
                <a:sym typeface="Nunito"/>
              </a:rPr>
              <a:t> </a:t>
            </a:r>
            <a:r>
              <a:rPr b="1" lang="en-US" sz="1200">
                <a:solidFill>
                  <a:schemeClr val="dk1"/>
                </a:solidFill>
                <a:latin typeface="Nunito"/>
                <a:ea typeface="Nunito"/>
                <a:cs typeface="Nunito"/>
                <a:sym typeface="Nunito"/>
              </a:rPr>
              <a:t>Response 5: </a:t>
            </a:r>
            <a:r>
              <a:rPr lang="en-US" sz="1200">
                <a:solidFill>
                  <a:schemeClr val="dk1"/>
                </a:solidFill>
                <a:latin typeface="Nunito"/>
                <a:ea typeface="Nunito"/>
                <a:cs typeface="Nunito"/>
                <a:sym typeface="Nunito"/>
              </a:rPr>
              <a:t>Meet them where they are at. Programming for accessibility is a skill that can be learned, but it does require changing habits and old ways of thinking. I would work to understand the learning styles of the individual and based on that, some ideas would be to create a repository of learning materials (some of which lives inside tooling they can be using to do their testing!), share meaningful articles and webinars, and provide the time in their workload to do some of the learning. This would become a goal we’d discuss and make sure their feelings and challenges are heard. Then we would design a path of learning for them.</a:t>
            </a:r>
            <a:endParaRPr sz="1200">
              <a:solidFill>
                <a:schemeClr val="dk1"/>
              </a:solidFill>
              <a:latin typeface="Nunito"/>
              <a:ea typeface="Nunito"/>
              <a:cs typeface="Nunito"/>
              <a:sym typeface="Nunito"/>
            </a:endParaRPr>
          </a:p>
          <a:p>
            <a:pPr indent="0" lvl="0" marL="0" rtl="0" algn="l">
              <a:lnSpc>
                <a:spcPct val="100000"/>
              </a:lnSpc>
              <a:spcBef>
                <a:spcPts val="1000"/>
              </a:spcBef>
              <a:spcAft>
                <a:spcPts val="1600"/>
              </a:spcAft>
              <a:buClr>
                <a:schemeClr val="dk1"/>
              </a:buClr>
              <a:buSzPts val="1800"/>
              <a:buFont typeface="Arial"/>
              <a:buNone/>
            </a:pPr>
            <a:r>
              <a:t/>
            </a:r>
            <a:endParaRPr b="1" sz="1200">
              <a:solidFill>
                <a:srgbClr val="424242"/>
              </a:solidFill>
              <a:latin typeface="Nunito"/>
              <a:ea typeface="Nunito"/>
              <a:cs typeface="Nunito"/>
              <a:sym typeface="Nuni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9" name="Google Shape;46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Naveesha</a:t>
            </a:r>
            <a:endParaRPr b="1" sz="1200">
              <a:solidFill>
                <a:srgbClr val="424242"/>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Nunito"/>
                <a:ea typeface="Nunito"/>
                <a:cs typeface="Nunito"/>
                <a:sym typeface="Nunito"/>
              </a:rPr>
              <a:t>Marketing Manager interviewing a UX Designer and Content Creator with an </a:t>
            </a:r>
            <a:r>
              <a:rPr b="1" lang="en-US" sz="1200">
                <a:solidFill>
                  <a:schemeClr val="dk1"/>
                </a:solidFill>
                <a:latin typeface="Nunito"/>
                <a:ea typeface="Nunito"/>
                <a:cs typeface="Nunito"/>
                <a:sym typeface="Nunito"/>
              </a:rPr>
              <a:t>under</a:t>
            </a:r>
            <a:r>
              <a:rPr lang="en-US" sz="1200">
                <a:solidFill>
                  <a:schemeClr val="dk1"/>
                </a:solidFill>
                <a:latin typeface="Nunito"/>
                <a:ea typeface="Nunito"/>
                <a:cs typeface="Nunito"/>
                <a:sym typeface="Nunito"/>
              </a:rPr>
              <a:t> experienced/skilled candidate</a:t>
            </a:r>
            <a:endParaRPr sz="12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n-US" sz="1200">
                <a:solidFill>
                  <a:srgbClr val="424242"/>
                </a:solidFill>
                <a:latin typeface="Nunito"/>
                <a:ea typeface="Nunito"/>
                <a:cs typeface="Nunito"/>
                <a:sym typeface="Nunito"/>
              </a:rPr>
              <a:t>Our final interview is going well and they have just gotten to a series of accessibility questions.</a:t>
            </a:r>
            <a:endParaRPr sz="1200">
              <a:solidFill>
                <a:srgbClr val="424242"/>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1200">
              <a:solidFill>
                <a:srgbClr val="424242"/>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Heidi - </a:t>
            </a:r>
            <a:r>
              <a:rPr b="1" lang="en-US" sz="1200">
                <a:solidFill>
                  <a:schemeClr val="dk1"/>
                </a:solidFill>
                <a:latin typeface="Nunito"/>
                <a:ea typeface="Nunito"/>
                <a:cs typeface="Nunito"/>
                <a:sym typeface="Nunito"/>
              </a:rPr>
              <a:t>Question 1</a:t>
            </a:r>
            <a:r>
              <a:rPr lang="en-US" sz="1200">
                <a:solidFill>
                  <a:schemeClr val="dk1"/>
                </a:solidFill>
                <a:latin typeface="Nunito"/>
                <a:ea typeface="Nunito"/>
                <a:cs typeface="Nunito"/>
                <a:sym typeface="Nunito"/>
              </a:rPr>
              <a:t>: What inclusive personas have you primarily designed for? </a:t>
            </a:r>
            <a:endParaRPr sz="12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extLst>
                  <a:ext uri="http://customooxmlschemas.google.com/">
                    <go:slidesCustomData xmlns:go="http://customooxmlschemas.google.com/" textRoundtripDataId="52"/>
                  </a:ext>
                </a:extLst>
              </a:rPr>
              <a:t>Audience participation</a:t>
            </a:r>
            <a:endParaRPr b="1" sz="1200">
              <a:solidFill>
                <a:schemeClr val="dk1"/>
              </a:solidFill>
              <a:latin typeface="Nunito"/>
              <a:ea typeface="Nunito"/>
              <a:cs typeface="Nunito"/>
              <a:sym typeface="Nunito"/>
              <a:extLst>
                <a:ext uri="http://customooxmlschemas.google.com/">
                  <go:slidesCustomData xmlns:go="http://customooxmlschemas.google.com/" textRoundtripDataId="53"/>
                </a:ext>
              </a:extLst>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extLst>
                  <a:ext uri="http://customooxmlschemas.google.com/">
                    <go:slidesCustomData xmlns:go="http://customooxmlschemas.google.com/" textRoundtripDataId="54"/>
                  </a:ext>
                </a:extLst>
              </a:rPr>
              <a:t>Naveesha - DON’T</a:t>
            </a:r>
            <a:r>
              <a:rPr lang="en-US" sz="1200">
                <a:solidFill>
                  <a:schemeClr val="dk1"/>
                </a:solidFill>
                <a:latin typeface="Nunito"/>
                <a:ea typeface="Nunito"/>
                <a:cs typeface="Nunito"/>
                <a:sym typeface="Nunito"/>
              </a:rPr>
              <a:t> talk about disabilities and how you think you can help, consider inclusive design</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t/>
            </a:r>
            <a:endParaRPr b="1"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Heidi - Question 2</a:t>
            </a:r>
            <a:r>
              <a:rPr lang="en-US" sz="1200">
                <a:solidFill>
                  <a:schemeClr val="dk1"/>
                </a:solidFill>
                <a:latin typeface="Nunito"/>
                <a:ea typeface="Nunito"/>
                <a:cs typeface="Nunito"/>
                <a:sym typeface="Nunito"/>
              </a:rPr>
              <a:t>: What tactics do you incorporate and communicate to developers for a11y requirements?</a:t>
            </a:r>
            <a:endParaRPr sz="12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extLst>
                  <a:ext uri="http://customooxmlschemas.google.com/">
                    <go:slidesCustomData xmlns:go="http://customooxmlschemas.google.com/" textRoundtripDataId="55"/>
                  </a:ext>
                </a:extLst>
              </a:rPr>
              <a:t>Audience participation</a:t>
            </a:r>
            <a:endParaRPr b="1" sz="1200">
              <a:solidFill>
                <a:schemeClr val="dk1"/>
              </a:solidFill>
              <a:latin typeface="Nunito"/>
              <a:ea typeface="Nunito"/>
              <a:cs typeface="Nunito"/>
              <a:sym typeface="Nunito"/>
              <a:extLst>
                <a:ext uri="http://customooxmlschemas.google.com/">
                  <go:slidesCustomData xmlns:go="http://customooxmlschemas.google.com/" textRoundtripDataId="56"/>
                </a:ext>
              </a:extLst>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extLst>
                  <a:ext uri="http://customooxmlschemas.google.com/">
                    <go:slidesCustomData xmlns:go="http://customooxmlschemas.google.com/" textRoundtripDataId="57"/>
                  </a:ext>
                </a:extLst>
              </a:rPr>
              <a:t>Naveesha - DON’T</a:t>
            </a:r>
            <a:r>
              <a:rPr b="1" lang="en-US" sz="1200">
                <a:solidFill>
                  <a:schemeClr val="dk1"/>
                </a:solidFill>
                <a:latin typeface="Nunito"/>
                <a:ea typeface="Nunito"/>
                <a:cs typeface="Nunito"/>
                <a:sym typeface="Nunito"/>
              </a:rPr>
              <a:t> </a:t>
            </a:r>
            <a:r>
              <a:rPr lang="en-US" sz="1200">
                <a:solidFill>
                  <a:schemeClr val="dk1"/>
                </a:solidFill>
                <a:latin typeface="Nunito"/>
                <a:ea typeface="Nunito"/>
                <a:cs typeface="Nunito"/>
                <a:sym typeface="Nunito"/>
              </a:rPr>
              <a:t>reinvent the wheel! Reach out to other SMEs for input and build on what they have already done or experienced!</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t/>
            </a:r>
            <a:endParaRPr b="1"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Heidi - </a:t>
            </a:r>
            <a:r>
              <a:rPr b="1" lang="en-US" sz="1200">
                <a:solidFill>
                  <a:schemeClr val="dk1"/>
                </a:solidFill>
                <a:latin typeface="Nunito"/>
                <a:ea typeface="Nunito"/>
                <a:cs typeface="Nunito"/>
                <a:sym typeface="Nunito"/>
              </a:rPr>
              <a:t>Question 3:</a:t>
            </a:r>
            <a:r>
              <a:rPr lang="en-US" sz="1200">
                <a:solidFill>
                  <a:schemeClr val="dk1"/>
                </a:solidFill>
                <a:latin typeface="Nunito"/>
                <a:ea typeface="Nunito"/>
                <a:cs typeface="Nunito"/>
                <a:sym typeface="Nunito"/>
              </a:rPr>
              <a:t> What are your primary design considerations when it comes to media?</a:t>
            </a:r>
            <a:endParaRPr sz="12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extLst>
                  <a:ext uri="http://customooxmlschemas.google.com/">
                    <go:slidesCustomData xmlns:go="http://customooxmlschemas.google.com/" textRoundtripDataId="58"/>
                  </a:ext>
                </a:extLst>
              </a:rPr>
              <a:t>Audience participation</a:t>
            </a:r>
            <a:endParaRPr b="1" sz="1200">
              <a:solidFill>
                <a:schemeClr val="dk1"/>
              </a:solidFill>
              <a:latin typeface="Nunito"/>
              <a:ea typeface="Nunito"/>
              <a:cs typeface="Nunito"/>
              <a:sym typeface="Nunito"/>
              <a:extLst>
                <a:ext uri="http://customooxmlschemas.google.com/">
                  <go:slidesCustomData xmlns:go="http://customooxmlschemas.google.com/" textRoundtripDataId="59"/>
                </a:ext>
              </a:extLst>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extLst>
                  <a:ext uri="http://customooxmlschemas.google.com/">
                    <go:slidesCustomData xmlns:go="http://customooxmlschemas.google.com/" textRoundtripDataId="60"/>
                  </a:ext>
                </a:extLst>
              </a:rPr>
              <a:t>Naveesha - DON’T</a:t>
            </a:r>
            <a:r>
              <a:rPr lang="en-US" sz="1200">
                <a:solidFill>
                  <a:schemeClr val="dk1"/>
                </a:solidFill>
                <a:latin typeface="Nunito"/>
                <a:ea typeface="Nunito"/>
                <a:cs typeface="Nunito"/>
                <a:sym typeface="Nunito"/>
              </a:rPr>
              <a:t> just create your own design. Utilize SMEs and tools that are already out there.</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t/>
            </a:r>
            <a:endParaRPr b="1"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Heidi - Question 4</a:t>
            </a:r>
            <a:r>
              <a:rPr lang="en-US" sz="1200">
                <a:solidFill>
                  <a:schemeClr val="dk1"/>
                </a:solidFill>
                <a:latin typeface="Nunito"/>
                <a:ea typeface="Nunito"/>
                <a:cs typeface="Nunito"/>
                <a:sym typeface="Nunito"/>
              </a:rPr>
              <a:t>: What are your struggles when it comes to designing with heavy copy?</a:t>
            </a:r>
            <a:endParaRPr sz="12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extLst>
                  <a:ext uri="http://customooxmlschemas.google.com/">
                    <go:slidesCustomData xmlns:go="http://customooxmlschemas.google.com/" textRoundtripDataId="61"/>
                  </a:ext>
                </a:extLst>
              </a:rPr>
              <a:t>Audience participation</a:t>
            </a:r>
            <a:endParaRPr b="1" sz="1200">
              <a:solidFill>
                <a:schemeClr val="dk1"/>
              </a:solidFill>
              <a:latin typeface="Nunito"/>
              <a:ea typeface="Nunito"/>
              <a:cs typeface="Nunito"/>
              <a:sym typeface="Nunito"/>
              <a:extLst>
                <a:ext uri="http://customooxmlschemas.google.com/">
                  <go:slidesCustomData xmlns:go="http://customooxmlschemas.google.com/" textRoundtripDataId="62"/>
                </a:ext>
              </a:extLst>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extLst>
                  <a:ext uri="http://customooxmlschemas.google.com/">
                    <go:slidesCustomData xmlns:go="http://customooxmlschemas.google.com/" textRoundtripDataId="63"/>
                  </a:ext>
                </a:extLst>
              </a:rPr>
              <a:t>Naveesha - DON’T</a:t>
            </a:r>
            <a:r>
              <a:rPr lang="en-US" sz="1200">
                <a:solidFill>
                  <a:schemeClr val="dk1"/>
                </a:solidFill>
                <a:latin typeface="Nunito"/>
                <a:ea typeface="Nunito"/>
                <a:cs typeface="Nunito"/>
                <a:sym typeface="Nunito"/>
              </a:rPr>
              <a:t> use this as an opportunity to bash your colleagues. Consider highlighting situations that allowed you to create a positive experience.</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t/>
            </a:r>
            <a:endParaRPr b="1"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Heidi - Question 5</a:t>
            </a:r>
            <a:r>
              <a:rPr lang="en-US" sz="1200">
                <a:solidFill>
                  <a:schemeClr val="dk1"/>
                </a:solidFill>
                <a:latin typeface="Nunito"/>
                <a:ea typeface="Nunito"/>
                <a:cs typeface="Nunito"/>
                <a:sym typeface="Nunito"/>
              </a:rPr>
              <a:t>: How do you enable and support consistent a11y organizational change within your surrounding team?</a:t>
            </a:r>
            <a:endParaRPr sz="12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extLst>
                  <a:ext uri="http://customooxmlschemas.google.com/">
                    <go:slidesCustomData xmlns:go="http://customooxmlschemas.google.com/" textRoundtripDataId="64"/>
                  </a:ext>
                </a:extLst>
              </a:rPr>
              <a:t>Audience participation</a:t>
            </a:r>
            <a:endParaRPr b="1" sz="1200">
              <a:solidFill>
                <a:schemeClr val="dk1"/>
              </a:solidFill>
              <a:latin typeface="Nunito"/>
              <a:ea typeface="Nunito"/>
              <a:cs typeface="Nunito"/>
              <a:sym typeface="Nunito"/>
              <a:extLst>
                <a:ext uri="http://customooxmlschemas.google.com/">
                  <go:slidesCustomData xmlns:go="http://customooxmlschemas.google.com/" textRoundtripDataId="65"/>
                </a:ext>
              </a:extLst>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extLst>
                  <a:ext uri="http://customooxmlschemas.google.com/">
                    <go:slidesCustomData xmlns:go="http://customooxmlschemas.google.com/" textRoundtripDataId="66"/>
                  </a:ext>
                </a:extLst>
              </a:rPr>
              <a:t>Naveesha - DON’T</a:t>
            </a:r>
            <a:r>
              <a:rPr lang="en-US" sz="1200">
                <a:solidFill>
                  <a:schemeClr val="dk1"/>
                </a:solidFill>
                <a:latin typeface="Nunito"/>
                <a:ea typeface="Nunito"/>
                <a:cs typeface="Nunito"/>
                <a:sym typeface="Nunito"/>
              </a:rPr>
              <a:t> forget about the people! Organizational change takes process changes AND people changes. There is no I in TEAM.</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SzPts val="1100"/>
              <a:buNone/>
            </a:pPr>
            <a:r>
              <a:t/>
            </a:r>
            <a:endParaRPr sz="1200">
              <a:latin typeface="Nunito"/>
              <a:ea typeface="Nunito"/>
              <a:cs typeface="Nunito"/>
              <a:sym typeface="Nunito"/>
            </a:endParaRPr>
          </a:p>
          <a:p>
            <a:pPr indent="0" lvl="0" marL="0" rtl="0" algn="l">
              <a:lnSpc>
                <a:spcPct val="100000"/>
              </a:lnSpc>
              <a:spcBef>
                <a:spcPts val="0"/>
              </a:spcBef>
              <a:spcAft>
                <a:spcPts val="0"/>
              </a:spcAft>
              <a:buSzPts val="1100"/>
              <a:buNone/>
            </a:pPr>
            <a:r>
              <a:t/>
            </a:r>
            <a:endParaRPr sz="1200">
              <a:latin typeface="Nunito"/>
              <a:ea typeface="Nunito"/>
              <a:cs typeface="Nunito"/>
              <a:sym typeface="Nunito"/>
            </a:endParaRPr>
          </a:p>
          <a:p>
            <a:pPr indent="0" lvl="0" marL="0" rtl="0" algn="l">
              <a:lnSpc>
                <a:spcPct val="100000"/>
              </a:lnSpc>
              <a:spcBef>
                <a:spcPts val="0"/>
              </a:spcBef>
              <a:spcAft>
                <a:spcPts val="0"/>
              </a:spcAft>
              <a:buSzPts val="1100"/>
              <a:buNone/>
            </a:pPr>
            <a:r>
              <a:t/>
            </a:r>
            <a:endParaRPr sz="1200">
              <a:latin typeface="Nunito"/>
              <a:ea typeface="Nunito"/>
              <a:cs typeface="Nunito"/>
              <a:sym typeface="Nunito"/>
            </a:endParaRPr>
          </a:p>
          <a:p>
            <a:pPr indent="0" lvl="0" marL="0" rtl="0" algn="l">
              <a:lnSpc>
                <a:spcPct val="100000"/>
              </a:lnSpc>
              <a:spcBef>
                <a:spcPts val="0"/>
              </a:spcBef>
              <a:spcAft>
                <a:spcPts val="0"/>
              </a:spcAft>
              <a:buSzPts val="1100"/>
              <a:buNone/>
            </a:pPr>
            <a:r>
              <a:t/>
            </a:r>
            <a:endParaRPr sz="1200">
              <a:latin typeface="Nunito"/>
              <a:ea typeface="Nunito"/>
              <a:cs typeface="Nunito"/>
              <a:sym typeface="Nunito"/>
            </a:endParaRPr>
          </a:p>
          <a:p>
            <a:pPr indent="0" lvl="0" marL="0" rtl="0" algn="l">
              <a:lnSpc>
                <a:spcPct val="100000"/>
              </a:lnSpc>
              <a:spcBef>
                <a:spcPts val="0"/>
              </a:spcBef>
              <a:spcAft>
                <a:spcPts val="0"/>
              </a:spcAft>
              <a:buSzPts val="1100"/>
              <a:buNone/>
            </a:pPr>
            <a:r>
              <a:t/>
            </a:r>
            <a:endParaRPr sz="1200">
              <a:latin typeface="Nunito"/>
              <a:ea typeface="Nunito"/>
              <a:cs typeface="Nunito"/>
              <a:sym typeface="Nunito"/>
            </a:endParaRPr>
          </a:p>
          <a:p>
            <a:pPr indent="0" lvl="0" marL="0" rtl="0" algn="l">
              <a:lnSpc>
                <a:spcPct val="100000"/>
              </a:lnSpc>
              <a:spcBef>
                <a:spcPts val="0"/>
              </a:spcBef>
              <a:spcAft>
                <a:spcPts val="0"/>
              </a:spcAft>
              <a:buSzPts val="1100"/>
              <a:buNone/>
            </a:pPr>
            <a:r>
              <a:t/>
            </a:r>
            <a:endParaRPr sz="1200">
              <a:latin typeface="Nunito"/>
              <a:ea typeface="Nunito"/>
              <a:cs typeface="Nunito"/>
              <a:sym typeface="Nuni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5" name="Google Shape;48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Naveesha</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Nunito"/>
                <a:ea typeface="Nunito"/>
                <a:cs typeface="Nunito"/>
                <a:sym typeface="Nunito"/>
              </a:rPr>
              <a:t>Marketing Manager interviewing a UX Designer and Content Creator with an </a:t>
            </a:r>
            <a:r>
              <a:rPr b="1" lang="en-US" sz="1200">
                <a:solidFill>
                  <a:schemeClr val="dk1"/>
                </a:solidFill>
                <a:latin typeface="Nunito"/>
                <a:ea typeface="Nunito"/>
                <a:cs typeface="Nunito"/>
                <a:sym typeface="Nunito"/>
              </a:rPr>
              <a:t>under</a:t>
            </a:r>
            <a:r>
              <a:rPr lang="en-US" sz="1200">
                <a:solidFill>
                  <a:schemeClr val="dk1"/>
                </a:solidFill>
                <a:latin typeface="Nunito"/>
                <a:ea typeface="Nunito"/>
                <a:cs typeface="Nunito"/>
                <a:sym typeface="Nunito"/>
              </a:rPr>
              <a:t> experienced/skilled candidate</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Audience Participant 1 - </a:t>
            </a:r>
            <a:r>
              <a:rPr b="1" lang="en-US" sz="1200">
                <a:solidFill>
                  <a:schemeClr val="dk1"/>
                </a:solidFill>
                <a:latin typeface="Nunito"/>
                <a:ea typeface="Nunito"/>
                <a:cs typeface="Nunito"/>
                <a:sym typeface="Nunito"/>
              </a:rPr>
              <a:t>Q</a:t>
            </a:r>
            <a:r>
              <a:rPr b="1" lang="en-US" sz="1200">
                <a:solidFill>
                  <a:schemeClr val="dk1"/>
                </a:solidFill>
                <a:latin typeface="Nunito"/>
                <a:ea typeface="Nunito"/>
                <a:cs typeface="Nunito"/>
                <a:sym typeface="Nunito"/>
                <a:extLst>
                  <a:ext uri="http://customooxmlschemas.google.com/">
                    <go:slidesCustomData xmlns:go="http://customooxmlschemas.google.com/" textRoundtripDataId="67"/>
                  </a:ext>
                </a:extLst>
              </a:rPr>
              <a:t>uestion 1</a:t>
            </a:r>
            <a:r>
              <a:rPr lang="en-US" sz="1200">
                <a:solidFill>
                  <a:schemeClr val="dk1"/>
                </a:solidFill>
                <a:latin typeface="Nunito"/>
                <a:ea typeface="Nunito"/>
                <a:cs typeface="Nunito"/>
                <a:sym typeface="Nunito"/>
                <a:extLst>
                  <a:ext uri="http://customooxmlschemas.google.com/">
                    <go:slidesCustomData xmlns:go="http://customooxmlschemas.google.com/" textRoundtripDataId="68"/>
                  </a:ext>
                </a:extLst>
              </a:rPr>
              <a:t>: What inclusive personas have you primarily designed for?</a:t>
            </a:r>
            <a:endParaRPr sz="1200">
              <a:solidFill>
                <a:schemeClr val="dk1"/>
              </a:solidFill>
              <a:latin typeface="Nunito"/>
              <a:ea typeface="Nunito"/>
              <a:cs typeface="Nunito"/>
              <a:sym typeface="Nunito"/>
              <a:extLst>
                <a:ext uri="http://customooxmlschemas.google.com/">
                  <go:slidesCustomData xmlns:go="http://customooxmlschemas.google.com/" textRoundtripDataId="69"/>
                </a:ext>
              </a:extLst>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extLst>
                  <a:ext uri="http://customooxmlschemas.google.com/">
                    <go:slidesCustomData xmlns:go="http://customooxmlschemas.google.com/" textRoundtripDataId="70"/>
                  </a:ext>
                </a:extLst>
              </a:rPr>
              <a:t>Audience Participant 2 - </a:t>
            </a:r>
            <a:r>
              <a:rPr b="1" lang="en-US" sz="1200">
                <a:solidFill>
                  <a:schemeClr val="dk1"/>
                </a:solidFill>
                <a:latin typeface="Nunito"/>
                <a:ea typeface="Nunito"/>
                <a:cs typeface="Nunito"/>
                <a:sym typeface="Nunito"/>
                <a:extLst>
                  <a:ext uri="http://customooxmlschemas.google.com/">
                    <go:slidesCustomData xmlns:go="http://customooxmlschemas.google.com/" textRoundtripDataId="71"/>
                  </a:ext>
                </a:extLst>
              </a:rPr>
              <a:t>Response 1:</a:t>
            </a:r>
            <a:r>
              <a:rPr b="1" lang="en-US" sz="1200">
                <a:solidFill>
                  <a:schemeClr val="dk1"/>
                </a:solidFill>
                <a:extLst>
                  <a:ext uri="http://customooxmlschemas.google.com/">
                    <go:slidesCustomData xmlns:go="http://customooxmlschemas.google.com/" textRoundtripDataId="72"/>
                  </a:ext>
                </a:extLst>
              </a:rPr>
              <a:t> </a:t>
            </a:r>
            <a:r>
              <a:rPr lang="en-US" sz="1200">
                <a:solidFill>
                  <a:schemeClr val="dk1"/>
                </a:solidFill>
                <a:extLst>
                  <a:ext uri="http://customooxmlschemas.google.com/">
                    <go:slidesCustomData xmlns:go="http://customooxmlschemas.google.com/" textRoundtripDataId="73"/>
                  </a:ext>
                </a:extLst>
              </a:rPr>
              <a:t>A design that enables as many people as possible to use the product. When a diverse set of users with multiple perspectives come across a product/service, the reactions are naturally different and individualistic. My goal is to allow people to </a:t>
            </a:r>
            <a:r>
              <a:rPr b="1" lang="en-US" sz="1200">
                <a:solidFill>
                  <a:schemeClr val="dk1"/>
                </a:solidFill>
                <a:extLst>
                  <a:ext uri="http://customooxmlschemas.google.com/">
                    <go:slidesCustomData xmlns:go="http://customooxmlschemas.google.com/" textRoundtripDataId="74"/>
                  </a:ext>
                </a:extLst>
              </a:rPr>
              <a:t>participate</a:t>
            </a:r>
            <a:r>
              <a:rPr lang="en-US" sz="1200">
                <a:solidFill>
                  <a:schemeClr val="dk1"/>
                </a:solidFill>
                <a:extLst>
                  <a:ext uri="http://customooxmlschemas.google.com/">
                    <go:slidesCustomData xmlns:go="http://customooxmlschemas.google.com/" textRoundtripDataId="75"/>
                  </a:ext>
                </a:extLst>
              </a:rPr>
              <a:t> and gather a wide spectrum of human experiences. In order to achieve this, I include different communities, groups, and minorities that should be considered in identifying points of exclusion and explore possible solutions.</a:t>
            </a:r>
            <a:endParaRPr b="1" sz="1200">
              <a:solidFill>
                <a:schemeClr val="dk1"/>
              </a:solidFill>
              <a:extLst>
                <a:ext uri="http://customooxmlschemas.google.com/">
                  <go:slidesCustomData xmlns:go="http://customooxmlschemas.google.com/" textRoundtripDataId="76"/>
                </a:ext>
              </a:extLst>
            </a:endParaRPr>
          </a:p>
          <a:p>
            <a:pPr indent="0" lvl="0" marL="0" rtl="0" algn="l">
              <a:lnSpc>
                <a:spcPct val="100000"/>
              </a:lnSpc>
              <a:spcBef>
                <a:spcPts val="0"/>
              </a:spcBef>
              <a:spcAft>
                <a:spcPts val="0"/>
              </a:spcAft>
              <a:buClr>
                <a:schemeClr val="dk1"/>
              </a:buClr>
              <a:buSzPts val="1100"/>
              <a:buFont typeface="Arial"/>
              <a:buNone/>
            </a:pPr>
            <a:r>
              <a:t/>
            </a:r>
            <a:endParaRPr b="1" sz="1200">
              <a:solidFill>
                <a:schemeClr val="dk1"/>
              </a:solidFill>
              <a:latin typeface="Nunito"/>
              <a:ea typeface="Nunito"/>
              <a:cs typeface="Nunito"/>
              <a:sym typeface="Nunito"/>
              <a:extLst>
                <a:ext uri="http://customooxmlschemas.google.com/">
                  <go:slidesCustomData xmlns:go="http://customooxmlschemas.google.com/" textRoundtripDataId="77"/>
                </a:ext>
              </a:extLst>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Audience Participant 1 - </a:t>
            </a:r>
            <a:r>
              <a:rPr b="1" lang="en-US" sz="1200">
                <a:solidFill>
                  <a:schemeClr val="dk1"/>
                </a:solidFill>
                <a:latin typeface="Nunito"/>
                <a:ea typeface="Nunito"/>
                <a:cs typeface="Nunito"/>
                <a:sym typeface="Nunito"/>
                <a:extLst>
                  <a:ext uri="http://customooxmlschemas.google.com/">
                    <go:slidesCustomData xmlns:go="http://customooxmlschemas.google.com/" textRoundtripDataId="78"/>
                  </a:ext>
                </a:extLst>
              </a:rPr>
              <a:t>Question 2</a:t>
            </a:r>
            <a:r>
              <a:rPr lang="en-US" sz="1200">
                <a:solidFill>
                  <a:schemeClr val="dk1"/>
                </a:solidFill>
                <a:latin typeface="Nunito"/>
                <a:ea typeface="Nunito"/>
                <a:cs typeface="Nunito"/>
                <a:sym typeface="Nunito"/>
                <a:extLst>
                  <a:ext uri="http://customooxmlschemas.google.com/">
                    <go:slidesCustomData xmlns:go="http://customooxmlschemas.google.com/" textRoundtripDataId="79"/>
                  </a:ext>
                </a:extLst>
              </a:rPr>
              <a:t>: What tactics do you incorporate and communicate to developers for a11y requirements?</a:t>
            </a:r>
            <a:endParaRPr sz="1200">
              <a:solidFill>
                <a:schemeClr val="dk1"/>
              </a:solidFill>
              <a:latin typeface="Nunito"/>
              <a:ea typeface="Nunito"/>
              <a:cs typeface="Nunito"/>
              <a:sym typeface="Nunito"/>
              <a:extLst>
                <a:ext uri="http://customooxmlschemas.google.com/">
                  <go:slidesCustomData xmlns:go="http://customooxmlschemas.google.com/" textRoundtripDataId="80"/>
                </a:ext>
              </a:extLst>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Audience Participant 2 -</a:t>
            </a:r>
            <a:r>
              <a:rPr b="1" lang="en-US" sz="1200">
                <a:solidFill>
                  <a:schemeClr val="dk1"/>
                </a:solidFill>
                <a:latin typeface="Nunito"/>
                <a:ea typeface="Nunito"/>
                <a:cs typeface="Nunito"/>
                <a:sym typeface="Nunito"/>
                <a:extLst>
                  <a:ext uri="http://customooxmlschemas.google.com/">
                    <go:slidesCustomData xmlns:go="http://customooxmlschemas.google.com/" textRoundtripDataId="81"/>
                  </a:ext>
                </a:extLst>
              </a:rPr>
              <a:t> </a:t>
            </a:r>
            <a:r>
              <a:rPr b="1" lang="en-US" sz="1200">
                <a:solidFill>
                  <a:schemeClr val="dk1"/>
                </a:solidFill>
                <a:latin typeface="Nunito"/>
                <a:ea typeface="Nunito"/>
                <a:cs typeface="Nunito"/>
                <a:sym typeface="Nunito"/>
                <a:extLst>
                  <a:ext uri="http://customooxmlschemas.google.com/">
                    <go:slidesCustomData xmlns:go="http://customooxmlschemas.google.com/" textRoundtripDataId="82"/>
                  </a:ext>
                </a:extLst>
              </a:rPr>
              <a:t>Response 2: </a:t>
            </a:r>
            <a:r>
              <a:rPr lang="en-US" sz="1200">
                <a:solidFill>
                  <a:schemeClr val="dk1"/>
                </a:solidFill>
                <a:latin typeface="Nunito"/>
                <a:ea typeface="Nunito"/>
                <a:cs typeface="Nunito"/>
                <a:sym typeface="Nunito"/>
                <a:extLst>
                  <a:ext uri="http://customooxmlschemas.google.com/">
                    <go:slidesCustomData xmlns:go="http://customooxmlschemas.google.com/" textRoundtripDataId="83"/>
                  </a:ext>
                </a:extLst>
              </a:rPr>
              <a:t>Offering suggestions of what can better make our site searchable and usable, such as using plain text with high contrast or using fonts that are legible and responsive to fit within any device are some key tactics </a:t>
            </a:r>
            <a:endParaRPr sz="1200">
              <a:solidFill>
                <a:schemeClr val="dk1"/>
              </a:solidFill>
              <a:latin typeface="Nunito"/>
              <a:ea typeface="Nunito"/>
              <a:cs typeface="Nunito"/>
              <a:sym typeface="Nunito"/>
              <a:extLst>
                <a:ext uri="http://customooxmlschemas.google.com/">
                  <go:slidesCustomData xmlns:go="http://customooxmlschemas.google.com/" textRoundtripDataId="84"/>
                </a:ext>
              </a:extLst>
            </a:endParaRPr>
          </a:p>
          <a:p>
            <a:pPr indent="0" lvl="0" marL="0" rtl="0" algn="l">
              <a:lnSpc>
                <a:spcPct val="100000"/>
              </a:lnSpc>
              <a:spcBef>
                <a:spcPts val="0"/>
              </a:spcBef>
              <a:spcAft>
                <a:spcPts val="0"/>
              </a:spcAft>
              <a:buClr>
                <a:schemeClr val="dk1"/>
              </a:buClr>
              <a:buSzPts val="1100"/>
              <a:buFont typeface="Arial"/>
              <a:buNone/>
            </a:pPr>
            <a:r>
              <a:t/>
            </a:r>
            <a:endParaRPr b="1" sz="1200">
              <a:solidFill>
                <a:schemeClr val="dk1"/>
              </a:solidFill>
              <a:latin typeface="Nunito"/>
              <a:ea typeface="Nunito"/>
              <a:cs typeface="Nunito"/>
              <a:sym typeface="Nunito"/>
              <a:extLst>
                <a:ext uri="http://customooxmlschemas.google.com/">
                  <go:slidesCustomData xmlns:go="http://customooxmlschemas.google.com/" textRoundtripDataId="85"/>
                </a:ext>
              </a:extLst>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Audience Participant 1 - </a:t>
            </a:r>
            <a:r>
              <a:rPr b="1" lang="en-US" sz="1200">
                <a:solidFill>
                  <a:schemeClr val="dk1"/>
                </a:solidFill>
                <a:latin typeface="Nunito"/>
                <a:ea typeface="Nunito"/>
                <a:cs typeface="Nunito"/>
                <a:sym typeface="Nunito"/>
                <a:extLst>
                  <a:ext uri="http://customooxmlschemas.google.com/">
                    <go:slidesCustomData xmlns:go="http://customooxmlschemas.google.com/" textRoundtripDataId="86"/>
                  </a:ext>
                </a:extLst>
              </a:rPr>
              <a:t>Question 3:</a:t>
            </a:r>
            <a:r>
              <a:rPr lang="en-US" sz="1200">
                <a:solidFill>
                  <a:schemeClr val="dk1"/>
                </a:solidFill>
                <a:latin typeface="Nunito"/>
                <a:ea typeface="Nunito"/>
                <a:cs typeface="Nunito"/>
                <a:sym typeface="Nunito"/>
                <a:extLst>
                  <a:ext uri="http://customooxmlschemas.google.com/">
                    <go:slidesCustomData xmlns:go="http://customooxmlschemas.google.com/" textRoundtripDataId="87"/>
                  </a:ext>
                </a:extLst>
              </a:rPr>
              <a:t> What are your primary design considerations when it comes to media?</a:t>
            </a:r>
            <a:endParaRPr sz="1200">
              <a:solidFill>
                <a:schemeClr val="dk1"/>
              </a:solidFill>
              <a:latin typeface="Nunito"/>
              <a:ea typeface="Nunito"/>
              <a:cs typeface="Nunito"/>
              <a:sym typeface="Nunito"/>
              <a:extLst>
                <a:ext uri="http://customooxmlschemas.google.com/">
                  <go:slidesCustomData xmlns:go="http://customooxmlschemas.google.com/" textRoundtripDataId="88"/>
                </a:ext>
              </a:extLst>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Audience Participant 2 - </a:t>
            </a:r>
            <a:r>
              <a:rPr b="1" lang="en-US" sz="1200">
                <a:solidFill>
                  <a:schemeClr val="dk1"/>
                </a:solidFill>
                <a:latin typeface="Nunito"/>
                <a:ea typeface="Nunito"/>
                <a:cs typeface="Nunito"/>
                <a:sym typeface="Nunito"/>
                <a:extLst>
                  <a:ext uri="http://customooxmlschemas.google.com/">
                    <go:slidesCustomData xmlns:go="http://customooxmlschemas.google.com/" textRoundtripDataId="89"/>
                  </a:ext>
                </a:extLst>
              </a:rPr>
              <a:t>Response 3: </a:t>
            </a:r>
            <a:r>
              <a:rPr lang="en-US" sz="1200">
                <a:solidFill>
                  <a:schemeClr val="dk1"/>
                </a:solidFill>
                <a:latin typeface="Nunito"/>
                <a:ea typeface="Nunito"/>
                <a:cs typeface="Nunito"/>
                <a:sym typeface="Nunito"/>
                <a:extLst>
                  <a:ext uri="http://customooxmlschemas.google.com/">
                    <go:slidesCustomData xmlns:go="http://customooxmlschemas.google.com/" textRoundtripDataId="90"/>
                  </a:ext>
                </a:extLst>
              </a:rPr>
              <a:t>Logical order and placement, avoid clutter , provide room for transcripts when needed and ensure placement of navigation elements are consistent</a:t>
            </a:r>
            <a:endParaRPr sz="1200">
              <a:solidFill>
                <a:schemeClr val="dk1"/>
              </a:solidFill>
              <a:latin typeface="Nunito"/>
              <a:ea typeface="Nunito"/>
              <a:cs typeface="Nunito"/>
              <a:sym typeface="Nunito"/>
              <a:extLst>
                <a:ext uri="http://customooxmlschemas.google.com/">
                  <go:slidesCustomData xmlns:go="http://customooxmlschemas.google.com/" textRoundtripDataId="91"/>
                </a:ext>
              </a:extLst>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Nunito"/>
              <a:ea typeface="Nunito"/>
              <a:cs typeface="Nunito"/>
              <a:sym typeface="Nunito"/>
              <a:extLst>
                <a:ext uri="http://customooxmlschemas.google.com/">
                  <go:slidesCustomData xmlns:go="http://customooxmlschemas.google.com/" textRoundtripDataId="92"/>
                </a:ext>
              </a:extLst>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Audience Participant 1 - </a:t>
            </a:r>
            <a:r>
              <a:rPr b="1" lang="en-US" sz="1200">
                <a:solidFill>
                  <a:schemeClr val="dk1"/>
                </a:solidFill>
                <a:latin typeface="Nunito"/>
                <a:ea typeface="Nunito"/>
                <a:cs typeface="Nunito"/>
                <a:sym typeface="Nunito"/>
                <a:extLst>
                  <a:ext uri="http://customooxmlschemas.google.com/">
                    <go:slidesCustomData xmlns:go="http://customooxmlschemas.google.com/" textRoundtripDataId="93"/>
                  </a:ext>
                </a:extLst>
              </a:rPr>
              <a:t>Question 4</a:t>
            </a:r>
            <a:r>
              <a:rPr lang="en-US" sz="1200">
                <a:solidFill>
                  <a:schemeClr val="dk1"/>
                </a:solidFill>
                <a:latin typeface="Nunito"/>
                <a:ea typeface="Nunito"/>
                <a:cs typeface="Nunito"/>
                <a:sym typeface="Nunito"/>
                <a:extLst>
                  <a:ext uri="http://customooxmlschemas.google.com/">
                    <go:slidesCustomData xmlns:go="http://customooxmlschemas.google.com/" textRoundtripDataId="94"/>
                  </a:ext>
                </a:extLst>
              </a:rPr>
              <a:t>: </a:t>
            </a:r>
            <a:r>
              <a:rPr lang="en-US" sz="1200">
                <a:solidFill>
                  <a:schemeClr val="dk1"/>
                </a:solidFill>
                <a:latin typeface="Nunito"/>
                <a:ea typeface="Nunito"/>
                <a:cs typeface="Nunito"/>
                <a:sym typeface="Nunito"/>
                <a:extLst>
                  <a:ext uri="http://customooxmlschemas.google.com/">
                    <go:slidesCustomData xmlns:go="http://customooxmlschemas.google.com/" textRoundtripDataId="95"/>
                  </a:ext>
                </a:extLst>
              </a:rPr>
              <a:t>What are your struggles when it comes to designing with heavy copy?</a:t>
            </a:r>
            <a:endParaRPr sz="1200">
              <a:solidFill>
                <a:schemeClr val="dk1"/>
              </a:solidFill>
              <a:latin typeface="Nunito"/>
              <a:ea typeface="Nunito"/>
              <a:cs typeface="Nunito"/>
              <a:sym typeface="Nunito"/>
              <a:extLst>
                <a:ext uri="http://customooxmlschemas.google.com/">
                  <go:slidesCustomData xmlns:go="http://customooxmlschemas.google.com/" textRoundtripDataId="96"/>
                </a:ext>
              </a:extLst>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Audience Participant 2 - </a:t>
            </a:r>
            <a:r>
              <a:rPr b="1" lang="en-US" sz="1200">
                <a:solidFill>
                  <a:schemeClr val="dk1"/>
                </a:solidFill>
                <a:latin typeface="Nunito"/>
                <a:ea typeface="Nunito"/>
                <a:cs typeface="Nunito"/>
                <a:sym typeface="Nunito"/>
                <a:extLst>
                  <a:ext uri="http://customooxmlschemas.google.com/">
                    <go:slidesCustomData xmlns:go="http://customooxmlschemas.google.com/" textRoundtripDataId="97"/>
                  </a:ext>
                </a:extLst>
              </a:rPr>
              <a:t>Response 4: </a:t>
            </a:r>
            <a:r>
              <a:rPr lang="en-US" sz="1200">
                <a:solidFill>
                  <a:schemeClr val="dk1"/>
                </a:solidFill>
                <a:latin typeface="Nunito"/>
                <a:ea typeface="Nunito"/>
                <a:cs typeface="Nunito"/>
                <a:sym typeface="Nunito"/>
                <a:extLst>
                  <a:ext uri="http://customooxmlschemas.google.com/">
                    <go:slidesCustomData xmlns:go="http://customooxmlschemas.google.com/" textRoundtripDataId="98"/>
                  </a:ext>
                </a:extLst>
              </a:rPr>
              <a:t>Using the correct elements to preserve real estate</a:t>
            </a:r>
            <a:endParaRPr sz="1200">
              <a:solidFill>
                <a:schemeClr val="dk1"/>
              </a:solidFill>
              <a:latin typeface="Nunito"/>
              <a:ea typeface="Nunito"/>
              <a:cs typeface="Nunito"/>
              <a:sym typeface="Nunito"/>
              <a:extLst>
                <a:ext uri="http://customooxmlschemas.google.com/">
                  <go:slidesCustomData xmlns:go="http://customooxmlschemas.google.com/" textRoundtripDataId="99"/>
                </a:ext>
              </a:extLst>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Nunito"/>
              <a:ea typeface="Nunito"/>
              <a:cs typeface="Nunito"/>
              <a:sym typeface="Nunito"/>
              <a:extLst>
                <a:ext uri="http://customooxmlschemas.google.com/">
                  <go:slidesCustomData xmlns:go="http://customooxmlschemas.google.com/" textRoundtripDataId="100"/>
                </a:ext>
              </a:extLst>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Audience Participant 1 - </a:t>
            </a:r>
            <a:r>
              <a:rPr b="1" lang="en-US" sz="1200">
                <a:solidFill>
                  <a:schemeClr val="dk1"/>
                </a:solidFill>
                <a:latin typeface="Nunito"/>
                <a:ea typeface="Nunito"/>
                <a:cs typeface="Nunito"/>
                <a:sym typeface="Nunito"/>
                <a:extLst>
                  <a:ext uri="http://customooxmlschemas.google.com/">
                    <go:slidesCustomData xmlns:go="http://customooxmlschemas.google.com/" textRoundtripDataId="101"/>
                  </a:ext>
                </a:extLst>
              </a:rPr>
              <a:t>Question 5</a:t>
            </a:r>
            <a:r>
              <a:rPr lang="en-US" sz="1200">
                <a:solidFill>
                  <a:schemeClr val="dk1"/>
                </a:solidFill>
                <a:latin typeface="Nunito"/>
                <a:ea typeface="Nunito"/>
                <a:cs typeface="Nunito"/>
                <a:sym typeface="Nunito"/>
                <a:extLst>
                  <a:ext uri="http://customooxmlschemas.google.com/">
                    <go:slidesCustomData xmlns:go="http://customooxmlschemas.google.com/" textRoundtripDataId="102"/>
                  </a:ext>
                </a:extLst>
              </a:rPr>
              <a:t>: How do you enable and support consistent a11y organizational change within your surrounding team?</a:t>
            </a:r>
            <a:endParaRPr sz="1200">
              <a:solidFill>
                <a:schemeClr val="dk1"/>
              </a:solidFill>
              <a:latin typeface="Nunito"/>
              <a:ea typeface="Nunito"/>
              <a:cs typeface="Nunito"/>
              <a:sym typeface="Nunito"/>
              <a:extLst>
                <a:ext uri="http://customooxmlschemas.google.com/">
                  <go:slidesCustomData xmlns:go="http://customooxmlschemas.google.com/" textRoundtripDataId="103"/>
                </a:ext>
              </a:extLst>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Audience Participant 2 - </a:t>
            </a:r>
            <a:r>
              <a:rPr b="1" lang="en-US" sz="1200">
                <a:solidFill>
                  <a:schemeClr val="dk1"/>
                </a:solidFill>
                <a:latin typeface="Nunito"/>
                <a:ea typeface="Nunito"/>
                <a:cs typeface="Nunito"/>
                <a:sym typeface="Nunito"/>
                <a:extLst>
                  <a:ext uri="http://customooxmlschemas.google.com/">
                    <go:slidesCustomData xmlns:go="http://customooxmlschemas.google.com/" textRoundtripDataId="104"/>
                  </a:ext>
                </a:extLst>
              </a:rPr>
              <a:t>Response 5:</a:t>
            </a:r>
            <a:r>
              <a:rPr b="1" lang="en-US" sz="1200">
                <a:solidFill>
                  <a:schemeClr val="dk1"/>
                </a:solidFill>
                <a:latin typeface="Nunito"/>
                <a:ea typeface="Nunito"/>
                <a:cs typeface="Nunito"/>
                <a:sym typeface="Nunito"/>
              </a:rPr>
              <a:t> </a:t>
            </a:r>
            <a:r>
              <a:rPr lang="en-US" sz="1200">
                <a:solidFill>
                  <a:schemeClr val="dk1"/>
                </a:solidFill>
                <a:latin typeface="Nunito"/>
                <a:ea typeface="Nunito"/>
                <a:cs typeface="Nunito"/>
                <a:sym typeface="Nunito"/>
              </a:rPr>
              <a:t>Produce an accessible component library to assist with plug and play, Have checklist made available to help users verify and take personal ownership over their assets</a:t>
            </a:r>
            <a:endParaRPr sz="1200">
              <a:solidFill>
                <a:schemeClr val="dk1"/>
              </a:solidFill>
              <a:latin typeface="Nunito"/>
              <a:ea typeface="Nunito"/>
              <a:cs typeface="Nunito"/>
              <a:sym typeface="Nunito"/>
            </a:endParaRPr>
          </a:p>
          <a:p>
            <a:pPr indent="0" lvl="0" marL="0" rtl="0" algn="l">
              <a:lnSpc>
                <a:spcPct val="100000"/>
              </a:lnSpc>
              <a:spcBef>
                <a:spcPts val="1000"/>
              </a:spcBef>
              <a:spcAft>
                <a:spcPts val="1600"/>
              </a:spcAft>
              <a:buClr>
                <a:schemeClr val="dk1"/>
              </a:buClr>
              <a:buSzPts val="1800"/>
              <a:buFont typeface="Arial"/>
              <a:buNone/>
            </a:pPr>
            <a:r>
              <a:t/>
            </a:r>
            <a:endParaRPr b="1" sz="1200">
              <a:solidFill>
                <a:srgbClr val="424242"/>
              </a:solidFill>
              <a:latin typeface="Nunito"/>
              <a:ea typeface="Nunito"/>
              <a:cs typeface="Nunito"/>
              <a:sym typeface="Nuni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7" name="Google Shape;49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600"/>
              </a:spcBef>
              <a:spcAft>
                <a:spcPts val="0"/>
              </a:spcAft>
              <a:buClr>
                <a:schemeClr val="dk1"/>
              </a:buClr>
              <a:buSzPts val="1800"/>
              <a:buFont typeface="Arial"/>
              <a:buNone/>
            </a:pPr>
            <a:r>
              <a:rPr b="1" lang="en-US" sz="1200">
                <a:latin typeface="Nunito"/>
                <a:ea typeface="Nunito"/>
                <a:cs typeface="Nunito"/>
                <a:sym typeface="Nunito"/>
              </a:rPr>
              <a:t>Naveesha</a:t>
            </a:r>
            <a:endParaRPr b="1" sz="1200">
              <a:latin typeface="Nunito"/>
              <a:ea typeface="Nunito"/>
              <a:cs typeface="Nunito"/>
              <a:sym typeface="Nunito"/>
            </a:endParaRPr>
          </a:p>
          <a:p>
            <a:pPr indent="0" lvl="0" marL="0" rtl="0" algn="l">
              <a:lnSpc>
                <a:spcPct val="100000"/>
              </a:lnSpc>
              <a:spcBef>
                <a:spcPts val="1600"/>
              </a:spcBef>
              <a:spcAft>
                <a:spcPts val="0"/>
              </a:spcAft>
              <a:buClr>
                <a:schemeClr val="dk1"/>
              </a:buClr>
              <a:buSzPts val="1800"/>
              <a:buFont typeface="Arial"/>
              <a:buNone/>
            </a:pPr>
            <a:r>
              <a:rPr lang="en-US" sz="1200">
                <a:latin typeface="Nunito"/>
                <a:ea typeface="Nunito"/>
                <a:cs typeface="Nunito"/>
                <a:sym typeface="Nunito"/>
              </a:rPr>
              <a:t>(Flip through and read quotes)</a:t>
            </a:r>
            <a:endParaRPr sz="1200">
              <a:latin typeface="Nunito"/>
              <a:ea typeface="Nunito"/>
              <a:cs typeface="Nunito"/>
              <a:sym typeface="Nunito"/>
            </a:endParaRPr>
          </a:p>
          <a:p>
            <a:pPr indent="-304800" lvl="0" marL="457200" rtl="0" algn="l">
              <a:spcBef>
                <a:spcPts val="1600"/>
              </a:spcBef>
              <a:spcAft>
                <a:spcPts val="0"/>
              </a:spcAft>
              <a:buClr>
                <a:schemeClr val="dk1"/>
              </a:buClr>
              <a:buSzPts val="1200"/>
              <a:buFont typeface="Nunito"/>
              <a:buChar char="-"/>
            </a:pPr>
            <a:r>
              <a:rPr lang="en-US" sz="1200">
                <a:solidFill>
                  <a:schemeClr val="dk1"/>
                </a:solidFill>
                <a:latin typeface="Nunito"/>
                <a:ea typeface="Nunito"/>
                <a:cs typeface="Nunito"/>
                <a:sym typeface="Nunito"/>
              </a:rPr>
              <a:t>You can more consistently approach accessibility by creating a network of champions that work across all functions</a:t>
            </a:r>
            <a:endParaRPr sz="1200">
              <a:solidFill>
                <a:schemeClr val="dk1"/>
              </a:solidFill>
              <a:latin typeface="Nunito"/>
              <a:ea typeface="Nunito"/>
              <a:cs typeface="Nunito"/>
              <a:sym typeface="Nunito"/>
            </a:endParaRPr>
          </a:p>
          <a:p>
            <a:pPr indent="-304800" lvl="0" marL="457200" rtl="0" algn="l">
              <a:spcBef>
                <a:spcPts val="0"/>
              </a:spcBef>
              <a:spcAft>
                <a:spcPts val="0"/>
              </a:spcAft>
              <a:buClr>
                <a:schemeClr val="dk1"/>
              </a:buClr>
              <a:buSzPts val="1200"/>
              <a:buFont typeface="Nunito"/>
              <a:buChar char="-"/>
            </a:pPr>
            <a:r>
              <a:rPr lang="en-US" sz="1200">
                <a:solidFill>
                  <a:schemeClr val="dk1"/>
                </a:solidFill>
                <a:latin typeface="Nunito"/>
                <a:ea typeface="Nunito"/>
                <a:cs typeface="Nunito"/>
                <a:sym typeface="Nunito"/>
              </a:rPr>
              <a:t>Decentralizing accessibility throughout the team is one of the most sustainable and impactful ways to increase accessibility in your digital products.</a:t>
            </a:r>
            <a:endParaRPr sz="1200">
              <a:solidFill>
                <a:schemeClr val="dk1"/>
              </a:solidFill>
              <a:latin typeface="Nunito"/>
              <a:ea typeface="Nunito"/>
              <a:cs typeface="Nunito"/>
              <a:sym typeface="Nunito"/>
            </a:endParaRPr>
          </a:p>
          <a:p>
            <a:pPr indent="-304800" lvl="0" marL="457200" rtl="0" algn="l">
              <a:spcBef>
                <a:spcPts val="0"/>
              </a:spcBef>
              <a:spcAft>
                <a:spcPts val="0"/>
              </a:spcAft>
              <a:buClr>
                <a:schemeClr val="dk1"/>
              </a:buClr>
              <a:buSzPts val="1200"/>
              <a:buFont typeface="Nunito"/>
              <a:buChar char="-"/>
            </a:pPr>
            <a:r>
              <a:rPr lang="en-US" sz="1200">
                <a:solidFill>
                  <a:schemeClr val="dk1"/>
                </a:solidFill>
                <a:latin typeface="Nunito"/>
                <a:ea typeface="Nunito"/>
                <a:cs typeface="Nunito"/>
                <a:sym typeface="Nunito"/>
              </a:rPr>
              <a:t>If you want to be able to hire people with disabilities, you really don’t want the job application process to be a barrier.</a:t>
            </a:r>
            <a:endParaRPr sz="1200">
              <a:solidFill>
                <a:schemeClr val="dk1"/>
              </a:solidFill>
              <a:latin typeface="Nunito"/>
              <a:ea typeface="Nunito"/>
              <a:cs typeface="Nunito"/>
              <a:sym typeface="Nunito"/>
            </a:endParaRPr>
          </a:p>
          <a:p>
            <a:pPr indent="0" lvl="0" marL="0" rtl="0" algn="l">
              <a:lnSpc>
                <a:spcPct val="100000"/>
              </a:lnSpc>
              <a:spcBef>
                <a:spcPts val="1600"/>
              </a:spcBef>
              <a:spcAft>
                <a:spcPts val="0"/>
              </a:spcAft>
              <a:buClr>
                <a:schemeClr val="dk1"/>
              </a:buClr>
              <a:buSzPts val="1800"/>
              <a:buFont typeface="Arial"/>
              <a:buNone/>
            </a:pPr>
            <a:r>
              <a:rPr lang="en-US" sz="1200">
                <a:latin typeface="Nunito"/>
                <a:ea typeface="Nunito"/>
                <a:cs typeface="Nunito"/>
                <a:sym typeface="Nunito"/>
              </a:rPr>
              <a:t>There are many ways to increase your team’s capacity for accessibility and it’s less important </a:t>
            </a:r>
            <a:r>
              <a:rPr i="1" lang="en-US" sz="1200">
                <a:latin typeface="Nunito"/>
                <a:ea typeface="Nunito"/>
                <a:cs typeface="Nunito"/>
                <a:sym typeface="Nunito"/>
              </a:rPr>
              <a:t>where</a:t>
            </a:r>
            <a:r>
              <a:rPr lang="en-US" sz="1200">
                <a:latin typeface="Nunito"/>
                <a:ea typeface="Nunito"/>
                <a:cs typeface="Nunito"/>
                <a:sym typeface="Nunito"/>
              </a:rPr>
              <a:t> you start than it is that you </a:t>
            </a:r>
            <a:r>
              <a:rPr i="1" lang="en-US" sz="1200">
                <a:latin typeface="Nunito"/>
                <a:ea typeface="Nunito"/>
                <a:cs typeface="Nunito"/>
                <a:sym typeface="Nunito"/>
              </a:rPr>
              <a:t>do</a:t>
            </a:r>
            <a:r>
              <a:rPr lang="en-US" sz="1200">
                <a:latin typeface="Nunito"/>
                <a:ea typeface="Nunito"/>
                <a:cs typeface="Nunito"/>
                <a:sym typeface="Nunito"/>
              </a:rPr>
              <a:t> start. Accessibility must be a permanent program within organizations, much like security. You wouldn’t just do one round of security testing and consider it taken care of.</a:t>
            </a:r>
            <a:endParaRPr sz="1200">
              <a:latin typeface="Nunito"/>
              <a:ea typeface="Nunito"/>
              <a:cs typeface="Nunito"/>
              <a:sym typeface="Nunito"/>
            </a:endParaRPr>
          </a:p>
          <a:p>
            <a:pPr indent="0" lvl="0" marL="0" rtl="0" algn="l">
              <a:lnSpc>
                <a:spcPct val="100000"/>
              </a:lnSpc>
              <a:spcBef>
                <a:spcPts val="1600"/>
              </a:spcBef>
              <a:spcAft>
                <a:spcPts val="0"/>
              </a:spcAft>
              <a:buClr>
                <a:schemeClr val="dk1"/>
              </a:buClr>
              <a:buSzPts val="1800"/>
              <a:buFont typeface="Arial"/>
              <a:buNone/>
            </a:pPr>
            <a:r>
              <a:rPr b="1" lang="en-US" sz="1200">
                <a:latin typeface="Nunito"/>
                <a:ea typeface="Nunito"/>
                <a:cs typeface="Nunito"/>
                <a:sym typeface="Nunito"/>
              </a:rPr>
              <a:t>Heidi</a:t>
            </a:r>
            <a:endParaRPr b="1" sz="1200">
              <a:latin typeface="Nunito"/>
              <a:ea typeface="Nunito"/>
              <a:cs typeface="Nunito"/>
              <a:sym typeface="Nunito"/>
            </a:endParaRPr>
          </a:p>
          <a:p>
            <a:pPr indent="0" lvl="0" marL="0" rtl="0" algn="l">
              <a:lnSpc>
                <a:spcPct val="100000"/>
              </a:lnSpc>
              <a:spcBef>
                <a:spcPts val="1600"/>
              </a:spcBef>
              <a:spcAft>
                <a:spcPts val="0"/>
              </a:spcAft>
              <a:buClr>
                <a:schemeClr val="dk1"/>
              </a:buClr>
              <a:buSzPts val="1800"/>
              <a:buFont typeface="Arial"/>
              <a:buNone/>
            </a:pPr>
            <a:r>
              <a:rPr lang="en-US" sz="1200">
                <a:latin typeface="Nunito"/>
                <a:ea typeface="Nunito"/>
                <a:cs typeface="Nunito"/>
                <a:sym typeface="Nunito"/>
              </a:rPr>
              <a:t>Remember, accessibility is an ongoing journey. It is about progress over time, but it is never done. However, it has many rewards! You will have a more diverse and creative team, more robust digital products, more market share, and more meaningful work for everyone involved.</a:t>
            </a:r>
            <a:endParaRPr sz="1200">
              <a:latin typeface="Nunito"/>
              <a:ea typeface="Nunito"/>
              <a:cs typeface="Nunito"/>
              <a:sym typeface="Nunito"/>
            </a:endParaRPr>
          </a:p>
          <a:p>
            <a:pPr indent="0" lvl="0" marL="0" rtl="0" algn="l">
              <a:lnSpc>
                <a:spcPct val="100000"/>
              </a:lnSpc>
              <a:spcBef>
                <a:spcPts val="1600"/>
              </a:spcBef>
              <a:spcAft>
                <a:spcPts val="0"/>
              </a:spcAft>
              <a:buClr>
                <a:schemeClr val="dk1"/>
              </a:buClr>
              <a:buSzPts val="1800"/>
              <a:buFont typeface="Arial"/>
              <a:buNone/>
            </a:pPr>
            <a:r>
              <a:rPr lang="en-US" sz="1200">
                <a:latin typeface="Nunito"/>
                <a:ea typeface="Nunito"/>
                <a:cs typeface="Nunito"/>
                <a:sym typeface="Nunito"/>
              </a:rPr>
              <a:t>By this time, you should be able to clearly SEA what will set candidates apart from the rest and how to BE or HIRE a Star-FISH. You could even be eligible for a PROMOCEAN!</a:t>
            </a:r>
            <a:endParaRPr sz="1200">
              <a:latin typeface="Nunito"/>
              <a:ea typeface="Nunito"/>
              <a:cs typeface="Nunito"/>
              <a:sym typeface="Nunito"/>
            </a:endParaRPr>
          </a:p>
          <a:p>
            <a:pPr indent="0" lvl="0" marL="0" rtl="0" algn="l">
              <a:lnSpc>
                <a:spcPct val="100000"/>
              </a:lnSpc>
              <a:spcBef>
                <a:spcPts val="1600"/>
              </a:spcBef>
              <a:spcAft>
                <a:spcPts val="0"/>
              </a:spcAft>
              <a:buClr>
                <a:schemeClr val="dk1"/>
              </a:buClr>
              <a:buSzPts val="1800"/>
              <a:buFont typeface="Arial"/>
              <a:buNone/>
            </a:pPr>
            <a:r>
              <a:rPr b="1" lang="en-US" sz="1200">
                <a:latin typeface="Nunito"/>
                <a:ea typeface="Nunito"/>
                <a:cs typeface="Nunito"/>
                <a:sym typeface="Nunito"/>
              </a:rPr>
              <a:t>Naveesha</a:t>
            </a:r>
            <a:endParaRPr b="1" sz="1200">
              <a:latin typeface="Nunito"/>
              <a:ea typeface="Nunito"/>
              <a:cs typeface="Nunito"/>
              <a:sym typeface="Nunito"/>
            </a:endParaRPr>
          </a:p>
          <a:p>
            <a:pPr indent="0" lvl="0" marL="0" rtl="0" algn="l">
              <a:lnSpc>
                <a:spcPct val="100000"/>
              </a:lnSpc>
              <a:spcBef>
                <a:spcPts val="1600"/>
              </a:spcBef>
              <a:spcAft>
                <a:spcPts val="0"/>
              </a:spcAft>
              <a:buClr>
                <a:schemeClr val="dk1"/>
              </a:buClr>
              <a:buSzPts val="1800"/>
              <a:buFont typeface="Arial"/>
              <a:buNone/>
            </a:pPr>
            <a:r>
              <a:rPr lang="en-US" sz="1200">
                <a:latin typeface="Nunito"/>
                <a:ea typeface="Nunito"/>
                <a:cs typeface="Nunito"/>
                <a:sym typeface="Nunito"/>
              </a:rPr>
              <a:t>We’ll leave you with some KRILLER jokes so you can say “Island so much information in this presentation!”</a:t>
            </a:r>
            <a:endParaRPr sz="1200">
              <a:latin typeface="Nunito"/>
              <a:ea typeface="Nunito"/>
              <a:cs typeface="Nunito"/>
              <a:sym typeface="Nunito"/>
            </a:endParaRPr>
          </a:p>
          <a:p>
            <a:pPr indent="0" lvl="0" marL="0" rtl="0" algn="l">
              <a:lnSpc>
                <a:spcPct val="100000"/>
              </a:lnSpc>
              <a:spcBef>
                <a:spcPts val="1600"/>
              </a:spcBef>
              <a:spcAft>
                <a:spcPts val="0"/>
              </a:spcAft>
              <a:buClr>
                <a:schemeClr val="dk1"/>
              </a:buClr>
              <a:buSzPts val="1800"/>
              <a:buFont typeface="Arial"/>
              <a:buNone/>
            </a:pPr>
            <a:r>
              <a:rPr lang="en-US" sz="1200">
                <a:latin typeface="Nunito"/>
                <a:ea typeface="Nunito"/>
                <a:cs typeface="Nunito"/>
                <a:sym typeface="Nunito"/>
              </a:rPr>
              <a:t>I’m going through so many emoceans wrapping this up</a:t>
            </a:r>
            <a:endParaRPr sz="1200">
              <a:latin typeface="Nunito"/>
              <a:ea typeface="Nunito"/>
              <a:cs typeface="Nunito"/>
              <a:sym typeface="Nunito"/>
            </a:endParaRPr>
          </a:p>
          <a:p>
            <a:pPr indent="0" lvl="0" marL="0" rtl="0" algn="l">
              <a:lnSpc>
                <a:spcPct val="100000"/>
              </a:lnSpc>
              <a:spcBef>
                <a:spcPts val="1600"/>
              </a:spcBef>
              <a:spcAft>
                <a:spcPts val="0"/>
              </a:spcAft>
              <a:buClr>
                <a:schemeClr val="dk1"/>
              </a:buClr>
              <a:buSzPts val="1800"/>
              <a:buFont typeface="Arial"/>
              <a:buNone/>
            </a:pPr>
            <a:r>
              <a:rPr b="1" lang="en-US" sz="1200">
                <a:latin typeface="Nunito"/>
                <a:ea typeface="Nunito"/>
                <a:cs typeface="Nunito"/>
                <a:sym typeface="Nunito"/>
              </a:rPr>
              <a:t>Heidi</a:t>
            </a:r>
            <a:endParaRPr b="1" sz="1200">
              <a:latin typeface="Nunito"/>
              <a:ea typeface="Nunito"/>
              <a:cs typeface="Nunito"/>
              <a:sym typeface="Nunito"/>
            </a:endParaRPr>
          </a:p>
          <a:p>
            <a:pPr indent="0" lvl="0" marL="0" rtl="0" algn="l">
              <a:lnSpc>
                <a:spcPct val="100000"/>
              </a:lnSpc>
              <a:spcBef>
                <a:spcPts val="1600"/>
              </a:spcBef>
              <a:spcAft>
                <a:spcPts val="0"/>
              </a:spcAft>
              <a:buClr>
                <a:schemeClr val="dk1"/>
              </a:buClr>
              <a:buSzPts val="1800"/>
              <a:buFont typeface="Arial"/>
              <a:buNone/>
            </a:pPr>
            <a:r>
              <a:rPr lang="en-US" sz="1200">
                <a:latin typeface="Nunito"/>
                <a:ea typeface="Nunito"/>
                <a:cs typeface="Nunito"/>
                <a:sym typeface="Nunito"/>
              </a:rPr>
              <a:t>Okay, this is getting out of sand.</a:t>
            </a:r>
            <a:endParaRPr sz="1200">
              <a:latin typeface="Nunito"/>
              <a:ea typeface="Nunito"/>
              <a:cs typeface="Nunito"/>
              <a:sym typeface="Nunito"/>
            </a:endParaRPr>
          </a:p>
          <a:p>
            <a:pPr indent="0" lvl="0" marL="0" rtl="0" algn="l">
              <a:lnSpc>
                <a:spcPct val="100000"/>
              </a:lnSpc>
              <a:spcBef>
                <a:spcPts val="1600"/>
              </a:spcBef>
              <a:spcAft>
                <a:spcPts val="0"/>
              </a:spcAft>
              <a:buClr>
                <a:schemeClr val="dk1"/>
              </a:buClr>
              <a:buSzPts val="1800"/>
              <a:buFont typeface="Arial"/>
              <a:buNone/>
            </a:pPr>
            <a:r>
              <a:rPr lang="en-US" sz="1200">
                <a:latin typeface="Nunito"/>
                <a:ea typeface="Nunito"/>
                <a:cs typeface="Nunito"/>
                <a:sym typeface="Nunito"/>
              </a:rPr>
              <a:t>Let minnow if you have any questions!</a:t>
            </a:r>
            <a:endParaRPr sz="1200">
              <a:latin typeface="Nunito"/>
              <a:ea typeface="Nunito"/>
              <a:cs typeface="Nunito"/>
              <a:sym typeface="Nunito"/>
            </a:endParaRPr>
          </a:p>
          <a:p>
            <a:pPr indent="0" lvl="0" marL="0" rtl="0" algn="l">
              <a:lnSpc>
                <a:spcPct val="100000"/>
              </a:lnSpc>
              <a:spcBef>
                <a:spcPts val="1600"/>
              </a:spcBef>
              <a:spcAft>
                <a:spcPts val="0"/>
              </a:spcAft>
              <a:buClr>
                <a:schemeClr val="dk1"/>
              </a:buClr>
              <a:buSzPts val="1800"/>
              <a:buFont typeface="Arial"/>
              <a:buNone/>
            </a:pPr>
            <a:r>
              <a:t/>
            </a:r>
            <a:endParaRPr sz="1200">
              <a:latin typeface="Nunito"/>
              <a:ea typeface="Nunito"/>
              <a:cs typeface="Nunito"/>
              <a:sym typeface="Nunito"/>
            </a:endParaRPr>
          </a:p>
          <a:p>
            <a:pPr indent="0" lvl="0" marL="0" rtl="0" algn="l">
              <a:lnSpc>
                <a:spcPct val="100000"/>
              </a:lnSpc>
              <a:spcBef>
                <a:spcPts val="1600"/>
              </a:spcBef>
              <a:spcAft>
                <a:spcPts val="0"/>
              </a:spcAft>
              <a:buClr>
                <a:schemeClr val="dk1"/>
              </a:buClr>
              <a:buSzPts val="1800"/>
              <a:buFont typeface="Arial"/>
              <a:buNone/>
            </a:pPr>
            <a:r>
              <a:t/>
            </a:r>
            <a:endParaRPr sz="1200">
              <a:latin typeface="Nunito"/>
              <a:ea typeface="Nunito"/>
              <a:cs typeface="Nunito"/>
              <a:sym typeface="Nunito"/>
            </a:endParaRPr>
          </a:p>
          <a:p>
            <a:pPr indent="0" lvl="0" marL="0" rtl="0" algn="l">
              <a:lnSpc>
                <a:spcPct val="100000"/>
              </a:lnSpc>
              <a:spcBef>
                <a:spcPts val="1600"/>
              </a:spcBef>
              <a:spcAft>
                <a:spcPts val="0"/>
              </a:spcAft>
              <a:buClr>
                <a:schemeClr val="dk1"/>
              </a:buClr>
              <a:buSzPts val="1800"/>
              <a:buFont typeface="Arial"/>
              <a:buNone/>
            </a:pPr>
            <a:r>
              <a:t/>
            </a:r>
            <a:endParaRPr sz="1200">
              <a:latin typeface="Nunito"/>
              <a:ea typeface="Nunito"/>
              <a:cs typeface="Nunito"/>
              <a:sym typeface="Nunito"/>
            </a:endParaRPr>
          </a:p>
          <a:p>
            <a:pPr indent="0" lvl="0" marL="0" rtl="0" algn="l">
              <a:lnSpc>
                <a:spcPct val="100000"/>
              </a:lnSpc>
              <a:spcBef>
                <a:spcPts val="1600"/>
              </a:spcBef>
              <a:spcAft>
                <a:spcPts val="0"/>
              </a:spcAft>
              <a:buClr>
                <a:schemeClr val="dk1"/>
              </a:buClr>
              <a:buSzPts val="1800"/>
              <a:buFont typeface="Arial"/>
              <a:buNone/>
            </a:pPr>
            <a:r>
              <a:t/>
            </a:r>
            <a:endParaRPr sz="1200">
              <a:latin typeface="Nunito"/>
              <a:ea typeface="Nunito"/>
              <a:cs typeface="Nunito"/>
              <a:sym typeface="Nunito"/>
            </a:endParaRPr>
          </a:p>
          <a:p>
            <a:pPr indent="0" lvl="0" marL="0" rtl="0" algn="l">
              <a:lnSpc>
                <a:spcPct val="100000"/>
              </a:lnSpc>
              <a:spcBef>
                <a:spcPts val="1600"/>
              </a:spcBef>
              <a:spcAft>
                <a:spcPts val="0"/>
              </a:spcAft>
              <a:buClr>
                <a:schemeClr val="dk1"/>
              </a:buClr>
              <a:buSzPts val="1800"/>
              <a:buFont typeface="Arial"/>
              <a:buNone/>
            </a:pPr>
            <a:r>
              <a:t/>
            </a:r>
            <a:endParaRPr sz="1200">
              <a:latin typeface="Nunito"/>
              <a:ea typeface="Nunito"/>
              <a:cs typeface="Nunito"/>
              <a:sym typeface="Nunito"/>
            </a:endParaRPr>
          </a:p>
          <a:p>
            <a:pPr indent="0" lvl="0" marL="0" rtl="0" algn="l">
              <a:lnSpc>
                <a:spcPct val="100000"/>
              </a:lnSpc>
              <a:spcBef>
                <a:spcPts val="1600"/>
              </a:spcBef>
              <a:spcAft>
                <a:spcPts val="0"/>
              </a:spcAft>
              <a:buClr>
                <a:schemeClr val="dk1"/>
              </a:buClr>
              <a:buSzPts val="1800"/>
              <a:buFont typeface="Arial"/>
              <a:buNone/>
            </a:pPr>
            <a:r>
              <a:t/>
            </a:r>
            <a:endParaRPr sz="1200">
              <a:latin typeface="Nunito"/>
              <a:ea typeface="Nunito"/>
              <a:cs typeface="Nunito"/>
              <a:sym typeface="Nuni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7" name="Google Shape;50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600"/>
              </a:spcBef>
              <a:spcAft>
                <a:spcPts val="1600"/>
              </a:spcAft>
              <a:buClr>
                <a:schemeClr val="dk1"/>
              </a:buClr>
              <a:buSzPts val="1800"/>
              <a:buFont typeface="Arial"/>
              <a:buNone/>
            </a:pPr>
            <a:r>
              <a:rPr b="1" lang="en-US" sz="1200">
                <a:solidFill>
                  <a:srgbClr val="424242"/>
                </a:solidFill>
                <a:latin typeface="Nunito"/>
                <a:ea typeface="Nunito"/>
                <a:cs typeface="Nunito"/>
                <a:sym typeface="Nunito"/>
              </a:rPr>
              <a:t> </a:t>
            </a:r>
            <a:endParaRPr b="1" sz="1200">
              <a:solidFill>
                <a:srgbClr val="424242"/>
              </a:solidFill>
              <a:latin typeface="Nunito"/>
              <a:ea typeface="Nunito"/>
              <a:cs typeface="Nunito"/>
              <a:sym typeface="Nuni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5" name="Google Shape;51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US" sz="1200">
                <a:solidFill>
                  <a:srgbClr val="424242"/>
                </a:solidFill>
                <a:latin typeface="Nunito"/>
                <a:ea typeface="Nunito"/>
                <a:cs typeface="Nunito"/>
                <a:sym typeface="Nunito"/>
              </a:rPr>
              <a:t> </a:t>
            </a:r>
            <a:endParaRPr sz="1200">
              <a:solidFill>
                <a:srgbClr val="424242"/>
              </a:solidFill>
              <a:latin typeface="Nunito"/>
              <a:ea typeface="Nunito"/>
              <a:cs typeface="Nunito"/>
              <a:sym typeface="Nunito"/>
            </a:endParaRPr>
          </a:p>
          <a:p>
            <a:pPr indent="0" lvl="0" marL="0" rtl="0" algn="l">
              <a:lnSpc>
                <a:spcPct val="100000"/>
              </a:lnSpc>
              <a:spcBef>
                <a:spcPts val="160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US" sz="1200">
                <a:solidFill>
                  <a:srgbClr val="424242"/>
                </a:solidFill>
                <a:latin typeface="Nunito"/>
                <a:ea typeface="Nunito"/>
                <a:cs typeface="Nunito"/>
                <a:sym typeface="Nunito"/>
              </a:rPr>
              <a:t>Naveesha:</a:t>
            </a:r>
            <a:endParaRPr b="1" sz="1200">
              <a:solidFill>
                <a:srgbClr val="424242"/>
              </a:solidFill>
              <a:latin typeface="Nunito"/>
              <a:ea typeface="Nunito"/>
              <a:cs typeface="Nunito"/>
              <a:sym typeface="Nunito"/>
            </a:endParaRPr>
          </a:p>
          <a:p>
            <a:pPr indent="0" lvl="0" marL="0" rtl="0" algn="l">
              <a:lnSpc>
                <a:spcPct val="100000"/>
              </a:lnSpc>
              <a:spcBef>
                <a:spcPts val="0"/>
              </a:spcBef>
              <a:spcAft>
                <a:spcPts val="0"/>
              </a:spcAft>
              <a:buSzPts val="1100"/>
              <a:buNone/>
            </a:pPr>
            <a:r>
              <a:rPr lang="en-US" sz="1200">
                <a:solidFill>
                  <a:srgbClr val="424242"/>
                </a:solidFill>
                <a:latin typeface="Nunito"/>
                <a:ea typeface="Nunito"/>
                <a:cs typeface="Nunito"/>
                <a:sym typeface="Nunito"/>
              </a:rPr>
              <a:t>Been in the A11y field since 2008 starting from CNIB working my way through many organizations until becoming a certified A11y consultant in both US and Canada for just over 9 years, some of those 9 years were spent with Heidi at Deque </a:t>
            </a:r>
            <a:r>
              <a:rPr lang="en-US" sz="1200">
                <a:solidFill>
                  <a:srgbClr val="424242"/>
                </a:solidFill>
                <a:latin typeface="Nunito"/>
                <a:ea typeface="Nunito"/>
                <a:cs typeface="Nunito"/>
                <a:sym typeface="Nunito"/>
              </a:rPr>
              <a:t>fortunately</a:t>
            </a:r>
            <a:r>
              <a:rPr lang="en-US" sz="1200">
                <a:solidFill>
                  <a:srgbClr val="424242"/>
                </a:solidFill>
                <a:latin typeface="Nunito"/>
                <a:ea typeface="Nunito"/>
                <a:cs typeface="Nunito"/>
                <a:sym typeface="Nunito"/>
              </a:rPr>
              <a:t>. After some deep </a:t>
            </a:r>
            <a:r>
              <a:rPr lang="en-US" sz="1200">
                <a:solidFill>
                  <a:srgbClr val="424242"/>
                </a:solidFill>
                <a:latin typeface="Nunito"/>
                <a:ea typeface="Nunito"/>
                <a:cs typeface="Nunito"/>
                <a:sym typeface="Nunito"/>
              </a:rPr>
              <a:t>considerations</a:t>
            </a:r>
            <a:r>
              <a:rPr lang="en-US" sz="1200">
                <a:solidFill>
                  <a:srgbClr val="424242"/>
                </a:solidFill>
                <a:latin typeface="Nunito"/>
                <a:ea typeface="Nunito"/>
                <a:cs typeface="Nunito"/>
                <a:sym typeface="Nunito"/>
              </a:rPr>
              <a:t>, Ive finally decided to settle down with one organization to implement process, train, hire, add some A11y vendors for testing and build a resource center for all of TMS </a:t>
            </a:r>
            <a:r>
              <a:rPr lang="en-US" sz="1200">
                <a:solidFill>
                  <a:srgbClr val="424242"/>
                </a:solidFill>
                <a:latin typeface="Nunito"/>
                <a:ea typeface="Nunito"/>
                <a:cs typeface="Nunito"/>
                <a:sym typeface="Nunito"/>
              </a:rPr>
              <a:t>digital</a:t>
            </a:r>
            <a:r>
              <a:rPr lang="en-US" sz="1200">
                <a:solidFill>
                  <a:srgbClr val="424242"/>
                </a:solidFill>
                <a:latin typeface="Nunito"/>
                <a:ea typeface="Nunito"/>
                <a:cs typeface="Nunito"/>
                <a:sym typeface="Nunito"/>
              </a:rPr>
              <a:t> staff to refer to for their everyday a11y needs. I know what </a:t>
            </a:r>
            <a:r>
              <a:rPr lang="en-US" sz="1200">
                <a:solidFill>
                  <a:srgbClr val="424242"/>
                </a:solidFill>
                <a:latin typeface="Nunito"/>
                <a:ea typeface="Nunito"/>
                <a:cs typeface="Nunito"/>
                <a:sym typeface="Nunito"/>
              </a:rPr>
              <a:t>you're</a:t>
            </a:r>
            <a:r>
              <a:rPr lang="en-US" sz="1200">
                <a:solidFill>
                  <a:srgbClr val="424242"/>
                </a:solidFill>
                <a:latin typeface="Nunito"/>
                <a:ea typeface="Nunito"/>
                <a:cs typeface="Nunito"/>
                <a:sym typeface="Nunito"/>
              </a:rPr>
              <a:t> thinking, does she live and breath accessibility?! almost! outside of all this fun, I spend the rest of my energy on my 3 beautiful huskies and my ally hubby Oscar, so you can imagine what are dinner conversations are like. </a:t>
            </a:r>
            <a:endParaRPr sz="1200">
              <a:solidFill>
                <a:srgbClr val="424242"/>
              </a:solidFill>
              <a:latin typeface="Nunito"/>
              <a:ea typeface="Nunito"/>
              <a:cs typeface="Nunito"/>
              <a:sym typeface="Nunito"/>
            </a:endParaRPr>
          </a:p>
          <a:p>
            <a:pPr indent="0" lvl="0" marL="457200" rtl="0" algn="l">
              <a:lnSpc>
                <a:spcPct val="100000"/>
              </a:lnSpc>
              <a:spcBef>
                <a:spcPts val="0"/>
              </a:spcBef>
              <a:spcAft>
                <a:spcPts val="0"/>
              </a:spcAft>
              <a:buNone/>
            </a:pPr>
            <a:r>
              <a:t/>
            </a:r>
            <a:endParaRPr b="1" sz="1200">
              <a:solidFill>
                <a:srgbClr val="424242"/>
              </a:solidFill>
              <a:latin typeface="Nunito"/>
              <a:ea typeface="Nunito"/>
              <a:cs typeface="Nunito"/>
              <a:sym typeface="Nunito"/>
            </a:endParaRPr>
          </a:p>
          <a:p>
            <a:pPr indent="0" lvl="0" marL="0" rtl="0" algn="l">
              <a:lnSpc>
                <a:spcPct val="100000"/>
              </a:lnSpc>
              <a:spcBef>
                <a:spcPts val="0"/>
              </a:spcBef>
              <a:spcAft>
                <a:spcPts val="0"/>
              </a:spcAft>
              <a:buSzPts val="1100"/>
              <a:buNone/>
            </a:pPr>
            <a:r>
              <a:rPr b="1" lang="en-US" sz="1200">
                <a:solidFill>
                  <a:srgbClr val="424242"/>
                </a:solidFill>
                <a:latin typeface="Nunito"/>
                <a:ea typeface="Nunito"/>
                <a:cs typeface="Nunito"/>
                <a:sym typeface="Nunito"/>
              </a:rPr>
              <a:t>Heidi:</a:t>
            </a:r>
            <a:endParaRPr b="1" sz="1200">
              <a:solidFill>
                <a:srgbClr val="424242"/>
              </a:solidFill>
              <a:latin typeface="Nunito"/>
              <a:ea typeface="Nunito"/>
              <a:cs typeface="Nunito"/>
              <a:sym typeface="Nunito"/>
            </a:endParaRPr>
          </a:p>
          <a:p>
            <a:pPr indent="0" lvl="0" marL="0" rtl="0" algn="l">
              <a:lnSpc>
                <a:spcPct val="100000"/>
              </a:lnSpc>
              <a:spcBef>
                <a:spcPts val="0"/>
              </a:spcBef>
              <a:spcAft>
                <a:spcPts val="0"/>
              </a:spcAft>
              <a:buSzPts val="1100"/>
              <a:buNone/>
            </a:pPr>
            <a:r>
              <a:rPr b="1" lang="en-US" sz="1200">
                <a:solidFill>
                  <a:srgbClr val="424242"/>
                </a:solidFill>
                <a:latin typeface="Nunito"/>
                <a:ea typeface="Nunito"/>
                <a:cs typeface="Nunito"/>
                <a:sym typeface="Nunito"/>
              </a:rPr>
              <a:t>Heidi Kelly-Gibson, PMP, CPACC - Customer Success - Strategic Account Director &amp; Program Manager - Deque</a:t>
            </a:r>
            <a:endParaRPr b="1" sz="1200">
              <a:solidFill>
                <a:srgbClr val="424242"/>
              </a:solidFill>
              <a:latin typeface="Nunito"/>
              <a:ea typeface="Nunito"/>
              <a:cs typeface="Nunito"/>
              <a:sym typeface="Nunito"/>
            </a:endParaRPr>
          </a:p>
          <a:p>
            <a:pPr indent="-304800" lvl="0" marL="457200" rtl="0" algn="l">
              <a:lnSpc>
                <a:spcPct val="100000"/>
              </a:lnSpc>
              <a:spcBef>
                <a:spcPts val="1200"/>
              </a:spcBef>
              <a:spcAft>
                <a:spcPts val="0"/>
              </a:spcAft>
              <a:buClr>
                <a:schemeClr val="dk1"/>
              </a:buClr>
              <a:buSzPts val="1200"/>
              <a:buFont typeface="Nunito"/>
              <a:buChar char="●"/>
            </a:pPr>
            <a:r>
              <a:rPr lang="en-US" sz="1200">
                <a:solidFill>
                  <a:schemeClr val="dk1"/>
                </a:solidFill>
                <a:latin typeface="Nunito"/>
                <a:ea typeface="Nunito"/>
                <a:cs typeface="Nunito"/>
                <a:sym typeface="Nunito"/>
              </a:rPr>
              <a:t>Heidi made an entry into working in the accessibility field by joining Deque in 2018. As a mom, wife and daughter, accessibility has touched her family in many ways over her lifetime.  This includes dyslexia, ADHD, autism, macular degeneration, depression, anxiety and by having aging parents.  </a:t>
            </a:r>
            <a:endParaRPr sz="1200">
              <a:solidFill>
                <a:schemeClr val="dk1"/>
              </a:solidFill>
              <a:latin typeface="Nunito"/>
              <a:ea typeface="Nunito"/>
              <a:cs typeface="Nunito"/>
              <a:sym typeface="Nunito"/>
            </a:endParaRPr>
          </a:p>
          <a:p>
            <a:pPr indent="-304800" lvl="0" marL="457200" rtl="0" algn="l">
              <a:lnSpc>
                <a:spcPct val="100000"/>
              </a:lnSpc>
              <a:spcBef>
                <a:spcPts val="0"/>
              </a:spcBef>
              <a:spcAft>
                <a:spcPts val="0"/>
              </a:spcAft>
              <a:buClr>
                <a:schemeClr val="dk1"/>
              </a:buClr>
              <a:buSzPts val="1200"/>
              <a:buFont typeface="Nunito"/>
              <a:buChar char="●"/>
            </a:pPr>
            <a:r>
              <a:rPr lang="en-US" sz="1200">
                <a:solidFill>
                  <a:schemeClr val="dk1"/>
                </a:solidFill>
                <a:latin typeface="Nunito"/>
                <a:ea typeface="Nunito"/>
                <a:cs typeface="Nunito"/>
                <a:sym typeface="Nunito"/>
              </a:rPr>
              <a:t>Heidi has two decades of experience in project and program management as well as organizational change across many industries including financial, healthcare, ecommerce, security, and payroll.  She is certified as a Project Management Professional and holds the Certified Accessibility Core Competencies certification. Heidi co-wrote Deque's "Change Management in Accessibility" which is a 5-part blog series. Most recently she is focused on her customer's accessibility journeys and supporting them through the development and execution of their accessibility programs. </a:t>
            </a:r>
            <a:endParaRPr sz="1200">
              <a:solidFill>
                <a:schemeClr val="dk1"/>
              </a:solidFill>
              <a:latin typeface="Nunito"/>
              <a:ea typeface="Nunito"/>
              <a:cs typeface="Nunito"/>
              <a:sym typeface="Nunito"/>
            </a:endParaRPr>
          </a:p>
          <a:p>
            <a:pPr indent="-304800" lvl="0" marL="457200" rtl="0" algn="l">
              <a:lnSpc>
                <a:spcPct val="100000"/>
              </a:lnSpc>
              <a:spcBef>
                <a:spcPts val="0"/>
              </a:spcBef>
              <a:spcAft>
                <a:spcPts val="0"/>
              </a:spcAft>
              <a:buClr>
                <a:schemeClr val="dk1"/>
              </a:buClr>
              <a:buSzPts val="1200"/>
              <a:buFont typeface="Nunito"/>
              <a:buChar char="●"/>
            </a:pPr>
            <a:r>
              <a:rPr lang="en-US" sz="1200">
                <a:solidFill>
                  <a:schemeClr val="dk1"/>
                </a:solidFill>
                <a:latin typeface="Nunito"/>
                <a:ea typeface="Nunito"/>
                <a:cs typeface="Nunito"/>
                <a:sym typeface="Nunito"/>
              </a:rPr>
              <a:t>Heidi is seldom without her faithful furry companions: her rescues, the beloved English Bulldog, Louie, and her sweet Labradoodle Rottweiler Mix, Luna.  One is good for cuddles and the other is good for jogging the Minnesota hiking trails. Guess which is which!</a:t>
            </a:r>
            <a:endParaRPr sz="1200">
              <a:solidFill>
                <a:schemeClr val="dk1"/>
              </a:solidFill>
              <a:latin typeface="Nunito"/>
              <a:ea typeface="Nunito"/>
              <a:cs typeface="Nunito"/>
              <a:sym typeface="Nunito"/>
            </a:endParaRPr>
          </a:p>
          <a:p>
            <a:pPr indent="-304800" lvl="0" marL="457200" rtl="0" algn="l">
              <a:lnSpc>
                <a:spcPct val="100000"/>
              </a:lnSpc>
              <a:spcBef>
                <a:spcPts val="0"/>
              </a:spcBef>
              <a:spcAft>
                <a:spcPts val="0"/>
              </a:spcAft>
              <a:buSzPts val="1200"/>
              <a:buFont typeface="Nunito"/>
              <a:buChar char="●"/>
            </a:pPr>
            <a:r>
              <a:rPr lang="en-US" sz="1200" u="sng">
                <a:solidFill>
                  <a:schemeClr val="hlink"/>
                </a:solidFill>
                <a:latin typeface="Nunito"/>
                <a:ea typeface="Nunito"/>
                <a:cs typeface="Nunito"/>
                <a:sym typeface="Nunito"/>
                <a:hlinkClick r:id="rId2"/>
              </a:rPr>
              <a:t>LinkedIn</a:t>
            </a:r>
            <a:endParaRPr sz="1200" u="sng">
              <a:solidFill>
                <a:schemeClr val="hlink"/>
              </a:solidFill>
              <a:latin typeface="Nunito"/>
              <a:ea typeface="Nunito"/>
              <a:cs typeface="Nunito"/>
              <a:sym typeface="Nunito"/>
            </a:endParaRPr>
          </a:p>
          <a:p>
            <a:pPr indent="-304800" lvl="0" marL="457200" rtl="0" algn="l">
              <a:lnSpc>
                <a:spcPct val="100000"/>
              </a:lnSpc>
              <a:spcBef>
                <a:spcPts val="0"/>
              </a:spcBef>
              <a:spcAft>
                <a:spcPts val="0"/>
              </a:spcAft>
              <a:buClr>
                <a:schemeClr val="dk1"/>
              </a:buClr>
              <a:buSzPts val="1200"/>
              <a:buFont typeface="Nunito"/>
              <a:buChar char="●"/>
            </a:pPr>
            <a:r>
              <a:rPr lang="en-US" sz="1200">
                <a:solidFill>
                  <a:schemeClr val="dk1"/>
                </a:solidFill>
                <a:latin typeface="Nunito"/>
                <a:ea typeface="Nunito"/>
                <a:cs typeface="Nunito"/>
                <a:sym typeface="Nunito"/>
              </a:rPr>
              <a:t>Conferences previously presented at:</a:t>
            </a:r>
            <a:endParaRPr sz="1200">
              <a:solidFill>
                <a:schemeClr val="dk1"/>
              </a:solidFill>
              <a:latin typeface="Nunito"/>
              <a:ea typeface="Nunito"/>
              <a:cs typeface="Nunito"/>
              <a:sym typeface="Nunito"/>
            </a:endParaRPr>
          </a:p>
          <a:p>
            <a:pPr indent="-304800" lvl="1" marL="914400" rtl="0" algn="l">
              <a:lnSpc>
                <a:spcPct val="100000"/>
              </a:lnSpc>
              <a:spcBef>
                <a:spcPts val="0"/>
              </a:spcBef>
              <a:spcAft>
                <a:spcPts val="0"/>
              </a:spcAft>
              <a:buClr>
                <a:schemeClr val="dk1"/>
              </a:buClr>
              <a:buSzPts val="1200"/>
              <a:buFont typeface="Nunito"/>
              <a:buChar char="○"/>
            </a:pPr>
            <a:r>
              <a:rPr lang="en-US" sz="1200">
                <a:solidFill>
                  <a:schemeClr val="dk1"/>
                </a:solidFill>
                <a:latin typeface="Nunito"/>
                <a:ea typeface="Nunito"/>
                <a:cs typeface="Nunito"/>
                <a:sym typeface="Nunito"/>
              </a:rPr>
              <a:t>AxeCon 2022</a:t>
            </a:r>
            <a:endParaRPr sz="1200">
              <a:solidFill>
                <a:schemeClr val="dk1"/>
              </a:solidFill>
              <a:latin typeface="Nunito"/>
              <a:ea typeface="Nunito"/>
              <a:cs typeface="Nunito"/>
              <a:sym typeface="Nunito"/>
            </a:endParaRPr>
          </a:p>
          <a:p>
            <a:pPr indent="-304800" lvl="1" marL="914400" rtl="0" algn="l">
              <a:lnSpc>
                <a:spcPct val="100000"/>
              </a:lnSpc>
              <a:spcBef>
                <a:spcPts val="0"/>
              </a:spcBef>
              <a:spcAft>
                <a:spcPts val="0"/>
              </a:spcAft>
              <a:buClr>
                <a:schemeClr val="dk1"/>
              </a:buClr>
              <a:buSzPts val="1200"/>
              <a:buFont typeface="Nunito"/>
              <a:buChar char="○"/>
            </a:pPr>
            <a:r>
              <a:rPr lang="en-US" sz="1200">
                <a:solidFill>
                  <a:schemeClr val="dk1"/>
                </a:solidFill>
                <a:latin typeface="Nunito"/>
                <a:ea typeface="Nunito"/>
                <a:cs typeface="Nunito"/>
                <a:sym typeface="Nunito"/>
              </a:rPr>
              <a:t>AccessU Knowbility 2022</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None/>
            </a:pPr>
            <a:r>
              <a:t/>
            </a:r>
            <a:endParaRPr sz="1200">
              <a:solidFill>
                <a:schemeClr val="dk1"/>
              </a:solidFill>
              <a:highlight>
                <a:schemeClr val="accent4"/>
              </a:highlight>
              <a:latin typeface="Nunito"/>
              <a:ea typeface="Nunito"/>
              <a:cs typeface="Nunito"/>
              <a:sym typeface="Nunito"/>
            </a:endParaRPr>
          </a:p>
          <a:p>
            <a:pPr indent="0" lvl="0" marL="0" rtl="0" algn="l">
              <a:lnSpc>
                <a:spcPct val="100000"/>
              </a:lnSpc>
              <a:spcBef>
                <a:spcPts val="0"/>
              </a:spcBef>
              <a:spcAft>
                <a:spcPts val="0"/>
              </a:spcAft>
              <a:buSzPts val="1100"/>
              <a:buNone/>
            </a:pPr>
            <a:r>
              <a:t/>
            </a:r>
            <a:endParaRPr b="1" sz="1200">
              <a:solidFill>
                <a:srgbClr val="424242"/>
              </a:solidFill>
              <a:latin typeface="Nunito"/>
              <a:ea typeface="Nunito"/>
              <a:cs typeface="Nunito"/>
              <a:sym typeface="Nunito"/>
            </a:endParaRPr>
          </a:p>
          <a:p>
            <a:pPr indent="0" lvl="0" marL="0" rtl="0" algn="l">
              <a:lnSpc>
                <a:spcPct val="100000"/>
              </a:lnSpc>
              <a:spcBef>
                <a:spcPts val="0"/>
              </a:spcBef>
              <a:spcAft>
                <a:spcPts val="0"/>
              </a:spcAft>
              <a:buSzPts val="1100"/>
              <a:buNone/>
            </a:pPr>
            <a:r>
              <a:rPr b="1" lang="en-US" sz="1200">
                <a:latin typeface="Nunito"/>
                <a:ea typeface="Nunito"/>
                <a:cs typeface="Nunito"/>
                <a:sym typeface="Nunito"/>
              </a:rPr>
              <a:t>Why we are trusted experts on this topic</a:t>
            </a:r>
            <a:endParaRPr b="1" sz="1200">
              <a:latin typeface="Nunito"/>
              <a:ea typeface="Nunito"/>
              <a:cs typeface="Nunito"/>
              <a:sym typeface="Nunito"/>
            </a:endParaRPr>
          </a:p>
          <a:p>
            <a:pPr indent="-304800" lvl="0" marL="457200" rtl="0" algn="l">
              <a:lnSpc>
                <a:spcPct val="100000"/>
              </a:lnSpc>
              <a:spcBef>
                <a:spcPts val="0"/>
              </a:spcBef>
              <a:spcAft>
                <a:spcPts val="0"/>
              </a:spcAft>
              <a:buSzPts val="1200"/>
              <a:buFont typeface="Nunito"/>
              <a:buChar char="●"/>
            </a:pPr>
            <a:r>
              <a:rPr lang="en-US" sz="1200">
                <a:latin typeface="Nunito"/>
                <a:ea typeface="Nunito"/>
                <a:cs typeface="Nunito"/>
                <a:sym typeface="Nunito"/>
              </a:rPr>
              <a:t>We are living the dream of working in the rewarding field of making digital accessibility a reality</a:t>
            </a:r>
            <a:endParaRPr sz="1200">
              <a:latin typeface="Nunito"/>
              <a:ea typeface="Nunito"/>
              <a:cs typeface="Nunito"/>
              <a:sym typeface="Nunito"/>
            </a:endParaRPr>
          </a:p>
          <a:p>
            <a:pPr indent="-304800" lvl="0" marL="457200" rtl="0" algn="l">
              <a:lnSpc>
                <a:spcPct val="100000"/>
              </a:lnSpc>
              <a:spcBef>
                <a:spcPts val="0"/>
              </a:spcBef>
              <a:spcAft>
                <a:spcPts val="0"/>
              </a:spcAft>
              <a:buSzPts val="1200"/>
              <a:buFont typeface="Nunito"/>
              <a:buChar char="●"/>
            </a:pPr>
            <a:r>
              <a:rPr lang="en-US" sz="1200">
                <a:latin typeface="Nunito"/>
                <a:ea typeface="Nunito"/>
                <a:cs typeface="Nunito"/>
                <a:sym typeface="Nunito"/>
              </a:rPr>
              <a:t>We have experience establishing successful accessibility programs</a:t>
            </a:r>
            <a:endParaRPr sz="1200">
              <a:latin typeface="Nunito"/>
              <a:ea typeface="Nunito"/>
              <a:cs typeface="Nunito"/>
              <a:sym typeface="Nunito"/>
            </a:endParaRPr>
          </a:p>
          <a:p>
            <a:pPr indent="-304800" lvl="0" marL="457200" rtl="0" algn="l">
              <a:lnSpc>
                <a:spcPct val="100000"/>
              </a:lnSpc>
              <a:spcBef>
                <a:spcPts val="0"/>
              </a:spcBef>
              <a:spcAft>
                <a:spcPts val="0"/>
              </a:spcAft>
              <a:buSzPts val="1200"/>
              <a:buFont typeface="Nunito"/>
              <a:buChar char="●"/>
            </a:pPr>
            <a:r>
              <a:rPr lang="en-US" sz="1200">
                <a:latin typeface="Nunito"/>
                <a:ea typeface="Nunito"/>
                <a:cs typeface="Nunito"/>
                <a:sym typeface="Nunito"/>
              </a:rPr>
              <a:t>We have been the interviewer and the interviewee</a:t>
            </a:r>
            <a:endParaRPr>
              <a:solidFill>
                <a:schemeClr val="dk1"/>
              </a:solidFill>
              <a:highlight>
                <a:srgbClr val="FFFFFF"/>
              </a:highlight>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b="1" lang="en-US" sz="1200">
                <a:solidFill>
                  <a:srgbClr val="424242"/>
                </a:solidFill>
                <a:latin typeface="Nunito"/>
                <a:ea typeface="Nunito"/>
                <a:cs typeface="Nunito"/>
                <a:sym typeface="Nunito"/>
              </a:rPr>
              <a:t>Naveesha:</a:t>
            </a:r>
            <a:endParaRPr b="1" sz="1200">
              <a:solidFill>
                <a:srgbClr val="424242"/>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rPr b="1" lang="en-US" sz="1200">
                <a:solidFill>
                  <a:srgbClr val="424242"/>
                </a:solidFill>
                <a:latin typeface="Nunito"/>
                <a:ea typeface="Nunito"/>
                <a:cs typeface="Nunito"/>
                <a:sym typeface="Nunito"/>
              </a:rPr>
              <a:t>Does anyone know the difference between accessibility and a11y? A + 11 characters + Y = accessibility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Clr>
                <a:schemeClr val="dk1"/>
              </a:buClr>
              <a:buSzPts val="1800"/>
              <a:buFont typeface="Arial"/>
              <a:buNone/>
            </a:pPr>
            <a:r>
              <a:rPr b="1" lang="en-US" sz="1200">
                <a:solidFill>
                  <a:srgbClr val="424242"/>
                </a:solidFill>
                <a:latin typeface="Nunito"/>
                <a:ea typeface="Nunito"/>
                <a:cs typeface="Nunito"/>
                <a:sym typeface="Nunito"/>
              </a:rPr>
              <a:t>Heidi:</a:t>
            </a:r>
            <a:endParaRPr b="1" sz="1200">
              <a:solidFill>
                <a:srgbClr val="424242"/>
              </a:solidFill>
              <a:latin typeface="Nunito"/>
              <a:ea typeface="Nunito"/>
              <a:cs typeface="Nunito"/>
              <a:sym typeface="Nunito"/>
            </a:endParaRPr>
          </a:p>
          <a:p>
            <a:pPr indent="0" lvl="0" marL="0" rtl="0" algn="l">
              <a:lnSpc>
                <a:spcPct val="100000"/>
              </a:lnSpc>
              <a:spcBef>
                <a:spcPts val="1600"/>
              </a:spcBef>
              <a:spcAft>
                <a:spcPts val="0"/>
              </a:spcAft>
              <a:buClr>
                <a:schemeClr val="dk1"/>
              </a:buClr>
              <a:buSzPts val="1800"/>
              <a:buFont typeface="Arial"/>
              <a:buNone/>
            </a:pPr>
            <a:r>
              <a:rPr lang="en-US" sz="1200">
                <a:solidFill>
                  <a:srgbClr val="424242"/>
                </a:solidFill>
                <a:latin typeface="Nunito"/>
                <a:ea typeface="Nunito"/>
                <a:cs typeface="Nunito"/>
                <a:sym typeface="Nunito"/>
              </a:rPr>
              <a:t>The hiring pond for accessibility is huge, murky, and you just started training for this swim event so how do you know who you want in your medley relay? In other words, how do you know you are talking to the right candidates for the accessibility team you want to build? How do you know you have the necessary and desired skills to set yourself leagues in front of the others?! I ran a search on Indeed.com for accessibility jobs and it returned over 95k results. There were a variety of job titles including Accessibility Coordinator, Advisor, Senior SME, Program Manager, Director, Analyst, Specialist, Tester, SCRUM Master, Coach, Consultant, Software Developer, and Product Manager just to name a few.  Many of these are posted by leading companies like Google, Adobe, and Amazon, but there are hundreds of other companies leading and growing their accessibility prowess in the world.</a:t>
            </a:r>
            <a:endParaRPr sz="1200">
              <a:solidFill>
                <a:srgbClr val="424242"/>
              </a:solidFill>
              <a:latin typeface="Nunito"/>
              <a:ea typeface="Nunito"/>
              <a:cs typeface="Nunito"/>
              <a:sym typeface="Nunito"/>
            </a:endParaRPr>
          </a:p>
          <a:p>
            <a:pPr indent="0" lvl="0" marL="0" rtl="0" algn="l">
              <a:lnSpc>
                <a:spcPct val="100000"/>
              </a:lnSpc>
              <a:spcBef>
                <a:spcPts val="1600"/>
              </a:spcBef>
              <a:spcAft>
                <a:spcPts val="0"/>
              </a:spcAft>
              <a:buClr>
                <a:schemeClr val="dk1"/>
              </a:buClr>
              <a:buSzPts val="1800"/>
              <a:buFont typeface="Arial"/>
              <a:buNone/>
            </a:pPr>
            <a:r>
              <a:rPr lang="en-US" sz="1200">
                <a:solidFill>
                  <a:srgbClr val="424242"/>
                </a:solidFill>
                <a:latin typeface="Nunito"/>
                <a:ea typeface="Nunito"/>
                <a:cs typeface="Nunito"/>
                <a:sym typeface="Nunito"/>
              </a:rPr>
              <a:t>Today we are going to take two perspectives. The</a:t>
            </a:r>
            <a:r>
              <a:rPr b="1" lang="en-US" sz="1200">
                <a:solidFill>
                  <a:srgbClr val="424242"/>
                </a:solidFill>
                <a:latin typeface="Nunito"/>
                <a:ea typeface="Nunito"/>
                <a:cs typeface="Nunito"/>
                <a:sym typeface="Nunito"/>
              </a:rPr>
              <a:t> hiring manager </a:t>
            </a:r>
            <a:r>
              <a:rPr lang="en-US" sz="1200">
                <a:solidFill>
                  <a:srgbClr val="424242"/>
                </a:solidFill>
                <a:latin typeface="Nunito"/>
                <a:ea typeface="Nunito"/>
                <a:cs typeface="Nunito"/>
                <a:sym typeface="Nunito"/>
              </a:rPr>
              <a:t>and the </a:t>
            </a:r>
            <a:r>
              <a:rPr b="1" lang="en-US" sz="1200">
                <a:solidFill>
                  <a:srgbClr val="424242"/>
                </a:solidFill>
                <a:latin typeface="Nunito"/>
                <a:ea typeface="Nunito"/>
                <a:cs typeface="Nunito"/>
                <a:sym typeface="Nunito"/>
              </a:rPr>
              <a:t>candidate.</a:t>
            </a:r>
            <a:endParaRPr b="1" sz="1200">
              <a:solidFill>
                <a:srgbClr val="424242"/>
              </a:solidFill>
              <a:latin typeface="Nunito"/>
              <a:ea typeface="Nunito"/>
              <a:cs typeface="Nunito"/>
              <a:sym typeface="Nunito"/>
            </a:endParaRPr>
          </a:p>
          <a:p>
            <a:pPr indent="0" lvl="0" marL="0" rtl="0" algn="l">
              <a:lnSpc>
                <a:spcPct val="100000"/>
              </a:lnSpc>
              <a:spcBef>
                <a:spcPts val="1600"/>
              </a:spcBef>
              <a:spcAft>
                <a:spcPts val="0"/>
              </a:spcAft>
              <a:buClr>
                <a:schemeClr val="dk1"/>
              </a:buClr>
              <a:buSzPts val="1800"/>
              <a:buFont typeface="Arial"/>
              <a:buNone/>
            </a:pPr>
            <a:r>
              <a:rPr b="1" lang="en-US" sz="1200">
                <a:solidFill>
                  <a:srgbClr val="424242"/>
                </a:solidFill>
                <a:latin typeface="Nunito"/>
                <a:ea typeface="Nunito"/>
                <a:cs typeface="Nunito"/>
                <a:sym typeface="Nunito"/>
              </a:rPr>
              <a:t>Naveesha</a:t>
            </a:r>
            <a:r>
              <a:rPr lang="en-US" sz="1200">
                <a:solidFill>
                  <a:srgbClr val="424242"/>
                </a:solidFill>
                <a:latin typeface="Nunito"/>
                <a:ea typeface="Nunito"/>
                <a:cs typeface="Nunito"/>
                <a:sym typeface="Nunito"/>
              </a:rPr>
              <a:t>:</a:t>
            </a:r>
            <a:endParaRPr sz="1200">
              <a:solidFill>
                <a:srgbClr val="424242"/>
              </a:solidFill>
              <a:latin typeface="Nunito"/>
              <a:ea typeface="Nunito"/>
              <a:cs typeface="Nunito"/>
              <a:sym typeface="Nunito"/>
            </a:endParaRPr>
          </a:p>
          <a:p>
            <a:pPr indent="0" lvl="0" marL="0" rtl="0" algn="l">
              <a:lnSpc>
                <a:spcPct val="100000"/>
              </a:lnSpc>
              <a:spcBef>
                <a:spcPts val="1600"/>
              </a:spcBef>
              <a:spcAft>
                <a:spcPts val="0"/>
              </a:spcAft>
              <a:buClr>
                <a:schemeClr val="dk1"/>
              </a:buClr>
              <a:buSzPts val="1800"/>
              <a:buFont typeface="Arial"/>
              <a:buNone/>
            </a:pPr>
            <a:r>
              <a:rPr lang="en-US" sz="1200">
                <a:solidFill>
                  <a:srgbClr val="424242"/>
                </a:solidFill>
                <a:latin typeface="Nunito"/>
                <a:ea typeface="Nunito"/>
                <a:cs typeface="Nunito"/>
                <a:sym typeface="Nunito"/>
              </a:rPr>
              <a:t>With our combined roles we are able to share some of our expertises by coaching all of you through some positions to consider adding as part of your team when looking to </a:t>
            </a:r>
            <a:r>
              <a:rPr lang="en-US" sz="1200">
                <a:solidFill>
                  <a:srgbClr val="424242"/>
                </a:solidFill>
                <a:latin typeface="Nunito"/>
                <a:ea typeface="Nunito"/>
                <a:cs typeface="Nunito"/>
                <a:sym typeface="Nunito"/>
              </a:rPr>
              <a:t>incorporate</a:t>
            </a:r>
            <a:r>
              <a:rPr lang="en-US" sz="1200">
                <a:solidFill>
                  <a:srgbClr val="424242"/>
                </a:solidFill>
                <a:latin typeface="Nunito"/>
                <a:ea typeface="Nunito"/>
                <a:cs typeface="Nunito"/>
                <a:sym typeface="Nunito"/>
              </a:rPr>
              <a:t> accessibility. Your team can be made up of many talents and organized in many different ways, but we want to help you know where to begin. What we really </a:t>
            </a:r>
            <a:r>
              <a:rPr lang="en-US" sz="1200">
                <a:solidFill>
                  <a:srgbClr val="424242"/>
                </a:solidFill>
                <a:latin typeface="Nunito"/>
                <a:ea typeface="Nunito"/>
                <a:cs typeface="Nunito"/>
                <a:sym typeface="Nunito"/>
              </a:rPr>
              <a:t>don't</a:t>
            </a:r>
            <a:r>
              <a:rPr lang="en-US" sz="1200">
                <a:solidFill>
                  <a:srgbClr val="424242"/>
                </a:solidFill>
                <a:latin typeface="Nunito"/>
                <a:ea typeface="Nunito"/>
                <a:cs typeface="Nunito"/>
                <a:sym typeface="Nunito"/>
              </a:rPr>
              <a:t> want to do is to run a catch and release program! As a candidate, you should understand how your skills can fit into the roles that companies are hiring for and where you can upskill to make yourself that long standing trophy fish.</a:t>
            </a:r>
            <a:endParaRPr sz="1200">
              <a:solidFill>
                <a:srgbClr val="424242"/>
              </a:solidFill>
              <a:latin typeface="Nunito"/>
              <a:ea typeface="Nunito"/>
              <a:cs typeface="Nunito"/>
              <a:sym typeface="Nunito"/>
            </a:endParaRPr>
          </a:p>
          <a:p>
            <a:pPr indent="0" lvl="0" marL="0" rtl="0" algn="l">
              <a:lnSpc>
                <a:spcPct val="100000"/>
              </a:lnSpc>
              <a:spcBef>
                <a:spcPts val="1600"/>
              </a:spcBef>
              <a:spcAft>
                <a:spcPts val="0"/>
              </a:spcAft>
              <a:buClr>
                <a:schemeClr val="dk1"/>
              </a:buClr>
              <a:buSzPts val="1800"/>
              <a:buFont typeface="Arial"/>
              <a:buNone/>
            </a:pPr>
            <a:r>
              <a:rPr lang="en-US" sz="1200">
                <a:solidFill>
                  <a:srgbClr val="424242"/>
                </a:solidFill>
                <a:latin typeface="Nunito"/>
                <a:ea typeface="Nunito"/>
                <a:cs typeface="Nunito"/>
                <a:sym typeface="Nunito"/>
              </a:rPr>
              <a:t>Without giving too much away, we will spend a little time going over what you should look for and include in a resume so be prepared for some role playing with great questions and really useful responses that will set you up with key skills to find that specific A11y talent</a:t>
            </a:r>
            <a:endParaRPr sz="1200">
              <a:solidFill>
                <a:srgbClr val="424242"/>
              </a:solidFill>
              <a:latin typeface="Nunito"/>
              <a:ea typeface="Nunito"/>
              <a:cs typeface="Nunito"/>
              <a:sym typeface="Nunito"/>
            </a:endParaRPr>
          </a:p>
          <a:p>
            <a:pPr indent="0" lvl="0" marL="0" rtl="0" algn="l">
              <a:lnSpc>
                <a:spcPct val="100000"/>
              </a:lnSpc>
              <a:spcBef>
                <a:spcPts val="1600"/>
              </a:spcBef>
              <a:spcAft>
                <a:spcPts val="1600"/>
              </a:spcAft>
              <a:buClr>
                <a:schemeClr val="dk1"/>
              </a:buClr>
              <a:buSzPts val="1800"/>
              <a:buFont typeface="Arial"/>
              <a:buNone/>
            </a:pPr>
            <a:r>
              <a:rPr lang="en-US" sz="1200">
                <a:solidFill>
                  <a:srgbClr val="424242"/>
                </a:solidFill>
                <a:latin typeface="Nunito"/>
                <a:ea typeface="Nunito"/>
                <a:cs typeface="Nunito"/>
                <a:sym typeface="Nunito"/>
              </a:rPr>
              <a:t>We’ll leave time at the end for a wrap up and Q&amp;A. If you </a:t>
            </a:r>
            <a:r>
              <a:rPr lang="en-US" sz="1200">
                <a:solidFill>
                  <a:srgbClr val="424242"/>
                </a:solidFill>
                <a:latin typeface="Nunito"/>
                <a:ea typeface="Nunito"/>
                <a:cs typeface="Nunito"/>
                <a:sym typeface="Nunito"/>
              </a:rPr>
              <a:t>haven't</a:t>
            </a:r>
            <a:r>
              <a:rPr lang="en-US" sz="1200">
                <a:solidFill>
                  <a:srgbClr val="424242"/>
                </a:solidFill>
                <a:latin typeface="Nunito"/>
                <a:ea typeface="Nunito"/>
                <a:cs typeface="Nunito"/>
                <a:sym typeface="Nunito"/>
              </a:rPr>
              <a:t> figured it out yet, we will be  inviting a few of you to participate in the interviews so get ready to dive in! Don’t worry, we won’t put you on the spot! We have a script for you. AND! just so you know, no fish were harmed in making this </a:t>
            </a:r>
            <a:r>
              <a:rPr lang="en-US" sz="1200">
                <a:solidFill>
                  <a:srgbClr val="424242"/>
                </a:solidFill>
                <a:latin typeface="Nunito"/>
                <a:ea typeface="Nunito"/>
                <a:cs typeface="Nunito"/>
                <a:sym typeface="Nunito"/>
              </a:rPr>
              <a:t>presentation</a:t>
            </a:r>
            <a:endParaRPr sz="1200"/>
          </a:p>
        </p:txBody>
      </p:sp>
      <p:sp>
        <p:nvSpPr>
          <p:cNvPr id="300" name="Google Shape;30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SzPts val="1100"/>
              <a:buNone/>
            </a:pPr>
            <a:r>
              <a:rPr b="1" lang="en-US" sz="1200">
                <a:solidFill>
                  <a:srgbClr val="424242"/>
                </a:solidFill>
                <a:latin typeface="Nunito"/>
                <a:ea typeface="Nunito"/>
                <a:cs typeface="Nunito"/>
                <a:sym typeface="Nunito"/>
              </a:rPr>
              <a:t>Heidi:</a:t>
            </a:r>
            <a:endParaRPr b="1" sz="1200">
              <a:solidFill>
                <a:srgbClr val="424242"/>
              </a:solidFill>
              <a:latin typeface="Nunito"/>
              <a:ea typeface="Nunito"/>
              <a:cs typeface="Nunito"/>
              <a:sym typeface="Nunito"/>
            </a:endParaRPr>
          </a:p>
          <a:p>
            <a:pPr indent="0" lvl="0" marL="0" rtl="0" algn="l">
              <a:lnSpc>
                <a:spcPct val="100000"/>
              </a:lnSpc>
              <a:spcBef>
                <a:spcPts val="1600"/>
              </a:spcBef>
              <a:spcAft>
                <a:spcPts val="0"/>
              </a:spcAft>
              <a:buSzPts val="1100"/>
              <a:buNone/>
            </a:pPr>
            <a:r>
              <a:rPr lang="en-US" sz="1200">
                <a:solidFill>
                  <a:srgbClr val="424242"/>
                </a:solidFill>
                <a:latin typeface="Nunito"/>
                <a:ea typeface="Nunito"/>
                <a:cs typeface="Nunito"/>
                <a:sym typeface="Nunito"/>
              </a:rPr>
              <a:t>Don’t go off the deep end! This might be your maiden voyage or you might have been working with digital accessibility for a long time. There are a lot of different ways to go about achieving good digital accessibility practices and processes and that includes determining what your needs are now and in the future for how you structure the talent you bring on board. Let’s talk about what kind of a11y structure companies are building so you can decide what fits your organization or your skillset best. </a:t>
            </a:r>
            <a:endParaRPr sz="1200">
              <a:solidFill>
                <a:srgbClr val="424242"/>
              </a:solidFill>
              <a:latin typeface="Nunito"/>
              <a:ea typeface="Nunito"/>
              <a:cs typeface="Nunito"/>
              <a:sym typeface="Nunito"/>
            </a:endParaRPr>
          </a:p>
          <a:p>
            <a:pPr indent="0" lvl="0" marL="0" rtl="0" algn="l">
              <a:lnSpc>
                <a:spcPct val="100000"/>
              </a:lnSpc>
              <a:spcBef>
                <a:spcPts val="1600"/>
              </a:spcBef>
              <a:spcAft>
                <a:spcPts val="0"/>
              </a:spcAft>
              <a:buClr>
                <a:schemeClr val="dk1"/>
              </a:buClr>
              <a:buSzPts val="1800"/>
              <a:buFont typeface="Arial"/>
              <a:buNone/>
            </a:pPr>
            <a:r>
              <a:rPr b="1" lang="en-US" sz="1200">
                <a:solidFill>
                  <a:srgbClr val="424242"/>
                </a:solidFill>
                <a:latin typeface="Nunito"/>
                <a:ea typeface="Nunito"/>
                <a:cs typeface="Nunito"/>
                <a:sym typeface="Nunito"/>
              </a:rPr>
              <a:t>Program</a:t>
            </a:r>
            <a:r>
              <a:rPr lang="en-US" sz="1200">
                <a:solidFill>
                  <a:srgbClr val="424242"/>
                </a:solidFill>
                <a:latin typeface="Nunito"/>
                <a:ea typeface="Nunito"/>
                <a:cs typeface="Nunito"/>
                <a:sym typeface="Nunito"/>
              </a:rPr>
              <a:t>: An accessibility program is made up of many facets of your organization and aligning them with the accessibility goals you have is a key to the success of the program. These facets include policy, governance, support, developer lifecycle and training, just to name a few. A program usually makes the most sense in medium to large sized companies who have structured organizational change processes.</a:t>
            </a:r>
            <a:endParaRPr sz="1200">
              <a:solidFill>
                <a:srgbClr val="424242"/>
              </a:solidFill>
              <a:latin typeface="Nunito"/>
              <a:ea typeface="Nunito"/>
              <a:cs typeface="Nunito"/>
              <a:sym typeface="Nunito"/>
            </a:endParaRPr>
          </a:p>
          <a:p>
            <a:pPr indent="0" lvl="0" marL="0" rtl="0" algn="l">
              <a:lnSpc>
                <a:spcPct val="100000"/>
              </a:lnSpc>
              <a:spcBef>
                <a:spcPts val="1600"/>
              </a:spcBef>
              <a:spcAft>
                <a:spcPts val="0"/>
              </a:spcAft>
              <a:buClr>
                <a:schemeClr val="dk1"/>
              </a:buClr>
              <a:buSzPts val="1800"/>
              <a:buFont typeface="Arial"/>
              <a:buNone/>
            </a:pPr>
            <a:r>
              <a:rPr b="1" lang="en-US" sz="1200">
                <a:solidFill>
                  <a:srgbClr val="424242"/>
                </a:solidFill>
                <a:latin typeface="Nunito"/>
                <a:ea typeface="Nunito"/>
                <a:cs typeface="Nunito"/>
                <a:sym typeface="Nunito"/>
              </a:rPr>
              <a:t>Accessibility teams</a:t>
            </a:r>
            <a:r>
              <a:rPr lang="en-US" sz="1200">
                <a:solidFill>
                  <a:srgbClr val="424242"/>
                </a:solidFill>
                <a:latin typeface="Nunito"/>
                <a:ea typeface="Nunito"/>
                <a:cs typeface="Nunito"/>
                <a:sym typeface="Nunito"/>
              </a:rPr>
              <a:t>: These are an essential part of your success in rolling out accessibility in your organization. There are teams dedicated to accessibility and then there is the integration of accessibility into your already established teams and processes.  Dedicated teams can be formed in a Centralized way or a Decentralized way and each have their own benefits.</a:t>
            </a:r>
            <a:endParaRPr sz="1200">
              <a:solidFill>
                <a:srgbClr val="424242"/>
              </a:solidFill>
              <a:latin typeface="Nunito"/>
              <a:ea typeface="Nunito"/>
              <a:cs typeface="Nunito"/>
              <a:sym typeface="Nunito"/>
            </a:endParaRPr>
          </a:p>
          <a:p>
            <a:pPr indent="0" lvl="0" marL="0" rtl="0" algn="l">
              <a:lnSpc>
                <a:spcPct val="100000"/>
              </a:lnSpc>
              <a:spcBef>
                <a:spcPts val="1600"/>
              </a:spcBef>
              <a:spcAft>
                <a:spcPts val="0"/>
              </a:spcAft>
              <a:buSzPts val="1100"/>
              <a:buNone/>
            </a:pPr>
            <a:r>
              <a:rPr b="1" lang="en-US" sz="1200">
                <a:solidFill>
                  <a:srgbClr val="424242"/>
                </a:solidFill>
                <a:latin typeface="Nunito"/>
                <a:ea typeface="Nunito"/>
                <a:cs typeface="Nunito"/>
                <a:sym typeface="Nunito"/>
              </a:rPr>
              <a:t>Integrated A11y Talent</a:t>
            </a:r>
            <a:r>
              <a:rPr lang="en-US" sz="1200">
                <a:solidFill>
                  <a:srgbClr val="424242"/>
                </a:solidFill>
                <a:latin typeface="Nunito"/>
                <a:ea typeface="Nunito"/>
                <a:cs typeface="Nunito"/>
                <a:sym typeface="Nunito"/>
              </a:rPr>
              <a:t>: Bringing people into your teams who have experience designing, developing, and testing for accessibility.</a:t>
            </a:r>
            <a:endParaRPr sz="1200">
              <a:solidFill>
                <a:srgbClr val="424242"/>
              </a:solidFill>
              <a:latin typeface="Nunito"/>
              <a:ea typeface="Nunito"/>
              <a:cs typeface="Nunito"/>
              <a:sym typeface="Nunito"/>
            </a:endParaRPr>
          </a:p>
          <a:p>
            <a:pPr indent="0" lvl="0" marL="0" rtl="0" algn="l">
              <a:lnSpc>
                <a:spcPct val="100000"/>
              </a:lnSpc>
              <a:spcBef>
                <a:spcPts val="1600"/>
              </a:spcBef>
              <a:spcAft>
                <a:spcPts val="0"/>
              </a:spcAft>
              <a:buSzPts val="1100"/>
              <a:buNone/>
            </a:pPr>
            <a:r>
              <a:rPr b="1" lang="en-US" sz="1200">
                <a:solidFill>
                  <a:srgbClr val="424242"/>
                </a:solidFill>
                <a:latin typeface="Nunito"/>
                <a:ea typeface="Nunito"/>
                <a:cs typeface="Nunito"/>
                <a:sym typeface="Nunito"/>
              </a:rPr>
              <a:t>What the fish want:</a:t>
            </a:r>
            <a:endParaRPr b="1" sz="1200">
              <a:solidFill>
                <a:srgbClr val="424242"/>
              </a:solidFill>
              <a:latin typeface="Nunito"/>
              <a:ea typeface="Nunito"/>
              <a:cs typeface="Nunito"/>
              <a:sym typeface="Nunito"/>
            </a:endParaRPr>
          </a:p>
          <a:p>
            <a:pPr indent="0" lvl="0" marL="0" rtl="0" algn="l">
              <a:lnSpc>
                <a:spcPct val="100000"/>
              </a:lnSpc>
              <a:spcBef>
                <a:spcPts val="1600"/>
              </a:spcBef>
              <a:spcAft>
                <a:spcPts val="0"/>
              </a:spcAft>
              <a:buClr>
                <a:schemeClr val="dk1"/>
              </a:buClr>
              <a:buSzPts val="1800"/>
              <a:buFont typeface="Arial"/>
              <a:buNone/>
            </a:pPr>
            <a:r>
              <a:rPr lang="en-US" sz="1200">
                <a:solidFill>
                  <a:srgbClr val="424242"/>
                </a:solidFill>
                <a:latin typeface="Nunito"/>
                <a:ea typeface="Nunito"/>
                <a:cs typeface="Nunito"/>
                <a:sym typeface="Nunito"/>
              </a:rPr>
              <a:t>Employees are looking for companies that are diverse and inclusive of all types of people. This ranked as the 6th most important thing employees were looking for in their next job in a study done by Gallup. Think about this when you are hiring. You are being interviewed just as much as doing the interview.</a:t>
            </a:r>
            <a:endParaRPr sz="1200">
              <a:solidFill>
                <a:srgbClr val="424242"/>
              </a:solidFill>
              <a:latin typeface="Nunito"/>
              <a:ea typeface="Nunito"/>
              <a:cs typeface="Nunito"/>
              <a:sym typeface="Nunito"/>
            </a:endParaRPr>
          </a:p>
          <a:p>
            <a:pPr indent="0" lvl="0" marL="0" rtl="0" algn="l">
              <a:lnSpc>
                <a:spcPct val="100000"/>
              </a:lnSpc>
              <a:spcBef>
                <a:spcPts val="160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500"/>
              </a:spcBef>
              <a:spcAft>
                <a:spcPts val="0"/>
              </a:spcAft>
              <a:buClr>
                <a:schemeClr val="dk1"/>
              </a:buClr>
              <a:buSzPts val="1100"/>
              <a:buFont typeface="Arial"/>
              <a:buNone/>
            </a:pPr>
            <a:r>
              <a:rPr b="1" lang="en-US" sz="1200">
                <a:solidFill>
                  <a:srgbClr val="424242"/>
                </a:solidFill>
                <a:highlight>
                  <a:schemeClr val="lt1"/>
                </a:highlight>
                <a:latin typeface="Nunito"/>
                <a:ea typeface="Nunito"/>
                <a:cs typeface="Nunito"/>
                <a:sym typeface="Nunito"/>
              </a:rPr>
              <a:t>Naveesha:</a:t>
            </a:r>
            <a:endParaRPr b="1" sz="1200">
              <a:solidFill>
                <a:srgbClr val="424242"/>
              </a:solidFill>
              <a:highlight>
                <a:schemeClr val="lt1"/>
              </a:highlight>
              <a:latin typeface="Nunito"/>
              <a:ea typeface="Nunito"/>
              <a:cs typeface="Nunito"/>
              <a:sym typeface="Nunito"/>
            </a:endParaRPr>
          </a:p>
          <a:p>
            <a:pPr indent="0" lvl="0" marL="0" rtl="0" algn="l">
              <a:lnSpc>
                <a:spcPct val="100000"/>
              </a:lnSpc>
              <a:spcBef>
                <a:spcPts val="500"/>
              </a:spcBef>
              <a:spcAft>
                <a:spcPts val="0"/>
              </a:spcAft>
              <a:buClr>
                <a:schemeClr val="dk1"/>
              </a:buClr>
              <a:buSzPts val="1100"/>
              <a:buFont typeface="Arial"/>
              <a:buNone/>
            </a:pPr>
            <a:r>
              <a:rPr b="1" lang="en-US" sz="1200">
                <a:solidFill>
                  <a:srgbClr val="403D3C"/>
                </a:solidFill>
                <a:highlight>
                  <a:schemeClr val="lt1"/>
                </a:highlight>
                <a:latin typeface="Nunito"/>
                <a:ea typeface="Nunito"/>
                <a:cs typeface="Nunito"/>
                <a:sym typeface="Nunito"/>
              </a:rPr>
              <a:t>With all the titles representing accessibility talent being hired, who do you actually need to hire and where do your skills as a candidate fit into an organization? could be anywhere </a:t>
            </a:r>
            <a:r>
              <a:rPr b="1" lang="en-US" sz="1200">
                <a:solidFill>
                  <a:srgbClr val="403D3C"/>
                </a:solidFill>
                <a:highlight>
                  <a:schemeClr val="lt1"/>
                </a:highlight>
                <a:latin typeface="Nunito"/>
                <a:ea typeface="Nunito"/>
                <a:cs typeface="Nunito"/>
                <a:sym typeface="Nunito"/>
              </a:rPr>
              <a:t>within</a:t>
            </a:r>
            <a:r>
              <a:rPr b="1" lang="en-US" sz="1200">
                <a:solidFill>
                  <a:srgbClr val="403D3C"/>
                </a:solidFill>
                <a:highlight>
                  <a:schemeClr val="lt1"/>
                </a:highlight>
                <a:latin typeface="Nunito"/>
                <a:ea typeface="Nunito"/>
                <a:cs typeface="Nunito"/>
                <a:sym typeface="Nunito"/>
              </a:rPr>
              <a:t> the process, starting with training!</a:t>
            </a:r>
            <a:endParaRPr b="1" sz="1200">
              <a:solidFill>
                <a:srgbClr val="403D3C"/>
              </a:solidFill>
              <a:highlight>
                <a:schemeClr val="lt1"/>
              </a:highlight>
              <a:latin typeface="Nunito"/>
              <a:ea typeface="Nunito"/>
              <a:cs typeface="Nunito"/>
              <a:sym typeface="Nunito"/>
            </a:endParaRPr>
          </a:p>
          <a:p>
            <a:pPr indent="0" lvl="0" marL="0" rtl="0" algn="l">
              <a:lnSpc>
                <a:spcPct val="100000"/>
              </a:lnSpc>
              <a:spcBef>
                <a:spcPts val="500"/>
              </a:spcBef>
              <a:spcAft>
                <a:spcPts val="0"/>
              </a:spcAft>
              <a:buClr>
                <a:schemeClr val="dk1"/>
              </a:buClr>
              <a:buSzPts val="1100"/>
              <a:buFont typeface="Arial"/>
              <a:buNone/>
            </a:pPr>
            <a:r>
              <a:rPr lang="en-US" sz="1200">
                <a:solidFill>
                  <a:srgbClr val="403D3C"/>
                </a:solidFill>
                <a:highlight>
                  <a:schemeClr val="lt1"/>
                </a:highlight>
                <a:latin typeface="Nunito"/>
                <a:ea typeface="Nunito"/>
                <a:cs typeface="Nunito"/>
                <a:sym typeface="Nunito"/>
              </a:rPr>
              <a:t>So the g</a:t>
            </a:r>
            <a:r>
              <a:rPr lang="en-US" sz="1200">
                <a:solidFill>
                  <a:srgbClr val="403D3C"/>
                </a:solidFill>
                <a:highlight>
                  <a:schemeClr val="lt1"/>
                </a:highlight>
                <a:latin typeface="Nunito"/>
                <a:ea typeface="Nunito"/>
                <a:cs typeface="Nunito"/>
                <a:sym typeface="Nunito"/>
              </a:rPr>
              <a:t>ood thing about A11y , as you can see, is that it fits into all digital roles, so whether </a:t>
            </a:r>
            <a:r>
              <a:rPr lang="en-US" sz="1200">
                <a:solidFill>
                  <a:srgbClr val="403D3C"/>
                </a:solidFill>
                <a:highlight>
                  <a:schemeClr val="lt1"/>
                </a:highlight>
                <a:latin typeface="Nunito"/>
                <a:ea typeface="Nunito"/>
                <a:cs typeface="Nunito"/>
                <a:sym typeface="Nunito"/>
              </a:rPr>
              <a:t>you're</a:t>
            </a:r>
            <a:r>
              <a:rPr lang="en-US" sz="1200">
                <a:solidFill>
                  <a:srgbClr val="403D3C"/>
                </a:solidFill>
                <a:highlight>
                  <a:schemeClr val="lt1"/>
                </a:highlight>
                <a:latin typeface="Nunito"/>
                <a:ea typeface="Nunito"/>
                <a:cs typeface="Nunito"/>
                <a:sym typeface="Nunito"/>
              </a:rPr>
              <a:t> a </a:t>
            </a:r>
            <a:endParaRPr sz="1200">
              <a:solidFill>
                <a:srgbClr val="403D3C"/>
              </a:solidFill>
              <a:highlight>
                <a:schemeClr val="lt1"/>
              </a:highlight>
              <a:latin typeface="Nunito"/>
              <a:ea typeface="Nunito"/>
              <a:cs typeface="Nunito"/>
              <a:sym typeface="Nunito"/>
            </a:endParaRPr>
          </a:p>
          <a:p>
            <a:pPr indent="0" lvl="0" marL="0" rtl="0" algn="l">
              <a:lnSpc>
                <a:spcPct val="100000"/>
              </a:lnSpc>
              <a:spcBef>
                <a:spcPts val="500"/>
              </a:spcBef>
              <a:spcAft>
                <a:spcPts val="0"/>
              </a:spcAft>
              <a:buClr>
                <a:schemeClr val="dk1"/>
              </a:buClr>
              <a:buSzPts val="1100"/>
              <a:buFont typeface="Arial"/>
              <a:buNone/>
            </a:pPr>
            <a:r>
              <a:rPr lang="en-US" sz="1200">
                <a:solidFill>
                  <a:srgbClr val="403D3C"/>
                </a:solidFill>
                <a:highlight>
                  <a:schemeClr val="lt1"/>
                </a:highlight>
                <a:latin typeface="Nunito"/>
                <a:ea typeface="Nunito"/>
                <a:cs typeface="Nunito"/>
                <a:sym typeface="Nunito"/>
              </a:rPr>
              <a:t>Copy or Content Writer who adds m</a:t>
            </a:r>
            <a:r>
              <a:rPr lang="en-US" sz="1200">
                <a:solidFill>
                  <a:srgbClr val="403D3C"/>
                </a:solidFill>
                <a:highlight>
                  <a:schemeClr val="lt1"/>
                </a:highlight>
                <a:latin typeface="Nunito"/>
                <a:ea typeface="Nunito"/>
                <a:cs typeface="Nunito"/>
                <a:sym typeface="Nunito"/>
              </a:rPr>
              <a:t>eaningful alt text for images that require an alt</a:t>
            </a:r>
            <a:r>
              <a:rPr lang="en-US" sz="1200">
                <a:solidFill>
                  <a:schemeClr val="dk1"/>
                </a:solidFill>
                <a:highlight>
                  <a:schemeClr val="lt1"/>
                </a:highlight>
                <a:latin typeface="Nunito"/>
                <a:ea typeface="Nunito"/>
                <a:cs typeface="Nunito"/>
                <a:sym typeface="Nunito"/>
              </a:rPr>
              <a:t>​ or maybe adding </a:t>
            </a:r>
            <a:r>
              <a:rPr lang="en-US" sz="1200">
                <a:solidFill>
                  <a:srgbClr val="403D3C"/>
                </a:solidFill>
                <a:highlight>
                  <a:schemeClr val="lt1"/>
                </a:highlight>
                <a:latin typeface="Nunito"/>
                <a:ea typeface="Nunito"/>
                <a:cs typeface="Nunito"/>
                <a:sym typeface="Nunito"/>
              </a:rPr>
              <a:t>p</a:t>
            </a:r>
            <a:r>
              <a:rPr lang="en-US" sz="1200">
                <a:solidFill>
                  <a:srgbClr val="403D3C"/>
                </a:solidFill>
                <a:highlight>
                  <a:schemeClr val="lt1"/>
                </a:highlight>
                <a:latin typeface="Nunito"/>
                <a:ea typeface="Nunito"/>
                <a:cs typeface="Nunito"/>
                <a:sym typeface="Nunito"/>
              </a:rPr>
              <a:t>age titles that accurately reflect the page content</a:t>
            </a:r>
            <a:r>
              <a:rPr lang="en-US" sz="1200">
                <a:solidFill>
                  <a:schemeClr val="dk1"/>
                </a:solidFill>
                <a:highlight>
                  <a:schemeClr val="lt1"/>
                </a:highlight>
                <a:latin typeface="Nunito"/>
                <a:ea typeface="Nunito"/>
                <a:cs typeface="Nunito"/>
                <a:sym typeface="Nunito"/>
              </a:rPr>
              <a:t>​ or even a </a:t>
            </a:r>
            <a:endParaRPr sz="1200">
              <a:solidFill>
                <a:schemeClr val="dk1"/>
              </a:solidFill>
              <a:highlight>
                <a:schemeClr val="lt1"/>
              </a:highlight>
              <a:latin typeface="Nunito"/>
              <a:ea typeface="Nunito"/>
              <a:cs typeface="Nunito"/>
              <a:sym typeface="Nunito"/>
            </a:endParaRPr>
          </a:p>
          <a:p>
            <a:pPr indent="0" lvl="0" marL="0" rtl="0" algn="l">
              <a:lnSpc>
                <a:spcPct val="100000"/>
              </a:lnSpc>
              <a:spcBef>
                <a:spcPts val="500"/>
              </a:spcBef>
              <a:spcAft>
                <a:spcPts val="0"/>
              </a:spcAft>
              <a:buClr>
                <a:schemeClr val="dk1"/>
              </a:buClr>
              <a:buSzPts val="1100"/>
              <a:buFont typeface="Arial"/>
              <a:buNone/>
            </a:pPr>
            <a:r>
              <a:rPr lang="en-US" sz="1200">
                <a:solidFill>
                  <a:srgbClr val="403D3C"/>
                </a:solidFill>
                <a:highlight>
                  <a:schemeClr val="lt1"/>
                </a:highlight>
                <a:latin typeface="Nunito"/>
                <a:ea typeface="Nunito"/>
                <a:cs typeface="Nunito"/>
                <a:sym typeface="Nunito"/>
              </a:rPr>
              <a:t>UX/UI Designer that has to ensure text</a:t>
            </a:r>
            <a:r>
              <a:rPr lang="en-US" sz="1200">
                <a:solidFill>
                  <a:srgbClr val="403D3C"/>
                </a:solidFill>
                <a:highlight>
                  <a:schemeClr val="lt1"/>
                </a:highlight>
                <a:latin typeface="Nunito"/>
                <a:ea typeface="Nunito"/>
                <a:cs typeface="Nunito"/>
                <a:sym typeface="Nunito"/>
              </a:rPr>
              <a:t> against its background meets the contrast requirements</a:t>
            </a:r>
            <a:r>
              <a:rPr lang="en-US" sz="1200">
                <a:solidFill>
                  <a:schemeClr val="dk1"/>
                </a:solidFill>
                <a:highlight>
                  <a:schemeClr val="lt1"/>
                </a:highlight>
                <a:latin typeface="Nunito"/>
                <a:ea typeface="Nunito"/>
                <a:cs typeface="Nunito"/>
                <a:sym typeface="Nunito"/>
              </a:rPr>
              <a:t>​ or </a:t>
            </a:r>
            <a:r>
              <a:rPr lang="en-US" sz="1200">
                <a:solidFill>
                  <a:srgbClr val="403D3C"/>
                </a:solidFill>
                <a:highlight>
                  <a:schemeClr val="lt1"/>
                </a:highlight>
                <a:latin typeface="Nunito"/>
                <a:ea typeface="Nunito"/>
                <a:cs typeface="Nunito"/>
                <a:sym typeface="Nunito"/>
              </a:rPr>
              <a:t>Colour alone is not used to convey important information</a:t>
            </a:r>
            <a:r>
              <a:rPr lang="en-US" sz="1200">
                <a:solidFill>
                  <a:schemeClr val="dk1"/>
                </a:solidFill>
                <a:highlight>
                  <a:schemeClr val="lt1"/>
                </a:highlight>
                <a:latin typeface="Nunito"/>
                <a:ea typeface="Nunito"/>
                <a:cs typeface="Nunito"/>
                <a:sym typeface="Nunito"/>
              </a:rPr>
              <a:t>​ or maybe selecting the best type of elements to  provide that awesome user experience.</a:t>
            </a:r>
            <a:endParaRPr sz="1200">
              <a:solidFill>
                <a:schemeClr val="dk1"/>
              </a:solidFill>
              <a:highlight>
                <a:schemeClr val="lt1"/>
              </a:highlight>
              <a:latin typeface="Nunito"/>
              <a:ea typeface="Nunito"/>
              <a:cs typeface="Nunito"/>
              <a:sym typeface="Nunito"/>
            </a:endParaRPr>
          </a:p>
          <a:p>
            <a:pPr indent="0" lvl="0" marL="0" rtl="0" algn="l">
              <a:lnSpc>
                <a:spcPct val="100000"/>
              </a:lnSpc>
              <a:spcBef>
                <a:spcPts val="0"/>
              </a:spcBef>
              <a:spcAft>
                <a:spcPts val="0"/>
              </a:spcAft>
              <a:buNone/>
            </a:pPr>
            <a:r>
              <a:rPr lang="en-US" sz="1200">
                <a:solidFill>
                  <a:schemeClr val="dk1"/>
                </a:solidFill>
                <a:highlight>
                  <a:schemeClr val="lt1"/>
                </a:highlight>
                <a:latin typeface="Nunito"/>
                <a:ea typeface="Nunito"/>
                <a:cs typeface="Nunito"/>
                <a:sym typeface="Nunito"/>
              </a:rPr>
              <a:t>If you’re a </a:t>
            </a:r>
            <a:r>
              <a:rPr lang="en-US" sz="1200">
                <a:solidFill>
                  <a:srgbClr val="403D3C"/>
                </a:solidFill>
                <a:highlight>
                  <a:schemeClr val="lt1"/>
                </a:highlight>
                <a:latin typeface="Nunito"/>
                <a:ea typeface="Nunito"/>
                <a:cs typeface="Nunito"/>
                <a:sym typeface="Nunito"/>
              </a:rPr>
              <a:t>Front End Developer, you’re </a:t>
            </a:r>
            <a:r>
              <a:rPr lang="en-US" sz="1200">
                <a:solidFill>
                  <a:srgbClr val="403D3C"/>
                </a:solidFill>
                <a:highlight>
                  <a:schemeClr val="lt1"/>
                </a:highlight>
                <a:latin typeface="Nunito"/>
                <a:ea typeface="Nunito"/>
                <a:cs typeface="Nunito"/>
                <a:sym typeface="Nunito"/>
              </a:rPr>
              <a:t>definitely</a:t>
            </a:r>
            <a:r>
              <a:rPr lang="en-US" sz="1200">
                <a:solidFill>
                  <a:srgbClr val="403D3C"/>
                </a:solidFill>
                <a:highlight>
                  <a:schemeClr val="lt1"/>
                </a:highlight>
                <a:latin typeface="Nunito"/>
                <a:ea typeface="Nunito"/>
                <a:cs typeface="Nunito"/>
                <a:sym typeface="Nunito"/>
              </a:rPr>
              <a:t> not left out, before anything moves into QA, you’d be responsible for </a:t>
            </a:r>
            <a:r>
              <a:rPr lang="en-US" sz="1200">
                <a:solidFill>
                  <a:schemeClr val="dk1"/>
                </a:solidFill>
                <a:highlight>
                  <a:schemeClr val="lt1"/>
                </a:highlight>
                <a:latin typeface="Nunito"/>
                <a:ea typeface="Nunito"/>
                <a:cs typeface="Nunito"/>
                <a:sym typeface="Nunito"/>
              </a:rPr>
              <a:t>r</a:t>
            </a:r>
            <a:r>
              <a:rPr lang="en-US" sz="1200">
                <a:solidFill>
                  <a:srgbClr val="403D3C"/>
                </a:solidFill>
                <a:highlight>
                  <a:schemeClr val="lt1"/>
                </a:highlight>
                <a:latin typeface="Nunito"/>
                <a:ea typeface="Nunito"/>
                <a:cs typeface="Nunito"/>
                <a:sym typeface="Nunito"/>
              </a:rPr>
              <a:t>unning screens through automated testing tools such as aXe extension, after </a:t>
            </a:r>
            <a:r>
              <a:rPr lang="en-US" sz="1200">
                <a:solidFill>
                  <a:srgbClr val="403D3C"/>
                </a:solidFill>
                <a:highlight>
                  <a:schemeClr val="lt1"/>
                </a:highlight>
                <a:latin typeface="Nunito"/>
                <a:ea typeface="Nunito"/>
                <a:cs typeface="Nunito"/>
                <a:sym typeface="Nunito"/>
              </a:rPr>
              <a:t>ensuring actionable elements can be accessed using keyboard and not only mouse</a:t>
            </a:r>
            <a:r>
              <a:rPr lang="en-US" sz="1200">
                <a:solidFill>
                  <a:schemeClr val="dk1"/>
                </a:solidFill>
                <a:highlight>
                  <a:schemeClr val="lt1"/>
                </a:highlight>
                <a:latin typeface="Nunito"/>
                <a:ea typeface="Nunito"/>
                <a:cs typeface="Nunito"/>
                <a:sym typeface="Nunito"/>
              </a:rPr>
              <a:t>​, headings are accurately marked up or validating your html markup and so on, only then can you move your product to QA.</a:t>
            </a:r>
            <a:endParaRPr sz="1200">
              <a:solidFill>
                <a:schemeClr val="dk1"/>
              </a:solidFill>
              <a:highlight>
                <a:schemeClr val="lt1"/>
              </a:highlight>
              <a:latin typeface="Nunito"/>
              <a:ea typeface="Nunito"/>
              <a:cs typeface="Nunito"/>
              <a:sym typeface="Nunito"/>
            </a:endParaRPr>
          </a:p>
          <a:p>
            <a:pPr indent="0" lvl="0" marL="0" rtl="0" algn="l">
              <a:lnSpc>
                <a:spcPct val="100000"/>
              </a:lnSpc>
              <a:spcBef>
                <a:spcPts val="0"/>
              </a:spcBef>
              <a:spcAft>
                <a:spcPts val="0"/>
              </a:spcAft>
              <a:buNone/>
            </a:pPr>
            <a:r>
              <a:rPr lang="en-US" sz="1200">
                <a:solidFill>
                  <a:schemeClr val="dk1"/>
                </a:solidFill>
                <a:highlight>
                  <a:schemeClr val="lt1"/>
                </a:highlight>
                <a:latin typeface="Nunito"/>
                <a:ea typeface="Nunito"/>
                <a:cs typeface="Nunito"/>
                <a:sym typeface="Nunito"/>
              </a:rPr>
              <a:t>QA peeps! even though the asset may have been run through many checks. you still want to make sure you run it through automated checks in addition to your regular checks of ensuring, there is meaningful sequence, accurate alts, all actionable items are keyboard accessible and so on. </a:t>
            </a:r>
            <a:endParaRPr sz="1200">
              <a:solidFill>
                <a:schemeClr val="dk1"/>
              </a:solidFill>
              <a:highlight>
                <a:schemeClr val="lt1"/>
              </a:highlight>
              <a:latin typeface="Nunito"/>
              <a:ea typeface="Nunito"/>
              <a:cs typeface="Nunito"/>
              <a:sym typeface="Nunito"/>
            </a:endParaRPr>
          </a:p>
          <a:p>
            <a:pPr indent="0" lvl="0" marL="0" rtl="0" algn="l">
              <a:lnSpc>
                <a:spcPct val="100000"/>
              </a:lnSpc>
              <a:spcBef>
                <a:spcPts val="0"/>
              </a:spcBef>
              <a:spcAft>
                <a:spcPts val="0"/>
              </a:spcAft>
              <a:buNone/>
            </a:pPr>
            <a:r>
              <a:rPr lang="en-US" sz="1200">
                <a:solidFill>
                  <a:schemeClr val="dk1"/>
                </a:solidFill>
                <a:highlight>
                  <a:schemeClr val="lt1"/>
                </a:highlight>
                <a:latin typeface="Nunito"/>
                <a:ea typeface="Nunito"/>
                <a:cs typeface="Nunito"/>
                <a:sym typeface="Nunito"/>
              </a:rPr>
              <a:t>There are a lot of areas as you can see where accessibility fits in and because of this high demand, we need to figure out what to look for on the stack of resumes HR has just handed us</a:t>
            </a:r>
            <a:endParaRPr sz="1200">
              <a:solidFill>
                <a:schemeClr val="dk1"/>
              </a:solidFill>
              <a:highlight>
                <a:schemeClr val="lt1"/>
              </a:highlight>
              <a:latin typeface="Nunito"/>
              <a:ea typeface="Nunito"/>
              <a:cs typeface="Nunito"/>
              <a:sym typeface="Nunito"/>
            </a:endParaRPr>
          </a:p>
          <a:p>
            <a:pPr indent="0" lvl="0" marL="0" rtl="0" algn="l">
              <a:lnSpc>
                <a:spcPct val="100000"/>
              </a:lnSpc>
              <a:spcBef>
                <a:spcPts val="0"/>
              </a:spcBef>
              <a:spcAft>
                <a:spcPts val="0"/>
              </a:spcAft>
              <a:buNone/>
            </a:pPr>
            <a:r>
              <a:t/>
            </a:r>
            <a:endParaRPr sz="1200">
              <a:solidFill>
                <a:schemeClr val="dk1"/>
              </a:solidFill>
              <a:highlight>
                <a:schemeClr val="lt1"/>
              </a:highlight>
              <a:latin typeface="Nunito"/>
              <a:ea typeface="Nunito"/>
              <a:cs typeface="Nunito"/>
              <a:sym typeface="Nunito"/>
            </a:endParaRPr>
          </a:p>
          <a:p>
            <a:pPr indent="0" lvl="0" marL="0" rtl="0" algn="l">
              <a:lnSpc>
                <a:spcPct val="100000"/>
              </a:lnSpc>
              <a:spcBef>
                <a:spcPts val="0"/>
              </a:spcBef>
              <a:spcAft>
                <a:spcPts val="0"/>
              </a:spcAft>
              <a:buNone/>
            </a:pPr>
            <a:r>
              <a:t/>
            </a:r>
            <a:endParaRPr b="1" sz="900">
              <a:solidFill>
                <a:srgbClr val="403D3C"/>
              </a:solidFill>
              <a:highlight>
                <a:schemeClr val="lt1"/>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500"/>
              </a:spcBef>
              <a:spcAft>
                <a:spcPts val="0"/>
              </a:spcAft>
              <a:buSzPts val="1100"/>
              <a:buNone/>
            </a:pPr>
            <a:r>
              <a:rPr b="1" lang="en-US" sz="1200">
                <a:solidFill>
                  <a:srgbClr val="424242"/>
                </a:solidFill>
                <a:latin typeface="Nunito"/>
                <a:ea typeface="Nunito"/>
                <a:cs typeface="Nunito"/>
                <a:sym typeface="Nunito"/>
              </a:rPr>
              <a:t>Heidi:</a:t>
            </a:r>
            <a:endParaRPr sz="1200">
              <a:solidFill>
                <a:srgbClr val="444444"/>
              </a:solidFill>
              <a:highlight>
                <a:srgbClr val="FAFAFA"/>
              </a:highlight>
              <a:latin typeface="Nunito"/>
              <a:ea typeface="Nunito"/>
              <a:cs typeface="Nunito"/>
              <a:sym typeface="Nunito"/>
            </a:endParaRPr>
          </a:p>
          <a:p>
            <a:pPr indent="0" lvl="0" marL="0" rtl="0" algn="l">
              <a:lnSpc>
                <a:spcPct val="100000"/>
              </a:lnSpc>
              <a:spcBef>
                <a:spcPts val="0"/>
              </a:spcBef>
              <a:spcAft>
                <a:spcPts val="0"/>
              </a:spcAft>
              <a:buSzPts val="1100"/>
              <a:buNone/>
            </a:pPr>
            <a:r>
              <a:rPr lang="en-US" sz="1200">
                <a:solidFill>
                  <a:srgbClr val="444444"/>
                </a:solidFill>
                <a:highlight>
                  <a:schemeClr val="lt1"/>
                </a:highlight>
                <a:latin typeface="Nunito"/>
                <a:ea typeface="Nunito"/>
                <a:cs typeface="Nunito"/>
                <a:sym typeface="Nunito"/>
              </a:rPr>
              <a:t>Alright, you have a stack of resumes, what do you look for? Are there key words, education, or experience you want to make sure you have in your company?</a:t>
            </a:r>
            <a:endParaRPr sz="1200">
              <a:solidFill>
                <a:srgbClr val="444444"/>
              </a:solidFill>
              <a:highlight>
                <a:schemeClr val="lt1"/>
              </a:highlight>
              <a:latin typeface="Nunito"/>
              <a:ea typeface="Nunito"/>
              <a:cs typeface="Nunito"/>
              <a:sym typeface="Nunito"/>
            </a:endParaRPr>
          </a:p>
          <a:p>
            <a:pPr indent="0" lvl="0" marL="0" rtl="0" algn="l">
              <a:lnSpc>
                <a:spcPct val="100000"/>
              </a:lnSpc>
              <a:spcBef>
                <a:spcPts val="0"/>
              </a:spcBef>
              <a:spcAft>
                <a:spcPts val="0"/>
              </a:spcAft>
              <a:buSzPts val="1100"/>
              <a:buNone/>
            </a:pPr>
            <a:r>
              <a:rPr lang="en-US" sz="1200">
                <a:solidFill>
                  <a:srgbClr val="444444"/>
                </a:solidFill>
                <a:highlight>
                  <a:schemeClr val="lt1"/>
                </a:highlight>
                <a:latin typeface="Nunito"/>
                <a:ea typeface="Nunito"/>
                <a:cs typeface="Nunito"/>
                <a:sym typeface="Nunito"/>
              </a:rPr>
              <a:t>Or you are getting ready to write the job posting, what do you ask candidates to have so you can find the right skills to get you quickly moving forward?</a:t>
            </a:r>
            <a:endParaRPr sz="1200">
              <a:solidFill>
                <a:srgbClr val="444444"/>
              </a:solidFill>
              <a:highlight>
                <a:schemeClr val="lt1"/>
              </a:highlight>
              <a:latin typeface="Nunito"/>
              <a:ea typeface="Nunito"/>
              <a:cs typeface="Nunito"/>
              <a:sym typeface="Nunito"/>
            </a:endParaRPr>
          </a:p>
          <a:p>
            <a:pPr indent="0" lvl="0" marL="0" rtl="0" algn="l">
              <a:lnSpc>
                <a:spcPct val="100000"/>
              </a:lnSpc>
              <a:spcBef>
                <a:spcPts val="0"/>
              </a:spcBef>
              <a:spcAft>
                <a:spcPts val="0"/>
              </a:spcAft>
              <a:buSzPts val="1100"/>
              <a:buNone/>
            </a:pPr>
            <a:r>
              <a:rPr lang="en-US" sz="1200">
                <a:solidFill>
                  <a:srgbClr val="444444"/>
                </a:solidFill>
                <a:highlight>
                  <a:schemeClr val="lt1"/>
                </a:highlight>
                <a:latin typeface="Nunito"/>
                <a:ea typeface="Nunito"/>
                <a:cs typeface="Nunito"/>
                <a:sym typeface="Nunito"/>
              </a:rPr>
              <a:t>Or you are creating your resume, what do you want to highlight about yourself or what additional learning, training, or certification should you seek out to make sure you stand out?</a:t>
            </a:r>
            <a:endParaRPr sz="1200">
              <a:solidFill>
                <a:srgbClr val="444444"/>
              </a:solidFill>
              <a:highlight>
                <a:schemeClr val="lt1"/>
              </a:highlight>
              <a:latin typeface="Nunito"/>
              <a:ea typeface="Nunito"/>
              <a:cs typeface="Nunito"/>
              <a:sym typeface="Nunito"/>
            </a:endParaRPr>
          </a:p>
          <a:p>
            <a:pPr indent="0" lvl="0" marL="0" rtl="0" algn="l">
              <a:lnSpc>
                <a:spcPct val="100000"/>
              </a:lnSpc>
              <a:spcBef>
                <a:spcPts val="0"/>
              </a:spcBef>
              <a:spcAft>
                <a:spcPts val="0"/>
              </a:spcAft>
              <a:buSzPts val="1100"/>
              <a:buNone/>
            </a:pPr>
            <a:r>
              <a:t/>
            </a:r>
            <a:endParaRPr sz="1200">
              <a:solidFill>
                <a:srgbClr val="444444"/>
              </a:solidFill>
              <a:highlight>
                <a:schemeClr val="lt1"/>
              </a:highlight>
              <a:latin typeface="Nunito"/>
              <a:ea typeface="Nunito"/>
              <a:cs typeface="Nunito"/>
              <a:sym typeface="Nunito"/>
            </a:endParaRPr>
          </a:p>
          <a:p>
            <a:pPr indent="0" lvl="0" marL="0" rtl="0" algn="l">
              <a:lnSpc>
                <a:spcPct val="100000"/>
              </a:lnSpc>
              <a:spcBef>
                <a:spcPts val="0"/>
              </a:spcBef>
              <a:spcAft>
                <a:spcPts val="0"/>
              </a:spcAft>
              <a:buSzPts val="1100"/>
              <a:buNone/>
            </a:pPr>
            <a:r>
              <a:rPr b="1" lang="en-US" sz="1200">
                <a:solidFill>
                  <a:srgbClr val="444444"/>
                </a:solidFill>
                <a:highlight>
                  <a:schemeClr val="lt1"/>
                </a:highlight>
                <a:latin typeface="Nunito"/>
                <a:ea typeface="Nunito"/>
                <a:cs typeface="Nunito"/>
                <a:sym typeface="Nunito"/>
              </a:rPr>
              <a:t>Naveesha:</a:t>
            </a:r>
            <a:endParaRPr b="1" sz="1200">
              <a:solidFill>
                <a:srgbClr val="444444"/>
              </a:solidFill>
              <a:highlight>
                <a:schemeClr val="lt1"/>
              </a:highlight>
              <a:latin typeface="Nunito"/>
              <a:ea typeface="Nunito"/>
              <a:cs typeface="Nunito"/>
              <a:sym typeface="Nunito"/>
            </a:endParaRPr>
          </a:p>
          <a:p>
            <a:pPr indent="0" lvl="0" marL="0" rtl="0" algn="l">
              <a:lnSpc>
                <a:spcPct val="100000"/>
              </a:lnSpc>
              <a:spcBef>
                <a:spcPts val="0"/>
              </a:spcBef>
              <a:spcAft>
                <a:spcPts val="0"/>
              </a:spcAft>
              <a:buSzPts val="1100"/>
              <a:buNone/>
            </a:pPr>
            <a:r>
              <a:rPr lang="en-US" sz="1200">
                <a:solidFill>
                  <a:srgbClr val="444444"/>
                </a:solidFill>
                <a:highlight>
                  <a:schemeClr val="lt1"/>
                </a:highlight>
                <a:latin typeface="Nunito"/>
                <a:ea typeface="Nunito"/>
                <a:cs typeface="Nunito"/>
                <a:sym typeface="Nunito"/>
              </a:rPr>
              <a:t>As an accessibility manager, Im going to tell you the bare minimum…</a:t>
            </a:r>
            <a:endParaRPr sz="1200">
              <a:solidFill>
                <a:srgbClr val="444444"/>
              </a:solidFill>
              <a:highlight>
                <a:schemeClr val="lt1"/>
              </a:highlight>
              <a:latin typeface="Nunito"/>
              <a:ea typeface="Nunito"/>
              <a:cs typeface="Nunito"/>
              <a:sym typeface="Nunito"/>
            </a:endParaRPr>
          </a:p>
          <a:p>
            <a:pPr indent="-304800" lvl="0" marL="457200" rtl="0" algn="l">
              <a:lnSpc>
                <a:spcPct val="100000"/>
              </a:lnSpc>
              <a:spcBef>
                <a:spcPts val="0"/>
              </a:spcBef>
              <a:spcAft>
                <a:spcPts val="0"/>
              </a:spcAft>
              <a:buClr>
                <a:srgbClr val="444444"/>
              </a:buClr>
              <a:buSzPts val="1200"/>
              <a:buFont typeface="Nunito"/>
              <a:buChar char="●"/>
            </a:pPr>
            <a:r>
              <a:rPr lang="en-US" sz="1200">
                <a:solidFill>
                  <a:srgbClr val="444444"/>
                </a:solidFill>
                <a:highlight>
                  <a:schemeClr val="lt1"/>
                </a:highlight>
                <a:latin typeface="Nunito"/>
                <a:ea typeface="Nunito"/>
                <a:cs typeface="Nunito"/>
                <a:sym typeface="Nunito"/>
              </a:rPr>
              <a:t>Must be a subject matter expert in Web Content Accessibility Guidelines (WCAG) and knowledgeable in legal requirements and liability/fines across markets </a:t>
            </a:r>
            <a:endParaRPr sz="1200">
              <a:solidFill>
                <a:srgbClr val="444444"/>
              </a:solidFill>
              <a:highlight>
                <a:schemeClr val="lt1"/>
              </a:highlight>
              <a:latin typeface="Nunito"/>
              <a:ea typeface="Nunito"/>
              <a:cs typeface="Nunito"/>
              <a:sym typeface="Nunito"/>
            </a:endParaRPr>
          </a:p>
          <a:p>
            <a:pPr indent="-304800" lvl="0" marL="457200" rtl="0" algn="l">
              <a:lnSpc>
                <a:spcPct val="100000"/>
              </a:lnSpc>
              <a:spcBef>
                <a:spcPts val="0"/>
              </a:spcBef>
              <a:spcAft>
                <a:spcPts val="0"/>
              </a:spcAft>
              <a:buClr>
                <a:srgbClr val="444444"/>
              </a:buClr>
              <a:buSzPts val="1200"/>
              <a:buFont typeface="Nunito"/>
              <a:buChar char="●"/>
            </a:pPr>
            <a:r>
              <a:rPr lang="en-US" sz="1200">
                <a:solidFill>
                  <a:srgbClr val="444444"/>
                </a:solidFill>
                <a:highlight>
                  <a:schemeClr val="lt1"/>
                </a:highlight>
                <a:latin typeface="Nunito"/>
                <a:ea typeface="Nunito"/>
                <a:cs typeface="Nunito"/>
                <a:sym typeface="Nunito"/>
              </a:rPr>
              <a:t>Become fully versed in a client(s) Accessibility toolkit(s) or process if they have one, so willing to adapt</a:t>
            </a:r>
            <a:endParaRPr sz="1200">
              <a:solidFill>
                <a:srgbClr val="444444"/>
              </a:solidFill>
              <a:highlight>
                <a:schemeClr val="lt1"/>
              </a:highlight>
              <a:latin typeface="Nunito"/>
              <a:ea typeface="Nunito"/>
              <a:cs typeface="Nunito"/>
              <a:sym typeface="Nunito"/>
            </a:endParaRPr>
          </a:p>
          <a:p>
            <a:pPr indent="-304800" lvl="0" marL="457200" rtl="0" algn="l">
              <a:lnSpc>
                <a:spcPct val="100000"/>
              </a:lnSpc>
              <a:spcBef>
                <a:spcPts val="0"/>
              </a:spcBef>
              <a:spcAft>
                <a:spcPts val="0"/>
              </a:spcAft>
              <a:buClr>
                <a:srgbClr val="444444"/>
              </a:buClr>
              <a:buSzPts val="1200"/>
              <a:buFont typeface="Nunito"/>
              <a:buChar char="●"/>
            </a:pPr>
            <a:r>
              <a:rPr lang="en-US" sz="1200">
                <a:solidFill>
                  <a:srgbClr val="444444"/>
                </a:solidFill>
                <a:highlight>
                  <a:schemeClr val="lt1"/>
                </a:highlight>
                <a:latin typeface="Nunito"/>
                <a:ea typeface="Nunito"/>
                <a:cs typeface="Nunito"/>
                <a:sym typeface="Nunito"/>
              </a:rPr>
              <a:t>Work with internal teams on accessibility review of concepts, wireframes, designs and copy </a:t>
            </a:r>
            <a:endParaRPr sz="1200">
              <a:solidFill>
                <a:srgbClr val="444444"/>
              </a:solidFill>
              <a:highlight>
                <a:schemeClr val="lt1"/>
              </a:highlight>
              <a:latin typeface="Nunito"/>
              <a:ea typeface="Nunito"/>
              <a:cs typeface="Nunito"/>
              <a:sym typeface="Nunito"/>
            </a:endParaRPr>
          </a:p>
          <a:p>
            <a:pPr indent="-304800" lvl="0" marL="457200" rtl="0" algn="l">
              <a:lnSpc>
                <a:spcPct val="100000"/>
              </a:lnSpc>
              <a:spcBef>
                <a:spcPts val="0"/>
              </a:spcBef>
              <a:spcAft>
                <a:spcPts val="0"/>
              </a:spcAft>
              <a:buClr>
                <a:srgbClr val="444444"/>
              </a:buClr>
              <a:buSzPts val="1200"/>
              <a:buFont typeface="Nunito"/>
              <a:buChar char="●"/>
            </a:pPr>
            <a:r>
              <a:rPr lang="en-US" sz="1200">
                <a:solidFill>
                  <a:srgbClr val="444444"/>
                </a:solidFill>
                <a:highlight>
                  <a:schemeClr val="lt1"/>
                </a:highlight>
                <a:latin typeface="Nunito"/>
                <a:ea typeface="Nunito"/>
                <a:cs typeface="Nunito"/>
                <a:sym typeface="Nunito"/>
              </a:rPr>
              <a:t>Work closely with Accessibility Manager on company-wide accessibility implementation </a:t>
            </a:r>
            <a:endParaRPr sz="1200">
              <a:solidFill>
                <a:srgbClr val="444444"/>
              </a:solidFill>
              <a:highlight>
                <a:schemeClr val="lt1"/>
              </a:highlight>
              <a:latin typeface="Nunito"/>
              <a:ea typeface="Nunito"/>
              <a:cs typeface="Nunito"/>
              <a:sym typeface="Nunito"/>
            </a:endParaRPr>
          </a:p>
          <a:p>
            <a:pPr indent="-304800" lvl="0" marL="457200" rtl="0" algn="l">
              <a:lnSpc>
                <a:spcPct val="100000"/>
              </a:lnSpc>
              <a:spcBef>
                <a:spcPts val="0"/>
              </a:spcBef>
              <a:spcAft>
                <a:spcPts val="0"/>
              </a:spcAft>
              <a:buClr>
                <a:srgbClr val="444444"/>
              </a:buClr>
              <a:buSzPts val="1200"/>
              <a:buFont typeface="Nunito"/>
              <a:buChar char="●"/>
            </a:pPr>
            <a:r>
              <a:rPr lang="en-US" sz="1200">
                <a:solidFill>
                  <a:srgbClr val="444444"/>
                </a:solidFill>
                <a:highlight>
                  <a:schemeClr val="lt1"/>
                </a:highlight>
                <a:latin typeface="Nunito"/>
                <a:ea typeface="Nunito"/>
                <a:cs typeface="Nunito"/>
                <a:sym typeface="Nunito"/>
              </a:rPr>
              <a:t>Liaison to any supporting external accessibility vendors for the bulk of accessibility application testing  </a:t>
            </a:r>
            <a:endParaRPr sz="1200">
              <a:solidFill>
                <a:srgbClr val="444444"/>
              </a:solidFill>
              <a:highlight>
                <a:schemeClr val="lt1"/>
              </a:highlight>
              <a:latin typeface="Nunito"/>
              <a:ea typeface="Nunito"/>
              <a:cs typeface="Nunito"/>
              <a:sym typeface="Nunito"/>
            </a:endParaRPr>
          </a:p>
          <a:p>
            <a:pPr indent="-304800" lvl="1" marL="914400" rtl="0" algn="l">
              <a:lnSpc>
                <a:spcPct val="100000"/>
              </a:lnSpc>
              <a:spcBef>
                <a:spcPts val="0"/>
              </a:spcBef>
              <a:spcAft>
                <a:spcPts val="0"/>
              </a:spcAft>
              <a:buClr>
                <a:srgbClr val="444444"/>
              </a:buClr>
              <a:buSzPts val="1200"/>
              <a:buFont typeface="Nunito"/>
              <a:buChar char="○"/>
            </a:pPr>
            <a:r>
              <a:rPr lang="en-US" sz="1200">
                <a:solidFill>
                  <a:srgbClr val="444444"/>
                </a:solidFill>
                <a:highlight>
                  <a:schemeClr val="lt1"/>
                </a:highlight>
                <a:latin typeface="Nunito"/>
                <a:ea typeface="Nunito"/>
                <a:cs typeface="Nunito"/>
                <a:sym typeface="Nunito"/>
              </a:rPr>
              <a:t>Digital content could range from an email or website to a native app or AR/VR experience </a:t>
            </a:r>
            <a:endParaRPr sz="1200">
              <a:solidFill>
                <a:srgbClr val="444444"/>
              </a:solidFill>
              <a:highlight>
                <a:schemeClr val="lt1"/>
              </a:highlight>
              <a:latin typeface="Nunito"/>
              <a:ea typeface="Nunito"/>
              <a:cs typeface="Nunito"/>
              <a:sym typeface="Nunito"/>
            </a:endParaRPr>
          </a:p>
          <a:p>
            <a:pPr indent="-304800" lvl="0" marL="457200" rtl="0" algn="l">
              <a:lnSpc>
                <a:spcPct val="100000"/>
              </a:lnSpc>
              <a:spcBef>
                <a:spcPts val="0"/>
              </a:spcBef>
              <a:spcAft>
                <a:spcPts val="0"/>
              </a:spcAft>
              <a:buClr>
                <a:srgbClr val="444444"/>
              </a:buClr>
              <a:buSzPts val="1200"/>
              <a:buFont typeface="Nunito"/>
              <a:buChar char="●"/>
            </a:pPr>
            <a:r>
              <a:rPr lang="en-US" sz="1200">
                <a:solidFill>
                  <a:srgbClr val="444444"/>
                </a:solidFill>
                <a:highlight>
                  <a:schemeClr val="lt1"/>
                </a:highlight>
                <a:latin typeface="Nunito"/>
                <a:ea typeface="Nunito"/>
                <a:cs typeface="Nunito"/>
                <a:sym typeface="Nunito"/>
              </a:rPr>
              <a:t>Help teams understand and manage Accessibility Audits received from accessibility vendors and clients  </a:t>
            </a:r>
            <a:endParaRPr sz="1200">
              <a:solidFill>
                <a:srgbClr val="444444"/>
              </a:solidFill>
              <a:highlight>
                <a:schemeClr val="lt1"/>
              </a:highlight>
              <a:latin typeface="Nunito"/>
              <a:ea typeface="Nunito"/>
              <a:cs typeface="Nunito"/>
              <a:sym typeface="Nunito"/>
            </a:endParaRPr>
          </a:p>
          <a:p>
            <a:pPr indent="-304800" lvl="0" marL="457200" rtl="0" algn="l">
              <a:lnSpc>
                <a:spcPct val="100000"/>
              </a:lnSpc>
              <a:spcBef>
                <a:spcPts val="0"/>
              </a:spcBef>
              <a:spcAft>
                <a:spcPts val="0"/>
              </a:spcAft>
              <a:buClr>
                <a:srgbClr val="444444"/>
              </a:buClr>
              <a:buSzPts val="1200"/>
              <a:buFont typeface="Nunito"/>
              <a:buChar char="●"/>
            </a:pPr>
            <a:r>
              <a:rPr lang="en-US" sz="1200">
                <a:solidFill>
                  <a:srgbClr val="444444"/>
                </a:solidFill>
                <a:highlight>
                  <a:schemeClr val="lt1"/>
                </a:highlight>
                <a:latin typeface="Nunito"/>
                <a:ea typeface="Nunito"/>
                <a:cs typeface="Nunito"/>
                <a:sym typeface="Nunito"/>
              </a:rPr>
              <a:t>Produce reports highlighting issues around accessibility and impacts </a:t>
            </a:r>
            <a:endParaRPr sz="1200">
              <a:solidFill>
                <a:srgbClr val="444444"/>
              </a:solidFill>
              <a:highlight>
                <a:schemeClr val="lt1"/>
              </a:highlight>
              <a:latin typeface="Nunito"/>
              <a:ea typeface="Nunito"/>
              <a:cs typeface="Nunito"/>
              <a:sym typeface="Nunito"/>
            </a:endParaRPr>
          </a:p>
          <a:p>
            <a:pPr indent="-304800" lvl="0" marL="457200" rtl="0" algn="l">
              <a:lnSpc>
                <a:spcPct val="100000"/>
              </a:lnSpc>
              <a:spcBef>
                <a:spcPts val="0"/>
              </a:spcBef>
              <a:spcAft>
                <a:spcPts val="0"/>
              </a:spcAft>
              <a:buClr>
                <a:srgbClr val="444444"/>
              </a:buClr>
              <a:buSzPts val="1200"/>
              <a:buFont typeface="Nunito"/>
              <a:buChar char="●"/>
            </a:pPr>
            <a:r>
              <a:rPr lang="en-US" sz="1200">
                <a:solidFill>
                  <a:srgbClr val="444444"/>
                </a:solidFill>
                <a:highlight>
                  <a:schemeClr val="lt1"/>
                </a:highlight>
                <a:latin typeface="Nunito"/>
                <a:ea typeface="Nunito"/>
                <a:cs typeface="Nunito"/>
                <a:sym typeface="Nunito"/>
              </a:rPr>
              <a:t>Guide teams on how to implem</a:t>
            </a:r>
            <a:r>
              <a:rPr lang="en-US" sz="1200">
                <a:solidFill>
                  <a:srgbClr val="444444"/>
                </a:solidFill>
                <a:highlight>
                  <a:schemeClr val="lt1"/>
                </a:highlight>
                <a:latin typeface="Nunito"/>
                <a:ea typeface="Nunito"/>
                <a:cs typeface="Nunito"/>
                <a:sym typeface="Nunito"/>
              </a:rPr>
              <a:t>ent the</a:t>
            </a:r>
            <a:r>
              <a:rPr lang="en-US" sz="1200">
                <a:solidFill>
                  <a:srgbClr val="444444"/>
                </a:solidFill>
                <a:highlight>
                  <a:schemeClr val="lt1"/>
                </a:highlight>
                <a:latin typeface="Nunito"/>
                <a:ea typeface="Nunito"/>
                <a:cs typeface="Nunito"/>
                <a:sym typeface="Nunito"/>
              </a:rPr>
              <a:t> principles of Universal Design for Learning and Inclusive Design into digital applications/campaigns globally </a:t>
            </a:r>
            <a:endParaRPr sz="1200">
              <a:solidFill>
                <a:srgbClr val="444444"/>
              </a:solidFill>
              <a:highlight>
                <a:schemeClr val="lt1"/>
              </a:highlight>
              <a:latin typeface="Nunito"/>
              <a:ea typeface="Nunito"/>
              <a:cs typeface="Nunito"/>
              <a:sym typeface="Nunito"/>
            </a:endParaRPr>
          </a:p>
          <a:p>
            <a:pPr indent="0" lvl="0" marL="0" rtl="0" algn="l">
              <a:lnSpc>
                <a:spcPct val="100000"/>
              </a:lnSpc>
              <a:spcBef>
                <a:spcPts val="1200"/>
              </a:spcBef>
              <a:spcAft>
                <a:spcPts val="0"/>
              </a:spcAft>
              <a:buSzPts val="1100"/>
              <a:buNone/>
            </a:pPr>
            <a:r>
              <a:rPr lang="en-US" sz="1200">
                <a:solidFill>
                  <a:srgbClr val="444444"/>
                </a:solidFill>
                <a:highlight>
                  <a:schemeClr val="lt1"/>
                </a:highlight>
                <a:latin typeface="Nunito"/>
                <a:ea typeface="Nunito"/>
                <a:cs typeface="Nunito"/>
                <a:sym typeface="Nunito"/>
              </a:rPr>
              <a:t>If you have all of the above, then we can think about the nice to haves or the bonus features.  Determine what level of accessibility knowledge is necessary for a job position and be explicit in the listing.</a:t>
            </a:r>
            <a:endParaRPr sz="1200">
              <a:solidFill>
                <a:srgbClr val="444444"/>
              </a:solidFill>
              <a:highlight>
                <a:schemeClr val="lt1"/>
              </a:highlight>
              <a:latin typeface="Nunito"/>
              <a:ea typeface="Nunito"/>
              <a:cs typeface="Nunito"/>
              <a:sym typeface="Nunito"/>
            </a:endParaRPr>
          </a:p>
          <a:p>
            <a:pPr indent="-304800" lvl="0" marL="596900" rtl="0" algn="l">
              <a:lnSpc>
                <a:spcPct val="100000"/>
              </a:lnSpc>
              <a:spcBef>
                <a:spcPts val="0"/>
              </a:spcBef>
              <a:spcAft>
                <a:spcPts val="0"/>
              </a:spcAft>
              <a:buClr>
                <a:srgbClr val="23496D"/>
              </a:buClr>
              <a:buSzPts val="1200"/>
              <a:buFont typeface="Nunito"/>
              <a:buChar char="●"/>
            </a:pPr>
            <a:r>
              <a:rPr lang="en-US" sz="1200">
                <a:solidFill>
                  <a:srgbClr val="444444"/>
                </a:solidFill>
                <a:highlight>
                  <a:schemeClr val="lt1"/>
                </a:highlight>
                <a:latin typeface="Nunito"/>
                <a:ea typeface="Nunito"/>
                <a:cs typeface="Nunito"/>
                <a:sym typeface="Nunito"/>
              </a:rPr>
              <a:t>Consider listing</a:t>
            </a:r>
            <a:r>
              <a:rPr lang="en-US" sz="1200">
                <a:solidFill>
                  <a:srgbClr val="23496D"/>
                </a:solidFill>
                <a:highlight>
                  <a:schemeClr val="lt1"/>
                </a:highlight>
                <a:latin typeface="Nunito"/>
                <a:ea typeface="Nunito"/>
                <a:cs typeface="Nunito"/>
                <a:sym typeface="Nunito"/>
              </a:rPr>
              <a:t> </a:t>
            </a:r>
            <a:r>
              <a:rPr lang="en-US" sz="1200" u="sng">
                <a:solidFill>
                  <a:srgbClr val="0563C1"/>
                </a:solidFill>
                <a:highlight>
                  <a:schemeClr val="lt1"/>
                </a:highlight>
                <a:latin typeface="Nunito"/>
                <a:ea typeface="Nunito"/>
                <a:cs typeface="Nunito"/>
                <a:sym typeface="Nunito"/>
                <a:hlinkClick r:id="rId2">
                  <a:extLst>
                    <a:ext uri="{A12FA001-AC4F-418D-AE19-62706E023703}">
                      <ahyp:hlinkClr val="tx"/>
                    </a:ext>
                  </a:extLst>
                </a:hlinkClick>
              </a:rPr>
              <a:t>IAAP Accessibility Certification</a:t>
            </a:r>
            <a:r>
              <a:rPr lang="en-US" sz="1200">
                <a:solidFill>
                  <a:srgbClr val="23496D"/>
                </a:solidFill>
                <a:highlight>
                  <a:schemeClr val="lt1"/>
                </a:highlight>
                <a:latin typeface="Nunito"/>
                <a:ea typeface="Nunito"/>
                <a:cs typeface="Nunito"/>
                <a:sym typeface="Nunito"/>
              </a:rPr>
              <a:t> </a:t>
            </a:r>
            <a:r>
              <a:rPr lang="en-US" sz="1200">
                <a:solidFill>
                  <a:srgbClr val="444444"/>
                </a:solidFill>
                <a:highlight>
                  <a:schemeClr val="lt1"/>
                </a:highlight>
                <a:latin typeface="Nunito"/>
                <a:ea typeface="Nunito"/>
                <a:cs typeface="Nunito"/>
                <a:sym typeface="Nunito"/>
              </a:rPr>
              <a:t>as a stated requirement or preference for candidates.</a:t>
            </a:r>
            <a:endParaRPr sz="1200">
              <a:solidFill>
                <a:srgbClr val="444444"/>
              </a:solidFill>
              <a:highlight>
                <a:schemeClr val="lt1"/>
              </a:highlight>
              <a:latin typeface="Nunito"/>
              <a:ea typeface="Nunito"/>
              <a:cs typeface="Nunito"/>
              <a:sym typeface="Nunito"/>
            </a:endParaRPr>
          </a:p>
          <a:p>
            <a:pPr indent="-304800" lvl="0" marL="596900" rtl="0" algn="l">
              <a:lnSpc>
                <a:spcPct val="100000"/>
              </a:lnSpc>
              <a:spcBef>
                <a:spcPts val="0"/>
              </a:spcBef>
              <a:spcAft>
                <a:spcPts val="0"/>
              </a:spcAft>
              <a:buClr>
                <a:srgbClr val="23496D"/>
              </a:buClr>
              <a:buSzPts val="1200"/>
              <a:buFont typeface="Nunito"/>
              <a:buChar char="●"/>
            </a:pPr>
            <a:r>
              <a:rPr lang="en-US" sz="1200">
                <a:solidFill>
                  <a:srgbClr val="444444"/>
                </a:solidFill>
                <a:highlight>
                  <a:schemeClr val="lt1"/>
                </a:highlight>
                <a:latin typeface="Nunito"/>
                <a:ea typeface="Nunito"/>
                <a:cs typeface="Nunito"/>
                <a:sym typeface="Nunito"/>
              </a:rPr>
              <a:t>Recruit applicants with disabilities as they have extensive first-hand knowledge of using assistive technologies such as screen readers.</a:t>
            </a:r>
            <a:endParaRPr sz="1200">
              <a:solidFill>
                <a:srgbClr val="444444"/>
              </a:solidFill>
              <a:highlight>
                <a:schemeClr val="lt1"/>
              </a:highlight>
              <a:latin typeface="Nunito"/>
              <a:ea typeface="Nunito"/>
              <a:cs typeface="Nunito"/>
              <a:sym typeface="Nunito"/>
            </a:endParaRPr>
          </a:p>
          <a:p>
            <a:pPr indent="-304800" lvl="0" marL="596900" rtl="0" algn="l">
              <a:lnSpc>
                <a:spcPct val="100000"/>
              </a:lnSpc>
              <a:spcBef>
                <a:spcPts val="0"/>
              </a:spcBef>
              <a:spcAft>
                <a:spcPts val="0"/>
              </a:spcAft>
              <a:buClr>
                <a:srgbClr val="23496D"/>
              </a:buClr>
              <a:buSzPts val="1200"/>
              <a:buFont typeface="Nunito"/>
              <a:buChar char="●"/>
            </a:pPr>
            <a:r>
              <a:rPr lang="en-US" sz="1200">
                <a:solidFill>
                  <a:srgbClr val="444444"/>
                </a:solidFill>
                <a:highlight>
                  <a:schemeClr val="lt1"/>
                </a:highlight>
                <a:latin typeface="Nunito"/>
                <a:ea typeface="Nunito"/>
                <a:cs typeface="Nunito"/>
                <a:sym typeface="Nunito"/>
              </a:rPr>
              <a:t>Consider if current employees have the interest and aptitude to become accessibility professionals.</a:t>
            </a:r>
            <a:endParaRPr sz="1200">
              <a:solidFill>
                <a:srgbClr val="444444"/>
              </a:solidFill>
              <a:highlight>
                <a:schemeClr val="lt1"/>
              </a:highlight>
              <a:latin typeface="Nunito"/>
              <a:ea typeface="Nunito"/>
              <a:cs typeface="Nunito"/>
              <a:sym typeface="Nunito"/>
            </a:endParaRPr>
          </a:p>
          <a:p>
            <a:pPr indent="0" lvl="0" marL="0" rtl="0" algn="l">
              <a:lnSpc>
                <a:spcPct val="100000"/>
              </a:lnSpc>
              <a:spcBef>
                <a:spcPts val="0"/>
              </a:spcBef>
              <a:spcAft>
                <a:spcPts val="0"/>
              </a:spcAft>
              <a:buNone/>
            </a:pPr>
            <a:r>
              <a:t/>
            </a:r>
            <a:endParaRPr sz="1200">
              <a:solidFill>
                <a:srgbClr val="444444"/>
              </a:solidFill>
              <a:highlight>
                <a:schemeClr val="lt1"/>
              </a:highlight>
              <a:latin typeface="Nunito"/>
              <a:ea typeface="Nunito"/>
              <a:cs typeface="Nunito"/>
              <a:sym typeface="Nunito"/>
            </a:endParaRPr>
          </a:p>
          <a:p>
            <a:pPr indent="0" lvl="0" marL="0" rtl="0" algn="l">
              <a:lnSpc>
                <a:spcPct val="100000"/>
              </a:lnSpc>
              <a:spcBef>
                <a:spcPts val="0"/>
              </a:spcBef>
              <a:spcAft>
                <a:spcPts val="0"/>
              </a:spcAft>
              <a:buNone/>
            </a:pPr>
            <a:r>
              <a:rPr lang="en-US" sz="1200">
                <a:solidFill>
                  <a:srgbClr val="444444"/>
                </a:solidFill>
                <a:highlight>
                  <a:schemeClr val="lt1"/>
                </a:highlight>
                <a:latin typeface="Nunito"/>
                <a:ea typeface="Nunito"/>
                <a:cs typeface="Nunito"/>
                <a:sym typeface="Nunito"/>
              </a:rPr>
              <a:t>REMEMBER: Ensure that your job posting and application are accessible. </a:t>
            </a:r>
            <a:endParaRPr b="1" sz="1200">
              <a:solidFill>
                <a:srgbClr val="424242"/>
              </a:solidFill>
              <a:highlight>
                <a:schemeClr val="lt1"/>
              </a:highlight>
              <a:latin typeface="Nunito"/>
              <a:ea typeface="Nunito"/>
              <a:cs typeface="Nunito"/>
              <a:sym typeface="Nuni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5" name="Google Shape;37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600"/>
              </a:spcBef>
              <a:spcAft>
                <a:spcPts val="0"/>
              </a:spcAft>
              <a:buClr>
                <a:schemeClr val="dk1"/>
              </a:buClr>
              <a:buSzPts val="1800"/>
              <a:buFont typeface="Arial"/>
              <a:buNone/>
            </a:pPr>
            <a:r>
              <a:rPr b="1" lang="en-US" sz="1200">
                <a:solidFill>
                  <a:srgbClr val="424242"/>
                </a:solidFill>
                <a:latin typeface="Nunito"/>
                <a:ea typeface="Nunito"/>
                <a:cs typeface="Nunito"/>
                <a:sym typeface="Nunito"/>
              </a:rPr>
              <a:t>Navesha: </a:t>
            </a:r>
            <a:endParaRPr b="1" sz="1200">
              <a:solidFill>
                <a:srgbClr val="424242"/>
              </a:solidFill>
              <a:latin typeface="Nunito"/>
              <a:ea typeface="Nunito"/>
              <a:cs typeface="Nunito"/>
              <a:sym typeface="Nunito"/>
            </a:endParaRPr>
          </a:p>
          <a:p>
            <a:pPr indent="0" lvl="0" marL="0" rtl="0" algn="l">
              <a:lnSpc>
                <a:spcPct val="100000"/>
              </a:lnSpc>
              <a:spcBef>
                <a:spcPts val="1600"/>
              </a:spcBef>
              <a:spcAft>
                <a:spcPts val="0"/>
              </a:spcAft>
              <a:buClr>
                <a:schemeClr val="dk1"/>
              </a:buClr>
              <a:buSzPts val="1800"/>
              <a:buFont typeface="Arial"/>
              <a:buNone/>
            </a:pPr>
            <a:r>
              <a:rPr lang="en-US" sz="1200">
                <a:solidFill>
                  <a:srgbClr val="424242"/>
                </a:solidFill>
                <a:latin typeface="Nunito"/>
                <a:ea typeface="Nunito"/>
                <a:cs typeface="Nunito"/>
                <a:sym typeface="Nunito"/>
              </a:rPr>
              <a:t>What are we casting for? lets throw the line a bit farther and see what we catch!</a:t>
            </a:r>
            <a:endParaRPr sz="1200">
              <a:solidFill>
                <a:srgbClr val="424242"/>
              </a:solidFill>
              <a:latin typeface="Nunito"/>
              <a:ea typeface="Nunito"/>
              <a:cs typeface="Nunito"/>
              <a:sym typeface="Nunito"/>
            </a:endParaRPr>
          </a:p>
          <a:p>
            <a:pPr indent="0" lvl="0" marL="0" rtl="0" algn="l">
              <a:lnSpc>
                <a:spcPct val="100000"/>
              </a:lnSpc>
              <a:spcBef>
                <a:spcPts val="1600"/>
              </a:spcBef>
              <a:spcAft>
                <a:spcPts val="0"/>
              </a:spcAft>
              <a:buClr>
                <a:schemeClr val="dk1"/>
              </a:buClr>
              <a:buSzPts val="1800"/>
              <a:buFont typeface="Arial"/>
              <a:buNone/>
            </a:pPr>
            <a:r>
              <a:rPr b="1" lang="en-US" sz="1200">
                <a:solidFill>
                  <a:srgbClr val="424242"/>
                </a:solidFill>
                <a:latin typeface="Nunito"/>
                <a:ea typeface="Nunito"/>
                <a:cs typeface="Nunito"/>
                <a:sym typeface="Nunito"/>
              </a:rPr>
              <a:t>Heidi</a:t>
            </a:r>
            <a:r>
              <a:rPr lang="en-US" sz="1200">
                <a:solidFill>
                  <a:srgbClr val="424242"/>
                </a:solidFill>
                <a:latin typeface="Nunito"/>
                <a:ea typeface="Nunito"/>
                <a:cs typeface="Nunito"/>
                <a:sym typeface="Nunito"/>
              </a:rPr>
              <a:t>: </a:t>
            </a:r>
            <a:endParaRPr sz="1200">
              <a:solidFill>
                <a:srgbClr val="424242"/>
              </a:solidFill>
              <a:latin typeface="Nunito"/>
              <a:ea typeface="Nunito"/>
              <a:cs typeface="Nunito"/>
              <a:sym typeface="Nunito"/>
            </a:endParaRPr>
          </a:p>
          <a:p>
            <a:pPr indent="0" lvl="0" marL="0" rtl="0" algn="l">
              <a:lnSpc>
                <a:spcPct val="100000"/>
              </a:lnSpc>
              <a:spcBef>
                <a:spcPts val="1600"/>
              </a:spcBef>
              <a:spcAft>
                <a:spcPts val="0"/>
              </a:spcAft>
              <a:buClr>
                <a:schemeClr val="dk1"/>
              </a:buClr>
              <a:buSzPts val="1800"/>
              <a:buFont typeface="Arial"/>
              <a:buNone/>
            </a:pPr>
            <a:r>
              <a:rPr lang="en-US" sz="1200">
                <a:solidFill>
                  <a:srgbClr val="424242"/>
                </a:solidFill>
                <a:latin typeface="Nunito"/>
                <a:ea typeface="Nunito"/>
                <a:cs typeface="Nunito"/>
                <a:sym typeface="Nunito"/>
              </a:rPr>
              <a:t>Keep in mind, you can cast a large net and get a lot of candidates, but digital accessibility is relatively new (the WCAG guidelines were first established in 1999) and you will find a wide range of skill sets and experience in the market.</a:t>
            </a:r>
            <a:endParaRPr sz="1200">
              <a:solidFill>
                <a:srgbClr val="424242"/>
              </a:solidFill>
              <a:latin typeface="Nunito"/>
              <a:ea typeface="Nunito"/>
              <a:cs typeface="Nunito"/>
              <a:sym typeface="Nunito"/>
            </a:endParaRPr>
          </a:p>
          <a:p>
            <a:pPr indent="0" lvl="0" marL="0" rtl="0" algn="l">
              <a:lnSpc>
                <a:spcPct val="100000"/>
              </a:lnSpc>
              <a:spcBef>
                <a:spcPts val="1600"/>
              </a:spcBef>
              <a:spcAft>
                <a:spcPts val="0"/>
              </a:spcAft>
              <a:buClr>
                <a:schemeClr val="dk1"/>
              </a:buClr>
              <a:buSzPts val="1800"/>
              <a:buFont typeface="Arial"/>
              <a:buNone/>
            </a:pPr>
            <a:r>
              <a:rPr b="1" lang="en-US" sz="1200">
                <a:solidFill>
                  <a:srgbClr val="424242"/>
                </a:solidFill>
                <a:latin typeface="Nunito"/>
                <a:ea typeface="Nunito"/>
                <a:cs typeface="Nunito"/>
                <a:sym typeface="Nunito"/>
              </a:rPr>
              <a:t>Certifications</a:t>
            </a:r>
            <a:endParaRPr b="1" sz="1200">
              <a:solidFill>
                <a:srgbClr val="424242"/>
              </a:solidFill>
              <a:latin typeface="Nunito"/>
              <a:ea typeface="Nunito"/>
              <a:cs typeface="Nunito"/>
              <a:sym typeface="Nunito"/>
            </a:endParaRPr>
          </a:p>
          <a:p>
            <a:pPr indent="-304800" lvl="0" marL="457200" rtl="0" algn="l">
              <a:lnSpc>
                <a:spcPct val="100000"/>
              </a:lnSpc>
              <a:spcBef>
                <a:spcPts val="1600"/>
              </a:spcBef>
              <a:spcAft>
                <a:spcPts val="0"/>
              </a:spcAft>
              <a:buClr>
                <a:srgbClr val="424242"/>
              </a:buClr>
              <a:buSzPts val="1200"/>
              <a:buFont typeface="Nunito"/>
              <a:buChar char="●"/>
            </a:pPr>
            <a:r>
              <a:rPr lang="en-US" sz="1200">
                <a:solidFill>
                  <a:srgbClr val="424242"/>
                </a:solidFill>
                <a:latin typeface="Nunito"/>
                <a:ea typeface="Nunito"/>
                <a:cs typeface="Nunito"/>
                <a:sym typeface="Nunito"/>
              </a:rPr>
              <a:t>IAAP (International Association of Accessibility Professionals) is made up of accessibility professionals from around the world who come together to define, promote, and improve accessibility professions through certification, education and networking. They offer a few different certifications that you might consider adding to your job descriptions, depending on the role you are hiring for such as:</a:t>
            </a:r>
            <a:endParaRPr sz="1200">
              <a:solidFill>
                <a:srgbClr val="424242"/>
              </a:solidFill>
              <a:latin typeface="Nunito"/>
              <a:ea typeface="Nunito"/>
              <a:cs typeface="Nunito"/>
              <a:sym typeface="Nunito"/>
            </a:endParaRPr>
          </a:p>
          <a:p>
            <a:pPr indent="-292100" lvl="1" marL="1371600" rtl="0" algn="l">
              <a:lnSpc>
                <a:spcPct val="150000"/>
              </a:lnSpc>
              <a:spcBef>
                <a:spcPts val="0"/>
              </a:spcBef>
              <a:spcAft>
                <a:spcPts val="0"/>
              </a:spcAft>
              <a:buClr>
                <a:srgbClr val="333333"/>
              </a:buClr>
              <a:buSzPts val="1000"/>
              <a:buChar char="○"/>
            </a:pPr>
            <a:r>
              <a:rPr lang="en-US" sz="1000">
                <a:solidFill>
                  <a:srgbClr val="333333"/>
                </a:solidFill>
                <a:highlight>
                  <a:srgbClr val="FFFFFF"/>
                </a:highlight>
              </a:rPr>
              <a:t>Certified Professional in Accessibility Core Competencies (CPACC)</a:t>
            </a:r>
            <a:endParaRPr sz="1000">
              <a:solidFill>
                <a:srgbClr val="333333"/>
              </a:solidFill>
              <a:highlight>
                <a:srgbClr val="FFFFFF"/>
              </a:highlight>
            </a:endParaRPr>
          </a:p>
          <a:p>
            <a:pPr indent="-292100" lvl="1" marL="1371600" rtl="0" algn="l">
              <a:lnSpc>
                <a:spcPct val="150000"/>
              </a:lnSpc>
              <a:spcBef>
                <a:spcPts val="0"/>
              </a:spcBef>
              <a:spcAft>
                <a:spcPts val="0"/>
              </a:spcAft>
              <a:buClr>
                <a:srgbClr val="333333"/>
              </a:buClr>
              <a:buSzPts val="1000"/>
              <a:buChar char="○"/>
            </a:pPr>
            <a:r>
              <a:rPr lang="en-US" sz="1000">
                <a:solidFill>
                  <a:srgbClr val="333333"/>
                </a:solidFill>
                <a:highlight>
                  <a:srgbClr val="FFFFFF"/>
                </a:highlight>
              </a:rPr>
              <a:t>Web Accessibility Specialist (WAS)</a:t>
            </a:r>
            <a:endParaRPr sz="1000">
              <a:solidFill>
                <a:srgbClr val="333333"/>
              </a:solidFill>
              <a:highlight>
                <a:srgbClr val="FFFFFF"/>
              </a:highlight>
            </a:endParaRPr>
          </a:p>
          <a:p>
            <a:pPr indent="-292100" lvl="1" marL="1371600" rtl="0" algn="l">
              <a:lnSpc>
                <a:spcPct val="150000"/>
              </a:lnSpc>
              <a:spcBef>
                <a:spcPts val="0"/>
              </a:spcBef>
              <a:spcAft>
                <a:spcPts val="0"/>
              </a:spcAft>
              <a:buClr>
                <a:srgbClr val="333333"/>
              </a:buClr>
              <a:buSzPts val="1000"/>
              <a:buChar char="○"/>
            </a:pPr>
            <a:r>
              <a:rPr lang="en-US" sz="1000">
                <a:solidFill>
                  <a:srgbClr val="333333"/>
                </a:solidFill>
                <a:highlight>
                  <a:srgbClr val="FFFFFF"/>
                </a:highlight>
              </a:rPr>
              <a:t>Certified Professional in Accessible Built Environments (CPABE)</a:t>
            </a:r>
            <a:endParaRPr sz="1000">
              <a:solidFill>
                <a:srgbClr val="333333"/>
              </a:solidFill>
              <a:highlight>
                <a:srgbClr val="FFFFFF"/>
              </a:highlight>
            </a:endParaRPr>
          </a:p>
          <a:p>
            <a:pPr indent="-292100" lvl="1" marL="1371600" rtl="0" algn="l">
              <a:lnSpc>
                <a:spcPct val="150000"/>
              </a:lnSpc>
              <a:spcBef>
                <a:spcPts val="0"/>
              </a:spcBef>
              <a:spcAft>
                <a:spcPts val="0"/>
              </a:spcAft>
              <a:buClr>
                <a:srgbClr val="333333"/>
              </a:buClr>
              <a:buSzPts val="1000"/>
              <a:buChar char="○"/>
            </a:pPr>
            <a:r>
              <a:rPr lang="en-US" sz="1000">
                <a:solidFill>
                  <a:srgbClr val="333333"/>
                </a:solidFill>
                <a:highlight>
                  <a:srgbClr val="FFFFFF"/>
                </a:highlight>
              </a:rPr>
              <a:t>Accessible Document Specialist (ADS)</a:t>
            </a:r>
            <a:endParaRPr sz="1000">
              <a:solidFill>
                <a:srgbClr val="333333"/>
              </a:solidFill>
              <a:highlight>
                <a:srgbClr val="FFFFFF"/>
              </a:highlight>
            </a:endParaRPr>
          </a:p>
          <a:p>
            <a:pPr indent="-292100" lvl="1" marL="1371600" rtl="0" algn="l">
              <a:lnSpc>
                <a:spcPct val="150000"/>
              </a:lnSpc>
              <a:spcBef>
                <a:spcPts val="0"/>
              </a:spcBef>
              <a:spcAft>
                <a:spcPts val="0"/>
              </a:spcAft>
              <a:buClr>
                <a:srgbClr val="333333"/>
              </a:buClr>
              <a:buSzPts val="1000"/>
              <a:buChar char="○"/>
            </a:pPr>
            <a:r>
              <a:rPr lang="en-US" sz="1000">
                <a:solidFill>
                  <a:srgbClr val="333333"/>
                </a:solidFill>
                <a:highlight>
                  <a:srgbClr val="FFFFFF"/>
                </a:highlight>
              </a:rPr>
              <a:t>Certified Professional in Web Accessibility (CPWA) Designation</a:t>
            </a:r>
            <a:endParaRPr sz="1000">
              <a:solidFill>
                <a:srgbClr val="333333"/>
              </a:solidFill>
              <a:highlight>
                <a:srgbClr val="FFFFFF"/>
              </a:highlight>
            </a:endParaRPr>
          </a:p>
          <a:p>
            <a:pPr indent="-304800" lvl="0" marL="457200" rtl="0" algn="l">
              <a:lnSpc>
                <a:spcPct val="100000"/>
              </a:lnSpc>
              <a:spcBef>
                <a:spcPts val="0"/>
              </a:spcBef>
              <a:spcAft>
                <a:spcPts val="0"/>
              </a:spcAft>
              <a:buClr>
                <a:srgbClr val="424242"/>
              </a:buClr>
              <a:buSzPts val="1200"/>
              <a:buFont typeface="Nunito"/>
              <a:buChar char="●"/>
            </a:pPr>
            <a:r>
              <a:rPr lang="en-US" sz="1200">
                <a:solidFill>
                  <a:srgbClr val="424242"/>
                </a:solidFill>
                <a:latin typeface="Nunito"/>
                <a:ea typeface="Nunito"/>
                <a:cs typeface="Nunito"/>
                <a:sym typeface="Nunito"/>
              </a:rPr>
              <a:t>There is also the DHS Trusted Tester certification (for the US). This certifies that the person doing testing is following a manual test approach that aligns with the ICT (Information and Communication Technology) Testing Baseline and provides repeatable and reliable conformance test results. </a:t>
            </a:r>
            <a:endParaRPr sz="1200">
              <a:solidFill>
                <a:srgbClr val="424242"/>
              </a:solidFill>
              <a:latin typeface="Nunito"/>
              <a:ea typeface="Nunito"/>
              <a:cs typeface="Nunito"/>
              <a:sym typeface="Nunito"/>
            </a:endParaRPr>
          </a:p>
          <a:p>
            <a:pPr indent="-304800" lvl="0" marL="457200" rtl="0" algn="l">
              <a:lnSpc>
                <a:spcPct val="100000"/>
              </a:lnSpc>
              <a:spcBef>
                <a:spcPts val="0"/>
              </a:spcBef>
              <a:spcAft>
                <a:spcPts val="0"/>
              </a:spcAft>
              <a:buClr>
                <a:srgbClr val="424242"/>
              </a:buClr>
              <a:buSzPts val="1200"/>
              <a:buFont typeface="Nunito"/>
              <a:buChar char="●"/>
            </a:pPr>
            <a:r>
              <a:rPr lang="en-US" sz="1200">
                <a:solidFill>
                  <a:srgbClr val="424242"/>
                </a:solidFill>
                <a:latin typeface="Nunito"/>
                <a:ea typeface="Nunito"/>
                <a:cs typeface="Nunito"/>
                <a:sym typeface="Nunito"/>
              </a:rPr>
              <a:t>Naveesha and I have some of these certifications so if you’d like to know more about any of them, please feel free to ask in the Q&amp;A.</a:t>
            </a:r>
            <a:endParaRPr sz="1200">
              <a:solidFill>
                <a:srgbClr val="424242"/>
              </a:solidFill>
              <a:latin typeface="Nunito"/>
              <a:ea typeface="Nunito"/>
              <a:cs typeface="Nunito"/>
              <a:sym typeface="Nunito"/>
            </a:endParaRPr>
          </a:p>
          <a:p>
            <a:pPr indent="0" lvl="0" marL="0" rtl="0" algn="l">
              <a:lnSpc>
                <a:spcPct val="100000"/>
              </a:lnSpc>
              <a:spcBef>
                <a:spcPts val="1600"/>
              </a:spcBef>
              <a:spcAft>
                <a:spcPts val="0"/>
              </a:spcAft>
              <a:buClr>
                <a:schemeClr val="dk1"/>
              </a:buClr>
              <a:buSzPts val="1800"/>
              <a:buFont typeface="Arial"/>
              <a:buNone/>
            </a:pPr>
            <a:r>
              <a:rPr b="1" lang="en-US" sz="1200">
                <a:solidFill>
                  <a:srgbClr val="424242"/>
                </a:solidFill>
                <a:latin typeface="Nunito"/>
                <a:ea typeface="Nunito"/>
                <a:cs typeface="Nunito"/>
                <a:sym typeface="Nunito"/>
              </a:rPr>
              <a:t>Knowledge</a:t>
            </a:r>
            <a:endParaRPr b="1" sz="1200">
              <a:solidFill>
                <a:srgbClr val="424242"/>
              </a:solidFill>
              <a:latin typeface="Nunito"/>
              <a:ea typeface="Nunito"/>
              <a:cs typeface="Nunito"/>
              <a:sym typeface="Nunito"/>
            </a:endParaRPr>
          </a:p>
          <a:p>
            <a:pPr indent="0" lvl="0" marL="0" rtl="0" algn="l">
              <a:lnSpc>
                <a:spcPct val="100000"/>
              </a:lnSpc>
              <a:spcBef>
                <a:spcPts val="1600"/>
              </a:spcBef>
              <a:spcAft>
                <a:spcPts val="0"/>
              </a:spcAft>
              <a:buClr>
                <a:schemeClr val="dk1"/>
              </a:buClr>
              <a:buSzPts val="1800"/>
              <a:buFont typeface="Arial"/>
              <a:buNone/>
            </a:pPr>
            <a:r>
              <a:rPr lang="en-US" sz="1200">
                <a:solidFill>
                  <a:srgbClr val="424242"/>
                </a:solidFill>
                <a:latin typeface="Nunito"/>
                <a:ea typeface="Nunito"/>
                <a:cs typeface="Nunito"/>
                <a:sym typeface="Nunito"/>
              </a:rPr>
              <a:t>Some key things you want to point out that you have a deep knowledge about or call out that you want candidates to have a deep knowledge about:</a:t>
            </a:r>
            <a:endParaRPr sz="1200">
              <a:solidFill>
                <a:srgbClr val="424242"/>
              </a:solidFill>
              <a:latin typeface="Nunito"/>
              <a:ea typeface="Nunito"/>
              <a:cs typeface="Nunito"/>
              <a:sym typeface="Nunito"/>
            </a:endParaRPr>
          </a:p>
          <a:p>
            <a:pPr indent="-304800" lvl="0" marL="457200" rtl="0" algn="l">
              <a:lnSpc>
                <a:spcPct val="100000"/>
              </a:lnSpc>
              <a:spcBef>
                <a:spcPts val="1600"/>
              </a:spcBef>
              <a:spcAft>
                <a:spcPts val="0"/>
              </a:spcAft>
              <a:buClr>
                <a:srgbClr val="424242"/>
              </a:buClr>
              <a:buSzPts val="1200"/>
              <a:buFont typeface="Nunito"/>
              <a:buChar char="●"/>
            </a:pPr>
            <a:r>
              <a:rPr lang="en-US" sz="1200">
                <a:solidFill>
                  <a:srgbClr val="424242"/>
                </a:solidFill>
                <a:latin typeface="Nunito"/>
                <a:ea typeface="Nunito"/>
                <a:cs typeface="Nunito"/>
                <a:sym typeface="Nunito"/>
              </a:rPr>
              <a:t>The W3C (World Wide Web Consortium) is the main international standards organization for the World Wide Web. One of the standards developed from W3C is called WCAG (Web Content Accessibility Guidelines). The latest version is WCAG 2.1 (which includes WCAG 2.0). WCAG 2.1 is currently considered globally to be the best strategy to increase your international accessibility compliance.</a:t>
            </a:r>
            <a:endParaRPr sz="1200">
              <a:solidFill>
                <a:srgbClr val="424242"/>
              </a:solidFill>
              <a:latin typeface="Nunito"/>
              <a:ea typeface="Nunito"/>
              <a:cs typeface="Nunito"/>
              <a:sym typeface="Nunito"/>
            </a:endParaRPr>
          </a:p>
          <a:p>
            <a:pPr indent="-304800" lvl="0" marL="457200" rtl="0" algn="l">
              <a:lnSpc>
                <a:spcPct val="100000"/>
              </a:lnSpc>
              <a:spcBef>
                <a:spcPts val="0"/>
              </a:spcBef>
              <a:spcAft>
                <a:spcPts val="0"/>
              </a:spcAft>
              <a:buClr>
                <a:srgbClr val="424242"/>
              </a:buClr>
              <a:buSzPts val="1200"/>
              <a:buFont typeface="Nunito"/>
              <a:buChar char="●"/>
            </a:pPr>
            <a:r>
              <a:rPr lang="en-US" sz="1200">
                <a:solidFill>
                  <a:srgbClr val="424242"/>
                </a:solidFill>
                <a:latin typeface="Nunito"/>
                <a:ea typeface="Nunito"/>
                <a:cs typeface="Nunito"/>
                <a:sym typeface="Nunito"/>
              </a:rPr>
              <a:t>WCAG 2.2 is expected to come out in the coming months and will build on 2.1.</a:t>
            </a:r>
            <a:endParaRPr sz="1200">
              <a:solidFill>
                <a:srgbClr val="424242"/>
              </a:solidFill>
              <a:latin typeface="Nunito"/>
              <a:ea typeface="Nunito"/>
              <a:cs typeface="Nunito"/>
              <a:sym typeface="Nunito"/>
            </a:endParaRPr>
          </a:p>
          <a:p>
            <a:pPr indent="-304800" lvl="0" marL="457200" rtl="0" algn="l">
              <a:lnSpc>
                <a:spcPct val="100000"/>
              </a:lnSpc>
              <a:spcBef>
                <a:spcPts val="0"/>
              </a:spcBef>
              <a:spcAft>
                <a:spcPts val="0"/>
              </a:spcAft>
              <a:buClr>
                <a:srgbClr val="424242"/>
              </a:buClr>
              <a:buSzPts val="1200"/>
              <a:buFont typeface="Nunito"/>
              <a:buChar char="●"/>
            </a:pPr>
            <a:r>
              <a:rPr lang="en-US" sz="1200">
                <a:solidFill>
                  <a:srgbClr val="424242"/>
                </a:solidFill>
                <a:latin typeface="Nunito"/>
                <a:ea typeface="Nunito"/>
                <a:cs typeface="Nunito"/>
                <a:sym typeface="Nunito"/>
              </a:rPr>
              <a:t>Assistive technology knowledge will be important. Assistive technology can range from no tech solutions to high tech ones and they are available for many different user types. They include, but are not limited to magnifiers, screen readers, Braille displays, amplified telephones, vibrating alarm clocks, speech output software, audio books, wheelchairs, and switch devices.</a:t>
            </a:r>
            <a:endParaRPr sz="1200">
              <a:solidFill>
                <a:srgbClr val="424242"/>
              </a:solidFill>
              <a:latin typeface="Nunito"/>
              <a:ea typeface="Nunito"/>
              <a:cs typeface="Nunito"/>
              <a:sym typeface="Nunito"/>
            </a:endParaRPr>
          </a:p>
          <a:p>
            <a:pPr indent="-304800" lvl="0" marL="457200" rtl="0" algn="l">
              <a:lnSpc>
                <a:spcPct val="100000"/>
              </a:lnSpc>
              <a:spcBef>
                <a:spcPts val="0"/>
              </a:spcBef>
              <a:spcAft>
                <a:spcPts val="0"/>
              </a:spcAft>
              <a:buClr>
                <a:srgbClr val="424242"/>
              </a:buClr>
              <a:buSzPts val="1200"/>
              <a:buFont typeface="Nunito"/>
              <a:buChar char="●"/>
            </a:pPr>
            <a:r>
              <a:rPr lang="en-US" sz="1200">
                <a:solidFill>
                  <a:srgbClr val="424242"/>
                </a:solidFill>
                <a:latin typeface="Nunito"/>
                <a:ea typeface="Nunito"/>
                <a:cs typeface="Nunito"/>
                <a:sym typeface="Nunito"/>
              </a:rPr>
              <a:t>Testing tools exist out there that will find accessibility issues using automated methods. Anyone you hire should be familiar with these products and know the pros and cons of them.</a:t>
            </a:r>
            <a:endParaRPr sz="1200">
              <a:solidFill>
                <a:srgbClr val="424242"/>
              </a:solidFill>
              <a:latin typeface="Nunito"/>
              <a:ea typeface="Nunito"/>
              <a:cs typeface="Nunito"/>
              <a:sym typeface="Nunito"/>
            </a:endParaRPr>
          </a:p>
          <a:p>
            <a:pPr indent="-304800" lvl="0" marL="457200" rtl="0" algn="l">
              <a:lnSpc>
                <a:spcPct val="100000"/>
              </a:lnSpc>
              <a:spcBef>
                <a:spcPts val="0"/>
              </a:spcBef>
              <a:spcAft>
                <a:spcPts val="0"/>
              </a:spcAft>
              <a:buClr>
                <a:srgbClr val="424242"/>
              </a:buClr>
              <a:buSzPts val="1200"/>
              <a:buFont typeface="Nunito"/>
              <a:buChar char="●"/>
            </a:pPr>
            <a:r>
              <a:rPr lang="en-US" sz="1200">
                <a:solidFill>
                  <a:srgbClr val="424242"/>
                </a:solidFill>
                <a:latin typeface="Nunito"/>
                <a:ea typeface="Nunito"/>
                <a:cs typeface="Nunito"/>
                <a:sym typeface="Nunito"/>
              </a:rPr>
              <a:t>Accessibility reaches across an entire organization. Having knowledgeable employees who understand accessibility and how it pertains to policy, governance, and change management will make a big difference.</a:t>
            </a:r>
            <a:endParaRPr sz="1200">
              <a:solidFill>
                <a:srgbClr val="424242"/>
              </a:solidFill>
              <a:latin typeface="Nunito"/>
              <a:ea typeface="Nunito"/>
              <a:cs typeface="Nunito"/>
              <a:sym typeface="Nunito"/>
            </a:endParaRPr>
          </a:p>
          <a:p>
            <a:pPr indent="-304800" lvl="0" marL="457200" rtl="0" algn="l">
              <a:lnSpc>
                <a:spcPct val="100000"/>
              </a:lnSpc>
              <a:spcBef>
                <a:spcPts val="0"/>
              </a:spcBef>
              <a:spcAft>
                <a:spcPts val="0"/>
              </a:spcAft>
              <a:buClr>
                <a:srgbClr val="424242"/>
              </a:buClr>
              <a:buSzPts val="1200"/>
              <a:buFont typeface="Nunito"/>
              <a:buChar char="●"/>
            </a:pPr>
            <a:r>
              <a:rPr lang="en-US" sz="1200">
                <a:solidFill>
                  <a:srgbClr val="424242"/>
                </a:solidFill>
                <a:latin typeface="Nunito"/>
                <a:ea typeface="Nunito"/>
                <a:cs typeface="Nunito"/>
                <a:sym typeface="Nunito"/>
              </a:rPr>
              <a:t>There is a difference between an accessible experience and a usable experience. While making an accessible experience should make a more usable experience, new hires should understand the difference between these and how to balance between them.</a:t>
            </a:r>
            <a:endParaRPr sz="1200">
              <a:solidFill>
                <a:srgbClr val="424242"/>
              </a:solidFill>
              <a:latin typeface="Nunito"/>
              <a:ea typeface="Nunito"/>
              <a:cs typeface="Nunito"/>
              <a:sym typeface="Nunito"/>
            </a:endParaRPr>
          </a:p>
          <a:p>
            <a:pPr indent="0" lvl="0" marL="0" rtl="0" algn="l">
              <a:lnSpc>
                <a:spcPct val="100000"/>
              </a:lnSpc>
              <a:spcBef>
                <a:spcPts val="1600"/>
              </a:spcBef>
              <a:spcAft>
                <a:spcPts val="0"/>
              </a:spcAft>
              <a:buClr>
                <a:schemeClr val="dk1"/>
              </a:buClr>
              <a:buSzPts val="1800"/>
              <a:buFont typeface="Arial"/>
              <a:buNone/>
            </a:pPr>
            <a:r>
              <a:rPr b="1" lang="en-US" sz="1200">
                <a:solidFill>
                  <a:srgbClr val="424242"/>
                </a:solidFill>
                <a:latin typeface="Nunito"/>
                <a:ea typeface="Nunito"/>
                <a:cs typeface="Nunito"/>
                <a:sym typeface="Nunito"/>
              </a:rPr>
              <a:t>Experience</a:t>
            </a:r>
            <a:endParaRPr b="1" sz="1200">
              <a:solidFill>
                <a:srgbClr val="424242"/>
              </a:solidFill>
              <a:latin typeface="Nunito"/>
              <a:ea typeface="Nunito"/>
              <a:cs typeface="Nunito"/>
              <a:sym typeface="Nunito"/>
            </a:endParaRPr>
          </a:p>
          <a:p>
            <a:pPr indent="-304800" lvl="0" marL="457200" rtl="0" algn="l">
              <a:lnSpc>
                <a:spcPct val="100000"/>
              </a:lnSpc>
              <a:spcBef>
                <a:spcPts val="1600"/>
              </a:spcBef>
              <a:spcAft>
                <a:spcPts val="0"/>
              </a:spcAft>
              <a:buClr>
                <a:srgbClr val="424242"/>
              </a:buClr>
              <a:buSzPts val="1200"/>
              <a:buFont typeface="Nunito"/>
              <a:buChar char="●"/>
            </a:pPr>
            <a:r>
              <a:rPr lang="en-US" sz="1200">
                <a:solidFill>
                  <a:srgbClr val="424242"/>
                </a:solidFill>
                <a:latin typeface="Nunito"/>
                <a:ea typeface="Nunito"/>
                <a:cs typeface="Nunito"/>
                <a:sym typeface="Nunito"/>
              </a:rPr>
              <a:t>Of course, experience is key! You don’t get good at incorporating accessibility into your job if you don’t do it! Look for candidates with experience!</a:t>
            </a:r>
            <a:endParaRPr sz="1200">
              <a:solidFill>
                <a:srgbClr val="424242"/>
              </a:solidFill>
              <a:latin typeface="Nunito"/>
              <a:ea typeface="Nunito"/>
              <a:cs typeface="Nunito"/>
              <a:sym typeface="Nunito"/>
            </a:endParaRPr>
          </a:p>
          <a:p>
            <a:pPr indent="-304800" lvl="0" marL="457200" rtl="0" algn="l">
              <a:lnSpc>
                <a:spcPct val="100000"/>
              </a:lnSpc>
              <a:spcBef>
                <a:spcPts val="0"/>
              </a:spcBef>
              <a:spcAft>
                <a:spcPts val="0"/>
              </a:spcAft>
              <a:buClr>
                <a:srgbClr val="424242"/>
              </a:buClr>
              <a:buSzPts val="1200"/>
              <a:buFont typeface="Nunito"/>
              <a:buChar char="●"/>
            </a:pPr>
            <a:r>
              <a:rPr lang="en-US" sz="1200">
                <a:solidFill>
                  <a:srgbClr val="424242"/>
                </a:solidFill>
                <a:latin typeface="Nunito"/>
                <a:ea typeface="Nunito"/>
                <a:cs typeface="Nunito"/>
                <a:sym typeface="Nunito"/>
              </a:rPr>
              <a:t>However, finding motivated, passionate, champions can go a long way too. You’ll find that a lot of people applying for jobs relating to accessibility have a passion for it and are willing to learn. Keep this in mind.</a:t>
            </a:r>
            <a:endParaRPr sz="1200">
              <a:solidFill>
                <a:srgbClr val="424242"/>
              </a:solidFill>
              <a:latin typeface="Nunito"/>
              <a:ea typeface="Nunito"/>
              <a:cs typeface="Nunito"/>
              <a:sym typeface="Nunito"/>
            </a:endParaRPr>
          </a:p>
          <a:p>
            <a:pPr indent="-304800" lvl="0" marL="457200" rtl="0" algn="l">
              <a:lnSpc>
                <a:spcPct val="100000"/>
              </a:lnSpc>
              <a:spcBef>
                <a:spcPts val="0"/>
              </a:spcBef>
              <a:spcAft>
                <a:spcPts val="0"/>
              </a:spcAft>
              <a:buClr>
                <a:srgbClr val="424242"/>
              </a:buClr>
              <a:buSzPts val="1200"/>
              <a:buFont typeface="Nunito"/>
              <a:buChar char="●"/>
            </a:pPr>
            <a:r>
              <a:rPr lang="en-US" sz="1200">
                <a:solidFill>
                  <a:srgbClr val="424242"/>
                </a:solidFill>
                <a:latin typeface="Nunito"/>
                <a:ea typeface="Nunito"/>
                <a:cs typeface="Nunito"/>
                <a:sym typeface="Nunito"/>
              </a:rPr>
              <a:t>You likely are up against an organizational change, so looking for individuals with experience in change management who are flexible, willing to learn, and strategic will go a long way.</a:t>
            </a:r>
            <a:endParaRPr sz="1200">
              <a:solidFill>
                <a:srgbClr val="424242"/>
              </a:solidFill>
              <a:latin typeface="Nunito"/>
              <a:ea typeface="Nunito"/>
              <a:cs typeface="Nunito"/>
              <a:sym typeface="Nunito"/>
            </a:endParaRPr>
          </a:p>
          <a:p>
            <a:pPr indent="0" lvl="0" marL="0" rtl="0" algn="l">
              <a:lnSpc>
                <a:spcPct val="100000"/>
              </a:lnSpc>
              <a:spcBef>
                <a:spcPts val="1600"/>
              </a:spcBef>
              <a:spcAft>
                <a:spcPts val="0"/>
              </a:spcAft>
              <a:buClr>
                <a:schemeClr val="dk1"/>
              </a:buClr>
              <a:buSzPts val="1800"/>
              <a:buFont typeface="Arial"/>
              <a:buNone/>
            </a:pPr>
            <a:r>
              <a:t/>
            </a:r>
            <a:endParaRPr b="1" sz="1200">
              <a:solidFill>
                <a:srgbClr val="424242"/>
              </a:solidFill>
              <a:latin typeface="Nunito"/>
              <a:ea typeface="Nunito"/>
              <a:cs typeface="Nunito"/>
              <a:sym typeface="Nunito"/>
            </a:endParaRPr>
          </a:p>
          <a:p>
            <a:pPr indent="0" lvl="0" marL="0" rtl="0" algn="l">
              <a:lnSpc>
                <a:spcPct val="100000"/>
              </a:lnSpc>
              <a:spcBef>
                <a:spcPts val="1600"/>
              </a:spcBef>
              <a:spcAft>
                <a:spcPts val="1600"/>
              </a:spcAft>
              <a:buClr>
                <a:schemeClr val="dk1"/>
              </a:buClr>
              <a:buSzPts val="1800"/>
              <a:buFont typeface="Arial"/>
              <a:buNone/>
            </a:pPr>
            <a:r>
              <a:t/>
            </a:r>
            <a:endParaRPr b="1" sz="1200">
              <a:solidFill>
                <a:srgbClr val="424242"/>
              </a:solidFill>
              <a:latin typeface="Nunito"/>
              <a:ea typeface="Nunito"/>
              <a:cs typeface="Nunito"/>
              <a:sym typeface="Nuni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Clr>
                <a:schemeClr val="dk1"/>
              </a:buClr>
              <a:buSzPts val="1800"/>
              <a:buFont typeface="Arial"/>
              <a:buNone/>
            </a:pPr>
            <a:r>
              <a:rPr b="1" lang="en-US" sz="1200">
                <a:solidFill>
                  <a:srgbClr val="424242"/>
                </a:solidFill>
                <a:latin typeface="Nunito"/>
                <a:ea typeface="Nunito"/>
                <a:cs typeface="Nunito"/>
                <a:sym typeface="Nunito"/>
              </a:rPr>
              <a:t>Naveesha:</a:t>
            </a:r>
            <a:endParaRPr b="1" sz="1200">
              <a:solidFill>
                <a:srgbClr val="424242"/>
              </a:solidFill>
              <a:latin typeface="Nunito"/>
              <a:ea typeface="Nunito"/>
              <a:cs typeface="Nunito"/>
              <a:sym typeface="Nunito"/>
            </a:endParaRPr>
          </a:p>
          <a:p>
            <a:pPr indent="0" lvl="0" marL="0" rtl="0" algn="l">
              <a:lnSpc>
                <a:spcPct val="100000"/>
              </a:lnSpc>
              <a:spcBef>
                <a:spcPts val="1600"/>
              </a:spcBef>
              <a:spcAft>
                <a:spcPts val="0"/>
              </a:spcAft>
              <a:buClr>
                <a:schemeClr val="dk1"/>
              </a:buClr>
              <a:buSzPts val="1800"/>
              <a:buFont typeface="Arial"/>
              <a:buNone/>
            </a:pPr>
            <a:r>
              <a:rPr lang="en-US" sz="1200">
                <a:solidFill>
                  <a:srgbClr val="424242"/>
                </a:solidFill>
                <a:latin typeface="Nunito"/>
                <a:ea typeface="Nunito"/>
                <a:cs typeface="Nunito"/>
                <a:sym typeface="Nunito"/>
              </a:rPr>
              <a:t>Time for some fun! Lets get some  volunteers!  </a:t>
            </a:r>
            <a:endParaRPr sz="1200">
              <a:solidFill>
                <a:srgbClr val="424242"/>
              </a:solidFill>
              <a:latin typeface="Nunito"/>
              <a:ea typeface="Nunito"/>
              <a:cs typeface="Nunito"/>
              <a:sym typeface="Nunito"/>
            </a:endParaRPr>
          </a:p>
          <a:p>
            <a:pPr indent="0" lvl="0" marL="0" rtl="0" algn="l">
              <a:lnSpc>
                <a:spcPct val="100000"/>
              </a:lnSpc>
              <a:spcBef>
                <a:spcPts val="1600"/>
              </a:spcBef>
              <a:spcAft>
                <a:spcPts val="0"/>
              </a:spcAft>
              <a:buClr>
                <a:schemeClr val="dk1"/>
              </a:buClr>
              <a:buSzPts val="1800"/>
              <a:buFont typeface="Arial"/>
              <a:buNone/>
            </a:pPr>
            <a:r>
              <a:rPr lang="en-US" sz="1200">
                <a:solidFill>
                  <a:srgbClr val="424242"/>
                </a:solidFill>
                <a:latin typeface="Nunito"/>
                <a:ea typeface="Nunito"/>
                <a:cs typeface="Nunito"/>
                <a:sym typeface="Nunito"/>
              </a:rPr>
              <a:t>The company, T-shirts for Huskies and Bulldogs has been around for thirty years, outfitting the large, fluffy and odd shaped breed and has been doing really well the last five years financially. They have had an online platform for twenty years and the web traffic is increasing substantially. They also have developed a hybrid app for even easier ordering. About eight months ago, a legal complaint was filed against them because their app and website was not accessible. They have resolved this complaint, but now have awareness of their inclusivity oversight and they want to make their digital platforms accessible to everyone. They know they have a lot of gaps to fill regarding the talent on their teams and the organizational and process changes needed to sustain accessibility.</a:t>
            </a:r>
            <a:endParaRPr sz="1200">
              <a:solidFill>
                <a:srgbClr val="424242"/>
              </a:solidFill>
              <a:latin typeface="Nunito"/>
              <a:ea typeface="Nunito"/>
              <a:cs typeface="Nunito"/>
              <a:sym typeface="Nunito"/>
            </a:endParaRPr>
          </a:p>
          <a:p>
            <a:pPr indent="0" lvl="0" marL="0" rtl="0" algn="l">
              <a:lnSpc>
                <a:spcPct val="100000"/>
              </a:lnSpc>
              <a:spcBef>
                <a:spcPts val="1600"/>
              </a:spcBef>
              <a:spcAft>
                <a:spcPts val="0"/>
              </a:spcAft>
              <a:buClr>
                <a:schemeClr val="dk1"/>
              </a:buClr>
              <a:buSzPts val="1800"/>
              <a:buFont typeface="Arial"/>
              <a:buNone/>
            </a:pPr>
            <a:r>
              <a:rPr b="1" lang="en-US" sz="1200">
                <a:solidFill>
                  <a:srgbClr val="424242"/>
                </a:solidFill>
                <a:latin typeface="Nunito"/>
                <a:ea typeface="Nunito"/>
                <a:cs typeface="Nunito"/>
                <a:sym typeface="Nunito"/>
              </a:rPr>
              <a:t>Heidi:</a:t>
            </a:r>
            <a:endParaRPr b="1" sz="1200">
              <a:solidFill>
                <a:srgbClr val="424242"/>
              </a:solidFill>
              <a:latin typeface="Nunito"/>
              <a:ea typeface="Nunito"/>
              <a:cs typeface="Nunito"/>
              <a:sym typeface="Nunito"/>
            </a:endParaRPr>
          </a:p>
          <a:p>
            <a:pPr indent="0" lvl="0" marL="0" rtl="0" algn="l">
              <a:lnSpc>
                <a:spcPct val="100000"/>
              </a:lnSpc>
              <a:spcBef>
                <a:spcPts val="1600"/>
              </a:spcBef>
              <a:spcAft>
                <a:spcPts val="0"/>
              </a:spcAft>
              <a:buClr>
                <a:schemeClr val="dk1"/>
              </a:buClr>
              <a:buSzPts val="1800"/>
              <a:buFont typeface="Arial"/>
              <a:buNone/>
            </a:pPr>
            <a:r>
              <a:rPr lang="en-US" sz="1200">
                <a:solidFill>
                  <a:srgbClr val="424242"/>
                </a:solidFill>
                <a:latin typeface="Nunito"/>
                <a:ea typeface="Nunito"/>
                <a:cs typeface="Nunito"/>
                <a:sym typeface="Nunito"/>
              </a:rPr>
              <a:t>They have decided they need:</a:t>
            </a:r>
            <a:endParaRPr sz="1200">
              <a:solidFill>
                <a:srgbClr val="424242"/>
              </a:solidFill>
              <a:latin typeface="Nunito"/>
              <a:ea typeface="Nunito"/>
              <a:cs typeface="Nunito"/>
              <a:sym typeface="Nunito"/>
            </a:endParaRPr>
          </a:p>
          <a:p>
            <a:pPr indent="-304800" lvl="0" marL="457200" rtl="0" algn="l">
              <a:lnSpc>
                <a:spcPct val="100000"/>
              </a:lnSpc>
              <a:spcBef>
                <a:spcPts val="1600"/>
              </a:spcBef>
              <a:spcAft>
                <a:spcPts val="0"/>
              </a:spcAft>
              <a:buClr>
                <a:schemeClr val="dk1"/>
              </a:buClr>
              <a:buSzPts val="1200"/>
              <a:buFont typeface="Nunito"/>
              <a:buChar char="●"/>
            </a:pPr>
            <a:r>
              <a:rPr lang="en-US" sz="1200">
                <a:solidFill>
                  <a:schemeClr val="dk1"/>
                </a:solidFill>
                <a:latin typeface="Nunito"/>
                <a:ea typeface="Nunito"/>
                <a:cs typeface="Nunito"/>
                <a:sym typeface="Nunito"/>
              </a:rPr>
              <a:t>A11y Manager/Lead</a:t>
            </a:r>
            <a:endParaRPr sz="1200">
              <a:solidFill>
                <a:schemeClr val="dk1"/>
              </a:solidFill>
              <a:latin typeface="Nunito"/>
              <a:ea typeface="Nunito"/>
              <a:cs typeface="Nunito"/>
              <a:sym typeface="Nunito"/>
            </a:endParaRPr>
          </a:p>
          <a:p>
            <a:pPr indent="-304800" lvl="1" marL="914400" rtl="0" algn="l">
              <a:lnSpc>
                <a:spcPct val="100000"/>
              </a:lnSpc>
              <a:spcBef>
                <a:spcPts val="0"/>
              </a:spcBef>
              <a:spcAft>
                <a:spcPts val="0"/>
              </a:spcAft>
              <a:buClr>
                <a:schemeClr val="dk1"/>
              </a:buClr>
              <a:buSzPts val="1200"/>
              <a:buFont typeface="Nunito"/>
              <a:buChar char="○"/>
            </a:pPr>
            <a:r>
              <a:rPr lang="en-US" sz="1200">
                <a:solidFill>
                  <a:schemeClr val="dk1"/>
                </a:solidFill>
                <a:latin typeface="Nunito"/>
                <a:ea typeface="Nunito"/>
                <a:cs typeface="Nunito"/>
                <a:sym typeface="Nunito"/>
              </a:rPr>
              <a:t>They need someone to organize accessibility within the company, be a knowledge resource, create best practices and process to follow. Potentially build a team to support these goals, but consider integrating this within the development teams as well.</a:t>
            </a:r>
            <a:endParaRPr sz="1200">
              <a:solidFill>
                <a:schemeClr val="dk1"/>
              </a:solidFill>
              <a:latin typeface="Nunito"/>
              <a:ea typeface="Nunito"/>
              <a:cs typeface="Nunito"/>
              <a:sym typeface="Nunito"/>
            </a:endParaRPr>
          </a:p>
          <a:p>
            <a:pPr indent="-304800" lvl="0" marL="457200" rtl="0" algn="l">
              <a:lnSpc>
                <a:spcPct val="100000"/>
              </a:lnSpc>
              <a:spcBef>
                <a:spcPts val="0"/>
              </a:spcBef>
              <a:spcAft>
                <a:spcPts val="0"/>
              </a:spcAft>
              <a:buClr>
                <a:schemeClr val="dk1"/>
              </a:buClr>
              <a:buSzPts val="1200"/>
              <a:buFont typeface="Nunito"/>
              <a:buChar char="●"/>
            </a:pPr>
            <a:r>
              <a:rPr lang="en-US" sz="1200">
                <a:solidFill>
                  <a:schemeClr val="dk1"/>
                </a:solidFill>
                <a:latin typeface="Nunito"/>
                <a:ea typeface="Nunito"/>
                <a:cs typeface="Nunito"/>
                <a:sym typeface="Nunito"/>
              </a:rPr>
              <a:t>Developer and QA</a:t>
            </a:r>
            <a:endParaRPr sz="1200">
              <a:solidFill>
                <a:schemeClr val="dk1"/>
              </a:solidFill>
              <a:latin typeface="Nunito"/>
              <a:ea typeface="Nunito"/>
              <a:cs typeface="Nunito"/>
              <a:sym typeface="Nunito"/>
            </a:endParaRPr>
          </a:p>
          <a:p>
            <a:pPr indent="-304800" lvl="1" marL="914400" rtl="0" algn="l">
              <a:lnSpc>
                <a:spcPct val="100000"/>
              </a:lnSpc>
              <a:spcBef>
                <a:spcPts val="0"/>
              </a:spcBef>
              <a:spcAft>
                <a:spcPts val="0"/>
              </a:spcAft>
              <a:buClr>
                <a:schemeClr val="dk1"/>
              </a:buClr>
              <a:buSzPts val="1200"/>
              <a:buFont typeface="Nunito"/>
              <a:buChar char="○"/>
            </a:pPr>
            <a:r>
              <a:rPr lang="en-US" sz="1200">
                <a:solidFill>
                  <a:schemeClr val="dk1"/>
                </a:solidFill>
                <a:latin typeface="Nunito"/>
                <a:ea typeface="Nunito"/>
                <a:cs typeface="Nunito"/>
                <a:sym typeface="Nunito"/>
              </a:rPr>
              <a:t>Some companies have QA testers and some developers QA their own work. THB (T-shirts for Huskies and Bulldogs) is growing but their developers do the testing right now. You need a leader so you are looking for someone who knows about accessibility and can lead a team towards THB’s accessibility goals.</a:t>
            </a:r>
            <a:endParaRPr sz="1200">
              <a:solidFill>
                <a:schemeClr val="dk1"/>
              </a:solidFill>
              <a:latin typeface="Nunito"/>
              <a:ea typeface="Nunito"/>
              <a:cs typeface="Nunito"/>
              <a:sym typeface="Nunito"/>
            </a:endParaRPr>
          </a:p>
          <a:p>
            <a:pPr indent="-304800" lvl="0" marL="457200" rtl="0" algn="l">
              <a:lnSpc>
                <a:spcPct val="100000"/>
              </a:lnSpc>
              <a:spcBef>
                <a:spcPts val="0"/>
              </a:spcBef>
              <a:spcAft>
                <a:spcPts val="0"/>
              </a:spcAft>
              <a:buClr>
                <a:schemeClr val="dk1"/>
              </a:buClr>
              <a:buSzPts val="1200"/>
              <a:buFont typeface="Nunito"/>
              <a:buChar char="●"/>
            </a:pPr>
            <a:r>
              <a:rPr lang="en-US" sz="1200">
                <a:solidFill>
                  <a:schemeClr val="dk1"/>
                </a:solidFill>
                <a:latin typeface="Nunito"/>
                <a:ea typeface="Nunito"/>
                <a:cs typeface="Nunito"/>
                <a:sym typeface="Nunito"/>
              </a:rPr>
              <a:t>UX Designer and Content Writer</a:t>
            </a:r>
            <a:endParaRPr sz="1200">
              <a:solidFill>
                <a:schemeClr val="dk1"/>
              </a:solidFill>
              <a:latin typeface="Nunito"/>
              <a:ea typeface="Nunito"/>
              <a:cs typeface="Nunito"/>
              <a:sym typeface="Nunito"/>
            </a:endParaRPr>
          </a:p>
          <a:p>
            <a:pPr indent="-304800" lvl="1" marL="914400" rtl="0" algn="l">
              <a:lnSpc>
                <a:spcPct val="100000"/>
              </a:lnSpc>
              <a:spcBef>
                <a:spcPts val="0"/>
              </a:spcBef>
              <a:spcAft>
                <a:spcPts val="0"/>
              </a:spcAft>
              <a:buClr>
                <a:schemeClr val="dk1"/>
              </a:buClr>
              <a:buSzPts val="1200"/>
              <a:buFont typeface="Nunito"/>
              <a:buChar char="○"/>
            </a:pPr>
            <a:r>
              <a:rPr lang="en-US" sz="1200">
                <a:solidFill>
                  <a:schemeClr val="dk1"/>
                </a:solidFill>
                <a:latin typeface="Nunito"/>
                <a:ea typeface="Nunito"/>
                <a:cs typeface="Nunito"/>
                <a:sym typeface="Nunito"/>
              </a:rPr>
              <a:t>Accessibility starts here. Great job looking for innovators who can design and create content that is accessible.</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SzPts val="1100"/>
              <a:buNone/>
            </a:pPr>
            <a:r>
              <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SzPts val="1100"/>
              <a:buNone/>
            </a:pPr>
            <a:r>
              <a:t/>
            </a:r>
            <a:endParaRPr sz="1200">
              <a:solidFill>
                <a:schemeClr val="dk1"/>
              </a:solidFill>
              <a:latin typeface="Nunito"/>
              <a:ea typeface="Nunito"/>
              <a:cs typeface="Nunito"/>
              <a:sym typeface="Nuni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4" name="Google Shape;41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rPr>
              <a:t>Naveesha</a:t>
            </a:r>
            <a:endParaRPr sz="12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Nunito"/>
                <a:ea typeface="Nunito"/>
                <a:cs typeface="Nunito"/>
                <a:sym typeface="Nunito"/>
                <a:extLst>
                  <a:ext uri="http://customooxmlschemas.google.com/">
                    <go:slidesCustomData xmlns:go="http://customooxmlschemas.google.com/" textRoundtripDataId="0"/>
                  </a:ext>
                </a:extLst>
              </a:rPr>
              <a:t>A11y Director interviewing an A11y Manager or Lead with an </a:t>
            </a:r>
            <a:r>
              <a:rPr b="1" lang="en-US" sz="1200">
                <a:solidFill>
                  <a:schemeClr val="dk1"/>
                </a:solidFill>
                <a:latin typeface="Nunito"/>
                <a:ea typeface="Nunito"/>
                <a:cs typeface="Nunito"/>
                <a:sym typeface="Nunito"/>
                <a:extLst>
                  <a:ext uri="http://customooxmlschemas.google.com/">
                    <go:slidesCustomData xmlns:go="http://customooxmlschemas.google.com/" textRoundtripDataId="1"/>
                  </a:ext>
                </a:extLst>
              </a:rPr>
              <a:t>under</a:t>
            </a:r>
            <a:r>
              <a:rPr lang="en-US" sz="1200">
                <a:solidFill>
                  <a:schemeClr val="dk1"/>
                </a:solidFill>
                <a:latin typeface="Nunito"/>
                <a:ea typeface="Nunito"/>
                <a:cs typeface="Nunito"/>
                <a:sym typeface="Nunito"/>
                <a:extLst>
                  <a:ext uri="http://customooxmlschemas.google.com/">
                    <go:slidesCustomData xmlns:go="http://customooxmlschemas.google.com/" textRoundtripDataId="2"/>
                  </a:ext>
                </a:extLst>
              </a:rPr>
              <a:t> experienced/skilled candidate</a:t>
            </a:r>
            <a:endParaRPr b="1" sz="1200">
              <a:solidFill>
                <a:srgbClr val="424242"/>
              </a:solidFill>
              <a:latin typeface="Nunito"/>
              <a:ea typeface="Nunito"/>
              <a:cs typeface="Nunito"/>
              <a:sym typeface="Nunito"/>
            </a:endParaRPr>
          </a:p>
          <a:p>
            <a:pPr indent="0" lvl="0" marL="0" rtl="0" algn="l">
              <a:lnSpc>
                <a:spcPct val="100000"/>
              </a:lnSpc>
              <a:spcBef>
                <a:spcPts val="0"/>
              </a:spcBef>
              <a:spcAft>
                <a:spcPts val="0"/>
              </a:spcAft>
              <a:buSzPts val="1100"/>
              <a:buNone/>
            </a:pPr>
            <a:r>
              <a:rPr lang="en-US" sz="1200">
                <a:latin typeface="Nunito"/>
                <a:ea typeface="Nunito"/>
                <a:cs typeface="Nunito"/>
                <a:sym typeface="Nunito"/>
              </a:rPr>
              <a:t>The interview is already in progress and the A11y Director has some really key accessibility related questions they want to hear the candidate respond to.</a:t>
            </a:r>
            <a:endParaRPr sz="1200">
              <a:latin typeface="Nunito"/>
              <a:ea typeface="Nunito"/>
              <a:cs typeface="Nunito"/>
              <a:sym typeface="Nunito"/>
            </a:endParaRPr>
          </a:p>
          <a:p>
            <a:pPr indent="0" lvl="0" marL="0" rtl="0" algn="l">
              <a:lnSpc>
                <a:spcPct val="100000"/>
              </a:lnSpc>
              <a:spcBef>
                <a:spcPts val="0"/>
              </a:spcBef>
              <a:spcAft>
                <a:spcPts val="0"/>
              </a:spcAft>
              <a:buSzPts val="1100"/>
              <a:buNone/>
            </a:pPr>
            <a:r>
              <a:t/>
            </a:r>
            <a:endParaRPr sz="1200">
              <a:latin typeface="Nunito"/>
              <a:ea typeface="Nunito"/>
              <a:cs typeface="Nunito"/>
              <a:sym typeface="Nunito"/>
              <a:extLst>
                <a:ext uri="http://customooxmlschemas.google.com/">
                  <go:slidesCustomData xmlns:go="http://customooxmlschemas.google.com/" textRoundtripDataId="3"/>
                </a:ext>
              </a:extLst>
            </a:endParaRPr>
          </a:p>
          <a:p>
            <a:pPr indent="0" lvl="0" marL="0" rtl="0" algn="l">
              <a:lnSpc>
                <a:spcPct val="100000"/>
              </a:lnSpc>
              <a:spcBef>
                <a:spcPts val="0"/>
              </a:spcBef>
              <a:spcAft>
                <a:spcPts val="0"/>
              </a:spcAft>
              <a:buSzPts val="1100"/>
              <a:buNone/>
            </a:pPr>
            <a:r>
              <a:rPr b="1" lang="en-US" sz="1200">
                <a:latin typeface="Nunito"/>
                <a:ea typeface="Nunito"/>
                <a:cs typeface="Nunito"/>
                <a:sym typeface="Nunito"/>
                <a:extLst>
                  <a:ext uri="http://customooxmlschemas.google.com/">
                    <go:slidesCustomData xmlns:go="http://customooxmlschemas.google.com/" textRoundtripDataId="4"/>
                  </a:ext>
                </a:extLst>
              </a:rPr>
              <a:t>Heidi - </a:t>
            </a:r>
            <a:r>
              <a:rPr b="1" lang="en-US" sz="1200">
                <a:latin typeface="Nunito"/>
                <a:ea typeface="Nunito"/>
                <a:cs typeface="Nunito"/>
                <a:sym typeface="Nunito"/>
                <a:extLst>
                  <a:ext uri="http://customooxmlschemas.google.com/">
                    <go:slidesCustomData xmlns:go="http://customooxmlschemas.google.com/" textRoundtripDataId="5"/>
                  </a:ext>
                </a:extLst>
              </a:rPr>
              <a:t>Question 1</a:t>
            </a:r>
            <a:r>
              <a:rPr lang="en-US" sz="1200">
                <a:latin typeface="Nunito"/>
                <a:ea typeface="Nunito"/>
                <a:cs typeface="Nunito"/>
                <a:sym typeface="Nunito"/>
                <a:extLst>
                  <a:ext uri="http://customooxmlschemas.google.com/">
                    <go:slidesCustomData xmlns:go="http://customooxmlschemas.google.com/" textRoundtripDataId="6"/>
                  </a:ext>
                </a:extLst>
              </a:rPr>
              <a:t>: I see on your resume you have over 5 years of accessibility experience, Please tell me more about how you’ve taken accessibility to the next level in your previous organization.</a:t>
            </a:r>
            <a:endParaRPr sz="1200">
              <a:latin typeface="Nunito"/>
              <a:ea typeface="Nunito"/>
              <a:cs typeface="Nunito"/>
              <a:sym typeface="Nunito"/>
              <a:extLst>
                <a:ext uri="http://customooxmlschemas.google.com/">
                  <go:slidesCustomData xmlns:go="http://customooxmlschemas.google.com/" textRoundtripDataId="7"/>
                </a:ext>
              </a:extLst>
            </a:endParaRPr>
          </a:p>
          <a:p>
            <a:pPr indent="0" lvl="0" marL="0" rtl="0" algn="l">
              <a:lnSpc>
                <a:spcPct val="100000"/>
              </a:lnSpc>
              <a:spcBef>
                <a:spcPts val="0"/>
              </a:spcBef>
              <a:spcAft>
                <a:spcPts val="0"/>
              </a:spcAft>
              <a:buSzPts val="1100"/>
              <a:buNone/>
            </a:pPr>
            <a:r>
              <a:rPr b="1" lang="en-US" sz="1200">
                <a:latin typeface="Nunito"/>
                <a:ea typeface="Nunito"/>
                <a:cs typeface="Nunito"/>
                <a:sym typeface="Nunito"/>
                <a:extLst>
                  <a:ext uri="http://customooxmlschemas.google.com/">
                    <go:slidesCustomData xmlns:go="http://customooxmlschemas.google.com/" textRoundtripDataId="8"/>
                  </a:ext>
                </a:extLst>
              </a:rPr>
              <a:t>Audience participation</a:t>
            </a:r>
            <a:endParaRPr b="1" sz="1200">
              <a:latin typeface="Nunito"/>
              <a:ea typeface="Nunito"/>
              <a:cs typeface="Nunito"/>
              <a:sym typeface="Nunito"/>
              <a:extLst>
                <a:ext uri="http://customooxmlschemas.google.com/">
                  <go:slidesCustomData xmlns:go="http://customooxmlschemas.google.com/" textRoundtripDataId="9"/>
                </a:ext>
              </a:extLst>
            </a:endParaRPr>
          </a:p>
          <a:p>
            <a:pPr indent="0" lvl="0" marL="0" rtl="0" algn="l">
              <a:lnSpc>
                <a:spcPct val="100000"/>
              </a:lnSpc>
              <a:spcBef>
                <a:spcPts val="0"/>
              </a:spcBef>
              <a:spcAft>
                <a:spcPts val="0"/>
              </a:spcAft>
              <a:buSzPts val="1100"/>
              <a:buNone/>
            </a:pPr>
            <a:r>
              <a:rPr b="1" lang="en-US" sz="1200">
                <a:latin typeface="Nunito"/>
                <a:ea typeface="Nunito"/>
                <a:cs typeface="Nunito"/>
                <a:sym typeface="Nunito"/>
                <a:extLst>
                  <a:ext uri="http://customooxmlschemas.google.com/">
                    <go:slidesCustomData xmlns:go="http://customooxmlschemas.google.com/" textRoundtripDataId="10"/>
                  </a:ext>
                </a:extLst>
              </a:rPr>
              <a:t>Naveesha - </a:t>
            </a:r>
            <a:r>
              <a:rPr b="1" lang="en-US" sz="1200">
                <a:latin typeface="Nunito"/>
                <a:ea typeface="Nunito"/>
                <a:cs typeface="Nunito"/>
                <a:sym typeface="Nunito"/>
                <a:extLst>
                  <a:ext uri="http://customooxmlschemas.google.com/">
                    <go:slidesCustomData xmlns:go="http://customooxmlschemas.google.com/" textRoundtripDataId="11"/>
                  </a:ext>
                </a:extLst>
              </a:rPr>
              <a:t>DON’T</a:t>
            </a:r>
            <a:r>
              <a:rPr lang="en-US" sz="1200">
                <a:latin typeface="Nunito"/>
                <a:ea typeface="Nunito"/>
                <a:cs typeface="Nunito"/>
                <a:sym typeface="Nunito"/>
                <a:extLst>
                  <a:ext uri="http://customooxmlschemas.google.com/">
                    <go:slidesCustomData xmlns:go="http://customooxmlschemas.google.com/" textRoundtripDataId="12"/>
                  </a:ext>
                </a:extLst>
              </a:rPr>
              <a:t> just throw key words at the interviewer. Be ready to highlight specific scenarios!</a:t>
            </a:r>
            <a:endParaRPr sz="1200">
              <a:latin typeface="Nunito"/>
              <a:ea typeface="Nunito"/>
              <a:cs typeface="Nunito"/>
              <a:sym typeface="Nunito"/>
              <a:extLst>
                <a:ext uri="http://customooxmlschemas.google.com/">
                  <go:slidesCustomData xmlns:go="http://customooxmlschemas.google.com/" textRoundtripDataId="13"/>
                </a:ext>
              </a:extLst>
            </a:endParaRPr>
          </a:p>
          <a:p>
            <a:pPr indent="0" lvl="0" marL="0" rtl="0" algn="l">
              <a:lnSpc>
                <a:spcPct val="100000"/>
              </a:lnSpc>
              <a:spcBef>
                <a:spcPts val="0"/>
              </a:spcBef>
              <a:spcAft>
                <a:spcPts val="0"/>
              </a:spcAft>
              <a:buSzPts val="1100"/>
              <a:buNone/>
            </a:pPr>
            <a:r>
              <a:t/>
            </a:r>
            <a:endParaRPr b="1" sz="1200">
              <a:latin typeface="Nunito"/>
              <a:ea typeface="Nunito"/>
              <a:cs typeface="Nunito"/>
              <a:sym typeface="Nunito"/>
              <a:extLst>
                <a:ext uri="http://customooxmlschemas.google.com/">
                  <go:slidesCustomData xmlns:go="http://customooxmlschemas.google.com/" textRoundtripDataId="14"/>
                </a:ext>
              </a:extLst>
            </a:endParaRPr>
          </a:p>
          <a:p>
            <a:pPr indent="0" lvl="0" marL="0" rtl="0" algn="l">
              <a:lnSpc>
                <a:spcPct val="100000"/>
              </a:lnSpc>
              <a:spcBef>
                <a:spcPts val="0"/>
              </a:spcBef>
              <a:spcAft>
                <a:spcPts val="0"/>
              </a:spcAft>
              <a:buSzPts val="1100"/>
              <a:buNone/>
            </a:pPr>
            <a:r>
              <a:rPr b="1" lang="en-US" sz="1200">
                <a:latin typeface="Nunito"/>
                <a:ea typeface="Nunito"/>
                <a:cs typeface="Nunito"/>
                <a:sym typeface="Nunito"/>
                <a:extLst>
                  <a:ext uri="http://customooxmlschemas.google.com/">
                    <go:slidesCustomData xmlns:go="http://customooxmlschemas.google.com/" textRoundtripDataId="15"/>
                  </a:ext>
                </a:extLst>
              </a:rPr>
              <a:t>Heidi – Question 2</a:t>
            </a:r>
            <a:r>
              <a:rPr lang="en-US" sz="1200">
                <a:latin typeface="Nunito"/>
                <a:ea typeface="Nunito"/>
                <a:cs typeface="Nunito"/>
                <a:sym typeface="Nunito"/>
                <a:extLst>
                  <a:ext uri="http://customooxmlschemas.google.com/">
                    <go:slidesCustomData xmlns:go="http://customooxmlschemas.google.com/" textRoundtripDataId="16"/>
                  </a:ext>
                </a:extLst>
              </a:rPr>
              <a:t>: When has implementing or sustaining the accessibility process within your previous organization become a challenge and how were you able to set that back on a successful path?</a:t>
            </a:r>
            <a:endParaRPr sz="1200">
              <a:latin typeface="Nunito"/>
              <a:ea typeface="Nunito"/>
              <a:cs typeface="Nunito"/>
              <a:sym typeface="Nunito"/>
              <a:extLst>
                <a:ext uri="http://customooxmlschemas.google.com/">
                  <go:slidesCustomData xmlns:go="http://customooxmlschemas.google.com/" textRoundtripDataId="17"/>
                </a:ext>
              </a:extLst>
            </a:endParaRPr>
          </a:p>
          <a:p>
            <a:pPr indent="0" lvl="0" marL="0" rtl="0" algn="l">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extLst>
                  <a:ext uri="http://customooxmlschemas.google.com/">
                    <go:slidesCustomData xmlns:go="http://customooxmlschemas.google.com/" textRoundtripDataId="18"/>
                  </a:ext>
                </a:extLst>
              </a:rPr>
              <a:t>Audience participation</a:t>
            </a:r>
            <a:endParaRPr b="1" sz="1200">
              <a:solidFill>
                <a:schemeClr val="dk1"/>
              </a:solidFill>
              <a:latin typeface="Nunito"/>
              <a:ea typeface="Nunito"/>
              <a:cs typeface="Nunito"/>
              <a:sym typeface="Nunito"/>
              <a:extLst>
                <a:ext uri="http://customooxmlschemas.google.com/">
                  <go:slidesCustomData xmlns:go="http://customooxmlschemas.google.com/" textRoundtripDataId="19"/>
                </a:ext>
              </a:extLst>
            </a:endParaRPr>
          </a:p>
          <a:p>
            <a:pPr indent="0" lvl="0" marL="0" rtl="0" algn="l">
              <a:spcBef>
                <a:spcPts val="0"/>
              </a:spcBef>
              <a:spcAft>
                <a:spcPts val="0"/>
              </a:spcAft>
              <a:buSzPts val="1100"/>
              <a:buNone/>
            </a:pPr>
            <a:r>
              <a:rPr b="1" lang="en-US" sz="1200">
                <a:solidFill>
                  <a:schemeClr val="dk1"/>
                </a:solidFill>
                <a:latin typeface="Nunito"/>
                <a:ea typeface="Nunito"/>
                <a:cs typeface="Nunito"/>
                <a:sym typeface="Nunito"/>
                <a:extLst>
                  <a:ext uri="http://customooxmlschemas.google.com/">
                    <go:slidesCustomData xmlns:go="http://customooxmlschemas.google.com/" textRoundtripDataId="20"/>
                  </a:ext>
                </a:extLst>
              </a:rPr>
              <a:t>Naveesha - DON’T</a:t>
            </a:r>
            <a:r>
              <a:rPr lang="en-US" sz="1200">
                <a:solidFill>
                  <a:schemeClr val="dk1"/>
                </a:solidFill>
                <a:latin typeface="Nunito"/>
                <a:ea typeface="Nunito"/>
                <a:cs typeface="Nunito"/>
                <a:sym typeface="Nunito"/>
                <a:extLst>
                  <a:ext uri="http://customooxmlschemas.google.com/">
                    <go:slidesCustomData xmlns:go="http://customooxmlschemas.google.com/" textRoundtripDataId="21"/>
                  </a:ext>
                </a:extLst>
              </a:rPr>
              <a:t> </a:t>
            </a:r>
            <a:r>
              <a:rPr lang="en-US" sz="1200">
                <a:latin typeface="Nunito"/>
                <a:ea typeface="Nunito"/>
                <a:cs typeface="Nunito"/>
                <a:sym typeface="Nunito"/>
                <a:extLst>
                  <a:ext uri="http://customooxmlschemas.google.com/">
                    <go:slidesCustomData xmlns:go="http://customooxmlschemas.google.com/" textRoundtripDataId="22"/>
                  </a:ext>
                </a:extLst>
              </a:rPr>
              <a:t>blame others. Accessibility is hard and it takes time, but own the challenge and talk about the positive steps forward you were part of!</a:t>
            </a:r>
            <a:endParaRPr sz="1200">
              <a:latin typeface="Nunito"/>
              <a:ea typeface="Nunito"/>
              <a:cs typeface="Nunito"/>
              <a:sym typeface="Nunito"/>
              <a:extLst>
                <a:ext uri="http://customooxmlschemas.google.com/">
                  <go:slidesCustomData xmlns:go="http://customooxmlschemas.google.com/" textRoundtripDataId="23"/>
                </a:ext>
              </a:extLst>
            </a:endParaRPr>
          </a:p>
          <a:p>
            <a:pPr indent="0" lvl="0" marL="0" rtl="0" algn="l">
              <a:lnSpc>
                <a:spcPct val="100000"/>
              </a:lnSpc>
              <a:spcBef>
                <a:spcPts val="0"/>
              </a:spcBef>
              <a:spcAft>
                <a:spcPts val="0"/>
              </a:spcAft>
              <a:buSzPts val="1100"/>
              <a:buNone/>
            </a:pPr>
            <a:r>
              <a:t/>
            </a:r>
            <a:endParaRPr b="1" sz="1200">
              <a:latin typeface="Nunito"/>
              <a:ea typeface="Nunito"/>
              <a:cs typeface="Nunito"/>
              <a:sym typeface="Nunito"/>
              <a:extLst>
                <a:ext uri="http://customooxmlschemas.google.com/">
                  <go:slidesCustomData xmlns:go="http://customooxmlschemas.google.com/" textRoundtripDataId="24"/>
                </a:ext>
              </a:extLst>
            </a:endParaRPr>
          </a:p>
          <a:p>
            <a:pPr indent="0" lvl="0" marL="0" rtl="0" algn="l">
              <a:lnSpc>
                <a:spcPct val="100000"/>
              </a:lnSpc>
              <a:spcBef>
                <a:spcPts val="0"/>
              </a:spcBef>
              <a:spcAft>
                <a:spcPts val="0"/>
              </a:spcAft>
              <a:buSzPts val="1100"/>
              <a:buNone/>
            </a:pPr>
            <a:r>
              <a:rPr b="1" lang="en-US" sz="1200">
                <a:latin typeface="Nunito"/>
                <a:ea typeface="Nunito"/>
                <a:cs typeface="Nunito"/>
                <a:sym typeface="Nunito"/>
                <a:extLst>
                  <a:ext uri="http://customooxmlschemas.google.com/">
                    <go:slidesCustomData xmlns:go="http://customooxmlschemas.google.com/" textRoundtripDataId="25"/>
                  </a:ext>
                </a:extLst>
              </a:rPr>
              <a:t>Heidi - Question 3</a:t>
            </a:r>
            <a:r>
              <a:rPr lang="en-US" sz="1200">
                <a:latin typeface="Nunito"/>
                <a:ea typeface="Nunito"/>
                <a:cs typeface="Nunito"/>
                <a:sym typeface="Nunito"/>
                <a:extLst>
                  <a:ext uri="http://customooxmlschemas.google.com/">
                    <go:slidesCustomData xmlns:go="http://customooxmlschemas.google.com/" textRoundtripDataId="26"/>
                  </a:ext>
                </a:extLst>
              </a:rPr>
              <a:t>: What process or technique have you used to maintain accessibility knowledge and consistency within your previous organization?</a:t>
            </a:r>
            <a:endParaRPr sz="1200">
              <a:latin typeface="Nunito"/>
              <a:ea typeface="Nunito"/>
              <a:cs typeface="Nunito"/>
              <a:sym typeface="Nunito"/>
              <a:extLst>
                <a:ext uri="http://customooxmlschemas.google.com/">
                  <go:slidesCustomData xmlns:go="http://customooxmlschemas.google.com/" textRoundtripDataId="27"/>
                </a:ext>
              </a:extLst>
            </a:endParaRPr>
          </a:p>
          <a:p>
            <a:pPr indent="0" lvl="0" marL="0" rtl="0" algn="l">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extLst>
                  <a:ext uri="http://customooxmlschemas.google.com/">
                    <go:slidesCustomData xmlns:go="http://customooxmlschemas.google.com/" textRoundtripDataId="28"/>
                  </a:ext>
                </a:extLst>
              </a:rPr>
              <a:t>Audience participation</a:t>
            </a:r>
            <a:endParaRPr b="1" sz="1200">
              <a:solidFill>
                <a:schemeClr val="dk1"/>
              </a:solidFill>
              <a:latin typeface="Nunito"/>
              <a:ea typeface="Nunito"/>
              <a:cs typeface="Nunito"/>
              <a:sym typeface="Nunito"/>
              <a:extLst>
                <a:ext uri="http://customooxmlschemas.google.com/">
                  <go:slidesCustomData xmlns:go="http://customooxmlschemas.google.com/" textRoundtripDataId="29"/>
                </a:ext>
              </a:extLst>
            </a:endParaRPr>
          </a:p>
          <a:p>
            <a:pPr indent="0" lvl="0" marL="0" rtl="0" algn="l">
              <a:spcBef>
                <a:spcPts val="0"/>
              </a:spcBef>
              <a:spcAft>
                <a:spcPts val="0"/>
              </a:spcAft>
              <a:buSzPts val="1100"/>
              <a:buNone/>
            </a:pPr>
            <a:r>
              <a:rPr b="1" lang="en-US" sz="1200">
                <a:solidFill>
                  <a:schemeClr val="dk1"/>
                </a:solidFill>
                <a:latin typeface="Nunito"/>
                <a:ea typeface="Nunito"/>
                <a:cs typeface="Nunito"/>
                <a:sym typeface="Nunito"/>
                <a:extLst>
                  <a:ext uri="http://customooxmlschemas.google.com/">
                    <go:slidesCustomData xmlns:go="http://customooxmlschemas.google.com/" textRoundtripDataId="30"/>
                  </a:ext>
                </a:extLst>
              </a:rPr>
              <a:t>Naveesha - DON’T</a:t>
            </a:r>
            <a:r>
              <a:rPr lang="en-US" sz="1200">
                <a:solidFill>
                  <a:schemeClr val="dk1"/>
                </a:solidFill>
                <a:latin typeface="Nunito"/>
                <a:ea typeface="Nunito"/>
                <a:cs typeface="Nunito"/>
                <a:sym typeface="Nunito"/>
                <a:extLst>
                  <a:ext uri="http://customooxmlschemas.google.com/">
                    <go:slidesCustomData xmlns:go="http://customooxmlschemas.google.com/" textRoundtripDataId="31"/>
                  </a:ext>
                </a:extLst>
              </a:rPr>
              <a:t> </a:t>
            </a:r>
            <a:r>
              <a:rPr lang="en-US" sz="1200">
                <a:latin typeface="Nunito"/>
                <a:ea typeface="Nunito"/>
                <a:cs typeface="Nunito"/>
                <a:sym typeface="Nunito"/>
                <a:extLst>
                  <a:ext uri="http://customooxmlschemas.google.com/">
                    <go:slidesCustomData xmlns:go="http://customooxmlschemas.google.com/" textRoundtripDataId="32"/>
                  </a:ext>
                </a:extLst>
              </a:rPr>
              <a:t>underestimate this question. Providing the knowledge is a key foundational piece of building a sustainable program. </a:t>
            </a:r>
            <a:endParaRPr sz="1200">
              <a:latin typeface="Nunito"/>
              <a:ea typeface="Nunito"/>
              <a:cs typeface="Nunito"/>
              <a:sym typeface="Nunito"/>
              <a:extLst>
                <a:ext uri="http://customooxmlschemas.google.com/">
                  <go:slidesCustomData xmlns:go="http://customooxmlschemas.google.com/" textRoundtripDataId="33"/>
                </a:ext>
              </a:extLst>
            </a:endParaRPr>
          </a:p>
          <a:p>
            <a:pPr indent="0" lvl="0" marL="0" rtl="0" algn="l">
              <a:lnSpc>
                <a:spcPct val="100000"/>
              </a:lnSpc>
              <a:spcBef>
                <a:spcPts val="0"/>
              </a:spcBef>
              <a:spcAft>
                <a:spcPts val="0"/>
              </a:spcAft>
              <a:buSzPts val="1100"/>
              <a:buNone/>
            </a:pPr>
            <a:r>
              <a:t/>
            </a:r>
            <a:endParaRPr b="1" sz="1200">
              <a:latin typeface="Nunito"/>
              <a:ea typeface="Nunito"/>
              <a:cs typeface="Nunito"/>
              <a:sym typeface="Nunito"/>
              <a:extLst>
                <a:ext uri="http://customooxmlschemas.google.com/">
                  <go:slidesCustomData xmlns:go="http://customooxmlschemas.google.com/" textRoundtripDataId="34"/>
                </a:ext>
              </a:extLst>
            </a:endParaRPr>
          </a:p>
          <a:p>
            <a:pPr indent="0" lvl="0" marL="0" rtl="0" algn="l">
              <a:lnSpc>
                <a:spcPct val="100000"/>
              </a:lnSpc>
              <a:spcBef>
                <a:spcPts val="0"/>
              </a:spcBef>
              <a:spcAft>
                <a:spcPts val="0"/>
              </a:spcAft>
              <a:buSzPts val="1100"/>
              <a:buNone/>
            </a:pPr>
            <a:r>
              <a:rPr b="1" lang="en-US" sz="1200">
                <a:latin typeface="Nunito"/>
                <a:ea typeface="Nunito"/>
                <a:cs typeface="Nunito"/>
                <a:sym typeface="Nunito"/>
                <a:extLst>
                  <a:ext uri="http://customooxmlschemas.google.com/">
                    <go:slidesCustomData xmlns:go="http://customooxmlschemas.google.com/" textRoundtripDataId="35"/>
                  </a:ext>
                </a:extLst>
              </a:rPr>
              <a:t>Heidi - Question 4</a:t>
            </a:r>
            <a:r>
              <a:rPr lang="en-US" sz="1200">
                <a:latin typeface="Nunito"/>
                <a:ea typeface="Nunito"/>
                <a:cs typeface="Nunito"/>
                <a:sym typeface="Nunito"/>
                <a:extLst>
                  <a:ext uri="http://customooxmlschemas.google.com/">
                    <go:slidesCustomData xmlns:go="http://customooxmlschemas.google.com/" textRoundtripDataId="36"/>
                  </a:ext>
                </a:extLst>
              </a:rPr>
              <a:t>: In a high volume organization, such as ours, how would you handle compliance across multiple simultaneous projects with minimal accessibility expertise?</a:t>
            </a:r>
            <a:endParaRPr sz="1200">
              <a:latin typeface="Nunito"/>
              <a:ea typeface="Nunito"/>
              <a:cs typeface="Nunito"/>
              <a:sym typeface="Nunito"/>
              <a:extLst>
                <a:ext uri="http://customooxmlschemas.google.com/">
                  <go:slidesCustomData xmlns:go="http://customooxmlschemas.google.com/" textRoundtripDataId="37"/>
                </a:ext>
              </a:extLst>
            </a:endParaRPr>
          </a:p>
          <a:p>
            <a:pPr indent="0" lvl="0" marL="0" rtl="0" algn="l">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extLst>
                  <a:ext uri="http://customooxmlschemas.google.com/">
                    <go:slidesCustomData xmlns:go="http://customooxmlschemas.google.com/" textRoundtripDataId="38"/>
                  </a:ext>
                </a:extLst>
              </a:rPr>
              <a:t>Audience participation</a:t>
            </a:r>
            <a:endParaRPr b="1" sz="1200">
              <a:solidFill>
                <a:schemeClr val="dk1"/>
              </a:solidFill>
              <a:latin typeface="Nunito"/>
              <a:ea typeface="Nunito"/>
              <a:cs typeface="Nunito"/>
              <a:sym typeface="Nunito"/>
              <a:extLst>
                <a:ext uri="http://customooxmlschemas.google.com/">
                  <go:slidesCustomData xmlns:go="http://customooxmlschemas.google.com/" textRoundtripDataId="39"/>
                </a:ext>
              </a:extLst>
            </a:endParaRPr>
          </a:p>
          <a:p>
            <a:pPr indent="0" lvl="0" marL="0" rtl="0" algn="l">
              <a:lnSpc>
                <a:spcPct val="100000"/>
              </a:lnSpc>
              <a:spcBef>
                <a:spcPts val="0"/>
              </a:spcBef>
              <a:spcAft>
                <a:spcPts val="0"/>
              </a:spcAft>
              <a:buSzPts val="1100"/>
              <a:buNone/>
            </a:pPr>
            <a:r>
              <a:rPr b="1" lang="en-US" sz="1200">
                <a:solidFill>
                  <a:schemeClr val="dk1"/>
                </a:solidFill>
                <a:latin typeface="Nunito"/>
                <a:ea typeface="Nunito"/>
                <a:cs typeface="Nunito"/>
                <a:sym typeface="Nunito"/>
                <a:extLst>
                  <a:ext uri="http://customooxmlschemas.google.com/">
                    <go:slidesCustomData xmlns:go="http://customooxmlschemas.google.com/" textRoundtripDataId="40"/>
                  </a:ext>
                </a:extLst>
              </a:rPr>
              <a:t>Naveesha - </a:t>
            </a:r>
            <a:r>
              <a:rPr b="1" lang="en-US" sz="1200">
                <a:latin typeface="Nunito"/>
                <a:ea typeface="Nunito"/>
                <a:cs typeface="Nunito"/>
                <a:sym typeface="Nunito"/>
                <a:extLst>
                  <a:ext uri="http://customooxmlschemas.google.com/">
                    <go:slidesCustomData xmlns:go="http://customooxmlschemas.google.com/" textRoundtripDataId="41"/>
                  </a:ext>
                </a:extLst>
              </a:rPr>
              <a:t>DON’T</a:t>
            </a:r>
            <a:r>
              <a:rPr lang="en-US" sz="1200">
                <a:latin typeface="Nunito"/>
                <a:ea typeface="Nunito"/>
                <a:cs typeface="Nunito"/>
                <a:sym typeface="Nunito"/>
                <a:extLst>
                  <a:ext uri="http://customooxmlschemas.google.com/">
                    <go:slidesCustomData xmlns:go="http://customooxmlschemas.google.com/" textRoundtripDataId="42"/>
                  </a:ext>
                </a:extLst>
              </a:rPr>
              <a:t> lose your focus on this question. You are being asked how you’d manage compliance across many areas. Any experience with change management in the past will aid in answering this question.</a:t>
            </a:r>
            <a:endParaRPr sz="1200">
              <a:latin typeface="Nunito"/>
              <a:ea typeface="Nunito"/>
              <a:cs typeface="Nunito"/>
              <a:sym typeface="Nunito"/>
              <a:extLst>
                <a:ext uri="http://customooxmlschemas.google.com/">
                  <go:slidesCustomData xmlns:go="http://customooxmlschemas.google.com/" textRoundtripDataId="43"/>
                </a:ext>
              </a:extLst>
            </a:endParaRPr>
          </a:p>
          <a:p>
            <a:pPr indent="0" lvl="0" marL="0" rtl="0" algn="l">
              <a:lnSpc>
                <a:spcPct val="100000"/>
              </a:lnSpc>
              <a:spcBef>
                <a:spcPts val="0"/>
              </a:spcBef>
              <a:spcAft>
                <a:spcPts val="0"/>
              </a:spcAft>
              <a:buSzPts val="1100"/>
              <a:buNone/>
            </a:pPr>
            <a:r>
              <a:t/>
            </a:r>
            <a:endParaRPr b="1" sz="1200">
              <a:latin typeface="Nunito"/>
              <a:ea typeface="Nunito"/>
              <a:cs typeface="Nunito"/>
              <a:sym typeface="Nunito"/>
              <a:extLst>
                <a:ext uri="http://customooxmlschemas.google.com/">
                  <go:slidesCustomData xmlns:go="http://customooxmlschemas.google.com/" textRoundtripDataId="44"/>
                </a:ext>
              </a:extLst>
            </a:endParaRPr>
          </a:p>
          <a:p>
            <a:pPr indent="0" lvl="0" marL="0" rtl="0" algn="l">
              <a:lnSpc>
                <a:spcPct val="100000"/>
              </a:lnSpc>
              <a:spcBef>
                <a:spcPts val="0"/>
              </a:spcBef>
              <a:spcAft>
                <a:spcPts val="0"/>
              </a:spcAft>
              <a:buSzPts val="1100"/>
              <a:buNone/>
            </a:pPr>
            <a:r>
              <a:rPr b="1" lang="en-US" sz="1200">
                <a:latin typeface="Nunito"/>
                <a:ea typeface="Nunito"/>
                <a:cs typeface="Nunito"/>
                <a:sym typeface="Nunito"/>
                <a:extLst>
                  <a:ext uri="http://customooxmlschemas.google.com/">
                    <go:slidesCustomData xmlns:go="http://customooxmlschemas.google.com/" textRoundtripDataId="45"/>
                  </a:ext>
                </a:extLst>
              </a:rPr>
              <a:t>Heidi - Question 5</a:t>
            </a:r>
            <a:r>
              <a:rPr lang="en-US" sz="1200">
                <a:latin typeface="Nunito"/>
                <a:ea typeface="Nunito"/>
                <a:cs typeface="Nunito"/>
                <a:sym typeface="Nunito"/>
                <a:extLst>
                  <a:ext uri="http://customooxmlschemas.google.com/">
                    <go:slidesCustomData xmlns:go="http://customooxmlschemas.google.com/" textRoundtripDataId="46"/>
                  </a:ext>
                </a:extLst>
              </a:rPr>
              <a:t>: How do you maintain your level of accessibility knowledge to ensure the organization you work for can consider you 100% reliable for recommendations</a:t>
            </a:r>
            <a:r>
              <a:rPr lang="en-US" sz="1200">
                <a:latin typeface="Nunito"/>
                <a:ea typeface="Nunito"/>
                <a:cs typeface="Nunito"/>
                <a:sym typeface="Nunito"/>
              </a:rPr>
              <a:t>?</a:t>
            </a:r>
            <a:endParaRPr sz="1200">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b="1" lang="en-US" sz="1200">
                <a:solidFill>
                  <a:schemeClr val="dk1"/>
                </a:solidFill>
                <a:latin typeface="Nunito"/>
                <a:ea typeface="Nunito"/>
                <a:cs typeface="Nunito"/>
                <a:sym typeface="Nunito"/>
                <a:extLst>
                  <a:ext uri="http://customooxmlschemas.google.com/">
                    <go:slidesCustomData xmlns:go="http://customooxmlschemas.google.com/" textRoundtripDataId="47"/>
                  </a:ext>
                </a:extLst>
              </a:rPr>
              <a:t>Audience participation</a:t>
            </a:r>
            <a:endParaRPr b="1" sz="1200">
              <a:solidFill>
                <a:schemeClr val="dk1"/>
              </a:solidFill>
              <a:latin typeface="Nunito"/>
              <a:ea typeface="Nunito"/>
              <a:cs typeface="Nunito"/>
              <a:sym typeface="Nunito"/>
              <a:extLst>
                <a:ext uri="http://customooxmlschemas.google.com/">
                  <go:slidesCustomData xmlns:go="http://customooxmlschemas.google.com/" textRoundtripDataId="48"/>
                </a:ext>
              </a:extLst>
            </a:endParaRPr>
          </a:p>
          <a:p>
            <a:pPr indent="0" lvl="0" marL="0" rtl="0" algn="l">
              <a:lnSpc>
                <a:spcPct val="100000"/>
              </a:lnSpc>
              <a:spcBef>
                <a:spcPts val="0"/>
              </a:spcBef>
              <a:spcAft>
                <a:spcPts val="0"/>
              </a:spcAft>
              <a:buSzPts val="1100"/>
              <a:buNone/>
            </a:pPr>
            <a:r>
              <a:rPr b="1" lang="en-US" sz="1200">
                <a:solidFill>
                  <a:schemeClr val="dk1"/>
                </a:solidFill>
                <a:latin typeface="Nunito"/>
                <a:ea typeface="Nunito"/>
                <a:cs typeface="Nunito"/>
                <a:sym typeface="Nunito"/>
                <a:extLst>
                  <a:ext uri="http://customooxmlschemas.google.com/">
                    <go:slidesCustomData xmlns:go="http://customooxmlschemas.google.com/" textRoundtripDataId="49"/>
                  </a:ext>
                </a:extLst>
              </a:rPr>
              <a:t>Naveesha - DON’T</a:t>
            </a:r>
            <a:r>
              <a:rPr lang="en-US" sz="1200">
                <a:solidFill>
                  <a:schemeClr val="dk1"/>
                </a:solidFill>
                <a:latin typeface="Nunito"/>
                <a:ea typeface="Nunito"/>
                <a:cs typeface="Nunito"/>
                <a:sym typeface="Nunito"/>
                <a:extLst>
                  <a:ext uri="http://customooxmlschemas.google.com/">
                    <go:slidesCustomData xmlns:go="http://customooxmlschemas.google.com/" textRoundtripDataId="50"/>
                  </a:ext>
                </a:extLst>
              </a:rPr>
              <a:t> </a:t>
            </a:r>
            <a:r>
              <a:rPr lang="en-US" sz="1200">
                <a:latin typeface="Nunito"/>
                <a:ea typeface="Nunito"/>
                <a:cs typeface="Nunito"/>
                <a:sym typeface="Nunito"/>
                <a:extLst>
                  <a:ext uri="http://customooxmlschemas.google.com/">
                    <go:slidesCustomData xmlns:go="http://customooxmlschemas.google.com/" textRoundtripDataId="51"/>
                  </a:ext>
                </a:extLst>
              </a:rPr>
              <a:t> </a:t>
            </a:r>
            <a:r>
              <a:rPr lang="en-US" sz="1200">
                <a:latin typeface="Nunito"/>
                <a:ea typeface="Nunito"/>
                <a:cs typeface="Nunito"/>
                <a:sym typeface="Nunito"/>
              </a:rPr>
              <a:t>say you know everything, always. The WCAG Guidelines are intentionally vague so that they can be applied to many digital situations. There are gray areas, interpretations, and things change with technology quickly. Have a plan to stay on top of the changes over saying you know everything.</a:t>
            </a:r>
            <a:endParaRPr sz="1200">
              <a:latin typeface="Nunito"/>
              <a:ea typeface="Nunito"/>
              <a:cs typeface="Nunito"/>
              <a:sym typeface="Nuni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2"/>
          <p:cNvGrpSpPr/>
          <p:nvPr/>
        </p:nvGrpSpPr>
        <p:grpSpPr>
          <a:xfrm>
            <a:off x="9790426" y="4546120"/>
            <a:ext cx="2255173" cy="2310006"/>
            <a:chOff x="7343003" y="3409675"/>
            <a:chExt cx="1691422" cy="1732548"/>
          </a:xfrm>
        </p:grpSpPr>
        <p:grpSp>
          <p:nvGrpSpPr>
            <p:cNvPr id="11" name="Google Shape;11;p22"/>
            <p:cNvGrpSpPr/>
            <p:nvPr/>
          </p:nvGrpSpPr>
          <p:grpSpPr>
            <a:xfrm>
              <a:off x="7343003" y="4453711"/>
              <a:ext cx="316800" cy="688512"/>
              <a:chOff x="7343003" y="4453711"/>
              <a:chExt cx="316800" cy="688512"/>
            </a:xfrm>
          </p:grpSpPr>
          <p:sp>
            <p:nvSpPr>
              <p:cNvPr id="12" name="Google Shape;12;p22"/>
              <p:cNvSpPr/>
              <p:nvPr/>
            </p:nvSpPr>
            <p:spPr>
              <a:xfrm>
                <a:off x="7343003" y="4453711"/>
                <a:ext cx="316800" cy="688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2"/>
              <p:cNvSpPr/>
              <p:nvPr/>
            </p:nvSpPr>
            <p:spPr>
              <a:xfrm>
                <a:off x="7343003" y="4801723"/>
                <a:ext cx="316800" cy="340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 name="Google Shape;14;p22"/>
            <p:cNvGrpSpPr/>
            <p:nvPr/>
          </p:nvGrpSpPr>
          <p:grpSpPr>
            <a:xfrm>
              <a:off x="7801210" y="4105700"/>
              <a:ext cx="316800" cy="1036523"/>
              <a:chOff x="7801210" y="4105700"/>
              <a:chExt cx="316800" cy="1036523"/>
            </a:xfrm>
          </p:grpSpPr>
          <p:sp>
            <p:nvSpPr>
              <p:cNvPr id="15" name="Google Shape;15;p22"/>
              <p:cNvSpPr/>
              <p:nvPr/>
            </p:nvSpPr>
            <p:spPr>
              <a:xfrm>
                <a:off x="7801210" y="4453711"/>
                <a:ext cx="316800" cy="688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2"/>
              <p:cNvSpPr/>
              <p:nvPr/>
            </p:nvSpPr>
            <p:spPr>
              <a:xfrm>
                <a:off x="7801210" y="4105700"/>
                <a:ext cx="316800" cy="1036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2"/>
              <p:cNvSpPr/>
              <p:nvPr/>
            </p:nvSpPr>
            <p:spPr>
              <a:xfrm>
                <a:off x="7801210" y="4801723"/>
                <a:ext cx="316800" cy="340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 name="Google Shape;18;p22"/>
            <p:cNvGrpSpPr/>
            <p:nvPr/>
          </p:nvGrpSpPr>
          <p:grpSpPr>
            <a:xfrm>
              <a:off x="8259418" y="3757688"/>
              <a:ext cx="316800" cy="1384535"/>
              <a:chOff x="8259418" y="3757688"/>
              <a:chExt cx="316800" cy="1384535"/>
            </a:xfrm>
          </p:grpSpPr>
          <p:sp>
            <p:nvSpPr>
              <p:cNvPr id="19" name="Google Shape;19;p22"/>
              <p:cNvSpPr/>
              <p:nvPr/>
            </p:nvSpPr>
            <p:spPr>
              <a:xfrm>
                <a:off x="8259418" y="4453711"/>
                <a:ext cx="316800" cy="688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2"/>
              <p:cNvSpPr/>
              <p:nvPr/>
            </p:nvSpPr>
            <p:spPr>
              <a:xfrm>
                <a:off x="8259418" y="3757688"/>
                <a:ext cx="316800" cy="1384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2"/>
              <p:cNvSpPr/>
              <p:nvPr/>
            </p:nvSpPr>
            <p:spPr>
              <a:xfrm>
                <a:off x="8259418" y="4105700"/>
                <a:ext cx="316800" cy="1036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2"/>
              <p:cNvSpPr/>
              <p:nvPr/>
            </p:nvSpPr>
            <p:spPr>
              <a:xfrm>
                <a:off x="8259418" y="4801723"/>
                <a:ext cx="316800" cy="340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 name="Google Shape;23;p22"/>
            <p:cNvGrpSpPr/>
            <p:nvPr/>
          </p:nvGrpSpPr>
          <p:grpSpPr>
            <a:xfrm>
              <a:off x="8717625" y="3409675"/>
              <a:ext cx="316800" cy="1732548"/>
              <a:chOff x="8717625" y="3409675"/>
              <a:chExt cx="316800" cy="1732548"/>
            </a:xfrm>
          </p:grpSpPr>
          <p:sp>
            <p:nvSpPr>
              <p:cNvPr id="24" name="Google Shape;24;p22"/>
              <p:cNvSpPr/>
              <p:nvPr/>
            </p:nvSpPr>
            <p:spPr>
              <a:xfrm>
                <a:off x="8717625" y="4453711"/>
                <a:ext cx="316800" cy="688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2"/>
              <p:cNvSpPr/>
              <p:nvPr/>
            </p:nvSpPr>
            <p:spPr>
              <a:xfrm>
                <a:off x="8717625" y="3757688"/>
                <a:ext cx="316800" cy="1384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22"/>
              <p:cNvSpPr/>
              <p:nvPr/>
            </p:nvSpPr>
            <p:spPr>
              <a:xfrm>
                <a:off x="8717625" y="4105700"/>
                <a:ext cx="316800" cy="1036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2"/>
              <p:cNvSpPr/>
              <p:nvPr/>
            </p:nvSpPr>
            <p:spPr>
              <a:xfrm>
                <a:off x="8717625" y="3409675"/>
                <a:ext cx="316800" cy="1732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2"/>
              <p:cNvSpPr/>
              <p:nvPr/>
            </p:nvSpPr>
            <p:spPr>
              <a:xfrm>
                <a:off x="8717625" y="4801723"/>
                <a:ext cx="316800" cy="340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9" name="Google Shape;29;p22"/>
          <p:cNvGrpSpPr/>
          <p:nvPr/>
        </p:nvGrpSpPr>
        <p:grpSpPr>
          <a:xfrm>
            <a:off x="6724502" y="0"/>
            <a:ext cx="5085303" cy="5118671"/>
            <a:chOff x="5043503" y="0"/>
            <a:chExt cx="3814072" cy="3839102"/>
          </a:xfrm>
        </p:grpSpPr>
        <p:sp>
          <p:nvSpPr>
            <p:cNvPr id="30" name="Google Shape;30;p22"/>
            <p:cNvSpPr/>
            <p:nvPr/>
          </p:nvSpPr>
          <p:spPr>
            <a:xfrm>
              <a:off x="8460975" y="1817775"/>
              <a:ext cx="396600" cy="396600"/>
            </a:xfrm>
            <a:prstGeom prst="ellipse">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2"/>
            <p:cNvSpPr/>
            <p:nvPr/>
          </p:nvSpPr>
          <p:spPr>
            <a:xfrm rot="-9830444">
              <a:off x="6469759" y="3480728"/>
              <a:ext cx="320148" cy="320148"/>
            </a:xfrm>
            <a:prstGeom prst="ellipse">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 name="Google Shape;32;p22"/>
            <p:cNvGrpSpPr/>
            <p:nvPr/>
          </p:nvGrpSpPr>
          <p:grpSpPr>
            <a:xfrm>
              <a:off x="7647812" y="2704283"/>
              <a:ext cx="635219" cy="635219"/>
              <a:chOff x="6725724" y="2701260"/>
              <a:chExt cx="1208101" cy="1208100"/>
            </a:xfrm>
          </p:grpSpPr>
          <p:sp>
            <p:nvSpPr>
              <p:cNvPr id="33" name="Google Shape;33;p22"/>
              <p:cNvSpPr/>
              <p:nvPr/>
            </p:nvSpPr>
            <p:spPr>
              <a:xfrm rot="5400000">
                <a:off x="6725725" y="2701260"/>
                <a:ext cx="1208100" cy="1208100"/>
              </a:xfrm>
              <a:prstGeom prst="ellipse">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2"/>
              <p:cNvSpPr/>
              <p:nvPr/>
            </p:nvSpPr>
            <p:spPr>
              <a:xfrm rot="5400000">
                <a:off x="6725724" y="2701260"/>
                <a:ext cx="1208100" cy="1208100"/>
              </a:xfrm>
              <a:prstGeom prst="pie">
                <a:avLst>
                  <a:gd fmla="val 8244818" name="adj1"/>
                  <a:gd fmla="val 16246175"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2"/>
              <p:cNvSpPr/>
              <p:nvPr/>
            </p:nvSpPr>
            <p:spPr>
              <a:xfrm rot="5400000">
                <a:off x="6954988" y="2930398"/>
                <a:ext cx="749700" cy="749700"/>
              </a:xfrm>
              <a:prstGeom prst="ellipse">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 name="Google Shape;36;p22"/>
            <p:cNvSpPr/>
            <p:nvPr/>
          </p:nvSpPr>
          <p:spPr>
            <a:xfrm>
              <a:off x="8460975" y="1817775"/>
              <a:ext cx="396600" cy="396600"/>
            </a:xfrm>
            <a:prstGeom prst="pie">
              <a:avLst>
                <a:gd fmla="val 19376841" name="adj1"/>
                <a:gd fmla="val 1620000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7" name="Google Shape;37;p22"/>
            <p:cNvGrpSpPr/>
            <p:nvPr/>
          </p:nvGrpSpPr>
          <p:grpSpPr>
            <a:xfrm>
              <a:off x="7952720" y="179238"/>
              <a:ext cx="873165" cy="873003"/>
              <a:chOff x="7754428" y="208725"/>
              <a:chExt cx="541800" cy="541800"/>
            </a:xfrm>
          </p:grpSpPr>
          <p:sp>
            <p:nvSpPr>
              <p:cNvPr id="38" name="Google Shape;38;p22"/>
              <p:cNvSpPr/>
              <p:nvPr/>
            </p:nvSpPr>
            <p:spPr>
              <a:xfrm rot="-8647347">
                <a:off x="7831319" y="285616"/>
                <a:ext cx="388018" cy="388018"/>
              </a:xfrm>
              <a:prstGeom prst="ellipse">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2"/>
              <p:cNvSpPr/>
              <p:nvPr/>
            </p:nvSpPr>
            <p:spPr>
              <a:xfrm rot="-8647347">
                <a:off x="7831319" y="285616"/>
                <a:ext cx="388018" cy="388018"/>
              </a:xfrm>
              <a:prstGeom prst="pie">
                <a:avLst>
                  <a:gd fmla="val 19376841" name="adj1"/>
                  <a:gd fmla="val 12313574"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 name="Google Shape;40;p22"/>
            <p:cNvSpPr/>
            <p:nvPr/>
          </p:nvSpPr>
          <p:spPr>
            <a:xfrm>
              <a:off x="5399840" y="356365"/>
              <a:ext cx="2577000" cy="2577000"/>
            </a:xfrm>
            <a:prstGeom prst="ellipse">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22"/>
            <p:cNvSpPr/>
            <p:nvPr/>
          </p:nvSpPr>
          <p:spPr>
            <a:xfrm rot="2043858">
              <a:off x="5503813" y="460310"/>
              <a:ext cx="2369480" cy="2369480"/>
            </a:xfrm>
            <a:prstGeom prst="ellipse">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2"/>
            <p:cNvSpPr/>
            <p:nvPr/>
          </p:nvSpPr>
          <p:spPr>
            <a:xfrm>
              <a:off x="5399795" y="360281"/>
              <a:ext cx="2577000" cy="2577000"/>
            </a:xfrm>
            <a:prstGeom prst="pie">
              <a:avLst>
                <a:gd fmla="val 8801158" name="adj1"/>
                <a:gd fmla="val 1620000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22"/>
            <p:cNvSpPr/>
            <p:nvPr/>
          </p:nvSpPr>
          <p:spPr>
            <a:xfrm rot="2044777">
              <a:off x="5911449" y="867729"/>
              <a:ext cx="1554223" cy="1554223"/>
            </a:xfrm>
            <a:prstGeom prst="ellipse">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22"/>
            <p:cNvSpPr/>
            <p:nvPr/>
          </p:nvSpPr>
          <p:spPr>
            <a:xfrm>
              <a:off x="5399795" y="356358"/>
              <a:ext cx="2577000" cy="2577000"/>
            </a:xfrm>
            <a:prstGeom prst="pie">
              <a:avLst>
                <a:gd fmla="val 12554101" name="adj1"/>
                <a:gd fmla="val 1620000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22"/>
            <p:cNvSpPr/>
            <p:nvPr/>
          </p:nvSpPr>
          <p:spPr>
            <a:xfrm rot="-9830444">
              <a:off x="6469759" y="3480727"/>
              <a:ext cx="320148" cy="320148"/>
            </a:xfrm>
            <a:prstGeom prst="pie">
              <a:avLst>
                <a:gd fmla="val 19376841" name="adj1"/>
                <a:gd fmla="val 1620000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 name="Google Shape;46;p22"/>
          <p:cNvSpPr txBox="1"/>
          <p:nvPr>
            <p:ph type="ctrTitle"/>
          </p:nvPr>
        </p:nvSpPr>
        <p:spPr>
          <a:xfrm>
            <a:off x="1098667" y="2151750"/>
            <a:ext cx="5673900" cy="24972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47" name="Google Shape;47;p22"/>
          <p:cNvSpPr txBox="1"/>
          <p:nvPr>
            <p:ph idx="1" type="subTitle"/>
          </p:nvPr>
        </p:nvSpPr>
        <p:spPr>
          <a:xfrm>
            <a:off x="1098667" y="4795067"/>
            <a:ext cx="5673900" cy="9273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100"/>
              <a:buNone/>
              <a:defRPr sz="2100">
                <a:solidFill>
                  <a:schemeClr val="lt1"/>
                </a:solidFill>
              </a:defRPr>
            </a:lvl2pPr>
            <a:lvl3pPr lvl="2" algn="l">
              <a:lnSpc>
                <a:spcPct val="100000"/>
              </a:lnSpc>
              <a:spcBef>
                <a:spcPts val="0"/>
              </a:spcBef>
              <a:spcAft>
                <a:spcPts val="0"/>
              </a:spcAft>
              <a:buClr>
                <a:schemeClr val="lt1"/>
              </a:buClr>
              <a:buSzPts val="2100"/>
              <a:buNone/>
              <a:defRPr sz="2100">
                <a:solidFill>
                  <a:schemeClr val="lt1"/>
                </a:solidFill>
              </a:defRPr>
            </a:lvl3pPr>
            <a:lvl4pPr lvl="3" algn="l">
              <a:lnSpc>
                <a:spcPct val="100000"/>
              </a:lnSpc>
              <a:spcBef>
                <a:spcPts val="0"/>
              </a:spcBef>
              <a:spcAft>
                <a:spcPts val="0"/>
              </a:spcAft>
              <a:buClr>
                <a:schemeClr val="lt1"/>
              </a:buClr>
              <a:buSzPts val="2100"/>
              <a:buNone/>
              <a:defRPr sz="2100">
                <a:solidFill>
                  <a:schemeClr val="lt1"/>
                </a:solidFill>
              </a:defRPr>
            </a:lvl4pPr>
            <a:lvl5pPr lvl="4" algn="l">
              <a:lnSpc>
                <a:spcPct val="100000"/>
              </a:lnSpc>
              <a:spcBef>
                <a:spcPts val="0"/>
              </a:spcBef>
              <a:spcAft>
                <a:spcPts val="0"/>
              </a:spcAft>
              <a:buClr>
                <a:schemeClr val="lt1"/>
              </a:buClr>
              <a:buSzPts val="2100"/>
              <a:buNone/>
              <a:defRPr sz="2100">
                <a:solidFill>
                  <a:schemeClr val="lt1"/>
                </a:solidFill>
              </a:defRPr>
            </a:lvl5pPr>
            <a:lvl6pPr lvl="5" algn="l">
              <a:lnSpc>
                <a:spcPct val="100000"/>
              </a:lnSpc>
              <a:spcBef>
                <a:spcPts val="0"/>
              </a:spcBef>
              <a:spcAft>
                <a:spcPts val="0"/>
              </a:spcAft>
              <a:buClr>
                <a:schemeClr val="lt1"/>
              </a:buClr>
              <a:buSzPts val="2100"/>
              <a:buNone/>
              <a:defRPr sz="2100">
                <a:solidFill>
                  <a:schemeClr val="lt1"/>
                </a:solidFill>
              </a:defRPr>
            </a:lvl6pPr>
            <a:lvl7pPr lvl="6" algn="l">
              <a:lnSpc>
                <a:spcPct val="100000"/>
              </a:lnSpc>
              <a:spcBef>
                <a:spcPts val="0"/>
              </a:spcBef>
              <a:spcAft>
                <a:spcPts val="0"/>
              </a:spcAft>
              <a:buClr>
                <a:schemeClr val="lt1"/>
              </a:buClr>
              <a:buSzPts val="2100"/>
              <a:buNone/>
              <a:defRPr sz="2100">
                <a:solidFill>
                  <a:schemeClr val="lt1"/>
                </a:solidFill>
              </a:defRPr>
            </a:lvl7pPr>
            <a:lvl8pPr lvl="7" algn="l">
              <a:lnSpc>
                <a:spcPct val="100000"/>
              </a:lnSpc>
              <a:spcBef>
                <a:spcPts val="0"/>
              </a:spcBef>
              <a:spcAft>
                <a:spcPts val="0"/>
              </a:spcAft>
              <a:buClr>
                <a:schemeClr val="lt1"/>
              </a:buClr>
              <a:buSzPts val="2100"/>
              <a:buNone/>
              <a:defRPr sz="2100">
                <a:solidFill>
                  <a:schemeClr val="lt1"/>
                </a:solidFill>
              </a:defRPr>
            </a:lvl8pPr>
            <a:lvl9pPr lvl="8" algn="l">
              <a:lnSpc>
                <a:spcPct val="100000"/>
              </a:lnSpc>
              <a:spcBef>
                <a:spcPts val="0"/>
              </a:spcBef>
              <a:spcAft>
                <a:spcPts val="0"/>
              </a:spcAft>
              <a:buClr>
                <a:schemeClr val="lt1"/>
              </a:buClr>
              <a:buSzPts val="2100"/>
              <a:buNone/>
              <a:defRPr sz="2100">
                <a:solidFill>
                  <a:schemeClr val="lt1"/>
                </a:solidFill>
              </a:defRPr>
            </a:lvl9pPr>
          </a:lstStyle>
          <a:p/>
        </p:txBody>
      </p:sp>
      <p:sp>
        <p:nvSpPr>
          <p:cNvPr id="48" name="Google Shape;48;p22"/>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1" name="Shape 141"/>
        <p:cNvGrpSpPr/>
        <p:nvPr/>
      </p:nvGrpSpPr>
      <p:grpSpPr>
        <a:xfrm>
          <a:off x="0" y="0"/>
          <a:ext cx="0" cy="0"/>
          <a:chOff x="0" y="0"/>
          <a:chExt cx="0" cy="0"/>
        </a:xfrm>
      </p:grpSpPr>
      <p:grpSp>
        <p:nvGrpSpPr>
          <p:cNvPr id="142" name="Google Shape;142;p31"/>
          <p:cNvGrpSpPr/>
          <p:nvPr/>
        </p:nvGrpSpPr>
        <p:grpSpPr>
          <a:xfrm>
            <a:off x="951176" y="5129497"/>
            <a:ext cx="1100560" cy="1100560"/>
            <a:chOff x="348199" y="179450"/>
            <a:chExt cx="1116300" cy="1116300"/>
          </a:xfrm>
        </p:grpSpPr>
        <p:sp>
          <p:nvSpPr>
            <p:cNvPr id="143" name="Google Shape;143;p31"/>
            <p:cNvSpPr/>
            <p:nvPr/>
          </p:nvSpPr>
          <p:spPr>
            <a:xfrm rot="-5400000">
              <a:off x="574557" y="405788"/>
              <a:ext cx="663600" cy="663600"/>
            </a:xfrm>
            <a:prstGeom prst="pie">
              <a:avLst>
                <a:gd fmla="val 10792838" name="adj1"/>
                <a:gd fmla="val 16200000" name="adj2"/>
              </a:avLst>
            </a:prstGeom>
            <a:solidFill>
              <a:schemeClr val="dk2">
                <a:alpha val="1098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31"/>
            <p:cNvSpPr/>
            <p:nvPr/>
          </p:nvSpPr>
          <p:spPr>
            <a:xfrm rot="-5400000">
              <a:off x="348199" y="179450"/>
              <a:ext cx="1116300" cy="1116300"/>
            </a:xfrm>
            <a:prstGeom prst="pie">
              <a:avLst>
                <a:gd fmla="val 10792838" name="adj1"/>
                <a:gd fmla="val 16200000" name="adj2"/>
              </a:avLst>
            </a:prstGeom>
            <a:solidFill>
              <a:schemeClr val="dk2">
                <a:alpha val="1098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5" name="Google Shape;145;p31"/>
          <p:cNvSpPr txBox="1"/>
          <p:nvPr>
            <p:ph idx="1" type="body"/>
          </p:nvPr>
        </p:nvSpPr>
        <p:spPr>
          <a:xfrm>
            <a:off x="1738400" y="5518633"/>
            <a:ext cx="7790700" cy="713100"/>
          </a:xfrm>
          <a:prstGeom prst="rect">
            <a:avLst/>
          </a:prstGeom>
          <a:noFill/>
          <a:ln>
            <a:noFill/>
          </a:ln>
        </p:spPr>
        <p:txBody>
          <a:bodyPr anchorCtr="0" anchor="t" bIns="121900" lIns="121900" spcFirstLastPara="1" rIns="121900" wrap="square" tIns="121900">
            <a:normAutofit/>
          </a:bodyPr>
          <a:lstStyle>
            <a:lvl1pPr indent="-228600" lvl="0" marL="457200" algn="l">
              <a:lnSpc>
                <a:spcPct val="100000"/>
              </a:lnSpc>
              <a:spcBef>
                <a:spcPts val="0"/>
              </a:spcBef>
              <a:spcAft>
                <a:spcPts val="0"/>
              </a:spcAft>
              <a:buSzPts val="1700"/>
              <a:buNone/>
              <a:defRPr/>
            </a:lvl1pPr>
          </a:lstStyle>
          <a:p/>
        </p:txBody>
      </p:sp>
      <p:sp>
        <p:nvSpPr>
          <p:cNvPr id="146" name="Google Shape;146;p31"/>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7" name="Shape 147"/>
        <p:cNvGrpSpPr/>
        <p:nvPr/>
      </p:nvGrpSpPr>
      <p:grpSpPr>
        <a:xfrm>
          <a:off x="0" y="0"/>
          <a:ext cx="0" cy="0"/>
          <a:chOff x="0" y="0"/>
          <a:chExt cx="0" cy="0"/>
        </a:xfrm>
      </p:grpSpPr>
      <p:grpSp>
        <p:nvGrpSpPr>
          <p:cNvPr id="148" name="Google Shape;148;p32"/>
          <p:cNvGrpSpPr/>
          <p:nvPr/>
        </p:nvGrpSpPr>
        <p:grpSpPr>
          <a:xfrm>
            <a:off x="69" y="5465463"/>
            <a:ext cx="12191743" cy="1392365"/>
            <a:chOff x="52" y="4099200"/>
            <a:chExt cx="9144036" cy="1044300"/>
          </a:xfrm>
        </p:grpSpPr>
        <p:grpSp>
          <p:nvGrpSpPr>
            <p:cNvPr id="149" name="Google Shape;149;p32"/>
            <p:cNvGrpSpPr/>
            <p:nvPr/>
          </p:nvGrpSpPr>
          <p:grpSpPr>
            <a:xfrm>
              <a:off x="52" y="4309200"/>
              <a:ext cx="231622" cy="834300"/>
              <a:chOff x="2688737" y="4301380"/>
              <a:chExt cx="231900" cy="834300"/>
            </a:xfrm>
          </p:grpSpPr>
          <p:sp>
            <p:nvSpPr>
              <p:cNvPr id="150" name="Google Shape;150;p32"/>
              <p:cNvSpPr/>
              <p:nvPr/>
            </p:nvSpPr>
            <p:spPr>
              <a:xfrm flipH="1">
                <a:off x="2688737" y="4720780"/>
                <a:ext cx="2319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32"/>
              <p:cNvSpPr/>
              <p:nvPr/>
            </p:nvSpPr>
            <p:spPr>
              <a:xfrm flipH="1">
                <a:off x="2688737" y="4301380"/>
                <a:ext cx="2319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32"/>
              <p:cNvSpPr/>
              <p:nvPr/>
            </p:nvSpPr>
            <p:spPr>
              <a:xfrm flipH="1">
                <a:off x="2688737" y="4511080"/>
                <a:ext cx="2319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32"/>
              <p:cNvSpPr/>
              <p:nvPr/>
            </p:nvSpPr>
            <p:spPr>
              <a:xfrm flipH="1">
                <a:off x="2688737" y="4930480"/>
                <a:ext cx="2319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4" name="Google Shape;154;p32"/>
            <p:cNvGrpSpPr/>
            <p:nvPr/>
          </p:nvGrpSpPr>
          <p:grpSpPr>
            <a:xfrm>
              <a:off x="371406" y="4099200"/>
              <a:ext cx="231622" cy="1044300"/>
              <a:chOff x="2688737" y="4091380"/>
              <a:chExt cx="231900" cy="1044300"/>
            </a:xfrm>
          </p:grpSpPr>
          <p:sp>
            <p:nvSpPr>
              <p:cNvPr id="155" name="Google Shape;155;p32"/>
              <p:cNvSpPr/>
              <p:nvPr/>
            </p:nvSpPr>
            <p:spPr>
              <a:xfrm flipH="1">
                <a:off x="2688737" y="4720780"/>
                <a:ext cx="2319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32"/>
              <p:cNvSpPr/>
              <p:nvPr/>
            </p:nvSpPr>
            <p:spPr>
              <a:xfrm flipH="1">
                <a:off x="2688737" y="4301380"/>
                <a:ext cx="2319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32"/>
              <p:cNvSpPr/>
              <p:nvPr/>
            </p:nvSpPr>
            <p:spPr>
              <a:xfrm flipH="1">
                <a:off x="2688737" y="4511080"/>
                <a:ext cx="2319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32"/>
              <p:cNvSpPr/>
              <p:nvPr/>
            </p:nvSpPr>
            <p:spPr>
              <a:xfrm flipH="1">
                <a:off x="2688737" y="4091380"/>
                <a:ext cx="231900" cy="104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32"/>
              <p:cNvSpPr/>
              <p:nvPr/>
            </p:nvSpPr>
            <p:spPr>
              <a:xfrm flipH="1">
                <a:off x="2688737" y="4930480"/>
                <a:ext cx="2319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0" name="Google Shape;160;p32"/>
            <p:cNvGrpSpPr/>
            <p:nvPr/>
          </p:nvGrpSpPr>
          <p:grpSpPr>
            <a:xfrm>
              <a:off x="742761" y="4309200"/>
              <a:ext cx="231622" cy="834300"/>
              <a:chOff x="2688737" y="4301380"/>
              <a:chExt cx="231900" cy="834300"/>
            </a:xfrm>
          </p:grpSpPr>
          <p:sp>
            <p:nvSpPr>
              <p:cNvPr id="161" name="Google Shape;161;p32"/>
              <p:cNvSpPr/>
              <p:nvPr/>
            </p:nvSpPr>
            <p:spPr>
              <a:xfrm flipH="1">
                <a:off x="2688737" y="4720780"/>
                <a:ext cx="2319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32"/>
              <p:cNvSpPr/>
              <p:nvPr/>
            </p:nvSpPr>
            <p:spPr>
              <a:xfrm flipH="1">
                <a:off x="2688737" y="4301380"/>
                <a:ext cx="2319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32"/>
              <p:cNvSpPr/>
              <p:nvPr/>
            </p:nvSpPr>
            <p:spPr>
              <a:xfrm flipH="1">
                <a:off x="2688737" y="4511080"/>
                <a:ext cx="2319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32"/>
              <p:cNvSpPr/>
              <p:nvPr/>
            </p:nvSpPr>
            <p:spPr>
              <a:xfrm flipH="1">
                <a:off x="2688737" y="4930480"/>
                <a:ext cx="2319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5" name="Google Shape;165;p32"/>
            <p:cNvGrpSpPr/>
            <p:nvPr/>
          </p:nvGrpSpPr>
          <p:grpSpPr>
            <a:xfrm>
              <a:off x="1114115" y="4518900"/>
              <a:ext cx="231622" cy="624600"/>
              <a:chOff x="2688737" y="4511080"/>
              <a:chExt cx="231900" cy="624600"/>
            </a:xfrm>
          </p:grpSpPr>
          <p:sp>
            <p:nvSpPr>
              <p:cNvPr id="166" name="Google Shape;166;p32"/>
              <p:cNvSpPr/>
              <p:nvPr/>
            </p:nvSpPr>
            <p:spPr>
              <a:xfrm flipH="1">
                <a:off x="2688737" y="4720780"/>
                <a:ext cx="2319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32"/>
              <p:cNvSpPr/>
              <p:nvPr/>
            </p:nvSpPr>
            <p:spPr>
              <a:xfrm flipH="1">
                <a:off x="2688737" y="4511080"/>
                <a:ext cx="2319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32"/>
              <p:cNvSpPr/>
              <p:nvPr/>
            </p:nvSpPr>
            <p:spPr>
              <a:xfrm flipH="1">
                <a:off x="2688737" y="4930480"/>
                <a:ext cx="2319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9" name="Google Shape;169;p32"/>
            <p:cNvGrpSpPr/>
            <p:nvPr/>
          </p:nvGrpSpPr>
          <p:grpSpPr>
            <a:xfrm>
              <a:off x="1856753" y="4099200"/>
              <a:ext cx="231600" cy="1044300"/>
              <a:chOff x="1856753" y="4099200"/>
              <a:chExt cx="231600" cy="1044300"/>
            </a:xfrm>
          </p:grpSpPr>
          <p:sp>
            <p:nvSpPr>
              <p:cNvPr id="170" name="Google Shape;170;p32"/>
              <p:cNvSpPr/>
              <p:nvPr/>
            </p:nvSpPr>
            <p:spPr>
              <a:xfrm flipH="1">
                <a:off x="1856753"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32"/>
              <p:cNvSpPr/>
              <p:nvPr/>
            </p:nvSpPr>
            <p:spPr>
              <a:xfrm flipH="1">
                <a:off x="1856753" y="4309200"/>
                <a:ext cx="2316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32"/>
              <p:cNvSpPr/>
              <p:nvPr/>
            </p:nvSpPr>
            <p:spPr>
              <a:xfrm flipH="1">
                <a:off x="1856753"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32"/>
              <p:cNvSpPr/>
              <p:nvPr/>
            </p:nvSpPr>
            <p:spPr>
              <a:xfrm flipH="1">
                <a:off x="1856753" y="4099200"/>
                <a:ext cx="231600" cy="104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32"/>
              <p:cNvSpPr/>
              <p:nvPr/>
            </p:nvSpPr>
            <p:spPr>
              <a:xfrm flipH="1">
                <a:off x="1856753"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5" name="Google Shape;175;p32"/>
            <p:cNvGrpSpPr/>
            <p:nvPr/>
          </p:nvGrpSpPr>
          <p:grpSpPr>
            <a:xfrm>
              <a:off x="2228107" y="4309200"/>
              <a:ext cx="231600" cy="834300"/>
              <a:chOff x="2228107" y="4309200"/>
              <a:chExt cx="231600" cy="834300"/>
            </a:xfrm>
          </p:grpSpPr>
          <p:sp>
            <p:nvSpPr>
              <p:cNvPr id="176" name="Google Shape;176;p32"/>
              <p:cNvSpPr/>
              <p:nvPr/>
            </p:nvSpPr>
            <p:spPr>
              <a:xfrm flipH="1">
                <a:off x="2228107"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32"/>
              <p:cNvSpPr/>
              <p:nvPr/>
            </p:nvSpPr>
            <p:spPr>
              <a:xfrm flipH="1">
                <a:off x="2228107" y="4309200"/>
                <a:ext cx="2316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32"/>
              <p:cNvSpPr/>
              <p:nvPr/>
            </p:nvSpPr>
            <p:spPr>
              <a:xfrm flipH="1">
                <a:off x="2228107"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32"/>
              <p:cNvSpPr/>
              <p:nvPr/>
            </p:nvSpPr>
            <p:spPr>
              <a:xfrm flipH="1">
                <a:off x="2228107"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0" name="Google Shape;180;p32"/>
            <p:cNvGrpSpPr/>
            <p:nvPr/>
          </p:nvGrpSpPr>
          <p:grpSpPr>
            <a:xfrm>
              <a:off x="2599462" y="4518900"/>
              <a:ext cx="231600" cy="624600"/>
              <a:chOff x="2599462" y="4518900"/>
              <a:chExt cx="231600" cy="624600"/>
            </a:xfrm>
          </p:grpSpPr>
          <p:sp>
            <p:nvSpPr>
              <p:cNvPr id="181" name="Google Shape;181;p32"/>
              <p:cNvSpPr/>
              <p:nvPr/>
            </p:nvSpPr>
            <p:spPr>
              <a:xfrm flipH="1">
                <a:off x="2599462"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32"/>
              <p:cNvSpPr/>
              <p:nvPr/>
            </p:nvSpPr>
            <p:spPr>
              <a:xfrm flipH="1">
                <a:off x="2599462"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32"/>
              <p:cNvSpPr/>
              <p:nvPr/>
            </p:nvSpPr>
            <p:spPr>
              <a:xfrm flipH="1">
                <a:off x="2599462"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4" name="Google Shape;184;p32"/>
            <p:cNvGrpSpPr/>
            <p:nvPr/>
          </p:nvGrpSpPr>
          <p:grpSpPr>
            <a:xfrm>
              <a:off x="3342171" y="4099200"/>
              <a:ext cx="231600" cy="1044300"/>
              <a:chOff x="3342171" y="4099200"/>
              <a:chExt cx="231600" cy="1044300"/>
            </a:xfrm>
          </p:grpSpPr>
          <p:sp>
            <p:nvSpPr>
              <p:cNvPr id="185" name="Google Shape;185;p32"/>
              <p:cNvSpPr/>
              <p:nvPr/>
            </p:nvSpPr>
            <p:spPr>
              <a:xfrm flipH="1">
                <a:off x="3342171"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32"/>
              <p:cNvSpPr/>
              <p:nvPr/>
            </p:nvSpPr>
            <p:spPr>
              <a:xfrm flipH="1">
                <a:off x="3342171" y="4309200"/>
                <a:ext cx="2316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32"/>
              <p:cNvSpPr/>
              <p:nvPr/>
            </p:nvSpPr>
            <p:spPr>
              <a:xfrm flipH="1">
                <a:off x="3342171"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32"/>
              <p:cNvSpPr/>
              <p:nvPr/>
            </p:nvSpPr>
            <p:spPr>
              <a:xfrm flipH="1">
                <a:off x="3342171" y="4099200"/>
                <a:ext cx="231600" cy="104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32"/>
              <p:cNvSpPr/>
              <p:nvPr/>
            </p:nvSpPr>
            <p:spPr>
              <a:xfrm flipH="1">
                <a:off x="3342171"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0" name="Google Shape;190;p32"/>
            <p:cNvGrpSpPr/>
            <p:nvPr/>
          </p:nvGrpSpPr>
          <p:grpSpPr>
            <a:xfrm>
              <a:off x="3713525" y="4309200"/>
              <a:ext cx="231600" cy="834300"/>
              <a:chOff x="3713525" y="4309200"/>
              <a:chExt cx="231600" cy="834300"/>
            </a:xfrm>
          </p:grpSpPr>
          <p:sp>
            <p:nvSpPr>
              <p:cNvPr id="191" name="Google Shape;191;p32"/>
              <p:cNvSpPr/>
              <p:nvPr/>
            </p:nvSpPr>
            <p:spPr>
              <a:xfrm flipH="1">
                <a:off x="3713525"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32"/>
              <p:cNvSpPr/>
              <p:nvPr/>
            </p:nvSpPr>
            <p:spPr>
              <a:xfrm flipH="1">
                <a:off x="3713525" y="4309200"/>
                <a:ext cx="2316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32"/>
              <p:cNvSpPr/>
              <p:nvPr/>
            </p:nvSpPr>
            <p:spPr>
              <a:xfrm flipH="1">
                <a:off x="3713525"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32"/>
              <p:cNvSpPr/>
              <p:nvPr/>
            </p:nvSpPr>
            <p:spPr>
              <a:xfrm flipH="1">
                <a:off x="3713525"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5" name="Google Shape;195;p32"/>
            <p:cNvGrpSpPr/>
            <p:nvPr/>
          </p:nvGrpSpPr>
          <p:grpSpPr>
            <a:xfrm>
              <a:off x="1485398" y="4309200"/>
              <a:ext cx="231600" cy="834300"/>
              <a:chOff x="1485398" y="4309200"/>
              <a:chExt cx="231600" cy="834300"/>
            </a:xfrm>
          </p:grpSpPr>
          <p:sp>
            <p:nvSpPr>
              <p:cNvPr id="196" name="Google Shape;196;p32"/>
              <p:cNvSpPr/>
              <p:nvPr/>
            </p:nvSpPr>
            <p:spPr>
              <a:xfrm flipH="1">
                <a:off x="1485398"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32"/>
              <p:cNvSpPr/>
              <p:nvPr/>
            </p:nvSpPr>
            <p:spPr>
              <a:xfrm flipH="1">
                <a:off x="1485398" y="4309200"/>
                <a:ext cx="2316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32"/>
              <p:cNvSpPr/>
              <p:nvPr/>
            </p:nvSpPr>
            <p:spPr>
              <a:xfrm flipH="1">
                <a:off x="1485398"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32"/>
              <p:cNvSpPr/>
              <p:nvPr/>
            </p:nvSpPr>
            <p:spPr>
              <a:xfrm flipH="1">
                <a:off x="1485398"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0" name="Google Shape;200;p32"/>
            <p:cNvGrpSpPr/>
            <p:nvPr/>
          </p:nvGrpSpPr>
          <p:grpSpPr>
            <a:xfrm>
              <a:off x="4084879" y="4518900"/>
              <a:ext cx="231600" cy="624600"/>
              <a:chOff x="4084879" y="4518900"/>
              <a:chExt cx="231600" cy="624600"/>
            </a:xfrm>
          </p:grpSpPr>
          <p:sp>
            <p:nvSpPr>
              <p:cNvPr id="201" name="Google Shape;201;p32"/>
              <p:cNvSpPr/>
              <p:nvPr/>
            </p:nvSpPr>
            <p:spPr>
              <a:xfrm flipH="1">
                <a:off x="4084879"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32"/>
              <p:cNvSpPr/>
              <p:nvPr/>
            </p:nvSpPr>
            <p:spPr>
              <a:xfrm flipH="1">
                <a:off x="4084879"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32"/>
              <p:cNvSpPr/>
              <p:nvPr/>
            </p:nvSpPr>
            <p:spPr>
              <a:xfrm flipH="1">
                <a:off x="4084879"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4" name="Google Shape;204;p32"/>
            <p:cNvGrpSpPr/>
            <p:nvPr/>
          </p:nvGrpSpPr>
          <p:grpSpPr>
            <a:xfrm>
              <a:off x="2970816" y="4309200"/>
              <a:ext cx="231600" cy="834300"/>
              <a:chOff x="2970816" y="4309200"/>
              <a:chExt cx="231600" cy="834300"/>
            </a:xfrm>
          </p:grpSpPr>
          <p:sp>
            <p:nvSpPr>
              <p:cNvPr id="205" name="Google Shape;205;p32"/>
              <p:cNvSpPr/>
              <p:nvPr/>
            </p:nvSpPr>
            <p:spPr>
              <a:xfrm flipH="1">
                <a:off x="2970816"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32"/>
              <p:cNvSpPr/>
              <p:nvPr/>
            </p:nvSpPr>
            <p:spPr>
              <a:xfrm flipH="1">
                <a:off x="2970816" y="4309200"/>
                <a:ext cx="2316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32"/>
              <p:cNvSpPr/>
              <p:nvPr/>
            </p:nvSpPr>
            <p:spPr>
              <a:xfrm flipH="1">
                <a:off x="2970816"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32"/>
              <p:cNvSpPr/>
              <p:nvPr/>
            </p:nvSpPr>
            <p:spPr>
              <a:xfrm flipH="1">
                <a:off x="2970816"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9" name="Google Shape;209;p32"/>
            <p:cNvGrpSpPr/>
            <p:nvPr/>
          </p:nvGrpSpPr>
          <p:grpSpPr>
            <a:xfrm>
              <a:off x="4456234" y="4309200"/>
              <a:ext cx="231600" cy="834300"/>
              <a:chOff x="4456234" y="4309200"/>
              <a:chExt cx="231600" cy="834300"/>
            </a:xfrm>
          </p:grpSpPr>
          <p:sp>
            <p:nvSpPr>
              <p:cNvPr id="210" name="Google Shape;210;p32"/>
              <p:cNvSpPr/>
              <p:nvPr/>
            </p:nvSpPr>
            <p:spPr>
              <a:xfrm flipH="1">
                <a:off x="4456234"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32"/>
              <p:cNvSpPr/>
              <p:nvPr/>
            </p:nvSpPr>
            <p:spPr>
              <a:xfrm flipH="1">
                <a:off x="4456234" y="4309200"/>
                <a:ext cx="2316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32"/>
              <p:cNvSpPr/>
              <p:nvPr/>
            </p:nvSpPr>
            <p:spPr>
              <a:xfrm flipH="1">
                <a:off x="4456234"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32"/>
              <p:cNvSpPr/>
              <p:nvPr/>
            </p:nvSpPr>
            <p:spPr>
              <a:xfrm flipH="1">
                <a:off x="4456234"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4" name="Google Shape;214;p32"/>
            <p:cNvGrpSpPr/>
            <p:nvPr/>
          </p:nvGrpSpPr>
          <p:grpSpPr>
            <a:xfrm>
              <a:off x="4827588" y="4099200"/>
              <a:ext cx="231600" cy="1044300"/>
              <a:chOff x="4827588" y="4099200"/>
              <a:chExt cx="231600" cy="1044300"/>
            </a:xfrm>
          </p:grpSpPr>
          <p:sp>
            <p:nvSpPr>
              <p:cNvPr id="215" name="Google Shape;215;p32"/>
              <p:cNvSpPr/>
              <p:nvPr/>
            </p:nvSpPr>
            <p:spPr>
              <a:xfrm flipH="1">
                <a:off x="4827588"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32"/>
              <p:cNvSpPr/>
              <p:nvPr/>
            </p:nvSpPr>
            <p:spPr>
              <a:xfrm flipH="1">
                <a:off x="4827588" y="4309200"/>
                <a:ext cx="2316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32"/>
              <p:cNvSpPr/>
              <p:nvPr/>
            </p:nvSpPr>
            <p:spPr>
              <a:xfrm flipH="1">
                <a:off x="4827588"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32"/>
              <p:cNvSpPr/>
              <p:nvPr/>
            </p:nvSpPr>
            <p:spPr>
              <a:xfrm flipH="1">
                <a:off x="4827588" y="4099200"/>
                <a:ext cx="231600" cy="104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32"/>
              <p:cNvSpPr/>
              <p:nvPr/>
            </p:nvSpPr>
            <p:spPr>
              <a:xfrm flipH="1">
                <a:off x="4827588"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0" name="Google Shape;220;p32"/>
            <p:cNvGrpSpPr/>
            <p:nvPr/>
          </p:nvGrpSpPr>
          <p:grpSpPr>
            <a:xfrm>
              <a:off x="5198943" y="4309200"/>
              <a:ext cx="231600" cy="834300"/>
              <a:chOff x="5198943" y="4309200"/>
              <a:chExt cx="231600" cy="834300"/>
            </a:xfrm>
          </p:grpSpPr>
          <p:sp>
            <p:nvSpPr>
              <p:cNvPr id="221" name="Google Shape;221;p32"/>
              <p:cNvSpPr/>
              <p:nvPr/>
            </p:nvSpPr>
            <p:spPr>
              <a:xfrm flipH="1">
                <a:off x="5198943"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32"/>
              <p:cNvSpPr/>
              <p:nvPr/>
            </p:nvSpPr>
            <p:spPr>
              <a:xfrm flipH="1">
                <a:off x="5198943" y="4309200"/>
                <a:ext cx="2316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32"/>
              <p:cNvSpPr/>
              <p:nvPr/>
            </p:nvSpPr>
            <p:spPr>
              <a:xfrm flipH="1">
                <a:off x="5198943"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32"/>
              <p:cNvSpPr/>
              <p:nvPr/>
            </p:nvSpPr>
            <p:spPr>
              <a:xfrm flipH="1">
                <a:off x="5198943"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5" name="Google Shape;225;p32"/>
            <p:cNvGrpSpPr/>
            <p:nvPr/>
          </p:nvGrpSpPr>
          <p:grpSpPr>
            <a:xfrm>
              <a:off x="5570297" y="4518900"/>
              <a:ext cx="231600" cy="624600"/>
              <a:chOff x="5570297" y="4518900"/>
              <a:chExt cx="231600" cy="624600"/>
            </a:xfrm>
          </p:grpSpPr>
          <p:sp>
            <p:nvSpPr>
              <p:cNvPr id="226" name="Google Shape;226;p32"/>
              <p:cNvSpPr/>
              <p:nvPr/>
            </p:nvSpPr>
            <p:spPr>
              <a:xfrm flipH="1">
                <a:off x="5570297"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32"/>
              <p:cNvSpPr/>
              <p:nvPr/>
            </p:nvSpPr>
            <p:spPr>
              <a:xfrm flipH="1">
                <a:off x="5570297"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32"/>
              <p:cNvSpPr/>
              <p:nvPr/>
            </p:nvSpPr>
            <p:spPr>
              <a:xfrm flipH="1">
                <a:off x="5570297"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9" name="Google Shape;229;p32"/>
            <p:cNvGrpSpPr/>
            <p:nvPr/>
          </p:nvGrpSpPr>
          <p:grpSpPr>
            <a:xfrm>
              <a:off x="5941652" y="4309200"/>
              <a:ext cx="231600" cy="834300"/>
              <a:chOff x="5941652" y="4309200"/>
              <a:chExt cx="231600" cy="834300"/>
            </a:xfrm>
          </p:grpSpPr>
          <p:sp>
            <p:nvSpPr>
              <p:cNvPr id="230" name="Google Shape;230;p32"/>
              <p:cNvSpPr/>
              <p:nvPr/>
            </p:nvSpPr>
            <p:spPr>
              <a:xfrm flipH="1">
                <a:off x="5941652"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32"/>
              <p:cNvSpPr/>
              <p:nvPr/>
            </p:nvSpPr>
            <p:spPr>
              <a:xfrm flipH="1">
                <a:off x="5941652" y="4309200"/>
                <a:ext cx="2316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32"/>
              <p:cNvSpPr/>
              <p:nvPr/>
            </p:nvSpPr>
            <p:spPr>
              <a:xfrm flipH="1">
                <a:off x="5941652"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32"/>
              <p:cNvSpPr/>
              <p:nvPr/>
            </p:nvSpPr>
            <p:spPr>
              <a:xfrm flipH="1">
                <a:off x="5941652"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4" name="Google Shape;234;p32"/>
            <p:cNvGrpSpPr/>
            <p:nvPr/>
          </p:nvGrpSpPr>
          <p:grpSpPr>
            <a:xfrm>
              <a:off x="6313006" y="4099200"/>
              <a:ext cx="231600" cy="1044300"/>
              <a:chOff x="6313006" y="4099200"/>
              <a:chExt cx="231600" cy="1044300"/>
            </a:xfrm>
          </p:grpSpPr>
          <p:sp>
            <p:nvSpPr>
              <p:cNvPr id="235" name="Google Shape;235;p32"/>
              <p:cNvSpPr/>
              <p:nvPr/>
            </p:nvSpPr>
            <p:spPr>
              <a:xfrm flipH="1">
                <a:off x="6313006"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32"/>
              <p:cNvSpPr/>
              <p:nvPr/>
            </p:nvSpPr>
            <p:spPr>
              <a:xfrm flipH="1">
                <a:off x="6313006" y="4309200"/>
                <a:ext cx="2316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32"/>
              <p:cNvSpPr/>
              <p:nvPr/>
            </p:nvSpPr>
            <p:spPr>
              <a:xfrm flipH="1">
                <a:off x="6313006"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32"/>
              <p:cNvSpPr/>
              <p:nvPr/>
            </p:nvSpPr>
            <p:spPr>
              <a:xfrm flipH="1">
                <a:off x="6313006" y="4099200"/>
                <a:ext cx="231600" cy="104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32"/>
              <p:cNvSpPr/>
              <p:nvPr/>
            </p:nvSpPr>
            <p:spPr>
              <a:xfrm flipH="1">
                <a:off x="6313006"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0" name="Google Shape;240;p32"/>
            <p:cNvGrpSpPr/>
            <p:nvPr/>
          </p:nvGrpSpPr>
          <p:grpSpPr>
            <a:xfrm>
              <a:off x="6684361" y="4309200"/>
              <a:ext cx="231600" cy="834300"/>
              <a:chOff x="6684361" y="4309200"/>
              <a:chExt cx="231600" cy="834300"/>
            </a:xfrm>
          </p:grpSpPr>
          <p:sp>
            <p:nvSpPr>
              <p:cNvPr id="241" name="Google Shape;241;p32"/>
              <p:cNvSpPr/>
              <p:nvPr/>
            </p:nvSpPr>
            <p:spPr>
              <a:xfrm flipH="1">
                <a:off x="6684361"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32"/>
              <p:cNvSpPr/>
              <p:nvPr/>
            </p:nvSpPr>
            <p:spPr>
              <a:xfrm flipH="1">
                <a:off x="6684361" y="4309200"/>
                <a:ext cx="2316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32"/>
              <p:cNvSpPr/>
              <p:nvPr/>
            </p:nvSpPr>
            <p:spPr>
              <a:xfrm flipH="1">
                <a:off x="6684361"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32"/>
              <p:cNvSpPr/>
              <p:nvPr/>
            </p:nvSpPr>
            <p:spPr>
              <a:xfrm flipH="1">
                <a:off x="6684361"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5" name="Google Shape;245;p32"/>
            <p:cNvGrpSpPr/>
            <p:nvPr/>
          </p:nvGrpSpPr>
          <p:grpSpPr>
            <a:xfrm>
              <a:off x="7055715" y="4518900"/>
              <a:ext cx="231600" cy="624600"/>
              <a:chOff x="7055715" y="4518900"/>
              <a:chExt cx="231600" cy="624600"/>
            </a:xfrm>
          </p:grpSpPr>
          <p:sp>
            <p:nvSpPr>
              <p:cNvPr id="246" name="Google Shape;246;p32"/>
              <p:cNvSpPr/>
              <p:nvPr/>
            </p:nvSpPr>
            <p:spPr>
              <a:xfrm flipH="1">
                <a:off x="7055715"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32"/>
              <p:cNvSpPr/>
              <p:nvPr/>
            </p:nvSpPr>
            <p:spPr>
              <a:xfrm flipH="1">
                <a:off x="7055715"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32"/>
              <p:cNvSpPr/>
              <p:nvPr/>
            </p:nvSpPr>
            <p:spPr>
              <a:xfrm flipH="1">
                <a:off x="7055715"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9" name="Google Shape;249;p32"/>
            <p:cNvGrpSpPr/>
            <p:nvPr/>
          </p:nvGrpSpPr>
          <p:grpSpPr>
            <a:xfrm>
              <a:off x="7798424" y="4099200"/>
              <a:ext cx="231600" cy="1044300"/>
              <a:chOff x="7798424" y="4099200"/>
              <a:chExt cx="231600" cy="1044300"/>
            </a:xfrm>
          </p:grpSpPr>
          <p:sp>
            <p:nvSpPr>
              <p:cNvPr id="250" name="Google Shape;250;p32"/>
              <p:cNvSpPr/>
              <p:nvPr/>
            </p:nvSpPr>
            <p:spPr>
              <a:xfrm flipH="1">
                <a:off x="7798424"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32"/>
              <p:cNvSpPr/>
              <p:nvPr/>
            </p:nvSpPr>
            <p:spPr>
              <a:xfrm flipH="1">
                <a:off x="7798424" y="4309200"/>
                <a:ext cx="2316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32"/>
              <p:cNvSpPr/>
              <p:nvPr/>
            </p:nvSpPr>
            <p:spPr>
              <a:xfrm flipH="1">
                <a:off x="7798424"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32"/>
              <p:cNvSpPr/>
              <p:nvPr/>
            </p:nvSpPr>
            <p:spPr>
              <a:xfrm flipH="1">
                <a:off x="7798424" y="4099200"/>
                <a:ext cx="231600" cy="104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32"/>
              <p:cNvSpPr/>
              <p:nvPr/>
            </p:nvSpPr>
            <p:spPr>
              <a:xfrm flipH="1">
                <a:off x="7798424"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5" name="Google Shape;255;p32"/>
            <p:cNvGrpSpPr/>
            <p:nvPr/>
          </p:nvGrpSpPr>
          <p:grpSpPr>
            <a:xfrm>
              <a:off x="8169779" y="4309200"/>
              <a:ext cx="231600" cy="834300"/>
              <a:chOff x="8169779" y="4309200"/>
              <a:chExt cx="231600" cy="834300"/>
            </a:xfrm>
          </p:grpSpPr>
          <p:sp>
            <p:nvSpPr>
              <p:cNvPr id="256" name="Google Shape;256;p32"/>
              <p:cNvSpPr/>
              <p:nvPr/>
            </p:nvSpPr>
            <p:spPr>
              <a:xfrm flipH="1">
                <a:off x="8169779"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32"/>
              <p:cNvSpPr/>
              <p:nvPr/>
            </p:nvSpPr>
            <p:spPr>
              <a:xfrm flipH="1">
                <a:off x="8169779" y="4309200"/>
                <a:ext cx="2316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32"/>
              <p:cNvSpPr/>
              <p:nvPr/>
            </p:nvSpPr>
            <p:spPr>
              <a:xfrm flipH="1">
                <a:off x="8169779"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32"/>
              <p:cNvSpPr/>
              <p:nvPr/>
            </p:nvSpPr>
            <p:spPr>
              <a:xfrm flipH="1">
                <a:off x="8169779"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0" name="Google Shape;260;p32"/>
            <p:cNvGrpSpPr/>
            <p:nvPr/>
          </p:nvGrpSpPr>
          <p:grpSpPr>
            <a:xfrm>
              <a:off x="7427070" y="4309200"/>
              <a:ext cx="231600" cy="834300"/>
              <a:chOff x="7427070" y="4309200"/>
              <a:chExt cx="231600" cy="834300"/>
            </a:xfrm>
          </p:grpSpPr>
          <p:sp>
            <p:nvSpPr>
              <p:cNvPr id="261" name="Google Shape;261;p32"/>
              <p:cNvSpPr/>
              <p:nvPr/>
            </p:nvSpPr>
            <p:spPr>
              <a:xfrm flipH="1">
                <a:off x="7427070"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32"/>
              <p:cNvSpPr/>
              <p:nvPr/>
            </p:nvSpPr>
            <p:spPr>
              <a:xfrm flipH="1">
                <a:off x="7427070" y="4309200"/>
                <a:ext cx="2316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32"/>
              <p:cNvSpPr/>
              <p:nvPr/>
            </p:nvSpPr>
            <p:spPr>
              <a:xfrm flipH="1">
                <a:off x="7427070"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32"/>
              <p:cNvSpPr/>
              <p:nvPr/>
            </p:nvSpPr>
            <p:spPr>
              <a:xfrm flipH="1">
                <a:off x="7427070"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5" name="Google Shape;265;p32"/>
            <p:cNvGrpSpPr/>
            <p:nvPr/>
          </p:nvGrpSpPr>
          <p:grpSpPr>
            <a:xfrm>
              <a:off x="8541133" y="4518900"/>
              <a:ext cx="231600" cy="624600"/>
              <a:chOff x="8541133" y="4518900"/>
              <a:chExt cx="231600" cy="624600"/>
            </a:xfrm>
          </p:grpSpPr>
          <p:sp>
            <p:nvSpPr>
              <p:cNvPr id="266" name="Google Shape;266;p32"/>
              <p:cNvSpPr/>
              <p:nvPr/>
            </p:nvSpPr>
            <p:spPr>
              <a:xfrm flipH="1">
                <a:off x="8541133"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32"/>
              <p:cNvSpPr/>
              <p:nvPr/>
            </p:nvSpPr>
            <p:spPr>
              <a:xfrm flipH="1">
                <a:off x="8541133"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32"/>
              <p:cNvSpPr/>
              <p:nvPr/>
            </p:nvSpPr>
            <p:spPr>
              <a:xfrm flipH="1">
                <a:off x="8541133"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9" name="Google Shape;269;p32"/>
            <p:cNvGrpSpPr/>
            <p:nvPr/>
          </p:nvGrpSpPr>
          <p:grpSpPr>
            <a:xfrm>
              <a:off x="8912488" y="4309200"/>
              <a:ext cx="231600" cy="834300"/>
              <a:chOff x="8912488" y="4309200"/>
              <a:chExt cx="231600" cy="834300"/>
            </a:xfrm>
          </p:grpSpPr>
          <p:sp>
            <p:nvSpPr>
              <p:cNvPr id="270" name="Google Shape;270;p32"/>
              <p:cNvSpPr/>
              <p:nvPr/>
            </p:nvSpPr>
            <p:spPr>
              <a:xfrm flipH="1">
                <a:off x="8912488"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32"/>
              <p:cNvSpPr/>
              <p:nvPr/>
            </p:nvSpPr>
            <p:spPr>
              <a:xfrm flipH="1">
                <a:off x="8912488" y="4309200"/>
                <a:ext cx="2316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32"/>
              <p:cNvSpPr/>
              <p:nvPr/>
            </p:nvSpPr>
            <p:spPr>
              <a:xfrm flipH="1">
                <a:off x="8912488"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32"/>
              <p:cNvSpPr/>
              <p:nvPr/>
            </p:nvSpPr>
            <p:spPr>
              <a:xfrm flipH="1">
                <a:off x="8912488"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74" name="Google Shape;274;p32"/>
          <p:cNvSpPr txBox="1"/>
          <p:nvPr>
            <p:ph hasCustomPrompt="1" type="title"/>
          </p:nvPr>
        </p:nvSpPr>
        <p:spPr>
          <a:xfrm>
            <a:off x="1851500" y="1030300"/>
            <a:ext cx="8489100" cy="24843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Clr>
                <a:schemeClr val="lt1"/>
              </a:buClr>
              <a:buSzPts val="10700"/>
              <a:buNone/>
              <a:defRPr sz="10700">
                <a:solidFill>
                  <a:schemeClr val="lt1"/>
                </a:solidFill>
              </a:defRPr>
            </a:lvl1pPr>
            <a:lvl2pPr lvl="1" algn="ctr">
              <a:lnSpc>
                <a:spcPct val="100000"/>
              </a:lnSpc>
              <a:spcBef>
                <a:spcPts val="0"/>
              </a:spcBef>
              <a:spcAft>
                <a:spcPts val="0"/>
              </a:spcAft>
              <a:buClr>
                <a:schemeClr val="lt1"/>
              </a:buClr>
              <a:buSzPts val="10700"/>
              <a:buNone/>
              <a:defRPr sz="10700">
                <a:solidFill>
                  <a:schemeClr val="lt1"/>
                </a:solidFill>
              </a:defRPr>
            </a:lvl2pPr>
            <a:lvl3pPr lvl="2" algn="ctr">
              <a:lnSpc>
                <a:spcPct val="100000"/>
              </a:lnSpc>
              <a:spcBef>
                <a:spcPts val="0"/>
              </a:spcBef>
              <a:spcAft>
                <a:spcPts val="0"/>
              </a:spcAft>
              <a:buClr>
                <a:schemeClr val="lt1"/>
              </a:buClr>
              <a:buSzPts val="10700"/>
              <a:buNone/>
              <a:defRPr sz="10700">
                <a:solidFill>
                  <a:schemeClr val="lt1"/>
                </a:solidFill>
              </a:defRPr>
            </a:lvl3pPr>
            <a:lvl4pPr lvl="3" algn="ctr">
              <a:lnSpc>
                <a:spcPct val="100000"/>
              </a:lnSpc>
              <a:spcBef>
                <a:spcPts val="0"/>
              </a:spcBef>
              <a:spcAft>
                <a:spcPts val="0"/>
              </a:spcAft>
              <a:buClr>
                <a:schemeClr val="lt1"/>
              </a:buClr>
              <a:buSzPts val="10700"/>
              <a:buNone/>
              <a:defRPr sz="10700">
                <a:solidFill>
                  <a:schemeClr val="lt1"/>
                </a:solidFill>
              </a:defRPr>
            </a:lvl4pPr>
            <a:lvl5pPr lvl="4" algn="ctr">
              <a:lnSpc>
                <a:spcPct val="100000"/>
              </a:lnSpc>
              <a:spcBef>
                <a:spcPts val="0"/>
              </a:spcBef>
              <a:spcAft>
                <a:spcPts val="0"/>
              </a:spcAft>
              <a:buClr>
                <a:schemeClr val="lt1"/>
              </a:buClr>
              <a:buSzPts val="10700"/>
              <a:buNone/>
              <a:defRPr sz="10700">
                <a:solidFill>
                  <a:schemeClr val="lt1"/>
                </a:solidFill>
              </a:defRPr>
            </a:lvl5pPr>
            <a:lvl6pPr lvl="5" algn="ctr">
              <a:lnSpc>
                <a:spcPct val="100000"/>
              </a:lnSpc>
              <a:spcBef>
                <a:spcPts val="0"/>
              </a:spcBef>
              <a:spcAft>
                <a:spcPts val="0"/>
              </a:spcAft>
              <a:buClr>
                <a:schemeClr val="lt1"/>
              </a:buClr>
              <a:buSzPts val="10700"/>
              <a:buNone/>
              <a:defRPr sz="10700">
                <a:solidFill>
                  <a:schemeClr val="lt1"/>
                </a:solidFill>
              </a:defRPr>
            </a:lvl6pPr>
            <a:lvl7pPr lvl="6" algn="ctr">
              <a:lnSpc>
                <a:spcPct val="100000"/>
              </a:lnSpc>
              <a:spcBef>
                <a:spcPts val="0"/>
              </a:spcBef>
              <a:spcAft>
                <a:spcPts val="0"/>
              </a:spcAft>
              <a:buClr>
                <a:schemeClr val="lt1"/>
              </a:buClr>
              <a:buSzPts val="10700"/>
              <a:buNone/>
              <a:defRPr sz="10700">
                <a:solidFill>
                  <a:schemeClr val="lt1"/>
                </a:solidFill>
              </a:defRPr>
            </a:lvl7pPr>
            <a:lvl8pPr lvl="7" algn="ctr">
              <a:lnSpc>
                <a:spcPct val="100000"/>
              </a:lnSpc>
              <a:spcBef>
                <a:spcPts val="0"/>
              </a:spcBef>
              <a:spcAft>
                <a:spcPts val="0"/>
              </a:spcAft>
              <a:buClr>
                <a:schemeClr val="lt1"/>
              </a:buClr>
              <a:buSzPts val="10700"/>
              <a:buNone/>
              <a:defRPr sz="10700">
                <a:solidFill>
                  <a:schemeClr val="lt1"/>
                </a:solidFill>
              </a:defRPr>
            </a:lvl8pPr>
            <a:lvl9pPr lvl="8" algn="ctr">
              <a:lnSpc>
                <a:spcPct val="100000"/>
              </a:lnSpc>
              <a:spcBef>
                <a:spcPts val="0"/>
              </a:spcBef>
              <a:spcAft>
                <a:spcPts val="0"/>
              </a:spcAft>
              <a:buClr>
                <a:schemeClr val="lt1"/>
              </a:buClr>
              <a:buSzPts val="10700"/>
              <a:buNone/>
              <a:defRPr sz="10700">
                <a:solidFill>
                  <a:schemeClr val="lt1"/>
                </a:solidFill>
              </a:defRPr>
            </a:lvl9pPr>
          </a:lstStyle>
          <a:p>
            <a:r>
              <a:t>xx%</a:t>
            </a:r>
          </a:p>
        </p:txBody>
      </p:sp>
      <p:sp>
        <p:nvSpPr>
          <p:cNvPr id="275" name="Google Shape;275;p32"/>
          <p:cNvSpPr txBox="1"/>
          <p:nvPr>
            <p:ph idx="1" type="body"/>
          </p:nvPr>
        </p:nvSpPr>
        <p:spPr>
          <a:xfrm>
            <a:off x="1851500" y="3616400"/>
            <a:ext cx="8489100" cy="1481700"/>
          </a:xfrm>
          <a:prstGeom prst="rect">
            <a:avLst/>
          </a:prstGeom>
          <a:noFill/>
          <a:ln>
            <a:noFill/>
          </a:ln>
        </p:spPr>
        <p:txBody>
          <a:bodyPr anchorCtr="0" anchor="t" bIns="121900" lIns="121900" spcFirstLastPara="1" rIns="121900" wrap="square" tIns="121900">
            <a:normAutofit/>
          </a:bodyPr>
          <a:lstStyle>
            <a:lvl1pPr indent="-336550" lvl="0" marL="457200" algn="ctr">
              <a:lnSpc>
                <a:spcPct val="115000"/>
              </a:lnSpc>
              <a:spcBef>
                <a:spcPts val="0"/>
              </a:spcBef>
              <a:spcAft>
                <a:spcPts val="0"/>
              </a:spcAft>
              <a:buClr>
                <a:schemeClr val="lt1"/>
              </a:buClr>
              <a:buSzPts val="1700"/>
              <a:buChar char="●"/>
              <a:defRPr>
                <a:solidFill>
                  <a:schemeClr val="lt1"/>
                </a:solidFill>
              </a:defRPr>
            </a:lvl1pPr>
            <a:lvl2pPr indent="-323850" lvl="1" marL="914400" algn="ctr">
              <a:lnSpc>
                <a:spcPct val="115000"/>
              </a:lnSpc>
              <a:spcBef>
                <a:spcPts val="0"/>
              </a:spcBef>
              <a:spcAft>
                <a:spcPts val="0"/>
              </a:spcAft>
              <a:buClr>
                <a:schemeClr val="lt1"/>
              </a:buClr>
              <a:buSzPts val="1500"/>
              <a:buChar char="○"/>
              <a:defRPr>
                <a:solidFill>
                  <a:schemeClr val="lt1"/>
                </a:solidFill>
              </a:defRPr>
            </a:lvl2pPr>
            <a:lvl3pPr indent="-323850" lvl="2" marL="1371600" algn="ctr">
              <a:lnSpc>
                <a:spcPct val="115000"/>
              </a:lnSpc>
              <a:spcBef>
                <a:spcPts val="0"/>
              </a:spcBef>
              <a:spcAft>
                <a:spcPts val="0"/>
              </a:spcAft>
              <a:buClr>
                <a:schemeClr val="lt1"/>
              </a:buClr>
              <a:buSzPts val="1500"/>
              <a:buChar char="■"/>
              <a:defRPr>
                <a:solidFill>
                  <a:schemeClr val="lt1"/>
                </a:solidFill>
              </a:defRPr>
            </a:lvl3pPr>
            <a:lvl4pPr indent="-323850" lvl="3" marL="1828800" algn="ctr">
              <a:lnSpc>
                <a:spcPct val="115000"/>
              </a:lnSpc>
              <a:spcBef>
                <a:spcPts val="0"/>
              </a:spcBef>
              <a:spcAft>
                <a:spcPts val="0"/>
              </a:spcAft>
              <a:buClr>
                <a:schemeClr val="lt1"/>
              </a:buClr>
              <a:buSzPts val="1500"/>
              <a:buChar char="●"/>
              <a:defRPr>
                <a:solidFill>
                  <a:schemeClr val="lt1"/>
                </a:solidFill>
              </a:defRPr>
            </a:lvl4pPr>
            <a:lvl5pPr indent="-323850" lvl="4" marL="2286000" algn="ctr">
              <a:lnSpc>
                <a:spcPct val="115000"/>
              </a:lnSpc>
              <a:spcBef>
                <a:spcPts val="0"/>
              </a:spcBef>
              <a:spcAft>
                <a:spcPts val="0"/>
              </a:spcAft>
              <a:buClr>
                <a:schemeClr val="lt1"/>
              </a:buClr>
              <a:buSzPts val="1500"/>
              <a:buChar char="○"/>
              <a:defRPr>
                <a:solidFill>
                  <a:schemeClr val="lt1"/>
                </a:solidFill>
              </a:defRPr>
            </a:lvl5pPr>
            <a:lvl6pPr indent="-323850" lvl="5" marL="2743200" algn="ctr">
              <a:lnSpc>
                <a:spcPct val="115000"/>
              </a:lnSpc>
              <a:spcBef>
                <a:spcPts val="0"/>
              </a:spcBef>
              <a:spcAft>
                <a:spcPts val="0"/>
              </a:spcAft>
              <a:buClr>
                <a:schemeClr val="lt1"/>
              </a:buClr>
              <a:buSzPts val="1500"/>
              <a:buChar char="■"/>
              <a:defRPr>
                <a:solidFill>
                  <a:schemeClr val="lt1"/>
                </a:solidFill>
              </a:defRPr>
            </a:lvl6pPr>
            <a:lvl7pPr indent="-323850" lvl="6" marL="3200400" algn="ctr">
              <a:lnSpc>
                <a:spcPct val="115000"/>
              </a:lnSpc>
              <a:spcBef>
                <a:spcPts val="0"/>
              </a:spcBef>
              <a:spcAft>
                <a:spcPts val="0"/>
              </a:spcAft>
              <a:buClr>
                <a:schemeClr val="lt1"/>
              </a:buClr>
              <a:buSzPts val="1500"/>
              <a:buChar char="●"/>
              <a:defRPr>
                <a:solidFill>
                  <a:schemeClr val="lt1"/>
                </a:solidFill>
              </a:defRPr>
            </a:lvl7pPr>
            <a:lvl8pPr indent="-323850" lvl="7" marL="3657600" algn="ctr">
              <a:lnSpc>
                <a:spcPct val="115000"/>
              </a:lnSpc>
              <a:spcBef>
                <a:spcPts val="0"/>
              </a:spcBef>
              <a:spcAft>
                <a:spcPts val="0"/>
              </a:spcAft>
              <a:buClr>
                <a:schemeClr val="lt1"/>
              </a:buClr>
              <a:buSzPts val="1500"/>
              <a:buChar char="○"/>
              <a:defRPr>
                <a:solidFill>
                  <a:schemeClr val="lt1"/>
                </a:solidFill>
              </a:defRPr>
            </a:lvl8pPr>
            <a:lvl9pPr indent="-323850" lvl="8" marL="4114800" algn="ctr">
              <a:lnSpc>
                <a:spcPct val="115000"/>
              </a:lnSpc>
              <a:spcBef>
                <a:spcPts val="0"/>
              </a:spcBef>
              <a:spcAft>
                <a:spcPts val="0"/>
              </a:spcAft>
              <a:buClr>
                <a:schemeClr val="lt1"/>
              </a:buClr>
              <a:buSzPts val="1500"/>
              <a:buChar char="■"/>
              <a:defRPr>
                <a:solidFill>
                  <a:schemeClr val="lt1"/>
                </a:solidFill>
              </a:defRPr>
            </a:lvl9pPr>
          </a:lstStyle>
          <a:p/>
        </p:txBody>
      </p:sp>
      <p:sp>
        <p:nvSpPr>
          <p:cNvPr id="276" name="Google Shape;276;p32"/>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7" name="Shape 277"/>
        <p:cNvGrpSpPr/>
        <p:nvPr/>
      </p:nvGrpSpPr>
      <p:grpSpPr>
        <a:xfrm>
          <a:off x="0" y="0"/>
          <a:ext cx="0" cy="0"/>
          <a:chOff x="0" y="0"/>
          <a:chExt cx="0" cy="0"/>
        </a:xfrm>
      </p:grpSpPr>
      <p:sp>
        <p:nvSpPr>
          <p:cNvPr id="278" name="Google Shape;278;p33"/>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9" name="Shape 49"/>
        <p:cNvGrpSpPr/>
        <p:nvPr/>
      </p:nvGrpSpPr>
      <p:grpSpPr>
        <a:xfrm>
          <a:off x="0" y="0"/>
          <a:ext cx="0" cy="0"/>
          <a:chOff x="0" y="0"/>
          <a:chExt cx="0" cy="0"/>
        </a:xfrm>
      </p:grpSpPr>
      <p:sp>
        <p:nvSpPr>
          <p:cNvPr id="50" name="Google Shape;50;p23"/>
          <p:cNvSpPr txBox="1"/>
          <p:nvPr>
            <p:ph type="title"/>
          </p:nvPr>
        </p:nvSpPr>
        <p:spPr>
          <a:xfrm>
            <a:off x="838200" y="365125"/>
            <a:ext cx="10515600" cy="1325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51" name="Google Shape;51;p23"/>
          <p:cNvSpPr txBox="1"/>
          <p:nvPr>
            <p:ph idx="1" type="body"/>
          </p:nvPr>
        </p:nvSpPr>
        <p:spPr>
          <a:xfrm>
            <a:off x="838200" y="1940875"/>
            <a:ext cx="10515600" cy="4236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SzPts val="1800"/>
              <a:buChar char="●"/>
              <a:defRPr/>
            </a:lvl1pPr>
            <a:lvl2pPr indent="-342900" lvl="1" marL="914400" algn="l">
              <a:lnSpc>
                <a:spcPct val="110000"/>
              </a:lnSpc>
              <a:spcBef>
                <a:spcPts val="1600"/>
              </a:spcBef>
              <a:spcAft>
                <a:spcPts val="0"/>
              </a:spcAft>
              <a:buSzPts val="1800"/>
              <a:buChar char="○"/>
              <a:defRPr/>
            </a:lvl2pPr>
            <a:lvl3pPr indent="-342900" lvl="2" marL="1371600" algn="l">
              <a:lnSpc>
                <a:spcPct val="110000"/>
              </a:lnSpc>
              <a:spcBef>
                <a:spcPts val="1600"/>
              </a:spcBef>
              <a:spcAft>
                <a:spcPts val="0"/>
              </a:spcAft>
              <a:buSzPts val="1800"/>
              <a:buChar char="■"/>
              <a:defRPr/>
            </a:lvl3pPr>
            <a:lvl4pPr indent="-342900" lvl="3" marL="1828800" algn="l">
              <a:lnSpc>
                <a:spcPct val="110000"/>
              </a:lnSpc>
              <a:spcBef>
                <a:spcPts val="1600"/>
              </a:spcBef>
              <a:spcAft>
                <a:spcPts val="0"/>
              </a:spcAft>
              <a:buSzPts val="1800"/>
              <a:buChar char="●"/>
              <a:defRPr/>
            </a:lvl4pPr>
            <a:lvl5pPr indent="-342900" lvl="4" marL="2286000" algn="l">
              <a:lnSpc>
                <a:spcPct val="110000"/>
              </a:lnSpc>
              <a:spcBef>
                <a:spcPts val="1600"/>
              </a:spcBef>
              <a:spcAft>
                <a:spcPts val="0"/>
              </a:spcAft>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1600"/>
              </a:spcAft>
              <a:buClr>
                <a:schemeClr val="dk1"/>
              </a:buClr>
              <a:buSzPts val="1800"/>
              <a:buChar char="■"/>
              <a:defRPr/>
            </a:lvl9pPr>
          </a:lstStyle>
          <a:p/>
        </p:txBody>
      </p:sp>
      <p:sp>
        <p:nvSpPr>
          <p:cNvPr id="52" name="Google Shape;52;p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3" name="Google Shape;53;p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4" name="Google Shape;54;p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55" name="Shape 55"/>
        <p:cNvGrpSpPr/>
        <p:nvPr/>
      </p:nvGrpSpPr>
      <p:grpSpPr>
        <a:xfrm>
          <a:off x="0" y="0"/>
          <a:ext cx="0" cy="0"/>
          <a:chOff x="0" y="0"/>
          <a:chExt cx="0" cy="0"/>
        </a:xfrm>
      </p:grpSpPr>
      <p:grpSp>
        <p:nvGrpSpPr>
          <p:cNvPr id="56" name="Google Shape;56;p24"/>
          <p:cNvGrpSpPr/>
          <p:nvPr/>
        </p:nvGrpSpPr>
        <p:grpSpPr>
          <a:xfrm>
            <a:off x="195687" y="4541"/>
            <a:ext cx="1644244" cy="1846001"/>
            <a:chOff x="146769" y="3406"/>
            <a:chExt cx="1233214" cy="1384535"/>
          </a:xfrm>
        </p:grpSpPr>
        <p:grpSp>
          <p:nvGrpSpPr>
            <p:cNvPr id="57" name="Google Shape;57;p24"/>
            <p:cNvGrpSpPr/>
            <p:nvPr/>
          </p:nvGrpSpPr>
          <p:grpSpPr>
            <a:xfrm>
              <a:off x="1063183" y="3406"/>
              <a:ext cx="316800" cy="688513"/>
              <a:chOff x="1063183" y="3406"/>
              <a:chExt cx="316800" cy="688513"/>
            </a:xfrm>
          </p:grpSpPr>
          <p:sp>
            <p:nvSpPr>
              <p:cNvPr id="58" name="Google Shape;58;p24"/>
              <p:cNvSpPr/>
              <p:nvPr/>
            </p:nvSpPr>
            <p:spPr>
              <a:xfrm rot="10800000">
                <a:off x="1063183" y="3419"/>
                <a:ext cx="316800" cy="688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24"/>
              <p:cNvSpPr/>
              <p:nvPr/>
            </p:nvSpPr>
            <p:spPr>
              <a:xfrm rot="10800000">
                <a:off x="1063183" y="3406"/>
                <a:ext cx="316800" cy="340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 name="Google Shape;60;p24"/>
            <p:cNvGrpSpPr/>
            <p:nvPr/>
          </p:nvGrpSpPr>
          <p:grpSpPr>
            <a:xfrm>
              <a:off x="604976" y="3406"/>
              <a:ext cx="316800" cy="1036524"/>
              <a:chOff x="604976" y="3406"/>
              <a:chExt cx="316800" cy="1036524"/>
            </a:xfrm>
          </p:grpSpPr>
          <p:sp>
            <p:nvSpPr>
              <p:cNvPr id="61" name="Google Shape;61;p24"/>
              <p:cNvSpPr/>
              <p:nvPr/>
            </p:nvSpPr>
            <p:spPr>
              <a:xfrm rot="10800000">
                <a:off x="604976" y="3419"/>
                <a:ext cx="316800" cy="688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24"/>
              <p:cNvSpPr/>
              <p:nvPr/>
            </p:nvSpPr>
            <p:spPr>
              <a:xfrm rot="10800000">
                <a:off x="604976" y="3430"/>
                <a:ext cx="316800" cy="1036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24"/>
              <p:cNvSpPr/>
              <p:nvPr/>
            </p:nvSpPr>
            <p:spPr>
              <a:xfrm rot="10800000">
                <a:off x="604976" y="3406"/>
                <a:ext cx="316800" cy="340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4" name="Google Shape;64;p24"/>
            <p:cNvGrpSpPr/>
            <p:nvPr/>
          </p:nvGrpSpPr>
          <p:grpSpPr>
            <a:xfrm>
              <a:off x="146769" y="3406"/>
              <a:ext cx="316800" cy="1384535"/>
              <a:chOff x="146769" y="3406"/>
              <a:chExt cx="316800" cy="1384535"/>
            </a:xfrm>
          </p:grpSpPr>
          <p:sp>
            <p:nvSpPr>
              <p:cNvPr id="65" name="Google Shape;65;p24"/>
              <p:cNvSpPr/>
              <p:nvPr/>
            </p:nvSpPr>
            <p:spPr>
              <a:xfrm rot="10800000">
                <a:off x="146769" y="3419"/>
                <a:ext cx="316800" cy="688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24"/>
              <p:cNvSpPr/>
              <p:nvPr/>
            </p:nvSpPr>
            <p:spPr>
              <a:xfrm rot="10800000">
                <a:off x="146769" y="3441"/>
                <a:ext cx="316800" cy="1384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24"/>
              <p:cNvSpPr/>
              <p:nvPr/>
            </p:nvSpPr>
            <p:spPr>
              <a:xfrm rot="10800000">
                <a:off x="146769" y="3430"/>
                <a:ext cx="316800" cy="1036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24"/>
              <p:cNvSpPr/>
              <p:nvPr/>
            </p:nvSpPr>
            <p:spPr>
              <a:xfrm rot="10800000">
                <a:off x="146769" y="3406"/>
                <a:ext cx="316800" cy="340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69" name="Google Shape;69;p24"/>
          <p:cNvGrpSpPr/>
          <p:nvPr/>
        </p:nvGrpSpPr>
        <p:grpSpPr>
          <a:xfrm>
            <a:off x="9033219" y="3871914"/>
            <a:ext cx="2914790" cy="2985925"/>
            <a:chOff x="6775084" y="2904008"/>
            <a:chExt cx="2186147" cy="2239500"/>
          </a:xfrm>
        </p:grpSpPr>
        <p:grpSp>
          <p:nvGrpSpPr>
            <p:cNvPr id="70" name="Google Shape;70;p24"/>
            <p:cNvGrpSpPr/>
            <p:nvPr/>
          </p:nvGrpSpPr>
          <p:grpSpPr>
            <a:xfrm>
              <a:off x="6775084" y="4253708"/>
              <a:ext cx="409500" cy="889800"/>
              <a:chOff x="6775084" y="4253708"/>
              <a:chExt cx="409500" cy="889800"/>
            </a:xfrm>
          </p:grpSpPr>
          <p:sp>
            <p:nvSpPr>
              <p:cNvPr id="71" name="Google Shape;71;p24"/>
              <p:cNvSpPr/>
              <p:nvPr/>
            </p:nvSpPr>
            <p:spPr>
              <a:xfrm>
                <a:off x="6775084" y="4253708"/>
                <a:ext cx="409500" cy="8898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24"/>
              <p:cNvSpPr/>
              <p:nvPr/>
            </p:nvSpPr>
            <p:spPr>
              <a:xfrm>
                <a:off x="6775084" y="4703408"/>
                <a:ext cx="409500" cy="4401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3" name="Google Shape;73;p24"/>
            <p:cNvGrpSpPr/>
            <p:nvPr/>
          </p:nvGrpSpPr>
          <p:grpSpPr>
            <a:xfrm>
              <a:off x="7367299" y="3804008"/>
              <a:ext cx="409500" cy="1339500"/>
              <a:chOff x="7367299" y="3804008"/>
              <a:chExt cx="409500" cy="1339500"/>
            </a:xfrm>
          </p:grpSpPr>
          <p:sp>
            <p:nvSpPr>
              <p:cNvPr id="74" name="Google Shape;74;p24"/>
              <p:cNvSpPr/>
              <p:nvPr/>
            </p:nvSpPr>
            <p:spPr>
              <a:xfrm>
                <a:off x="7367299" y="4253708"/>
                <a:ext cx="409500" cy="8898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24"/>
              <p:cNvSpPr/>
              <p:nvPr/>
            </p:nvSpPr>
            <p:spPr>
              <a:xfrm>
                <a:off x="7367299" y="3804008"/>
                <a:ext cx="409500" cy="1339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24"/>
              <p:cNvSpPr/>
              <p:nvPr/>
            </p:nvSpPr>
            <p:spPr>
              <a:xfrm>
                <a:off x="7367299" y="4703408"/>
                <a:ext cx="409500" cy="4401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7" name="Google Shape;77;p24"/>
            <p:cNvGrpSpPr/>
            <p:nvPr/>
          </p:nvGrpSpPr>
          <p:grpSpPr>
            <a:xfrm>
              <a:off x="7959516" y="3354008"/>
              <a:ext cx="409500" cy="1789500"/>
              <a:chOff x="7959516" y="3354008"/>
              <a:chExt cx="409500" cy="1789500"/>
            </a:xfrm>
          </p:grpSpPr>
          <p:sp>
            <p:nvSpPr>
              <p:cNvPr id="78" name="Google Shape;78;p24"/>
              <p:cNvSpPr/>
              <p:nvPr/>
            </p:nvSpPr>
            <p:spPr>
              <a:xfrm>
                <a:off x="7959516" y="4253708"/>
                <a:ext cx="409500" cy="8898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24"/>
              <p:cNvSpPr/>
              <p:nvPr/>
            </p:nvSpPr>
            <p:spPr>
              <a:xfrm>
                <a:off x="7959516" y="3354008"/>
                <a:ext cx="409500" cy="1789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24"/>
              <p:cNvSpPr/>
              <p:nvPr/>
            </p:nvSpPr>
            <p:spPr>
              <a:xfrm>
                <a:off x="7959516" y="3804008"/>
                <a:ext cx="409500" cy="1339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24"/>
              <p:cNvSpPr/>
              <p:nvPr/>
            </p:nvSpPr>
            <p:spPr>
              <a:xfrm>
                <a:off x="7959516" y="4703408"/>
                <a:ext cx="409500" cy="4401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2" name="Google Shape;82;p24"/>
            <p:cNvGrpSpPr/>
            <p:nvPr/>
          </p:nvGrpSpPr>
          <p:grpSpPr>
            <a:xfrm>
              <a:off x="8551731" y="2904008"/>
              <a:ext cx="409500" cy="2239500"/>
              <a:chOff x="8551731" y="2904008"/>
              <a:chExt cx="409500" cy="2239500"/>
            </a:xfrm>
          </p:grpSpPr>
          <p:sp>
            <p:nvSpPr>
              <p:cNvPr id="83" name="Google Shape;83;p24"/>
              <p:cNvSpPr/>
              <p:nvPr/>
            </p:nvSpPr>
            <p:spPr>
              <a:xfrm>
                <a:off x="8551731" y="4253708"/>
                <a:ext cx="409500" cy="8898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24"/>
              <p:cNvSpPr/>
              <p:nvPr/>
            </p:nvSpPr>
            <p:spPr>
              <a:xfrm>
                <a:off x="8551731" y="3354008"/>
                <a:ext cx="409500" cy="1789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24"/>
              <p:cNvSpPr/>
              <p:nvPr/>
            </p:nvSpPr>
            <p:spPr>
              <a:xfrm>
                <a:off x="8551731" y="3804008"/>
                <a:ext cx="409500" cy="1339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4"/>
              <p:cNvSpPr/>
              <p:nvPr/>
            </p:nvSpPr>
            <p:spPr>
              <a:xfrm>
                <a:off x="8551731" y="2904008"/>
                <a:ext cx="409500" cy="2239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4"/>
              <p:cNvSpPr/>
              <p:nvPr/>
            </p:nvSpPr>
            <p:spPr>
              <a:xfrm>
                <a:off x="8551731" y="4703408"/>
                <a:ext cx="409500" cy="4401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88" name="Google Shape;88;p24"/>
          <p:cNvSpPr txBox="1"/>
          <p:nvPr>
            <p:ph type="title"/>
          </p:nvPr>
        </p:nvSpPr>
        <p:spPr>
          <a:xfrm>
            <a:off x="1098667" y="2151767"/>
            <a:ext cx="7810500" cy="24972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89" name="Google Shape;89;p24"/>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0" name="Shape 90"/>
        <p:cNvGrpSpPr/>
        <p:nvPr/>
      </p:nvGrpSpPr>
      <p:grpSpPr>
        <a:xfrm>
          <a:off x="0" y="0"/>
          <a:ext cx="0" cy="0"/>
          <a:chOff x="0" y="0"/>
          <a:chExt cx="0" cy="0"/>
        </a:xfrm>
      </p:grpSpPr>
      <p:grpSp>
        <p:nvGrpSpPr>
          <p:cNvPr id="91" name="Google Shape;91;p25"/>
          <p:cNvGrpSpPr/>
          <p:nvPr/>
        </p:nvGrpSpPr>
        <p:grpSpPr>
          <a:xfrm>
            <a:off x="834621" y="399168"/>
            <a:ext cx="1332416" cy="1332416"/>
            <a:chOff x="348199" y="179450"/>
            <a:chExt cx="1116300" cy="1116300"/>
          </a:xfrm>
        </p:grpSpPr>
        <p:sp>
          <p:nvSpPr>
            <p:cNvPr id="92" name="Google Shape;92;p25"/>
            <p:cNvSpPr/>
            <p:nvPr/>
          </p:nvSpPr>
          <p:spPr>
            <a:xfrm rot="-5400000">
              <a:off x="574557" y="405788"/>
              <a:ext cx="663600" cy="663600"/>
            </a:xfrm>
            <a:prstGeom prst="pie">
              <a:avLst>
                <a:gd fmla="val 10792838" name="adj1"/>
                <a:gd fmla="val 16200000" name="adj2"/>
              </a:avLst>
            </a:prstGeom>
            <a:solidFill>
              <a:schemeClr val="dk2">
                <a:alpha val="1098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5"/>
            <p:cNvSpPr/>
            <p:nvPr/>
          </p:nvSpPr>
          <p:spPr>
            <a:xfrm rot="-5400000">
              <a:off x="348199" y="179450"/>
              <a:ext cx="1116300" cy="1116300"/>
            </a:xfrm>
            <a:prstGeom prst="pie">
              <a:avLst>
                <a:gd fmla="val 10792838" name="adj1"/>
                <a:gd fmla="val 16200000" name="adj2"/>
              </a:avLst>
            </a:prstGeom>
            <a:solidFill>
              <a:schemeClr val="dk2">
                <a:alpha val="1098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4" name="Google Shape;94;p25"/>
          <p:cNvSpPr txBox="1"/>
          <p:nvPr>
            <p:ph type="title"/>
          </p:nvPr>
        </p:nvSpPr>
        <p:spPr>
          <a:xfrm>
            <a:off x="1738400" y="798100"/>
            <a:ext cx="9374100" cy="13323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95" name="Google Shape;95;p25"/>
          <p:cNvSpPr txBox="1"/>
          <p:nvPr>
            <p:ph idx="1" type="body"/>
          </p:nvPr>
        </p:nvSpPr>
        <p:spPr>
          <a:xfrm>
            <a:off x="1738400" y="2653400"/>
            <a:ext cx="9374100" cy="33888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96" name="Google Shape;96;p25"/>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7" name="Shape 97"/>
        <p:cNvGrpSpPr/>
        <p:nvPr/>
      </p:nvGrpSpPr>
      <p:grpSpPr>
        <a:xfrm>
          <a:off x="0" y="0"/>
          <a:ext cx="0" cy="0"/>
          <a:chOff x="0" y="0"/>
          <a:chExt cx="0" cy="0"/>
        </a:xfrm>
      </p:grpSpPr>
      <p:grpSp>
        <p:nvGrpSpPr>
          <p:cNvPr id="98" name="Google Shape;98;p26"/>
          <p:cNvGrpSpPr/>
          <p:nvPr/>
        </p:nvGrpSpPr>
        <p:grpSpPr>
          <a:xfrm>
            <a:off x="834621" y="399168"/>
            <a:ext cx="1332416" cy="1332416"/>
            <a:chOff x="348199" y="179450"/>
            <a:chExt cx="1116300" cy="1116300"/>
          </a:xfrm>
        </p:grpSpPr>
        <p:sp>
          <p:nvSpPr>
            <p:cNvPr id="99" name="Google Shape;99;p26"/>
            <p:cNvSpPr/>
            <p:nvPr/>
          </p:nvSpPr>
          <p:spPr>
            <a:xfrm rot="-5400000">
              <a:off x="574557" y="405788"/>
              <a:ext cx="663600" cy="663600"/>
            </a:xfrm>
            <a:prstGeom prst="pie">
              <a:avLst>
                <a:gd fmla="val 10792838" name="adj1"/>
                <a:gd fmla="val 16200000" name="adj2"/>
              </a:avLst>
            </a:prstGeom>
            <a:solidFill>
              <a:schemeClr val="dk2">
                <a:alpha val="1098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26"/>
            <p:cNvSpPr/>
            <p:nvPr/>
          </p:nvSpPr>
          <p:spPr>
            <a:xfrm rot="-5400000">
              <a:off x="348199" y="179450"/>
              <a:ext cx="1116300" cy="1116300"/>
            </a:xfrm>
            <a:prstGeom prst="pie">
              <a:avLst>
                <a:gd fmla="val 10792838" name="adj1"/>
                <a:gd fmla="val 16200000" name="adj2"/>
              </a:avLst>
            </a:prstGeom>
            <a:solidFill>
              <a:schemeClr val="dk2">
                <a:alpha val="1098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1" name="Google Shape;101;p26"/>
          <p:cNvSpPr txBox="1"/>
          <p:nvPr>
            <p:ph type="title"/>
          </p:nvPr>
        </p:nvSpPr>
        <p:spPr>
          <a:xfrm>
            <a:off x="1738400" y="798100"/>
            <a:ext cx="9374100" cy="13323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02" name="Google Shape;102;p26"/>
          <p:cNvSpPr txBox="1"/>
          <p:nvPr>
            <p:ph idx="1" type="body"/>
          </p:nvPr>
        </p:nvSpPr>
        <p:spPr>
          <a:xfrm>
            <a:off x="1738400" y="2653400"/>
            <a:ext cx="4574100" cy="33888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103" name="Google Shape;103;p26"/>
          <p:cNvSpPr txBox="1"/>
          <p:nvPr>
            <p:ph idx="2" type="body"/>
          </p:nvPr>
        </p:nvSpPr>
        <p:spPr>
          <a:xfrm>
            <a:off x="6538200" y="2653400"/>
            <a:ext cx="4574100" cy="33888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104" name="Google Shape;104;p26"/>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5" name="Shape 105"/>
        <p:cNvGrpSpPr/>
        <p:nvPr/>
      </p:nvGrpSpPr>
      <p:grpSpPr>
        <a:xfrm>
          <a:off x="0" y="0"/>
          <a:ext cx="0" cy="0"/>
          <a:chOff x="0" y="0"/>
          <a:chExt cx="0" cy="0"/>
        </a:xfrm>
      </p:grpSpPr>
      <p:grpSp>
        <p:nvGrpSpPr>
          <p:cNvPr id="106" name="Google Shape;106;p27"/>
          <p:cNvGrpSpPr/>
          <p:nvPr/>
        </p:nvGrpSpPr>
        <p:grpSpPr>
          <a:xfrm>
            <a:off x="834621" y="399168"/>
            <a:ext cx="1332416" cy="1332416"/>
            <a:chOff x="348199" y="179450"/>
            <a:chExt cx="1116300" cy="1116300"/>
          </a:xfrm>
        </p:grpSpPr>
        <p:sp>
          <p:nvSpPr>
            <p:cNvPr id="107" name="Google Shape;107;p27"/>
            <p:cNvSpPr/>
            <p:nvPr/>
          </p:nvSpPr>
          <p:spPr>
            <a:xfrm rot="-5400000">
              <a:off x="574557" y="405788"/>
              <a:ext cx="663600" cy="663600"/>
            </a:xfrm>
            <a:prstGeom prst="pie">
              <a:avLst>
                <a:gd fmla="val 10792838" name="adj1"/>
                <a:gd fmla="val 16200000" name="adj2"/>
              </a:avLst>
            </a:prstGeom>
            <a:solidFill>
              <a:schemeClr val="dk2">
                <a:alpha val="1098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27"/>
            <p:cNvSpPr/>
            <p:nvPr/>
          </p:nvSpPr>
          <p:spPr>
            <a:xfrm rot="-5400000">
              <a:off x="348199" y="179450"/>
              <a:ext cx="1116300" cy="1116300"/>
            </a:xfrm>
            <a:prstGeom prst="pie">
              <a:avLst>
                <a:gd fmla="val 10792838" name="adj1"/>
                <a:gd fmla="val 16200000" name="adj2"/>
              </a:avLst>
            </a:prstGeom>
            <a:solidFill>
              <a:schemeClr val="dk2">
                <a:alpha val="1098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9" name="Google Shape;109;p27"/>
          <p:cNvSpPr txBox="1"/>
          <p:nvPr>
            <p:ph type="title"/>
          </p:nvPr>
        </p:nvSpPr>
        <p:spPr>
          <a:xfrm>
            <a:off x="1738400" y="798100"/>
            <a:ext cx="9374100" cy="13323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10" name="Google Shape;110;p27"/>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1" name="Shape 111"/>
        <p:cNvGrpSpPr/>
        <p:nvPr/>
      </p:nvGrpSpPr>
      <p:grpSpPr>
        <a:xfrm>
          <a:off x="0" y="0"/>
          <a:ext cx="0" cy="0"/>
          <a:chOff x="0" y="0"/>
          <a:chExt cx="0" cy="0"/>
        </a:xfrm>
      </p:grpSpPr>
      <p:grpSp>
        <p:nvGrpSpPr>
          <p:cNvPr id="112" name="Google Shape;112;p28"/>
          <p:cNvGrpSpPr/>
          <p:nvPr/>
        </p:nvGrpSpPr>
        <p:grpSpPr>
          <a:xfrm>
            <a:off x="834621" y="399168"/>
            <a:ext cx="1332416" cy="1332416"/>
            <a:chOff x="348199" y="179450"/>
            <a:chExt cx="1116300" cy="1116300"/>
          </a:xfrm>
        </p:grpSpPr>
        <p:sp>
          <p:nvSpPr>
            <p:cNvPr id="113" name="Google Shape;113;p28"/>
            <p:cNvSpPr/>
            <p:nvPr/>
          </p:nvSpPr>
          <p:spPr>
            <a:xfrm rot="-5400000">
              <a:off x="574557" y="405788"/>
              <a:ext cx="663600" cy="663600"/>
            </a:xfrm>
            <a:prstGeom prst="pie">
              <a:avLst>
                <a:gd fmla="val 10792838" name="adj1"/>
                <a:gd fmla="val 16200000" name="adj2"/>
              </a:avLst>
            </a:prstGeom>
            <a:solidFill>
              <a:schemeClr val="dk2">
                <a:alpha val="1098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8"/>
            <p:cNvSpPr/>
            <p:nvPr/>
          </p:nvSpPr>
          <p:spPr>
            <a:xfrm rot="-5400000">
              <a:off x="348199" y="179450"/>
              <a:ext cx="1116300" cy="1116300"/>
            </a:xfrm>
            <a:prstGeom prst="pie">
              <a:avLst>
                <a:gd fmla="val 10792838" name="adj1"/>
                <a:gd fmla="val 16200000" name="adj2"/>
              </a:avLst>
            </a:prstGeom>
            <a:solidFill>
              <a:schemeClr val="dk2">
                <a:alpha val="1098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5" name="Google Shape;115;p28"/>
          <p:cNvSpPr txBox="1"/>
          <p:nvPr>
            <p:ph type="title"/>
          </p:nvPr>
        </p:nvSpPr>
        <p:spPr>
          <a:xfrm>
            <a:off x="1738400" y="798100"/>
            <a:ext cx="4416000" cy="21201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16" name="Google Shape;116;p28"/>
          <p:cNvSpPr txBox="1"/>
          <p:nvPr>
            <p:ph idx="1" type="body"/>
          </p:nvPr>
        </p:nvSpPr>
        <p:spPr>
          <a:xfrm>
            <a:off x="1738400" y="3079567"/>
            <a:ext cx="4416000" cy="29625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117" name="Google Shape;117;p28"/>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8" name="Shape 118"/>
        <p:cNvGrpSpPr/>
        <p:nvPr/>
      </p:nvGrpSpPr>
      <p:grpSpPr>
        <a:xfrm>
          <a:off x="0" y="0"/>
          <a:ext cx="0" cy="0"/>
          <a:chOff x="0" y="0"/>
          <a:chExt cx="0" cy="0"/>
        </a:xfrm>
      </p:grpSpPr>
      <p:grpSp>
        <p:nvGrpSpPr>
          <p:cNvPr id="119" name="Google Shape;119;p29"/>
          <p:cNvGrpSpPr/>
          <p:nvPr/>
        </p:nvGrpSpPr>
        <p:grpSpPr>
          <a:xfrm>
            <a:off x="9155392" y="1678"/>
            <a:ext cx="3023094" cy="3468901"/>
            <a:chOff x="6790514" y="1255"/>
            <a:chExt cx="2267380" cy="2601741"/>
          </a:xfrm>
        </p:grpSpPr>
        <p:grpSp>
          <p:nvGrpSpPr>
            <p:cNvPr id="120" name="Google Shape;120;p29"/>
            <p:cNvGrpSpPr/>
            <p:nvPr/>
          </p:nvGrpSpPr>
          <p:grpSpPr>
            <a:xfrm>
              <a:off x="7067536" y="1255"/>
              <a:ext cx="1990358" cy="1990303"/>
              <a:chOff x="7067536" y="1255"/>
              <a:chExt cx="1990358" cy="1990303"/>
            </a:xfrm>
          </p:grpSpPr>
          <p:sp>
            <p:nvSpPr>
              <p:cNvPr id="121" name="Google Shape;121;p29"/>
              <p:cNvSpPr/>
              <p:nvPr/>
            </p:nvSpPr>
            <p:spPr>
              <a:xfrm rot="-8648551">
                <a:off x="7594313" y="527721"/>
                <a:ext cx="937226" cy="937226"/>
              </a:xfrm>
              <a:prstGeom prst="ellipse">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9"/>
              <p:cNvSpPr/>
              <p:nvPr/>
            </p:nvSpPr>
            <p:spPr>
              <a:xfrm rot="-8648551">
                <a:off x="7594313" y="527721"/>
                <a:ext cx="937226" cy="937226"/>
              </a:xfrm>
              <a:prstGeom prst="pie">
                <a:avLst>
                  <a:gd fmla="val 19376841" name="adj1"/>
                  <a:gd fmla="val 12313574"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9"/>
              <p:cNvSpPr/>
              <p:nvPr/>
            </p:nvSpPr>
            <p:spPr>
              <a:xfrm rot="-8649154">
                <a:off x="7349891" y="283705"/>
                <a:ext cx="1425647" cy="1425404"/>
              </a:xfrm>
              <a:prstGeom prst="ellipse">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4" name="Google Shape;124;p29"/>
            <p:cNvGrpSpPr/>
            <p:nvPr/>
          </p:nvGrpSpPr>
          <p:grpSpPr>
            <a:xfrm>
              <a:off x="8207126" y="1807997"/>
              <a:ext cx="795000" cy="795000"/>
              <a:chOff x="8207126" y="1807997"/>
              <a:chExt cx="795000" cy="795000"/>
            </a:xfrm>
          </p:grpSpPr>
          <p:sp>
            <p:nvSpPr>
              <p:cNvPr id="125" name="Google Shape;125;p29"/>
              <p:cNvSpPr/>
              <p:nvPr/>
            </p:nvSpPr>
            <p:spPr>
              <a:xfrm rot="2152054">
                <a:off x="8319942" y="1920813"/>
                <a:ext cx="569367" cy="569367"/>
              </a:xfrm>
              <a:prstGeom prst="ellipse">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29"/>
              <p:cNvSpPr/>
              <p:nvPr/>
            </p:nvSpPr>
            <p:spPr>
              <a:xfrm rot="2150259">
                <a:off x="8408218" y="2008610"/>
                <a:ext cx="393004" cy="393004"/>
              </a:xfrm>
              <a:prstGeom prst="ellipse">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9"/>
              <p:cNvSpPr/>
              <p:nvPr/>
            </p:nvSpPr>
            <p:spPr>
              <a:xfrm rot="2150259">
                <a:off x="8408218" y="2008610"/>
                <a:ext cx="393004" cy="393004"/>
              </a:xfrm>
              <a:prstGeom prst="pie">
                <a:avLst>
                  <a:gd fmla="val 5699893" name="adj1"/>
                  <a:gd fmla="val 12313574"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8" name="Google Shape;128;p29"/>
            <p:cNvGrpSpPr/>
            <p:nvPr/>
          </p:nvGrpSpPr>
          <p:grpSpPr>
            <a:xfrm>
              <a:off x="6790514" y="118857"/>
              <a:ext cx="548700" cy="548700"/>
              <a:chOff x="6790514" y="118857"/>
              <a:chExt cx="548700" cy="548700"/>
            </a:xfrm>
          </p:grpSpPr>
          <p:sp>
            <p:nvSpPr>
              <p:cNvPr id="129" name="Google Shape;129;p29"/>
              <p:cNvSpPr/>
              <p:nvPr/>
            </p:nvSpPr>
            <p:spPr>
              <a:xfrm rot="2150259">
                <a:off x="6868362" y="196705"/>
                <a:ext cx="393004" cy="393004"/>
              </a:xfrm>
              <a:prstGeom prst="ellipse">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29"/>
              <p:cNvSpPr/>
              <p:nvPr/>
            </p:nvSpPr>
            <p:spPr>
              <a:xfrm rot="2150259">
                <a:off x="6868362" y="196705"/>
                <a:ext cx="393004" cy="393004"/>
              </a:xfrm>
              <a:prstGeom prst="pie">
                <a:avLst>
                  <a:gd fmla="val 5699893" name="adj1"/>
                  <a:gd fmla="val 12313574"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31" name="Google Shape;131;p29"/>
          <p:cNvSpPr txBox="1"/>
          <p:nvPr>
            <p:ph type="title"/>
          </p:nvPr>
        </p:nvSpPr>
        <p:spPr>
          <a:xfrm>
            <a:off x="1098667" y="1018133"/>
            <a:ext cx="7810500" cy="4764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32" name="Google Shape;132;p29"/>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3" name="Shape 133"/>
        <p:cNvGrpSpPr/>
        <p:nvPr/>
      </p:nvGrpSpPr>
      <p:grpSpPr>
        <a:xfrm>
          <a:off x="0" y="0"/>
          <a:ext cx="0" cy="0"/>
          <a:chOff x="0" y="0"/>
          <a:chExt cx="0" cy="0"/>
        </a:xfrm>
      </p:grpSpPr>
      <p:grpSp>
        <p:nvGrpSpPr>
          <p:cNvPr id="134" name="Google Shape;134;p30"/>
          <p:cNvGrpSpPr/>
          <p:nvPr/>
        </p:nvGrpSpPr>
        <p:grpSpPr>
          <a:xfrm>
            <a:off x="834621" y="399168"/>
            <a:ext cx="1332416" cy="1332416"/>
            <a:chOff x="348199" y="179450"/>
            <a:chExt cx="1116300" cy="1116300"/>
          </a:xfrm>
        </p:grpSpPr>
        <p:sp>
          <p:nvSpPr>
            <p:cNvPr id="135" name="Google Shape;135;p30"/>
            <p:cNvSpPr/>
            <p:nvPr/>
          </p:nvSpPr>
          <p:spPr>
            <a:xfrm rot="-5400000">
              <a:off x="574557" y="405788"/>
              <a:ext cx="663600" cy="663600"/>
            </a:xfrm>
            <a:prstGeom prst="pie">
              <a:avLst>
                <a:gd fmla="val 10792838" name="adj1"/>
                <a:gd fmla="val 16200000" name="adj2"/>
              </a:avLst>
            </a:prstGeom>
            <a:solidFill>
              <a:schemeClr val="dk2">
                <a:alpha val="1098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30"/>
            <p:cNvSpPr/>
            <p:nvPr/>
          </p:nvSpPr>
          <p:spPr>
            <a:xfrm rot="-5400000">
              <a:off x="348199" y="179450"/>
              <a:ext cx="1116300" cy="1116300"/>
            </a:xfrm>
            <a:prstGeom prst="pie">
              <a:avLst>
                <a:gd fmla="val 10792838" name="adj1"/>
                <a:gd fmla="val 16200000" name="adj2"/>
              </a:avLst>
            </a:prstGeom>
            <a:solidFill>
              <a:schemeClr val="dk2">
                <a:alpha val="1098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7" name="Google Shape;137;p30"/>
          <p:cNvSpPr txBox="1"/>
          <p:nvPr>
            <p:ph type="title"/>
          </p:nvPr>
        </p:nvSpPr>
        <p:spPr>
          <a:xfrm>
            <a:off x="1738400" y="798100"/>
            <a:ext cx="4574100" cy="2653500"/>
          </a:xfrm>
          <a:prstGeom prst="rect">
            <a:avLst/>
          </a:prstGeom>
          <a:noFill/>
          <a:ln cap="flat" cmpd="sng" w="9525">
            <a:solidFill>
              <a:schemeClr val="lt1"/>
            </a:solidFill>
            <a:prstDash val="solid"/>
            <a:round/>
            <a:headEnd len="sm" w="sm" type="none"/>
            <a:tailEnd len="sm" w="sm" type="none"/>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38" name="Google Shape;138;p30"/>
          <p:cNvSpPr txBox="1"/>
          <p:nvPr>
            <p:ph idx="1" type="subTitle"/>
          </p:nvPr>
        </p:nvSpPr>
        <p:spPr>
          <a:xfrm>
            <a:off x="1738400" y="3657604"/>
            <a:ext cx="4574100" cy="968100"/>
          </a:xfrm>
          <a:prstGeom prst="rect">
            <a:avLst/>
          </a:prstGeom>
          <a:noFill/>
          <a:ln cap="flat" cmpd="sng" w="9525">
            <a:solidFill>
              <a:schemeClr val="lt1"/>
            </a:solidFill>
            <a:prstDash val="solid"/>
            <a:round/>
            <a:headEnd len="sm" w="sm" type="none"/>
            <a:tailEnd len="sm" w="sm" type="none"/>
          </a:ln>
        </p:spPr>
        <p:txBody>
          <a:bodyPr anchorCtr="0" anchor="t" bIns="121900" lIns="121900" spcFirstLastPara="1" rIns="121900" wrap="square" tIns="121900">
            <a:normAutofit/>
          </a:bodyPr>
          <a:lstStyle>
            <a:lvl1pPr lvl="0" algn="l">
              <a:lnSpc>
                <a:spcPct val="100000"/>
              </a:lnSpc>
              <a:spcBef>
                <a:spcPts val="0"/>
              </a:spcBef>
              <a:spcAft>
                <a:spcPts val="0"/>
              </a:spcAft>
              <a:buSzPts val="2100"/>
              <a:buNone/>
              <a:defRPr sz="21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39" name="Google Shape;139;p30"/>
          <p:cNvSpPr txBox="1"/>
          <p:nvPr>
            <p:ph idx="2" type="body"/>
          </p:nvPr>
        </p:nvSpPr>
        <p:spPr>
          <a:xfrm>
            <a:off x="6538267" y="881333"/>
            <a:ext cx="4574100" cy="5160900"/>
          </a:xfrm>
          <a:prstGeom prst="rect">
            <a:avLst/>
          </a:prstGeom>
          <a:noFill/>
          <a:ln cap="flat" cmpd="sng" w="9525">
            <a:solidFill>
              <a:schemeClr val="lt1"/>
            </a:solidFill>
            <a:prstDash val="solid"/>
            <a:round/>
            <a:headEnd len="sm" w="sm" type="none"/>
            <a:tailEnd len="sm" w="sm" type="none"/>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140" name="Google Shape;140;p30"/>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2"/>
              </a:buClr>
              <a:buSzPts val="3700"/>
              <a:buFont typeface="Maven Pro"/>
              <a:buNone/>
              <a:defRPr b="1" i="0" sz="3700" u="none" cap="none" strike="noStrike">
                <a:solidFill>
                  <a:schemeClr val="dk2"/>
                </a:solidFill>
                <a:latin typeface="Maven Pro"/>
                <a:ea typeface="Maven Pro"/>
                <a:cs typeface="Maven Pro"/>
                <a:sym typeface="Maven Pro"/>
              </a:defRPr>
            </a:lvl1pPr>
            <a:lvl2pPr lvl="1" marR="0" rtl="0" algn="l">
              <a:lnSpc>
                <a:spcPct val="100000"/>
              </a:lnSpc>
              <a:spcBef>
                <a:spcPts val="0"/>
              </a:spcBef>
              <a:spcAft>
                <a:spcPts val="0"/>
              </a:spcAft>
              <a:buClr>
                <a:schemeClr val="dk2"/>
              </a:buClr>
              <a:buSzPts val="3700"/>
              <a:buFont typeface="Maven Pro"/>
              <a:buNone/>
              <a:defRPr b="1" i="0" sz="3700" u="none" cap="none" strike="noStrike">
                <a:solidFill>
                  <a:schemeClr val="dk2"/>
                </a:solidFill>
                <a:latin typeface="Maven Pro"/>
                <a:ea typeface="Maven Pro"/>
                <a:cs typeface="Maven Pro"/>
                <a:sym typeface="Maven Pro"/>
              </a:defRPr>
            </a:lvl2pPr>
            <a:lvl3pPr lvl="2" marR="0" rtl="0" algn="l">
              <a:lnSpc>
                <a:spcPct val="100000"/>
              </a:lnSpc>
              <a:spcBef>
                <a:spcPts val="0"/>
              </a:spcBef>
              <a:spcAft>
                <a:spcPts val="0"/>
              </a:spcAft>
              <a:buClr>
                <a:schemeClr val="dk2"/>
              </a:buClr>
              <a:buSzPts val="3700"/>
              <a:buFont typeface="Maven Pro"/>
              <a:buNone/>
              <a:defRPr b="1" i="0" sz="3700" u="none" cap="none" strike="noStrike">
                <a:solidFill>
                  <a:schemeClr val="dk2"/>
                </a:solidFill>
                <a:latin typeface="Maven Pro"/>
                <a:ea typeface="Maven Pro"/>
                <a:cs typeface="Maven Pro"/>
                <a:sym typeface="Maven Pro"/>
              </a:defRPr>
            </a:lvl3pPr>
            <a:lvl4pPr lvl="3" marR="0" rtl="0" algn="l">
              <a:lnSpc>
                <a:spcPct val="100000"/>
              </a:lnSpc>
              <a:spcBef>
                <a:spcPts val="0"/>
              </a:spcBef>
              <a:spcAft>
                <a:spcPts val="0"/>
              </a:spcAft>
              <a:buClr>
                <a:schemeClr val="dk2"/>
              </a:buClr>
              <a:buSzPts val="3700"/>
              <a:buFont typeface="Maven Pro"/>
              <a:buNone/>
              <a:defRPr b="1" i="0" sz="3700" u="none" cap="none" strike="noStrike">
                <a:solidFill>
                  <a:schemeClr val="dk2"/>
                </a:solidFill>
                <a:latin typeface="Maven Pro"/>
                <a:ea typeface="Maven Pro"/>
                <a:cs typeface="Maven Pro"/>
                <a:sym typeface="Maven Pro"/>
              </a:defRPr>
            </a:lvl4pPr>
            <a:lvl5pPr lvl="4" marR="0" rtl="0" algn="l">
              <a:lnSpc>
                <a:spcPct val="100000"/>
              </a:lnSpc>
              <a:spcBef>
                <a:spcPts val="0"/>
              </a:spcBef>
              <a:spcAft>
                <a:spcPts val="0"/>
              </a:spcAft>
              <a:buClr>
                <a:schemeClr val="dk2"/>
              </a:buClr>
              <a:buSzPts val="3700"/>
              <a:buFont typeface="Maven Pro"/>
              <a:buNone/>
              <a:defRPr b="1" i="0" sz="3700" u="none" cap="none" strike="noStrike">
                <a:solidFill>
                  <a:schemeClr val="dk2"/>
                </a:solidFill>
                <a:latin typeface="Maven Pro"/>
                <a:ea typeface="Maven Pro"/>
                <a:cs typeface="Maven Pro"/>
                <a:sym typeface="Maven Pro"/>
              </a:defRPr>
            </a:lvl5pPr>
            <a:lvl6pPr lvl="5" marR="0" rtl="0" algn="l">
              <a:lnSpc>
                <a:spcPct val="100000"/>
              </a:lnSpc>
              <a:spcBef>
                <a:spcPts val="0"/>
              </a:spcBef>
              <a:spcAft>
                <a:spcPts val="0"/>
              </a:spcAft>
              <a:buClr>
                <a:schemeClr val="dk2"/>
              </a:buClr>
              <a:buSzPts val="3700"/>
              <a:buFont typeface="Maven Pro"/>
              <a:buNone/>
              <a:defRPr b="1" i="0" sz="3700" u="none" cap="none" strike="noStrike">
                <a:solidFill>
                  <a:schemeClr val="dk2"/>
                </a:solidFill>
                <a:latin typeface="Maven Pro"/>
                <a:ea typeface="Maven Pro"/>
                <a:cs typeface="Maven Pro"/>
                <a:sym typeface="Maven Pro"/>
              </a:defRPr>
            </a:lvl6pPr>
            <a:lvl7pPr lvl="6" marR="0" rtl="0" algn="l">
              <a:lnSpc>
                <a:spcPct val="100000"/>
              </a:lnSpc>
              <a:spcBef>
                <a:spcPts val="0"/>
              </a:spcBef>
              <a:spcAft>
                <a:spcPts val="0"/>
              </a:spcAft>
              <a:buClr>
                <a:schemeClr val="dk2"/>
              </a:buClr>
              <a:buSzPts val="3700"/>
              <a:buFont typeface="Maven Pro"/>
              <a:buNone/>
              <a:defRPr b="1" i="0" sz="3700" u="none" cap="none" strike="noStrike">
                <a:solidFill>
                  <a:schemeClr val="dk2"/>
                </a:solidFill>
                <a:latin typeface="Maven Pro"/>
                <a:ea typeface="Maven Pro"/>
                <a:cs typeface="Maven Pro"/>
                <a:sym typeface="Maven Pro"/>
              </a:defRPr>
            </a:lvl7pPr>
            <a:lvl8pPr lvl="7" marR="0" rtl="0" algn="l">
              <a:lnSpc>
                <a:spcPct val="100000"/>
              </a:lnSpc>
              <a:spcBef>
                <a:spcPts val="0"/>
              </a:spcBef>
              <a:spcAft>
                <a:spcPts val="0"/>
              </a:spcAft>
              <a:buClr>
                <a:schemeClr val="dk2"/>
              </a:buClr>
              <a:buSzPts val="3700"/>
              <a:buFont typeface="Maven Pro"/>
              <a:buNone/>
              <a:defRPr b="1" i="0" sz="3700" u="none" cap="none" strike="noStrike">
                <a:solidFill>
                  <a:schemeClr val="dk2"/>
                </a:solidFill>
                <a:latin typeface="Maven Pro"/>
                <a:ea typeface="Maven Pro"/>
                <a:cs typeface="Maven Pro"/>
                <a:sym typeface="Maven Pro"/>
              </a:defRPr>
            </a:lvl8pPr>
            <a:lvl9pPr lvl="8" marR="0" rtl="0" algn="l">
              <a:lnSpc>
                <a:spcPct val="100000"/>
              </a:lnSpc>
              <a:spcBef>
                <a:spcPts val="0"/>
              </a:spcBef>
              <a:spcAft>
                <a:spcPts val="0"/>
              </a:spcAft>
              <a:buClr>
                <a:schemeClr val="dk2"/>
              </a:buClr>
              <a:buSzPts val="3700"/>
              <a:buFont typeface="Maven Pro"/>
              <a:buNone/>
              <a:defRPr b="1" i="0" sz="3700" u="none" cap="none" strike="noStrike">
                <a:solidFill>
                  <a:schemeClr val="dk2"/>
                </a:solidFill>
                <a:latin typeface="Maven Pro"/>
                <a:ea typeface="Maven Pro"/>
                <a:cs typeface="Maven Pro"/>
                <a:sym typeface="Maven Pro"/>
              </a:defRPr>
            </a:lvl9pPr>
          </a:lstStyle>
          <a:p/>
        </p:txBody>
      </p:sp>
      <p:sp>
        <p:nvSpPr>
          <p:cNvPr id="7" name="Google Shape;7;p2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36550" lvl="0" marL="457200" marR="0" rtl="0" algn="l">
              <a:lnSpc>
                <a:spcPct val="115000"/>
              </a:lnSpc>
              <a:spcBef>
                <a:spcPts val="0"/>
              </a:spcBef>
              <a:spcAft>
                <a:spcPts val="0"/>
              </a:spcAft>
              <a:buClr>
                <a:schemeClr val="dk2"/>
              </a:buClr>
              <a:buSzPts val="1700"/>
              <a:buFont typeface="Nunito"/>
              <a:buChar char="●"/>
              <a:defRPr b="0" i="0" sz="1700" u="none" cap="none" strike="noStrike">
                <a:solidFill>
                  <a:schemeClr val="dk2"/>
                </a:solidFill>
                <a:latin typeface="Nunito"/>
                <a:ea typeface="Nunito"/>
                <a:cs typeface="Nunito"/>
                <a:sym typeface="Nunito"/>
              </a:defRPr>
            </a:lvl1pPr>
            <a:lvl2pPr indent="-323850" lvl="1" marL="914400" marR="0" rtl="0" algn="l">
              <a:lnSpc>
                <a:spcPct val="115000"/>
              </a:lnSpc>
              <a:spcBef>
                <a:spcPts val="0"/>
              </a:spcBef>
              <a:spcAft>
                <a:spcPts val="0"/>
              </a:spcAft>
              <a:buClr>
                <a:schemeClr val="dk2"/>
              </a:buClr>
              <a:buSzPts val="1500"/>
              <a:buFont typeface="Nunito"/>
              <a:buChar char="○"/>
              <a:defRPr b="0" i="0" sz="1500" u="none" cap="none" strike="noStrike">
                <a:solidFill>
                  <a:schemeClr val="dk2"/>
                </a:solidFill>
                <a:latin typeface="Nunito"/>
                <a:ea typeface="Nunito"/>
                <a:cs typeface="Nunito"/>
                <a:sym typeface="Nunito"/>
              </a:defRPr>
            </a:lvl2pPr>
            <a:lvl3pPr indent="-323850" lvl="2" marL="1371600" marR="0" rtl="0" algn="l">
              <a:lnSpc>
                <a:spcPct val="115000"/>
              </a:lnSpc>
              <a:spcBef>
                <a:spcPts val="0"/>
              </a:spcBef>
              <a:spcAft>
                <a:spcPts val="0"/>
              </a:spcAft>
              <a:buClr>
                <a:schemeClr val="dk2"/>
              </a:buClr>
              <a:buSzPts val="1500"/>
              <a:buFont typeface="Nunito"/>
              <a:buChar char="■"/>
              <a:defRPr b="0" i="0" sz="1500" u="none" cap="none" strike="noStrike">
                <a:solidFill>
                  <a:schemeClr val="dk2"/>
                </a:solidFill>
                <a:latin typeface="Nunito"/>
                <a:ea typeface="Nunito"/>
                <a:cs typeface="Nunito"/>
                <a:sym typeface="Nunito"/>
              </a:defRPr>
            </a:lvl3pPr>
            <a:lvl4pPr indent="-323850" lvl="3" marL="1828800" marR="0" rtl="0" algn="l">
              <a:lnSpc>
                <a:spcPct val="115000"/>
              </a:lnSpc>
              <a:spcBef>
                <a:spcPts val="0"/>
              </a:spcBef>
              <a:spcAft>
                <a:spcPts val="0"/>
              </a:spcAft>
              <a:buClr>
                <a:schemeClr val="dk2"/>
              </a:buClr>
              <a:buSzPts val="1500"/>
              <a:buFont typeface="Nunito"/>
              <a:buChar char="●"/>
              <a:defRPr b="0" i="0" sz="1500" u="none" cap="none" strike="noStrike">
                <a:solidFill>
                  <a:schemeClr val="dk2"/>
                </a:solidFill>
                <a:latin typeface="Nunito"/>
                <a:ea typeface="Nunito"/>
                <a:cs typeface="Nunito"/>
                <a:sym typeface="Nunito"/>
              </a:defRPr>
            </a:lvl4pPr>
            <a:lvl5pPr indent="-323850" lvl="4" marL="2286000" marR="0" rtl="0" algn="l">
              <a:lnSpc>
                <a:spcPct val="115000"/>
              </a:lnSpc>
              <a:spcBef>
                <a:spcPts val="0"/>
              </a:spcBef>
              <a:spcAft>
                <a:spcPts val="0"/>
              </a:spcAft>
              <a:buClr>
                <a:schemeClr val="dk2"/>
              </a:buClr>
              <a:buSzPts val="1500"/>
              <a:buFont typeface="Nunito"/>
              <a:buChar char="○"/>
              <a:defRPr b="0" i="0" sz="1500" u="none" cap="none" strike="noStrike">
                <a:solidFill>
                  <a:schemeClr val="dk2"/>
                </a:solidFill>
                <a:latin typeface="Nunito"/>
                <a:ea typeface="Nunito"/>
                <a:cs typeface="Nunito"/>
                <a:sym typeface="Nunito"/>
              </a:defRPr>
            </a:lvl5pPr>
            <a:lvl6pPr indent="-323850" lvl="5" marL="2743200" marR="0" rtl="0" algn="l">
              <a:lnSpc>
                <a:spcPct val="115000"/>
              </a:lnSpc>
              <a:spcBef>
                <a:spcPts val="0"/>
              </a:spcBef>
              <a:spcAft>
                <a:spcPts val="0"/>
              </a:spcAft>
              <a:buClr>
                <a:schemeClr val="dk2"/>
              </a:buClr>
              <a:buSzPts val="1500"/>
              <a:buFont typeface="Nunito"/>
              <a:buChar char="■"/>
              <a:defRPr b="0" i="0" sz="1500" u="none" cap="none" strike="noStrike">
                <a:solidFill>
                  <a:schemeClr val="dk2"/>
                </a:solidFill>
                <a:latin typeface="Nunito"/>
                <a:ea typeface="Nunito"/>
                <a:cs typeface="Nunito"/>
                <a:sym typeface="Nunito"/>
              </a:defRPr>
            </a:lvl6pPr>
            <a:lvl7pPr indent="-323850" lvl="6" marL="3200400" marR="0" rtl="0" algn="l">
              <a:lnSpc>
                <a:spcPct val="115000"/>
              </a:lnSpc>
              <a:spcBef>
                <a:spcPts val="0"/>
              </a:spcBef>
              <a:spcAft>
                <a:spcPts val="0"/>
              </a:spcAft>
              <a:buClr>
                <a:schemeClr val="dk2"/>
              </a:buClr>
              <a:buSzPts val="1500"/>
              <a:buFont typeface="Nunito"/>
              <a:buChar char="●"/>
              <a:defRPr b="0" i="0" sz="1500" u="none" cap="none" strike="noStrike">
                <a:solidFill>
                  <a:schemeClr val="dk2"/>
                </a:solidFill>
                <a:latin typeface="Nunito"/>
                <a:ea typeface="Nunito"/>
                <a:cs typeface="Nunito"/>
                <a:sym typeface="Nunito"/>
              </a:defRPr>
            </a:lvl7pPr>
            <a:lvl8pPr indent="-323850" lvl="7" marL="3657600" marR="0" rtl="0" algn="l">
              <a:lnSpc>
                <a:spcPct val="115000"/>
              </a:lnSpc>
              <a:spcBef>
                <a:spcPts val="0"/>
              </a:spcBef>
              <a:spcAft>
                <a:spcPts val="0"/>
              </a:spcAft>
              <a:buClr>
                <a:schemeClr val="dk2"/>
              </a:buClr>
              <a:buSzPts val="1500"/>
              <a:buFont typeface="Nunito"/>
              <a:buChar char="○"/>
              <a:defRPr b="0" i="0" sz="1500" u="none" cap="none" strike="noStrike">
                <a:solidFill>
                  <a:schemeClr val="dk2"/>
                </a:solidFill>
                <a:latin typeface="Nunito"/>
                <a:ea typeface="Nunito"/>
                <a:cs typeface="Nunito"/>
                <a:sym typeface="Nunito"/>
              </a:defRPr>
            </a:lvl8pPr>
            <a:lvl9pPr indent="-323850" lvl="8" marL="4114800" marR="0" rtl="0" algn="l">
              <a:lnSpc>
                <a:spcPct val="115000"/>
              </a:lnSpc>
              <a:spcBef>
                <a:spcPts val="0"/>
              </a:spcBef>
              <a:spcAft>
                <a:spcPts val="0"/>
              </a:spcAft>
              <a:buClr>
                <a:schemeClr val="dk2"/>
              </a:buClr>
              <a:buSzPts val="1500"/>
              <a:buFont typeface="Nunito"/>
              <a:buChar char="■"/>
              <a:defRPr b="0" i="0" sz="1500" u="none" cap="none" strike="noStrike">
                <a:solidFill>
                  <a:schemeClr val="dk2"/>
                </a:solidFill>
                <a:latin typeface="Nunito"/>
                <a:ea typeface="Nunito"/>
                <a:cs typeface="Nunito"/>
                <a:sym typeface="Nunito"/>
              </a:defRPr>
            </a:lvl9pPr>
          </a:lstStyle>
          <a:p/>
        </p:txBody>
      </p:sp>
      <p:sp>
        <p:nvSpPr>
          <p:cNvPr id="8" name="Google Shape;8;p21"/>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1" Type="http://schemas.openxmlformats.org/officeDocument/2006/relationships/hyperlink" Target="https://www.telerik.com/blogs/the-international-accessibility-standards-you-need-to-follow#:~:text=Which%20regulations%20take%20priority%3F,Persons%20with%20Disabilities%20(CPRD)." TargetMode="External"/><Relationship Id="rId10" Type="http://schemas.openxmlformats.org/officeDocument/2006/relationships/hyperlink" Target="https://www.section508.gov/test/trusted-tester/#:~:text=The%20DHS%20Trusted%20Tester%20Process,the%20DHS%20Trusted%20Tester%20Process." TargetMode="External"/><Relationship Id="rId13" Type="http://schemas.openxmlformats.org/officeDocument/2006/relationships/hyperlink" Target="https://www.smashingmagazine.com/2022/01/how-hire-digital-accessibility-roles/" TargetMode="External"/><Relationship Id="rId12" Type="http://schemas.openxmlformats.org/officeDocument/2006/relationships/hyperlink" Target="https://mn.gov/admin/at/getting-started/understanding-at/types/"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wsj.com/articles/more-companies-are-looking-to-hire-accessibility-specialists-11630501200" TargetMode="External"/><Relationship Id="rId4" Type="http://schemas.openxmlformats.org/officeDocument/2006/relationships/hyperlink" Target="https://www.indeed.com/jobs?q=Accessibility&amp;redirected=1&amp;vjk=03e4d8b7e514837f" TargetMode="External"/><Relationship Id="rId9" Type="http://schemas.openxmlformats.org/officeDocument/2006/relationships/hyperlink" Target="https://www.accessibilityassociation.org/s/" TargetMode="External"/><Relationship Id="rId14" Type="http://schemas.openxmlformats.org/officeDocument/2006/relationships/image" Target="../media/image29.png"/><Relationship Id="rId5" Type="http://schemas.openxmlformats.org/officeDocument/2006/relationships/hyperlink" Target="https://www.w3.org/TR/WCAG21/" TargetMode="External"/><Relationship Id="rId6" Type="http://schemas.openxmlformats.org/officeDocument/2006/relationships/hyperlink" Target="http://w3.org" TargetMode="External"/><Relationship Id="rId7" Type="http://schemas.openxmlformats.org/officeDocument/2006/relationships/hyperlink" Target="https://www.gallup.com/workplace/389807/top-things-employees-next-job.aspx" TargetMode="External"/><Relationship Id="rId8" Type="http://schemas.openxmlformats.org/officeDocument/2006/relationships/hyperlink" Target="https://www.deque.com/blog/where-accessibility-fits-in-an-organization-decentralized-vs-centralized-mode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2.jpg"/><Relationship Id="rId5"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9.png"/><Relationship Id="rId7"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5.gif"/><Relationship Id="rId5" Type="http://schemas.openxmlformats.org/officeDocument/2006/relationships/image" Target="../media/image18.jpg"/><Relationship Id="rId6" Type="http://schemas.openxmlformats.org/officeDocument/2006/relationships/image" Target="../media/image12.png"/><Relationship Id="rId7"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pic>
        <p:nvPicPr>
          <p:cNvPr id="284" name="Google Shape;284;p1"/>
          <p:cNvPicPr preferRelativeResize="0"/>
          <p:nvPr/>
        </p:nvPicPr>
        <p:blipFill rotWithShape="1">
          <a:blip r:embed="rId3">
            <a:alphaModFix/>
          </a:blip>
          <a:srcRect b="7833" l="0" r="0" t="7834"/>
          <a:stretch/>
        </p:blipFill>
        <p:spPr>
          <a:xfrm>
            <a:off x="20" y="10"/>
            <a:ext cx="12191980" cy="6857989"/>
          </a:xfrm>
          <a:prstGeom prst="rect">
            <a:avLst/>
          </a:prstGeom>
          <a:noFill/>
          <a:ln>
            <a:noFill/>
          </a:ln>
        </p:spPr>
      </p:pic>
      <p:sp>
        <p:nvSpPr>
          <p:cNvPr id="285" name="Google Shape;285;p1"/>
          <p:cNvSpPr/>
          <p:nvPr/>
        </p:nvSpPr>
        <p:spPr>
          <a:xfrm>
            <a:off x="-406" y="0"/>
            <a:ext cx="8543515" cy="6858000"/>
          </a:xfrm>
          <a:prstGeom prst="rect">
            <a:avLst/>
          </a:prstGeom>
          <a:gradFill>
            <a:gsLst>
              <a:gs pos="0">
                <a:srgbClr val="0D1017">
                  <a:alpha val="0"/>
                </a:srgbClr>
              </a:gs>
              <a:gs pos="58000">
                <a:srgbClr val="0E0D12">
                  <a:alpha val="56078"/>
                </a:srgbClr>
              </a:gs>
              <a:gs pos="93000">
                <a:srgbClr val="000000">
                  <a:alpha val="56078"/>
                </a:srgbClr>
              </a:gs>
              <a:gs pos="100000">
                <a:srgbClr val="000000">
                  <a:alpha val="56078"/>
                </a:srgbClr>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sp>
        <p:nvSpPr>
          <p:cNvPr id="286" name="Google Shape;286;p1"/>
          <p:cNvSpPr txBox="1"/>
          <p:nvPr>
            <p:ph type="ctrTitle"/>
          </p:nvPr>
        </p:nvSpPr>
        <p:spPr>
          <a:xfrm>
            <a:off x="841250" y="914400"/>
            <a:ext cx="9983100" cy="1355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2"/>
              </a:buClr>
              <a:buSzPts val="6600"/>
              <a:buFont typeface="Aharoni"/>
              <a:buNone/>
            </a:pPr>
            <a:r>
              <a:rPr lang="en-US">
                <a:solidFill>
                  <a:srgbClr val="FFFFFF"/>
                </a:solidFill>
              </a:rPr>
              <a:t>I’m Drowning in Resumes!</a:t>
            </a:r>
            <a:endParaRPr>
              <a:solidFill>
                <a:srgbClr val="FFFFFF"/>
              </a:solidFill>
            </a:endParaRPr>
          </a:p>
        </p:txBody>
      </p:sp>
      <p:sp>
        <p:nvSpPr>
          <p:cNvPr id="287" name="Google Shape;287;p1"/>
          <p:cNvSpPr txBox="1"/>
          <p:nvPr>
            <p:ph idx="1" type="subTitle"/>
          </p:nvPr>
        </p:nvSpPr>
        <p:spPr>
          <a:xfrm>
            <a:off x="841250" y="2269500"/>
            <a:ext cx="9604800" cy="3796500"/>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SzPts val="2400"/>
              <a:buNone/>
            </a:pPr>
            <a:r>
              <a:rPr lang="en-US" sz="3400">
                <a:solidFill>
                  <a:srgbClr val="FFFFFF"/>
                </a:solidFill>
              </a:rPr>
              <a:t>Finding &amp; Hooking the Right A11y Fish</a:t>
            </a:r>
            <a:endParaRPr sz="3400">
              <a:solidFill>
                <a:srgbClr val="FFFFFF"/>
              </a:solidFill>
            </a:endParaRPr>
          </a:p>
          <a:p>
            <a:pPr indent="0" lvl="0" marL="0" rtl="0" algn="l">
              <a:lnSpc>
                <a:spcPct val="110000"/>
              </a:lnSpc>
              <a:spcBef>
                <a:spcPts val="0"/>
              </a:spcBef>
              <a:spcAft>
                <a:spcPts val="0"/>
              </a:spcAft>
              <a:buSzPts val="2400"/>
              <a:buNone/>
            </a:pPr>
            <a:r>
              <a:t/>
            </a:r>
            <a:endParaRPr>
              <a:solidFill>
                <a:srgbClr val="FFFFFF"/>
              </a:solidFill>
            </a:endParaRPr>
          </a:p>
          <a:p>
            <a:pPr indent="0" lvl="0" marL="0" rtl="0" algn="l">
              <a:lnSpc>
                <a:spcPct val="110000"/>
              </a:lnSpc>
              <a:spcBef>
                <a:spcPts val="0"/>
              </a:spcBef>
              <a:spcAft>
                <a:spcPts val="0"/>
              </a:spcAft>
              <a:buSzPts val="2400"/>
              <a:buNone/>
            </a:pPr>
            <a:r>
              <a:t/>
            </a:r>
            <a:endParaRPr>
              <a:solidFill>
                <a:srgbClr val="FFFFFF"/>
              </a:solidFill>
            </a:endParaRPr>
          </a:p>
          <a:p>
            <a:pPr indent="0" lvl="0" marL="0" rtl="0" algn="l">
              <a:lnSpc>
                <a:spcPct val="110000"/>
              </a:lnSpc>
              <a:spcBef>
                <a:spcPts val="0"/>
              </a:spcBef>
              <a:spcAft>
                <a:spcPts val="0"/>
              </a:spcAft>
              <a:buSzPts val="2400"/>
              <a:buNone/>
            </a:pPr>
            <a:r>
              <a:t/>
            </a:r>
            <a:endParaRPr>
              <a:solidFill>
                <a:srgbClr val="FFFFFF"/>
              </a:solidFill>
            </a:endParaRPr>
          </a:p>
          <a:p>
            <a:pPr indent="0" lvl="0" marL="0" rtl="0" algn="l">
              <a:lnSpc>
                <a:spcPct val="110000"/>
              </a:lnSpc>
              <a:spcBef>
                <a:spcPts val="0"/>
              </a:spcBef>
              <a:spcAft>
                <a:spcPts val="0"/>
              </a:spcAft>
              <a:buSzPts val="2400"/>
              <a:buNone/>
            </a:pPr>
            <a:r>
              <a:t/>
            </a:r>
            <a:endParaRPr>
              <a:solidFill>
                <a:srgbClr val="FFFFFF"/>
              </a:solidFill>
            </a:endParaRPr>
          </a:p>
          <a:p>
            <a:pPr indent="0" lvl="0" marL="0" rtl="0" algn="l">
              <a:lnSpc>
                <a:spcPct val="110000"/>
              </a:lnSpc>
              <a:spcBef>
                <a:spcPts val="0"/>
              </a:spcBef>
              <a:spcAft>
                <a:spcPts val="0"/>
              </a:spcAft>
              <a:buSzPts val="2400"/>
              <a:buNone/>
            </a:pPr>
            <a:r>
              <a:rPr lang="en-US">
                <a:solidFill>
                  <a:srgbClr val="FFFFFF"/>
                </a:solidFill>
              </a:rPr>
              <a:t>Presenters: </a:t>
            </a:r>
            <a:endParaRPr>
              <a:solidFill>
                <a:srgbClr val="FFFFFF"/>
              </a:solidFill>
            </a:endParaRPr>
          </a:p>
          <a:p>
            <a:pPr indent="0" lvl="0" marL="0" rtl="0" algn="l">
              <a:lnSpc>
                <a:spcPct val="110000"/>
              </a:lnSpc>
              <a:spcBef>
                <a:spcPts val="0"/>
              </a:spcBef>
              <a:spcAft>
                <a:spcPts val="0"/>
              </a:spcAft>
              <a:buSzPts val="2400"/>
              <a:buNone/>
            </a:pPr>
            <a:r>
              <a:rPr lang="en-US">
                <a:solidFill>
                  <a:srgbClr val="FFFFFF"/>
                </a:solidFill>
              </a:rPr>
              <a:t>Naveesha Maharaj, CPWAS &amp; DHS TT Certified</a:t>
            </a:r>
            <a:endParaRPr>
              <a:solidFill>
                <a:srgbClr val="FFFFFF"/>
              </a:solidFill>
            </a:endParaRPr>
          </a:p>
          <a:p>
            <a:pPr indent="0" lvl="0" marL="0" rtl="0" algn="l">
              <a:lnSpc>
                <a:spcPct val="110000"/>
              </a:lnSpc>
              <a:spcBef>
                <a:spcPts val="0"/>
              </a:spcBef>
              <a:spcAft>
                <a:spcPts val="0"/>
              </a:spcAft>
              <a:buSzPts val="2400"/>
              <a:buNone/>
            </a:pPr>
            <a:r>
              <a:rPr lang="en-US">
                <a:solidFill>
                  <a:srgbClr val="FFFFFF"/>
                </a:solidFill>
              </a:rPr>
              <a:t>Heidi Kelly-Gibson, PMP, CPACC</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pic>
        <p:nvPicPr>
          <p:cNvPr id="432" name="Google Shape;432;p1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llustration of a fish labelled “Very Important fish”." id="433" name="Google Shape;433;p11"/>
          <p:cNvPicPr preferRelativeResize="0"/>
          <p:nvPr/>
        </p:nvPicPr>
        <p:blipFill rotWithShape="1">
          <a:blip r:embed="rId4">
            <a:alphaModFix/>
          </a:blip>
          <a:srcRect b="0" l="0" r="0" t="0"/>
          <a:stretch/>
        </p:blipFill>
        <p:spPr>
          <a:xfrm>
            <a:off x="266375" y="4288447"/>
            <a:ext cx="2332525" cy="2418903"/>
          </a:xfrm>
          <a:prstGeom prst="rect">
            <a:avLst/>
          </a:prstGeom>
          <a:noFill/>
          <a:ln>
            <a:noFill/>
          </a:ln>
        </p:spPr>
      </p:pic>
      <p:sp>
        <p:nvSpPr>
          <p:cNvPr id="434" name="Google Shape;434;p11"/>
          <p:cNvSpPr txBox="1"/>
          <p:nvPr>
            <p:ph type="title"/>
          </p:nvPr>
        </p:nvSpPr>
        <p:spPr>
          <a:xfrm>
            <a:off x="838200" y="365125"/>
            <a:ext cx="10515600" cy="13257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800"/>
              <a:buNone/>
            </a:pPr>
            <a:r>
              <a:rPr lang="en-US"/>
              <a:t>How to be the catch of the day!</a:t>
            </a:r>
            <a:endParaRPr/>
          </a:p>
        </p:txBody>
      </p:sp>
      <p:sp>
        <p:nvSpPr>
          <p:cNvPr id="435" name="Google Shape;435;p11"/>
          <p:cNvSpPr txBox="1"/>
          <p:nvPr/>
        </p:nvSpPr>
        <p:spPr>
          <a:xfrm>
            <a:off x="2167375" y="2315900"/>
            <a:ext cx="6994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omic Sans MS"/>
                <a:ea typeface="Comic Sans MS"/>
                <a:cs typeface="Comic Sans MS"/>
                <a:sym typeface="Comic Sans MS"/>
              </a:rPr>
              <a:t>Dedicated role training and process implementation</a:t>
            </a:r>
            <a:endParaRPr b="0" i="0" sz="2000" u="none" cap="none" strike="noStrike">
              <a:solidFill>
                <a:srgbClr val="000000"/>
              </a:solidFill>
              <a:latin typeface="Comic Sans MS"/>
              <a:ea typeface="Comic Sans MS"/>
              <a:cs typeface="Comic Sans MS"/>
              <a:sym typeface="Comic Sans MS"/>
            </a:endParaRPr>
          </a:p>
        </p:txBody>
      </p:sp>
      <p:sp>
        <p:nvSpPr>
          <p:cNvPr id="436" name="Google Shape;436;p11"/>
          <p:cNvSpPr txBox="1"/>
          <p:nvPr/>
        </p:nvSpPr>
        <p:spPr>
          <a:xfrm>
            <a:off x="2598900" y="3033675"/>
            <a:ext cx="6994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omic Sans MS"/>
                <a:ea typeface="Comic Sans MS"/>
                <a:cs typeface="Comic Sans MS"/>
                <a:sym typeface="Comic Sans MS"/>
              </a:rPr>
              <a:t>Establish Buy-in through benefits of more than just a11y</a:t>
            </a:r>
            <a:endParaRPr b="0" i="0" sz="2000" u="none" cap="none" strike="noStrike">
              <a:solidFill>
                <a:srgbClr val="000000"/>
              </a:solidFill>
              <a:latin typeface="Comic Sans MS"/>
              <a:ea typeface="Comic Sans MS"/>
              <a:cs typeface="Comic Sans MS"/>
              <a:sym typeface="Comic Sans MS"/>
            </a:endParaRPr>
          </a:p>
        </p:txBody>
      </p:sp>
      <p:sp>
        <p:nvSpPr>
          <p:cNvPr id="437" name="Google Shape;437;p11"/>
          <p:cNvSpPr txBox="1"/>
          <p:nvPr/>
        </p:nvSpPr>
        <p:spPr>
          <a:xfrm>
            <a:off x="3184125" y="3814300"/>
            <a:ext cx="6994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omic Sans MS"/>
                <a:ea typeface="Comic Sans MS"/>
                <a:cs typeface="Comic Sans MS"/>
                <a:sym typeface="Comic Sans MS"/>
              </a:rPr>
              <a:t>Frequently updated A11y Resource Hub</a:t>
            </a:r>
            <a:endParaRPr b="0" i="0" sz="2000" u="none" cap="none" strike="noStrike">
              <a:solidFill>
                <a:srgbClr val="000000"/>
              </a:solidFill>
              <a:latin typeface="Comic Sans MS"/>
              <a:ea typeface="Comic Sans MS"/>
              <a:cs typeface="Comic Sans MS"/>
              <a:sym typeface="Comic Sans MS"/>
            </a:endParaRPr>
          </a:p>
        </p:txBody>
      </p:sp>
      <p:sp>
        <p:nvSpPr>
          <p:cNvPr id="438" name="Google Shape;438;p11"/>
          <p:cNvSpPr txBox="1"/>
          <p:nvPr/>
        </p:nvSpPr>
        <p:spPr>
          <a:xfrm>
            <a:off x="3598250" y="4490200"/>
            <a:ext cx="6994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omic Sans MS"/>
                <a:ea typeface="Comic Sans MS"/>
                <a:cs typeface="Comic Sans MS"/>
                <a:sym typeface="Comic Sans MS"/>
              </a:rPr>
              <a:t>Vendor approval and/or automated tools</a:t>
            </a:r>
            <a:endParaRPr b="0" i="0" sz="2000" u="none" cap="none" strike="noStrike">
              <a:solidFill>
                <a:srgbClr val="000000"/>
              </a:solidFill>
              <a:latin typeface="Comic Sans MS"/>
              <a:ea typeface="Comic Sans MS"/>
              <a:cs typeface="Comic Sans MS"/>
              <a:sym typeface="Comic Sans MS"/>
            </a:endParaRPr>
          </a:p>
        </p:txBody>
      </p:sp>
      <p:sp>
        <p:nvSpPr>
          <p:cNvPr id="439" name="Google Shape;439;p11"/>
          <p:cNvSpPr txBox="1"/>
          <p:nvPr/>
        </p:nvSpPr>
        <p:spPr>
          <a:xfrm>
            <a:off x="3907725" y="5166100"/>
            <a:ext cx="6994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omic Sans MS"/>
                <a:ea typeface="Comic Sans MS"/>
                <a:cs typeface="Comic Sans MS"/>
                <a:sym typeface="Comic Sans MS"/>
              </a:rPr>
              <a:t>Conferences, webinars, courses and more!</a:t>
            </a:r>
            <a:endParaRPr b="0" i="0" sz="2000" u="none" cap="none" strike="noStrike">
              <a:solidFill>
                <a:srgbClr val="000000"/>
              </a:solidFill>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35"/>
                                        </p:tgtEl>
                                        <p:attrNameLst>
                                          <p:attrName>style.visibility</p:attrName>
                                        </p:attrNameLst>
                                      </p:cBhvr>
                                      <p:to>
                                        <p:strVal val="visible"/>
                                      </p:to>
                                    </p:set>
                                    <p:anim calcmode="lin" valueType="num">
                                      <p:cBhvr additive="base">
                                        <p:cTn dur="1000"/>
                                        <p:tgtEl>
                                          <p:spTgt spid="435"/>
                                        </p:tgtEl>
                                        <p:attrNameLst>
                                          <p:attrName>ppt_w</p:attrName>
                                        </p:attrNameLst>
                                      </p:cBhvr>
                                      <p:tavLst>
                                        <p:tav fmla="" tm="0">
                                          <p:val>
                                            <p:strVal val="0"/>
                                          </p:val>
                                        </p:tav>
                                        <p:tav fmla="" tm="100000">
                                          <p:val>
                                            <p:strVal val="#ppt_w"/>
                                          </p:val>
                                        </p:tav>
                                      </p:tavLst>
                                    </p:anim>
                                    <p:anim calcmode="lin" valueType="num">
                                      <p:cBhvr additive="base">
                                        <p:cTn dur="1000"/>
                                        <p:tgtEl>
                                          <p:spTgt spid="43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36"/>
                                        </p:tgtEl>
                                        <p:attrNameLst>
                                          <p:attrName>style.visibility</p:attrName>
                                        </p:attrNameLst>
                                      </p:cBhvr>
                                      <p:to>
                                        <p:strVal val="visible"/>
                                      </p:to>
                                    </p:set>
                                    <p:anim calcmode="lin" valueType="num">
                                      <p:cBhvr additive="base">
                                        <p:cTn dur="1000"/>
                                        <p:tgtEl>
                                          <p:spTgt spid="436"/>
                                        </p:tgtEl>
                                        <p:attrNameLst>
                                          <p:attrName>ppt_w</p:attrName>
                                        </p:attrNameLst>
                                      </p:cBhvr>
                                      <p:tavLst>
                                        <p:tav fmla="" tm="0">
                                          <p:val>
                                            <p:strVal val="0"/>
                                          </p:val>
                                        </p:tav>
                                        <p:tav fmla="" tm="100000">
                                          <p:val>
                                            <p:strVal val="#ppt_w"/>
                                          </p:val>
                                        </p:tav>
                                      </p:tavLst>
                                    </p:anim>
                                    <p:anim calcmode="lin" valueType="num">
                                      <p:cBhvr additive="base">
                                        <p:cTn dur="1000"/>
                                        <p:tgtEl>
                                          <p:spTgt spid="43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37"/>
                                        </p:tgtEl>
                                        <p:attrNameLst>
                                          <p:attrName>style.visibility</p:attrName>
                                        </p:attrNameLst>
                                      </p:cBhvr>
                                      <p:to>
                                        <p:strVal val="visible"/>
                                      </p:to>
                                    </p:set>
                                    <p:anim calcmode="lin" valueType="num">
                                      <p:cBhvr additive="base">
                                        <p:cTn dur="1000"/>
                                        <p:tgtEl>
                                          <p:spTgt spid="437"/>
                                        </p:tgtEl>
                                        <p:attrNameLst>
                                          <p:attrName>ppt_w</p:attrName>
                                        </p:attrNameLst>
                                      </p:cBhvr>
                                      <p:tavLst>
                                        <p:tav fmla="" tm="0">
                                          <p:val>
                                            <p:strVal val="0"/>
                                          </p:val>
                                        </p:tav>
                                        <p:tav fmla="" tm="100000">
                                          <p:val>
                                            <p:strVal val="#ppt_w"/>
                                          </p:val>
                                        </p:tav>
                                      </p:tavLst>
                                    </p:anim>
                                    <p:anim calcmode="lin" valueType="num">
                                      <p:cBhvr additive="base">
                                        <p:cTn dur="1000"/>
                                        <p:tgtEl>
                                          <p:spTgt spid="43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38"/>
                                        </p:tgtEl>
                                        <p:attrNameLst>
                                          <p:attrName>style.visibility</p:attrName>
                                        </p:attrNameLst>
                                      </p:cBhvr>
                                      <p:to>
                                        <p:strVal val="visible"/>
                                      </p:to>
                                    </p:set>
                                    <p:anim calcmode="lin" valueType="num">
                                      <p:cBhvr additive="base">
                                        <p:cTn dur="1000"/>
                                        <p:tgtEl>
                                          <p:spTgt spid="438"/>
                                        </p:tgtEl>
                                        <p:attrNameLst>
                                          <p:attrName>ppt_w</p:attrName>
                                        </p:attrNameLst>
                                      </p:cBhvr>
                                      <p:tavLst>
                                        <p:tav fmla="" tm="0">
                                          <p:val>
                                            <p:strVal val="0"/>
                                          </p:val>
                                        </p:tav>
                                        <p:tav fmla="" tm="100000">
                                          <p:val>
                                            <p:strVal val="#ppt_w"/>
                                          </p:val>
                                        </p:tav>
                                      </p:tavLst>
                                    </p:anim>
                                    <p:anim calcmode="lin" valueType="num">
                                      <p:cBhvr additive="base">
                                        <p:cTn dur="1000"/>
                                        <p:tgtEl>
                                          <p:spTgt spid="43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39"/>
                                        </p:tgtEl>
                                        <p:attrNameLst>
                                          <p:attrName>style.visibility</p:attrName>
                                        </p:attrNameLst>
                                      </p:cBhvr>
                                      <p:to>
                                        <p:strVal val="visible"/>
                                      </p:to>
                                    </p:set>
                                    <p:anim calcmode="lin" valueType="num">
                                      <p:cBhvr additive="base">
                                        <p:cTn dur="1000"/>
                                        <p:tgtEl>
                                          <p:spTgt spid="439"/>
                                        </p:tgtEl>
                                        <p:attrNameLst>
                                          <p:attrName>ppt_w</p:attrName>
                                        </p:attrNameLst>
                                      </p:cBhvr>
                                      <p:tavLst>
                                        <p:tav fmla="" tm="0">
                                          <p:val>
                                            <p:strVal val="0"/>
                                          </p:val>
                                        </p:tav>
                                        <p:tav fmla="" tm="100000">
                                          <p:val>
                                            <p:strVal val="#ppt_w"/>
                                          </p:val>
                                        </p:tav>
                                      </p:tavLst>
                                    </p:anim>
                                    <p:anim calcmode="lin" valueType="num">
                                      <p:cBhvr additive="base">
                                        <p:cTn dur="1000"/>
                                        <p:tgtEl>
                                          <p:spTgt spid="43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pic>
        <p:nvPicPr>
          <p:cNvPr id="444" name="Google Shape;444;p12"/>
          <p:cNvPicPr preferRelativeResize="0"/>
          <p:nvPr/>
        </p:nvPicPr>
        <p:blipFill rotWithShape="1">
          <a:blip r:embed="rId3">
            <a:alphaModFix/>
          </a:blip>
          <a:srcRect b="0" l="0" r="0" t="0"/>
          <a:stretch/>
        </p:blipFill>
        <p:spPr>
          <a:xfrm>
            <a:off x="0" y="0"/>
            <a:ext cx="12192000" cy="6858000"/>
          </a:xfrm>
          <a:prstGeom prst="rect">
            <a:avLst/>
          </a:prstGeom>
          <a:noFill/>
          <a:ln>
            <a:noFill/>
          </a:ln>
        </p:spPr>
      </p:pic>
      <p:grpSp>
        <p:nvGrpSpPr>
          <p:cNvPr descr="Illustration of a seahorse labelled “IT Manager”." id="445" name="Google Shape;445;p12"/>
          <p:cNvGrpSpPr/>
          <p:nvPr/>
        </p:nvGrpSpPr>
        <p:grpSpPr>
          <a:xfrm>
            <a:off x="545522" y="2539450"/>
            <a:ext cx="1905130" cy="3625150"/>
            <a:chOff x="545522" y="2539450"/>
            <a:chExt cx="1905130" cy="3625150"/>
          </a:xfrm>
        </p:grpSpPr>
        <p:pic>
          <p:nvPicPr>
            <p:cNvPr id="446" name="Google Shape;446;p12"/>
            <p:cNvPicPr preferRelativeResize="0"/>
            <p:nvPr/>
          </p:nvPicPr>
          <p:blipFill rotWithShape="1">
            <a:blip r:embed="rId4">
              <a:alphaModFix/>
            </a:blip>
            <a:srcRect b="0" l="0" r="0" t="0"/>
            <a:stretch/>
          </p:blipFill>
          <p:spPr>
            <a:xfrm flipH="1" rot="-5">
              <a:off x="545525" y="2539451"/>
              <a:ext cx="1905125" cy="3625147"/>
            </a:xfrm>
            <a:prstGeom prst="rect">
              <a:avLst/>
            </a:prstGeom>
            <a:noFill/>
            <a:ln>
              <a:noFill/>
            </a:ln>
          </p:spPr>
        </p:pic>
        <p:sp>
          <p:nvSpPr>
            <p:cNvPr id="447" name="Google Shape;447;p12"/>
            <p:cNvSpPr/>
            <p:nvPr/>
          </p:nvSpPr>
          <p:spPr>
            <a:xfrm rot="-614696">
              <a:off x="866537" y="3801079"/>
              <a:ext cx="1206028" cy="426213"/>
            </a:xfrm>
            <a:prstGeom prst="roundRect">
              <a:avLst>
                <a:gd fmla="val 16667" name="adj"/>
              </a:avLst>
            </a:prstGeom>
            <a:solidFill>
              <a:srgbClr val="F1C232"/>
            </a:solidFill>
            <a:ln cap="flat" cmpd="sng" w="9525">
              <a:solidFill>
                <a:srgbClr val="403D3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8" name="Google Shape;448;p12"/>
          <p:cNvSpPr txBox="1"/>
          <p:nvPr>
            <p:ph type="title"/>
          </p:nvPr>
        </p:nvSpPr>
        <p:spPr>
          <a:xfrm>
            <a:off x="838200" y="365125"/>
            <a:ext cx="10515600" cy="13257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800"/>
              <a:buNone/>
            </a:pPr>
            <a:r>
              <a:rPr lang="en-US"/>
              <a:t>The right bait to hook the right Lead Developer!</a:t>
            </a:r>
            <a:endParaRPr/>
          </a:p>
        </p:txBody>
      </p:sp>
      <p:sp>
        <p:nvSpPr>
          <p:cNvPr id="449" name="Google Shape;449;p12"/>
          <p:cNvSpPr txBox="1"/>
          <p:nvPr/>
        </p:nvSpPr>
        <p:spPr>
          <a:xfrm rot="-639242">
            <a:off x="853056" y="3821716"/>
            <a:ext cx="1290038" cy="384923"/>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rgbClr val="0D1017"/>
                </a:solidFill>
                <a:latin typeface="Comic Sans MS"/>
                <a:ea typeface="Comic Sans MS"/>
                <a:cs typeface="Comic Sans MS"/>
                <a:sym typeface="Comic Sans MS"/>
              </a:rPr>
              <a:t>IT Manager</a:t>
            </a:r>
            <a:endParaRPr b="1" i="0" sz="1300" u="none" cap="none" strike="noStrike">
              <a:solidFill>
                <a:srgbClr val="0D1017"/>
              </a:solidFill>
              <a:latin typeface="Comic Sans MS"/>
              <a:ea typeface="Comic Sans MS"/>
              <a:cs typeface="Comic Sans MS"/>
              <a:sym typeface="Comic Sans MS"/>
            </a:endParaRPr>
          </a:p>
        </p:txBody>
      </p:sp>
      <p:sp>
        <p:nvSpPr>
          <p:cNvPr id="450" name="Google Shape;450;p12"/>
          <p:cNvSpPr txBox="1"/>
          <p:nvPr/>
        </p:nvSpPr>
        <p:spPr>
          <a:xfrm>
            <a:off x="2329650" y="1936575"/>
            <a:ext cx="81369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omic Sans MS"/>
                <a:ea typeface="Comic Sans MS"/>
                <a:cs typeface="Comic Sans MS"/>
                <a:sym typeface="Comic Sans MS"/>
              </a:rPr>
              <a:t>Enough a11y experience?</a:t>
            </a:r>
            <a:endParaRPr b="0" i="0" sz="2000" u="none" cap="none" strike="noStrike">
              <a:solidFill>
                <a:srgbClr val="000000"/>
              </a:solidFill>
              <a:latin typeface="Comic Sans MS"/>
              <a:ea typeface="Comic Sans MS"/>
              <a:cs typeface="Comic Sans MS"/>
              <a:sym typeface="Comic Sans MS"/>
            </a:endParaRPr>
          </a:p>
        </p:txBody>
      </p:sp>
      <p:sp>
        <p:nvSpPr>
          <p:cNvPr id="451" name="Google Shape;451;p12"/>
          <p:cNvSpPr txBox="1"/>
          <p:nvPr/>
        </p:nvSpPr>
        <p:spPr>
          <a:xfrm>
            <a:off x="2782025" y="2833550"/>
            <a:ext cx="8136900" cy="49241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omic Sans MS"/>
                <a:ea typeface="Comic Sans MS"/>
                <a:cs typeface="Comic Sans MS"/>
                <a:sym typeface="Comic Sans MS"/>
              </a:rPr>
              <a:t>Process sustenance?</a:t>
            </a:r>
            <a:endParaRPr b="0" i="0" sz="1400" u="none" cap="none" strike="noStrike">
              <a:solidFill>
                <a:srgbClr val="000000"/>
              </a:solidFill>
              <a:latin typeface="Arial"/>
              <a:ea typeface="Arial"/>
              <a:cs typeface="Arial"/>
              <a:sym typeface="Arial"/>
            </a:endParaRPr>
          </a:p>
        </p:txBody>
      </p:sp>
      <p:sp>
        <p:nvSpPr>
          <p:cNvPr id="452" name="Google Shape;452;p12"/>
          <p:cNvSpPr txBox="1"/>
          <p:nvPr/>
        </p:nvSpPr>
        <p:spPr>
          <a:xfrm>
            <a:off x="3053250" y="3787213"/>
            <a:ext cx="81369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omic Sans MS"/>
                <a:ea typeface="Comic Sans MS"/>
                <a:cs typeface="Comic Sans MS"/>
                <a:sym typeface="Comic Sans MS"/>
              </a:rPr>
              <a:t>Quality assurance?</a:t>
            </a:r>
            <a:endParaRPr b="0" i="0" sz="2000" u="none" cap="none" strike="noStrike">
              <a:solidFill>
                <a:srgbClr val="000000"/>
              </a:solidFill>
              <a:latin typeface="Comic Sans MS"/>
              <a:ea typeface="Comic Sans MS"/>
              <a:cs typeface="Comic Sans MS"/>
              <a:sym typeface="Comic Sans MS"/>
            </a:endParaRPr>
          </a:p>
        </p:txBody>
      </p:sp>
      <p:sp>
        <p:nvSpPr>
          <p:cNvPr id="453" name="Google Shape;453;p12"/>
          <p:cNvSpPr txBox="1"/>
          <p:nvPr/>
        </p:nvSpPr>
        <p:spPr>
          <a:xfrm>
            <a:off x="2782025" y="4664250"/>
            <a:ext cx="81369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omic Sans MS"/>
                <a:ea typeface="Comic Sans MS"/>
                <a:cs typeface="Comic Sans MS"/>
                <a:sym typeface="Comic Sans MS"/>
              </a:rPr>
              <a:t>SLDC updates?</a:t>
            </a:r>
            <a:endParaRPr b="0" i="0" sz="2000" u="none" cap="none" strike="noStrike">
              <a:solidFill>
                <a:srgbClr val="000000"/>
              </a:solidFill>
              <a:latin typeface="Comic Sans MS"/>
              <a:ea typeface="Comic Sans MS"/>
              <a:cs typeface="Comic Sans MS"/>
              <a:sym typeface="Comic Sans MS"/>
            </a:endParaRPr>
          </a:p>
        </p:txBody>
      </p:sp>
      <p:sp>
        <p:nvSpPr>
          <p:cNvPr id="454" name="Google Shape;454;p12"/>
          <p:cNvSpPr txBox="1"/>
          <p:nvPr/>
        </p:nvSpPr>
        <p:spPr>
          <a:xfrm>
            <a:off x="2194650" y="5637875"/>
            <a:ext cx="7802700" cy="708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omic Sans MS"/>
                <a:ea typeface="Comic Sans MS"/>
                <a:cs typeface="Comic Sans MS"/>
                <a:sym typeface="Comic Sans MS"/>
              </a:rPr>
              <a:t>Knowledge transfer?</a:t>
            </a:r>
            <a:endParaRPr b="0" i="0" sz="20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pic>
        <p:nvPicPr>
          <p:cNvPr id="459" name="Google Shape;459;p1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llustration of a fish labelled “Very Important fish”." id="460" name="Google Shape;460;p14"/>
          <p:cNvPicPr preferRelativeResize="0"/>
          <p:nvPr/>
        </p:nvPicPr>
        <p:blipFill rotWithShape="1">
          <a:blip r:embed="rId4">
            <a:alphaModFix/>
          </a:blip>
          <a:srcRect b="0" l="0" r="0" t="0"/>
          <a:stretch/>
        </p:blipFill>
        <p:spPr>
          <a:xfrm>
            <a:off x="266375" y="4288447"/>
            <a:ext cx="2332525" cy="2418903"/>
          </a:xfrm>
          <a:prstGeom prst="rect">
            <a:avLst/>
          </a:prstGeom>
          <a:noFill/>
          <a:ln>
            <a:noFill/>
          </a:ln>
        </p:spPr>
      </p:pic>
      <p:sp>
        <p:nvSpPr>
          <p:cNvPr id="461" name="Google Shape;461;p14"/>
          <p:cNvSpPr txBox="1"/>
          <p:nvPr>
            <p:ph type="title"/>
          </p:nvPr>
        </p:nvSpPr>
        <p:spPr>
          <a:xfrm>
            <a:off x="838200" y="365125"/>
            <a:ext cx="10515600" cy="13257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800"/>
              <a:buNone/>
            </a:pPr>
            <a:r>
              <a:rPr lang="en-US"/>
              <a:t>How to be the catch of the day! </a:t>
            </a:r>
            <a:endParaRPr/>
          </a:p>
        </p:txBody>
      </p:sp>
      <p:sp>
        <p:nvSpPr>
          <p:cNvPr id="462" name="Google Shape;462;p14"/>
          <p:cNvSpPr txBox="1"/>
          <p:nvPr/>
        </p:nvSpPr>
        <p:spPr>
          <a:xfrm>
            <a:off x="2167375" y="2315900"/>
            <a:ext cx="6994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lang="en-US" sz="2000">
                <a:latin typeface="Comic Sans MS"/>
                <a:ea typeface="Comic Sans MS"/>
                <a:cs typeface="Comic Sans MS"/>
                <a:sym typeface="Comic Sans MS"/>
              </a:rPr>
              <a:t>Provide training and tools</a:t>
            </a:r>
            <a:endParaRPr b="0" i="0" sz="2000" u="none" cap="none" strike="noStrike">
              <a:solidFill>
                <a:srgbClr val="000000"/>
              </a:solidFill>
              <a:latin typeface="Comic Sans MS"/>
              <a:ea typeface="Comic Sans MS"/>
              <a:cs typeface="Comic Sans MS"/>
              <a:sym typeface="Comic Sans MS"/>
            </a:endParaRPr>
          </a:p>
        </p:txBody>
      </p:sp>
      <p:sp>
        <p:nvSpPr>
          <p:cNvPr id="463" name="Google Shape;463;p14"/>
          <p:cNvSpPr txBox="1"/>
          <p:nvPr/>
        </p:nvSpPr>
        <p:spPr>
          <a:xfrm>
            <a:off x="2598900" y="3033675"/>
            <a:ext cx="6994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lang="en-US" sz="2000">
                <a:latin typeface="Comic Sans MS"/>
                <a:ea typeface="Comic Sans MS"/>
                <a:cs typeface="Comic Sans MS"/>
                <a:sym typeface="Comic Sans MS"/>
              </a:rPr>
              <a:t>Change implementation</a:t>
            </a:r>
            <a:endParaRPr b="0" i="0" sz="2000" u="none" cap="none" strike="noStrike">
              <a:solidFill>
                <a:srgbClr val="000000"/>
              </a:solidFill>
              <a:latin typeface="Comic Sans MS"/>
              <a:ea typeface="Comic Sans MS"/>
              <a:cs typeface="Comic Sans MS"/>
              <a:sym typeface="Comic Sans MS"/>
            </a:endParaRPr>
          </a:p>
        </p:txBody>
      </p:sp>
      <p:sp>
        <p:nvSpPr>
          <p:cNvPr id="464" name="Google Shape;464;p14"/>
          <p:cNvSpPr txBox="1"/>
          <p:nvPr/>
        </p:nvSpPr>
        <p:spPr>
          <a:xfrm>
            <a:off x="3184125" y="3814300"/>
            <a:ext cx="6994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lang="en-US" sz="2000">
                <a:latin typeface="Comic Sans MS"/>
                <a:ea typeface="Comic Sans MS"/>
                <a:cs typeface="Comic Sans MS"/>
                <a:sym typeface="Comic Sans MS"/>
              </a:rPr>
              <a:t>A11y in critical flows</a:t>
            </a:r>
            <a:endParaRPr b="0" i="0" sz="2000" u="none" cap="none" strike="noStrike">
              <a:solidFill>
                <a:srgbClr val="000000"/>
              </a:solidFill>
              <a:latin typeface="Comic Sans MS"/>
              <a:ea typeface="Comic Sans MS"/>
              <a:cs typeface="Comic Sans MS"/>
              <a:sym typeface="Comic Sans MS"/>
            </a:endParaRPr>
          </a:p>
        </p:txBody>
      </p:sp>
      <p:sp>
        <p:nvSpPr>
          <p:cNvPr id="465" name="Google Shape;465;p14"/>
          <p:cNvSpPr txBox="1"/>
          <p:nvPr/>
        </p:nvSpPr>
        <p:spPr>
          <a:xfrm>
            <a:off x="3598250" y="4490200"/>
            <a:ext cx="6994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lang="en-US" sz="2000">
                <a:latin typeface="Comic Sans MS"/>
                <a:ea typeface="Comic Sans MS"/>
                <a:cs typeface="Comic Sans MS"/>
                <a:sym typeface="Comic Sans MS"/>
              </a:rPr>
              <a:t>A11y bugs are bugs</a:t>
            </a:r>
            <a:endParaRPr b="0" i="0" sz="2000" u="none" cap="none" strike="noStrike">
              <a:solidFill>
                <a:srgbClr val="000000"/>
              </a:solidFill>
              <a:latin typeface="Comic Sans MS"/>
              <a:ea typeface="Comic Sans MS"/>
              <a:cs typeface="Comic Sans MS"/>
              <a:sym typeface="Comic Sans MS"/>
            </a:endParaRPr>
          </a:p>
        </p:txBody>
      </p:sp>
      <p:sp>
        <p:nvSpPr>
          <p:cNvPr id="466" name="Google Shape;466;p14"/>
          <p:cNvSpPr txBox="1"/>
          <p:nvPr/>
        </p:nvSpPr>
        <p:spPr>
          <a:xfrm>
            <a:off x="3907725" y="5166100"/>
            <a:ext cx="6994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2000"/>
              <a:buFont typeface="Arial"/>
              <a:buNone/>
            </a:pPr>
            <a:r>
              <a:rPr lang="en-US" sz="2000">
                <a:latin typeface="Comic Sans MS"/>
                <a:ea typeface="Comic Sans MS"/>
                <a:cs typeface="Comic Sans MS"/>
                <a:sym typeface="Comic Sans MS"/>
              </a:rPr>
              <a:t>Meet them where they’re at</a:t>
            </a:r>
            <a:endParaRPr b="0" i="0" sz="20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pic>
        <p:nvPicPr>
          <p:cNvPr id="471" name="Google Shape;471;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72" name="Google Shape;472;p15"/>
          <p:cNvSpPr txBox="1"/>
          <p:nvPr/>
        </p:nvSpPr>
        <p:spPr>
          <a:xfrm>
            <a:off x="3008750" y="2314425"/>
            <a:ext cx="8136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unito"/>
              <a:ea typeface="Nunito"/>
              <a:cs typeface="Nunito"/>
              <a:sym typeface="Nunito"/>
            </a:endParaRPr>
          </a:p>
        </p:txBody>
      </p:sp>
      <p:grpSp>
        <p:nvGrpSpPr>
          <p:cNvPr descr="Illustration of a seahorse labelled “Marketing Manager”." id="473" name="Google Shape;473;p15"/>
          <p:cNvGrpSpPr/>
          <p:nvPr/>
        </p:nvGrpSpPr>
        <p:grpSpPr>
          <a:xfrm>
            <a:off x="497744" y="2296342"/>
            <a:ext cx="2163087" cy="3552967"/>
            <a:chOff x="497744" y="2296342"/>
            <a:chExt cx="2163087" cy="3552967"/>
          </a:xfrm>
        </p:grpSpPr>
        <p:pic>
          <p:nvPicPr>
            <p:cNvPr id="474" name="Google Shape;474;p15"/>
            <p:cNvPicPr preferRelativeResize="0"/>
            <p:nvPr/>
          </p:nvPicPr>
          <p:blipFill rotWithShape="1">
            <a:blip r:embed="rId4">
              <a:alphaModFix/>
            </a:blip>
            <a:srcRect b="0" l="0" r="0" t="0"/>
            <a:stretch/>
          </p:blipFill>
          <p:spPr>
            <a:xfrm rot="234800">
              <a:off x="612500" y="2358325"/>
              <a:ext cx="1933575" cy="3429000"/>
            </a:xfrm>
            <a:prstGeom prst="rect">
              <a:avLst/>
            </a:prstGeom>
            <a:noFill/>
            <a:ln>
              <a:noFill/>
            </a:ln>
          </p:spPr>
        </p:pic>
        <p:sp>
          <p:nvSpPr>
            <p:cNvPr id="475" name="Google Shape;475;p15"/>
            <p:cNvSpPr/>
            <p:nvPr/>
          </p:nvSpPr>
          <p:spPr>
            <a:xfrm rot="-614696">
              <a:off x="866537" y="3738066"/>
              <a:ext cx="1206028" cy="426213"/>
            </a:xfrm>
            <a:prstGeom prst="roundRect">
              <a:avLst>
                <a:gd fmla="val 16667" name="adj"/>
              </a:avLst>
            </a:prstGeom>
            <a:solidFill>
              <a:srgbClr val="F1C232"/>
            </a:solidFill>
            <a:ln cap="flat" cmpd="sng" w="9525">
              <a:solidFill>
                <a:srgbClr val="403D3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6" name="Google Shape;476;p15"/>
          <p:cNvSpPr txBox="1"/>
          <p:nvPr>
            <p:ph type="title"/>
          </p:nvPr>
        </p:nvSpPr>
        <p:spPr>
          <a:xfrm>
            <a:off x="838200" y="365125"/>
            <a:ext cx="10515600" cy="13257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800"/>
              <a:buNone/>
            </a:pPr>
            <a:r>
              <a:rPr lang="en-US"/>
              <a:t>The right bait to hook the right UX Designer!</a:t>
            </a:r>
            <a:endParaRPr/>
          </a:p>
        </p:txBody>
      </p:sp>
      <p:sp>
        <p:nvSpPr>
          <p:cNvPr id="477" name="Google Shape;477;p15"/>
          <p:cNvSpPr txBox="1"/>
          <p:nvPr/>
        </p:nvSpPr>
        <p:spPr>
          <a:xfrm rot="-639242">
            <a:off x="824518" y="3658736"/>
            <a:ext cx="1290038" cy="584858"/>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rgbClr val="0D1017"/>
                </a:solidFill>
                <a:latin typeface="Comic Sans MS"/>
                <a:ea typeface="Comic Sans MS"/>
                <a:cs typeface="Comic Sans MS"/>
                <a:sym typeface="Comic Sans MS"/>
              </a:rPr>
              <a:t>Marketing Manager</a:t>
            </a:r>
            <a:endParaRPr b="1" i="0" sz="1300" u="none" cap="none" strike="noStrike">
              <a:solidFill>
                <a:srgbClr val="0D1017"/>
              </a:solidFill>
              <a:latin typeface="Comic Sans MS"/>
              <a:ea typeface="Comic Sans MS"/>
              <a:cs typeface="Comic Sans MS"/>
              <a:sym typeface="Comic Sans MS"/>
            </a:endParaRPr>
          </a:p>
        </p:txBody>
      </p:sp>
      <p:sp>
        <p:nvSpPr>
          <p:cNvPr id="478" name="Google Shape;478;p15"/>
          <p:cNvSpPr txBox="1"/>
          <p:nvPr/>
        </p:nvSpPr>
        <p:spPr>
          <a:xfrm>
            <a:off x="2329650" y="1936575"/>
            <a:ext cx="81369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lang="en-US" sz="2000">
                <a:latin typeface="Comic Sans MS"/>
                <a:ea typeface="Comic Sans MS"/>
                <a:cs typeface="Comic Sans MS"/>
                <a:sym typeface="Comic Sans MS"/>
              </a:rPr>
              <a:t>Inclusive Personas</a:t>
            </a:r>
            <a:endParaRPr b="0" i="0" sz="2000" u="none" cap="none" strike="noStrike">
              <a:solidFill>
                <a:srgbClr val="000000"/>
              </a:solidFill>
              <a:latin typeface="Comic Sans MS"/>
              <a:ea typeface="Comic Sans MS"/>
              <a:cs typeface="Comic Sans MS"/>
              <a:sym typeface="Comic Sans MS"/>
            </a:endParaRPr>
          </a:p>
        </p:txBody>
      </p:sp>
      <p:sp>
        <p:nvSpPr>
          <p:cNvPr id="479" name="Google Shape;479;p15"/>
          <p:cNvSpPr txBox="1"/>
          <p:nvPr/>
        </p:nvSpPr>
        <p:spPr>
          <a:xfrm>
            <a:off x="2782025" y="2833550"/>
            <a:ext cx="81369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lang="en-US" sz="2000">
                <a:latin typeface="Comic Sans MS"/>
                <a:ea typeface="Comic Sans MS"/>
                <a:cs typeface="Comic Sans MS"/>
                <a:sym typeface="Comic Sans MS"/>
              </a:rPr>
              <a:t>Tactics for A11y requirements</a:t>
            </a:r>
            <a:r>
              <a:rPr b="0" i="0" lang="en-US" sz="2000" u="none" cap="none" strike="noStrike">
                <a:solidFill>
                  <a:srgbClr val="000000"/>
                </a:solidFill>
                <a:latin typeface="Comic Sans MS"/>
                <a:ea typeface="Comic Sans MS"/>
                <a:cs typeface="Comic Sans MS"/>
                <a:sym typeface="Comic Sans MS"/>
              </a:rPr>
              <a:t>?</a:t>
            </a:r>
            <a:endParaRPr b="0" i="0" sz="1400" u="none" cap="none" strike="noStrike">
              <a:solidFill>
                <a:srgbClr val="000000"/>
              </a:solidFill>
              <a:latin typeface="Arial"/>
              <a:ea typeface="Arial"/>
              <a:cs typeface="Arial"/>
              <a:sym typeface="Arial"/>
            </a:endParaRPr>
          </a:p>
        </p:txBody>
      </p:sp>
      <p:sp>
        <p:nvSpPr>
          <p:cNvPr id="480" name="Google Shape;480;p15"/>
          <p:cNvSpPr txBox="1"/>
          <p:nvPr/>
        </p:nvSpPr>
        <p:spPr>
          <a:xfrm>
            <a:off x="3053250" y="3787213"/>
            <a:ext cx="81369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lang="en-US" sz="2000">
                <a:latin typeface="Comic Sans MS"/>
                <a:ea typeface="Comic Sans MS"/>
                <a:cs typeface="Comic Sans MS"/>
                <a:sym typeface="Comic Sans MS"/>
              </a:rPr>
              <a:t>Design considerations for media</a:t>
            </a:r>
            <a:r>
              <a:rPr b="0" i="0" lang="en-US" sz="2000" u="none" cap="none" strike="noStrike">
                <a:solidFill>
                  <a:srgbClr val="000000"/>
                </a:solidFill>
                <a:latin typeface="Comic Sans MS"/>
                <a:ea typeface="Comic Sans MS"/>
                <a:cs typeface="Comic Sans MS"/>
                <a:sym typeface="Comic Sans MS"/>
              </a:rPr>
              <a:t>?</a:t>
            </a:r>
            <a:endParaRPr b="0" i="0" sz="2000" u="none" cap="none" strike="noStrike">
              <a:solidFill>
                <a:srgbClr val="000000"/>
              </a:solidFill>
              <a:latin typeface="Comic Sans MS"/>
              <a:ea typeface="Comic Sans MS"/>
              <a:cs typeface="Comic Sans MS"/>
              <a:sym typeface="Comic Sans MS"/>
            </a:endParaRPr>
          </a:p>
        </p:txBody>
      </p:sp>
      <p:sp>
        <p:nvSpPr>
          <p:cNvPr id="481" name="Google Shape;481;p15"/>
          <p:cNvSpPr txBox="1"/>
          <p:nvPr/>
        </p:nvSpPr>
        <p:spPr>
          <a:xfrm>
            <a:off x="2782025" y="4664250"/>
            <a:ext cx="81369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lang="en-US" sz="2000">
                <a:latin typeface="Comic Sans MS"/>
                <a:ea typeface="Comic Sans MS"/>
                <a:cs typeface="Comic Sans MS"/>
                <a:sym typeface="Comic Sans MS"/>
              </a:rPr>
              <a:t>Struggles with heavy copy?</a:t>
            </a:r>
            <a:endParaRPr b="0" i="0" sz="2000" u="none" cap="none" strike="noStrike">
              <a:solidFill>
                <a:srgbClr val="000000"/>
              </a:solidFill>
              <a:latin typeface="Comic Sans MS"/>
              <a:ea typeface="Comic Sans MS"/>
              <a:cs typeface="Comic Sans MS"/>
              <a:sym typeface="Comic Sans MS"/>
            </a:endParaRPr>
          </a:p>
        </p:txBody>
      </p:sp>
      <p:sp>
        <p:nvSpPr>
          <p:cNvPr id="482" name="Google Shape;482;p15"/>
          <p:cNvSpPr txBox="1"/>
          <p:nvPr/>
        </p:nvSpPr>
        <p:spPr>
          <a:xfrm>
            <a:off x="2194650" y="5637875"/>
            <a:ext cx="7802700" cy="708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lang="en-US" sz="2000">
                <a:latin typeface="Comic Sans MS"/>
                <a:ea typeface="Comic Sans MS"/>
                <a:cs typeface="Comic Sans MS"/>
                <a:sym typeface="Comic Sans MS"/>
              </a:rPr>
              <a:t>Enabling support with A11y change?</a:t>
            </a:r>
            <a:endParaRPr b="0" i="0" sz="20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unito"/>
              <a:ea typeface="Nunito"/>
              <a:cs typeface="Nunito"/>
              <a:sym typeface="Nuni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pic>
        <p:nvPicPr>
          <p:cNvPr id="487" name="Google Shape;487;p17"/>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llustration of a fish labelled “Very Important fish”." id="488" name="Google Shape;488;p17"/>
          <p:cNvPicPr preferRelativeResize="0"/>
          <p:nvPr/>
        </p:nvPicPr>
        <p:blipFill rotWithShape="1">
          <a:blip r:embed="rId4">
            <a:alphaModFix/>
          </a:blip>
          <a:srcRect b="0" l="0" r="0" t="0"/>
          <a:stretch/>
        </p:blipFill>
        <p:spPr>
          <a:xfrm>
            <a:off x="266375" y="4288447"/>
            <a:ext cx="2332525" cy="2418903"/>
          </a:xfrm>
          <a:prstGeom prst="rect">
            <a:avLst/>
          </a:prstGeom>
          <a:noFill/>
          <a:ln>
            <a:noFill/>
          </a:ln>
        </p:spPr>
      </p:pic>
      <p:sp>
        <p:nvSpPr>
          <p:cNvPr id="489" name="Google Shape;489;p17"/>
          <p:cNvSpPr txBox="1"/>
          <p:nvPr>
            <p:ph type="title"/>
          </p:nvPr>
        </p:nvSpPr>
        <p:spPr>
          <a:xfrm>
            <a:off x="838200" y="365125"/>
            <a:ext cx="10515600" cy="13257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800"/>
              <a:buNone/>
            </a:pPr>
            <a:r>
              <a:rPr lang="en-US"/>
              <a:t>How to be the catch of the day!  </a:t>
            </a:r>
            <a:endParaRPr/>
          </a:p>
        </p:txBody>
      </p:sp>
      <p:sp>
        <p:nvSpPr>
          <p:cNvPr id="490" name="Google Shape;490;p17"/>
          <p:cNvSpPr txBox="1"/>
          <p:nvPr/>
        </p:nvSpPr>
        <p:spPr>
          <a:xfrm>
            <a:off x="2167375" y="2315900"/>
            <a:ext cx="82944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lang="en-US" sz="2000">
                <a:latin typeface="Comic Sans MS"/>
                <a:ea typeface="Comic Sans MS"/>
                <a:cs typeface="Comic Sans MS"/>
                <a:sym typeface="Comic Sans MS"/>
              </a:rPr>
              <a:t>Participate and gather a wide </a:t>
            </a:r>
            <a:r>
              <a:rPr lang="en-US" sz="2000">
                <a:latin typeface="Comic Sans MS"/>
                <a:ea typeface="Comic Sans MS"/>
                <a:cs typeface="Comic Sans MS"/>
                <a:sym typeface="Comic Sans MS"/>
              </a:rPr>
              <a:t>spectrum</a:t>
            </a:r>
            <a:r>
              <a:rPr lang="en-US" sz="2000">
                <a:latin typeface="Comic Sans MS"/>
                <a:ea typeface="Comic Sans MS"/>
                <a:cs typeface="Comic Sans MS"/>
                <a:sym typeface="Comic Sans MS"/>
              </a:rPr>
              <a:t> of human experience</a:t>
            </a:r>
            <a:endParaRPr b="0" i="0" sz="2000" u="none" cap="none" strike="noStrike">
              <a:solidFill>
                <a:srgbClr val="000000"/>
              </a:solidFill>
              <a:latin typeface="Comic Sans MS"/>
              <a:ea typeface="Comic Sans MS"/>
              <a:cs typeface="Comic Sans MS"/>
              <a:sym typeface="Comic Sans MS"/>
            </a:endParaRPr>
          </a:p>
        </p:txBody>
      </p:sp>
      <p:sp>
        <p:nvSpPr>
          <p:cNvPr id="491" name="Google Shape;491;p17"/>
          <p:cNvSpPr txBox="1"/>
          <p:nvPr/>
        </p:nvSpPr>
        <p:spPr>
          <a:xfrm>
            <a:off x="2598900" y="3033675"/>
            <a:ext cx="6994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lang="en-US" sz="2000">
                <a:latin typeface="Comic Sans MS"/>
                <a:ea typeface="Comic Sans MS"/>
                <a:cs typeface="Comic Sans MS"/>
                <a:sym typeface="Comic Sans MS"/>
              </a:rPr>
              <a:t>Suggestions for searchability and usability</a:t>
            </a:r>
            <a:endParaRPr b="0" i="0" sz="2000" u="none" cap="none" strike="noStrike">
              <a:solidFill>
                <a:srgbClr val="000000"/>
              </a:solidFill>
              <a:latin typeface="Comic Sans MS"/>
              <a:ea typeface="Comic Sans MS"/>
              <a:cs typeface="Comic Sans MS"/>
              <a:sym typeface="Comic Sans MS"/>
            </a:endParaRPr>
          </a:p>
        </p:txBody>
      </p:sp>
      <p:sp>
        <p:nvSpPr>
          <p:cNvPr id="492" name="Google Shape;492;p17"/>
          <p:cNvSpPr txBox="1"/>
          <p:nvPr/>
        </p:nvSpPr>
        <p:spPr>
          <a:xfrm>
            <a:off x="3184125" y="3814300"/>
            <a:ext cx="6994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2000"/>
              <a:buFont typeface="Arial"/>
              <a:buNone/>
            </a:pPr>
            <a:r>
              <a:rPr lang="en-US" sz="2000">
                <a:latin typeface="Comic Sans MS"/>
                <a:ea typeface="Comic Sans MS"/>
                <a:cs typeface="Comic Sans MS"/>
                <a:sym typeface="Comic Sans MS"/>
              </a:rPr>
              <a:t>Consistent navigation to avoid clutter</a:t>
            </a:r>
            <a:endParaRPr b="0" i="0" sz="2000" u="none" cap="none" strike="noStrike">
              <a:solidFill>
                <a:srgbClr val="000000"/>
              </a:solidFill>
              <a:latin typeface="Comic Sans MS"/>
              <a:ea typeface="Comic Sans MS"/>
              <a:cs typeface="Comic Sans MS"/>
              <a:sym typeface="Comic Sans MS"/>
            </a:endParaRPr>
          </a:p>
        </p:txBody>
      </p:sp>
      <p:sp>
        <p:nvSpPr>
          <p:cNvPr id="493" name="Google Shape;493;p17"/>
          <p:cNvSpPr txBox="1"/>
          <p:nvPr/>
        </p:nvSpPr>
        <p:spPr>
          <a:xfrm>
            <a:off x="3598250" y="4490200"/>
            <a:ext cx="6994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lang="en-US" sz="2000">
                <a:latin typeface="Comic Sans MS"/>
                <a:ea typeface="Comic Sans MS"/>
                <a:cs typeface="Comic Sans MS"/>
                <a:sym typeface="Comic Sans MS"/>
              </a:rPr>
              <a:t>Consolidate content</a:t>
            </a:r>
            <a:endParaRPr b="0" i="0" sz="2000" u="none" cap="none" strike="noStrike">
              <a:solidFill>
                <a:srgbClr val="000000"/>
              </a:solidFill>
              <a:latin typeface="Comic Sans MS"/>
              <a:ea typeface="Comic Sans MS"/>
              <a:cs typeface="Comic Sans MS"/>
              <a:sym typeface="Comic Sans MS"/>
            </a:endParaRPr>
          </a:p>
        </p:txBody>
      </p:sp>
      <p:sp>
        <p:nvSpPr>
          <p:cNvPr id="494" name="Google Shape;494;p17"/>
          <p:cNvSpPr txBox="1"/>
          <p:nvPr/>
        </p:nvSpPr>
        <p:spPr>
          <a:xfrm>
            <a:off x="3907725" y="5166100"/>
            <a:ext cx="6994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lang="en-US" sz="2000">
                <a:latin typeface="Comic Sans MS"/>
                <a:ea typeface="Comic Sans MS"/>
                <a:cs typeface="Comic Sans MS"/>
                <a:sym typeface="Comic Sans MS"/>
              </a:rPr>
              <a:t>Component, checklist or resource library</a:t>
            </a:r>
            <a:r>
              <a:rPr b="0" i="0" lang="en-US" sz="2000" u="none" cap="none" strike="noStrike">
                <a:solidFill>
                  <a:srgbClr val="000000"/>
                </a:solidFill>
                <a:latin typeface="Comic Sans MS"/>
                <a:ea typeface="Comic Sans MS"/>
                <a:cs typeface="Comic Sans MS"/>
                <a:sym typeface="Comic Sans MS"/>
              </a:rPr>
              <a:t>!</a:t>
            </a:r>
            <a:endParaRPr b="0" i="0" sz="20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pic>
        <p:nvPicPr>
          <p:cNvPr id="499" name="Google Shape;499;p10"/>
          <p:cNvPicPr preferRelativeResize="0"/>
          <p:nvPr/>
        </p:nvPicPr>
        <p:blipFill rotWithShape="1">
          <a:blip r:embed="rId3">
            <a:alphaModFix/>
          </a:blip>
          <a:srcRect b="0" l="0" r="0" t="0"/>
          <a:stretch/>
        </p:blipFill>
        <p:spPr>
          <a:xfrm>
            <a:off x="7807724" y="-127168"/>
            <a:ext cx="4384275" cy="4384275"/>
          </a:xfrm>
          <a:prstGeom prst="rect">
            <a:avLst/>
          </a:prstGeom>
          <a:noFill/>
          <a:ln>
            <a:noFill/>
          </a:ln>
        </p:spPr>
      </p:pic>
      <p:sp>
        <p:nvSpPr>
          <p:cNvPr id="500" name="Google Shape;500;p10"/>
          <p:cNvSpPr txBox="1"/>
          <p:nvPr>
            <p:ph type="title"/>
          </p:nvPr>
        </p:nvSpPr>
        <p:spPr>
          <a:xfrm>
            <a:off x="838200" y="365125"/>
            <a:ext cx="10515600" cy="13257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800"/>
              <a:buNone/>
            </a:pPr>
            <a:r>
              <a:rPr lang="en-US">
                <a:solidFill>
                  <a:srgbClr val="111111"/>
                </a:solidFill>
              </a:rPr>
              <a:t>Wrap Up</a:t>
            </a:r>
            <a:endParaRPr>
              <a:solidFill>
                <a:srgbClr val="111111"/>
              </a:solidFill>
            </a:endParaRPr>
          </a:p>
        </p:txBody>
      </p:sp>
      <p:sp>
        <p:nvSpPr>
          <p:cNvPr id="501" name="Google Shape;501;p10"/>
          <p:cNvSpPr/>
          <p:nvPr/>
        </p:nvSpPr>
        <p:spPr>
          <a:xfrm>
            <a:off x="2154476" y="2183118"/>
            <a:ext cx="5956200" cy="3416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accent1"/>
                </a:solidFill>
                <a:latin typeface="Arial"/>
                <a:ea typeface="Arial"/>
                <a:cs typeface="Arial"/>
                <a:sym typeface="Arial"/>
              </a:rPr>
              <a:t>“You can more consistently approach accessibility by creating a network of champions that work across all functions.”</a:t>
            </a:r>
            <a:endParaRPr b="1" i="0" sz="3600" u="none" cap="none" strike="noStrike">
              <a:solidFill>
                <a:schemeClr val="accent1"/>
              </a:solidFill>
              <a:latin typeface="Arial"/>
              <a:ea typeface="Arial"/>
              <a:cs typeface="Arial"/>
              <a:sym typeface="Arial"/>
            </a:endParaRPr>
          </a:p>
        </p:txBody>
      </p:sp>
      <p:sp>
        <p:nvSpPr>
          <p:cNvPr id="502" name="Google Shape;502;p10"/>
          <p:cNvSpPr/>
          <p:nvPr/>
        </p:nvSpPr>
        <p:spPr>
          <a:xfrm>
            <a:off x="2237983" y="2183118"/>
            <a:ext cx="5956200" cy="397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accent1"/>
                </a:solidFill>
                <a:latin typeface="Arial"/>
                <a:ea typeface="Arial"/>
                <a:cs typeface="Arial"/>
                <a:sym typeface="Arial"/>
              </a:rPr>
              <a:t>“Decentralizing accessibility throughout the team is one of the most sustainable and impactful ways to increase accessibility in your digital products.”</a:t>
            </a:r>
            <a:endParaRPr b="1" i="0" sz="3600" u="none" cap="none" strike="noStrike">
              <a:solidFill>
                <a:schemeClr val="accent1"/>
              </a:solidFill>
              <a:latin typeface="Arial"/>
              <a:ea typeface="Arial"/>
              <a:cs typeface="Arial"/>
              <a:sym typeface="Arial"/>
            </a:endParaRPr>
          </a:p>
        </p:txBody>
      </p:sp>
      <p:sp>
        <p:nvSpPr>
          <p:cNvPr id="503" name="Google Shape;503;p10"/>
          <p:cNvSpPr/>
          <p:nvPr/>
        </p:nvSpPr>
        <p:spPr>
          <a:xfrm>
            <a:off x="2070969" y="2548947"/>
            <a:ext cx="5956200" cy="3416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accent1"/>
                </a:solidFill>
                <a:latin typeface="Arial"/>
                <a:ea typeface="Arial"/>
                <a:cs typeface="Arial"/>
                <a:sym typeface="Arial"/>
              </a:rPr>
              <a:t>“If you want to be able to hire people with disabilities, you really don’t want the job application process to be a barrier.”</a:t>
            </a:r>
            <a:endParaRPr b="1" i="0" sz="3600" u="none" cap="none" strike="noStrike">
              <a:solidFill>
                <a:schemeClr val="accent1"/>
              </a:solidFill>
              <a:latin typeface="Arial"/>
              <a:ea typeface="Arial"/>
              <a:cs typeface="Arial"/>
              <a:sym typeface="Arial"/>
            </a:endParaRPr>
          </a:p>
        </p:txBody>
      </p:sp>
      <p:pic>
        <p:nvPicPr>
          <p:cNvPr descr="Twitter icon" id="504" name="Google Shape;504;p10"/>
          <p:cNvPicPr preferRelativeResize="0"/>
          <p:nvPr/>
        </p:nvPicPr>
        <p:blipFill rotWithShape="1">
          <a:blip r:embed="rId4">
            <a:alphaModFix/>
          </a:blip>
          <a:srcRect b="0" l="0" r="0" t="0"/>
          <a:stretch/>
        </p:blipFill>
        <p:spPr>
          <a:xfrm>
            <a:off x="8004130" y="5108483"/>
            <a:ext cx="1144122" cy="11390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500"/>
                                        <p:tgtEl>
                                          <p:spTgt spid="5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01"/>
                                        </p:tgtEl>
                                      </p:cBhvr>
                                    </p:animEffect>
                                    <p:set>
                                      <p:cBhvr>
                                        <p:cTn dur="1" fill="hold">
                                          <p:stCondLst>
                                            <p:cond delay="500"/>
                                          </p:stCondLst>
                                        </p:cTn>
                                        <p:tgtEl>
                                          <p:spTgt spid="50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500"/>
                                        <p:tgtEl>
                                          <p:spTgt spid="5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02"/>
                                        </p:tgtEl>
                                      </p:cBhvr>
                                    </p:animEffect>
                                    <p:set>
                                      <p:cBhvr>
                                        <p:cTn dur="1" fill="hold">
                                          <p:stCondLst>
                                            <p:cond delay="500"/>
                                          </p:stCondLst>
                                        </p:cTn>
                                        <p:tgtEl>
                                          <p:spTgt spid="50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500"/>
                                        <p:tgtEl>
                                          <p:spTgt spid="5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03"/>
                                        </p:tgtEl>
                                      </p:cBhvr>
                                    </p:animEffect>
                                    <p:set>
                                      <p:cBhvr>
                                        <p:cTn dur="1" fill="hold">
                                          <p:stCondLst>
                                            <p:cond delay="500"/>
                                          </p:stCondLst>
                                        </p:cTn>
                                        <p:tgtEl>
                                          <p:spTgt spid="50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19"/>
          <p:cNvSpPr txBox="1"/>
          <p:nvPr>
            <p:ph type="title"/>
          </p:nvPr>
        </p:nvSpPr>
        <p:spPr>
          <a:xfrm>
            <a:off x="838200" y="365125"/>
            <a:ext cx="10515600" cy="13257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800"/>
              <a:buNone/>
            </a:pPr>
            <a:r>
              <a:rPr lang="en-US"/>
              <a:t>Dish out your questions!</a:t>
            </a:r>
            <a:endParaRPr/>
          </a:p>
        </p:txBody>
      </p:sp>
      <p:pic>
        <p:nvPicPr>
          <p:cNvPr id="510" name="Google Shape;510;p19"/>
          <p:cNvPicPr preferRelativeResize="0"/>
          <p:nvPr/>
        </p:nvPicPr>
        <p:blipFill rotWithShape="1">
          <a:blip r:embed="rId3">
            <a:alphaModFix/>
          </a:blip>
          <a:srcRect b="0" l="10555" r="13574" t="0"/>
          <a:stretch/>
        </p:blipFill>
        <p:spPr>
          <a:xfrm>
            <a:off x="7711857" y="3514725"/>
            <a:ext cx="4509370" cy="3343275"/>
          </a:xfrm>
          <a:prstGeom prst="rect">
            <a:avLst/>
          </a:prstGeom>
          <a:noFill/>
          <a:ln>
            <a:noFill/>
          </a:ln>
        </p:spPr>
      </p:pic>
      <p:sp>
        <p:nvSpPr>
          <p:cNvPr id="511" name="Google Shape;511;p19"/>
          <p:cNvSpPr txBox="1"/>
          <p:nvPr/>
        </p:nvSpPr>
        <p:spPr>
          <a:xfrm>
            <a:off x="958450" y="3320500"/>
            <a:ext cx="71535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latin typeface="Comic Sans MS"/>
                <a:ea typeface="Comic Sans MS"/>
                <a:cs typeface="Comic Sans MS"/>
                <a:sym typeface="Comic Sans MS"/>
              </a:rPr>
              <a:t>Heidi Kelly-Gibson: linkedin.com/in/heidi-kelly-gibson-pmp-cpacc-4b922515</a:t>
            </a:r>
            <a:endParaRPr sz="2100">
              <a:latin typeface="Comic Sans MS"/>
              <a:ea typeface="Comic Sans MS"/>
              <a:cs typeface="Comic Sans MS"/>
              <a:sym typeface="Comic Sans MS"/>
            </a:endParaRPr>
          </a:p>
        </p:txBody>
      </p:sp>
      <p:sp>
        <p:nvSpPr>
          <p:cNvPr id="512" name="Google Shape;512;p19"/>
          <p:cNvSpPr txBox="1"/>
          <p:nvPr/>
        </p:nvSpPr>
        <p:spPr>
          <a:xfrm>
            <a:off x="958450" y="2187125"/>
            <a:ext cx="7745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latin typeface="Comic Sans MS"/>
                <a:ea typeface="Comic Sans MS"/>
                <a:cs typeface="Comic Sans MS"/>
                <a:sym typeface="Comic Sans MS"/>
              </a:rPr>
              <a:t>Naveesha Maharaj:</a:t>
            </a:r>
            <a:endParaRPr sz="2100">
              <a:latin typeface="Comic Sans MS"/>
              <a:ea typeface="Comic Sans MS"/>
              <a:cs typeface="Comic Sans MS"/>
              <a:sym typeface="Comic Sans MS"/>
            </a:endParaRPr>
          </a:p>
          <a:p>
            <a:pPr indent="0" lvl="0" marL="0" rtl="0" algn="l">
              <a:spcBef>
                <a:spcPts val="0"/>
              </a:spcBef>
              <a:spcAft>
                <a:spcPts val="0"/>
              </a:spcAft>
              <a:buNone/>
            </a:pPr>
            <a:r>
              <a:rPr lang="en-US" sz="2100">
                <a:latin typeface="Comic Sans MS"/>
                <a:ea typeface="Comic Sans MS"/>
                <a:cs typeface="Comic Sans MS"/>
                <a:sym typeface="Comic Sans MS"/>
              </a:rPr>
              <a:t>https://www.linkedin.com/in/naveesha-maharaj-282b0510</a:t>
            </a:r>
            <a:endParaRPr sz="2100">
              <a:latin typeface="Comic Sans MS"/>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20"/>
          <p:cNvSpPr txBox="1"/>
          <p:nvPr>
            <p:ph type="title"/>
          </p:nvPr>
        </p:nvSpPr>
        <p:spPr>
          <a:xfrm>
            <a:off x="838200" y="365125"/>
            <a:ext cx="10515600" cy="13257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800"/>
              <a:buNone/>
            </a:pPr>
            <a:r>
              <a:rPr lang="en-US">
                <a:solidFill>
                  <a:srgbClr val="424242"/>
                </a:solidFill>
              </a:rPr>
              <a:t>Resources</a:t>
            </a:r>
            <a:endParaRPr>
              <a:solidFill>
                <a:srgbClr val="424242"/>
              </a:solidFill>
            </a:endParaRPr>
          </a:p>
        </p:txBody>
      </p:sp>
      <p:sp>
        <p:nvSpPr>
          <p:cNvPr id="518" name="Google Shape;518;p20"/>
          <p:cNvSpPr txBox="1"/>
          <p:nvPr>
            <p:ph idx="1" type="body"/>
          </p:nvPr>
        </p:nvSpPr>
        <p:spPr>
          <a:xfrm>
            <a:off x="838200" y="1922375"/>
            <a:ext cx="10515600" cy="42546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1600"/>
              </a:spcBef>
              <a:spcAft>
                <a:spcPts val="0"/>
              </a:spcAft>
              <a:buClr>
                <a:srgbClr val="333333"/>
              </a:buClr>
              <a:buSzPts val="1800"/>
              <a:buChar char="●"/>
            </a:pPr>
            <a:r>
              <a:rPr lang="en-US" sz="1200" u="sng">
                <a:solidFill>
                  <a:srgbClr val="0000FF"/>
                </a:solidFill>
                <a:hlinkClick r:id="rId3">
                  <a:extLst>
                    <a:ext uri="{A12FA001-AC4F-418D-AE19-62706E023703}">
                      <ahyp:hlinkClr val="tx"/>
                    </a:ext>
                  </a:extLst>
                </a:hlinkClick>
              </a:rPr>
              <a:t>More Companies Are Looking to Hire Accessibility Specialists - WSJ</a:t>
            </a:r>
            <a:endParaRPr sz="1200">
              <a:solidFill>
                <a:srgbClr val="0000FF"/>
              </a:solidFill>
            </a:endParaRPr>
          </a:p>
          <a:p>
            <a:pPr indent="-342900" lvl="0" marL="457200" rtl="0" algn="l">
              <a:lnSpc>
                <a:spcPct val="100000"/>
              </a:lnSpc>
              <a:spcBef>
                <a:spcPts val="0"/>
              </a:spcBef>
              <a:spcAft>
                <a:spcPts val="0"/>
              </a:spcAft>
              <a:buClr>
                <a:srgbClr val="333333"/>
              </a:buClr>
              <a:buSzPts val="1800"/>
              <a:buChar char="●"/>
            </a:pPr>
            <a:r>
              <a:rPr lang="en-US" sz="1200" u="sng">
                <a:solidFill>
                  <a:srgbClr val="0000FF"/>
                </a:solidFill>
                <a:hlinkClick r:id="rId4">
                  <a:extLst>
                    <a:ext uri="{A12FA001-AC4F-418D-AE19-62706E023703}">
                      <ahyp:hlinkClr val="tx"/>
                    </a:ext>
                  </a:extLst>
                </a:hlinkClick>
              </a:rPr>
              <a:t>Indeed search returning 95k accessibility related jobs</a:t>
            </a:r>
            <a:endParaRPr sz="1200">
              <a:solidFill>
                <a:srgbClr val="0000FF"/>
              </a:solidFill>
            </a:endParaRPr>
          </a:p>
          <a:p>
            <a:pPr indent="-342900" lvl="0" marL="457200" rtl="0" algn="l">
              <a:lnSpc>
                <a:spcPct val="100000"/>
              </a:lnSpc>
              <a:spcBef>
                <a:spcPts val="0"/>
              </a:spcBef>
              <a:spcAft>
                <a:spcPts val="0"/>
              </a:spcAft>
              <a:buClr>
                <a:srgbClr val="333333"/>
              </a:buClr>
              <a:buSzPts val="1800"/>
              <a:buChar char="●"/>
            </a:pPr>
            <a:r>
              <a:rPr lang="en-US" sz="1200" u="sng">
                <a:solidFill>
                  <a:srgbClr val="0000FF"/>
                </a:solidFill>
                <a:hlinkClick r:id="rId5">
                  <a:extLst>
                    <a:ext uri="{A12FA001-AC4F-418D-AE19-62706E023703}">
                      <ahyp:hlinkClr val="tx"/>
                    </a:ext>
                  </a:extLst>
                </a:hlinkClick>
              </a:rPr>
              <a:t>WCAG Guidelines</a:t>
            </a:r>
            <a:endParaRPr sz="1200">
              <a:solidFill>
                <a:srgbClr val="0000FF"/>
              </a:solidFill>
            </a:endParaRPr>
          </a:p>
          <a:p>
            <a:pPr indent="-342900" lvl="0" marL="457200" rtl="0" algn="l">
              <a:lnSpc>
                <a:spcPct val="100000"/>
              </a:lnSpc>
              <a:spcBef>
                <a:spcPts val="0"/>
              </a:spcBef>
              <a:spcAft>
                <a:spcPts val="0"/>
              </a:spcAft>
              <a:buClr>
                <a:srgbClr val="333333"/>
              </a:buClr>
              <a:buSzPts val="1800"/>
              <a:buChar char="●"/>
            </a:pPr>
            <a:r>
              <a:rPr lang="en-US" sz="1200">
                <a:solidFill>
                  <a:srgbClr val="0000FF"/>
                </a:solidFill>
                <a:latin typeface="Arial"/>
                <a:ea typeface="Arial"/>
                <a:cs typeface="Arial"/>
                <a:sym typeface="Arial"/>
              </a:rPr>
              <a:t>World Wide Web Consortium (</a:t>
            </a:r>
            <a:r>
              <a:rPr lang="en-US" sz="1200" u="sng">
                <a:solidFill>
                  <a:srgbClr val="0000FF"/>
                </a:solidFill>
                <a:latin typeface="Arial"/>
                <a:ea typeface="Arial"/>
                <a:cs typeface="Arial"/>
                <a:sym typeface="Arial"/>
                <a:hlinkClick r:id="rId6">
                  <a:extLst>
                    <a:ext uri="{A12FA001-AC4F-418D-AE19-62706E023703}">
                      <ahyp:hlinkClr val="tx"/>
                    </a:ext>
                  </a:extLst>
                </a:hlinkClick>
              </a:rPr>
              <a:t>W3C</a:t>
            </a:r>
            <a:r>
              <a:rPr lang="en-US" sz="1200">
                <a:solidFill>
                  <a:srgbClr val="0000FF"/>
                </a:solidFill>
                <a:latin typeface="Arial"/>
                <a:ea typeface="Arial"/>
                <a:cs typeface="Arial"/>
                <a:sym typeface="Arial"/>
              </a:rPr>
              <a:t>)</a:t>
            </a:r>
            <a:endParaRPr sz="1200">
              <a:solidFill>
                <a:srgbClr val="0000FF"/>
              </a:solidFill>
              <a:latin typeface="Arial"/>
              <a:ea typeface="Arial"/>
              <a:cs typeface="Arial"/>
              <a:sym typeface="Arial"/>
            </a:endParaRPr>
          </a:p>
          <a:p>
            <a:pPr indent="-342900" lvl="0" marL="457200" rtl="0" algn="l">
              <a:lnSpc>
                <a:spcPct val="100000"/>
              </a:lnSpc>
              <a:spcBef>
                <a:spcPts val="0"/>
              </a:spcBef>
              <a:spcAft>
                <a:spcPts val="0"/>
              </a:spcAft>
              <a:buClr>
                <a:srgbClr val="333333"/>
              </a:buClr>
              <a:buSzPts val="1800"/>
              <a:buChar char="●"/>
            </a:pPr>
            <a:r>
              <a:rPr lang="en-US" sz="1200" u="sng">
                <a:solidFill>
                  <a:srgbClr val="0000FF"/>
                </a:solidFill>
                <a:latin typeface="Arial"/>
                <a:ea typeface="Arial"/>
                <a:cs typeface="Arial"/>
                <a:sym typeface="Arial"/>
                <a:hlinkClick r:id="rId7">
                  <a:extLst>
                    <a:ext uri="{A12FA001-AC4F-418D-AE19-62706E023703}">
                      <ahyp:hlinkClr val="tx"/>
                    </a:ext>
                  </a:extLst>
                </a:hlinkClick>
              </a:rPr>
              <a:t>The Top 6 Things Employees Want in Their Next Job</a:t>
            </a:r>
            <a:endParaRPr sz="1200">
              <a:solidFill>
                <a:srgbClr val="0000FF"/>
              </a:solidFill>
              <a:latin typeface="Arial"/>
              <a:ea typeface="Arial"/>
              <a:cs typeface="Arial"/>
              <a:sym typeface="Arial"/>
            </a:endParaRPr>
          </a:p>
          <a:p>
            <a:pPr indent="-342900" lvl="0" marL="457200" rtl="0" algn="l">
              <a:lnSpc>
                <a:spcPct val="100000"/>
              </a:lnSpc>
              <a:spcBef>
                <a:spcPts val="0"/>
              </a:spcBef>
              <a:spcAft>
                <a:spcPts val="0"/>
              </a:spcAft>
              <a:buClr>
                <a:srgbClr val="333333"/>
              </a:buClr>
              <a:buSzPts val="1800"/>
              <a:buChar char="●"/>
            </a:pPr>
            <a:r>
              <a:rPr lang="en-US" sz="1200" u="sng">
                <a:solidFill>
                  <a:srgbClr val="0000FF"/>
                </a:solidFill>
                <a:latin typeface="Arial"/>
                <a:ea typeface="Arial"/>
                <a:cs typeface="Arial"/>
                <a:sym typeface="Arial"/>
                <a:hlinkClick r:id="rId8">
                  <a:extLst>
                    <a:ext uri="{A12FA001-AC4F-418D-AE19-62706E023703}">
                      <ahyp:hlinkClr val="tx"/>
                    </a:ext>
                  </a:extLst>
                </a:hlinkClick>
              </a:rPr>
              <a:t>Where Accessibility Fits in an Organization - Decentralized vs Centralized Model</a:t>
            </a:r>
            <a:endParaRPr sz="1200">
              <a:solidFill>
                <a:srgbClr val="0000FF"/>
              </a:solidFill>
              <a:latin typeface="Arial"/>
              <a:ea typeface="Arial"/>
              <a:cs typeface="Arial"/>
              <a:sym typeface="Arial"/>
            </a:endParaRPr>
          </a:p>
          <a:p>
            <a:pPr indent="-342900" lvl="0" marL="457200" rtl="0" algn="l">
              <a:lnSpc>
                <a:spcPct val="100000"/>
              </a:lnSpc>
              <a:spcBef>
                <a:spcPts val="0"/>
              </a:spcBef>
              <a:spcAft>
                <a:spcPts val="0"/>
              </a:spcAft>
              <a:buClr>
                <a:srgbClr val="333333"/>
              </a:buClr>
              <a:buSzPts val="1800"/>
              <a:buChar char="●"/>
            </a:pPr>
            <a:r>
              <a:rPr lang="en-US" sz="1200" u="sng">
                <a:solidFill>
                  <a:srgbClr val="0000FF"/>
                </a:solidFill>
                <a:hlinkClick r:id="rId9">
                  <a:extLst>
                    <a:ext uri="{A12FA001-AC4F-418D-AE19-62706E023703}">
                      <ahyp:hlinkClr val="tx"/>
                    </a:ext>
                  </a:extLst>
                </a:hlinkClick>
              </a:rPr>
              <a:t>IAAP (International Association for Accessibility Professionals</a:t>
            </a:r>
            <a:endParaRPr sz="1200">
              <a:solidFill>
                <a:srgbClr val="0000FF"/>
              </a:solidFill>
            </a:endParaRPr>
          </a:p>
          <a:p>
            <a:pPr indent="-342900" lvl="0" marL="457200" rtl="0" algn="l">
              <a:lnSpc>
                <a:spcPct val="100000"/>
              </a:lnSpc>
              <a:spcBef>
                <a:spcPts val="0"/>
              </a:spcBef>
              <a:spcAft>
                <a:spcPts val="0"/>
              </a:spcAft>
              <a:buClr>
                <a:srgbClr val="333333"/>
              </a:buClr>
              <a:buSzPts val="1800"/>
              <a:buChar char="●"/>
            </a:pPr>
            <a:r>
              <a:rPr lang="en-US" sz="1200" u="sng">
                <a:solidFill>
                  <a:srgbClr val="0000FF"/>
                </a:solidFill>
                <a:hlinkClick r:id="rId10">
                  <a:extLst>
                    <a:ext uri="{A12FA001-AC4F-418D-AE19-62706E023703}">
                      <ahyp:hlinkClr val="tx"/>
                    </a:ext>
                  </a:extLst>
                </a:hlinkClick>
              </a:rPr>
              <a:t>DHS Trusted Tester</a:t>
            </a:r>
            <a:endParaRPr sz="1200">
              <a:solidFill>
                <a:srgbClr val="0000FF"/>
              </a:solidFill>
            </a:endParaRPr>
          </a:p>
          <a:p>
            <a:pPr indent="-342900" lvl="0" marL="457200" rtl="0" algn="l">
              <a:lnSpc>
                <a:spcPct val="100000"/>
              </a:lnSpc>
              <a:spcBef>
                <a:spcPts val="0"/>
              </a:spcBef>
              <a:spcAft>
                <a:spcPts val="0"/>
              </a:spcAft>
              <a:buClr>
                <a:srgbClr val="333333"/>
              </a:buClr>
              <a:buSzPts val="1800"/>
              <a:buChar char="●"/>
            </a:pPr>
            <a:r>
              <a:rPr lang="en-US" sz="1200" u="sng">
                <a:solidFill>
                  <a:srgbClr val="0000FF"/>
                </a:solidFill>
                <a:hlinkClick r:id="rId11">
                  <a:extLst>
                    <a:ext uri="{A12FA001-AC4F-418D-AE19-62706E023703}">
                      <ahyp:hlinkClr val="tx"/>
                    </a:ext>
                  </a:extLst>
                </a:hlinkClick>
              </a:rPr>
              <a:t>What a11y standards do I follow from a global perspective?</a:t>
            </a:r>
            <a:endParaRPr sz="1200">
              <a:solidFill>
                <a:srgbClr val="0000FF"/>
              </a:solidFill>
            </a:endParaRPr>
          </a:p>
          <a:p>
            <a:pPr indent="-342900" lvl="0" marL="457200" rtl="0" algn="l">
              <a:lnSpc>
                <a:spcPct val="100000"/>
              </a:lnSpc>
              <a:spcBef>
                <a:spcPts val="0"/>
              </a:spcBef>
              <a:spcAft>
                <a:spcPts val="0"/>
              </a:spcAft>
              <a:buClr>
                <a:srgbClr val="333333"/>
              </a:buClr>
              <a:buSzPts val="1800"/>
              <a:buChar char="●"/>
            </a:pPr>
            <a:r>
              <a:rPr lang="en-US" sz="1200" u="sng">
                <a:solidFill>
                  <a:srgbClr val="0000FF"/>
                </a:solidFill>
                <a:hlinkClick r:id="rId12">
                  <a:extLst>
                    <a:ext uri="{A12FA001-AC4F-418D-AE19-62706E023703}">
                      <ahyp:hlinkClr val="tx"/>
                    </a:ext>
                  </a:extLst>
                </a:hlinkClick>
              </a:rPr>
              <a:t>Assistive Technology Types</a:t>
            </a:r>
            <a:endParaRPr sz="1200">
              <a:solidFill>
                <a:srgbClr val="0000FF"/>
              </a:solidFill>
            </a:endParaRPr>
          </a:p>
          <a:p>
            <a:pPr indent="-342900" lvl="0" marL="457200" rtl="0" algn="l">
              <a:lnSpc>
                <a:spcPct val="100000"/>
              </a:lnSpc>
              <a:spcBef>
                <a:spcPts val="0"/>
              </a:spcBef>
              <a:spcAft>
                <a:spcPts val="0"/>
              </a:spcAft>
              <a:buClr>
                <a:srgbClr val="333333"/>
              </a:buClr>
              <a:buSzPts val="1800"/>
              <a:buChar char="●"/>
            </a:pPr>
            <a:r>
              <a:rPr lang="en-US" sz="1200" u="sng">
                <a:solidFill>
                  <a:srgbClr val="0000FF"/>
                </a:solidFill>
                <a:hlinkClick r:id="rId13">
                  <a:extLst>
                    <a:ext uri="{A12FA001-AC4F-418D-AE19-62706E023703}">
                      <ahyp:hlinkClr val="tx"/>
                    </a:ext>
                  </a:extLst>
                </a:hlinkClick>
              </a:rPr>
              <a:t>How to Hire Digital Accessibility Roles</a:t>
            </a:r>
            <a:endParaRPr>
              <a:solidFill>
                <a:srgbClr val="0000FF"/>
              </a:solidFill>
            </a:endParaRPr>
          </a:p>
        </p:txBody>
      </p:sp>
      <p:pic>
        <p:nvPicPr>
          <p:cNvPr id="519" name="Google Shape;519;p20"/>
          <p:cNvPicPr preferRelativeResize="0"/>
          <p:nvPr/>
        </p:nvPicPr>
        <p:blipFill rotWithShape="1">
          <a:blip r:embed="rId14">
            <a:alphaModFix/>
          </a:blip>
          <a:srcRect b="0" l="0" r="0" t="0"/>
          <a:stretch/>
        </p:blipFill>
        <p:spPr>
          <a:xfrm>
            <a:off x="7206700" y="365125"/>
            <a:ext cx="4622650" cy="30817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1" name="Shape 291"/>
        <p:cNvGrpSpPr/>
        <p:nvPr/>
      </p:nvGrpSpPr>
      <p:grpSpPr>
        <a:xfrm>
          <a:off x="0" y="0"/>
          <a:ext cx="0" cy="0"/>
          <a:chOff x="0" y="0"/>
          <a:chExt cx="0" cy="0"/>
        </a:xfrm>
      </p:grpSpPr>
      <p:sp>
        <p:nvSpPr>
          <p:cNvPr id="292" name="Google Shape;292;p2"/>
          <p:cNvSpPr txBox="1"/>
          <p:nvPr>
            <p:ph idx="1" type="body"/>
          </p:nvPr>
        </p:nvSpPr>
        <p:spPr>
          <a:xfrm>
            <a:off x="838200" y="1550850"/>
            <a:ext cx="10515600" cy="4236000"/>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1600"/>
              </a:spcBef>
              <a:spcAft>
                <a:spcPts val="0"/>
              </a:spcAft>
              <a:buSzPts val="1800"/>
              <a:buNone/>
            </a:pPr>
            <a:r>
              <a:rPr lang="en-US"/>
              <a:t>			</a:t>
            </a:r>
            <a:endParaRPr/>
          </a:p>
          <a:p>
            <a:pPr indent="0" lvl="0" marL="0" rtl="0" algn="l">
              <a:lnSpc>
                <a:spcPct val="110000"/>
              </a:lnSpc>
              <a:spcBef>
                <a:spcPts val="1600"/>
              </a:spcBef>
              <a:spcAft>
                <a:spcPts val="0"/>
              </a:spcAft>
              <a:buSzPts val="1800"/>
              <a:buNone/>
            </a:pPr>
            <a:r>
              <a:t/>
            </a:r>
            <a:endParaRPr/>
          </a:p>
          <a:p>
            <a:pPr indent="0" lvl="0" marL="0" rtl="0" algn="l">
              <a:lnSpc>
                <a:spcPct val="110000"/>
              </a:lnSpc>
              <a:spcBef>
                <a:spcPts val="1600"/>
              </a:spcBef>
              <a:spcAft>
                <a:spcPts val="0"/>
              </a:spcAft>
              <a:buSzPts val="1800"/>
              <a:buNone/>
            </a:pPr>
            <a:r>
              <a:t/>
            </a:r>
            <a:endParaRPr/>
          </a:p>
          <a:p>
            <a:pPr indent="0" lvl="0" marL="0" rtl="0" algn="l">
              <a:lnSpc>
                <a:spcPct val="110000"/>
              </a:lnSpc>
              <a:spcBef>
                <a:spcPts val="1600"/>
              </a:spcBef>
              <a:spcAft>
                <a:spcPts val="0"/>
              </a:spcAft>
              <a:buSzPts val="1800"/>
              <a:buNone/>
            </a:pPr>
            <a:r>
              <a:t/>
            </a:r>
            <a:endParaRPr/>
          </a:p>
          <a:p>
            <a:pPr indent="0" lvl="0" marL="0" rtl="0" algn="l">
              <a:lnSpc>
                <a:spcPct val="110000"/>
              </a:lnSpc>
              <a:spcBef>
                <a:spcPts val="1600"/>
              </a:spcBef>
              <a:spcAft>
                <a:spcPts val="0"/>
              </a:spcAft>
              <a:buSzPts val="1800"/>
              <a:buNone/>
            </a:pPr>
            <a:r>
              <a:t/>
            </a:r>
            <a:endParaRPr/>
          </a:p>
          <a:p>
            <a:pPr indent="0" lvl="0" marL="0" rtl="0" algn="l">
              <a:lnSpc>
                <a:spcPct val="110000"/>
              </a:lnSpc>
              <a:spcBef>
                <a:spcPts val="1600"/>
              </a:spcBef>
              <a:spcAft>
                <a:spcPts val="0"/>
              </a:spcAft>
              <a:buSzPts val="1800"/>
              <a:buNone/>
            </a:pPr>
            <a:r>
              <a:t/>
            </a:r>
            <a:endParaRPr/>
          </a:p>
          <a:p>
            <a:pPr indent="0" lvl="0" marL="0" rtl="0" algn="l">
              <a:lnSpc>
                <a:spcPct val="110000"/>
              </a:lnSpc>
              <a:spcBef>
                <a:spcPts val="1600"/>
              </a:spcBef>
              <a:spcAft>
                <a:spcPts val="0"/>
              </a:spcAft>
              <a:buSzPts val="1800"/>
              <a:buNone/>
            </a:pPr>
            <a:r>
              <a:t/>
            </a:r>
            <a:endParaRPr/>
          </a:p>
          <a:p>
            <a:pPr indent="0" lvl="0" marL="0" rtl="0" algn="l">
              <a:lnSpc>
                <a:spcPct val="110000"/>
              </a:lnSpc>
              <a:spcBef>
                <a:spcPts val="1600"/>
              </a:spcBef>
              <a:spcAft>
                <a:spcPts val="0"/>
              </a:spcAft>
              <a:buSzPts val="1800"/>
              <a:buNone/>
            </a:pPr>
            <a:r>
              <a:t/>
            </a:r>
            <a:endParaRPr/>
          </a:p>
          <a:p>
            <a:pPr indent="0" lvl="0" marL="0" rtl="0" algn="l">
              <a:lnSpc>
                <a:spcPct val="110000"/>
              </a:lnSpc>
              <a:spcBef>
                <a:spcPts val="1600"/>
              </a:spcBef>
              <a:spcAft>
                <a:spcPts val="1600"/>
              </a:spcAft>
              <a:buSzPts val="1800"/>
              <a:buNone/>
            </a:pPr>
            <a:r>
              <a:t/>
            </a:r>
            <a:endParaRPr/>
          </a:p>
        </p:txBody>
      </p:sp>
      <p:sp>
        <p:nvSpPr>
          <p:cNvPr id="293" name="Google Shape;293;p2"/>
          <p:cNvSpPr txBox="1"/>
          <p:nvPr>
            <p:ph type="title"/>
          </p:nvPr>
        </p:nvSpPr>
        <p:spPr>
          <a:xfrm>
            <a:off x="838200" y="332450"/>
            <a:ext cx="10515600" cy="6459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SzPct val="48648"/>
              <a:buNone/>
            </a:pPr>
            <a:r>
              <a:rPr lang="en-US">
                <a:solidFill>
                  <a:srgbClr val="0D1017"/>
                </a:solidFill>
              </a:rPr>
              <a:t>Presenters</a:t>
            </a:r>
            <a:endParaRPr>
              <a:solidFill>
                <a:srgbClr val="0D1017"/>
              </a:solidFill>
            </a:endParaRPr>
          </a:p>
        </p:txBody>
      </p:sp>
      <p:pic>
        <p:nvPicPr>
          <p:cNvPr descr="Photograph of Naveesha Maharaj" id="294" name="Google Shape;294;p2"/>
          <p:cNvPicPr preferRelativeResize="0"/>
          <p:nvPr/>
        </p:nvPicPr>
        <p:blipFill rotWithShape="1">
          <a:blip r:embed="rId4">
            <a:alphaModFix/>
          </a:blip>
          <a:srcRect b="13325" l="0" r="0" t="13333"/>
          <a:stretch/>
        </p:blipFill>
        <p:spPr>
          <a:xfrm>
            <a:off x="1512377" y="1139352"/>
            <a:ext cx="2415100" cy="2415099"/>
          </a:xfrm>
          <a:prstGeom prst="rect">
            <a:avLst/>
          </a:prstGeom>
          <a:noFill/>
          <a:ln cap="flat" cmpd="sng" w="28575">
            <a:solidFill>
              <a:srgbClr val="0563C1"/>
            </a:solidFill>
            <a:prstDash val="solid"/>
            <a:round/>
            <a:headEnd len="sm" w="sm" type="none"/>
            <a:tailEnd len="sm" w="sm" type="none"/>
          </a:ln>
        </p:spPr>
      </p:pic>
      <p:sp>
        <p:nvSpPr>
          <p:cNvPr id="295" name="Google Shape;295;p2"/>
          <p:cNvSpPr txBox="1"/>
          <p:nvPr/>
        </p:nvSpPr>
        <p:spPr>
          <a:xfrm>
            <a:off x="604450" y="3715450"/>
            <a:ext cx="4341900" cy="1377000"/>
          </a:xfrm>
          <a:prstGeom prst="rect">
            <a:avLst/>
          </a:prstGeom>
          <a:noFill/>
          <a:ln>
            <a:noFill/>
          </a:ln>
        </p:spPr>
        <p:txBody>
          <a:bodyPr anchorCtr="0" anchor="b" bIns="91425" lIns="91425" spcFirstLastPara="1" rIns="91425" wrap="square" tIns="91425">
            <a:spAutoFit/>
          </a:bodyPr>
          <a:lstStyle/>
          <a:p>
            <a:pPr indent="0" lvl="0" marL="0" marR="0" rtl="0" algn="ctr">
              <a:lnSpc>
                <a:spcPct val="110000"/>
              </a:lnSpc>
              <a:spcBef>
                <a:spcPts val="100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Naveesha Maharaj</a:t>
            </a:r>
            <a:endParaRPr b="1" i="0" sz="1900" u="none" cap="none" strike="noStrike">
              <a:solidFill>
                <a:schemeClr val="lt1"/>
              </a:solidFill>
              <a:latin typeface="Arial"/>
              <a:ea typeface="Arial"/>
              <a:cs typeface="Arial"/>
              <a:sym typeface="Arial"/>
            </a:endParaRPr>
          </a:p>
          <a:p>
            <a:pPr indent="0" lvl="0" marL="0" marR="0" rtl="0" algn="ctr">
              <a:lnSpc>
                <a:spcPct val="110000"/>
              </a:lnSpc>
              <a:spcBef>
                <a:spcPts val="100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Accessibility Manager - TMS</a:t>
            </a:r>
            <a:endParaRPr b="1" i="0" sz="1900" u="none" cap="none" strike="noStrike">
              <a:solidFill>
                <a:schemeClr val="lt1"/>
              </a:solidFill>
              <a:latin typeface="Arial"/>
              <a:ea typeface="Arial"/>
              <a:cs typeface="Arial"/>
              <a:sym typeface="Arial"/>
            </a:endParaRPr>
          </a:p>
          <a:p>
            <a:pPr indent="0" lvl="0" marL="0" marR="0" rtl="0" algn="ctr">
              <a:lnSpc>
                <a:spcPct val="110000"/>
              </a:lnSpc>
              <a:spcBef>
                <a:spcPts val="1000"/>
              </a:spcBef>
              <a:spcAft>
                <a:spcPts val="0"/>
              </a:spcAft>
              <a:buClr>
                <a:srgbClr val="000000"/>
              </a:buClr>
              <a:buSzPts val="1800"/>
              <a:buFont typeface="Arial"/>
              <a:buNone/>
            </a:pPr>
            <a:r>
              <a:rPr b="1" i="0" lang="en-US" sz="1900" u="none" cap="none" strike="noStrike">
                <a:solidFill>
                  <a:schemeClr val="lt1"/>
                </a:solidFill>
                <a:latin typeface="Arial"/>
                <a:ea typeface="Arial"/>
                <a:cs typeface="Arial"/>
                <a:sym typeface="Arial"/>
              </a:rPr>
              <a:t>CPWA &amp; DHS TT Certified</a:t>
            </a:r>
            <a:endParaRPr b="1" i="0" sz="1600" u="none" cap="none" strike="noStrike">
              <a:solidFill>
                <a:schemeClr val="lt1"/>
              </a:solidFill>
              <a:latin typeface="Arial"/>
              <a:ea typeface="Arial"/>
              <a:cs typeface="Arial"/>
              <a:sym typeface="Arial"/>
            </a:endParaRPr>
          </a:p>
        </p:txBody>
      </p:sp>
      <p:pic>
        <p:nvPicPr>
          <p:cNvPr descr="Photograph of Heidi Kelly-Gibson" id="296" name="Google Shape;296;p2"/>
          <p:cNvPicPr preferRelativeResize="0"/>
          <p:nvPr/>
        </p:nvPicPr>
        <p:blipFill rotWithShape="1">
          <a:blip r:embed="rId5">
            <a:alphaModFix/>
          </a:blip>
          <a:srcRect b="37873" l="0" r="4932" t="17706"/>
          <a:stretch/>
        </p:blipFill>
        <p:spPr>
          <a:xfrm>
            <a:off x="7217175" y="1130525"/>
            <a:ext cx="2326893" cy="2415099"/>
          </a:xfrm>
          <a:prstGeom prst="rect">
            <a:avLst/>
          </a:prstGeom>
          <a:noFill/>
          <a:ln cap="flat" cmpd="sng" w="28575">
            <a:solidFill>
              <a:srgbClr val="0563C1"/>
            </a:solidFill>
            <a:prstDash val="solid"/>
            <a:round/>
            <a:headEnd len="sm" w="sm" type="none"/>
            <a:tailEnd len="sm" w="sm" type="none"/>
          </a:ln>
        </p:spPr>
      </p:pic>
      <p:sp>
        <p:nvSpPr>
          <p:cNvPr id="297" name="Google Shape;297;p2"/>
          <p:cNvSpPr txBox="1"/>
          <p:nvPr/>
        </p:nvSpPr>
        <p:spPr>
          <a:xfrm>
            <a:off x="5416825" y="3767050"/>
            <a:ext cx="6245100" cy="1267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160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Heidi Kelly-Gibson</a:t>
            </a:r>
            <a:endParaRPr b="1" i="0" sz="1900" u="none" cap="none" strike="noStrike">
              <a:solidFill>
                <a:schemeClr val="lt1"/>
              </a:solidFill>
              <a:latin typeface="Arial"/>
              <a:ea typeface="Arial"/>
              <a:cs typeface="Arial"/>
              <a:sym typeface="Arial"/>
            </a:endParaRPr>
          </a:p>
          <a:p>
            <a:pPr indent="0" lvl="0" marL="0" marR="0" rtl="0" algn="ctr">
              <a:lnSpc>
                <a:spcPct val="100000"/>
              </a:lnSpc>
              <a:spcBef>
                <a:spcPts val="160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Strategic Acct. Director - A11y Program Manager - Deque, PMP, CPACC</a:t>
            </a:r>
            <a:endParaRPr b="1" i="0" sz="16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1" name="Shape 301"/>
        <p:cNvGrpSpPr/>
        <p:nvPr/>
      </p:nvGrpSpPr>
      <p:grpSpPr>
        <a:xfrm>
          <a:off x="0" y="0"/>
          <a:ext cx="0" cy="0"/>
          <a:chOff x="0" y="0"/>
          <a:chExt cx="0" cy="0"/>
        </a:xfrm>
      </p:grpSpPr>
      <p:sp>
        <p:nvSpPr>
          <p:cNvPr id="302" name="Google Shape;302;p3"/>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dk2"/>
              </a:buClr>
              <a:buSzPts val="5400"/>
              <a:buFont typeface="Aharoni"/>
              <a:buNone/>
            </a:pPr>
            <a:r>
              <a:rPr lang="en-US">
                <a:solidFill>
                  <a:srgbClr val="424242"/>
                </a:solidFill>
              </a:rPr>
              <a:t>Swim Schedule</a:t>
            </a:r>
            <a:endParaRPr>
              <a:solidFill>
                <a:srgbClr val="424242"/>
              </a:solidFill>
            </a:endParaRPr>
          </a:p>
        </p:txBody>
      </p:sp>
      <p:sp>
        <p:nvSpPr>
          <p:cNvPr id="303" name="Google Shape;303;p3"/>
          <p:cNvSpPr txBox="1"/>
          <p:nvPr>
            <p:ph idx="1" type="body"/>
          </p:nvPr>
        </p:nvSpPr>
        <p:spPr>
          <a:xfrm>
            <a:off x="2910850" y="1940875"/>
            <a:ext cx="6324600" cy="3974733"/>
          </a:xfrm>
          <a:prstGeom prst="rect">
            <a:avLst/>
          </a:prstGeom>
          <a:gradFill>
            <a:gsLst>
              <a:gs pos="0">
                <a:srgbClr val="CFE2F3">
                  <a:alpha val="35294"/>
                </a:srgbClr>
              </a:gs>
              <a:gs pos="24000">
                <a:srgbClr val="CFE2F3">
                  <a:alpha val="35294"/>
                </a:srgbClr>
              </a:gs>
              <a:gs pos="100000">
                <a:srgbClr val="B9E7E4"/>
              </a:gs>
            </a:gsLst>
            <a:lin ang="2700006" scaled="0"/>
          </a:gradFill>
          <a:ln>
            <a:noFill/>
          </a:ln>
        </p:spPr>
        <p:txBody>
          <a:bodyPr anchorCtr="0" anchor="t" bIns="45700" lIns="91425" spcFirstLastPara="1" rIns="91425" wrap="square" tIns="45700">
            <a:noAutofit/>
          </a:bodyPr>
          <a:lstStyle/>
          <a:p>
            <a:pPr indent="-228600" lvl="0" marL="228600" rtl="0" algn="ctr">
              <a:lnSpc>
                <a:spcPct val="100000"/>
              </a:lnSpc>
              <a:spcBef>
                <a:spcPts val="0"/>
              </a:spcBef>
              <a:spcAft>
                <a:spcPts val="0"/>
              </a:spcAft>
              <a:buSzPts val="2938"/>
              <a:buChar char="●"/>
            </a:pPr>
            <a:r>
              <a:rPr b="1" lang="en-US" sz="2937"/>
              <a:t>Introduction</a:t>
            </a:r>
            <a:endParaRPr b="1" sz="2937"/>
          </a:p>
          <a:p>
            <a:pPr indent="-228600" lvl="0" marL="228600" rtl="0" algn="ctr">
              <a:lnSpc>
                <a:spcPct val="100000"/>
              </a:lnSpc>
              <a:spcBef>
                <a:spcPts val="1000"/>
              </a:spcBef>
              <a:spcAft>
                <a:spcPts val="0"/>
              </a:spcAft>
              <a:buSzPts val="2938"/>
              <a:buChar char="●"/>
            </a:pPr>
            <a:r>
              <a:rPr b="1" lang="en-US" sz="2937"/>
              <a:t>Types of roles to hire for</a:t>
            </a:r>
            <a:endParaRPr b="1" sz="2937"/>
          </a:p>
          <a:p>
            <a:pPr indent="-228600" lvl="0" marL="228600" rtl="0" algn="ctr">
              <a:lnSpc>
                <a:spcPct val="100000"/>
              </a:lnSpc>
              <a:spcBef>
                <a:spcPts val="1000"/>
              </a:spcBef>
              <a:spcAft>
                <a:spcPts val="0"/>
              </a:spcAft>
              <a:buSzPts val="2938"/>
              <a:buChar char="●"/>
            </a:pPr>
            <a:r>
              <a:rPr b="1" lang="en-US" sz="2937"/>
              <a:t>What to look for on a resume</a:t>
            </a:r>
            <a:endParaRPr b="1" sz="2937"/>
          </a:p>
          <a:p>
            <a:pPr indent="-228600" lvl="0" marL="228600" rtl="0" algn="ctr">
              <a:lnSpc>
                <a:spcPct val="100000"/>
              </a:lnSpc>
              <a:spcBef>
                <a:spcPts val="1000"/>
              </a:spcBef>
              <a:spcAft>
                <a:spcPts val="0"/>
              </a:spcAft>
              <a:buSzPts val="2938"/>
              <a:buChar char="●"/>
            </a:pPr>
            <a:r>
              <a:rPr b="1" lang="en-US" sz="2937"/>
              <a:t>What to ask in an interview</a:t>
            </a:r>
            <a:endParaRPr b="1" sz="2937"/>
          </a:p>
          <a:p>
            <a:pPr indent="-228600" lvl="0" marL="228600" rtl="0" algn="ctr">
              <a:lnSpc>
                <a:spcPct val="100000"/>
              </a:lnSpc>
              <a:spcBef>
                <a:spcPts val="1000"/>
              </a:spcBef>
              <a:spcAft>
                <a:spcPts val="0"/>
              </a:spcAft>
              <a:buSzPts val="2938"/>
              <a:buChar char="●"/>
            </a:pPr>
            <a:r>
              <a:rPr b="1" lang="en-US" sz="2937"/>
              <a:t>What to say in an interview</a:t>
            </a:r>
            <a:endParaRPr b="1" sz="2937"/>
          </a:p>
          <a:p>
            <a:pPr indent="-228600" lvl="0" marL="228600" rtl="0" algn="ctr">
              <a:lnSpc>
                <a:spcPct val="100000"/>
              </a:lnSpc>
              <a:spcBef>
                <a:spcPts val="1000"/>
              </a:spcBef>
              <a:spcAft>
                <a:spcPts val="0"/>
              </a:spcAft>
              <a:buSzPts val="2938"/>
              <a:buChar char="●"/>
            </a:pPr>
            <a:r>
              <a:rPr b="1" lang="en-US" sz="2937"/>
              <a:t>Wrap Up</a:t>
            </a:r>
            <a:endParaRPr b="1" sz="2937"/>
          </a:p>
          <a:p>
            <a:pPr indent="-228600" lvl="0" marL="228600" rtl="0" algn="ctr">
              <a:lnSpc>
                <a:spcPct val="100000"/>
              </a:lnSpc>
              <a:spcBef>
                <a:spcPts val="1000"/>
              </a:spcBef>
              <a:spcAft>
                <a:spcPts val="0"/>
              </a:spcAft>
              <a:buSzPts val="2938"/>
              <a:buChar char="●"/>
            </a:pPr>
            <a:r>
              <a:rPr b="1" lang="en-US" sz="2937"/>
              <a:t>Q&amp;A</a:t>
            </a:r>
            <a:endParaRPr b="1" sz="2937"/>
          </a:p>
          <a:p>
            <a:pPr indent="-101600" lvl="0" marL="228600" rtl="0" algn="l">
              <a:lnSpc>
                <a:spcPct val="100000"/>
              </a:lnSpc>
              <a:spcBef>
                <a:spcPts val="1000"/>
              </a:spcBef>
              <a:spcAft>
                <a:spcPts val="1600"/>
              </a:spcAft>
              <a:buSzPts val="1250"/>
              <a:buNone/>
            </a:pPr>
            <a:r>
              <a:t/>
            </a:r>
            <a:endParaRPr sz="1262"/>
          </a:p>
        </p:txBody>
      </p:sp>
    </p:spTree>
  </p:cSld>
  <p:clrMapOvr>
    <a:masterClrMapping/>
  </p:clrMapOvr>
  <mc:AlternateContent>
    <mc:Choice Requires="p14">
      <p:transition spd="slow" p14:dur="25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7" name="Shape 307"/>
        <p:cNvGrpSpPr/>
        <p:nvPr/>
      </p:nvGrpSpPr>
      <p:grpSpPr>
        <a:xfrm>
          <a:off x="0" y="0"/>
          <a:ext cx="0" cy="0"/>
          <a:chOff x="0" y="0"/>
          <a:chExt cx="0" cy="0"/>
        </a:xfrm>
      </p:grpSpPr>
      <p:sp>
        <p:nvSpPr>
          <p:cNvPr id="308" name="Google Shape;308;p4"/>
          <p:cNvSpPr txBox="1"/>
          <p:nvPr>
            <p:ph type="title"/>
          </p:nvPr>
        </p:nvSpPr>
        <p:spPr>
          <a:xfrm>
            <a:off x="838200" y="365125"/>
            <a:ext cx="10515600" cy="13257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800"/>
              <a:buNone/>
            </a:pPr>
            <a:r>
              <a:rPr lang="en-US"/>
              <a:t>Program? Team?</a:t>
            </a:r>
            <a:endParaRPr/>
          </a:p>
          <a:p>
            <a:pPr indent="0" lvl="0" marL="0" rtl="0" algn="l">
              <a:lnSpc>
                <a:spcPct val="100000"/>
              </a:lnSpc>
              <a:spcBef>
                <a:spcPts val="0"/>
              </a:spcBef>
              <a:spcAft>
                <a:spcPts val="0"/>
              </a:spcAft>
              <a:buSzPts val="1800"/>
              <a:buNone/>
            </a:pPr>
            <a:r>
              <a:rPr lang="en-US"/>
              <a:t>I just need to be accessible!</a:t>
            </a:r>
            <a:endParaRPr/>
          </a:p>
        </p:txBody>
      </p:sp>
      <p:sp>
        <p:nvSpPr>
          <p:cNvPr id="309" name="Google Shape;309;p4"/>
          <p:cNvSpPr txBox="1"/>
          <p:nvPr>
            <p:ph idx="1" type="body"/>
          </p:nvPr>
        </p:nvSpPr>
        <p:spPr>
          <a:xfrm>
            <a:off x="838200" y="1940875"/>
            <a:ext cx="10515600" cy="4236000"/>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1000"/>
              </a:spcBef>
              <a:spcAft>
                <a:spcPts val="0"/>
              </a:spcAft>
              <a:buSzPts val="1800"/>
              <a:buNone/>
            </a:pPr>
            <a:r>
              <a:rPr b="1" lang="en-US" sz="3200"/>
              <a:t>Don’t Panic!</a:t>
            </a:r>
            <a:endParaRPr b="1" sz="3200"/>
          </a:p>
        </p:txBody>
      </p:sp>
      <p:pic>
        <p:nvPicPr>
          <p:cNvPr id="310" name="Google Shape;310;p4"/>
          <p:cNvPicPr preferRelativeResize="0"/>
          <p:nvPr/>
        </p:nvPicPr>
        <p:blipFill rotWithShape="1">
          <a:blip r:embed="rId4">
            <a:alphaModFix/>
          </a:blip>
          <a:srcRect b="0" l="0" r="0" t="0"/>
          <a:stretch/>
        </p:blipFill>
        <p:spPr>
          <a:xfrm flipH="1">
            <a:off x="3285150" y="1940875"/>
            <a:ext cx="1682925" cy="1682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5"/>
          <p:cNvPicPr preferRelativeResize="0"/>
          <p:nvPr/>
        </p:nvPicPr>
        <p:blipFill rotWithShape="1">
          <a:blip r:embed="rId3">
            <a:alphaModFix/>
          </a:blip>
          <a:srcRect b="0" l="0" r="0" t="0"/>
          <a:stretch/>
        </p:blipFill>
        <p:spPr>
          <a:xfrm>
            <a:off x="10246100" y="269925"/>
            <a:ext cx="1585850" cy="1693475"/>
          </a:xfrm>
          <a:prstGeom prst="rect">
            <a:avLst/>
          </a:prstGeom>
          <a:noFill/>
          <a:ln>
            <a:noFill/>
          </a:ln>
        </p:spPr>
      </p:pic>
      <p:sp>
        <p:nvSpPr>
          <p:cNvPr id="316" name="Google Shape;316;p5"/>
          <p:cNvSpPr txBox="1"/>
          <p:nvPr/>
        </p:nvSpPr>
        <p:spPr>
          <a:xfrm>
            <a:off x="1761450" y="2485700"/>
            <a:ext cx="1287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unito"/>
              <a:ea typeface="Nunito"/>
              <a:cs typeface="Nunito"/>
              <a:sym typeface="Nunito"/>
            </a:endParaRPr>
          </a:p>
        </p:txBody>
      </p:sp>
      <p:sp>
        <p:nvSpPr>
          <p:cNvPr id="317" name="Google Shape;317;p5"/>
          <p:cNvSpPr txBox="1"/>
          <p:nvPr>
            <p:ph type="title"/>
          </p:nvPr>
        </p:nvSpPr>
        <p:spPr>
          <a:xfrm>
            <a:off x="617850" y="207350"/>
            <a:ext cx="10515600" cy="810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800"/>
              <a:buNone/>
            </a:pPr>
            <a:r>
              <a:rPr lang="en-US"/>
              <a:t>What roles do you need to consider?</a:t>
            </a:r>
            <a:endParaRPr/>
          </a:p>
        </p:txBody>
      </p:sp>
      <p:sp>
        <p:nvSpPr>
          <p:cNvPr id="318" name="Google Shape;318;p5"/>
          <p:cNvSpPr txBox="1"/>
          <p:nvPr>
            <p:ph type="title"/>
          </p:nvPr>
        </p:nvSpPr>
        <p:spPr>
          <a:xfrm>
            <a:off x="617850" y="1090225"/>
            <a:ext cx="10515600" cy="810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800"/>
              <a:buNone/>
            </a:pPr>
            <a:r>
              <a:rPr lang="en-US" sz="3000">
                <a:solidFill>
                  <a:srgbClr val="424242"/>
                </a:solidFill>
              </a:rPr>
              <a:t>Actually</a:t>
            </a:r>
            <a:r>
              <a:rPr lang="en-US">
                <a:solidFill>
                  <a:srgbClr val="424242"/>
                </a:solidFill>
              </a:rPr>
              <a:t>...</a:t>
            </a:r>
            <a:r>
              <a:rPr lang="en-US" sz="2100">
                <a:solidFill>
                  <a:srgbClr val="424242"/>
                </a:solidFill>
                <a:latin typeface="Arial"/>
                <a:ea typeface="Arial"/>
                <a:cs typeface="Arial"/>
                <a:sym typeface="Arial"/>
              </a:rPr>
              <a:t>each role has a </a:t>
            </a:r>
            <a:r>
              <a:rPr lang="en-US" sz="3000">
                <a:solidFill>
                  <a:srgbClr val="424242"/>
                </a:solidFill>
                <a:latin typeface="Arial"/>
                <a:ea typeface="Arial"/>
                <a:cs typeface="Arial"/>
                <a:sym typeface="Arial"/>
              </a:rPr>
              <a:t>built-in</a:t>
            </a:r>
            <a:r>
              <a:rPr lang="en-US" sz="2100">
                <a:solidFill>
                  <a:srgbClr val="424242"/>
                </a:solidFill>
                <a:latin typeface="Arial"/>
                <a:ea typeface="Arial"/>
                <a:cs typeface="Arial"/>
                <a:sym typeface="Arial"/>
              </a:rPr>
              <a:t> responsibility to incorporate A11y</a:t>
            </a:r>
            <a:endParaRPr sz="2100">
              <a:solidFill>
                <a:srgbClr val="424242"/>
              </a:solidFill>
            </a:endParaRPr>
          </a:p>
        </p:txBody>
      </p:sp>
      <p:sp>
        <p:nvSpPr>
          <p:cNvPr id="319" name="Google Shape;319;p5"/>
          <p:cNvSpPr/>
          <p:nvPr/>
        </p:nvSpPr>
        <p:spPr>
          <a:xfrm>
            <a:off x="1144125" y="2311463"/>
            <a:ext cx="1537800" cy="858300"/>
          </a:xfrm>
          <a:prstGeom prst="rect">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Accessibility Training</a:t>
            </a:r>
            <a:endParaRPr b="0" i="0" sz="1400" u="none" cap="none" strike="noStrike">
              <a:solidFill>
                <a:schemeClr val="lt1"/>
              </a:solidFill>
              <a:latin typeface="Arial"/>
              <a:ea typeface="Arial"/>
              <a:cs typeface="Arial"/>
              <a:sym typeface="Arial"/>
            </a:endParaRPr>
          </a:p>
        </p:txBody>
      </p:sp>
      <p:sp>
        <p:nvSpPr>
          <p:cNvPr descr="Arrow leading to the following." id="320" name="Google Shape;320;p5"/>
          <p:cNvSpPr/>
          <p:nvPr/>
        </p:nvSpPr>
        <p:spPr>
          <a:xfrm>
            <a:off x="2751613" y="2679800"/>
            <a:ext cx="782100" cy="206100"/>
          </a:xfrm>
          <a:prstGeom prst="rightArrow">
            <a:avLst>
              <a:gd fmla="val 50000" name="adj1"/>
              <a:gd fmla="val 50000" name="adj2"/>
            </a:avLst>
          </a:prstGeom>
          <a:solidFill>
            <a:srgbClr val="11111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5"/>
          <p:cNvSpPr/>
          <p:nvPr/>
        </p:nvSpPr>
        <p:spPr>
          <a:xfrm>
            <a:off x="3603388" y="2311463"/>
            <a:ext cx="1537800" cy="8583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Concept Review</a:t>
            </a:r>
            <a:endParaRPr b="0" i="0" sz="1400" u="none" cap="none" strike="noStrike">
              <a:solidFill>
                <a:schemeClr val="lt1"/>
              </a:solidFill>
              <a:latin typeface="Arial"/>
              <a:ea typeface="Arial"/>
              <a:cs typeface="Arial"/>
              <a:sym typeface="Arial"/>
            </a:endParaRPr>
          </a:p>
        </p:txBody>
      </p:sp>
      <p:sp>
        <p:nvSpPr>
          <p:cNvPr descr="Arrow leading to the following." id="322" name="Google Shape;322;p5"/>
          <p:cNvSpPr/>
          <p:nvPr/>
        </p:nvSpPr>
        <p:spPr>
          <a:xfrm>
            <a:off x="5210875" y="2679800"/>
            <a:ext cx="782100" cy="206100"/>
          </a:xfrm>
          <a:prstGeom prst="rightArrow">
            <a:avLst>
              <a:gd fmla="val 50000" name="adj1"/>
              <a:gd fmla="val 50000" name="adj2"/>
            </a:avLst>
          </a:prstGeom>
          <a:solidFill>
            <a:srgbClr val="11111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5"/>
          <p:cNvSpPr/>
          <p:nvPr/>
        </p:nvSpPr>
        <p:spPr>
          <a:xfrm>
            <a:off x="6062675" y="2311463"/>
            <a:ext cx="1537800" cy="8583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Project Kickoff</a:t>
            </a:r>
            <a:endParaRPr b="0" i="0" sz="1400" u="none" cap="none" strike="noStrike">
              <a:solidFill>
                <a:schemeClr val="lt1"/>
              </a:solidFill>
              <a:latin typeface="Arial"/>
              <a:ea typeface="Arial"/>
              <a:cs typeface="Arial"/>
              <a:sym typeface="Arial"/>
            </a:endParaRPr>
          </a:p>
        </p:txBody>
      </p:sp>
      <p:sp>
        <p:nvSpPr>
          <p:cNvPr descr="Arrow leading to the following." id="324" name="Google Shape;324;p5"/>
          <p:cNvSpPr/>
          <p:nvPr/>
        </p:nvSpPr>
        <p:spPr>
          <a:xfrm>
            <a:off x="7670163" y="2624425"/>
            <a:ext cx="782100" cy="206100"/>
          </a:xfrm>
          <a:prstGeom prst="rightArrow">
            <a:avLst>
              <a:gd fmla="val 50000" name="adj1"/>
              <a:gd fmla="val 50000" name="adj2"/>
            </a:avLst>
          </a:prstGeom>
          <a:solidFill>
            <a:srgbClr val="11111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5"/>
          <p:cNvSpPr/>
          <p:nvPr/>
        </p:nvSpPr>
        <p:spPr>
          <a:xfrm>
            <a:off x="8521950" y="2298325"/>
            <a:ext cx="1537800" cy="8583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Wireframe</a:t>
            </a:r>
            <a:endParaRPr b="0" i="0" sz="1400" u="none" cap="none" strike="noStrike">
              <a:solidFill>
                <a:schemeClr val="lt1"/>
              </a:solidFill>
              <a:latin typeface="Arial"/>
              <a:ea typeface="Arial"/>
              <a:cs typeface="Arial"/>
              <a:sym typeface="Arial"/>
            </a:endParaRPr>
          </a:p>
        </p:txBody>
      </p:sp>
      <p:sp>
        <p:nvSpPr>
          <p:cNvPr descr="Arrow leading to the following." id="326" name="Google Shape;326;p5"/>
          <p:cNvSpPr/>
          <p:nvPr/>
        </p:nvSpPr>
        <p:spPr>
          <a:xfrm>
            <a:off x="1877675" y="3274261"/>
            <a:ext cx="7412100" cy="15900"/>
          </a:xfrm>
          <a:prstGeom prst="rect">
            <a:avLst/>
          </a:prstGeom>
          <a:solidFill>
            <a:srgbClr val="11111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5"/>
          <p:cNvSpPr/>
          <p:nvPr/>
        </p:nvSpPr>
        <p:spPr>
          <a:xfrm>
            <a:off x="1144125" y="3387375"/>
            <a:ext cx="1537800" cy="858300"/>
          </a:xfrm>
          <a:prstGeom prst="rect">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Accessibility Review</a:t>
            </a:r>
            <a:endParaRPr b="0" i="0" sz="1400" u="none" cap="none" strike="noStrike">
              <a:solidFill>
                <a:schemeClr val="lt1"/>
              </a:solidFill>
              <a:latin typeface="Arial"/>
              <a:ea typeface="Arial"/>
              <a:cs typeface="Arial"/>
              <a:sym typeface="Arial"/>
            </a:endParaRPr>
          </a:p>
        </p:txBody>
      </p:sp>
      <p:sp>
        <p:nvSpPr>
          <p:cNvPr descr="Arrow leading to the following." id="328" name="Google Shape;328;p5"/>
          <p:cNvSpPr/>
          <p:nvPr/>
        </p:nvSpPr>
        <p:spPr>
          <a:xfrm>
            <a:off x="2751613" y="3713475"/>
            <a:ext cx="782100" cy="206100"/>
          </a:xfrm>
          <a:prstGeom prst="rightArrow">
            <a:avLst>
              <a:gd fmla="val 50000" name="adj1"/>
              <a:gd fmla="val 50000" name="adj2"/>
            </a:avLst>
          </a:prstGeom>
          <a:solidFill>
            <a:srgbClr val="11111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5"/>
          <p:cNvSpPr/>
          <p:nvPr/>
        </p:nvSpPr>
        <p:spPr>
          <a:xfrm>
            <a:off x="3603388" y="3387363"/>
            <a:ext cx="1537800" cy="8583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UX Design</a:t>
            </a:r>
            <a:endParaRPr b="0" i="0" sz="1400" u="none" cap="none" strike="noStrike">
              <a:solidFill>
                <a:schemeClr val="lt1"/>
              </a:solidFill>
              <a:latin typeface="Arial"/>
              <a:ea typeface="Arial"/>
              <a:cs typeface="Arial"/>
              <a:sym typeface="Arial"/>
            </a:endParaRPr>
          </a:p>
        </p:txBody>
      </p:sp>
      <p:sp>
        <p:nvSpPr>
          <p:cNvPr descr="Arrow leading to the following." id="330" name="Google Shape;330;p5"/>
          <p:cNvSpPr/>
          <p:nvPr/>
        </p:nvSpPr>
        <p:spPr>
          <a:xfrm>
            <a:off x="5210875" y="3713475"/>
            <a:ext cx="782100" cy="206100"/>
          </a:xfrm>
          <a:prstGeom prst="rightArrow">
            <a:avLst>
              <a:gd fmla="val 50000" name="adj1"/>
              <a:gd fmla="val 50000" name="adj2"/>
            </a:avLst>
          </a:prstGeom>
          <a:solidFill>
            <a:srgbClr val="11111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5"/>
          <p:cNvSpPr/>
          <p:nvPr/>
        </p:nvSpPr>
        <p:spPr>
          <a:xfrm>
            <a:off x="6062675" y="3387375"/>
            <a:ext cx="1537800" cy="858300"/>
          </a:xfrm>
          <a:prstGeom prst="rect">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Accessibility Review</a:t>
            </a:r>
            <a:endParaRPr b="0" i="0" sz="1400" u="none" cap="none" strike="noStrike">
              <a:solidFill>
                <a:schemeClr val="lt1"/>
              </a:solidFill>
              <a:latin typeface="Arial"/>
              <a:ea typeface="Arial"/>
              <a:cs typeface="Arial"/>
              <a:sym typeface="Arial"/>
            </a:endParaRPr>
          </a:p>
        </p:txBody>
      </p:sp>
      <p:sp>
        <p:nvSpPr>
          <p:cNvPr descr="Arrow leading to the following." id="332" name="Google Shape;332;p5"/>
          <p:cNvSpPr/>
          <p:nvPr/>
        </p:nvSpPr>
        <p:spPr>
          <a:xfrm>
            <a:off x="7670163" y="3713475"/>
            <a:ext cx="782100" cy="206100"/>
          </a:xfrm>
          <a:prstGeom prst="rightArrow">
            <a:avLst>
              <a:gd fmla="val 50000" name="adj1"/>
              <a:gd fmla="val 50000" name="adj2"/>
            </a:avLst>
          </a:prstGeom>
          <a:solidFill>
            <a:srgbClr val="11111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5"/>
          <p:cNvSpPr/>
          <p:nvPr/>
        </p:nvSpPr>
        <p:spPr>
          <a:xfrm>
            <a:off x="8521950" y="3387375"/>
            <a:ext cx="1537800" cy="8583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Site Build/QA Site</a:t>
            </a:r>
            <a:endParaRPr b="0" i="0" sz="1400" u="none" cap="none" strike="noStrike">
              <a:solidFill>
                <a:schemeClr val="lt1"/>
              </a:solidFill>
              <a:latin typeface="Arial"/>
              <a:ea typeface="Arial"/>
              <a:cs typeface="Arial"/>
              <a:sym typeface="Arial"/>
            </a:endParaRPr>
          </a:p>
        </p:txBody>
      </p:sp>
      <p:sp>
        <p:nvSpPr>
          <p:cNvPr descr="Arrow leading to the following." id="334" name="Google Shape;334;p5"/>
          <p:cNvSpPr/>
          <p:nvPr/>
        </p:nvSpPr>
        <p:spPr>
          <a:xfrm>
            <a:off x="1895875" y="4341524"/>
            <a:ext cx="7412100" cy="15900"/>
          </a:xfrm>
          <a:prstGeom prst="rect">
            <a:avLst/>
          </a:prstGeom>
          <a:solidFill>
            <a:srgbClr val="11111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5"/>
          <p:cNvSpPr/>
          <p:nvPr/>
        </p:nvSpPr>
        <p:spPr>
          <a:xfrm>
            <a:off x="1144125" y="4453250"/>
            <a:ext cx="1537800" cy="858300"/>
          </a:xfrm>
          <a:prstGeom prst="rect">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Accessibility Audit/QA</a:t>
            </a:r>
            <a:endParaRPr b="0" i="0" sz="1400" u="none" cap="none" strike="noStrike">
              <a:solidFill>
                <a:schemeClr val="lt1"/>
              </a:solidFill>
              <a:latin typeface="Arial"/>
              <a:ea typeface="Arial"/>
              <a:cs typeface="Arial"/>
              <a:sym typeface="Arial"/>
            </a:endParaRPr>
          </a:p>
        </p:txBody>
      </p:sp>
      <p:sp>
        <p:nvSpPr>
          <p:cNvPr descr="Arrow leading to the following." id="336" name="Google Shape;336;p5"/>
          <p:cNvSpPr/>
          <p:nvPr/>
        </p:nvSpPr>
        <p:spPr>
          <a:xfrm>
            <a:off x="2751613" y="4802525"/>
            <a:ext cx="782100" cy="206100"/>
          </a:xfrm>
          <a:prstGeom prst="rightArrow">
            <a:avLst>
              <a:gd fmla="val 50000" name="adj1"/>
              <a:gd fmla="val 50000" name="adj2"/>
            </a:avLst>
          </a:prstGeom>
          <a:solidFill>
            <a:srgbClr val="11111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5"/>
          <p:cNvSpPr/>
          <p:nvPr/>
        </p:nvSpPr>
        <p:spPr>
          <a:xfrm>
            <a:off x="3603388" y="4463263"/>
            <a:ext cx="1537800" cy="8583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QA Site Review</a:t>
            </a:r>
            <a:endParaRPr b="0" i="0" sz="1400" u="none" cap="none" strike="noStrike">
              <a:solidFill>
                <a:schemeClr val="lt1"/>
              </a:solidFill>
              <a:latin typeface="Arial"/>
              <a:ea typeface="Arial"/>
              <a:cs typeface="Arial"/>
              <a:sym typeface="Arial"/>
            </a:endParaRPr>
          </a:p>
        </p:txBody>
      </p:sp>
      <p:sp>
        <p:nvSpPr>
          <p:cNvPr descr="Arrow leading to the following." id="338" name="Google Shape;338;p5"/>
          <p:cNvSpPr/>
          <p:nvPr/>
        </p:nvSpPr>
        <p:spPr>
          <a:xfrm>
            <a:off x="5210888" y="4802525"/>
            <a:ext cx="782100" cy="206100"/>
          </a:xfrm>
          <a:prstGeom prst="rightArrow">
            <a:avLst>
              <a:gd fmla="val 50000" name="adj1"/>
              <a:gd fmla="val 50000" name="adj2"/>
            </a:avLst>
          </a:prstGeom>
          <a:solidFill>
            <a:srgbClr val="11111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5"/>
          <p:cNvSpPr/>
          <p:nvPr/>
        </p:nvSpPr>
        <p:spPr>
          <a:xfrm>
            <a:off x="6062675" y="4453250"/>
            <a:ext cx="1537800" cy="858300"/>
          </a:xfrm>
          <a:prstGeom prst="rect">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Accessibility Validation</a:t>
            </a:r>
            <a:endParaRPr b="0" i="0" sz="1400" u="none" cap="none" strike="noStrike">
              <a:solidFill>
                <a:schemeClr val="lt1"/>
              </a:solidFill>
              <a:latin typeface="Arial"/>
              <a:ea typeface="Arial"/>
              <a:cs typeface="Arial"/>
              <a:sym typeface="Arial"/>
            </a:endParaRPr>
          </a:p>
        </p:txBody>
      </p:sp>
      <p:sp>
        <p:nvSpPr>
          <p:cNvPr descr="Arrow leading to the following." id="340" name="Google Shape;340;p5"/>
          <p:cNvSpPr/>
          <p:nvPr/>
        </p:nvSpPr>
        <p:spPr>
          <a:xfrm>
            <a:off x="7670150" y="4779350"/>
            <a:ext cx="782100" cy="206100"/>
          </a:xfrm>
          <a:prstGeom prst="rightArrow">
            <a:avLst>
              <a:gd fmla="val 50000" name="adj1"/>
              <a:gd fmla="val 50000" name="adj2"/>
            </a:avLst>
          </a:prstGeom>
          <a:solidFill>
            <a:srgbClr val="11111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5"/>
          <p:cNvSpPr/>
          <p:nvPr/>
        </p:nvSpPr>
        <p:spPr>
          <a:xfrm>
            <a:off x="8521925" y="4453250"/>
            <a:ext cx="1537800" cy="8583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QA Site Review</a:t>
            </a:r>
            <a:endParaRPr b="0" i="0" sz="1400" u="none" cap="none" strike="noStrike">
              <a:solidFill>
                <a:schemeClr val="lt1"/>
              </a:solidFill>
              <a:latin typeface="Arial"/>
              <a:ea typeface="Arial"/>
              <a:cs typeface="Arial"/>
              <a:sym typeface="Arial"/>
            </a:endParaRPr>
          </a:p>
        </p:txBody>
      </p:sp>
      <p:sp>
        <p:nvSpPr>
          <p:cNvPr descr="Arrow leading to the following." id="342" name="Google Shape;342;p5"/>
          <p:cNvSpPr/>
          <p:nvPr/>
        </p:nvSpPr>
        <p:spPr>
          <a:xfrm>
            <a:off x="1895875" y="5407386"/>
            <a:ext cx="7412100" cy="15900"/>
          </a:xfrm>
          <a:prstGeom prst="rect">
            <a:avLst/>
          </a:prstGeom>
          <a:solidFill>
            <a:srgbClr val="11111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5"/>
          <p:cNvSpPr/>
          <p:nvPr/>
        </p:nvSpPr>
        <p:spPr>
          <a:xfrm>
            <a:off x="1144125" y="5519125"/>
            <a:ext cx="1537800" cy="858300"/>
          </a:xfrm>
          <a:prstGeom prst="rect">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Accessibility Validation</a:t>
            </a:r>
            <a:endParaRPr b="0" i="0" sz="1400" u="none" cap="none" strike="noStrike">
              <a:solidFill>
                <a:schemeClr val="lt1"/>
              </a:solidFill>
              <a:latin typeface="Arial"/>
              <a:ea typeface="Arial"/>
              <a:cs typeface="Arial"/>
              <a:sym typeface="Arial"/>
            </a:endParaRPr>
          </a:p>
        </p:txBody>
      </p:sp>
      <p:sp>
        <p:nvSpPr>
          <p:cNvPr descr="Arrow leading to the following." id="344" name="Google Shape;344;p5"/>
          <p:cNvSpPr/>
          <p:nvPr/>
        </p:nvSpPr>
        <p:spPr>
          <a:xfrm>
            <a:off x="2751600" y="5845225"/>
            <a:ext cx="782100" cy="206100"/>
          </a:xfrm>
          <a:prstGeom prst="rightArrow">
            <a:avLst>
              <a:gd fmla="val 50000" name="adj1"/>
              <a:gd fmla="val 50000" name="adj2"/>
            </a:avLst>
          </a:prstGeom>
          <a:solidFill>
            <a:srgbClr val="11111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5"/>
          <p:cNvSpPr/>
          <p:nvPr/>
        </p:nvSpPr>
        <p:spPr>
          <a:xfrm>
            <a:off x="3603388" y="5539163"/>
            <a:ext cx="1537800" cy="8583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Deployment/Go Live</a:t>
            </a:r>
            <a:endParaRPr b="0" i="0" sz="1400" u="none" cap="none" strike="noStrike">
              <a:solidFill>
                <a:schemeClr val="lt1"/>
              </a:solidFill>
              <a:latin typeface="Arial"/>
              <a:ea typeface="Arial"/>
              <a:cs typeface="Arial"/>
              <a:sym typeface="Arial"/>
            </a:endParaRPr>
          </a:p>
        </p:txBody>
      </p:sp>
      <p:sp>
        <p:nvSpPr>
          <p:cNvPr descr="Arrow leading to the following." id="346" name="Google Shape;346;p5"/>
          <p:cNvSpPr/>
          <p:nvPr/>
        </p:nvSpPr>
        <p:spPr>
          <a:xfrm>
            <a:off x="5210888" y="5845225"/>
            <a:ext cx="782100" cy="206100"/>
          </a:xfrm>
          <a:prstGeom prst="rightArrow">
            <a:avLst>
              <a:gd fmla="val 50000" name="adj1"/>
              <a:gd fmla="val 50000" name="adj2"/>
            </a:avLst>
          </a:prstGeom>
          <a:solidFill>
            <a:srgbClr val="11111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5"/>
          <p:cNvSpPr/>
          <p:nvPr/>
        </p:nvSpPr>
        <p:spPr>
          <a:xfrm>
            <a:off x="6062675" y="5519125"/>
            <a:ext cx="1537800" cy="858300"/>
          </a:xfrm>
          <a:prstGeom prst="rect">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Accessibility Smoke Test</a:t>
            </a:r>
            <a:endParaRPr b="0" i="0" sz="1400" u="none" cap="none" strike="noStrike">
              <a:solidFill>
                <a:schemeClr val="lt1"/>
              </a:solidFill>
              <a:latin typeface="Arial"/>
              <a:ea typeface="Arial"/>
              <a:cs typeface="Arial"/>
              <a:sym typeface="Arial"/>
            </a:endParaRPr>
          </a:p>
        </p:txBody>
      </p:sp>
      <p:cxnSp>
        <p:nvCxnSpPr>
          <p:cNvPr id="348" name="Google Shape;348;p5"/>
          <p:cNvCxnSpPr>
            <a:stCxn id="326" idx="1"/>
            <a:endCxn id="326" idx="1"/>
          </p:cNvCxnSpPr>
          <p:nvPr/>
        </p:nvCxnSpPr>
        <p:spPr>
          <a:xfrm>
            <a:off x="1877675" y="3282211"/>
            <a:ext cx="0" cy="0"/>
          </a:xfrm>
          <a:prstGeom prst="straightConnector1">
            <a:avLst/>
          </a:prstGeom>
          <a:noFill/>
          <a:ln cap="flat" cmpd="sng" w="9525">
            <a:solidFill>
              <a:schemeClr val="dk2"/>
            </a:solidFill>
            <a:prstDash val="solid"/>
            <a:round/>
            <a:headEnd len="sm" w="sm" type="none"/>
            <a:tailEnd len="sm" w="sm" type="none"/>
          </a:ln>
        </p:spPr>
      </p:cxnSp>
      <p:cxnSp>
        <p:nvCxnSpPr>
          <p:cNvPr id="349" name="Google Shape;349;p5"/>
          <p:cNvCxnSpPr>
            <a:stCxn id="326" idx="1"/>
            <a:endCxn id="326" idx="1"/>
          </p:cNvCxnSpPr>
          <p:nvPr/>
        </p:nvCxnSpPr>
        <p:spPr>
          <a:xfrm>
            <a:off x="1877675" y="3282211"/>
            <a:ext cx="0" cy="0"/>
          </a:xfrm>
          <a:prstGeom prst="straightConnector1">
            <a:avLst/>
          </a:prstGeom>
          <a:noFill/>
          <a:ln cap="flat" cmpd="sng" w="9525">
            <a:solidFill>
              <a:schemeClr val="dk2"/>
            </a:solidFill>
            <a:prstDash val="solid"/>
            <a:round/>
            <a:headEnd len="sm" w="sm" type="none"/>
            <a:tailEnd len="sm" w="sm" type="none"/>
          </a:ln>
        </p:spPr>
      </p:cxnSp>
      <p:sp>
        <p:nvSpPr>
          <p:cNvPr id="350" name="Google Shape;350;p5"/>
          <p:cNvSpPr/>
          <p:nvPr/>
        </p:nvSpPr>
        <p:spPr>
          <a:xfrm>
            <a:off x="1846325" y="3274250"/>
            <a:ext cx="62700" cy="113100"/>
          </a:xfrm>
          <a:prstGeom prst="downArrow">
            <a:avLst>
              <a:gd fmla="val 50000" name="adj1"/>
              <a:gd fmla="val 69059" name="adj2"/>
            </a:avLst>
          </a:prstGeom>
          <a:solidFill>
            <a:srgbClr val="11111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51" name="Google Shape;351;p5"/>
          <p:cNvCxnSpPr>
            <a:stCxn id="326" idx="3"/>
            <a:endCxn id="325" idx="2"/>
          </p:cNvCxnSpPr>
          <p:nvPr/>
        </p:nvCxnSpPr>
        <p:spPr>
          <a:xfrm flipH="1" rot="10800000">
            <a:off x="9289775" y="3156511"/>
            <a:ext cx="1200" cy="125700"/>
          </a:xfrm>
          <a:prstGeom prst="straightConnector1">
            <a:avLst/>
          </a:prstGeom>
          <a:noFill/>
          <a:ln cap="flat" cmpd="sng" w="9525">
            <a:solidFill>
              <a:schemeClr val="dk2"/>
            </a:solidFill>
            <a:prstDash val="solid"/>
            <a:round/>
            <a:headEnd len="sm" w="sm" type="none"/>
            <a:tailEnd len="sm" w="sm" type="none"/>
          </a:ln>
        </p:spPr>
      </p:cxnSp>
      <p:cxnSp>
        <p:nvCxnSpPr>
          <p:cNvPr id="352" name="Google Shape;352;p5"/>
          <p:cNvCxnSpPr/>
          <p:nvPr/>
        </p:nvCxnSpPr>
        <p:spPr>
          <a:xfrm flipH="1" rot="10800000">
            <a:off x="9289775" y="4219161"/>
            <a:ext cx="1200" cy="125700"/>
          </a:xfrm>
          <a:prstGeom prst="straightConnector1">
            <a:avLst/>
          </a:prstGeom>
          <a:noFill/>
          <a:ln cap="flat" cmpd="sng" w="9525">
            <a:solidFill>
              <a:schemeClr val="dk2"/>
            </a:solidFill>
            <a:prstDash val="solid"/>
            <a:round/>
            <a:headEnd len="sm" w="sm" type="none"/>
            <a:tailEnd len="sm" w="sm" type="none"/>
          </a:ln>
        </p:spPr>
      </p:cxnSp>
      <p:cxnSp>
        <p:nvCxnSpPr>
          <p:cNvPr id="353" name="Google Shape;353;p5"/>
          <p:cNvCxnSpPr/>
          <p:nvPr/>
        </p:nvCxnSpPr>
        <p:spPr>
          <a:xfrm flipH="1" rot="10800000">
            <a:off x="9289775" y="5311561"/>
            <a:ext cx="1200" cy="125700"/>
          </a:xfrm>
          <a:prstGeom prst="straightConnector1">
            <a:avLst/>
          </a:prstGeom>
          <a:noFill/>
          <a:ln cap="flat" cmpd="sng" w="9525">
            <a:solidFill>
              <a:schemeClr val="dk2"/>
            </a:solidFill>
            <a:prstDash val="solid"/>
            <a:round/>
            <a:headEnd len="sm" w="sm" type="none"/>
            <a:tailEnd len="sm" w="sm" type="none"/>
          </a:ln>
        </p:spPr>
      </p:cxnSp>
      <p:sp>
        <p:nvSpPr>
          <p:cNvPr id="354" name="Google Shape;354;p5"/>
          <p:cNvSpPr/>
          <p:nvPr/>
        </p:nvSpPr>
        <p:spPr>
          <a:xfrm>
            <a:off x="1846325" y="4340800"/>
            <a:ext cx="62700" cy="113100"/>
          </a:xfrm>
          <a:prstGeom prst="downArrow">
            <a:avLst>
              <a:gd fmla="val 50000" name="adj1"/>
              <a:gd fmla="val 69059" name="adj2"/>
            </a:avLst>
          </a:prstGeom>
          <a:solidFill>
            <a:srgbClr val="11111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5"/>
          <p:cNvSpPr/>
          <p:nvPr/>
        </p:nvSpPr>
        <p:spPr>
          <a:xfrm>
            <a:off x="1846325" y="5407363"/>
            <a:ext cx="62700" cy="113100"/>
          </a:xfrm>
          <a:prstGeom prst="downArrow">
            <a:avLst>
              <a:gd fmla="val 50000" name="adj1"/>
              <a:gd fmla="val 69059" name="adj2"/>
            </a:avLst>
          </a:prstGeom>
          <a:solidFill>
            <a:srgbClr val="11111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6"/>
          <p:cNvSpPr txBox="1"/>
          <p:nvPr/>
        </p:nvSpPr>
        <p:spPr>
          <a:xfrm>
            <a:off x="376433" y="306531"/>
            <a:ext cx="729348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2060"/>
                </a:solidFill>
                <a:latin typeface="Maven Pro"/>
                <a:ea typeface="Maven Pro"/>
                <a:cs typeface="Maven Pro"/>
                <a:sym typeface="Maven Pro"/>
              </a:rPr>
              <a:t>Fishing around for accessibility talent</a:t>
            </a:r>
            <a:endParaRPr b="0" i="0" sz="2800" u="none" cap="none" strike="noStrike">
              <a:solidFill>
                <a:srgbClr val="002060"/>
              </a:solidFill>
              <a:latin typeface="Arial"/>
              <a:ea typeface="Arial"/>
              <a:cs typeface="Arial"/>
              <a:sym typeface="Arial"/>
            </a:endParaRPr>
          </a:p>
        </p:txBody>
      </p:sp>
      <p:sp>
        <p:nvSpPr>
          <p:cNvPr id="361" name="Google Shape;361;p6"/>
          <p:cNvSpPr txBox="1"/>
          <p:nvPr>
            <p:ph type="title"/>
          </p:nvPr>
        </p:nvSpPr>
        <p:spPr>
          <a:xfrm>
            <a:off x="838200" y="142075"/>
            <a:ext cx="10515600" cy="13257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800"/>
              <a:buNone/>
            </a:pPr>
            <a:r>
              <a:rPr lang="en-US">
                <a:solidFill>
                  <a:schemeClr val="lt1"/>
                </a:solidFill>
              </a:rPr>
              <a:t>Fishing around for accessibility talent</a:t>
            </a:r>
            <a:endParaRPr>
              <a:solidFill>
                <a:schemeClr val="lt1"/>
              </a:solidFill>
            </a:endParaRPr>
          </a:p>
        </p:txBody>
      </p:sp>
      <p:grpSp>
        <p:nvGrpSpPr>
          <p:cNvPr descr="Example of a Resume, showing the key words and elements to fish for when looking for accessibility talent:&#10;- SME on WCAG&#10;- Adapt to internal A11y&#10;- Review concepts, wires designs, copy, etc.&#10;- Work towards implementation&#10;- Implementation of universal and inclusive design&#10;- Comprehensive reports&#10;- Audit interpretation&#10;- Vendor liaison&#10;" id="362" name="Google Shape;362;p6"/>
          <p:cNvGrpSpPr/>
          <p:nvPr/>
        </p:nvGrpSpPr>
        <p:grpSpPr>
          <a:xfrm>
            <a:off x="107749" y="531524"/>
            <a:ext cx="11841413" cy="7657810"/>
            <a:chOff x="107749" y="531524"/>
            <a:chExt cx="11841413" cy="7657810"/>
          </a:xfrm>
        </p:grpSpPr>
        <p:pic>
          <p:nvPicPr>
            <p:cNvPr id="363" name="Google Shape;363;p6"/>
            <p:cNvPicPr preferRelativeResize="0"/>
            <p:nvPr/>
          </p:nvPicPr>
          <p:blipFill rotWithShape="1">
            <a:blip r:embed="rId3">
              <a:alphaModFix/>
            </a:blip>
            <a:srcRect b="0" l="20697" r="20350" t="9836"/>
            <a:stretch/>
          </p:blipFill>
          <p:spPr>
            <a:xfrm>
              <a:off x="2954075" y="959033"/>
              <a:ext cx="5328725" cy="7230301"/>
            </a:xfrm>
            <a:prstGeom prst="rect">
              <a:avLst/>
            </a:prstGeom>
            <a:noFill/>
            <a:ln>
              <a:noFill/>
            </a:ln>
          </p:spPr>
        </p:pic>
        <p:sp>
          <p:nvSpPr>
            <p:cNvPr id="364" name="Google Shape;364;p6"/>
            <p:cNvSpPr txBox="1"/>
            <p:nvPr/>
          </p:nvSpPr>
          <p:spPr>
            <a:xfrm>
              <a:off x="1189388" y="2668610"/>
              <a:ext cx="2150400" cy="446400"/>
            </a:xfrm>
            <a:prstGeom prst="rect">
              <a:avLst/>
            </a:prstGeom>
            <a:noFill/>
            <a:ln>
              <a:noFill/>
            </a:ln>
            <a:effectLst>
              <a:outerShdw blurRad="57150" rotWithShape="0" algn="bl" dir="5400000" dist="19050">
                <a:srgbClr val="000000">
                  <a:alpha val="34117"/>
                </a:srgbClr>
              </a:outerShdw>
            </a:effectLst>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chemeClr val="accent1"/>
                  </a:solidFill>
                  <a:latin typeface="Arial"/>
                  <a:ea typeface="Arial"/>
                  <a:cs typeface="Arial"/>
                  <a:sym typeface="Arial"/>
                </a:rPr>
                <a:t>SME on WCAG</a:t>
              </a:r>
              <a:endParaRPr b="1" i="0" sz="1700" u="none" cap="none" strike="noStrike">
                <a:solidFill>
                  <a:schemeClr val="accent1"/>
                </a:solidFill>
                <a:latin typeface="Arial"/>
                <a:ea typeface="Arial"/>
                <a:cs typeface="Arial"/>
                <a:sym typeface="Arial"/>
              </a:endParaRPr>
            </a:p>
          </p:txBody>
        </p:sp>
        <p:sp>
          <p:nvSpPr>
            <p:cNvPr id="365" name="Google Shape;365;p6"/>
            <p:cNvSpPr txBox="1"/>
            <p:nvPr/>
          </p:nvSpPr>
          <p:spPr>
            <a:xfrm>
              <a:off x="681050" y="3486698"/>
              <a:ext cx="2658764" cy="708000"/>
            </a:xfrm>
            <a:prstGeom prst="rect">
              <a:avLst/>
            </a:prstGeom>
            <a:noFill/>
            <a:ln>
              <a:noFill/>
            </a:ln>
            <a:effectLst>
              <a:outerShdw blurRad="57150" rotWithShape="0" algn="bl" dir="5400000" dist="19050">
                <a:srgbClr val="000000">
                  <a:alpha val="34117"/>
                </a:srgbClr>
              </a:outerShdw>
            </a:effectLst>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chemeClr val="accent1"/>
                  </a:solidFill>
                  <a:latin typeface="Arial"/>
                  <a:ea typeface="Arial"/>
                  <a:cs typeface="Arial"/>
                  <a:sym typeface="Arial"/>
                </a:rPr>
                <a:t>Adapt to internal A11y</a:t>
              </a:r>
              <a:endParaRPr b="1" i="0" sz="1700" u="none" cap="none" strike="noStrike">
                <a:solidFill>
                  <a:schemeClr val="accent1"/>
                </a:solidFill>
                <a:latin typeface="Arial"/>
                <a:ea typeface="Arial"/>
                <a:cs typeface="Arial"/>
                <a:sym typeface="Arial"/>
              </a:endParaRPr>
            </a:p>
          </p:txBody>
        </p:sp>
        <p:sp>
          <p:nvSpPr>
            <p:cNvPr id="366" name="Google Shape;366;p6"/>
            <p:cNvSpPr txBox="1"/>
            <p:nvPr/>
          </p:nvSpPr>
          <p:spPr>
            <a:xfrm>
              <a:off x="107749" y="4315825"/>
              <a:ext cx="3291189" cy="707856"/>
            </a:xfrm>
            <a:prstGeom prst="rect">
              <a:avLst/>
            </a:prstGeom>
            <a:noFill/>
            <a:ln>
              <a:noFill/>
            </a:ln>
            <a:effectLst>
              <a:outerShdw blurRad="57150" rotWithShape="0" algn="bl" dir="5400000" dist="19050">
                <a:srgbClr val="000000">
                  <a:alpha val="34117"/>
                </a:srgbClr>
              </a:outerShdw>
            </a:effectLst>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chemeClr val="accent1"/>
                  </a:solidFill>
                  <a:latin typeface="Arial"/>
                  <a:ea typeface="Arial"/>
                  <a:cs typeface="Arial"/>
                  <a:sym typeface="Arial"/>
                </a:rPr>
                <a:t>Review concepts, wires, designs, copy, etc</a:t>
              </a:r>
              <a:endParaRPr b="1" i="0" sz="1700" u="none" cap="none" strike="noStrike">
                <a:solidFill>
                  <a:schemeClr val="accent1"/>
                </a:solidFill>
                <a:latin typeface="Arial"/>
                <a:ea typeface="Arial"/>
                <a:cs typeface="Arial"/>
                <a:sym typeface="Arial"/>
              </a:endParaRPr>
            </a:p>
          </p:txBody>
        </p:sp>
        <p:sp>
          <p:nvSpPr>
            <p:cNvPr id="367" name="Google Shape;367;p6"/>
            <p:cNvSpPr txBox="1"/>
            <p:nvPr/>
          </p:nvSpPr>
          <p:spPr>
            <a:xfrm>
              <a:off x="308999" y="5861838"/>
              <a:ext cx="3529500" cy="446400"/>
            </a:xfrm>
            <a:prstGeom prst="rect">
              <a:avLst/>
            </a:prstGeom>
            <a:noFill/>
            <a:ln>
              <a:noFill/>
            </a:ln>
            <a:effectLst>
              <a:outerShdw blurRad="57150" rotWithShape="0" algn="bl" dir="5400000" dist="19050">
                <a:srgbClr val="000000">
                  <a:alpha val="34117"/>
                </a:srgbClr>
              </a:outerShdw>
            </a:effectLst>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chemeClr val="accent1"/>
                  </a:solidFill>
                  <a:latin typeface="Arial"/>
                  <a:ea typeface="Arial"/>
                  <a:cs typeface="Arial"/>
                  <a:sym typeface="Arial"/>
                </a:rPr>
                <a:t>Work towards implementation</a:t>
              </a:r>
              <a:endParaRPr b="1" i="0" sz="1700" u="none" cap="none" strike="noStrike">
                <a:solidFill>
                  <a:schemeClr val="accent1"/>
                </a:solidFill>
                <a:latin typeface="Arial"/>
                <a:ea typeface="Arial"/>
                <a:cs typeface="Arial"/>
                <a:sym typeface="Arial"/>
              </a:endParaRPr>
            </a:p>
          </p:txBody>
        </p:sp>
        <p:sp>
          <p:nvSpPr>
            <p:cNvPr id="368" name="Google Shape;368;p6"/>
            <p:cNvSpPr txBox="1"/>
            <p:nvPr/>
          </p:nvSpPr>
          <p:spPr>
            <a:xfrm>
              <a:off x="8704622" y="4679050"/>
              <a:ext cx="2658764" cy="708000"/>
            </a:xfrm>
            <a:prstGeom prst="rect">
              <a:avLst/>
            </a:prstGeom>
            <a:noFill/>
            <a:ln>
              <a:noFill/>
            </a:ln>
            <a:effectLst>
              <a:outerShdw blurRad="57150" rotWithShape="0" algn="bl" dir="5400000" dist="19050">
                <a:srgbClr val="000000">
                  <a:alpha val="34117"/>
                </a:srgbClr>
              </a:outerShdw>
            </a:effectLst>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chemeClr val="accent1"/>
                  </a:solidFill>
                  <a:latin typeface="Arial"/>
                  <a:ea typeface="Arial"/>
                  <a:cs typeface="Arial"/>
                  <a:sym typeface="Arial"/>
                </a:rPr>
                <a:t>Comprehensive reports</a:t>
              </a:r>
              <a:endParaRPr b="1" i="0" sz="1700" u="none" cap="none" strike="noStrike">
                <a:solidFill>
                  <a:schemeClr val="accent1"/>
                </a:solidFill>
                <a:latin typeface="Arial"/>
                <a:ea typeface="Arial"/>
                <a:cs typeface="Arial"/>
                <a:sym typeface="Arial"/>
              </a:endParaRPr>
            </a:p>
          </p:txBody>
        </p:sp>
        <p:sp>
          <p:nvSpPr>
            <p:cNvPr id="369" name="Google Shape;369;p6"/>
            <p:cNvSpPr txBox="1"/>
            <p:nvPr/>
          </p:nvSpPr>
          <p:spPr>
            <a:xfrm>
              <a:off x="8796306" y="3346225"/>
              <a:ext cx="3152856" cy="969600"/>
            </a:xfrm>
            <a:prstGeom prst="rect">
              <a:avLst/>
            </a:prstGeom>
            <a:noFill/>
            <a:ln>
              <a:noFill/>
            </a:ln>
            <a:effectLst>
              <a:outerShdw blurRad="57150" rotWithShape="0" algn="bl" dir="5400000" dist="19050">
                <a:srgbClr val="000000">
                  <a:alpha val="34117"/>
                </a:srgbClr>
              </a:outerShdw>
            </a:effectLst>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chemeClr val="accent1"/>
                  </a:solidFill>
                  <a:latin typeface="Arial"/>
                  <a:ea typeface="Arial"/>
                  <a:cs typeface="Arial"/>
                  <a:sym typeface="Arial"/>
                </a:rPr>
                <a:t>Implementation of universal and Inclusive design</a:t>
              </a:r>
              <a:endParaRPr b="1" i="0" sz="1700" u="none" cap="none" strike="noStrike">
                <a:solidFill>
                  <a:schemeClr val="accent1"/>
                </a:solidFill>
                <a:latin typeface="Arial"/>
                <a:ea typeface="Arial"/>
                <a:cs typeface="Arial"/>
                <a:sym typeface="Arial"/>
              </a:endParaRPr>
            </a:p>
          </p:txBody>
        </p:sp>
        <p:pic>
          <p:nvPicPr>
            <p:cNvPr id="370" name="Google Shape;370;p6"/>
            <p:cNvPicPr preferRelativeResize="0"/>
            <p:nvPr/>
          </p:nvPicPr>
          <p:blipFill rotWithShape="1">
            <a:blip r:embed="rId4">
              <a:alphaModFix/>
            </a:blip>
            <a:srcRect b="0" l="0" r="0" t="0"/>
            <a:stretch/>
          </p:blipFill>
          <p:spPr>
            <a:xfrm>
              <a:off x="2126688" y="531524"/>
              <a:ext cx="6849980" cy="7032612"/>
            </a:xfrm>
            <a:prstGeom prst="rect">
              <a:avLst/>
            </a:prstGeom>
            <a:noFill/>
            <a:ln>
              <a:noFill/>
            </a:ln>
          </p:spPr>
        </p:pic>
        <p:sp>
          <p:nvSpPr>
            <p:cNvPr id="371" name="Google Shape;371;p6"/>
            <p:cNvSpPr txBox="1"/>
            <p:nvPr/>
          </p:nvSpPr>
          <p:spPr>
            <a:xfrm>
              <a:off x="8282796" y="5750275"/>
              <a:ext cx="2470800" cy="446400"/>
            </a:xfrm>
            <a:prstGeom prst="rect">
              <a:avLst/>
            </a:prstGeom>
            <a:noFill/>
            <a:ln>
              <a:noFill/>
            </a:ln>
            <a:effectLst>
              <a:outerShdw blurRad="57150" rotWithShape="0" algn="bl" dir="5400000" dist="19050">
                <a:srgbClr val="000000">
                  <a:alpha val="34117"/>
                </a:srgbClr>
              </a:outerShdw>
            </a:effectLst>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chemeClr val="accent1"/>
                  </a:solidFill>
                  <a:latin typeface="Arial"/>
                  <a:ea typeface="Arial"/>
                  <a:cs typeface="Arial"/>
                  <a:sym typeface="Arial"/>
                </a:rPr>
                <a:t>Audit interpretation</a:t>
              </a:r>
              <a:endParaRPr b="1" i="0" sz="1700" u="none" cap="none" strike="noStrike">
                <a:solidFill>
                  <a:schemeClr val="accent1"/>
                </a:solidFill>
                <a:latin typeface="Arial"/>
                <a:ea typeface="Arial"/>
                <a:cs typeface="Arial"/>
                <a:sym typeface="Arial"/>
              </a:endParaRPr>
            </a:p>
          </p:txBody>
        </p:sp>
        <p:sp>
          <p:nvSpPr>
            <p:cNvPr id="372" name="Google Shape;372;p6"/>
            <p:cNvSpPr txBox="1"/>
            <p:nvPr/>
          </p:nvSpPr>
          <p:spPr>
            <a:xfrm>
              <a:off x="5519480" y="5992725"/>
              <a:ext cx="2150442" cy="446246"/>
            </a:xfrm>
            <a:prstGeom prst="rect">
              <a:avLst/>
            </a:prstGeom>
            <a:noFill/>
            <a:ln>
              <a:noFill/>
            </a:ln>
            <a:effectLst>
              <a:outerShdw blurRad="57150" rotWithShape="0" algn="bl" dir="5400000" dist="19050">
                <a:srgbClr val="000000">
                  <a:alpha val="34117"/>
                </a:srgbClr>
              </a:outerShdw>
            </a:effectLst>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chemeClr val="accent1"/>
                  </a:solidFill>
                  <a:latin typeface="Arial"/>
                  <a:ea typeface="Arial"/>
                  <a:cs typeface="Arial"/>
                  <a:sym typeface="Arial"/>
                </a:rPr>
                <a:t>Vendor liaison</a:t>
              </a:r>
              <a:endParaRPr b="1" i="0" sz="1700" u="none" cap="none" strike="noStrike">
                <a:solidFill>
                  <a:schemeClr val="accent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id="377" name="Google Shape;377;p7"/>
          <p:cNvPicPr preferRelativeResize="0"/>
          <p:nvPr/>
        </p:nvPicPr>
        <p:blipFill rotWithShape="1">
          <a:blip r:embed="rId3">
            <a:alphaModFix/>
          </a:blip>
          <a:srcRect b="0" l="0" r="0" t="0"/>
          <a:stretch/>
        </p:blipFill>
        <p:spPr>
          <a:xfrm>
            <a:off x="24472" y="1"/>
            <a:ext cx="12241100" cy="6852824"/>
          </a:xfrm>
          <a:prstGeom prst="rect">
            <a:avLst/>
          </a:prstGeom>
          <a:noFill/>
          <a:ln>
            <a:noFill/>
          </a:ln>
        </p:spPr>
      </p:pic>
      <p:pic>
        <p:nvPicPr>
          <p:cNvPr id="378" name="Google Shape;378;p7"/>
          <p:cNvPicPr preferRelativeResize="0"/>
          <p:nvPr/>
        </p:nvPicPr>
        <p:blipFill rotWithShape="1">
          <a:blip r:embed="rId4">
            <a:alphaModFix/>
          </a:blip>
          <a:srcRect b="7729" l="12202" r="5904" t="3487"/>
          <a:stretch/>
        </p:blipFill>
        <p:spPr>
          <a:xfrm rot="-507313">
            <a:off x="928319" y="1989801"/>
            <a:ext cx="3584962" cy="3950392"/>
          </a:xfrm>
          <a:prstGeom prst="rect">
            <a:avLst/>
          </a:prstGeom>
          <a:noFill/>
          <a:ln>
            <a:noFill/>
          </a:ln>
        </p:spPr>
      </p:pic>
      <p:sp>
        <p:nvSpPr>
          <p:cNvPr id="379" name="Google Shape;379;p7"/>
          <p:cNvSpPr txBox="1"/>
          <p:nvPr/>
        </p:nvSpPr>
        <p:spPr>
          <a:xfrm rot="-943598">
            <a:off x="2221542" y="4998707"/>
            <a:ext cx="1867197" cy="40013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Nunito"/>
              <a:ea typeface="Nunito"/>
              <a:cs typeface="Nunito"/>
              <a:sym typeface="Nunito"/>
            </a:endParaRPr>
          </a:p>
        </p:txBody>
      </p:sp>
      <p:pic>
        <p:nvPicPr>
          <p:cNvPr id="380" name="Google Shape;380;p7"/>
          <p:cNvPicPr preferRelativeResize="0"/>
          <p:nvPr/>
        </p:nvPicPr>
        <p:blipFill rotWithShape="1">
          <a:blip r:embed="rId5">
            <a:alphaModFix/>
          </a:blip>
          <a:srcRect b="7729" l="12202" r="5904" t="4522"/>
          <a:stretch/>
        </p:blipFill>
        <p:spPr>
          <a:xfrm rot="-507313">
            <a:off x="4357827" y="2019866"/>
            <a:ext cx="3557184" cy="3958257"/>
          </a:xfrm>
          <a:prstGeom prst="rect">
            <a:avLst/>
          </a:prstGeom>
          <a:noFill/>
          <a:ln>
            <a:noFill/>
          </a:ln>
        </p:spPr>
      </p:pic>
      <p:pic>
        <p:nvPicPr>
          <p:cNvPr id="381" name="Google Shape;381;p7"/>
          <p:cNvPicPr preferRelativeResize="0"/>
          <p:nvPr/>
        </p:nvPicPr>
        <p:blipFill rotWithShape="1">
          <a:blip r:embed="rId6">
            <a:alphaModFix/>
          </a:blip>
          <a:srcRect b="7729" l="12202" r="5904" t="3487"/>
          <a:stretch/>
        </p:blipFill>
        <p:spPr>
          <a:xfrm rot="-507312">
            <a:off x="7736662" y="1858965"/>
            <a:ext cx="3534602" cy="3979539"/>
          </a:xfrm>
          <a:prstGeom prst="rect">
            <a:avLst/>
          </a:prstGeom>
          <a:noFill/>
          <a:ln>
            <a:noFill/>
          </a:ln>
        </p:spPr>
      </p:pic>
      <p:pic>
        <p:nvPicPr>
          <p:cNvPr id="382" name="Google Shape;382;p7"/>
          <p:cNvPicPr preferRelativeResize="0"/>
          <p:nvPr/>
        </p:nvPicPr>
        <p:blipFill rotWithShape="1">
          <a:blip r:embed="rId7">
            <a:alphaModFix/>
          </a:blip>
          <a:srcRect b="0" l="0" r="0" t="0"/>
          <a:stretch/>
        </p:blipFill>
        <p:spPr>
          <a:xfrm flipH="1" rot="991965">
            <a:off x="7027564" y="151667"/>
            <a:ext cx="6291553" cy="2924117"/>
          </a:xfrm>
          <a:prstGeom prst="rect">
            <a:avLst/>
          </a:prstGeom>
          <a:noFill/>
          <a:ln>
            <a:noFill/>
          </a:ln>
        </p:spPr>
      </p:pic>
      <p:sp>
        <p:nvSpPr>
          <p:cNvPr id="383" name="Google Shape;383;p7"/>
          <p:cNvSpPr txBox="1"/>
          <p:nvPr>
            <p:ph type="title"/>
          </p:nvPr>
        </p:nvSpPr>
        <p:spPr>
          <a:xfrm>
            <a:off x="838200" y="365125"/>
            <a:ext cx="10515600" cy="11007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800"/>
              <a:buNone/>
            </a:pPr>
            <a:r>
              <a:rPr lang="en-US"/>
              <a:t>What are we casting for?</a:t>
            </a:r>
            <a:endParaRPr/>
          </a:p>
        </p:txBody>
      </p:sp>
      <p:sp>
        <p:nvSpPr>
          <p:cNvPr id="384" name="Google Shape;384;p7"/>
          <p:cNvSpPr txBox="1"/>
          <p:nvPr/>
        </p:nvSpPr>
        <p:spPr>
          <a:xfrm rot="-810799">
            <a:off x="1523176" y="2411297"/>
            <a:ext cx="1977136" cy="40013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Nunito"/>
                <a:ea typeface="Nunito"/>
                <a:cs typeface="Nunito"/>
                <a:sym typeface="Nunito"/>
              </a:rPr>
              <a:t>CPWA</a:t>
            </a:r>
            <a:endParaRPr b="1" i="0" sz="1400" u="none" cap="none" strike="noStrike">
              <a:solidFill>
                <a:srgbClr val="000000"/>
              </a:solidFill>
              <a:latin typeface="Nunito"/>
              <a:ea typeface="Nunito"/>
              <a:cs typeface="Nunito"/>
              <a:sym typeface="Nunito"/>
            </a:endParaRPr>
          </a:p>
        </p:txBody>
      </p:sp>
      <p:sp>
        <p:nvSpPr>
          <p:cNvPr id="385" name="Google Shape;385;p7"/>
          <p:cNvSpPr txBox="1"/>
          <p:nvPr/>
        </p:nvSpPr>
        <p:spPr>
          <a:xfrm rot="-813173">
            <a:off x="1607889" y="2880267"/>
            <a:ext cx="203548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Nunito"/>
                <a:ea typeface="Nunito"/>
                <a:cs typeface="Nunito"/>
                <a:sym typeface="Nunito"/>
              </a:rPr>
              <a:t>A11y QA</a:t>
            </a:r>
            <a:endParaRPr b="1" i="0" sz="1400" u="none" cap="none" strike="noStrike">
              <a:solidFill>
                <a:srgbClr val="000000"/>
              </a:solidFill>
              <a:latin typeface="Nunito"/>
              <a:ea typeface="Nunito"/>
              <a:cs typeface="Nunito"/>
              <a:sym typeface="Nunito"/>
            </a:endParaRPr>
          </a:p>
        </p:txBody>
      </p:sp>
      <p:sp>
        <p:nvSpPr>
          <p:cNvPr id="386" name="Google Shape;386;p7"/>
          <p:cNvSpPr txBox="1"/>
          <p:nvPr/>
        </p:nvSpPr>
        <p:spPr>
          <a:xfrm rot="-712938">
            <a:off x="1692048" y="3314060"/>
            <a:ext cx="1949472" cy="40003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Nunito"/>
                <a:ea typeface="Nunito"/>
                <a:cs typeface="Nunito"/>
                <a:sym typeface="Nunito"/>
              </a:rPr>
              <a:t>WCAG 2.0</a:t>
            </a:r>
            <a:endParaRPr b="1" i="0" sz="1400" u="none" cap="none" strike="noStrike">
              <a:solidFill>
                <a:srgbClr val="000000"/>
              </a:solidFill>
              <a:latin typeface="Nunito"/>
              <a:ea typeface="Nunito"/>
              <a:cs typeface="Nunito"/>
              <a:sym typeface="Nunito"/>
            </a:endParaRPr>
          </a:p>
        </p:txBody>
      </p:sp>
      <p:sp>
        <p:nvSpPr>
          <p:cNvPr id="387" name="Google Shape;387;p7"/>
          <p:cNvSpPr txBox="1"/>
          <p:nvPr/>
        </p:nvSpPr>
        <p:spPr>
          <a:xfrm rot="-703800">
            <a:off x="1775027" y="3797480"/>
            <a:ext cx="2014265" cy="40008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Nunito"/>
                <a:ea typeface="Nunito"/>
                <a:cs typeface="Nunito"/>
                <a:sym typeface="Nunito"/>
              </a:rPr>
              <a:t>WCAG 2.1</a:t>
            </a:r>
            <a:endParaRPr b="1" i="0" sz="1400" u="none" cap="none" strike="noStrike">
              <a:solidFill>
                <a:srgbClr val="000000"/>
              </a:solidFill>
              <a:latin typeface="Nunito"/>
              <a:ea typeface="Nunito"/>
              <a:cs typeface="Nunito"/>
              <a:sym typeface="Nunito"/>
            </a:endParaRPr>
          </a:p>
        </p:txBody>
      </p:sp>
      <p:sp>
        <p:nvSpPr>
          <p:cNvPr id="388" name="Google Shape;388;p7"/>
          <p:cNvSpPr txBox="1"/>
          <p:nvPr/>
        </p:nvSpPr>
        <p:spPr>
          <a:xfrm rot="-750126">
            <a:off x="1904983" y="4310944"/>
            <a:ext cx="2024710" cy="40004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Nunito"/>
                <a:ea typeface="Nunito"/>
                <a:cs typeface="Nunito"/>
                <a:sym typeface="Nunito"/>
              </a:rPr>
              <a:t>Assistive Technology</a:t>
            </a:r>
            <a:endParaRPr b="1" i="0" sz="1400" u="none" cap="none" strike="noStrike">
              <a:solidFill>
                <a:srgbClr val="000000"/>
              </a:solidFill>
              <a:latin typeface="Nunito"/>
              <a:ea typeface="Nunito"/>
              <a:cs typeface="Nunito"/>
              <a:sym typeface="Nunito"/>
            </a:endParaRPr>
          </a:p>
        </p:txBody>
      </p:sp>
      <p:sp>
        <p:nvSpPr>
          <p:cNvPr id="389" name="Google Shape;389;p7"/>
          <p:cNvSpPr txBox="1"/>
          <p:nvPr/>
        </p:nvSpPr>
        <p:spPr>
          <a:xfrm rot="-732948">
            <a:off x="1972350" y="4771576"/>
            <a:ext cx="2102608" cy="61566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Nunito"/>
                <a:ea typeface="Nunito"/>
                <a:cs typeface="Nunito"/>
                <a:sym typeface="Nunito"/>
              </a:rPr>
              <a:t>Automated Testing Tools</a:t>
            </a:r>
            <a:endParaRPr b="1" i="0" sz="1400" u="none" cap="none" strike="noStrike">
              <a:solidFill>
                <a:srgbClr val="000000"/>
              </a:solidFill>
              <a:latin typeface="Nunito"/>
              <a:ea typeface="Nunito"/>
              <a:cs typeface="Nunito"/>
              <a:sym typeface="Nunito"/>
            </a:endParaRPr>
          </a:p>
        </p:txBody>
      </p:sp>
      <p:sp>
        <p:nvSpPr>
          <p:cNvPr id="390" name="Google Shape;390;p7"/>
          <p:cNvSpPr txBox="1"/>
          <p:nvPr/>
        </p:nvSpPr>
        <p:spPr>
          <a:xfrm rot="-708331">
            <a:off x="4849127" y="2325154"/>
            <a:ext cx="2448798" cy="40020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Nunito"/>
                <a:ea typeface="Nunito"/>
                <a:cs typeface="Nunito"/>
                <a:sym typeface="Nunito"/>
              </a:rPr>
              <a:t>Usability</a:t>
            </a:r>
            <a:endParaRPr b="1" i="0" sz="1400" u="none" cap="none" strike="noStrike">
              <a:solidFill>
                <a:srgbClr val="000000"/>
              </a:solidFill>
              <a:latin typeface="Nunito"/>
              <a:ea typeface="Nunito"/>
              <a:cs typeface="Nunito"/>
              <a:sym typeface="Nunito"/>
            </a:endParaRPr>
          </a:p>
        </p:txBody>
      </p:sp>
      <p:sp>
        <p:nvSpPr>
          <p:cNvPr id="391" name="Google Shape;391;p7"/>
          <p:cNvSpPr txBox="1"/>
          <p:nvPr/>
        </p:nvSpPr>
        <p:spPr>
          <a:xfrm rot="-627914">
            <a:off x="5037263" y="2952360"/>
            <a:ext cx="2051323" cy="61554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Nunito"/>
                <a:ea typeface="Nunito"/>
                <a:cs typeface="Nunito"/>
                <a:sym typeface="Nunito"/>
              </a:rPr>
              <a:t>Global Standards and Laws</a:t>
            </a:r>
            <a:endParaRPr b="1" i="0" sz="1400" u="none" cap="none" strike="noStrike">
              <a:solidFill>
                <a:srgbClr val="000000"/>
              </a:solidFill>
              <a:latin typeface="Nunito"/>
              <a:ea typeface="Nunito"/>
              <a:cs typeface="Nunito"/>
              <a:sym typeface="Nunito"/>
            </a:endParaRPr>
          </a:p>
        </p:txBody>
      </p:sp>
      <p:sp>
        <p:nvSpPr>
          <p:cNvPr id="392" name="Google Shape;392;p7"/>
          <p:cNvSpPr txBox="1"/>
          <p:nvPr/>
        </p:nvSpPr>
        <p:spPr>
          <a:xfrm rot="-589213">
            <a:off x="5146841" y="3755979"/>
            <a:ext cx="2147668" cy="40003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Nunito"/>
                <a:ea typeface="Nunito"/>
                <a:cs typeface="Nunito"/>
                <a:sym typeface="Nunito"/>
              </a:rPr>
              <a:t>Governance</a:t>
            </a:r>
            <a:endParaRPr b="1" i="0" sz="1400" u="none" cap="none" strike="noStrike">
              <a:solidFill>
                <a:srgbClr val="000000"/>
              </a:solidFill>
              <a:latin typeface="Nunito"/>
              <a:ea typeface="Nunito"/>
              <a:cs typeface="Nunito"/>
              <a:sym typeface="Nunito"/>
            </a:endParaRPr>
          </a:p>
        </p:txBody>
      </p:sp>
      <p:sp>
        <p:nvSpPr>
          <p:cNvPr id="393" name="Google Shape;393;p7"/>
          <p:cNvSpPr txBox="1"/>
          <p:nvPr/>
        </p:nvSpPr>
        <p:spPr>
          <a:xfrm rot="-731329">
            <a:off x="5303592" y="4217591"/>
            <a:ext cx="2105770" cy="61559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Nunito"/>
                <a:ea typeface="Nunito"/>
                <a:cs typeface="Nunito"/>
                <a:sym typeface="Nunito"/>
              </a:rPr>
              <a:t>Process Implementation</a:t>
            </a:r>
            <a:endParaRPr b="1" i="0" sz="1400" u="none" cap="none" strike="noStrike">
              <a:solidFill>
                <a:srgbClr val="000000"/>
              </a:solidFill>
              <a:latin typeface="Nunito"/>
              <a:ea typeface="Nunito"/>
              <a:cs typeface="Nunito"/>
              <a:sym typeface="Nunito"/>
            </a:endParaRPr>
          </a:p>
        </p:txBody>
      </p:sp>
      <p:sp>
        <p:nvSpPr>
          <p:cNvPr id="394" name="Google Shape;394;p7"/>
          <p:cNvSpPr txBox="1"/>
          <p:nvPr/>
        </p:nvSpPr>
        <p:spPr>
          <a:xfrm rot="-803192">
            <a:off x="8458983" y="2536734"/>
            <a:ext cx="1867232" cy="144679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Nunito"/>
                <a:ea typeface="Nunito"/>
                <a:cs typeface="Nunito"/>
                <a:sym typeface="Nunito"/>
              </a:rPr>
              <a:t>Experience!</a:t>
            </a:r>
            <a:endParaRPr b="1" i="0" sz="1400" u="none" cap="none" strike="noStrike">
              <a:solidFill>
                <a:srgbClr val="000000"/>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Nunito"/>
                <a:ea typeface="Nunito"/>
                <a:cs typeface="Nunito"/>
                <a:sym typeface="Nunito"/>
              </a:rPr>
              <a:t>Experience!</a:t>
            </a:r>
            <a:endParaRPr b="1" i="0" sz="1800" u="none" cap="none" strike="noStrike">
              <a:solidFill>
                <a:srgbClr val="000000"/>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0000"/>
                </a:solidFill>
                <a:latin typeface="Nunito"/>
                <a:ea typeface="Nunito"/>
                <a:cs typeface="Nunito"/>
                <a:sym typeface="Nunito"/>
              </a:rPr>
              <a:t>Experience!</a:t>
            </a:r>
            <a:endParaRPr b="1" i="0" sz="2200" u="none" cap="none" strike="noStrike">
              <a:solidFill>
                <a:srgbClr val="000000"/>
              </a:solidFill>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1000"/>
                                        <p:tgtEl>
                                          <p:spTgt spid="378"/>
                                        </p:tgtEl>
                                      </p:cBhvr>
                                    </p:animEffect>
                                  </p:childTnLst>
                                </p:cTn>
                              </p:par>
                              <p:par>
                                <p:cTn fill="hold" nodeType="with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1000"/>
                                        <p:tgtEl>
                                          <p:spTgt spid="384"/>
                                        </p:tgtEl>
                                      </p:cBhvr>
                                    </p:animEffect>
                                  </p:childTnLst>
                                </p:cTn>
                              </p:par>
                              <p:par>
                                <p:cTn fill="hold" nodeType="with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1000"/>
                                        <p:tgtEl>
                                          <p:spTgt spid="385"/>
                                        </p:tgtEl>
                                      </p:cBhvr>
                                    </p:animEffect>
                                  </p:childTnLst>
                                </p:cTn>
                              </p:par>
                              <p:par>
                                <p:cTn fill="hold" nodeType="with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000"/>
                                        <p:tgtEl>
                                          <p:spTgt spid="386"/>
                                        </p:tgtEl>
                                      </p:cBhvr>
                                    </p:animEffect>
                                  </p:childTnLst>
                                </p:cTn>
                              </p:par>
                              <p:par>
                                <p:cTn fill="hold" nodeType="with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1000"/>
                                        <p:tgtEl>
                                          <p:spTgt spid="387"/>
                                        </p:tgtEl>
                                      </p:cBhvr>
                                    </p:animEffect>
                                  </p:childTnLst>
                                </p:cTn>
                              </p:par>
                              <p:par>
                                <p:cTn fill="hold" nodeType="with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par>
                                <p:cTn fill="hold" nodeType="with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1000"/>
                                        <p:tgtEl>
                                          <p:spTgt spid="3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par>
                                <p:cTn fill="hold" nodeType="with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1000"/>
                                        <p:tgtEl>
                                          <p:spTgt spid="390"/>
                                        </p:tgtEl>
                                      </p:cBhvr>
                                    </p:animEffect>
                                  </p:childTnLst>
                                </p:cTn>
                              </p:par>
                              <p:par>
                                <p:cTn fill="hold" nodeType="with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1000"/>
                                        <p:tgtEl>
                                          <p:spTgt spid="391"/>
                                        </p:tgtEl>
                                      </p:cBhvr>
                                    </p:animEffect>
                                  </p:childTnLst>
                                </p:cTn>
                              </p:par>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000"/>
                                        <p:tgtEl>
                                          <p:spTgt spid="392"/>
                                        </p:tgtEl>
                                      </p:cBhvr>
                                    </p:animEffect>
                                  </p:childTnLst>
                                </p:cTn>
                              </p:par>
                              <p:par>
                                <p:cTn fill="hold" nodeType="with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000"/>
                                        <p:tgtEl>
                                          <p:spTgt spid="393"/>
                                        </p:tgtEl>
                                      </p:cBhvr>
                                    </p:animEffect>
                                  </p:childTnLst>
                                </p:cTn>
                              </p:par>
                              <p:par>
                                <p:cTn fill="hold" nodeType="with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000"/>
                                        <p:tgtEl>
                                          <p:spTgt spid="3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par>
                                <p:cTn fill="hold" nodeType="with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1000"/>
                                        <p:tgtEl>
                                          <p:spTgt spid="3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pic>
        <p:nvPicPr>
          <p:cNvPr id="399" name="Google Shape;399;p8"/>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400" name="Google Shape;400;p8"/>
          <p:cNvPicPr preferRelativeResize="0"/>
          <p:nvPr/>
        </p:nvPicPr>
        <p:blipFill rotWithShape="1">
          <a:blip r:embed="rId4">
            <a:alphaModFix/>
          </a:blip>
          <a:srcRect b="11324" l="28479" r="28367" t="20740"/>
          <a:stretch/>
        </p:blipFill>
        <p:spPr>
          <a:xfrm>
            <a:off x="9599375" y="318775"/>
            <a:ext cx="1976350" cy="1748650"/>
          </a:xfrm>
          <a:prstGeom prst="rect">
            <a:avLst/>
          </a:prstGeom>
          <a:noFill/>
          <a:ln>
            <a:noFill/>
          </a:ln>
        </p:spPr>
      </p:pic>
      <p:pic>
        <p:nvPicPr>
          <p:cNvPr id="401" name="Google Shape;401;p8"/>
          <p:cNvPicPr preferRelativeResize="0"/>
          <p:nvPr/>
        </p:nvPicPr>
        <p:blipFill rotWithShape="1">
          <a:blip r:embed="rId5">
            <a:alphaModFix/>
          </a:blip>
          <a:srcRect b="0" l="0" r="0" t="0"/>
          <a:stretch/>
        </p:blipFill>
        <p:spPr>
          <a:xfrm rot="1136262">
            <a:off x="5434036" y="5031799"/>
            <a:ext cx="1011504" cy="1708303"/>
          </a:xfrm>
          <a:prstGeom prst="rect">
            <a:avLst/>
          </a:prstGeom>
          <a:noFill/>
          <a:ln>
            <a:noFill/>
          </a:ln>
        </p:spPr>
      </p:pic>
      <p:sp>
        <p:nvSpPr>
          <p:cNvPr id="402" name="Google Shape;402;p8"/>
          <p:cNvSpPr/>
          <p:nvPr/>
        </p:nvSpPr>
        <p:spPr>
          <a:xfrm>
            <a:off x="4005025" y="3934475"/>
            <a:ext cx="1769100" cy="1633800"/>
          </a:xfrm>
          <a:prstGeom prst="ellipse">
            <a:avLst/>
          </a:prstGeom>
          <a:gradFill>
            <a:gsLst>
              <a:gs pos="0">
                <a:srgbClr val="CFE2F3"/>
              </a:gs>
              <a:gs pos="100000">
                <a:srgbClr val="70A4D5"/>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3" name="Google Shape;403;p8"/>
          <p:cNvPicPr preferRelativeResize="0"/>
          <p:nvPr/>
        </p:nvPicPr>
        <p:blipFill rotWithShape="1">
          <a:blip r:embed="rId6">
            <a:alphaModFix/>
          </a:blip>
          <a:srcRect b="0" l="0" r="0" t="0"/>
          <a:stretch/>
        </p:blipFill>
        <p:spPr>
          <a:xfrm flipH="1">
            <a:off x="156840" y="2244200"/>
            <a:ext cx="2138220" cy="4485776"/>
          </a:xfrm>
          <a:prstGeom prst="rect">
            <a:avLst/>
          </a:prstGeom>
          <a:noFill/>
          <a:ln>
            <a:noFill/>
          </a:ln>
        </p:spPr>
      </p:pic>
      <p:sp>
        <p:nvSpPr>
          <p:cNvPr id="404" name="Google Shape;404;p8"/>
          <p:cNvSpPr/>
          <p:nvPr/>
        </p:nvSpPr>
        <p:spPr>
          <a:xfrm>
            <a:off x="2295050" y="2457300"/>
            <a:ext cx="2203800" cy="1943400"/>
          </a:xfrm>
          <a:prstGeom prst="ellipse">
            <a:avLst/>
          </a:prstGeom>
          <a:gradFill>
            <a:gsLst>
              <a:gs pos="0">
                <a:srgbClr val="CFE2F3"/>
              </a:gs>
              <a:gs pos="100000">
                <a:srgbClr val="70A4D5"/>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5" name="Google Shape;405;p8"/>
          <p:cNvPicPr preferRelativeResize="0"/>
          <p:nvPr/>
        </p:nvPicPr>
        <p:blipFill rotWithShape="1">
          <a:blip r:embed="rId7">
            <a:alphaModFix/>
          </a:blip>
          <a:srcRect b="0" l="0" r="0" t="0"/>
          <a:stretch/>
        </p:blipFill>
        <p:spPr>
          <a:xfrm>
            <a:off x="6824600" y="2396300"/>
            <a:ext cx="1933575" cy="3429000"/>
          </a:xfrm>
          <a:prstGeom prst="rect">
            <a:avLst/>
          </a:prstGeom>
          <a:noFill/>
          <a:ln>
            <a:noFill/>
          </a:ln>
        </p:spPr>
      </p:pic>
      <p:sp>
        <p:nvSpPr>
          <p:cNvPr id="406" name="Google Shape;406;p8"/>
          <p:cNvSpPr/>
          <p:nvPr/>
        </p:nvSpPr>
        <p:spPr>
          <a:xfrm>
            <a:off x="8681975" y="2067425"/>
            <a:ext cx="2475900" cy="2232300"/>
          </a:xfrm>
          <a:prstGeom prst="ellipse">
            <a:avLst/>
          </a:prstGeom>
          <a:gradFill>
            <a:gsLst>
              <a:gs pos="0">
                <a:srgbClr val="CFE2F3"/>
              </a:gs>
              <a:gs pos="100000">
                <a:srgbClr val="70A4D5"/>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8"/>
          <p:cNvSpPr txBox="1"/>
          <p:nvPr/>
        </p:nvSpPr>
        <p:spPr>
          <a:xfrm>
            <a:off x="3203650" y="3593450"/>
            <a:ext cx="7016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unito"/>
              <a:ea typeface="Nunito"/>
              <a:cs typeface="Nunito"/>
              <a:sym typeface="Nunito"/>
            </a:endParaRPr>
          </a:p>
        </p:txBody>
      </p:sp>
      <p:sp>
        <p:nvSpPr>
          <p:cNvPr id="408" name="Google Shape;408;p8"/>
          <p:cNvSpPr txBox="1"/>
          <p:nvPr>
            <p:ph type="title"/>
          </p:nvPr>
        </p:nvSpPr>
        <p:spPr>
          <a:xfrm>
            <a:off x="838200" y="365125"/>
            <a:ext cx="10515600" cy="13257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800"/>
              <a:buNone/>
            </a:pPr>
            <a:r>
              <a:rPr lang="en-US"/>
              <a:t>The swim lanes are set up..ready..set…</a:t>
            </a:r>
            <a:endParaRPr/>
          </a:p>
        </p:txBody>
      </p:sp>
      <p:sp>
        <p:nvSpPr>
          <p:cNvPr id="409" name="Google Shape;409;p8"/>
          <p:cNvSpPr txBox="1"/>
          <p:nvPr/>
        </p:nvSpPr>
        <p:spPr>
          <a:xfrm>
            <a:off x="2459000" y="2984200"/>
            <a:ext cx="18759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FF"/>
                </a:solidFill>
                <a:latin typeface="Oswald"/>
                <a:ea typeface="Oswald"/>
                <a:cs typeface="Oswald"/>
                <a:sym typeface="Oswald"/>
              </a:rPr>
              <a:t>A11y Manager/Lead</a:t>
            </a:r>
            <a:endParaRPr b="1" i="0" sz="1800" u="none" cap="none" strike="noStrike">
              <a:solidFill>
                <a:srgbClr val="0000FF"/>
              </a:solidFill>
              <a:latin typeface="Oswald"/>
              <a:ea typeface="Oswald"/>
              <a:cs typeface="Oswald"/>
              <a:sym typeface="Oswald"/>
            </a:endParaRPr>
          </a:p>
        </p:txBody>
      </p:sp>
      <p:sp>
        <p:nvSpPr>
          <p:cNvPr id="410" name="Google Shape;410;p8"/>
          <p:cNvSpPr txBox="1"/>
          <p:nvPr/>
        </p:nvSpPr>
        <p:spPr>
          <a:xfrm>
            <a:off x="3974425" y="4466225"/>
            <a:ext cx="1875900" cy="446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1" i="0" lang="en-US" sz="1700" u="none" cap="none" strike="noStrike">
                <a:solidFill>
                  <a:srgbClr val="1155CC"/>
                </a:solidFill>
                <a:latin typeface="Oswald"/>
                <a:ea typeface="Oswald"/>
                <a:cs typeface="Oswald"/>
                <a:sym typeface="Oswald"/>
              </a:rPr>
              <a:t>Developer and QA</a:t>
            </a:r>
            <a:endParaRPr b="1" i="0" sz="2400" u="none" cap="none" strike="noStrike">
              <a:solidFill>
                <a:srgbClr val="1155CC"/>
              </a:solidFill>
              <a:latin typeface="Oswald"/>
              <a:ea typeface="Oswald"/>
              <a:cs typeface="Oswald"/>
              <a:sym typeface="Oswald"/>
            </a:endParaRPr>
          </a:p>
        </p:txBody>
      </p:sp>
      <p:sp>
        <p:nvSpPr>
          <p:cNvPr id="411" name="Google Shape;411;p8"/>
          <p:cNvSpPr txBox="1"/>
          <p:nvPr/>
        </p:nvSpPr>
        <p:spPr>
          <a:xfrm>
            <a:off x="8681975" y="2829550"/>
            <a:ext cx="2550000" cy="708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1" i="0" lang="en-US" sz="1700" u="none" cap="none" strike="noStrike">
                <a:solidFill>
                  <a:srgbClr val="0B5394"/>
                </a:solidFill>
                <a:latin typeface="Oswald"/>
                <a:ea typeface="Oswald"/>
                <a:cs typeface="Oswald"/>
                <a:sym typeface="Oswald"/>
              </a:rPr>
              <a:t>UX Designer and Content Writer</a:t>
            </a:r>
            <a:endParaRPr b="1" i="0" sz="2300" u="none" cap="none" strike="noStrike">
              <a:solidFill>
                <a:srgbClr val="0B5394"/>
              </a:solidFill>
              <a:latin typeface="Oswald"/>
              <a:ea typeface="Oswald"/>
              <a:cs typeface="Oswald"/>
              <a:sym typeface="Oswa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2500"/>
                                        <p:tgtEl>
                                          <p:spTgt spid="404"/>
                                        </p:tgtEl>
                                      </p:cBhvr>
                                    </p:animEffect>
                                  </p:childTnLst>
                                </p:cTn>
                              </p:par>
                              <p:par>
                                <p:cTn fill="hold" nodeType="with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1000"/>
                                        <p:tgtEl>
                                          <p:spTgt spid="4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par>
                                <p:cTn fill="hold" nodeType="with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000"/>
                                        <p:tgtEl>
                                          <p:spTgt spid="4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1000"/>
                                        <p:tgtEl>
                                          <p:spTgt spid="411"/>
                                        </p:tgtEl>
                                      </p:cBhvr>
                                    </p:animEffect>
                                  </p:childTnLst>
                                </p:cTn>
                              </p:par>
                              <p:par>
                                <p:cTn fill="hold" nodeType="with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id="416" name="Google Shape;416;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17" name="Google Shape;417;p9"/>
          <p:cNvSpPr txBox="1"/>
          <p:nvPr/>
        </p:nvSpPr>
        <p:spPr>
          <a:xfrm>
            <a:off x="3008750" y="2314425"/>
            <a:ext cx="8136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unito"/>
              <a:ea typeface="Nunito"/>
              <a:cs typeface="Nunito"/>
              <a:sym typeface="Nunito"/>
            </a:endParaRPr>
          </a:p>
        </p:txBody>
      </p:sp>
      <p:grpSp>
        <p:nvGrpSpPr>
          <p:cNvPr descr="Illustration of a seahorse labelled “A11y Director”." id="418" name="Google Shape;418;p9"/>
          <p:cNvGrpSpPr/>
          <p:nvPr/>
        </p:nvGrpSpPr>
        <p:grpSpPr>
          <a:xfrm>
            <a:off x="168405" y="2314425"/>
            <a:ext cx="2138220" cy="4485776"/>
            <a:chOff x="168405" y="2314425"/>
            <a:chExt cx="2138220" cy="4485776"/>
          </a:xfrm>
        </p:grpSpPr>
        <p:pic>
          <p:nvPicPr>
            <p:cNvPr id="419" name="Google Shape;419;p9"/>
            <p:cNvPicPr preferRelativeResize="0"/>
            <p:nvPr/>
          </p:nvPicPr>
          <p:blipFill rotWithShape="1">
            <a:blip r:embed="rId4">
              <a:alphaModFix/>
            </a:blip>
            <a:srcRect b="0" l="0" r="0" t="0"/>
            <a:stretch/>
          </p:blipFill>
          <p:spPr>
            <a:xfrm flipH="1">
              <a:off x="168405" y="2314425"/>
              <a:ext cx="2138220" cy="4485776"/>
            </a:xfrm>
            <a:prstGeom prst="rect">
              <a:avLst/>
            </a:prstGeom>
            <a:noFill/>
            <a:ln>
              <a:noFill/>
            </a:ln>
          </p:spPr>
        </p:pic>
        <p:sp>
          <p:nvSpPr>
            <p:cNvPr id="420" name="Google Shape;420;p9"/>
            <p:cNvSpPr/>
            <p:nvPr/>
          </p:nvSpPr>
          <p:spPr>
            <a:xfrm rot="-614696">
              <a:off x="786288" y="4198594"/>
              <a:ext cx="1206028" cy="426213"/>
            </a:xfrm>
            <a:prstGeom prst="roundRect">
              <a:avLst>
                <a:gd fmla="val 16667" name="adj"/>
              </a:avLst>
            </a:prstGeom>
            <a:solidFill>
              <a:srgbClr val="F1C232"/>
            </a:solidFill>
            <a:ln cap="flat" cmpd="sng" w="9525">
              <a:solidFill>
                <a:srgbClr val="403D3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1" name="Google Shape;421;p9"/>
          <p:cNvSpPr txBox="1"/>
          <p:nvPr>
            <p:ph type="title"/>
          </p:nvPr>
        </p:nvSpPr>
        <p:spPr>
          <a:xfrm>
            <a:off x="838200" y="365125"/>
            <a:ext cx="10515600" cy="13257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800"/>
              <a:buNone/>
            </a:pPr>
            <a:r>
              <a:rPr lang="en-US" sz="3300"/>
              <a:t>The right bait to hook the right A11y Manager!</a:t>
            </a:r>
            <a:endParaRPr sz="3300"/>
          </a:p>
        </p:txBody>
      </p:sp>
      <p:sp>
        <p:nvSpPr>
          <p:cNvPr id="422" name="Google Shape;422;p9"/>
          <p:cNvSpPr txBox="1"/>
          <p:nvPr/>
        </p:nvSpPr>
        <p:spPr>
          <a:xfrm rot="-639242">
            <a:off x="741407" y="4113258"/>
            <a:ext cx="1290038" cy="584858"/>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rgbClr val="0D1017"/>
                </a:solidFill>
                <a:latin typeface="Comic Sans MS"/>
                <a:ea typeface="Comic Sans MS"/>
                <a:cs typeface="Comic Sans MS"/>
                <a:sym typeface="Comic Sans MS"/>
              </a:rPr>
              <a:t>A11y Director</a:t>
            </a:r>
            <a:endParaRPr b="1" i="0" sz="1300" u="none" cap="none" strike="noStrike">
              <a:solidFill>
                <a:srgbClr val="0D1017"/>
              </a:solidFill>
              <a:latin typeface="Comic Sans MS"/>
              <a:ea typeface="Comic Sans MS"/>
              <a:cs typeface="Comic Sans MS"/>
              <a:sym typeface="Comic Sans MS"/>
            </a:endParaRPr>
          </a:p>
        </p:txBody>
      </p:sp>
      <p:sp>
        <p:nvSpPr>
          <p:cNvPr id="423" name="Google Shape;423;p9"/>
          <p:cNvSpPr txBox="1"/>
          <p:nvPr/>
        </p:nvSpPr>
        <p:spPr>
          <a:xfrm>
            <a:off x="2295050" y="2046050"/>
            <a:ext cx="94233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omic Sans MS"/>
                <a:ea typeface="Comic Sans MS"/>
                <a:cs typeface="Comic Sans MS"/>
                <a:sym typeface="Comic Sans MS"/>
              </a:rPr>
              <a:t>How was a11y handled in a multi project environment with minimal compliance expertise?</a:t>
            </a:r>
            <a:endParaRPr b="0" i="0" sz="20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omic Sans MS"/>
              <a:ea typeface="Comic Sans MS"/>
              <a:cs typeface="Comic Sans MS"/>
              <a:sym typeface="Comic Sans MS"/>
            </a:endParaRPr>
          </a:p>
        </p:txBody>
      </p:sp>
      <p:sp>
        <p:nvSpPr>
          <p:cNvPr id="424" name="Google Shape;424;p9"/>
          <p:cNvSpPr txBox="1"/>
          <p:nvPr/>
        </p:nvSpPr>
        <p:spPr>
          <a:xfrm>
            <a:off x="2598900" y="2933063"/>
            <a:ext cx="6994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omic Sans MS"/>
                <a:ea typeface="Comic Sans MS"/>
                <a:cs typeface="Comic Sans MS"/>
                <a:sym typeface="Comic Sans MS"/>
              </a:rPr>
              <a:t>How have you maintained and kept a11y consistent?</a:t>
            </a:r>
            <a:endParaRPr b="0" i="0" sz="2000" u="none" cap="none" strike="noStrike">
              <a:solidFill>
                <a:srgbClr val="000000"/>
              </a:solidFill>
              <a:latin typeface="Comic Sans MS"/>
              <a:ea typeface="Comic Sans MS"/>
              <a:cs typeface="Comic Sans MS"/>
              <a:sym typeface="Comic Sans MS"/>
            </a:endParaRPr>
          </a:p>
        </p:txBody>
      </p:sp>
      <p:sp>
        <p:nvSpPr>
          <p:cNvPr id="425" name="Google Shape;425;p9"/>
          <p:cNvSpPr txBox="1"/>
          <p:nvPr/>
        </p:nvSpPr>
        <p:spPr>
          <a:xfrm>
            <a:off x="2879325" y="3509500"/>
            <a:ext cx="6994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omic Sans MS"/>
                <a:ea typeface="Comic Sans MS"/>
                <a:cs typeface="Comic Sans MS"/>
                <a:sym typeface="Comic Sans MS"/>
              </a:rPr>
              <a:t>How have you taken accessibility to the next level?</a:t>
            </a:r>
            <a:endParaRPr b="0" i="0" sz="2000" u="none" cap="none" strike="noStrike">
              <a:solidFill>
                <a:srgbClr val="000000"/>
              </a:solidFill>
              <a:latin typeface="Comic Sans MS"/>
              <a:ea typeface="Comic Sans MS"/>
              <a:cs typeface="Comic Sans MS"/>
              <a:sym typeface="Comic Sans MS"/>
            </a:endParaRPr>
          </a:p>
        </p:txBody>
      </p:sp>
      <p:sp>
        <p:nvSpPr>
          <p:cNvPr id="426" name="Google Shape;426;p9"/>
          <p:cNvSpPr txBox="1"/>
          <p:nvPr/>
        </p:nvSpPr>
        <p:spPr>
          <a:xfrm>
            <a:off x="2938100" y="4165400"/>
            <a:ext cx="8278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omic Sans MS"/>
                <a:ea typeface="Comic Sans MS"/>
                <a:cs typeface="Comic Sans MS"/>
                <a:sym typeface="Comic Sans MS"/>
              </a:rPr>
              <a:t>How have you handled challenges and turned them into a success?</a:t>
            </a:r>
            <a:endParaRPr b="0" i="0" sz="2000" u="none" cap="none" strike="noStrike">
              <a:solidFill>
                <a:srgbClr val="000000"/>
              </a:solidFill>
              <a:latin typeface="Comic Sans MS"/>
              <a:ea typeface="Comic Sans MS"/>
              <a:cs typeface="Comic Sans MS"/>
              <a:sym typeface="Comic Sans MS"/>
            </a:endParaRPr>
          </a:p>
        </p:txBody>
      </p:sp>
      <p:sp>
        <p:nvSpPr>
          <p:cNvPr id="427" name="Google Shape;427;p9"/>
          <p:cNvSpPr txBox="1"/>
          <p:nvPr/>
        </p:nvSpPr>
        <p:spPr>
          <a:xfrm>
            <a:off x="3175025" y="4914925"/>
            <a:ext cx="6994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omic Sans MS"/>
                <a:ea typeface="Comic Sans MS"/>
                <a:cs typeface="Comic Sans MS"/>
                <a:sym typeface="Comic Sans MS"/>
              </a:rPr>
              <a:t>How have you maintained a11y knowledge to be reliable?</a:t>
            </a:r>
            <a:endParaRPr b="0" i="0" sz="2000" u="none" cap="none" strike="noStrike">
              <a:solidFill>
                <a:srgbClr val="000000"/>
              </a:solidFill>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25"/>
                                        </p:tgtEl>
                                      </p:cBhvr>
                                    </p:animEffect>
                                    <p:set>
                                      <p:cBhvr>
                                        <p:cTn dur="1" fill="hold">
                                          <p:stCondLst>
                                            <p:cond delay="1000"/>
                                          </p:stCondLst>
                                        </p:cTn>
                                        <p:tgtEl>
                                          <p:spTgt spid="42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000"/>
                                        <p:tgtEl>
                                          <p:spTgt spid="4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26"/>
                                        </p:tgtEl>
                                      </p:cBhvr>
                                    </p:animEffect>
                                    <p:set>
                                      <p:cBhvr>
                                        <p:cTn dur="1" fill="hold">
                                          <p:stCondLst>
                                            <p:cond delay="1000"/>
                                          </p:stCondLst>
                                        </p:cTn>
                                        <p:tgtEl>
                                          <p:spTgt spid="42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000"/>
                                        <p:tgtEl>
                                          <p:spTgt spid="4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100"/>
                                        <p:tgtEl>
                                          <p:spTgt spid="424"/>
                                        </p:tgtEl>
                                      </p:cBhvr>
                                    </p:animEffect>
                                    <p:set>
                                      <p:cBhvr>
                                        <p:cTn dur="1" fill="hold">
                                          <p:stCondLst>
                                            <p:cond delay="1100"/>
                                          </p:stCondLst>
                                        </p:cTn>
                                        <p:tgtEl>
                                          <p:spTgt spid="42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000"/>
                                        <p:tgtEl>
                                          <p:spTgt spid="4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23"/>
                                        </p:tgtEl>
                                      </p:cBhvr>
                                    </p:animEffect>
                                    <p:set>
                                      <p:cBhvr>
                                        <p:cTn dur="1" fill="hold">
                                          <p:stCondLst>
                                            <p:cond delay="1000"/>
                                          </p:stCondLst>
                                        </p:cTn>
                                        <p:tgtEl>
                                          <p:spTgt spid="42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1400"/>
                                        <p:tgtEl>
                                          <p:spTgt spid="4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27"/>
                                        </p:tgtEl>
                                      </p:cBhvr>
                                    </p:animEffect>
                                    <p:set>
                                      <p:cBhvr>
                                        <p:cTn dur="1" fill="hold">
                                          <p:stCondLst>
                                            <p:cond delay="1000"/>
                                          </p:stCondLst>
                                        </p:cTn>
                                        <p:tgtEl>
                                          <p:spTgt spid="42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Naveesha Maharaj</dc:creator>
</cp:coreProperties>
</file>