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  <p:sldMasterId id="2147483683" r:id="rId2"/>
  </p:sldMasterIdLst>
  <p:notesMasterIdLst>
    <p:notesMasterId r:id="rId36"/>
  </p:notesMasterIdLst>
  <p:handoutMasterIdLst>
    <p:handoutMasterId r:id="rId37"/>
  </p:handoutMasterIdLst>
  <p:sldIdLst>
    <p:sldId id="256" r:id="rId3"/>
    <p:sldId id="259" r:id="rId4"/>
    <p:sldId id="257" r:id="rId5"/>
    <p:sldId id="260" r:id="rId6"/>
    <p:sldId id="261" r:id="rId7"/>
    <p:sldId id="262" r:id="rId8"/>
    <p:sldId id="258" r:id="rId9"/>
    <p:sldId id="300" r:id="rId10"/>
    <p:sldId id="264" r:id="rId11"/>
    <p:sldId id="263" r:id="rId12"/>
    <p:sldId id="276" r:id="rId13"/>
    <p:sldId id="265" r:id="rId14"/>
    <p:sldId id="283" r:id="rId15"/>
    <p:sldId id="266" r:id="rId16"/>
    <p:sldId id="267" r:id="rId17"/>
    <p:sldId id="284" r:id="rId18"/>
    <p:sldId id="268" r:id="rId19"/>
    <p:sldId id="269" r:id="rId20"/>
    <p:sldId id="270" r:id="rId21"/>
    <p:sldId id="275" r:id="rId22"/>
    <p:sldId id="285" r:id="rId23"/>
    <p:sldId id="271" r:id="rId24"/>
    <p:sldId id="272" r:id="rId25"/>
    <p:sldId id="286" r:id="rId26"/>
    <p:sldId id="273" r:id="rId27"/>
    <p:sldId id="274" r:id="rId28"/>
    <p:sldId id="287" r:id="rId29"/>
    <p:sldId id="277" r:id="rId30"/>
    <p:sldId id="279" r:id="rId31"/>
    <p:sldId id="281" r:id="rId32"/>
    <p:sldId id="289" r:id="rId33"/>
    <p:sldId id="290" r:id="rId34"/>
    <p:sldId id="29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3" userDrawn="1">
          <p15:clr>
            <a:srgbClr val="A4A3A4"/>
          </p15:clr>
        </p15:guide>
        <p15:guide id="2" pos="2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7"/>
    <a:srgbClr val="857437"/>
    <a:srgbClr val="A7934B"/>
    <a:srgbClr val="262626"/>
    <a:srgbClr val="EEB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8" autoAdjust="0"/>
    <p:restoredTop sz="90645" autoAdjust="0"/>
  </p:normalViewPr>
  <p:slideViewPr>
    <p:cSldViewPr snapToGrid="0" snapToObjects="1">
      <p:cViewPr varScale="1">
        <p:scale>
          <a:sx n="97" d="100"/>
          <a:sy n="97" d="100"/>
        </p:scale>
        <p:origin x="96" y="78"/>
      </p:cViewPr>
      <p:guideLst>
        <p:guide orient="horz" pos="773"/>
        <p:guide pos="2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force, Muslimah S" userId="3389a093-cbe2-4a8a-91a9-b3f0a7e989ee" providerId="ADAL" clId="{F0CF7F5B-86E6-40B8-803C-10D4A1656C1D}"/>
    <pc:docChg chg="modSld">
      <pc:chgData name="Laforce, Muslimah S" userId="3389a093-cbe2-4a8a-91a9-b3f0a7e989ee" providerId="ADAL" clId="{F0CF7F5B-86E6-40B8-803C-10D4A1656C1D}" dt="2022-11-16T15:12:36.510" v="29" actId="20577"/>
      <pc:docMkLst>
        <pc:docMk/>
      </pc:docMkLst>
      <pc:sldChg chg="modNotesTx">
        <pc:chgData name="Laforce, Muslimah S" userId="3389a093-cbe2-4a8a-91a9-b3f0a7e989ee" providerId="ADAL" clId="{F0CF7F5B-86E6-40B8-803C-10D4A1656C1D}" dt="2022-11-16T15:10:50.372" v="1" actId="6549"/>
        <pc:sldMkLst>
          <pc:docMk/>
          <pc:sldMk cId="2016116046" sldId="257"/>
        </pc:sldMkLst>
      </pc:sldChg>
      <pc:sldChg chg="modNotesTx">
        <pc:chgData name="Laforce, Muslimah S" userId="3389a093-cbe2-4a8a-91a9-b3f0a7e989ee" providerId="ADAL" clId="{F0CF7F5B-86E6-40B8-803C-10D4A1656C1D}" dt="2022-11-16T15:11:08.261" v="5" actId="6549"/>
        <pc:sldMkLst>
          <pc:docMk/>
          <pc:sldMk cId="4201212122" sldId="258"/>
        </pc:sldMkLst>
      </pc:sldChg>
      <pc:sldChg chg="modNotesTx">
        <pc:chgData name="Laforce, Muslimah S" userId="3389a093-cbe2-4a8a-91a9-b3f0a7e989ee" providerId="ADAL" clId="{F0CF7F5B-86E6-40B8-803C-10D4A1656C1D}" dt="2022-11-16T15:10:45.135" v="0" actId="6549"/>
        <pc:sldMkLst>
          <pc:docMk/>
          <pc:sldMk cId="1577853284" sldId="259"/>
        </pc:sldMkLst>
      </pc:sldChg>
      <pc:sldChg chg="modNotesTx">
        <pc:chgData name="Laforce, Muslimah S" userId="3389a093-cbe2-4a8a-91a9-b3f0a7e989ee" providerId="ADAL" clId="{F0CF7F5B-86E6-40B8-803C-10D4A1656C1D}" dt="2022-11-16T15:10:54.230" v="2" actId="6549"/>
        <pc:sldMkLst>
          <pc:docMk/>
          <pc:sldMk cId="4002389743" sldId="260"/>
        </pc:sldMkLst>
      </pc:sldChg>
      <pc:sldChg chg="modNotesTx">
        <pc:chgData name="Laforce, Muslimah S" userId="3389a093-cbe2-4a8a-91a9-b3f0a7e989ee" providerId="ADAL" clId="{F0CF7F5B-86E6-40B8-803C-10D4A1656C1D}" dt="2022-11-16T15:11:00.145" v="3" actId="6549"/>
        <pc:sldMkLst>
          <pc:docMk/>
          <pc:sldMk cId="829409354" sldId="261"/>
        </pc:sldMkLst>
      </pc:sldChg>
      <pc:sldChg chg="modNotesTx">
        <pc:chgData name="Laforce, Muslimah S" userId="3389a093-cbe2-4a8a-91a9-b3f0a7e989ee" providerId="ADAL" clId="{F0CF7F5B-86E6-40B8-803C-10D4A1656C1D}" dt="2022-11-16T15:11:05.052" v="4" actId="6549"/>
        <pc:sldMkLst>
          <pc:docMk/>
          <pc:sldMk cId="4220875815" sldId="262"/>
        </pc:sldMkLst>
      </pc:sldChg>
      <pc:sldChg chg="modNotesTx">
        <pc:chgData name="Laforce, Muslimah S" userId="3389a093-cbe2-4a8a-91a9-b3f0a7e989ee" providerId="ADAL" clId="{F0CF7F5B-86E6-40B8-803C-10D4A1656C1D}" dt="2022-11-16T15:11:15.454" v="6" actId="6549"/>
        <pc:sldMkLst>
          <pc:docMk/>
          <pc:sldMk cId="2672738433" sldId="263"/>
        </pc:sldMkLst>
      </pc:sldChg>
      <pc:sldChg chg="modNotesTx">
        <pc:chgData name="Laforce, Muslimah S" userId="3389a093-cbe2-4a8a-91a9-b3f0a7e989ee" providerId="ADAL" clId="{F0CF7F5B-86E6-40B8-803C-10D4A1656C1D}" dt="2022-11-16T15:11:23.400" v="8" actId="6549"/>
        <pc:sldMkLst>
          <pc:docMk/>
          <pc:sldMk cId="1694784489" sldId="265"/>
        </pc:sldMkLst>
      </pc:sldChg>
      <pc:sldChg chg="modNotesTx">
        <pc:chgData name="Laforce, Muslimah S" userId="3389a093-cbe2-4a8a-91a9-b3f0a7e989ee" providerId="ADAL" clId="{F0CF7F5B-86E6-40B8-803C-10D4A1656C1D}" dt="2022-11-16T15:11:30.656" v="10" actId="6549"/>
        <pc:sldMkLst>
          <pc:docMk/>
          <pc:sldMk cId="4237321364" sldId="266"/>
        </pc:sldMkLst>
      </pc:sldChg>
      <pc:sldChg chg="modNotesTx">
        <pc:chgData name="Laforce, Muslimah S" userId="3389a093-cbe2-4a8a-91a9-b3f0a7e989ee" providerId="ADAL" clId="{F0CF7F5B-86E6-40B8-803C-10D4A1656C1D}" dt="2022-11-16T15:11:34.223" v="11" actId="6549"/>
        <pc:sldMkLst>
          <pc:docMk/>
          <pc:sldMk cId="2683809052" sldId="267"/>
        </pc:sldMkLst>
      </pc:sldChg>
      <pc:sldChg chg="modNotesTx">
        <pc:chgData name="Laforce, Muslimah S" userId="3389a093-cbe2-4a8a-91a9-b3f0a7e989ee" providerId="ADAL" clId="{F0CF7F5B-86E6-40B8-803C-10D4A1656C1D}" dt="2022-11-16T15:11:42.503" v="13" actId="6549"/>
        <pc:sldMkLst>
          <pc:docMk/>
          <pc:sldMk cId="796504673" sldId="268"/>
        </pc:sldMkLst>
      </pc:sldChg>
      <pc:sldChg chg="modNotesTx">
        <pc:chgData name="Laforce, Muslimah S" userId="3389a093-cbe2-4a8a-91a9-b3f0a7e989ee" providerId="ADAL" clId="{F0CF7F5B-86E6-40B8-803C-10D4A1656C1D}" dt="2022-11-16T15:11:51.810" v="14" actId="6549"/>
        <pc:sldMkLst>
          <pc:docMk/>
          <pc:sldMk cId="1990059882" sldId="269"/>
        </pc:sldMkLst>
      </pc:sldChg>
      <pc:sldChg chg="modNotesTx">
        <pc:chgData name="Laforce, Muslimah S" userId="3389a093-cbe2-4a8a-91a9-b3f0a7e989ee" providerId="ADAL" clId="{F0CF7F5B-86E6-40B8-803C-10D4A1656C1D}" dt="2022-11-16T15:11:55.452" v="15" actId="6549"/>
        <pc:sldMkLst>
          <pc:docMk/>
          <pc:sldMk cId="620609401" sldId="270"/>
        </pc:sldMkLst>
      </pc:sldChg>
      <pc:sldChg chg="modNotesTx">
        <pc:chgData name="Laforce, Muslimah S" userId="3389a093-cbe2-4a8a-91a9-b3f0a7e989ee" providerId="ADAL" clId="{F0CF7F5B-86E6-40B8-803C-10D4A1656C1D}" dt="2022-11-16T15:12:07.890" v="20" actId="6549"/>
        <pc:sldMkLst>
          <pc:docMk/>
          <pc:sldMk cId="1059168836" sldId="271"/>
        </pc:sldMkLst>
      </pc:sldChg>
      <pc:sldChg chg="modNotesTx">
        <pc:chgData name="Laforce, Muslimah S" userId="3389a093-cbe2-4a8a-91a9-b3f0a7e989ee" providerId="ADAL" clId="{F0CF7F5B-86E6-40B8-803C-10D4A1656C1D}" dt="2022-11-16T15:12:10.965" v="21" actId="6549"/>
        <pc:sldMkLst>
          <pc:docMk/>
          <pc:sldMk cId="407444579" sldId="272"/>
        </pc:sldMkLst>
      </pc:sldChg>
      <pc:sldChg chg="modNotesTx">
        <pc:chgData name="Laforce, Muslimah S" userId="3389a093-cbe2-4a8a-91a9-b3f0a7e989ee" providerId="ADAL" clId="{F0CF7F5B-86E6-40B8-803C-10D4A1656C1D}" dt="2022-11-16T15:12:15.965" v="22" actId="6549"/>
        <pc:sldMkLst>
          <pc:docMk/>
          <pc:sldMk cId="3620215315" sldId="273"/>
        </pc:sldMkLst>
      </pc:sldChg>
      <pc:sldChg chg="modNotesTx">
        <pc:chgData name="Laforce, Muslimah S" userId="3389a093-cbe2-4a8a-91a9-b3f0a7e989ee" providerId="ADAL" clId="{F0CF7F5B-86E6-40B8-803C-10D4A1656C1D}" dt="2022-11-16T15:12:19.073" v="23" actId="6549"/>
        <pc:sldMkLst>
          <pc:docMk/>
          <pc:sldMk cId="1695776601" sldId="274"/>
        </pc:sldMkLst>
      </pc:sldChg>
      <pc:sldChg chg="modNotesTx">
        <pc:chgData name="Laforce, Muslimah S" userId="3389a093-cbe2-4a8a-91a9-b3f0a7e989ee" providerId="ADAL" clId="{F0CF7F5B-86E6-40B8-803C-10D4A1656C1D}" dt="2022-11-16T15:11:58.015" v="16" actId="6549"/>
        <pc:sldMkLst>
          <pc:docMk/>
          <pc:sldMk cId="1903009382" sldId="275"/>
        </pc:sldMkLst>
      </pc:sldChg>
      <pc:sldChg chg="modNotesTx">
        <pc:chgData name="Laforce, Muslimah S" userId="3389a093-cbe2-4a8a-91a9-b3f0a7e989ee" providerId="ADAL" clId="{F0CF7F5B-86E6-40B8-803C-10D4A1656C1D}" dt="2022-11-16T15:11:19.592" v="7" actId="6549"/>
        <pc:sldMkLst>
          <pc:docMk/>
          <pc:sldMk cId="1970995514" sldId="276"/>
        </pc:sldMkLst>
      </pc:sldChg>
      <pc:sldChg chg="modNotesTx">
        <pc:chgData name="Laforce, Muslimah S" userId="3389a093-cbe2-4a8a-91a9-b3f0a7e989ee" providerId="ADAL" clId="{F0CF7F5B-86E6-40B8-803C-10D4A1656C1D}" dt="2022-11-16T15:12:25.622" v="24" actId="6549"/>
        <pc:sldMkLst>
          <pc:docMk/>
          <pc:sldMk cId="3850745428" sldId="279"/>
        </pc:sldMkLst>
      </pc:sldChg>
      <pc:sldChg chg="modNotesTx">
        <pc:chgData name="Laforce, Muslimah S" userId="3389a093-cbe2-4a8a-91a9-b3f0a7e989ee" providerId="ADAL" clId="{F0CF7F5B-86E6-40B8-803C-10D4A1656C1D}" dt="2022-11-16T15:12:29.236" v="25" actId="6549"/>
        <pc:sldMkLst>
          <pc:docMk/>
          <pc:sldMk cId="2530340230" sldId="281"/>
        </pc:sldMkLst>
      </pc:sldChg>
      <pc:sldChg chg="modNotesTx">
        <pc:chgData name="Laforce, Muslimah S" userId="3389a093-cbe2-4a8a-91a9-b3f0a7e989ee" providerId="ADAL" clId="{F0CF7F5B-86E6-40B8-803C-10D4A1656C1D}" dt="2022-11-16T15:11:28.112" v="9" actId="6549"/>
        <pc:sldMkLst>
          <pc:docMk/>
          <pc:sldMk cId="1486148221" sldId="283"/>
        </pc:sldMkLst>
      </pc:sldChg>
      <pc:sldChg chg="modNotesTx">
        <pc:chgData name="Laforce, Muslimah S" userId="3389a093-cbe2-4a8a-91a9-b3f0a7e989ee" providerId="ADAL" clId="{F0CF7F5B-86E6-40B8-803C-10D4A1656C1D}" dt="2022-11-16T15:11:37.669" v="12" actId="6549"/>
        <pc:sldMkLst>
          <pc:docMk/>
          <pc:sldMk cId="3493190695" sldId="284"/>
        </pc:sldMkLst>
      </pc:sldChg>
      <pc:sldChg chg="modNotesTx">
        <pc:chgData name="Laforce, Muslimah S" userId="3389a093-cbe2-4a8a-91a9-b3f0a7e989ee" providerId="ADAL" clId="{F0CF7F5B-86E6-40B8-803C-10D4A1656C1D}" dt="2022-11-16T15:12:03.172" v="19" actId="6549"/>
        <pc:sldMkLst>
          <pc:docMk/>
          <pc:sldMk cId="1196241646" sldId="285"/>
        </pc:sldMkLst>
      </pc:sldChg>
      <pc:sldChg chg="modNotesTx">
        <pc:chgData name="Laforce, Muslimah S" userId="3389a093-cbe2-4a8a-91a9-b3f0a7e989ee" providerId="ADAL" clId="{F0CF7F5B-86E6-40B8-803C-10D4A1656C1D}" dt="2022-11-16T15:12:32.853" v="27" actId="6549"/>
        <pc:sldMkLst>
          <pc:docMk/>
          <pc:sldMk cId="1318042487" sldId="289"/>
        </pc:sldMkLst>
      </pc:sldChg>
      <pc:sldChg chg="modNotesTx">
        <pc:chgData name="Laforce, Muslimah S" userId="3389a093-cbe2-4a8a-91a9-b3f0a7e989ee" providerId="ADAL" clId="{F0CF7F5B-86E6-40B8-803C-10D4A1656C1D}" dt="2022-11-16T15:12:36.510" v="29" actId="20577"/>
        <pc:sldMkLst>
          <pc:docMk/>
          <pc:sldMk cId="344299290" sldId="29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arabright\Library\Containers\com.microsoft.Excel\Data\Library\Application%20Support\Microsoft\Mobile%2520Accessibility%2520Features%25202022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gtvault-my.sharepoint.com/personal/dbright7_gatech_edu/Documents/Mobile%20Phone%20Accessibility%20Report%202022/Mobile%20Accessibility%20Features%20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gtvault-my.sharepoint.com/personal/dbright7_gatech_edu/Documents/Mobile%20Phone%20Accessibility%20Report%202022/Mobile%20Accessibility%20Features%20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gtvault-my.sharepoint.com/personal/dbright7_gatech_edu/Documents/Mobile%20Phone%20Accessibility%20Report%202022/Mobile%20Accessibility%20Features%20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gtvault-my.sharepoint.com/personal/dbright7_gatech_edu/Documents/Mobile%20Phone%20Accessibility%20Report%202022/Mobile%20Accessibility%20Features%2020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gtvault-my.sharepoint.com/personal/dbright7_gatech_edu/Documents/Mobile%20Phone%20Accessibility%20Report%202022/Mobile%20Accessibility%20Features%2020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gtvault-my.sharepoint.com/personal/dbright7_gatech_edu/Documents/Mobile%20Phone%20Accessibility%20Report%202022/Mobile%20Accessibility%20Features%20202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gtvault-my.sharepoint.com/personal/dbright7_gatech_edu/Documents/Mobile%20Phone%20Accessibility%20Report%202022/Mobile%20Accessibility%20Features%2020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gtvault-my.sharepoint.com/personal/dbright7_gatech_edu/Documents/Mobile%20Phone%20Accessibility%20Report%202022/Mobile%20Accessibility%20Features%20202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740740740740738E-2"/>
          <c:y val="0.2678135132005558"/>
          <c:w val="0.91114350172520575"/>
          <c:h val="0.4322647169103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'Aggregated Analysis'!$M$103</c:f>
              <c:strCache>
                <c:ptCount val="1"/>
                <c:pt idx="0">
                  <c:v>2022 Assistive Connection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'Aggregated Analysis'!$K$104:$K$109</c:f>
              <c:strCache>
                <c:ptCount val="6"/>
                <c:pt idx="0">
                  <c:v>USB</c:v>
                </c:pt>
                <c:pt idx="1">
                  <c:v>Bluetooth</c:v>
                </c:pt>
                <c:pt idx="2">
                  <c:v>Headphone Jack</c:v>
                </c:pt>
                <c:pt idx="3">
                  <c:v>Digital Assistant</c:v>
                </c:pt>
                <c:pt idx="4">
                  <c:v>Near Field Communications (NFC)</c:v>
                </c:pt>
                <c:pt idx="5">
                  <c:v>Mirror Link</c:v>
                </c:pt>
              </c:strCache>
            </c:strRef>
          </c:cat>
          <c:val>
            <c:numRef>
              <c:f>'Aggregated Analysis'!$M$104:$M$109</c:f>
              <c:numCache>
                <c:formatCode>0%</c:formatCode>
                <c:ptCount val="6"/>
                <c:pt idx="0">
                  <c:v>0.96078431372549022</c:v>
                </c:pt>
                <c:pt idx="1">
                  <c:v>0.98692810457516345</c:v>
                </c:pt>
                <c:pt idx="2">
                  <c:v>0.99346405228758172</c:v>
                </c:pt>
                <c:pt idx="3">
                  <c:v>0.84</c:v>
                </c:pt>
                <c:pt idx="4">
                  <c:v>0.57999999999999996</c:v>
                </c:pt>
                <c:pt idx="5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44-4D4D-B833-431891307C2F}"/>
            </c:ext>
          </c:extLst>
        </c:ser>
        <c:ser>
          <c:idx val="1"/>
          <c:order val="1"/>
          <c:tx>
            <c:strRef>
              <c:f>'Aggregated Analysis'!$L$103</c:f>
              <c:strCache>
                <c:ptCount val="1"/>
                <c:pt idx="0">
                  <c:v>2019-2020 Assistive Connection</c:v>
                </c:pt>
              </c:strCache>
            </c:strRef>
          </c:tx>
          <c:spPr>
            <a:pattFill prst="narVert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'Aggregated Analysis'!$K$104:$K$109</c:f>
              <c:strCache>
                <c:ptCount val="6"/>
                <c:pt idx="0">
                  <c:v>USB</c:v>
                </c:pt>
                <c:pt idx="1">
                  <c:v>Bluetooth</c:v>
                </c:pt>
                <c:pt idx="2">
                  <c:v>Headphone Jack</c:v>
                </c:pt>
                <c:pt idx="3">
                  <c:v>Digital Assistant</c:v>
                </c:pt>
                <c:pt idx="4">
                  <c:v>Near Field Communications (NFC)</c:v>
                </c:pt>
                <c:pt idx="5">
                  <c:v>Mirror Link</c:v>
                </c:pt>
              </c:strCache>
            </c:strRef>
          </c:cat>
          <c:val>
            <c:numRef>
              <c:f>'Aggregated Analysis'!$L$104:$L$109</c:f>
              <c:numCache>
                <c:formatCode>0%</c:formatCode>
                <c:ptCount val="6"/>
                <c:pt idx="0">
                  <c:v>0.99</c:v>
                </c:pt>
                <c:pt idx="1">
                  <c:v>0.97</c:v>
                </c:pt>
                <c:pt idx="2">
                  <c:v>0.92</c:v>
                </c:pt>
                <c:pt idx="3">
                  <c:v>0.74</c:v>
                </c:pt>
                <c:pt idx="4">
                  <c:v>0.61</c:v>
                </c:pt>
                <c:pt idx="5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44-4D4D-B833-431891307C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axId val="1293198304"/>
        <c:axId val="884513727"/>
      </c:barChart>
      <c:catAx>
        <c:axId val="129319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4513727"/>
        <c:crosses val="autoZero"/>
        <c:auto val="1"/>
        <c:lblAlgn val="ctr"/>
        <c:lblOffset val="100"/>
        <c:noMultiLvlLbl val="0"/>
      </c:catAx>
      <c:valAx>
        <c:axId val="884513727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319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'Preliminary Analysis 2'!$F$65</c:f>
              <c:strCache>
                <c:ptCount val="1"/>
                <c:pt idx="0">
                  <c:v>Total Visual Accessibility Features (2022)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98A-4628-B776-DD1948CB871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98A-4628-B776-DD1948CB871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98A-4628-B776-DD1948CB87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'Preliminary Analysis 2'!$A$66:$A$83</c:f>
              <c:strCache>
                <c:ptCount val="18"/>
                <c:pt idx="0">
                  <c:v>Adjust Font</c:v>
                </c:pt>
                <c:pt idx="1">
                  <c:v>No Screen Timeout</c:v>
                </c:pt>
                <c:pt idx="2">
                  <c:v>screen magnifier</c:v>
                </c:pt>
                <c:pt idx="3">
                  <c:v>Speech-to-Text/Voice Input</c:v>
                </c:pt>
                <c:pt idx="4">
                  <c:v>Text-to-speech</c:v>
                </c:pt>
                <c:pt idx="5">
                  <c:v>Dedicated and clearly distinguishable key to lock the screen </c:v>
                </c:pt>
                <c:pt idx="6">
                  <c:v>Dedicated and clearly distinguishable volume keys </c:v>
                </c:pt>
                <c:pt idx="7">
                  <c:v>Accessibility Menu</c:v>
                </c:pt>
                <c:pt idx="8">
                  <c:v>Digital Assistant</c:v>
                </c:pt>
                <c:pt idx="9">
                  <c:v>Contrast Adjustment</c:v>
                </c:pt>
                <c:pt idx="10">
                  <c:v>Biometric login</c:v>
                </c:pt>
                <c:pt idx="11">
                  <c:v>External Keyboard Support </c:v>
                </c:pt>
                <c:pt idx="12">
                  <c:v>Screen Reader </c:v>
                </c:pt>
                <c:pt idx="13">
                  <c:v>FM Radio</c:v>
                </c:pt>
                <c:pt idx="14">
                  <c:v>Voice Notes</c:v>
                </c:pt>
                <c:pt idx="15">
                  <c:v>Haptic Feedback </c:v>
                </c:pt>
                <c:pt idx="16">
                  <c:v>Braille Display Support </c:v>
                </c:pt>
                <c:pt idx="17">
                  <c:v>Physical keyboard/QWERTY</c:v>
                </c:pt>
              </c:strCache>
            </c:strRef>
          </c:cat>
          <c:val>
            <c:numRef>
              <c:f>'Preliminary Analysis 2'!$F$66:$F$83</c:f>
              <c:numCache>
                <c:formatCode>0%</c:formatCode>
                <c:ptCount val="18"/>
                <c:pt idx="0">
                  <c:v>0.96078431372549022</c:v>
                </c:pt>
                <c:pt idx="1">
                  <c:v>0.92810457516339873</c:v>
                </c:pt>
                <c:pt idx="2">
                  <c:v>0.90196078431372551</c:v>
                </c:pt>
                <c:pt idx="3">
                  <c:v>0.87</c:v>
                </c:pt>
                <c:pt idx="4">
                  <c:v>0.86928104575163401</c:v>
                </c:pt>
                <c:pt idx="5">
                  <c:v>0.85620915032679734</c:v>
                </c:pt>
                <c:pt idx="6">
                  <c:v>0.85620915032679734</c:v>
                </c:pt>
                <c:pt idx="7">
                  <c:v>0.84967320261437906</c:v>
                </c:pt>
                <c:pt idx="8">
                  <c:v>0.84</c:v>
                </c:pt>
                <c:pt idx="9">
                  <c:v>0.82352941176470584</c:v>
                </c:pt>
                <c:pt idx="10">
                  <c:v>0.79</c:v>
                </c:pt>
                <c:pt idx="11">
                  <c:v>0.74509803921568629</c:v>
                </c:pt>
                <c:pt idx="12">
                  <c:v>0.71895424836601307</c:v>
                </c:pt>
                <c:pt idx="13">
                  <c:v>0.61</c:v>
                </c:pt>
                <c:pt idx="14">
                  <c:v>0.56862745098039214</c:v>
                </c:pt>
                <c:pt idx="15">
                  <c:v>0.42483660130718953</c:v>
                </c:pt>
                <c:pt idx="16">
                  <c:v>0.24836601307189543</c:v>
                </c:pt>
                <c:pt idx="17">
                  <c:v>0.15032679738562091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C4-4356-9DBB-1C5B8AC0AB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74680112"/>
        <c:axId val="690422192"/>
      </c:barChart>
      <c:catAx>
        <c:axId val="177468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422192"/>
        <c:crosses val="autoZero"/>
        <c:auto val="1"/>
        <c:lblAlgn val="ctr"/>
        <c:lblOffset val="100"/>
        <c:noMultiLvlLbl val="0"/>
      </c:catAx>
      <c:valAx>
        <c:axId val="6904221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468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'Preliminary Analysis 2'!$U$47</c:f>
              <c:strCache>
                <c:ptCount val="1"/>
                <c:pt idx="0">
                  <c:v>Total HoH Accessibility Features (2022)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'Preliminary Analysis 2'!$T$48:$T$63</c:f>
              <c:strCache>
                <c:ptCount val="16"/>
                <c:pt idx="0">
                  <c:v>Bluetooth</c:v>
                </c:pt>
                <c:pt idx="1">
                  <c:v>Speaker-phone capable</c:v>
                </c:pt>
                <c:pt idx="2">
                  <c:v>HAC Rating</c:v>
                </c:pt>
                <c:pt idx="3">
                  <c:v>Adjustable Vibration</c:v>
                </c:pt>
                <c:pt idx="4">
                  <c:v>No Screen Timeout</c:v>
                </c:pt>
                <c:pt idx="5">
                  <c:v>Touch input (alternative to voice)</c:v>
                </c:pt>
                <c:pt idx="6">
                  <c:v>Accessibility Menu</c:v>
                </c:pt>
                <c:pt idx="7">
                  <c:v>Visual Indicators on Display (other notifications)</c:v>
                </c:pt>
                <c:pt idx="8">
                  <c:v>Supports Gesture Based Navigation </c:v>
                </c:pt>
                <c:pt idx="9">
                  <c:v>Configurable Audio (formerly customizable volume)</c:v>
                </c:pt>
                <c:pt idx="10">
                  <c:v>Closed-captioning</c:v>
                </c:pt>
                <c:pt idx="11">
                  <c:v>Real-Time Transcription (RTT)/transcription</c:v>
                </c:pt>
                <c:pt idx="12">
                  <c:v>Two-way video (allows for sign-language)</c:v>
                </c:pt>
                <c:pt idx="13">
                  <c:v>Flashlight notification (The device can be configured to alert the user to notifications through flashing the light)</c:v>
                </c:pt>
                <c:pt idx="14">
                  <c:v>Haptic Feedback </c:v>
                </c:pt>
                <c:pt idx="15">
                  <c:v>Visual Indicators on Display (Whether there is a visual indicator on the display to indicate whether any enhancements are connected (Loopset, Headset or TTY/Textphone))</c:v>
                </c:pt>
              </c:strCache>
            </c:strRef>
          </c:cat>
          <c:val>
            <c:numRef>
              <c:f>'Preliminary Analysis 2'!$U$48:$U$63</c:f>
              <c:numCache>
                <c:formatCode>0%</c:formatCode>
                <c:ptCount val="16"/>
                <c:pt idx="0">
                  <c:v>0.99</c:v>
                </c:pt>
                <c:pt idx="1">
                  <c:v>0.98039215686274506</c:v>
                </c:pt>
                <c:pt idx="2">
                  <c:v>0.94117647058823528</c:v>
                </c:pt>
                <c:pt idx="3">
                  <c:v>0.934640522875817</c:v>
                </c:pt>
                <c:pt idx="4">
                  <c:v>0.92810457516339873</c:v>
                </c:pt>
                <c:pt idx="5">
                  <c:v>0.88888888888888884</c:v>
                </c:pt>
                <c:pt idx="6">
                  <c:v>0.85</c:v>
                </c:pt>
                <c:pt idx="7">
                  <c:v>0.84967320261437906</c:v>
                </c:pt>
                <c:pt idx="8">
                  <c:v>0.83006535947712423</c:v>
                </c:pt>
                <c:pt idx="9">
                  <c:v>0.76470588235294112</c:v>
                </c:pt>
                <c:pt idx="10">
                  <c:v>0.76470588235294112</c:v>
                </c:pt>
                <c:pt idx="11">
                  <c:v>0.75163398692810457</c:v>
                </c:pt>
                <c:pt idx="12">
                  <c:v>0.70588235294117652</c:v>
                </c:pt>
                <c:pt idx="13">
                  <c:v>0.59477124183006536</c:v>
                </c:pt>
                <c:pt idx="14">
                  <c:v>0.42483660130718953</c:v>
                </c:pt>
                <c:pt idx="15">
                  <c:v>0.40522875816993464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34-4C4F-B8D3-61F5800828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3527120"/>
        <c:axId val="725839776"/>
      </c:barChart>
      <c:catAx>
        <c:axId val="80352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839776"/>
        <c:crosses val="autoZero"/>
        <c:auto val="1"/>
        <c:lblAlgn val="ctr"/>
        <c:lblOffset val="100"/>
        <c:noMultiLvlLbl val="0"/>
      </c:catAx>
      <c:valAx>
        <c:axId val="7258397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352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'Aggregated Analysis'!$I$64</c:f>
              <c:strCache>
                <c:ptCount val="1"/>
                <c:pt idx="0">
                  <c:v>Percentage (2022)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893-4FE9-990C-CE5B99B32E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893-4FE9-990C-CE5B99B32E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893-4FE9-990C-CE5B99B32E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893-4FE9-990C-CE5B99B32E1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893-4FE9-990C-CE5B99B32E1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'Aggregated Analysis'!$H$65:$H$69</c:f>
              <c:strCache>
                <c:ptCount val="5"/>
                <c:pt idx="0">
                  <c:v>M3/T3</c:v>
                </c:pt>
                <c:pt idx="1">
                  <c:v>M3/T4</c:v>
                </c:pt>
                <c:pt idx="2">
                  <c:v>M4/T3</c:v>
                </c:pt>
                <c:pt idx="3">
                  <c:v>M4/T4</c:v>
                </c:pt>
                <c:pt idx="4">
                  <c:v>N/A</c:v>
                </c:pt>
              </c:strCache>
            </c:strRef>
          </c:cat>
          <c:val>
            <c:numRef>
              <c:f>'Aggregated Analysis'!$I$65:$I$69</c:f>
              <c:numCache>
                <c:formatCode>0%</c:formatCode>
                <c:ptCount val="5"/>
                <c:pt idx="0">
                  <c:v>0.45751633986928103</c:v>
                </c:pt>
                <c:pt idx="1">
                  <c:v>0.26797385620915032</c:v>
                </c:pt>
                <c:pt idx="2">
                  <c:v>0.12418300653594772</c:v>
                </c:pt>
                <c:pt idx="3">
                  <c:v>8.4967320261437912E-2</c:v>
                </c:pt>
                <c:pt idx="4">
                  <c:v>6.535947712418301E-2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893-4FE9-990C-CE5B99B32E1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'Aggregated Analysis'!$I$64</c:f>
              <c:strCache>
                <c:ptCount val="1"/>
                <c:pt idx="0">
                  <c:v>Percentage (2022)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'Aggregated Analysis'!$H$65:$H$71</c:f>
              <c:strCache>
                <c:ptCount val="7"/>
                <c:pt idx="0">
                  <c:v>M3/T3</c:v>
                </c:pt>
                <c:pt idx="1">
                  <c:v>M3/T4</c:v>
                </c:pt>
                <c:pt idx="2">
                  <c:v>M4/T3</c:v>
                </c:pt>
                <c:pt idx="3">
                  <c:v>M4/T4</c:v>
                </c:pt>
                <c:pt idx="4">
                  <c:v>N/A</c:v>
                </c:pt>
                <c:pt idx="5">
                  <c:v>M3</c:v>
                </c:pt>
                <c:pt idx="6">
                  <c:v>M4</c:v>
                </c:pt>
              </c:strCache>
            </c:strRef>
          </c:cat>
          <c:val>
            <c:numRef>
              <c:f>'Aggregated Analysis'!$I$65:$I$71</c:f>
              <c:numCache>
                <c:formatCode>0%</c:formatCode>
                <c:ptCount val="7"/>
                <c:pt idx="0">
                  <c:v>0.45751633986928103</c:v>
                </c:pt>
                <c:pt idx="1">
                  <c:v>0.26797385620915032</c:v>
                </c:pt>
                <c:pt idx="2">
                  <c:v>0.12418300653594772</c:v>
                </c:pt>
                <c:pt idx="3">
                  <c:v>8.4967320261437912E-2</c:v>
                </c:pt>
                <c:pt idx="4">
                  <c:v>6.535947712418301E-2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21-42C4-8424-82CDFA879BCB}"/>
            </c:ext>
          </c:extLst>
        </c:ser>
        <c:ser>
          <c:idx val="1"/>
          <c:order val="1"/>
          <c:tx>
            <c:strRef>
              <c:f>'Aggregated Analysis'!$J$64</c:f>
              <c:strCache>
                <c:ptCount val="1"/>
                <c:pt idx="0">
                  <c:v>Percentage (2019-2020)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'Aggregated Analysis'!$H$65:$H$71</c:f>
              <c:strCache>
                <c:ptCount val="7"/>
                <c:pt idx="0">
                  <c:v>M3/T3</c:v>
                </c:pt>
                <c:pt idx="1">
                  <c:v>M3/T4</c:v>
                </c:pt>
                <c:pt idx="2">
                  <c:v>M4/T3</c:v>
                </c:pt>
                <c:pt idx="3">
                  <c:v>M4/T4</c:v>
                </c:pt>
                <c:pt idx="4">
                  <c:v>N/A</c:v>
                </c:pt>
                <c:pt idx="5">
                  <c:v>M3</c:v>
                </c:pt>
                <c:pt idx="6">
                  <c:v>M4</c:v>
                </c:pt>
              </c:strCache>
            </c:strRef>
          </c:cat>
          <c:val>
            <c:numRef>
              <c:f>'Aggregated Analysis'!$J$65:$J$71</c:f>
              <c:numCache>
                <c:formatCode>0%</c:formatCode>
                <c:ptCount val="7"/>
                <c:pt idx="0">
                  <c:v>0</c:v>
                </c:pt>
                <c:pt idx="1">
                  <c:v>0.24</c:v>
                </c:pt>
                <c:pt idx="2">
                  <c:v>0.39</c:v>
                </c:pt>
                <c:pt idx="3">
                  <c:v>0.14000000000000001</c:v>
                </c:pt>
                <c:pt idx="4">
                  <c:v>0.02</c:v>
                </c:pt>
                <c:pt idx="5">
                  <c:v>0.01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21-42C4-8424-82CDFA879B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93639568"/>
        <c:axId val="894162160"/>
      </c:barChart>
      <c:catAx>
        <c:axId val="89363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4162160"/>
        <c:crosses val="autoZero"/>
        <c:auto val="1"/>
        <c:lblAlgn val="ctr"/>
        <c:lblOffset val="100"/>
        <c:noMultiLvlLbl val="0"/>
      </c:catAx>
      <c:valAx>
        <c:axId val="8941621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363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'Phonetype analysis'!$M$1</c:f>
              <c:strCache>
                <c:ptCount val="1"/>
                <c:pt idx="0">
                  <c:v>Smartphones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'Phonetype analysis'!$L$4:$L$8</c:f>
              <c:strCache>
                <c:ptCount val="5"/>
                <c:pt idx="0">
                  <c:v>M3/T3</c:v>
                </c:pt>
                <c:pt idx="1">
                  <c:v>M3/T4</c:v>
                </c:pt>
                <c:pt idx="2">
                  <c:v>M4/T3</c:v>
                </c:pt>
                <c:pt idx="3">
                  <c:v>M4/T4</c:v>
                </c:pt>
                <c:pt idx="4">
                  <c:v>N/A</c:v>
                </c:pt>
              </c:strCache>
            </c:strRef>
          </c:cat>
          <c:val>
            <c:numRef>
              <c:f>'Phonetype analysis'!$M$4:$M$8</c:f>
              <c:numCache>
                <c:formatCode>0%</c:formatCode>
                <c:ptCount val="5"/>
                <c:pt idx="0">
                  <c:v>0.50735294117647056</c:v>
                </c:pt>
                <c:pt idx="1">
                  <c:v>0.26470588235294118</c:v>
                </c:pt>
                <c:pt idx="2">
                  <c:v>0.13235294117647059</c:v>
                </c:pt>
                <c:pt idx="3">
                  <c:v>5.8823529411764705E-2</c:v>
                </c:pt>
                <c:pt idx="4">
                  <c:v>3.6764705882352942E-2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8E-43EB-9994-01964825ADD7}"/>
            </c:ext>
          </c:extLst>
        </c:ser>
        <c:ser>
          <c:idx val="1"/>
          <c:order val="1"/>
          <c:tx>
            <c:strRef>
              <c:f>'Phonetype analysis'!$N$1</c:f>
              <c:strCache>
                <c:ptCount val="1"/>
                <c:pt idx="0">
                  <c:v>Nonsmartphones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'Phonetype analysis'!$L$4:$L$8</c:f>
              <c:strCache>
                <c:ptCount val="5"/>
                <c:pt idx="0">
                  <c:v>M3/T3</c:v>
                </c:pt>
                <c:pt idx="1">
                  <c:v>M3/T4</c:v>
                </c:pt>
                <c:pt idx="2">
                  <c:v>M4/T3</c:v>
                </c:pt>
                <c:pt idx="3">
                  <c:v>M4/T4</c:v>
                </c:pt>
                <c:pt idx="4">
                  <c:v>N/A</c:v>
                </c:pt>
              </c:strCache>
            </c:strRef>
          </c:cat>
          <c:val>
            <c:numRef>
              <c:f>'Phonetype analysis'!$N$4:$N$8</c:f>
              <c:numCache>
                <c:formatCode>0%</c:formatCode>
                <c:ptCount val="5"/>
                <c:pt idx="0">
                  <c:v>5.8823529411764705E-2</c:v>
                </c:pt>
                <c:pt idx="1">
                  <c:v>0.29411764705882354</c:v>
                </c:pt>
                <c:pt idx="2">
                  <c:v>5.8823529411764705E-2</c:v>
                </c:pt>
                <c:pt idx="3">
                  <c:v>0.29411764705882354</c:v>
                </c:pt>
                <c:pt idx="4">
                  <c:v>0.29411764705882354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8E-43EB-9994-01964825ADD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01534240"/>
        <c:axId val="2014775664"/>
      </c:barChart>
      <c:catAx>
        <c:axId val="2101534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4775664"/>
        <c:crosses val="autoZero"/>
        <c:auto val="1"/>
        <c:lblAlgn val="ctr"/>
        <c:lblOffset val="100"/>
        <c:noMultiLvlLbl val="0"/>
      </c:catAx>
      <c:valAx>
        <c:axId val="2014775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153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'Preliminary Analysis 2'!$X$26:$X$42</c:f>
              <c:strCache>
                <c:ptCount val="17"/>
                <c:pt idx="0">
                  <c:v>Alternative to Biometrics</c:v>
                </c:pt>
                <c:pt idx="1">
                  <c:v>Adjust Font</c:v>
                </c:pt>
                <c:pt idx="2">
                  <c:v>Speed Dial </c:v>
                </c:pt>
                <c:pt idx="3">
                  <c:v>No Screen Timeout</c:v>
                </c:pt>
                <c:pt idx="4">
                  <c:v>Speech-to-text/Dictation</c:v>
                </c:pt>
                <c:pt idx="5">
                  <c:v>Built-in TTS</c:v>
                </c:pt>
                <c:pt idx="6">
                  <c:v>Predictive Text Input </c:v>
                </c:pt>
                <c:pt idx="7">
                  <c:v>Dedicated and clearly distinguishable volume keys </c:v>
                </c:pt>
                <c:pt idx="8">
                  <c:v>Accessibility Menu</c:v>
                </c:pt>
                <c:pt idx="9">
                  <c:v>Intelligent Personal Assistant </c:v>
                </c:pt>
                <c:pt idx="10">
                  <c:v>Simple display</c:v>
                </c:pt>
                <c:pt idx="11">
                  <c:v>Contrast Adjustment</c:v>
                </c:pt>
                <c:pt idx="12">
                  <c:v>Biometric Log-In</c:v>
                </c:pt>
                <c:pt idx="13">
                  <c:v>Screen reader</c:v>
                </c:pt>
                <c:pt idx="14">
                  <c:v>Voice Notes</c:v>
                </c:pt>
                <c:pt idx="15">
                  <c:v>Automatic Redial </c:v>
                </c:pt>
                <c:pt idx="16">
                  <c:v>Automatic Answer or Any Key Answer</c:v>
                </c:pt>
              </c:strCache>
            </c:strRef>
          </c:cat>
          <c:val>
            <c:numRef>
              <c:f>'Preliminary Analysis 2'!$Y$26:$Y$42</c:f>
              <c:numCache>
                <c:formatCode>0%</c:formatCode>
                <c:ptCount val="17"/>
                <c:pt idx="0">
                  <c:v>0.96078431372549022</c:v>
                </c:pt>
                <c:pt idx="1">
                  <c:v>0.96</c:v>
                </c:pt>
                <c:pt idx="2">
                  <c:v>0.94771241830065356</c:v>
                </c:pt>
                <c:pt idx="3">
                  <c:v>0.92810457516339873</c:v>
                </c:pt>
                <c:pt idx="4">
                  <c:v>0.86928104575163401</c:v>
                </c:pt>
                <c:pt idx="5">
                  <c:v>0.86928104575163401</c:v>
                </c:pt>
                <c:pt idx="6">
                  <c:v>0.85620915032679734</c:v>
                </c:pt>
                <c:pt idx="7">
                  <c:v>0.85620915032679734</c:v>
                </c:pt>
                <c:pt idx="8">
                  <c:v>0.85</c:v>
                </c:pt>
                <c:pt idx="9">
                  <c:v>0.84313725490196079</c:v>
                </c:pt>
                <c:pt idx="10">
                  <c:v>0.83</c:v>
                </c:pt>
                <c:pt idx="11">
                  <c:v>0.82</c:v>
                </c:pt>
                <c:pt idx="12">
                  <c:v>0.79084967320261434</c:v>
                </c:pt>
                <c:pt idx="13">
                  <c:v>0.71895424836601307</c:v>
                </c:pt>
                <c:pt idx="14">
                  <c:v>0.56862745098039214</c:v>
                </c:pt>
                <c:pt idx="15">
                  <c:v>0.56000000000000005</c:v>
                </c:pt>
                <c:pt idx="16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00-4441-A566-D7DDC652CB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6908592"/>
        <c:axId val="2056724911"/>
      </c:barChart>
      <c:catAx>
        <c:axId val="16690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6724911"/>
        <c:crosses val="autoZero"/>
        <c:auto val="1"/>
        <c:lblAlgn val="ctr"/>
        <c:lblOffset val="100"/>
        <c:noMultiLvlLbl val="0"/>
      </c:catAx>
      <c:valAx>
        <c:axId val="205672491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90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'Random Charts pt.1'!$Z$2:$Z$22</c:f>
              <c:strCache>
                <c:ptCount val="21"/>
                <c:pt idx="0">
                  <c:v>Speed Dial </c:v>
                </c:pt>
                <c:pt idx="1">
                  <c:v>No Screen Timeout</c:v>
                </c:pt>
                <c:pt idx="2">
                  <c:v>Voice Input/Speech-to-Text</c:v>
                </c:pt>
                <c:pt idx="3">
                  <c:v>Predictive Text Input </c:v>
                </c:pt>
                <c:pt idx="4">
                  <c:v>Accessibility Menu</c:v>
                </c:pt>
                <c:pt idx="5">
                  <c:v>Intelligent Personal Assistant </c:v>
                </c:pt>
                <c:pt idx="6">
                  <c:v>Supports Gesture Based Navigation </c:v>
                </c:pt>
                <c:pt idx="7">
                  <c:v>Simple display</c:v>
                </c:pt>
                <c:pt idx="8">
                  <c:v>Stylus or Prosthetic Device support </c:v>
                </c:pt>
                <c:pt idx="9">
                  <c:v>Biometric Log-In</c:v>
                </c:pt>
                <c:pt idx="10">
                  <c:v>External Keyboard Support </c:v>
                </c:pt>
                <c:pt idx="11">
                  <c:v>Hand Movement </c:v>
                </c:pt>
                <c:pt idx="12">
                  <c:v>Assistive Touch</c:v>
                </c:pt>
                <c:pt idx="13">
                  <c:v>Near Field Communications (NFC)</c:v>
                </c:pt>
                <c:pt idx="14">
                  <c:v>Voice Notes  (Allows you to record, save and play back a short voice reminder)</c:v>
                </c:pt>
                <c:pt idx="15">
                  <c:v>Automatic Answer or Any Key Answer </c:v>
                </c:pt>
                <c:pt idx="16">
                  <c:v>Easy Battery Placement </c:v>
                </c:pt>
                <c:pt idx="17">
                  <c:v>Automatic Redial </c:v>
                </c:pt>
                <c:pt idx="18">
                  <c:v>Switch Control</c:v>
                </c:pt>
                <c:pt idx="19">
                  <c:v>Anti-slip Features </c:v>
                </c:pt>
                <c:pt idx="20">
                  <c:v>Eye tracking</c:v>
                </c:pt>
              </c:strCache>
            </c:strRef>
          </c:cat>
          <c:val>
            <c:numRef>
              <c:f>'Random Charts pt.1'!$AA$2:$AA$22</c:f>
              <c:numCache>
                <c:formatCode>0%</c:formatCode>
                <c:ptCount val="21"/>
                <c:pt idx="0">
                  <c:v>0.94771241830065356</c:v>
                </c:pt>
                <c:pt idx="1">
                  <c:v>0.92810457516339873</c:v>
                </c:pt>
                <c:pt idx="2">
                  <c:v>0.87</c:v>
                </c:pt>
                <c:pt idx="3">
                  <c:v>0.85620915032679734</c:v>
                </c:pt>
                <c:pt idx="4">
                  <c:v>0.85</c:v>
                </c:pt>
                <c:pt idx="5">
                  <c:v>0.84</c:v>
                </c:pt>
                <c:pt idx="6">
                  <c:v>0.83</c:v>
                </c:pt>
                <c:pt idx="7">
                  <c:v>0.83</c:v>
                </c:pt>
                <c:pt idx="8">
                  <c:v>0.82</c:v>
                </c:pt>
                <c:pt idx="9">
                  <c:v>0.79</c:v>
                </c:pt>
                <c:pt idx="10">
                  <c:v>0.75</c:v>
                </c:pt>
                <c:pt idx="11">
                  <c:v>0.73</c:v>
                </c:pt>
                <c:pt idx="12">
                  <c:v>0.73</c:v>
                </c:pt>
                <c:pt idx="13">
                  <c:v>0.57999999999999996</c:v>
                </c:pt>
                <c:pt idx="14">
                  <c:v>0.56862745098039214</c:v>
                </c:pt>
                <c:pt idx="15">
                  <c:v>0.55555555555555558</c:v>
                </c:pt>
                <c:pt idx="16">
                  <c:v>0.54248366013071891</c:v>
                </c:pt>
                <c:pt idx="17">
                  <c:v>0.50980392156862742</c:v>
                </c:pt>
                <c:pt idx="18">
                  <c:v>0.48366013071895425</c:v>
                </c:pt>
                <c:pt idx="19">
                  <c:v>0.45098039215686275</c:v>
                </c:pt>
                <c:pt idx="20">
                  <c:v>0.32679738562091504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34-46DE-A8B9-4EB1F594E7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3098624"/>
        <c:axId val="1888576544"/>
      </c:barChart>
      <c:catAx>
        <c:axId val="46309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8576544"/>
        <c:crosses val="autoZero"/>
        <c:auto val="1"/>
        <c:lblAlgn val="ctr"/>
        <c:lblOffset val="100"/>
        <c:noMultiLvlLbl val="0"/>
      </c:catAx>
      <c:valAx>
        <c:axId val="188857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09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'Preliminary Analysis'!$B$63</c:f>
              <c:strCache>
                <c:ptCount val="1"/>
                <c:pt idx="0">
                  <c:v>Top 5 Carriers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'Preliminary Analysis'!$A$64:$A$73</c:f>
              <c:strCache>
                <c:ptCount val="10"/>
                <c:pt idx="0">
                  <c:v>Bluetooth</c:v>
                </c:pt>
                <c:pt idx="1">
                  <c:v>GPS Capability </c:v>
                </c:pt>
                <c:pt idx="2">
                  <c:v>Headphone Jack</c:v>
                </c:pt>
                <c:pt idx="3">
                  <c:v>USB</c:v>
                </c:pt>
                <c:pt idx="4">
                  <c:v>Battery Saver or Adaptive Battery Settings </c:v>
                </c:pt>
                <c:pt idx="5">
                  <c:v>Accessibility Menu </c:v>
                </c:pt>
                <c:pt idx="6">
                  <c:v>Supports Accessibility APIs </c:v>
                </c:pt>
                <c:pt idx="7">
                  <c:v>Biometric login</c:v>
                </c:pt>
                <c:pt idx="8">
                  <c:v>Mirror Link</c:v>
                </c:pt>
                <c:pt idx="9">
                  <c:v>Emergency Services &amp; Location</c:v>
                </c:pt>
              </c:strCache>
            </c:strRef>
          </c:cat>
          <c:val>
            <c:numRef>
              <c:f>'Preliminary Analysis'!$B$64:$B$73</c:f>
              <c:numCache>
                <c:formatCode>0%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0.99029126213592233</c:v>
                </c:pt>
                <c:pt idx="3">
                  <c:v>0.96116504854368934</c:v>
                </c:pt>
                <c:pt idx="4">
                  <c:v>0.87378640776699024</c:v>
                </c:pt>
                <c:pt idx="5">
                  <c:v>0.86407766990291257</c:v>
                </c:pt>
                <c:pt idx="6">
                  <c:v>0.86407766990291257</c:v>
                </c:pt>
                <c:pt idx="7">
                  <c:v>0.81553398058252424</c:v>
                </c:pt>
                <c:pt idx="8">
                  <c:v>0.79611650485436891</c:v>
                </c:pt>
                <c:pt idx="9">
                  <c:v>0.69902912621359226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C4-481C-8447-4D294B88A33E}"/>
            </c:ext>
          </c:extLst>
        </c:ser>
        <c:ser>
          <c:idx val="1"/>
          <c:order val="1"/>
          <c:tx>
            <c:strRef>
              <c:f>'Preliminary Analysis'!$C$63</c:f>
              <c:strCache>
                <c:ptCount val="1"/>
                <c:pt idx="0">
                  <c:v>Lifeline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'Preliminary Analysis'!$A$64:$A$73</c:f>
              <c:strCache>
                <c:ptCount val="10"/>
                <c:pt idx="0">
                  <c:v>Bluetooth</c:v>
                </c:pt>
                <c:pt idx="1">
                  <c:v>GPS Capability </c:v>
                </c:pt>
                <c:pt idx="2">
                  <c:v>Headphone Jack</c:v>
                </c:pt>
                <c:pt idx="3">
                  <c:v>USB</c:v>
                </c:pt>
                <c:pt idx="4">
                  <c:v>Battery Saver or Adaptive Battery Settings </c:v>
                </c:pt>
                <c:pt idx="5">
                  <c:v>Accessibility Menu </c:v>
                </c:pt>
                <c:pt idx="6">
                  <c:v>Supports Accessibility APIs </c:v>
                </c:pt>
                <c:pt idx="7">
                  <c:v>Biometric login</c:v>
                </c:pt>
                <c:pt idx="8">
                  <c:v>Mirror Link</c:v>
                </c:pt>
                <c:pt idx="9">
                  <c:v>Emergency Services &amp; Location</c:v>
                </c:pt>
              </c:strCache>
            </c:strRef>
          </c:cat>
          <c:val>
            <c:numRef>
              <c:f>'Preliminary Analysis'!$C$64:$C$73</c:f>
              <c:numCache>
                <c:formatCode>0%</c:formatCode>
                <c:ptCount val="10"/>
                <c:pt idx="0">
                  <c:v>0.96</c:v>
                </c:pt>
                <c:pt idx="1">
                  <c:v>0.9</c:v>
                </c:pt>
                <c:pt idx="2">
                  <c:v>1</c:v>
                </c:pt>
                <c:pt idx="3">
                  <c:v>0.94</c:v>
                </c:pt>
                <c:pt idx="4">
                  <c:v>0.86</c:v>
                </c:pt>
                <c:pt idx="5">
                  <c:v>0.82</c:v>
                </c:pt>
                <c:pt idx="6">
                  <c:v>0.88</c:v>
                </c:pt>
                <c:pt idx="7">
                  <c:v>0.74</c:v>
                </c:pt>
                <c:pt idx="8">
                  <c:v>0.9</c:v>
                </c:pt>
                <c:pt idx="9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C4-481C-8447-4D294B88A3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9435263"/>
        <c:axId val="999436911"/>
      </c:barChart>
      <c:catAx>
        <c:axId val="99943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9436911"/>
        <c:crosses val="autoZero"/>
        <c:auto val="1"/>
        <c:lblAlgn val="ctr"/>
        <c:lblOffset val="100"/>
        <c:noMultiLvlLbl val="0"/>
      </c:catAx>
      <c:valAx>
        <c:axId val="99943691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943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A6E295-2078-3A4C-9B3B-128821A974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03100D-CACA-0F41-B537-339726C6A5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7CCEE-F6A5-9F4C-8CE3-50501077053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8C585-FF88-2E4D-AADE-9C9529D2F7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F8045-3A37-824A-8710-57C502BDEF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57D50-C692-A448-91EE-4B0FAD32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93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AE0C6-4BEA-48A5-B1D7-1DC617F1C1C9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529D2-8C13-485D-89AA-48B555C2C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29D2-8C13-485D-89AA-48B555C2C7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54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29D2-8C13-485D-89AA-48B555C2C7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55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29D2-8C13-485D-89AA-48B555C2C7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23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29D2-8C13-485D-89AA-48B555C2C7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88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29D2-8C13-485D-89AA-48B555C2C7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17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29D2-8C13-485D-89AA-48B555C2C7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85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29D2-8C13-485D-89AA-48B555C2C7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94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29D2-8C13-485D-89AA-48B555C2C7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64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29D2-8C13-485D-89AA-48B555C2C72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48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29D2-8C13-485D-89AA-48B555C2C72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18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29D2-8C13-485D-89AA-48B555C2C72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9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29D2-8C13-485D-89AA-48B555C2C7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00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29D2-8C13-485D-89AA-48B555C2C72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4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29D2-8C13-485D-89AA-48B555C2C72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01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29D2-8C13-485D-89AA-48B555C2C72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231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29D2-8C13-485D-89AA-48B555C2C72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567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29D2-8C13-485D-89AA-48B555C2C72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68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29D2-8C13-485D-89AA-48B555C2C72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065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29D2-8C13-485D-89AA-48B555C2C72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559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29D2-8C13-485D-89AA-48B555C2C72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961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29D2-8C13-485D-89AA-48B555C2C72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79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29D2-8C13-485D-89AA-48B555C2C7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67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29D2-8C13-485D-89AA-48B555C2C7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90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29D2-8C13-485D-89AA-48B555C2C7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94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29D2-8C13-485D-89AA-48B555C2C7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15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29D2-8C13-485D-89AA-48B555C2C7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16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29D2-8C13-485D-89AA-48B555C2C7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48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29D2-8C13-485D-89AA-48B555C2C7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3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7EE9D9-49A7-AE42-84D1-352EBEE40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5684" y="1149178"/>
            <a:ext cx="6795912" cy="264389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800"/>
              </a:lnSpc>
              <a:defRPr sz="4200" b="1" i="0" cap="none" spc="0" baseline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5682" y="3793068"/>
            <a:ext cx="6795913" cy="16848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buNone/>
              <a:defRPr sz="1800" b="0" cap="none" spc="0" baseline="0">
                <a:solidFill>
                  <a:srgbClr val="8574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5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DA8079-4F60-D34B-96A4-C32E3C6A4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1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13FC5-8FDB-D640-8F18-46D09DD7F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1" y="365125"/>
            <a:ext cx="88011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9F9D1-30A5-3C44-9E01-F570121C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C5DF8-E50D-1745-97C5-A23C0E51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D20E1-9670-8A49-9442-60CC2307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1CD0E1A-EFF5-9943-8AA6-521A2B23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150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B768D-628B-BB40-BEE5-32E27182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048" y="1215483"/>
            <a:ext cx="5615353" cy="42256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215483"/>
            <a:ext cx="5613400" cy="42256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BF72E-E074-E741-8514-3417AC9D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52637-104D-064E-9B91-0BC72B6E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4C3EF-E136-164D-954C-112EADD9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9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10077-12D2-2D4D-8F51-D9CB6B044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1" y="1235113"/>
            <a:ext cx="561763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DF7D1-4D77-4C46-B579-F5861C745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1" y="2078658"/>
            <a:ext cx="5617633" cy="33624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19A1FD-16BD-7B41-8D0F-269780D1B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35113"/>
            <a:ext cx="5638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AF2E0-F5E8-3946-89DE-62BFD441B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78658"/>
            <a:ext cx="5638800" cy="33624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5BD322-BC93-4244-92C5-7651A797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E79E3B-E843-6343-9ECC-916F6A2E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D151B-D611-8446-9323-A31F4308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19FCA3D-219A-9547-A7A7-4EB9BE7D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0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B5170-396F-CE4F-A0AB-300CE970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6F2CA-2DD1-AF41-91EF-4D055700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35E81-A1AE-8442-89DE-148AC4FC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583BD-E195-8D45-B88C-3F15BB70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2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AE419-AE08-F348-87A6-E9445B33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02ABE-49F8-8E43-8B96-1F432917E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0AFCF-7504-9244-8529-F384A6BD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0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C417-39B3-8947-8902-0153B5002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0FAD0-D969-274E-8AC0-FC5A894FB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68" y="457201"/>
            <a:ext cx="7497233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FBC2C-9388-6049-AEF3-C1606676A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1" y="2274849"/>
            <a:ext cx="3932767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A470E-5CA9-A545-B98E-1EFAA05E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ABCA5-3B76-9E47-892E-A475FC83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5A757-8D62-3444-9BDB-1CB584B7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9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E57A-36CB-814D-B1A5-9012A244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3259A3-587A-6D4A-AEF8-E4225996F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3768" y="457201"/>
            <a:ext cx="7497233" cy="49839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C1918-55BE-A644-8FDC-9E18F9A99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1" y="2274850"/>
            <a:ext cx="3932767" cy="31662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DD8F2-DDA7-354F-9FEA-A07E773A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10CDF-1139-2249-8F5E-3E7043CC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F2438-4A98-5A4C-9057-FC3F0CBC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5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86C1-1209-CD40-86E4-C72B7974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57BF9-8D1A-FD41-A037-BF729754D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231DA-AB5C-C240-9332-9CC3D46A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7AB74-A3C5-CF45-A5A3-124A94D1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83F40-6572-9341-AE1A-0342450A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3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98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342900" rtl="0" eaLnBrk="1" latinLnBrk="0" hangingPunct="1">
        <a:spcBef>
          <a:spcPct val="0"/>
        </a:spcBef>
        <a:buNone/>
        <a:defRPr sz="3600" b="1" kern="1200">
          <a:solidFill>
            <a:srgbClr val="857437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6794E2-0939-7444-A82A-8BD5C7FA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6A5F8-57A3-204B-9489-10B6EA097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15485"/>
            <a:ext cx="11430000" cy="422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2C088-FD5F-6E47-B5E9-B42B8CA51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5441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54A5-B4DD-7045-B047-B7DA6D1E70A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B8B9A-12D6-EA40-AB29-6918054B5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6154" y="5441135"/>
            <a:ext cx="5941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F842A-A21A-C542-88CC-30F0DD78D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5441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3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A7934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limah@cacp.gatech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i.info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mailto:salimah@cacp.gatech.edu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hyperlink" Target="https://cacp.gatech.edu/" TargetMode="External"/><Relationship Id="rId4" Type="http://schemas.openxmlformats.org/officeDocument/2006/relationships/hyperlink" Target="mailto:Dara@cacp.gatech.edu" TargetMode="External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E95FB-AFDA-C24E-BDC1-87184FFF6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8851" y="926757"/>
            <a:ext cx="6112198" cy="286631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ts val="2600"/>
              </a:lnSpc>
            </a:pPr>
            <a:r>
              <a:rPr lang="en-US" sz="3200" b="1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 we there yet? </a:t>
            </a:r>
            <a:br>
              <a:rPr lang="en-US" b="1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000" b="1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developing state of mobile access equity</a:t>
            </a:r>
            <a:endParaRPr lang="en-US" b="1" dirty="0">
              <a:solidFill>
                <a:srgbClr val="00305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66134-3B68-CA46-9583-81F439EB8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8850" y="3913388"/>
            <a:ext cx="6795913" cy="16848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8574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Salimah LaForce &amp; Dara Bright</a:t>
            </a:r>
          </a:p>
          <a:p>
            <a:pPr>
              <a:lnSpc>
                <a:spcPct val="100000"/>
              </a:lnSpc>
            </a:pPr>
            <a:r>
              <a:rPr lang="en-US" dirty="0">
                <a:hlinkClick r:id="rId3"/>
              </a:rPr>
              <a:t>Salimah@cacp.gatech.edu</a:t>
            </a:r>
            <a:r>
              <a:rPr lang="en-US" dirty="0"/>
              <a:t> </a:t>
            </a:r>
            <a:endParaRPr lang="en-US" sz="1800" dirty="0">
              <a:solidFill>
                <a:srgbClr val="85743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US" dirty="0"/>
              <a:t>Center for Advanced Communications Policy</a:t>
            </a:r>
            <a:endParaRPr lang="en-US" sz="1800" dirty="0">
              <a:solidFill>
                <a:srgbClr val="85743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8574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November 16, 2022</a:t>
            </a:r>
          </a:p>
        </p:txBody>
      </p:sp>
    </p:spTree>
    <p:extLst>
      <p:ext uri="{BB962C8B-B14F-4D97-AF65-F5344CB8AC3E}">
        <p14:creationId xmlns:p14="http://schemas.microsoft.com/office/powerpoint/2010/main" val="2789775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 descr="Accessibility Features &#10;A &#10;(90-100) &#10;Headphone Jack 99%&#10;Bluetooth 99%&#10;Speaker-phone capable 98%&#10;GPS Capability  97%&#10;Adjust Font 96%&#10;Alternative Biometrics  96%&#10;USB  95%&#10;Speed Dial  95%&#10;No Screen Timeout 93%&#10;WEA-capable  92%&#10;Screen magnifier 90%&#10;Accessibility Features&#10;B &#10;(80-89) &#10;Touch input 89%&#10;Battery Saver or Adaptive Battery Settings  87%&#10;Speech-to-text/Dictation 87%&#10;Supports Accessibility APIs  87%&#10;Text-to-speech 87%&#10;Dedicated/clearly distinguishable lock screen key  86%&#10;Dedicated/clearly distinguishable volume keys  86%&#10;Predictive Text Input  86%&#10;Accessibility Menu 85%&#10;Visual Indicators on Display  85%&#10;Intelligent Personal (Digital) Assistant  84%&#10;Adjustable Vibration 84%&#10;Emergency Services/Location 83%&#10;Simple Display 83%&#10;Gesture Based Navigation  83%&#10;Contrast Adjustment  82%&#10;Accessibility Features&#10;C &#10;(70-79) &#10;Biometric Log-in 79%&#10;Closed-captioning Support 76%&#10;Configurable Audio  76%&#10;Mirror Link 76%&#10;Real-time text 75%&#10;External Keyboard Support  75%&#10;Assistive Touch 73%&#10;Hand Movement 73%&#10;Screen reader 72%&#10;Two-way video 71%&#10;External Switch / Pointer Support 70%&#10;Accessibility Features &#10;D &#10;(60-69) &#10;FM radio 61%&#10;Accessibility Features &#10;F &#10;(&lt;59) &#10;Flashlight Notification 59%&#10;Near Field Communications 58%&#10;Voice Notes  57%&#10;Automatic Redial  56%&#10;Automatic Answer or Any Key Answer 51%&#10;Switch Control 48%&#10;Haptic Feedback  42%&#10;Visual Indicators on Display  41%&#10;Easy Battery Placement  39%&#10;Anti-slip Features  37%&#10;Eye Tracking 33%&#10;&#10;&#10;&#10;">
            <a:extLst>
              <a:ext uri="{FF2B5EF4-FFF2-40B4-BE49-F238E27FC236}">
                <a16:creationId xmlns:a16="http://schemas.microsoft.com/office/drawing/2014/main" id="{EB5F2647-F1AB-FA09-4EFA-9BE9FF005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923907"/>
              </p:ext>
            </p:extLst>
          </p:nvPr>
        </p:nvGraphicFramePr>
        <p:xfrm>
          <a:off x="9832" y="0"/>
          <a:ext cx="12182168" cy="7533242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923302">
                  <a:extLst>
                    <a:ext uri="{9D8B030D-6E8A-4147-A177-3AD203B41FA5}">
                      <a16:colId xmlns:a16="http://schemas.microsoft.com/office/drawing/2014/main" val="3264367027"/>
                    </a:ext>
                  </a:extLst>
                </a:gridCol>
                <a:gridCol w="529430">
                  <a:extLst>
                    <a:ext uri="{9D8B030D-6E8A-4147-A177-3AD203B41FA5}">
                      <a16:colId xmlns:a16="http://schemas.microsoft.com/office/drawing/2014/main" val="2678757773"/>
                    </a:ext>
                  </a:extLst>
                </a:gridCol>
                <a:gridCol w="2672321">
                  <a:extLst>
                    <a:ext uri="{9D8B030D-6E8A-4147-A177-3AD203B41FA5}">
                      <a16:colId xmlns:a16="http://schemas.microsoft.com/office/drawing/2014/main" val="1679799002"/>
                    </a:ext>
                  </a:extLst>
                </a:gridCol>
                <a:gridCol w="755131">
                  <a:extLst>
                    <a:ext uri="{9D8B030D-6E8A-4147-A177-3AD203B41FA5}">
                      <a16:colId xmlns:a16="http://schemas.microsoft.com/office/drawing/2014/main" val="380132835"/>
                    </a:ext>
                  </a:extLst>
                </a:gridCol>
                <a:gridCol w="1585774">
                  <a:extLst>
                    <a:ext uri="{9D8B030D-6E8A-4147-A177-3AD203B41FA5}">
                      <a16:colId xmlns:a16="http://schemas.microsoft.com/office/drawing/2014/main" val="1609175948"/>
                    </a:ext>
                  </a:extLst>
                </a:gridCol>
                <a:gridCol w="528591">
                  <a:extLst>
                    <a:ext uri="{9D8B030D-6E8A-4147-A177-3AD203B41FA5}">
                      <a16:colId xmlns:a16="http://schemas.microsoft.com/office/drawing/2014/main" val="3435163438"/>
                    </a:ext>
                  </a:extLst>
                </a:gridCol>
                <a:gridCol w="1322317">
                  <a:extLst>
                    <a:ext uri="{9D8B030D-6E8A-4147-A177-3AD203B41FA5}">
                      <a16:colId xmlns:a16="http://schemas.microsoft.com/office/drawing/2014/main" val="2698208608"/>
                    </a:ext>
                  </a:extLst>
                </a:gridCol>
                <a:gridCol w="523557">
                  <a:extLst>
                    <a:ext uri="{9D8B030D-6E8A-4147-A177-3AD203B41FA5}">
                      <a16:colId xmlns:a16="http://schemas.microsoft.com/office/drawing/2014/main" val="328008159"/>
                    </a:ext>
                  </a:extLst>
                </a:gridCol>
                <a:gridCol w="1781306">
                  <a:extLst>
                    <a:ext uri="{9D8B030D-6E8A-4147-A177-3AD203B41FA5}">
                      <a16:colId xmlns:a16="http://schemas.microsoft.com/office/drawing/2014/main" val="2127213382"/>
                    </a:ext>
                  </a:extLst>
                </a:gridCol>
                <a:gridCol w="560439">
                  <a:extLst>
                    <a:ext uri="{9D8B030D-6E8A-4147-A177-3AD203B41FA5}">
                      <a16:colId xmlns:a16="http://schemas.microsoft.com/office/drawing/2014/main" val="764960532"/>
                    </a:ext>
                  </a:extLst>
                </a:gridCol>
              </a:tblGrid>
              <a:tr h="4813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Accessibility Features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(90-100)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Accessibility Features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B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(80-89)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Accessibility Features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(70-79)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Accessibility Features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D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(60-69)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Accessibility Features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(&lt;59)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185802"/>
                  </a:ext>
                </a:extLst>
              </a:tr>
              <a:tr h="3609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Headphone Jack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Touch input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Biometric Log-in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79%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FM radio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61%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Flashlight Notification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456770"/>
                  </a:ext>
                </a:extLst>
              </a:tr>
              <a:tr h="3609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Bluetooth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Battery Saver or Adaptive Battery Settings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Closed-captioning Support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Near Field Communications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175469"/>
                  </a:ext>
                </a:extLst>
              </a:tr>
              <a:tr h="3609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Speaker-phone capable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98%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Speech-to-text/Dictation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Configurable Audio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Voice Notes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043216"/>
                  </a:ext>
                </a:extLst>
              </a:tr>
              <a:tr h="3609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GPS Capability 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Supports Accessibility APIs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Mirror Link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Automatic Redial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020461"/>
                  </a:ext>
                </a:extLst>
              </a:tr>
              <a:tr h="3609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Adjust Font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Text-to-speech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Real-time text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75%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Automatic Answer or Any Key Answer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51%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531586"/>
                  </a:ext>
                </a:extLst>
              </a:tr>
              <a:tr h="3609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Alternative Biometrics 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Dedicated/clearly distinguishable lock screen key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External Keyboard Support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75%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Switch Control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780651"/>
                  </a:ext>
                </a:extLst>
              </a:tr>
              <a:tr h="3609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USB 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Dedicated/clearly distinguishable volume keys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Assistive Touch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73%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Haptic Feedback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18908"/>
                  </a:ext>
                </a:extLst>
              </a:tr>
              <a:tr h="3609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Speed Dial 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Predictive Text Input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Hand Movement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73%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Visual Indicators on Display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028642"/>
                  </a:ext>
                </a:extLst>
              </a:tr>
              <a:tr h="3609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No Screen Timeout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93%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Accessibility Menu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85%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Screen reader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Easy Battery Placement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39%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648292"/>
                  </a:ext>
                </a:extLst>
              </a:tr>
              <a:tr h="3609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WEA-capable 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Visual Indicators on Display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85%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Two-way video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71%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Anti-slip Features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112650"/>
                  </a:ext>
                </a:extLst>
              </a:tr>
              <a:tr h="3609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Screen magnifier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Intelligent Personal (Digital) Assistant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External Switch / Pointer Support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Eye Tracking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33%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932429"/>
                  </a:ext>
                </a:extLst>
              </a:tr>
              <a:tr h="4312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Adjustable Vibration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Audible Cues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31%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49772"/>
                  </a:ext>
                </a:extLst>
              </a:tr>
              <a:tr h="3609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Emergency Services/Location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83%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Braille Display Support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895348"/>
                  </a:ext>
                </a:extLst>
              </a:tr>
              <a:tr h="1203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Simple Display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83%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Physical keyboard/number pad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224872"/>
                  </a:ext>
                </a:extLst>
              </a:tr>
              <a:tr h="4717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Gesture Based Navigation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83%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273709"/>
                  </a:ext>
                </a:extLst>
              </a:tr>
              <a:tr h="1230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Contrast Adjustment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063716"/>
                  </a:ext>
                </a:extLst>
              </a:tr>
              <a:tr h="2461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Stylus/Prosthetic Device support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073" marR="35073" marT="0" marB="0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888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738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934834-E616-E9A3-A846-6638E405E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1430000" cy="773113"/>
          </a:xfrm>
        </p:spPr>
        <p:txBody>
          <a:bodyPr>
            <a:normAutofit/>
          </a:bodyPr>
          <a:lstStyle/>
          <a:p>
            <a:r>
              <a:rPr lang="en-US" sz="2400" dirty="0"/>
              <a:t>Longitudinal Comparison of Mobile Phone Accessibility (2015 – 2022)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AB991F1-18FD-04A9-60ED-9BF97F01E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868442"/>
              </p:ext>
            </p:extLst>
          </p:nvPr>
        </p:nvGraphicFramePr>
        <p:xfrm>
          <a:off x="648929" y="773113"/>
          <a:ext cx="10441858" cy="5941634"/>
        </p:xfrm>
        <a:graphic>
          <a:graphicData uri="http://schemas.openxmlformats.org/drawingml/2006/table">
            <a:tbl>
              <a:tblPr firstRow="1" firstCol="1" bandRow="1"/>
              <a:tblGrid>
                <a:gridCol w="3230660">
                  <a:extLst>
                    <a:ext uri="{9D8B030D-6E8A-4147-A177-3AD203B41FA5}">
                      <a16:colId xmlns:a16="http://schemas.microsoft.com/office/drawing/2014/main" val="4244572497"/>
                    </a:ext>
                  </a:extLst>
                </a:gridCol>
                <a:gridCol w="924512">
                  <a:extLst>
                    <a:ext uri="{9D8B030D-6E8A-4147-A177-3AD203B41FA5}">
                      <a16:colId xmlns:a16="http://schemas.microsoft.com/office/drawing/2014/main" val="3820368743"/>
                    </a:ext>
                  </a:extLst>
                </a:gridCol>
                <a:gridCol w="2033928">
                  <a:extLst>
                    <a:ext uri="{9D8B030D-6E8A-4147-A177-3AD203B41FA5}">
                      <a16:colId xmlns:a16="http://schemas.microsoft.com/office/drawing/2014/main" val="2083954856"/>
                    </a:ext>
                  </a:extLst>
                </a:gridCol>
                <a:gridCol w="2126379">
                  <a:extLst>
                    <a:ext uri="{9D8B030D-6E8A-4147-A177-3AD203B41FA5}">
                      <a16:colId xmlns:a16="http://schemas.microsoft.com/office/drawing/2014/main" val="4032301367"/>
                    </a:ext>
                  </a:extLst>
                </a:gridCol>
                <a:gridCol w="2126379">
                  <a:extLst>
                    <a:ext uri="{9D8B030D-6E8A-4147-A177-3AD203B41FA5}">
                      <a16:colId xmlns:a16="http://schemas.microsoft.com/office/drawing/2014/main" val="3262342474"/>
                    </a:ext>
                  </a:extLst>
                </a:gridCol>
              </a:tblGrid>
              <a:tr h="5065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Accessibility Features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2019/20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834803"/>
                  </a:ext>
                </a:extLst>
              </a:tr>
              <a:tr h="39090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Way Video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 (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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40%)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63% (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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71% (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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741672"/>
                  </a:ext>
                </a:extLst>
              </a:tr>
              <a:tr h="39090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Adjust Font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95% (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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96% (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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5244923"/>
                  </a:ext>
                </a:extLst>
              </a:tr>
              <a:tr h="39090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Braille Access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44% (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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17%)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36% (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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25% (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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11%)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422768"/>
                  </a:ext>
                </a:extLst>
              </a:tr>
              <a:tr h="39090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Built-in TTS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89% (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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82% (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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87% (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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122711"/>
                  </a:ext>
                </a:extLst>
              </a:tr>
              <a:tr h="39090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Contrast Adjustment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83% (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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48%)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72% (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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82% (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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43331"/>
                  </a:ext>
                </a:extLst>
              </a:tr>
              <a:tr h="39090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Full access screen reader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53% (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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62% (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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9%)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72% (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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269826"/>
                  </a:ext>
                </a:extLst>
              </a:tr>
              <a:tr h="39090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# Keypad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13% (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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 (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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532045"/>
                  </a:ext>
                </a:extLst>
              </a:tr>
              <a:tr h="39090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QWERTY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3% (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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6% (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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3%)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 (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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498890"/>
                  </a:ext>
                </a:extLst>
              </a:tr>
              <a:tr h="39090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Procure TTS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 (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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 (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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14%)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363699"/>
                  </a:ext>
                </a:extLst>
              </a:tr>
              <a:tr h="39090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Simple Display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63% (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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40% (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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23%)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83% (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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047890"/>
                  </a:ext>
                </a:extLst>
              </a:tr>
              <a:tr h="39090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Touch Input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88% (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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93% (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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89% (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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020770"/>
                  </a:ext>
                </a:extLst>
              </a:tr>
              <a:tr h="39090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Vibration Adjustment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53% (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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 (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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84% (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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9%)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945851"/>
                  </a:ext>
                </a:extLst>
              </a:tr>
              <a:tr h="39090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Voice Features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93% (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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87% (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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6%)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15" marR="64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89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995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49A9E3-8B04-1B76-0781-CF32EB74F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effectLst/>
                <a:cs typeface="Arial" panose="020B0604020202020204" pitchFamily="34" charset="0"/>
              </a:rPr>
              <a:t>Comparison of Assistive Technology Connections </a:t>
            </a:r>
            <a:r>
              <a:rPr lang="en-US" sz="2800" b="1" dirty="0">
                <a:effectLst/>
                <a:cs typeface="Arial" panose="020B0604020202020204" pitchFamily="34" charset="0"/>
              </a:rPr>
              <a:t>(2019-2020) and 2022</a:t>
            </a:r>
            <a:endParaRPr lang="en-US" dirty="0"/>
          </a:p>
        </p:txBody>
      </p:sp>
      <p:graphicFrame>
        <p:nvGraphicFramePr>
          <p:cNvPr id="4" name="Content Placeholder 3" descr="Graph showing the comparison of assistive technology connection between 2019-2020 and 2022.&#10;It reads: &#10;&#10;In 2022, 96% of devices had USB . In 2019-2020,  99% had this feature.&#10;&#10;In 2022, 99% of devices had Bluetooth . In 2019-2020,  97% had this feature.&#10;&#10;In 2022, 99% of devices had Headphone Jack . In 2019-2020,  92% had this feature.&#10;&#10;In 2022, 84% of devices had Digital Assistant . In 2019-2020,  74% had this feature.&#10;&#10;In 2022, 58% of devices had Near Field Communications (NFC).  In 2019-2020,  61% had this feature.&#10;&#10;In 2022, 76% of devices had Mirror Link . In 2019-2020,  24% had this feature.">
            <a:extLst>
              <a:ext uri="{FF2B5EF4-FFF2-40B4-BE49-F238E27FC236}">
                <a16:creationId xmlns:a16="http://schemas.microsoft.com/office/drawing/2014/main" id="{2EC71FC0-CCD7-7B45-C834-63D0167BBB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419187"/>
              </p:ext>
            </p:extLst>
          </p:nvPr>
        </p:nvGraphicFramePr>
        <p:xfrm>
          <a:off x="381000" y="1560154"/>
          <a:ext cx="11430000" cy="422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4784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5448EF-2F80-CBEF-318C-C523ADB82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</p:spPr>
        <p:txBody>
          <a:bodyPr anchor="ctr">
            <a:normAutofit/>
          </a:bodyPr>
          <a:lstStyle/>
          <a:p>
            <a:r>
              <a:rPr lang="en-US" dirty="0"/>
              <a:t>Implications of Phone Feature Results</a:t>
            </a:r>
            <a:endParaRPr lang="en-US"/>
          </a:p>
        </p:txBody>
      </p:sp>
      <p:pic>
        <p:nvPicPr>
          <p:cNvPr id="5" name="Picture 4" descr="Illustration of a car full of people with luggage on top with text that reads &quot;Are we there yet?&quot;">
            <a:extLst>
              <a:ext uri="{FF2B5EF4-FFF2-40B4-BE49-F238E27FC236}">
                <a16:creationId xmlns:a16="http://schemas.microsoft.com/office/drawing/2014/main" id="{B2306CF5-0CD2-2181-738A-72E35B48E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98" y="1215483"/>
            <a:ext cx="4225652" cy="4225652"/>
          </a:xfrm>
          <a:prstGeom prst="rect">
            <a:avLst/>
          </a:prstGeo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FE586D-F99B-E858-4BC5-9A9029E19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8575" y="1215482"/>
            <a:ext cx="5613400" cy="5254143"/>
          </a:xfrm>
        </p:spPr>
        <p:txBody>
          <a:bodyPr>
            <a:normAutofit/>
          </a:bodyPr>
          <a:lstStyle/>
          <a:p>
            <a:r>
              <a:rPr lang="en-US" sz="2400" b="1" dirty="0"/>
              <a:t>No, we are not there yet.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ideal state has not been achieved.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Half to less than of the accessibility features were present on mobile devices.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Certain </a:t>
            </a:r>
            <a:r>
              <a:rPr lang="en-US" sz="2000" dirty="0">
                <a:effectLst/>
              </a:rPr>
              <a:t>phone features are a requisite for effective use.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Having more than one disability makes identifying an appropriate mobile device more complex.</a:t>
            </a:r>
          </a:p>
          <a:p>
            <a:pPr marL="800100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For the individual</a:t>
            </a:r>
          </a:p>
          <a:p>
            <a:pPr marL="800100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For the organization providing such devices for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86148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E3224-9E2A-37FE-DF5B-38A3BF98E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Accessibility Features for Visual Disabilities (2022)</a:t>
            </a:r>
            <a:endParaRPr lang="en-US" dirty="0"/>
          </a:p>
        </p:txBody>
      </p:sp>
      <p:graphicFrame>
        <p:nvGraphicFramePr>
          <p:cNvPr id="4" name="Content Placeholder 3" descr="This image is a bar graph showing the accessibility features for vision disabilities. These values are for all phones in the sample. 96% of phones had adjust font, 93% had no screen timeout, 90% had screen magnifier, 87% had speech-to-text/voice input, 87% had text-to-speech, 86% had dedicated and clearly distinguishable key to lock the screen, 86% had dedicated and clearly distinguishable volume keys, 85% had accessibility menu, 84% had digital assistant, 82% had contrast adjustment, 79% had biometric login, 75% had external keyboard support, 72% had screen reader, 61% had FM radio, 57% had voice notes, 42% had haptic feedback, 25% had braille display support, 15% had physical keyboard/QWERTY. ">
            <a:extLst>
              <a:ext uri="{FF2B5EF4-FFF2-40B4-BE49-F238E27FC236}">
                <a16:creationId xmlns:a16="http://schemas.microsoft.com/office/drawing/2014/main" id="{8D5CFB59-6190-DC12-CF8E-D12ACC3C35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268213"/>
              </p:ext>
            </p:extLst>
          </p:nvPr>
        </p:nvGraphicFramePr>
        <p:xfrm>
          <a:off x="381000" y="1216025"/>
          <a:ext cx="11430000" cy="422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7321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A8BA08-67D4-E195-FF22-8C9F28D07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Changes in Accessibility Features Supporting Visual Disabilities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B8708FA-013B-082A-1A31-9A626E9B20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975180"/>
              </p:ext>
            </p:extLst>
          </p:nvPr>
        </p:nvGraphicFramePr>
        <p:xfrm>
          <a:off x="956954" y="1337189"/>
          <a:ext cx="10278092" cy="4316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9456" imgH="2498473" progId="Word.Document.12">
                  <p:embed/>
                </p:oleObj>
              </mc:Choice>
              <mc:Fallback>
                <p:oleObj name="Document" r:id="rId3" imgW="5949456" imgH="2498473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B8708FA-013B-082A-1A31-9A626E9B20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6954" y="1337189"/>
                        <a:ext cx="10278092" cy="4316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3809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FE586D-F99B-E858-4BC5-9A9029E19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929" y="1815691"/>
            <a:ext cx="8237851" cy="32266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These results indicate that people who utilize braille readers have limited options when selecting a mobile phone.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Differential access based on disability type is the antithesis of  equitable access.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Within the visual disability community there is a  wide range of access needs.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448EF-2F80-CBEF-318C-C523ADB82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1" y="317742"/>
            <a:ext cx="11430000" cy="1014761"/>
          </a:xfrm>
        </p:spPr>
        <p:txBody>
          <a:bodyPr/>
          <a:lstStyle/>
          <a:p>
            <a:r>
              <a:rPr lang="en-US" dirty="0"/>
              <a:t>Implications of Visual Disability Feature Results</a:t>
            </a:r>
          </a:p>
        </p:txBody>
      </p:sp>
    </p:spTree>
    <p:extLst>
      <p:ext uri="{BB962C8B-B14F-4D97-AF65-F5344CB8AC3E}">
        <p14:creationId xmlns:p14="http://schemas.microsoft.com/office/powerpoint/2010/main" val="3493190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80406D-4A46-C233-A32E-39BF91CAA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Features for Hearing Disabilities</a:t>
            </a:r>
          </a:p>
        </p:txBody>
      </p:sp>
      <p:graphicFrame>
        <p:nvGraphicFramePr>
          <p:cNvPr id="4" name="Content Placeholder 3" descr="This graph shows the accessibility features for hearing disabilities in 2022 sample. Ninety-nine percent (99%) of phones had Bluetooth, 98% speakerphone capable, 94% HAC rating, 93% adjustable vibration, 93% no screen timeout, 89% had touch input, 85% had accessibility menu, 85% had visual indicators on display, 76% configurable audio, 76% closed captioning, 75% real-time transcription, 71% two-way video, 59% flashlight notification, 42% haptic feedback, and 41% visual indicators on display. ">
            <a:extLst>
              <a:ext uri="{FF2B5EF4-FFF2-40B4-BE49-F238E27FC236}">
                <a16:creationId xmlns:a16="http://schemas.microsoft.com/office/drawing/2014/main" id="{D8349BAF-2B46-DACC-B3DE-6E9E1F03725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1000" y="1216025"/>
          <a:ext cx="11430000" cy="422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6504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F882EB-C4F9-81EA-DDCA-A499F832A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Differential of Accessibility Features for Hearing Disabilities between 2019-2020 and 2022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5EEFC9E-AD16-166E-ED38-6FC71479C3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886054"/>
              </p:ext>
            </p:extLst>
          </p:nvPr>
        </p:nvGraphicFramePr>
        <p:xfrm>
          <a:off x="1361352" y="1253726"/>
          <a:ext cx="9080506" cy="4986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9456" imgH="3271810" progId="Word.Document.12">
                  <p:embed/>
                </p:oleObj>
              </mc:Choice>
              <mc:Fallback>
                <p:oleObj name="Document" r:id="rId3" imgW="5949456" imgH="3271810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5EEFC9E-AD16-166E-ED38-6FC71479C3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1352" y="1253726"/>
                        <a:ext cx="9080506" cy="4986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0059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53275-A0F1-2279-178B-5BC6DE48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Hearing Aid Compatibility</a:t>
            </a:r>
          </a:p>
        </p:txBody>
      </p:sp>
      <p:graphicFrame>
        <p:nvGraphicFramePr>
          <p:cNvPr id="5" name="Content Placeholder 4" descr="Pie chart showing HAC rating with the following breakdown. M3/T4 account for 46%, M3/T4 (27%), M4/T3 (12%), M4/T4 (8%), N/A (7%). ">
            <a:extLst>
              <a:ext uri="{FF2B5EF4-FFF2-40B4-BE49-F238E27FC236}">
                <a16:creationId xmlns:a16="http://schemas.microsoft.com/office/drawing/2014/main" id="{E4BA865F-BEC1-790B-B8D9-C84DE508713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79413" y="1216025"/>
          <a:ext cx="5614987" cy="422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5" descr="Pie graph showing the HAC rating for 2022 mobile phones and 2019-2020 mobile phones. It reads:&#10;&#10;In 2022, 46% of phones had this feature. M3/T3 In 2019-2020, 0% had M3/T3.&#10;&#10;In 2022, 27% of phones had this feature. M3/T4 In 2019-2020, 24% had M3/T4.&#10;&#10;In 2022, 12% of phones had this feature. M4/T3 In 2019-2020, 39% had M4/T3.&#10;&#10;In 2022, 8% of phones had this feature. M4/T4 In 2019-2020, 14% had M4/T4.&#10;&#10;In 2022, 7% of phones had this feature. unavailable information. In 2019-2020, 2% had unavailable information.&#10;&#10;In 2022, 0% of phones had this feature. M3 In 2019-2020, 1% had M3.&#10;&#10;In 2022, 0% of phones had this feature. M4 In 2019-2020, 20% had M4.">
            <a:extLst>
              <a:ext uri="{FF2B5EF4-FFF2-40B4-BE49-F238E27FC236}">
                <a16:creationId xmlns:a16="http://schemas.microsoft.com/office/drawing/2014/main" id="{425A733F-5A74-2D65-8065-18DDD7DFB63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97600" y="1216025"/>
          <a:ext cx="5613400" cy="422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20609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Three grouped images representing policy, research, and development">
            <a:extLst>
              <a:ext uri="{FF2B5EF4-FFF2-40B4-BE49-F238E27FC236}">
                <a16:creationId xmlns:a16="http://schemas.microsoft.com/office/drawing/2014/main" id="{F6334B59-528E-AC7A-9842-80757A8B19EA}"/>
              </a:ext>
            </a:extLst>
          </p:cNvPr>
          <p:cNvGrpSpPr/>
          <p:nvPr/>
        </p:nvGrpSpPr>
        <p:grpSpPr>
          <a:xfrm>
            <a:off x="2587818" y="609283"/>
            <a:ext cx="6404972" cy="3357436"/>
            <a:chOff x="1427061" y="1167762"/>
            <a:chExt cx="6404972" cy="3357436"/>
          </a:xfrm>
        </p:grpSpPr>
        <p:pic>
          <p:nvPicPr>
            <p:cNvPr id="3" name="7718018B-A2C8-4A46-A55E-AD8118276CC9-L0-001.jpeg" descr="Photo of a capitol building to represent policy." title="Photo">
              <a:extLst>
                <a:ext uri="{FF2B5EF4-FFF2-40B4-BE49-F238E27FC236}">
                  <a16:creationId xmlns:a16="http://schemas.microsoft.com/office/drawing/2014/main" id="{D54F929C-C5D8-C3C1-36BD-4BE65CF59DDC}"/>
                </a:ext>
              </a:extLst>
            </p:cNvPr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427061" y="2824956"/>
              <a:ext cx="1813567" cy="120797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" name="0284281D-F9A3-4B29-A7AD-78439B896087-L0-001.jpeg" descr="Image showing the word &quot;research&quot; through a magnifying glass to represent research." title="Image">
              <a:extLst>
                <a:ext uri="{FF2B5EF4-FFF2-40B4-BE49-F238E27FC236}">
                  <a16:creationId xmlns:a16="http://schemas.microsoft.com/office/drawing/2014/main" id="{D7534D24-2A5C-17F3-C73E-4561B99AF603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971748" y="1167762"/>
              <a:ext cx="1357591" cy="135759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5" name="89AC88A4-C55D-4F8D-AF86-D90A43C7419D-L0-001.jpeg" descr="Image of a man with many types of computing and communications  technologies floating above his hands to represent development." title="Photo">
              <a:extLst>
                <a:ext uri="{FF2B5EF4-FFF2-40B4-BE49-F238E27FC236}">
                  <a16:creationId xmlns:a16="http://schemas.microsoft.com/office/drawing/2014/main" id="{9A67AAB8-1350-E974-C0C3-281B4834E30D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207339" y="2865773"/>
              <a:ext cx="1624694" cy="112645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" name="Shape 63">
              <a:extLst>
                <a:ext uri="{FF2B5EF4-FFF2-40B4-BE49-F238E27FC236}">
                  <a16:creationId xmlns:a16="http://schemas.microsoft.com/office/drawing/2014/main" id="{B9A2EA46-D6D3-555F-D6FE-3D2AA77D2CFC}"/>
                </a:ext>
              </a:extLst>
            </p:cNvPr>
            <p:cNvSpPr/>
            <p:nvPr/>
          </p:nvSpPr>
          <p:spPr>
            <a:xfrm>
              <a:off x="1846870" y="4155866"/>
              <a:ext cx="665950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pPr lvl="0"/>
              <a:r>
                <a:rPr dirty="0"/>
                <a:t>Policy</a:t>
              </a:r>
            </a:p>
          </p:txBody>
        </p:sp>
        <p:sp>
          <p:nvSpPr>
            <p:cNvPr id="7" name="Shape 64">
              <a:extLst>
                <a:ext uri="{FF2B5EF4-FFF2-40B4-BE49-F238E27FC236}">
                  <a16:creationId xmlns:a16="http://schemas.microsoft.com/office/drawing/2014/main" id="{1DEC9519-4D9F-4D6E-04AE-F8B73F46FE3F}"/>
                </a:ext>
              </a:extLst>
            </p:cNvPr>
            <p:cNvSpPr/>
            <p:nvPr/>
          </p:nvSpPr>
          <p:spPr>
            <a:xfrm>
              <a:off x="4134444" y="2918124"/>
              <a:ext cx="1194895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lvl="0"/>
              <a:r>
                <a:rPr dirty="0"/>
                <a:t>Research </a:t>
              </a:r>
            </a:p>
          </p:txBody>
        </p:sp>
        <p:sp>
          <p:nvSpPr>
            <p:cNvPr id="8" name="Shape 65">
              <a:extLst>
                <a:ext uri="{FF2B5EF4-FFF2-40B4-BE49-F238E27FC236}">
                  <a16:creationId xmlns:a16="http://schemas.microsoft.com/office/drawing/2014/main" id="{E81D24FF-9FE6-6E5F-C04C-0CA0D7590DCC}"/>
                </a:ext>
              </a:extLst>
            </p:cNvPr>
            <p:cNvSpPr/>
            <p:nvPr/>
          </p:nvSpPr>
          <p:spPr>
            <a:xfrm>
              <a:off x="6258710" y="4155866"/>
              <a:ext cx="1521952" cy="3581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pPr lvl="0"/>
              <a:r>
                <a:rPr dirty="0"/>
                <a:t>Development </a:t>
              </a:r>
            </a:p>
          </p:txBody>
        </p:sp>
        <p:cxnSp>
          <p:nvCxnSpPr>
            <p:cNvPr id="9" name="Curved Connector 2">
              <a:extLst>
                <a:ext uri="{FF2B5EF4-FFF2-40B4-BE49-F238E27FC236}">
                  <a16:creationId xmlns:a16="http://schemas.microsoft.com/office/drawing/2014/main" id="{B3EC9CF2-3163-7F3B-15C6-0528C3273DC1}"/>
                </a:ext>
              </a:extLst>
            </p:cNvPr>
            <p:cNvCxnSpPr>
              <a:cxnSpLocks/>
              <a:stCxn id="4" idx="1"/>
              <a:endCxn id="3" idx="0"/>
            </p:cNvCxnSpPr>
            <p:nvPr/>
          </p:nvCxnSpPr>
          <p:spPr>
            <a:xfrm rot="10800000" flipV="1">
              <a:off x="2333846" y="1846558"/>
              <a:ext cx="1637903" cy="978398"/>
            </a:xfrm>
            <a:prstGeom prst="curvedConnector2">
              <a:avLst/>
            </a:prstGeom>
            <a:noFill/>
            <a:ln w="12700" cap="flat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" name="Curved Connector 4">
              <a:extLst>
                <a:ext uri="{FF2B5EF4-FFF2-40B4-BE49-F238E27FC236}">
                  <a16:creationId xmlns:a16="http://schemas.microsoft.com/office/drawing/2014/main" id="{C5F81C15-1134-D296-76BE-A65C52881077}"/>
                </a:ext>
              </a:extLst>
            </p:cNvPr>
            <p:cNvCxnSpPr>
              <a:cxnSpLocks/>
              <a:stCxn id="4" idx="3"/>
              <a:endCxn id="5" idx="0"/>
            </p:cNvCxnSpPr>
            <p:nvPr/>
          </p:nvCxnSpPr>
          <p:spPr>
            <a:xfrm>
              <a:off x="5329339" y="1846558"/>
              <a:ext cx="1690347" cy="1019215"/>
            </a:xfrm>
            <a:prstGeom prst="curvedConnector2">
              <a:avLst/>
            </a:prstGeom>
            <a:noFill/>
            <a:ln w="12700" cap="flat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7A339C-3D15-0011-BB23-4DABFA39BFD4}"/>
              </a:ext>
            </a:extLst>
          </p:cNvPr>
          <p:cNvCxnSpPr/>
          <p:nvPr/>
        </p:nvCxnSpPr>
        <p:spPr bwMode="auto">
          <a:xfrm>
            <a:off x="1605750" y="4099219"/>
            <a:ext cx="8001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89C14A5-5B4D-C1C3-E166-DF24FBEE45E3}"/>
              </a:ext>
            </a:extLst>
          </p:cNvPr>
          <p:cNvSpPr/>
          <p:nvPr/>
        </p:nvSpPr>
        <p:spPr>
          <a:xfrm>
            <a:off x="1391700" y="4282764"/>
            <a:ext cx="8839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CACP is an R&amp;D policy center at the Georgia Institute of Technology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. We uphold our mission to study the interaction between people, policies and technology to assist in the development of equitable communications through inclusive design and applied policy research.</a:t>
            </a:r>
            <a:endParaRPr lang="en-US" sz="20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10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Our process: </a:t>
            </a:r>
          </a:p>
          <a:p>
            <a:pPr marL="0" indent="0">
              <a:buNone/>
            </a:pPr>
            <a:r>
              <a:rPr lang="en-US" sz="2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Research  </a:t>
            </a:r>
            <a:r>
              <a:rPr 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  Accessible Product Development</a:t>
            </a:r>
            <a:r>
              <a:rPr 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  Neutral Authority to </a:t>
            </a:r>
            <a:r>
              <a:rPr 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Inform Policy</a:t>
            </a:r>
          </a:p>
        </p:txBody>
      </p:sp>
    </p:spTree>
    <p:extLst>
      <p:ext uri="{BB962C8B-B14F-4D97-AF65-F5344CB8AC3E}">
        <p14:creationId xmlns:p14="http://schemas.microsoft.com/office/powerpoint/2010/main" val="157785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2AC255-AE0F-75C9-9741-4170E706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of Smartphone and Non-Smartphone HAC Ratings</a:t>
            </a:r>
          </a:p>
        </p:txBody>
      </p:sp>
      <p:graphicFrame>
        <p:nvGraphicFramePr>
          <p:cNvPr id="4" name="Content Placeholder 3" descr="29% of nonsmartphones did not have a HAC rating, while only 4% of smartphones were missing HAC rating&#10;&#10;29% of nonsmartphones had M4/T4 and 6% had M4/T4&#10;&#10;6% of nonsmartphones had M4/T3, and 13% of smartphones had M4/T3&#10;&#10;29% of nonsmartphones had M3/T4, and 26% of smartphones had M3/T4&#10;&#10;6% of nonsmartphones had M3/T3, and 51% of smartphones had M3/T3.">
            <a:extLst>
              <a:ext uri="{FF2B5EF4-FFF2-40B4-BE49-F238E27FC236}">
                <a16:creationId xmlns:a16="http://schemas.microsoft.com/office/drawing/2014/main" id="{24B269DA-7210-A5EE-CC7A-9CEA83DB2E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1000" y="1216025"/>
          <a:ext cx="11430000" cy="422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3009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5448EF-2F80-CBEF-318C-C523ADB82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</p:spPr>
        <p:txBody>
          <a:bodyPr anchor="ctr">
            <a:normAutofit/>
          </a:bodyPr>
          <a:lstStyle/>
          <a:p>
            <a:r>
              <a:rPr lang="en-US" dirty="0"/>
              <a:t>Implications of Hearing Disability Feature Results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FE586D-F99B-E858-4BC5-9A9029E19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0826" y="1874425"/>
            <a:ext cx="11881778" cy="711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effectLst/>
              </a:rPr>
              <a:t>The HAC ratings are likely impacted by advances in the hearing aid industry.</a:t>
            </a:r>
          </a:p>
        </p:txBody>
      </p:sp>
      <p:pic>
        <p:nvPicPr>
          <p:cNvPr id="6" name="Picture 5" descr="Image showing the marriage between hearing aids and smartphones">
            <a:extLst>
              <a:ext uri="{FF2B5EF4-FFF2-40B4-BE49-F238E27FC236}">
                <a16:creationId xmlns:a16="http://schemas.microsoft.com/office/drawing/2014/main" id="{152C2F7E-8948-91C1-1DC5-032D1202A1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72" t="18378" r="4274" b="9491"/>
          <a:stretch/>
        </p:blipFill>
        <p:spPr>
          <a:xfrm>
            <a:off x="2041436" y="3245007"/>
            <a:ext cx="9979742" cy="35828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9CD82C-2818-8F9D-88A9-465D193B0E1F}"/>
              </a:ext>
            </a:extLst>
          </p:cNvPr>
          <p:cNvSpPr txBox="1"/>
          <p:nvPr/>
        </p:nvSpPr>
        <p:spPr>
          <a:xfrm>
            <a:off x="1868993" y="2984360"/>
            <a:ext cx="1276141" cy="1497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41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1AE0D3-67DE-5A5F-0E1C-93714382B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Features for Cognitive Disabilities (2022)</a:t>
            </a:r>
          </a:p>
        </p:txBody>
      </p:sp>
      <p:graphicFrame>
        <p:nvGraphicFramePr>
          <p:cNvPr id="4" name="Content Placeholder 3" descr="The figure shows a bar graph of the accessibility features for cognitive disabilities. 96% had alternatives to biometrics, 96% adjust font, 95% speed dial, 93% no screen timeout, 87% speech-to-text/dictation, 86% dedicated and clearly distinguishable key to lock the screen, 86% predictive text input, 84% intelligent personal assistant, 85% accessibility menu, 82% contrast adjustment, 79% biometric log-in, 72% screen reader, 70% simple display, 57% voice notes, 56% automatic redial, 51% automatic answer or any key answer.">
            <a:extLst>
              <a:ext uri="{FF2B5EF4-FFF2-40B4-BE49-F238E27FC236}">
                <a16:creationId xmlns:a16="http://schemas.microsoft.com/office/drawing/2014/main" id="{B9AE068C-2F29-0B49-1FF4-5B267865665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1000" y="1216025"/>
          <a:ext cx="11430000" cy="422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9168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E4EED6-FFA8-6172-F793-8C096DC3B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Differentials of Accessibility Features for Cognitive Disabilities between 2019-2020 and 2022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F113E91-6DA4-C6BB-F0EF-F16C5AA5C5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815972"/>
              </p:ext>
            </p:extLst>
          </p:nvPr>
        </p:nvGraphicFramePr>
        <p:xfrm>
          <a:off x="865239" y="1508760"/>
          <a:ext cx="10736826" cy="3962400"/>
        </p:xfrm>
        <a:graphic>
          <a:graphicData uri="http://schemas.openxmlformats.org/drawingml/2006/table">
            <a:tbl>
              <a:tblPr firstRow="1" firstCol="1" bandRow="1"/>
              <a:tblGrid>
                <a:gridCol w="5598393">
                  <a:extLst>
                    <a:ext uri="{9D8B030D-6E8A-4147-A177-3AD203B41FA5}">
                      <a16:colId xmlns:a16="http://schemas.microsoft.com/office/drawing/2014/main" val="555137012"/>
                    </a:ext>
                  </a:extLst>
                </a:gridCol>
                <a:gridCol w="5138433">
                  <a:extLst>
                    <a:ext uri="{9D8B030D-6E8A-4147-A177-3AD203B41FA5}">
                      <a16:colId xmlns:a16="http://schemas.microsoft.com/office/drawing/2014/main" val="3812210276"/>
                    </a:ext>
                  </a:extLst>
                </a:gridCol>
              </a:tblGrid>
              <a:tr h="4210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Accessibility Features Supporting People with Cognitive Disabilities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Percent Increase Since 2019-2020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96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Simple display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35729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Intelligent Personal Assistant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99138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Contrast Adjustment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336197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Screen reader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54080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Built-in TTS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21154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Adjust Font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38659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Accessibility Menu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06550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Accessibility Features Supporting People with Cognitive Disabilities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Percent Decreases/No Change Since 2019-2020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48507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Speech-to-text/Dictation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885337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Biometric Log-In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249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44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FE586D-F99B-E858-4BC5-9A9029E19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015" y="1120877"/>
            <a:ext cx="6243482" cy="555273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800" b="1" dirty="0">
                <a:latin typeface="Calibri" panose="020F0502020204030204" pitchFamily="34" charset="0"/>
                <a:cs typeface="Arial" panose="020B0604020202020204" pitchFamily="34" charset="0"/>
              </a:rPr>
              <a:t>Availability of features are on the rise for</a:t>
            </a:r>
          </a:p>
          <a:p>
            <a:pPr marL="0" marR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Ease of call taking/making (auto answer/ any key answer, speed dial, and auto redial)</a:t>
            </a:r>
          </a:p>
          <a:p>
            <a:pPr marL="0" marR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Ease of navigation (distinguishable home button)</a:t>
            </a:r>
          </a:p>
          <a:p>
            <a:pPr marL="0" marR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Shorter word counts per line (adjust font)</a:t>
            </a:r>
          </a:p>
          <a:p>
            <a:pPr marL="0" marR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Auditory information processing (TTS and screen reader)</a:t>
            </a:r>
          </a:p>
          <a:p>
            <a:pPr marL="0" marR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Removal of distracting stimuli (simple display)</a:t>
            </a:r>
          </a:p>
          <a:p>
            <a:pPr marL="0" marR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Readability (contrast adjustment)</a:t>
            </a:r>
          </a:p>
          <a:p>
            <a:pPr marL="0" marR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Limiting dependence on typing (voice input, digital assistants, predictive text)</a:t>
            </a:r>
          </a:p>
          <a:p>
            <a:pPr marL="0" marR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Limiting dependency on memory (biometric log-in).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448EF-2F80-CBEF-318C-C523ADB82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786" y="184393"/>
            <a:ext cx="11430000" cy="1014761"/>
          </a:xfrm>
        </p:spPr>
        <p:txBody>
          <a:bodyPr/>
          <a:lstStyle/>
          <a:p>
            <a:r>
              <a:rPr lang="en-US" dirty="0"/>
              <a:t>Implications of Cognitive Disability Feature Results</a:t>
            </a:r>
          </a:p>
        </p:txBody>
      </p:sp>
      <p:pic>
        <p:nvPicPr>
          <p:cNvPr id="6" name="Picture 5" descr="icon that shows an i8llustartion of a  human profile with a Venn diagram brain ">
            <a:extLst>
              <a:ext uri="{FF2B5EF4-FFF2-40B4-BE49-F238E27FC236}">
                <a16:creationId xmlns:a16="http://schemas.microsoft.com/office/drawing/2014/main" id="{7F97D7DE-6287-7C19-6CC4-F7F79D350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066" y="2179513"/>
            <a:ext cx="2339464" cy="24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59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9AB053-5FC5-B027-D816-38BF79EE6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Features for Mobility Disabilities (2022)</a:t>
            </a:r>
          </a:p>
        </p:txBody>
      </p:sp>
      <p:graphicFrame>
        <p:nvGraphicFramePr>
          <p:cNvPr id="4" name="Content Placeholder 3" descr="In 2022, 95% of phones had Speed Dial&#10;In 2022, 93% of phones had No Screen Timeout&#10;In 2022, 87% of phones had Voice Input/Speech-to-Text&#10;In 2022, 86% of phones had Predictive Text Input&#10;In 2022, 85% of phones had Accessibility Menu&#10;In 2022, 84% of phones had Intelligent Personal Assistant&#10;In 2022, 83% of phones had Supports Gesture Based Navigation&#10;In 2022, 83% of phones had Simple display&#10;In 2022, 82% of phones had Stylus or Prosthetic Device support&#10;In 2022, 79% of phones had Biometric Log-In&#10;In 2022, 75% of phones had External Keyboard Support&#10;In 2022, 73% of phones had Hand Movement&#10;In 2022, 73% of phones had Assistive Touch&#10;In 2022, 58% of phones had Near Field Communications (NFC)&#10;In 2022, 57% of phones had Voice Notes  (Allows you to record, save and play back a short voice reminder)&#10;In 2022, 56% of phones had Automatic Answer or Any Key Answer&#10;In 2022, 54% of phones had Easy Battery Placement&#10;In 2022, 51% of phones had Automatic Redial&#10;In 2022, 48% of phones had Switch Control&#10;In 2022, 45% of phones had Anti-slip Features&#10;In 2022, 33% of phones had Eye tracking&#10;">
            <a:extLst>
              <a:ext uri="{FF2B5EF4-FFF2-40B4-BE49-F238E27FC236}">
                <a16:creationId xmlns:a16="http://schemas.microsoft.com/office/drawing/2014/main" id="{D49207D7-0067-8046-5440-540ED19400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1000" y="1216025"/>
          <a:ext cx="11430000" cy="422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0215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9C74E0-7BB5-F6EA-1EA1-D0441B35A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Differential Accessibility Features for Mobility Disabilities between 2019-2020 and 2022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E57076D-3F8F-BAB2-550D-313B875C1C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3517"/>
              </p:ext>
            </p:extLst>
          </p:nvPr>
        </p:nvGraphicFramePr>
        <p:xfrm>
          <a:off x="1101214" y="1215483"/>
          <a:ext cx="10353368" cy="4943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9456" imgH="3118945" progId="Word.Document.12">
                  <p:embed/>
                </p:oleObj>
              </mc:Choice>
              <mc:Fallback>
                <p:oleObj name="Document" r:id="rId3" imgW="5949456" imgH="3118945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E57076D-3F8F-BAB2-550D-313B875C1C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1214" y="1215483"/>
                        <a:ext cx="10353368" cy="4943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5776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FE586D-F99B-E858-4BC5-9A9029E19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549" y="1647327"/>
            <a:ext cx="10494178" cy="356334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MinionPro"/>
              </a:rPr>
              <a:t>Manufacturers should be encouraged to “up their game” when it comes to more complex access needs.</a:t>
            </a:r>
          </a:p>
          <a:p>
            <a:pPr marL="0" indent="0">
              <a:buNone/>
            </a:pPr>
            <a:endParaRPr lang="en-US" sz="2400" dirty="0">
              <a:effectLst/>
              <a:latin typeface="MinionPro"/>
            </a:endParaRPr>
          </a:p>
          <a:p>
            <a:pPr marL="0" indent="0">
              <a:buNone/>
            </a:pPr>
            <a:r>
              <a:rPr lang="en-US" sz="2400" dirty="0">
                <a:latin typeface="MinionPro"/>
              </a:rPr>
              <a:t>People should not have to sacrifice one feature for another when both are needed and wanted.</a:t>
            </a:r>
            <a:endParaRPr lang="en-US" sz="2400" dirty="0">
              <a:effectLst/>
              <a:latin typeface="MinionPro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448EF-2F80-CBEF-318C-C523ADB82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00722"/>
            <a:ext cx="11430000" cy="1014761"/>
          </a:xfrm>
        </p:spPr>
        <p:txBody>
          <a:bodyPr/>
          <a:lstStyle/>
          <a:p>
            <a:r>
              <a:rPr lang="en-US" dirty="0"/>
              <a:t>Implications of Mobility Disability Feature Results</a:t>
            </a:r>
          </a:p>
        </p:txBody>
      </p:sp>
    </p:spTree>
    <p:extLst>
      <p:ext uri="{BB962C8B-B14F-4D97-AF65-F5344CB8AC3E}">
        <p14:creationId xmlns:p14="http://schemas.microsoft.com/office/powerpoint/2010/main" val="3377080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FCC69-5FB9-265A-4A06-6EFD57444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380" y="2492897"/>
            <a:ext cx="9392265" cy="101476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Results &amp; Implications: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Current State and Past Comparisons by Phone Type and Provider Type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56D7E7-3288-3834-E573-7EC9B15E1E42}"/>
              </a:ext>
            </a:extLst>
          </p:cNvPr>
          <p:cNvSpPr txBox="1"/>
          <p:nvPr/>
        </p:nvSpPr>
        <p:spPr>
          <a:xfrm>
            <a:off x="3332639" y="1112344"/>
            <a:ext cx="5671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Questions? Comments?</a:t>
            </a:r>
          </a:p>
        </p:txBody>
      </p:sp>
    </p:spTree>
    <p:extLst>
      <p:ext uri="{BB962C8B-B14F-4D97-AF65-F5344CB8AC3E}">
        <p14:creationId xmlns:p14="http://schemas.microsoft.com/office/powerpoint/2010/main" val="106558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7C7613-083A-AD4B-5882-F915849C9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Type: Tier 1 Phones and Lifeline Phones </a:t>
            </a:r>
          </a:p>
        </p:txBody>
      </p:sp>
      <p:graphicFrame>
        <p:nvGraphicFramePr>
          <p:cNvPr id="4" name="Content Placeholder 3" descr="100% of mobile phones carried by the top 5 carriers had Bluetooth 96% of Lifeline providers had this feature.&#10;100% of mobile phones carried by the top 5 carriers had GPS Capability  90% of Lifeline providers had this feature.&#10;99% of mobile phones carried by the top 5 carriers had Headphone Jack 100% of Lifeline providers had this feature.&#10;96% of mobile phones carried by the top 5 carriers had USB 94% of Lifeline providers had this feature.&#10;87% of mobile phones carried by the top 5 carriers had Battery Saver or Adaptive Battery Settings  86% of Lifeline providers had this feature.&#10;86% of mobile phones carried by the top 5 carriers had Accessibility Menu  82% of Lifeline providers had this feature.&#10;86% of mobile phones carried by the top 5 carriers had Supports Accessibility APIs  88% of Lifeline providers had this feature.&#10;82% of mobile phones carried by the top 5 carriers had Biometric login 74% of Lifeline providers had this feature.&#10;80% of mobile phones carried by the top 5 carriers had Mirror Link 90% of Lifeline providers had this feature.&#10;70% of mobile phones carried by the top 5 carriers had Emergency Services &amp; Location 90% of Lifeline providers had this feature.">
            <a:extLst>
              <a:ext uri="{FF2B5EF4-FFF2-40B4-BE49-F238E27FC236}">
                <a16:creationId xmlns:a16="http://schemas.microsoft.com/office/drawing/2014/main" id="{2EE00283-C830-334D-98A4-B4329D1666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044093"/>
              </p:ext>
            </p:extLst>
          </p:nvPr>
        </p:nvGraphicFramePr>
        <p:xfrm>
          <a:off x="381000" y="1510993"/>
          <a:ext cx="11430000" cy="422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074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</p:spPr>
        <p:txBody>
          <a:bodyPr anchor="ctr">
            <a:normAutofit/>
          </a:bodyPr>
          <a:lstStyle/>
          <a:p>
            <a:r>
              <a:rPr lang="en-US" b="1"/>
              <a:t>Introduction</a:t>
            </a:r>
          </a:p>
        </p:txBody>
      </p:sp>
      <p:pic>
        <p:nvPicPr>
          <p:cNvPr id="3" name="Picture 2" descr="Multiple stacks of $20 bills amounting to $1000 among multiple smartphones.">
            <a:extLst>
              <a:ext uri="{FF2B5EF4-FFF2-40B4-BE49-F238E27FC236}">
                <a16:creationId xmlns:a16="http://schemas.microsoft.com/office/drawing/2014/main" id="{36620CA0-4AB5-28EE-A08D-083E33157A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" r="3" b="4"/>
          <a:stretch/>
        </p:blipFill>
        <p:spPr>
          <a:xfrm>
            <a:off x="379048" y="1215483"/>
            <a:ext cx="5615353" cy="4225652"/>
          </a:xfrm>
          <a:prstGeom prst="rect">
            <a:avLst/>
          </a:prstGeo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202EF4-BE1D-8146-9846-177F3B789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215483"/>
            <a:ext cx="5613400" cy="4225652"/>
          </a:xfrm>
        </p:spPr>
        <p:txBody>
          <a:bodyPr>
            <a:normAutofit/>
          </a:bodyPr>
          <a:lstStyle/>
          <a:p>
            <a:r>
              <a:rPr lang="en-US" sz="2400" dirty="0"/>
              <a:t>25% of the U.S. Population is comprised of people with disabilities </a:t>
            </a:r>
            <a:r>
              <a:rPr lang="en-US" sz="1400" dirty="0"/>
              <a:t>(</a:t>
            </a:r>
            <a:r>
              <a:rPr lang="en-US" sz="1600" dirty="0">
                <a:effectLst/>
                <a:latin typeface="Arial" panose="020B0604020202020204" pitchFamily="34" charset="0"/>
              </a:rPr>
              <a:t>Okoro et al., 2018)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With 511 USD Billion dollars in purchasing power </a:t>
            </a:r>
            <a:r>
              <a:rPr lang="en-US" sz="1600" dirty="0">
                <a:latin typeface="Arial" panose="020B0604020202020204" pitchFamily="34" charset="0"/>
              </a:rPr>
              <a:t>(</a:t>
            </a:r>
            <a:r>
              <a:rPr lang="en-US" sz="1600" dirty="0" err="1">
                <a:latin typeface="Arial" panose="020B0604020202020204" pitchFamily="34" charset="0"/>
              </a:rPr>
              <a:t>S</a:t>
            </a:r>
            <a:r>
              <a:rPr lang="en-US" sz="1600" dirty="0" err="1">
                <a:effectLst/>
                <a:latin typeface="Arial" panose="020B0604020202020204" pitchFamily="34" charset="0"/>
              </a:rPr>
              <a:t>haewitz</a:t>
            </a:r>
            <a:r>
              <a:rPr lang="en-US" sz="1600" dirty="0">
                <a:effectLst/>
                <a:latin typeface="Arial" panose="020B0604020202020204" pitchFamily="34" charset="0"/>
              </a:rPr>
              <a:t> et al., 2018)</a:t>
            </a:r>
            <a:endParaRPr lang="en-US" sz="2400" dirty="0"/>
          </a:p>
          <a:p>
            <a:pPr lvl="1"/>
            <a:r>
              <a:rPr lang="en-US" dirty="0"/>
              <a:t>One in four person with disabilities is a potential customer</a:t>
            </a:r>
          </a:p>
          <a:p>
            <a:pPr lvl="1"/>
            <a:r>
              <a:rPr lang="en-US" dirty="0"/>
              <a:t>Consumers w/disabilities expect equitable choices when making purchases</a:t>
            </a:r>
          </a:p>
        </p:txBody>
      </p:sp>
    </p:spTree>
    <p:extLst>
      <p:ext uri="{BB962C8B-B14F-4D97-AF65-F5344CB8AC3E}">
        <p14:creationId xmlns:p14="http://schemas.microsoft.com/office/powerpoint/2010/main" val="2016116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F7745A6-4A7D-C941-E06A-8FC3162EC2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661159"/>
              </p:ext>
            </p:extLst>
          </p:nvPr>
        </p:nvGraphicFramePr>
        <p:xfrm>
          <a:off x="1641988" y="1818942"/>
          <a:ext cx="8475406" cy="4114800"/>
        </p:xfrm>
        <a:graphic>
          <a:graphicData uri="http://schemas.openxmlformats.org/drawingml/2006/table">
            <a:tbl>
              <a:tblPr firstRow="1" firstCol="1" bandRow="1"/>
              <a:tblGrid>
                <a:gridCol w="4727606">
                  <a:extLst>
                    <a:ext uri="{9D8B030D-6E8A-4147-A177-3AD203B41FA5}">
                      <a16:colId xmlns:a16="http://schemas.microsoft.com/office/drawing/2014/main" val="2374043956"/>
                    </a:ext>
                  </a:extLst>
                </a:gridCol>
                <a:gridCol w="3747800">
                  <a:extLst>
                    <a:ext uri="{9D8B030D-6E8A-4147-A177-3AD203B41FA5}">
                      <a16:colId xmlns:a16="http://schemas.microsoft.com/office/drawing/2014/main" val="2889170880"/>
                    </a:ext>
                  </a:extLst>
                </a:gridCol>
              </a:tblGrid>
              <a:tr h="17907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Features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Percentage Point Differential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89094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Simple display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 points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996017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Stylus or Prosthetic Device support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79 points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933749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Speech-to-text/Dictation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 points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61026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Text-to-speech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 points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98696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Visual Indicators on Display (other notifications)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 points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404868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Adjustable Vibration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 points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927978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Mirror Link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 points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487648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External Keyboard Support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 points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35539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screen magnifier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 points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83645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Emergency Services &amp; Location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 points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85011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External Switch / Pointer Support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 points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264047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Intelligent Personal Assistant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 points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173078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GPS Capability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 points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39825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Speed Dial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 points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0149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A7281C6-973C-A339-041B-6A0254928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Phone Type: Smartphones Compared to Non-smartphones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6828D6D-F532-0771-3A4A-2AB6C64C5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048" y="1317158"/>
            <a:ext cx="93585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Steepest Point Differential between Smartphone and Non-Smartphone Features (2022)</a:t>
            </a:r>
            <a:endParaRPr kumimoji="0" lang="en-US" altLang="en-US" sz="4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340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FE586D-F99B-E858-4BC5-9A9029E19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966" y="1477701"/>
            <a:ext cx="9151550" cy="4501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Lower levels of accessibility features in Lifeline provided  phones affects individuals with disabilities from economically disadvantaged backgrounds.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2022 trend of advanced non-smartphone capabilities improves access for persons who desire or require more durable tactile features.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448EF-2F80-CBEF-318C-C523ADB82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445" y="200722"/>
            <a:ext cx="11430000" cy="1014761"/>
          </a:xfrm>
        </p:spPr>
        <p:txBody>
          <a:bodyPr/>
          <a:lstStyle/>
          <a:p>
            <a:r>
              <a:rPr lang="en-US" dirty="0"/>
              <a:t>Implications of Provider and Phone Type Results</a:t>
            </a:r>
          </a:p>
        </p:txBody>
      </p:sp>
    </p:spTree>
    <p:extLst>
      <p:ext uri="{BB962C8B-B14F-4D97-AF65-F5344CB8AC3E}">
        <p14:creationId xmlns:p14="http://schemas.microsoft.com/office/powerpoint/2010/main" val="1318042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1A21C4-CB4F-F6BD-EDC3-AAA6B2A28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710" y="200722"/>
            <a:ext cx="10680290" cy="1014761"/>
          </a:xfrm>
        </p:spPr>
        <p:txBody>
          <a:bodyPr anchor="ctr"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BA9B37-5843-760F-6421-58D434F8E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2555" y="1215482"/>
            <a:ext cx="4971846" cy="5342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are on the way to mobile access equity!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mind the gaps.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Especially when integrating mobile technology into the classroom or workplace.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GARI Database - </a:t>
            </a:r>
            <a:r>
              <a:rPr lang="en-US" dirty="0">
                <a:hlinkClick r:id="rId3"/>
              </a:rPr>
              <a:t>https://www.gari.info/</a:t>
            </a:r>
            <a:r>
              <a:rPr lang="en-US" dirty="0"/>
              <a:t> </a:t>
            </a:r>
          </a:p>
        </p:txBody>
      </p:sp>
      <p:pic>
        <p:nvPicPr>
          <p:cNvPr id="5" name="Picture 4" descr="A picture containing floor, person, indoor&#10;&#10;Description automatically generated">
            <a:extLst>
              <a:ext uri="{FF2B5EF4-FFF2-40B4-BE49-F238E27FC236}">
                <a16:creationId xmlns:a16="http://schemas.microsoft.com/office/drawing/2014/main" id="{4F80D8B9-A2C5-2AFA-8933-EF24714818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9" r="10642" b="1"/>
          <a:stretch/>
        </p:blipFill>
        <p:spPr>
          <a:xfrm>
            <a:off x="6197600" y="1215483"/>
            <a:ext cx="5613400" cy="4225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2992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019B71-3A53-E662-9C2F-B3CC864E92BA}"/>
              </a:ext>
            </a:extLst>
          </p:cNvPr>
          <p:cNvSpPr txBox="1">
            <a:spLocks/>
          </p:cNvSpPr>
          <p:nvPr/>
        </p:nvSpPr>
        <p:spPr>
          <a:xfrm>
            <a:off x="1813751" y="648426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i="0" kern="1200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Contact &amp; Connect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F041E2-6833-555B-D46D-4074FE45E9D7}"/>
              </a:ext>
            </a:extLst>
          </p:cNvPr>
          <p:cNvSpPr txBox="1">
            <a:spLocks/>
          </p:cNvSpPr>
          <p:nvPr/>
        </p:nvSpPr>
        <p:spPr>
          <a:xfrm>
            <a:off x="1813751" y="1479082"/>
            <a:ext cx="5615353" cy="4225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Salimah LaForce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hlinkClick r:id="rId3"/>
              </a:rPr>
              <a:t>salimah@cacp.gatech.edu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Dara Bright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hlinkClick r:id="rId4"/>
              </a:rPr>
              <a:t>Dara@cacp.gatech.edu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Center for Advanced Communications Policy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hlinkClick r:id="rId5"/>
              </a:rPr>
              <a:t>https://cacp.gatech.edu/</a:t>
            </a:r>
            <a:endParaRPr lang="en-US" dirty="0"/>
          </a:p>
          <a:p>
            <a:pPr marL="0">
              <a:spcBef>
                <a:spcPts val="0"/>
              </a:spcBef>
            </a:pPr>
            <a:endParaRPr lang="en-US" dirty="0"/>
          </a:p>
        </p:txBody>
      </p:sp>
      <p:grpSp>
        <p:nvGrpSpPr>
          <p:cNvPr id="7" name="Group 6" descr="Twitter logo that reads &quot;Follow us on twitter&quot;">
            <a:extLst>
              <a:ext uri="{FF2B5EF4-FFF2-40B4-BE49-F238E27FC236}">
                <a16:creationId xmlns:a16="http://schemas.microsoft.com/office/drawing/2014/main" id="{D50A6BAF-B034-9740-F7F9-13FA4664B08F}"/>
              </a:ext>
            </a:extLst>
          </p:cNvPr>
          <p:cNvGrpSpPr/>
          <p:nvPr/>
        </p:nvGrpSpPr>
        <p:grpSpPr>
          <a:xfrm>
            <a:off x="8161345" y="1662257"/>
            <a:ext cx="2252540" cy="990125"/>
            <a:chOff x="2817195" y="2935602"/>
            <a:chExt cx="2224916" cy="990125"/>
          </a:xfrm>
        </p:grpSpPr>
        <p:pic>
          <p:nvPicPr>
            <p:cNvPr id="12" name="Picture 3" descr="Blue, White and Aqua Logo that reads Follow us on Twitter" title="Twitter Logo">
              <a:extLst>
                <a:ext uri="{FF2B5EF4-FFF2-40B4-BE49-F238E27FC236}">
                  <a16:creationId xmlns:a16="http://schemas.microsoft.com/office/drawing/2014/main" id="{59C67FEE-D247-59D0-E69B-DF34A3EB7F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3780" y="2935602"/>
              <a:ext cx="1536265" cy="588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3FEE93-329D-BDC5-95FB-E69A005AE2FB}"/>
                </a:ext>
              </a:extLst>
            </p:cNvPr>
            <p:cNvSpPr txBox="1"/>
            <p:nvPr/>
          </p:nvSpPr>
          <p:spPr>
            <a:xfrm>
              <a:off x="2817195" y="3556395"/>
              <a:ext cx="2224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@CACPGT_Access</a:t>
              </a:r>
            </a:p>
          </p:txBody>
        </p:sp>
      </p:grpSp>
      <p:grpSp>
        <p:nvGrpSpPr>
          <p:cNvPr id="9" name="Group 8" descr="Blue, black, and white logo that reads Join our LinkedIn Group - Accessibile Technology Policy Group." title="LinkedIn Logo ">
            <a:extLst>
              <a:ext uri="{FF2B5EF4-FFF2-40B4-BE49-F238E27FC236}">
                <a16:creationId xmlns:a16="http://schemas.microsoft.com/office/drawing/2014/main" id="{0D1861D7-101B-3221-87BF-29763D32BE81}"/>
              </a:ext>
            </a:extLst>
          </p:cNvPr>
          <p:cNvGrpSpPr/>
          <p:nvPr/>
        </p:nvGrpSpPr>
        <p:grpSpPr>
          <a:xfrm>
            <a:off x="7390343" y="4641565"/>
            <a:ext cx="3543127" cy="1247835"/>
            <a:chOff x="5285956" y="2842027"/>
            <a:chExt cx="3499676" cy="1247835"/>
          </a:xfrm>
        </p:grpSpPr>
        <p:pic>
          <p:nvPicPr>
            <p:cNvPr id="10" name="Picture 2" descr="http://www.nemomediagroup.com/wp-content/uploads/2012/06/LinkedIn-Group-logo.jpg">
              <a:extLst>
                <a:ext uri="{FF2B5EF4-FFF2-40B4-BE49-F238E27FC236}">
                  <a16:creationId xmlns:a16="http://schemas.microsoft.com/office/drawing/2014/main" id="{C34BCBF6-14F0-F8A1-DEDE-A9F47D3646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970" y="2842027"/>
              <a:ext cx="2381250" cy="971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E33BF0-8849-958C-3C81-CC2B328AF2FC}"/>
                </a:ext>
              </a:extLst>
            </p:cNvPr>
            <p:cNvSpPr txBox="1"/>
            <p:nvPr/>
          </p:nvSpPr>
          <p:spPr>
            <a:xfrm>
              <a:off x="5285956" y="3720530"/>
              <a:ext cx="34996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Accessible Technology Policy Group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193D73-BDDE-5DCC-A4C2-81FD83B50C30}"/>
              </a:ext>
            </a:extLst>
          </p:cNvPr>
          <p:cNvGrpSpPr/>
          <p:nvPr/>
        </p:nvGrpSpPr>
        <p:grpSpPr>
          <a:xfrm>
            <a:off x="8161345" y="3036332"/>
            <a:ext cx="2057038" cy="1257791"/>
            <a:chOff x="8213803" y="2751123"/>
            <a:chExt cx="2057038" cy="1257791"/>
          </a:xfrm>
        </p:grpSpPr>
        <p:pic>
          <p:nvPicPr>
            <p:cNvPr id="6" name="Picture 3" descr="Blue and White Facebook Logo" title="Facebook Logo">
              <a:extLst>
                <a:ext uri="{FF2B5EF4-FFF2-40B4-BE49-F238E27FC236}">
                  <a16:creationId xmlns:a16="http://schemas.microsoft.com/office/drawing/2014/main" id="{141F85FE-3527-92BD-2ACC-3A650DCFB3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8228" y="2751123"/>
              <a:ext cx="1548188" cy="860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E3CE8B-581E-0A91-61AA-4F81F0CC1436}"/>
                </a:ext>
              </a:extLst>
            </p:cNvPr>
            <p:cNvSpPr txBox="1"/>
            <p:nvPr/>
          </p:nvSpPr>
          <p:spPr>
            <a:xfrm>
              <a:off x="8213803" y="3639582"/>
              <a:ext cx="2057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+mn-lt"/>
                </a:rPr>
                <a:t>TechAccessEquity</a:t>
              </a:r>
              <a:endParaRPr lang="en-US" dirty="0">
                <a:latin typeface="+mn-lt"/>
              </a:endParaRPr>
            </a:p>
          </p:txBody>
        </p:sp>
      </p:grpSp>
      <p:pic>
        <p:nvPicPr>
          <p:cNvPr id="17" name="Picture 16" descr="YouTube Logo">
            <a:extLst>
              <a:ext uri="{FF2B5EF4-FFF2-40B4-BE49-F238E27FC236}">
                <a16:creationId xmlns:a16="http://schemas.microsoft.com/office/drawing/2014/main" id="{ED472185-0AC3-B2CB-DF34-2D6D57D8437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7993" b="40607"/>
          <a:stretch/>
        </p:blipFill>
        <p:spPr>
          <a:xfrm>
            <a:off x="8304954" y="571549"/>
            <a:ext cx="1709191" cy="3657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BA23ED6-C7E1-49BF-69B2-4EA754FF5341}"/>
              </a:ext>
            </a:extLst>
          </p:cNvPr>
          <p:cNvSpPr txBox="1"/>
          <p:nvPr/>
        </p:nvSpPr>
        <p:spPr>
          <a:xfrm>
            <a:off x="7114404" y="991030"/>
            <a:ext cx="4386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Technology Access, Equity, and Inclusion</a:t>
            </a:r>
          </a:p>
        </p:txBody>
      </p:sp>
    </p:spTree>
    <p:extLst>
      <p:ext uri="{BB962C8B-B14F-4D97-AF65-F5344CB8AC3E}">
        <p14:creationId xmlns:p14="http://schemas.microsoft.com/office/powerpoint/2010/main" val="1196431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202EF4-BE1D-8146-9846-177F3B789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476" y="1215485"/>
            <a:ext cx="10270524" cy="422565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3057"/>
                </a:solidFill>
              </a:rPr>
              <a:t>Enabling &amp; Using Accessibility Features Can Be Challenging</a:t>
            </a:r>
          </a:p>
          <a:p>
            <a:pPr lvl="1"/>
            <a:endParaRPr lang="en-US" dirty="0">
              <a:solidFill>
                <a:srgbClr val="003057"/>
              </a:solidFill>
            </a:endParaRPr>
          </a:p>
          <a:p>
            <a:pPr lvl="1"/>
            <a:r>
              <a:rPr lang="en-US" dirty="0">
                <a:solidFill>
                  <a:srgbClr val="003057"/>
                </a:solidFill>
              </a:rPr>
              <a:t>Design</a:t>
            </a:r>
          </a:p>
          <a:p>
            <a:pPr lvl="2"/>
            <a:r>
              <a:rPr lang="en-US" sz="2100" dirty="0"/>
              <a:t>Touchscreen</a:t>
            </a:r>
          </a:p>
          <a:p>
            <a:pPr lvl="2"/>
            <a:r>
              <a:rPr lang="en-US" sz="2100" dirty="0"/>
              <a:t>Buttonless Devices</a:t>
            </a:r>
          </a:p>
          <a:p>
            <a:pPr lvl="2"/>
            <a:r>
              <a:rPr lang="en-US" sz="2100" dirty="0"/>
              <a:t>Light or Sound indicators </a:t>
            </a:r>
          </a:p>
          <a:p>
            <a:pPr marL="914400" lvl="2" indent="0">
              <a:buNone/>
            </a:pPr>
            <a:endParaRPr lang="en-US" sz="2100" dirty="0"/>
          </a:p>
          <a:p>
            <a:pPr lvl="1"/>
            <a:r>
              <a:rPr lang="en-US" dirty="0">
                <a:solidFill>
                  <a:srgbClr val="003057"/>
                </a:solidFill>
              </a:rPr>
              <a:t>Accessibility</a:t>
            </a:r>
          </a:p>
          <a:p>
            <a:pPr lvl="2"/>
            <a:r>
              <a:rPr lang="en-US" sz="2100" dirty="0"/>
              <a:t>Limited functionality for persons with multiple disabilities</a:t>
            </a:r>
          </a:p>
          <a:p>
            <a:pPr marL="914400" lvl="2" indent="0">
              <a:buNone/>
            </a:pPr>
            <a:endParaRPr lang="en-US" sz="2100" dirty="0"/>
          </a:p>
          <a:p>
            <a:pPr lvl="1"/>
            <a:r>
              <a:rPr lang="en-US" dirty="0">
                <a:solidFill>
                  <a:srgbClr val="003057"/>
                </a:solidFill>
              </a:rPr>
              <a:t>Usability</a:t>
            </a:r>
          </a:p>
          <a:p>
            <a:pPr lvl="2"/>
            <a:r>
              <a:rPr lang="en-US" sz="2000" dirty="0"/>
              <a:t>Impeding independent setup of devices</a:t>
            </a:r>
          </a:p>
          <a:p>
            <a:pPr lvl="2"/>
            <a:r>
              <a:rPr lang="en-US" dirty="0"/>
              <a:t>Inadequate support for maintaining access after upgrades</a:t>
            </a:r>
          </a:p>
          <a:p>
            <a:pPr lvl="2"/>
            <a:r>
              <a:rPr lang="en-US" dirty="0"/>
              <a:t>Inadequate support for interoperability with external AT</a:t>
            </a:r>
          </a:p>
          <a:p>
            <a:pPr lvl="2"/>
            <a:r>
              <a:rPr lang="en-US" dirty="0"/>
              <a:t>Impeding informed choices -  inadequate information about device accessibility</a:t>
            </a:r>
          </a:p>
          <a:p>
            <a:pPr lvl="2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2389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</a:rPr>
              <a:t>Sociopolitical Context &amp; the Role of Perception &amp; Bias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202EF4-BE1D-8146-9846-177F3B789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561" y="1459056"/>
            <a:ext cx="5899355" cy="422565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b="1" dirty="0"/>
              <a:t>Attitudinal Barriers</a:t>
            </a:r>
          </a:p>
          <a:p>
            <a:pPr lvl="2"/>
            <a:r>
              <a:rPr lang="en-US" sz="2100" dirty="0"/>
              <a:t>Assigning value to what issues are important</a:t>
            </a:r>
          </a:p>
          <a:p>
            <a:pPr lvl="2"/>
            <a:r>
              <a:rPr lang="en-US" sz="2100" dirty="0"/>
              <a:t>Determine who should be included</a:t>
            </a:r>
          </a:p>
          <a:p>
            <a:pPr marL="914400" lvl="2" indent="0">
              <a:buNone/>
            </a:pPr>
            <a:endParaRPr lang="en-US" sz="1000" dirty="0"/>
          </a:p>
          <a:p>
            <a:pPr lvl="1"/>
            <a:r>
              <a:rPr lang="en-US" b="1" dirty="0">
                <a:solidFill>
                  <a:srgbClr val="003057"/>
                </a:solidFill>
              </a:rPr>
              <a:t>Mobile Tech Industry</a:t>
            </a:r>
          </a:p>
          <a:p>
            <a:pPr lvl="2"/>
            <a:r>
              <a:rPr lang="en-US" sz="2100" dirty="0"/>
              <a:t>Low representation of </a:t>
            </a:r>
            <a:r>
              <a:rPr lang="en-US" sz="2100" dirty="0" err="1"/>
              <a:t>PwDs</a:t>
            </a:r>
            <a:r>
              <a:rPr lang="en-US" sz="2100" dirty="0"/>
              <a:t> in design and engineering fields</a:t>
            </a:r>
          </a:p>
          <a:p>
            <a:pPr marL="914400" lvl="2" indent="0">
              <a:buNone/>
            </a:pPr>
            <a:r>
              <a:rPr lang="en-US" sz="2100" dirty="0"/>
              <a:t> </a:t>
            </a:r>
            <a:r>
              <a:rPr lang="en-US" sz="2100" b="1" dirty="0"/>
              <a:t>=</a:t>
            </a:r>
            <a:r>
              <a:rPr lang="en-US" sz="2100" dirty="0"/>
              <a:t> </a:t>
            </a:r>
          </a:p>
          <a:p>
            <a:pPr lvl="2"/>
            <a:r>
              <a:rPr lang="en-US" sz="2100" dirty="0"/>
              <a:t>Low levels of usability and utility for </a:t>
            </a:r>
            <a:r>
              <a:rPr lang="en-US" sz="2100" dirty="0" err="1"/>
              <a:t>PwDs</a:t>
            </a:r>
            <a:endParaRPr lang="en-US" sz="2100" dirty="0"/>
          </a:p>
          <a:p>
            <a:pPr marL="914400" lvl="2" indent="0">
              <a:buNone/>
            </a:pPr>
            <a:endParaRPr lang="en-US" sz="1000" dirty="0"/>
          </a:p>
          <a:p>
            <a:pPr lvl="1"/>
            <a:r>
              <a:rPr lang="en-US" b="1" dirty="0">
                <a:solidFill>
                  <a:srgbClr val="003057"/>
                </a:solidFill>
              </a:rPr>
              <a:t>Regulatory Response</a:t>
            </a:r>
          </a:p>
          <a:p>
            <a:pPr lvl="2"/>
            <a:r>
              <a:rPr lang="en-US" sz="2000" dirty="0"/>
              <a:t>Inclusion of </a:t>
            </a:r>
            <a:r>
              <a:rPr lang="en-US" sz="2000" dirty="0" err="1"/>
              <a:t>PwDs</a:t>
            </a:r>
            <a:r>
              <a:rPr lang="en-US" sz="2000" dirty="0"/>
              <a:t> in product research and development phases</a:t>
            </a:r>
          </a:p>
          <a:p>
            <a:pPr marL="914400" lvl="2" indent="0">
              <a:buNone/>
            </a:pPr>
            <a:r>
              <a:rPr lang="en-US" sz="2000" b="1" dirty="0"/>
              <a:t>=</a:t>
            </a:r>
          </a:p>
          <a:p>
            <a:pPr lvl="2"/>
            <a:r>
              <a:rPr lang="en-US" dirty="0"/>
              <a:t>Industry practice of built-in accessibility features at the front-end</a:t>
            </a:r>
            <a:endParaRPr lang="en-US" sz="2000" dirty="0"/>
          </a:p>
          <a:p>
            <a:pPr marL="914400" lvl="2" indent="0">
              <a:buNone/>
            </a:pPr>
            <a:endParaRPr lang="en-US" sz="2000" dirty="0"/>
          </a:p>
        </p:txBody>
      </p:sp>
      <p:grpSp>
        <p:nvGrpSpPr>
          <p:cNvPr id="7" name="Group 6" descr="Illustration of silhouettes of people with different types of disabilities with text that reads &quot;Nothing about us, Without us">
            <a:extLst>
              <a:ext uri="{FF2B5EF4-FFF2-40B4-BE49-F238E27FC236}">
                <a16:creationId xmlns:a16="http://schemas.microsoft.com/office/drawing/2014/main" id="{05735F9C-1B05-6309-79DA-6F5308B87446}"/>
              </a:ext>
            </a:extLst>
          </p:cNvPr>
          <p:cNvGrpSpPr/>
          <p:nvPr/>
        </p:nvGrpSpPr>
        <p:grpSpPr>
          <a:xfrm>
            <a:off x="7330440" y="1876314"/>
            <a:ext cx="4480560" cy="2224577"/>
            <a:chOff x="3528907" y="4490550"/>
            <a:chExt cx="4480560" cy="222457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C5DD107-3BF3-4298-057D-A7165F2AE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8907" y="4490550"/>
              <a:ext cx="4480560" cy="193347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FDC88A9-CDE8-3D7B-A594-DFF5DEBB9CE9}"/>
                </a:ext>
              </a:extLst>
            </p:cNvPr>
            <p:cNvSpPr txBox="1"/>
            <p:nvPr/>
          </p:nvSpPr>
          <p:spPr>
            <a:xfrm>
              <a:off x="3957692" y="6424023"/>
              <a:ext cx="2514430" cy="291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Nothing About Us, Without 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9409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49" y="410274"/>
            <a:ext cx="11430000" cy="1014761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</a:rPr>
              <a:t>21</a:t>
            </a:r>
            <a:r>
              <a:rPr lang="en-US" sz="2800" b="1" baseline="30000" dirty="0">
                <a:latin typeface="Roboto" panose="02000000000000000000" pitchFamily="2" charset="0"/>
                <a:ea typeface="Roboto" panose="02000000000000000000" pitchFamily="2" charset="0"/>
              </a:rPr>
              <a:t>st</a:t>
            </a:r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</a:rPr>
              <a:t> Century Communications &amp; Video Accessibility Act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202EF4-BE1D-8146-9846-177F3B789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045" y="1317523"/>
            <a:ext cx="10343536" cy="5540477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dirty="0"/>
              <a:t>Codified Technology Access Rights for Persons with Disabilities</a:t>
            </a:r>
          </a:p>
          <a:p>
            <a:pPr marL="914400" lvl="2" indent="0">
              <a:buNone/>
            </a:pPr>
            <a:endParaRPr lang="en-US" sz="1000" dirty="0"/>
          </a:p>
          <a:p>
            <a:pPr lvl="1"/>
            <a:r>
              <a:rPr lang="en-US" dirty="0">
                <a:solidFill>
                  <a:srgbClr val="003057"/>
                </a:solidFill>
              </a:rPr>
              <a:t>Biennial Assessment of Industry Compliance</a:t>
            </a:r>
          </a:p>
          <a:p>
            <a:pPr marL="914400" lvl="2" indent="0">
              <a:buNone/>
            </a:pPr>
            <a:endParaRPr lang="en-US" sz="1000" dirty="0"/>
          </a:p>
          <a:p>
            <a:pPr lvl="1">
              <a:lnSpc>
                <a:spcPct val="100000"/>
              </a:lnSpc>
            </a:pPr>
            <a:r>
              <a:rPr lang="en-US" dirty="0"/>
              <a:t>Input, control, and mechanical functions should be  locatable, identifiable, and operable:</a:t>
            </a:r>
          </a:p>
          <a:p>
            <a:pPr marL="914400" lvl="2" indent="0">
              <a:buNone/>
            </a:pPr>
            <a:endParaRPr lang="en-US" sz="2200" b="0" i="0" u="none" strike="noStrike" baseline="0" dirty="0">
              <a:solidFill>
                <a:srgbClr val="000000"/>
              </a:solidFill>
            </a:endParaRPr>
          </a:p>
          <a:p>
            <a:pPr marL="914400" lvl="2" indent="0">
              <a:buNone/>
            </a:pPr>
            <a:r>
              <a:rPr lang="en-US" sz="2200" i="0" u="none" strike="noStrike" baseline="0" dirty="0">
                <a:solidFill>
                  <a:srgbClr val="000000"/>
                </a:solidFill>
              </a:rPr>
              <a:t>Without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:</a:t>
            </a:r>
          </a:p>
          <a:p>
            <a:pPr lvl="2"/>
            <a:r>
              <a:rPr lang="en-US" sz="2200" b="0" i="0" u="none" strike="noStrike" baseline="0" dirty="0">
                <a:solidFill>
                  <a:srgbClr val="000000"/>
                </a:solidFill>
              </a:rPr>
              <a:t>Vision</a:t>
            </a:r>
          </a:p>
          <a:p>
            <a:pPr lvl="2"/>
            <a:r>
              <a:rPr lang="en-US" sz="2200" dirty="0">
                <a:solidFill>
                  <a:srgbClr val="000000"/>
                </a:solidFill>
              </a:rPr>
              <a:t>H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earing </a:t>
            </a:r>
          </a:p>
          <a:p>
            <a:pPr lvl="2"/>
            <a:r>
              <a:rPr lang="en-US" sz="2200" dirty="0">
                <a:solidFill>
                  <a:srgbClr val="000000"/>
                </a:solidFill>
              </a:rPr>
              <a:t>S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peech </a:t>
            </a:r>
          </a:p>
          <a:p>
            <a:pPr lvl="2"/>
            <a:r>
              <a:rPr lang="en-US" sz="2200" b="0" i="0" u="none" strike="noStrike" baseline="0" dirty="0">
                <a:solidFill>
                  <a:srgbClr val="000000"/>
                </a:solidFill>
              </a:rPr>
              <a:t>or Color perception</a:t>
            </a:r>
          </a:p>
          <a:p>
            <a:pPr marL="914400" lvl="2" indent="0">
              <a:buNone/>
            </a:pPr>
            <a:endParaRPr lang="en-US" sz="2200" b="0" i="0" u="none" strike="noStrike" baseline="0" dirty="0">
              <a:solidFill>
                <a:srgbClr val="000000"/>
              </a:solidFill>
            </a:endParaRPr>
          </a:p>
          <a:p>
            <a:pPr marL="914400" lvl="2" indent="0">
              <a:buNone/>
            </a:pPr>
            <a:r>
              <a:rPr lang="en-US" sz="2200" b="0" i="0" u="none" strike="noStrike" baseline="0" dirty="0">
                <a:solidFill>
                  <a:srgbClr val="000000"/>
                </a:solidFill>
              </a:rPr>
              <a:t>With limited:</a:t>
            </a:r>
          </a:p>
          <a:p>
            <a:pPr lvl="2"/>
            <a:r>
              <a:rPr lang="en-US" sz="2200" b="0" i="0" u="none" strike="noStrike" baseline="0" dirty="0">
                <a:solidFill>
                  <a:srgbClr val="000000"/>
                </a:solidFill>
              </a:rPr>
              <a:t>Vision</a:t>
            </a:r>
          </a:p>
          <a:p>
            <a:pPr lvl="2"/>
            <a:r>
              <a:rPr lang="en-US" sz="2200" b="0" i="0" u="none" strike="noStrike" baseline="0" dirty="0">
                <a:solidFill>
                  <a:srgbClr val="000000"/>
                </a:solidFill>
              </a:rPr>
              <a:t>Hearing</a:t>
            </a:r>
          </a:p>
          <a:p>
            <a:pPr lvl="2"/>
            <a:r>
              <a:rPr lang="en-US" sz="2200" b="0" i="0" u="none" strike="noStrike" baseline="0" dirty="0">
                <a:solidFill>
                  <a:srgbClr val="000000"/>
                </a:solidFill>
              </a:rPr>
              <a:t>Color perception</a:t>
            </a:r>
          </a:p>
          <a:p>
            <a:pPr lvl="2"/>
            <a:r>
              <a:rPr lang="en-US" sz="2200" b="0" i="0" u="none" strike="noStrike" baseline="0" dirty="0">
                <a:solidFill>
                  <a:srgbClr val="000000"/>
                </a:solidFill>
              </a:rPr>
              <a:t>Manual dexterity, reach and strength </a:t>
            </a:r>
          </a:p>
          <a:p>
            <a:pPr lvl="2"/>
            <a:r>
              <a:rPr lang="en-US" sz="2200" b="0" i="0" u="none" strike="noStrike" baseline="0" dirty="0">
                <a:solidFill>
                  <a:srgbClr val="000000"/>
                </a:solidFill>
              </a:rPr>
              <a:t>Cognitive skills</a:t>
            </a:r>
          </a:p>
          <a:p>
            <a:pPr marL="914400" lvl="2" indent="0">
              <a:buNone/>
            </a:pPr>
            <a:endParaRPr lang="en-US" sz="2200" dirty="0">
              <a:solidFill>
                <a:srgbClr val="000000"/>
              </a:solidFill>
            </a:endParaRPr>
          </a:p>
          <a:p>
            <a:pPr marL="914400" lvl="2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With:</a:t>
            </a:r>
            <a:endParaRPr lang="en-US" sz="2200" b="0" i="0" u="none" strike="noStrike" baseline="0" dirty="0">
              <a:solidFill>
                <a:srgbClr val="000000"/>
              </a:solidFill>
            </a:endParaRPr>
          </a:p>
          <a:p>
            <a:pPr lvl="2"/>
            <a:r>
              <a:rPr lang="en-US" sz="2200" b="0" i="0" u="none" strike="noStrike" baseline="0" dirty="0">
                <a:solidFill>
                  <a:srgbClr val="000000"/>
                </a:solidFill>
              </a:rPr>
              <a:t>prosthetic devices”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Minion Pro"/>
              </a:rPr>
              <a:t> 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+mn-lt"/>
              </a:rPr>
              <a:t>(FCC, </a:t>
            </a:r>
            <a:r>
              <a:rPr lang="en-US" sz="1500" b="0" i="0" u="none" strike="noStrike" baseline="0" dirty="0">
                <a:solidFill>
                  <a:srgbClr val="00007F"/>
                </a:solidFill>
                <a:latin typeface="+mn-lt"/>
              </a:rPr>
              <a:t>2020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+mn-lt"/>
              </a:rPr>
              <a:t>).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0875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5DAEA5-6545-964C-9D5B-E32F44284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The Study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21231-F76F-9C4D-85F8-96525AB67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348" y="1042219"/>
            <a:ext cx="10424652" cy="538807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Inform the public policy and business practice concerning accessible advanced communications.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current state of mobile phone accessibility?</a:t>
            </a:r>
          </a:p>
          <a:p>
            <a:pPr lvl="1"/>
            <a:r>
              <a:rPr lang="en-US" dirty="0">
                <a:solidFill>
                  <a:srgbClr val="003057"/>
                </a:solidFill>
              </a:rPr>
              <a:t>Where has there been growth?</a:t>
            </a:r>
          </a:p>
          <a:p>
            <a:pPr lvl="1"/>
            <a:r>
              <a:rPr lang="en-US" dirty="0">
                <a:solidFill>
                  <a:srgbClr val="003057"/>
                </a:solidFill>
              </a:rPr>
              <a:t>Where do gaps remain?</a:t>
            </a:r>
          </a:p>
          <a:p>
            <a:pPr marL="457200" lvl="1" indent="0">
              <a:buNone/>
            </a:pPr>
            <a:endParaRPr lang="en-US" dirty="0">
              <a:solidFill>
                <a:srgbClr val="003057"/>
              </a:solidFill>
            </a:endParaRPr>
          </a:p>
          <a:p>
            <a:r>
              <a:rPr lang="en-US" dirty="0">
                <a:solidFill>
                  <a:srgbClr val="003057"/>
                </a:solidFill>
              </a:rPr>
              <a:t>Methods – Biennial Reviews of Mobile Phone Accessibility</a:t>
            </a:r>
          </a:p>
          <a:p>
            <a:pPr lvl="1"/>
            <a:r>
              <a:rPr lang="en-US" dirty="0">
                <a:solidFill>
                  <a:srgbClr val="003057"/>
                </a:solidFill>
              </a:rPr>
              <a:t>Top four carriers, One pre-paid carrier, Five Lifeline carriers</a:t>
            </a:r>
          </a:p>
          <a:p>
            <a:pPr lvl="1"/>
            <a:r>
              <a:rPr lang="en-US" dirty="0"/>
              <a:t>Sample sizes range from 141 – 215 mobile phones</a:t>
            </a:r>
          </a:p>
          <a:p>
            <a:pPr lvl="1"/>
            <a:r>
              <a:rPr lang="en-US" dirty="0">
                <a:solidFill>
                  <a:srgbClr val="003057"/>
                </a:solidFill>
              </a:rPr>
              <a:t>54 features that impact accessibility assessed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Coded as either 1 = "yes," 0 = "no," or 2 = "information not available."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  <a:p>
            <a:r>
              <a:rPr lang="en-US" dirty="0">
                <a:solidFill>
                  <a:srgbClr val="003057"/>
                </a:solidFill>
              </a:rPr>
              <a:t>Sources</a:t>
            </a:r>
          </a:p>
          <a:p>
            <a:pPr lvl="1"/>
            <a:r>
              <a:rPr lang="en-US" dirty="0">
                <a:solidFill>
                  <a:srgbClr val="003057"/>
                </a:solidFill>
              </a:rPr>
              <a:t>Mobile Manufacturers Forum Global Accessibility Reporting Initiative (GARI) database</a:t>
            </a:r>
          </a:p>
          <a:p>
            <a:pPr lvl="1"/>
            <a:r>
              <a:rPr lang="en-US" dirty="0">
                <a:solidFill>
                  <a:srgbClr val="003057"/>
                </a:solidFill>
              </a:rPr>
              <a:t>User Manuals</a:t>
            </a:r>
          </a:p>
          <a:p>
            <a:pPr lvl="1"/>
            <a:r>
              <a:rPr lang="en-US" dirty="0"/>
              <a:t>Phonescoop.com</a:t>
            </a:r>
            <a:endParaRPr lang="en-US" dirty="0">
              <a:solidFill>
                <a:srgbClr val="003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12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C5B5C-F473-A895-033B-9018BE9B5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A66A4-6C04-21C3-1681-AA60D15C07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Information Unavailable</a:t>
            </a:r>
            <a:endParaRPr lang="en-US" sz="3200" b="1" dirty="0">
              <a:solidFill>
                <a:srgbClr val="003057"/>
              </a:solidFill>
            </a:endParaRPr>
          </a:p>
          <a:p>
            <a:r>
              <a:rPr lang="en-US" sz="2800" dirty="0">
                <a:solidFill>
                  <a:srgbClr val="003057"/>
                </a:solidFill>
              </a:rPr>
              <a:t>For m</a:t>
            </a:r>
            <a:r>
              <a:rPr lang="en-US" sz="2800" dirty="0">
                <a:solidFill>
                  <a:srgbClr val="003057"/>
                </a:solidFill>
                <a:effectLst/>
              </a:rPr>
              <a:t>any of the features, information about whether it was included in the phone could not be found using three consumer-facing sources.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644E4-BF4C-42F4-5EBF-E8EFD5582C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003057"/>
                </a:solidFill>
              </a:rPr>
              <a:t>Sampling Method</a:t>
            </a:r>
          </a:p>
          <a:p>
            <a:r>
              <a:rPr lang="en-US" sz="2800" dirty="0">
                <a:solidFill>
                  <a:srgbClr val="003057"/>
                </a:solidFill>
              </a:rPr>
              <a:t>Sample of Lifeline phones was predicated on publicly available information, instead of random selection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35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FCC69-5FB9-265A-4A06-6EFD57444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380" y="2492897"/>
            <a:ext cx="9392265" cy="101476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Results &amp; Implications: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Current State and Past Comparisons by Feature and Disability Type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E78DD4-88AF-BF81-1ECB-BFB2A6DE8A69}"/>
              </a:ext>
            </a:extLst>
          </p:cNvPr>
          <p:cNvSpPr txBox="1"/>
          <p:nvPr/>
        </p:nvSpPr>
        <p:spPr>
          <a:xfrm>
            <a:off x="3260127" y="1112344"/>
            <a:ext cx="5671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Questions? Comments?</a:t>
            </a:r>
          </a:p>
        </p:txBody>
      </p:sp>
    </p:spTree>
    <p:extLst>
      <p:ext uri="{BB962C8B-B14F-4D97-AF65-F5344CB8AC3E}">
        <p14:creationId xmlns:p14="http://schemas.microsoft.com/office/powerpoint/2010/main" val="161182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ATech_PPTtemplate_2021_wide" id="{E85096BA-033B-D848-B268-A76C8AE5D2A4}" vid="{1C4A0A5B-2267-F04A-B00C-3FCDF7CFA02E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Tech_PPTtemplate_2021_wide" id="{E85096BA-033B-D848-B268-A76C8AE5D2A4}" vid="{C86BDF43-62E5-5C4C-BBB8-C9F54843079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GATech_PPTtemplate_2021_wide</Template>
  <TotalTime>9517</TotalTime>
  <Words>1870</Words>
  <Application>Microsoft Office PowerPoint</Application>
  <PresentationFormat>Widescreen</PresentationFormat>
  <Paragraphs>507</Paragraphs>
  <Slides>33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Minion Pro</vt:lpstr>
      <vt:lpstr>MinionPro</vt:lpstr>
      <vt:lpstr>Roboto</vt:lpstr>
      <vt:lpstr>Times New Roman</vt:lpstr>
      <vt:lpstr>Custom Design</vt:lpstr>
      <vt:lpstr>1_Custom Design</vt:lpstr>
      <vt:lpstr>Document</vt:lpstr>
      <vt:lpstr>Are we there yet?  The developing state of mobile access equity</vt:lpstr>
      <vt:lpstr>PowerPoint Presentation</vt:lpstr>
      <vt:lpstr>Introduction</vt:lpstr>
      <vt:lpstr>Introduction</vt:lpstr>
      <vt:lpstr>Sociopolitical Context &amp; the Role of Perception &amp; Bias</vt:lpstr>
      <vt:lpstr>21st Century Communications &amp; Video Accessibility Act</vt:lpstr>
      <vt:lpstr>The Study</vt:lpstr>
      <vt:lpstr>Study Limitations</vt:lpstr>
      <vt:lpstr>Results &amp; Implications:  Current State and Past Comparisons by Feature and Disability Type</vt:lpstr>
      <vt:lpstr>PowerPoint Presentation</vt:lpstr>
      <vt:lpstr>Longitudinal Comparison of Mobile Phone Accessibility (2015 – 2022)</vt:lpstr>
      <vt:lpstr>Comparison of Assistive Technology Connections (2019-2020) and 2022</vt:lpstr>
      <vt:lpstr>Implications of Phone Feature Results</vt:lpstr>
      <vt:lpstr>Accessibility Features for Visual Disabilities (2022)</vt:lpstr>
      <vt:lpstr>Changes in Accessibility Features Supporting Visual Disabilities</vt:lpstr>
      <vt:lpstr>Implications of Visual Disability Feature Results</vt:lpstr>
      <vt:lpstr>Accessibility Features for Hearing Disabilities</vt:lpstr>
      <vt:lpstr>Differential of Accessibility Features for Hearing Disabilities between 2019-2020 and 2022</vt:lpstr>
      <vt:lpstr>Hearing Aid Compatibility</vt:lpstr>
      <vt:lpstr>Comparison of Smartphone and Non-Smartphone HAC Ratings</vt:lpstr>
      <vt:lpstr>Implications of Hearing Disability Feature Results</vt:lpstr>
      <vt:lpstr>Accessibility Features for Cognitive Disabilities (2022)</vt:lpstr>
      <vt:lpstr>Differentials of Accessibility Features for Cognitive Disabilities between 2019-2020 and 2022</vt:lpstr>
      <vt:lpstr>Implications of Cognitive Disability Feature Results</vt:lpstr>
      <vt:lpstr>Accessibility Features for Mobility Disabilities (2022)</vt:lpstr>
      <vt:lpstr>Differential Accessibility Features for Mobility Disabilities between 2019-2020 and 2022</vt:lpstr>
      <vt:lpstr>Implications of Mobility Disability Feature Results</vt:lpstr>
      <vt:lpstr>Results &amp; Implications:  Current State and Past Comparisons by Phone Type and Provider Type</vt:lpstr>
      <vt:lpstr>Provider Type: Tier 1 Phones and Lifeline Phones </vt:lpstr>
      <vt:lpstr>Phone Type: Smartphones Compared to Non-smartphones</vt:lpstr>
      <vt:lpstr>Implications of Provider and Phone Type Results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we there yet?  The developing state of mobile access equity</dc:title>
  <dc:creator>Laforce, Muslimah S</dc:creator>
  <cp:lastModifiedBy>Laforce, Muslimah S</cp:lastModifiedBy>
  <cp:revision>4</cp:revision>
  <dcterms:created xsi:type="dcterms:W3CDTF">2022-10-17T19:00:39Z</dcterms:created>
  <dcterms:modified xsi:type="dcterms:W3CDTF">2022-11-16T15:12:57Z</dcterms:modified>
</cp:coreProperties>
</file>