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4.JPG" ContentType="image/pn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771" r:id="rId3"/>
    <p:sldMasterId id="2147483804" r:id="rId4"/>
    <p:sldMasterId id="2147483842" r:id="rId5"/>
  </p:sldMasterIdLst>
  <p:notesMasterIdLst>
    <p:notesMasterId r:id="rId53"/>
  </p:notesMasterIdLst>
  <p:sldIdLst>
    <p:sldId id="303" r:id="rId6"/>
    <p:sldId id="414" r:id="rId7"/>
    <p:sldId id="415" r:id="rId8"/>
    <p:sldId id="416" r:id="rId9"/>
    <p:sldId id="417" r:id="rId10"/>
    <p:sldId id="1848" r:id="rId11"/>
    <p:sldId id="1711" r:id="rId12"/>
    <p:sldId id="1816" r:id="rId13"/>
    <p:sldId id="1729" r:id="rId14"/>
    <p:sldId id="1730" r:id="rId15"/>
    <p:sldId id="1731" r:id="rId16"/>
    <p:sldId id="1732" r:id="rId17"/>
    <p:sldId id="1849" r:id="rId18"/>
    <p:sldId id="459" r:id="rId19"/>
    <p:sldId id="1756" r:id="rId20"/>
    <p:sldId id="460" r:id="rId21"/>
    <p:sldId id="461" r:id="rId22"/>
    <p:sldId id="1757" r:id="rId23"/>
    <p:sldId id="1695" r:id="rId24"/>
    <p:sldId id="462" r:id="rId25"/>
    <p:sldId id="463" r:id="rId26"/>
    <p:sldId id="1763" r:id="rId27"/>
    <p:sldId id="1764" r:id="rId28"/>
    <p:sldId id="1762" r:id="rId29"/>
    <p:sldId id="1771" r:id="rId30"/>
    <p:sldId id="1696" r:id="rId31"/>
    <p:sldId id="466" r:id="rId32"/>
    <p:sldId id="1772" r:id="rId33"/>
    <p:sldId id="470" r:id="rId34"/>
    <p:sldId id="1774" r:id="rId35"/>
    <p:sldId id="1775" r:id="rId36"/>
    <p:sldId id="467" r:id="rId37"/>
    <p:sldId id="468" r:id="rId38"/>
    <p:sldId id="1781" r:id="rId39"/>
    <p:sldId id="1782" r:id="rId40"/>
    <p:sldId id="471" r:id="rId41"/>
    <p:sldId id="1792" r:id="rId42"/>
    <p:sldId id="1697" r:id="rId43"/>
    <p:sldId id="1818" r:id="rId44"/>
    <p:sldId id="1793" r:id="rId45"/>
    <p:sldId id="1794" r:id="rId46"/>
    <p:sldId id="1795" r:id="rId47"/>
    <p:sldId id="1855" r:id="rId48"/>
    <p:sldId id="1856" r:id="rId49"/>
    <p:sldId id="1857" r:id="rId50"/>
    <p:sldId id="1858" r:id="rId51"/>
    <p:sldId id="185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52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showGuides="1">
      <p:cViewPr varScale="1">
        <p:scale>
          <a:sx n="67" d="100"/>
          <a:sy n="67" d="100"/>
        </p:scale>
        <p:origin x="322" y="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6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9D4E3D-0EFB-4950-8F17-A34C8FB65CBD}" type="datetimeFigureOut">
              <a:rPr lang="en-US" smtClean="0"/>
              <a:t>11/20/2022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CD94E-C4E9-4E07-8B90-22399BF2E8D1}" type="slidenum">
              <a:rPr lang="en-US" smtClean="0"/>
              <a:t>‹#›</a:t>
            </a:fld>
            <a:endParaRPr lang="en-US" dirty="0"/>
          </a:p>
        </p:txBody>
      </p:sp>
    </p:spTree>
    <p:extLst>
      <p:ext uri="{BB962C8B-B14F-4D97-AF65-F5344CB8AC3E}">
        <p14:creationId xmlns:p14="http://schemas.microsoft.com/office/powerpoint/2010/main" val="3368057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3.org/TR/UNDERSTANDING-WCAG20/navigation-mechanisms-headings.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3.org/TR/UNDERSTANDING-WCAG20/navigation-mechanisms-location.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w3.org/WAI/WCAG21/quickref/#consistent-navigation"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w3.org/TR/UNDERSTANDING-WCAG20/text-equiv-all.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List_of_true_homonym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Capitonym" TargetMode="External"/><Relationship Id="rId5" Type="http://schemas.openxmlformats.org/officeDocument/2006/relationships/hyperlink" Target="https://en.wiktionary.org/wiki/Category:English_heteronyms" TargetMode="External"/><Relationship Id="rId4" Type="http://schemas.openxmlformats.org/officeDocument/2006/relationships/hyperlink" Target="https://en.wikipedia.org/wiki/Wikipedia:Lists_of_common_misspellings/Homophon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5FCD94E-C4E9-4E07-8B90-22399BF2E8D1}" type="slidenum">
              <a:rPr lang="en-US" smtClean="0"/>
              <a:t>1</a:t>
            </a:fld>
            <a:endParaRPr lang="en-US" dirty="0"/>
          </a:p>
        </p:txBody>
      </p:sp>
    </p:spTree>
    <p:extLst>
      <p:ext uri="{BB962C8B-B14F-4D97-AF65-F5344CB8AC3E}">
        <p14:creationId xmlns:p14="http://schemas.microsoft.com/office/powerpoint/2010/main" val="1607705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Swiping from left to right moves to the next tab (from Top Stories to My News). This is not visually indicated anywhere on the page.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866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When on a particular week, you can swipe to the left or right to move between weeks. This does not have a visual indicator. </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13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Two album covers and a small portion of a third album cover is visible on the page. The fact that the majority of the third album is cut off, indicates that swipe can move through additional albums.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024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800" b="1" u="sng"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For more information see </a:t>
            </a:r>
            <a:r>
              <a:rPr lang="en-US" sz="1800" u="sng" dirty="0">
                <a:solidFill>
                  <a:srgbClr val="0000FF"/>
                </a:solidFill>
                <a:effectLst/>
                <a:latin typeface="Proxima Nova Cn Rg" panose="02000506030000020004" pitchFamily="50" charset="0"/>
                <a:ea typeface="Times New Roman" panose="02020603050405020304" pitchFamily="18" charset="0"/>
                <a:cs typeface="Arial" panose="020B0604020202020204" pitchFamily="34" charset="0"/>
                <a:hlinkClick r:id="rId3"/>
              </a:rPr>
              <a:t>SC 2.4.10: Section Headings</a:t>
            </a:r>
            <a:r>
              <a:rPr lang="en-US" sz="1800" dirty="0">
                <a:effectLst/>
                <a:latin typeface="Proxima Nova Cn Rg" panose="02000506030000020004" pitchFamily="50" charset="0"/>
                <a:ea typeface="Times New Roman" panose="02020603050405020304" pitchFamily="18" charset="0"/>
                <a:cs typeface="Arial" panose="020B0604020202020204" pitchFamily="34" charset="0"/>
              </a:rPr>
              <a:t>.</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Exclusions</a:t>
            </a:r>
            <a:endParaRPr lang="en-US"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Creative content is excluded from this requirement.</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800" b="1" u="sng"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marR="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Pull out all the headings in the app.</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Are the headings descriptive of their content?</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8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this app, the three headings “Hottest Entertainment Bundle” are not descriptive. The sub-headings “</a:t>
            </a:r>
            <a:r>
              <a:rPr lang="en-GB" sz="1800" dirty="0" err="1">
                <a:effectLst/>
                <a:latin typeface="Proxima Nova Cn Rg" panose="02000506030000020004" pitchFamily="50" charset="0"/>
                <a:ea typeface="MS Mincho" panose="02020609040205080304" pitchFamily="49" charset="-128"/>
                <a:cs typeface="Arial" panose="020B0604020202020204" pitchFamily="34" charset="0"/>
              </a:rPr>
              <a:t>Bigpond</a:t>
            </a:r>
            <a:r>
              <a:rPr lang="en-GB" sz="1800" dirty="0">
                <a:effectLst/>
                <a:latin typeface="Proxima Nova Cn Rg" panose="02000506030000020004" pitchFamily="50" charset="0"/>
                <a:ea typeface="MS Mincho" panose="02020609040205080304" pitchFamily="49" charset="-128"/>
                <a:cs typeface="Arial" panose="020B0604020202020204" pitchFamily="34" charset="0"/>
              </a:rPr>
              <a:t>,” “Foxtel from Telstra” and “Home phone” should be the headings.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630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this article, the headings “Accessibility in never ‘one and done’” and “It’s not about how much money you spend, but the quality of the effort” are descriptive headings.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171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800" b="1" u="sng"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Native apps do not contain standard navigation features that are available on browsers, such as a back button. Therefore, it is important that they are included in all native apps.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spcBef>
                <a:spcPts val="600"/>
              </a:spcBef>
              <a:spcAft>
                <a:spcPts val="600"/>
              </a:spcAft>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For more information see </a:t>
            </a:r>
            <a:r>
              <a:rPr lang="en-US" sz="1800" u="sng" dirty="0">
                <a:solidFill>
                  <a:srgbClr val="0000FF"/>
                </a:solidFill>
                <a:effectLst/>
                <a:latin typeface="Proxima Nova Cn Rg" panose="02000506030000020004" pitchFamily="50" charset="0"/>
                <a:ea typeface="MS Mincho" panose="02020609040205080304" pitchFamily="49" charset="-128"/>
                <a:cs typeface="Arial" panose="020B0604020202020204" pitchFamily="34" charset="0"/>
                <a:hlinkClick r:id="rId3"/>
              </a:rPr>
              <a:t>SC 2.4.8: Location</a:t>
            </a:r>
            <a:r>
              <a:rPr lang="en-US" sz="1800" dirty="0">
                <a:effectLst/>
                <a:latin typeface="Proxima Nova Cn Rg" panose="02000506030000020004" pitchFamily="50" charset="0"/>
                <a:ea typeface="MS Mincho" panose="02020609040205080304" pitchFamily="49" charset="-128"/>
                <a:cs typeface="Arial" panose="020B0604020202020204" pitchFamily="34" charset="0"/>
              </a:rPr>
              <a:t>. </a:t>
            </a:r>
          </a:p>
          <a:p>
            <a:pPr marL="0" marR="0">
              <a:spcBef>
                <a:spcPts val="600"/>
              </a:spcBef>
              <a:spcAft>
                <a:spcPts val="600"/>
              </a:spcAft>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Navigation features that are recommended on all native apps are:</a:t>
            </a: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Back buttons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Menu link on all pages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Breadcrumbs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Sitemap</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Indicating the current section in navigation (without using </a:t>
            </a:r>
            <a:r>
              <a:rPr lang="en-GB" sz="1800" dirty="0" err="1">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color</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alone)</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Next and previous buttons in features such as image galleries, slideshows and multi-page forms.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0" marR="0">
              <a:lnSpc>
                <a:spcPct val="120000"/>
              </a:lnSpc>
              <a:spcBef>
                <a:spcPts val="900"/>
              </a:spcBef>
              <a:spcAft>
                <a:spcPts val="0"/>
              </a:spcAft>
            </a:pPr>
            <a:r>
              <a:rPr lang="en-GB" sz="1800" b="1" u="sng"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Open the application.</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With the </a:t>
            </a: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screen reader feature off</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starting from the landing screen, explore each page of the application.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Look to see whether navigational aids – i.e. elements such as </a:t>
            </a: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back buttons, breadcrumbs, next and previous buttons</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are provided as part of the design.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these elements, if used repeatedly, are placed consistently on the pages on which they appear. Ensure these elements are also visually consistent.  (See </a:t>
            </a:r>
            <a:r>
              <a:rPr lang="en-GB" sz="1800" u="sng"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hlinkClick r:id="rId4"/>
              </a:rPr>
              <a:t>SC 3.2.3 Consistent Navigation</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each element receives </a:t>
            </a: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visible focus</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on touch.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each element is </a:t>
            </a: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operable</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through swipe gesture and touch activation (double-tapping or other).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each element has the </a:t>
            </a: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same functionality</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on each page on which it appears.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the page, screen or element is the expected destination as defined by the navigational aid.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each element on the page that is </a:t>
            </a: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clearly labelled</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to indicate the purpose (buttons) and/or is </a:t>
            </a: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descriptive </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of its purpose and/or destination (breadcrumb links).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24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There are no clear navigation features within the design to allow a user to move through the application. In the iTunes app on Android, when a song is playing there are no navigational aids visible.</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30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The elements (</a:t>
            </a:r>
            <a:r>
              <a:rPr lang="en-GB" sz="1800" dirty="0" err="1">
                <a:effectLst/>
                <a:latin typeface="Proxima Nova Cn Rg" panose="02000506030000020004" pitchFamily="50" charset="0"/>
                <a:ea typeface="MS Mincho" panose="02020609040205080304" pitchFamily="49" charset="-128"/>
                <a:cs typeface="Arial" panose="020B0604020202020204" pitchFamily="34" charset="0"/>
              </a:rPr>
              <a:t>Prev</a:t>
            </a:r>
            <a:r>
              <a:rPr lang="en-GB" sz="1800" dirty="0">
                <a:effectLst/>
                <a:latin typeface="Proxima Nova Cn Rg" panose="02000506030000020004" pitchFamily="50" charset="0"/>
                <a:ea typeface="MS Mincho" panose="02020609040205080304" pitchFamily="49" charset="-128"/>
                <a:cs typeface="Arial" panose="020B0604020202020204" pitchFamily="34" charset="0"/>
              </a:rPr>
              <a:t> and Next) are present but not clearly labelled or sufficiently descriptive to indicate clearly their purpose and/or destination. The word “</a:t>
            </a:r>
            <a:r>
              <a:rPr lang="en-GB" sz="1800" dirty="0" err="1">
                <a:effectLst/>
                <a:latin typeface="Proxima Nova Cn Rg" panose="02000506030000020004" pitchFamily="50" charset="0"/>
                <a:ea typeface="MS Mincho" panose="02020609040205080304" pitchFamily="49" charset="-128"/>
                <a:cs typeface="Arial" panose="020B0604020202020204" pitchFamily="34" charset="0"/>
              </a:rPr>
              <a:t>Prev</a:t>
            </a:r>
            <a:r>
              <a:rPr lang="en-GB" sz="1800" dirty="0">
                <a:effectLst/>
                <a:latin typeface="Proxima Nova Cn Rg" panose="02000506030000020004" pitchFamily="50" charset="0"/>
                <a:ea typeface="MS Mincho" panose="02020609040205080304" pitchFamily="49" charset="-128"/>
                <a:cs typeface="Arial" panose="020B0604020202020204" pitchFamily="34" charset="0"/>
              </a:rPr>
              <a:t>” is not sufficient as a descriptor.</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007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the photos app in the Google Pixel, when looking at a photo you can go back (top left arrow) or select the Done option (bottom right)</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615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The article does not provide a summary version.</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612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4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4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200" dirty="0">
                <a:effectLst/>
                <a:latin typeface="Proxima Nova Cn Rg" panose="02000506030000020004" pitchFamily="50" charset="0"/>
                <a:ea typeface="MS Mincho" panose="02020609040205080304" pitchFamily="49" charset="-128"/>
                <a:cs typeface="Arial" panose="020B0604020202020204" pitchFamily="34" charset="0"/>
              </a:rPr>
              <a:t>Although captions are essential to people who are Deaf or hard of hearing and audio descriptions are essential for people with vision impairments, there are users that either cannot interpret these features or are Deaf-Blind. In this case, the only accessible method is to provide a transcript. Please note that the transcript must include both the audio and visual content in the video. It is not sufficient to have a transcript of only speech.</a:t>
            </a:r>
            <a:endParaRPr lang="en-US" sz="12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4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a:t>
            </a:r>
            <a:endParaRPr lang="en-US" sz="14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Open the application.</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Navigate to the page(s) that contains – or launches – the video or audio player or file link.</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there is a textual transcript alternative available on the same page as the video or audio player.  </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742950" marR="0" lvl="1" indent="-285750" fontAlgn="auto">
              <a:lnSpc>
                <a:spcPct val="120000"/>
              </a:lnSpc>
              <a:spcBef>
                <a:spcPts val="300"/>
              </a:spcBef>
              <a:spcAft>
                <a:spcPts val="300"/>
              </a:spcAft>
              <a:buFont typeface="+mj-lt"/>
              <a:buAutoNum type="alphaL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Ideally it is adjacent to the video or audio player, with easy access. </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742950" marR="0" lvl="1" indent="-285750" fontAlgn="auto">
              <a:lnSpc>
                <a:spcPct val="120000"/>
              </a:lnSpc>
              <a:spcBef>
                <a:spcPts val="300"/>
              </a:spcBef>
              <a:spcAft>
                <a:spcPts val="300"/>
              </a:spcAft>
              <a:buFont typeface="+mj-lt"/>
              <a:buAutoNum type="alphaL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The transcript may be in the form of text on a separate page in the application, or available as a download, or is available on a web page that is launched from the native app.</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742950" marR="0" lvl="1" indent="-285750" fontAlgn="auto">
              <a:lnSpc>
                <a:spcPct val="120000"/>
              </a:lnSpc>
              <a:spcBef>
                <a:spcPts val="300"/>
              </a:spcBef>
              <a:spcAft>
                <a:spcPts val="300"/>
              </a:spcAft>
              <a:buFont typeface="+mj-lt"/>
              <a:buAutoNum type="alphaL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Access and read the transcript to ensure the textual transcript accurately reflects the content of the video or audio file.</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742950" marR="0" lvl="1" indent="-285750" fontAlgn="auto">
              <a:lnSpc>
                <a:spcPct val="120000"/>
              </a:lnSpc>
              <a:spcBef>
                <a:spcPts val="300"/>
              </a:spcBef>
              <a:spcAft>
                <a:spcPts val="300"/>
              </a:spcAft>
              <a:buFont typeface="+mj-lt"/>
              <a:buAutoNum type="alphaL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the transcript is perceivable and operable using the built-in screen reader feature on mobile, whether on a page, webpage or PDF. </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742950" marR="0" lvl="1" indent="-285750" fontAlgn="auto">
              <a:lnSpc>
                <a:spcPct val="120000"/>
              </a:lnSpc>
              <a:spcBef>
                <a:spcPts val="300"/>
              </a:spcBef>
              <a:spcAft>
                <a:spcPts val="300"/>
              </a:spcAft>
              <a:buFont typeface="+mj-lt"/>
              <a:buAutoNum type="alphaL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any links to the transcript, or a title for the transcript document, is descriptive and clearly identifies the transcript as the content. </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78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the CW app, you can watch episodes of different television shows. The episodes do not have a transcript.</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66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this example the transcript does not include descriptions of the visuals.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20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A video showing the exercise is accompanied with a text transcript that accurately describes the entire video.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771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As a mobile device has a small screen, if field labels are positioned far away from their respective input fields it is possible that they will not appear on the screen at the same time as the field that they describe. In addition, where a field label is positioned close to other input fields it may be unclear to some users which field the field label describes.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Review the application for form fields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all form fields have adjacent field labels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When two or more form fields appear on the same screen, ensure that field labels appear adjacent to their respective form fields and are placed closest to their form field than other form fields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field label spacing and layout is consistent between like form fields on the same screen.</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all form fields and field labels maintain accessible </a:t>
            </a:r>
            <a:r>
              <a:rPr lang="en-GB" sz="1800" dirty="0" err="1">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color</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contrast ratios in all states (e.g. selected/not selected)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604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The radio button is equidistant from the Yes option and the No option. In addition to the unselected radio button not meeting </a:t>
            </a:r>
            <a:r>
              <a:rPr lang="en-GB" sz="1800" dirty="0" err="1">
                <a:effectLst/>
                <a:latin typeface="Proxima Nova Cn Rg" panose="02000506030000020004" pitchFamily="50" charset="0"/>
                <a:ea typeface="MS Mincho" panose="02020609040205080304" pitchFamily="49" charset="-128"/>
                <a:cs typeface="Arial" panose="020B0604020202020204" pitchFamily="34" charset="0"/>
              </a:rPr>
              <a:t>color</a:t>
            </a:r>
            <a:r>
              <a:rPr lang="en-GB" sz="1800" dirty="0">
                <a:effectLst/>
                <a:latin typeface="Proxima Nova Cn Rg" panose="02000506030000020004" pitchFamily="50" charset="0"/>
                <a:ea typeface="MS Mincho" panose="02020609040205080304" pitchFamily="49" charset="-128"/>
                <a:cs typeface="Arial" panose="020B0604020202020204" pitchFamily="34" charset="0"/>
              </a:rPr>
              <a:t> contrast, it is not clear which option is selected.</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443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Each field label (Service, Account, Key) is equidistant from the input field above and below the respective field. Although there is a border between one field and another, it does not meet </a:t>
            </a:r>
            <a:r>
              <a:rPr lang="en-GB" sz="1800" dirty="0" err="1">
                <a:effectLst/>
                <a:latin typeface="Proxima Nova Cn Rg" panose="02000506030000020004" pitchFamily="50" charset="0"/>
                <a:ea typeface="MS Mincho" panose="02020609040205080304" pitchFamily="49" charset="-128"/>
                <a:cs typeface="Arial" panose="020B0604020202020204" pitchFamily="34" charset="0"/>
              </a:rPr>
              <a:t>color</a:t>
            </a:r>
            <a:r>
              <a:rPr lang="en-GB" sz="1800" dirty="0">
                <a:effectLst/>
                <a:latin typeface="Proxima Nova Cn Rg" panose="02000506030000020004" pitchFamily="50" charset="0"/>
                <a:ea typeface="MS Mincho" panose="02020609040205080304" pitchFamily="49" charset="-128"/>
                <a:cs typeface="Arial" panose="020B0604020202020204" pitchFamily="34" charset="0"/>
              </a:rPr>
              <a:t> contrast requirements.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57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this example, the field labels (Select a receipt type and Description) are closer to their respective input fields than to any other input field.</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7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this example, the field labels (Select a receipt type and Description) are closer to their respective input fields than to any other input field.</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171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800" b="1" u="sng"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u="sng" dirty="0">
                <a:solidFill>
                  <a:srgbClr val="0000FF"/>
                </a:solidFill>
                <a:effectLst/>
                <a:latin typeface="Proxima Nova Cn Rg" panose="02000506030000020004" pitchFamily="50" charset="0"/>
                <a:ea typeface="MS Mincho" panose="02020609040205080304" pitchFamily="49" charset="-128"/>
                <a:cs typeface="Arial" panose="020B0604020202020204" pitchFamily="34" charset="0"/>
              </a:rPr>
              <a:t>WCAG2 allows for labelling of input fields by adjacent buttons or other items. As a mobile device has a small screen, if adjacent buttons or items are positioned far away from their respective input fields it is possible that they will not appear on the screen at the same time as the field that they describe. Therefore, this committee believes that all fields should have a visible field label that is also programmatically associated with the field.</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What do we mean by “visible field label”?</a:t>
            </a:r>
            <a:endParaRPr lang="en-US"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Although a text label for a field is preferred, this requirement does allow for a visible field label that is an icon or an image. However please note that </a:t>
            </a:r>
            <a:r>
              <a:rPr lang="en-GB" sz="1800" u="sng" dirty="0">
                <a:solidFill>
                  <a:srgbClr val="0000FF"/>
                </a:solidFill>
                <a:effectLst/>
                <a:latin typeface="Proxima Nova Cn Rg" panose="02000506030000020004" pitchFamily="50" charset="0"/>
                <a:ea typeface="MS Mincho" panose="02020609040205080304" pitchFamily="49" charset="-128"/>
                <a:cs typeface="Arial" panose="020B0604020202020204" pitchFamily="34" charset="0"/>
                <a:hlinkClick r:id="rId3"/>
              </a:rPr>
              <a:t>SC 1.1.1: Non-text Alternatives</a:t>
            </a:r>
            <a:r>
              <a:rPr lang="en-GB" sz="1800" dirty="0">
                <a:effectLst/>
                <a:latin typeface="Proxima Nova Cn Rg" panose="02000506030000020004" pitchFamily="50" charset="0"/>
                <a:ea typeface="MS Mincho" panose="02020609040205080304" pitchFamily="49" charset="-128"/>
                <a:cs typeface="Arial" panose="020B0604020202020204" pitchFamily="34" charset="0"/>
              </a:rPr>
              <a:t> would still apply.</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Are placeholding characters visible field labels?</a:t>
            </a:r>
            <a:endParaRPr lang="en-US"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This committee does not believe that placeholding characters are an appropriate visible label for three reasons: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By default, placeholding characters do not meet </a:t>
            </a:r>
            <a:r>
              <a:rPr lang="en-GB" sz="1800" dirty="0" err="1">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color</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contrast requirements and therefore will not be visible to some users.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Placeholding characters that disappear when a user focuses on a field means the describing label is lost at this point.</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Placeholding characters that do not disappear when a user focuses on a field cause multiple problems for users of assistive technologies such as screen readers and often mean they cannot submit the form correctly.</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0" marR="0">
              <a:lnSpc>
                <a:spcPct val="120000"/>
              </a:lnSpc>
              <a:spcBef>
                <a:spcPts val="900"/>
              </a:spcBef>
              <a:spcAft>
                <a:spcPts val="0"/>
              </a:spcAft>
            </a:pPr>
            <a:r>
              <a:rPr lang="en-GB" sz="1800" b="1" u="sng"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Review the fields in the form.</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Does each field have a visible field label – text or icon?</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Is the visible field label accessible (placeholding characters do not meet accessibility requirements)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862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The summary provided requires a Flesch Kincaid Reading Level of 16.4.</a:t>
            </a:r>
          </a:p>
          <a:p>
            <a:pPr marL="0" marR="0">
              <a:spcBef>
                <a:spcPts val="600"/>
              </a:spcBef>
              <a:spcAft>
                <a:spcPts val="600"/>
              </a:spcAft>
            </a:pPr>
            <a:endParaRPr lang="en-GB"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spcBef>
                <a:spcPts val="600"/>
              </a:spcBef>
              <a:spcAft>
                <a:spcPts val="600"/>
              </a:spcAft>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The summary reads "A 'severe to extreme' heatwave will grip large parts of the country across the weekend, making conditions difficult for firefighters working to control catastrophic blazes in several states."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488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This app uses placeholding characters as visible field labels.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673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err="1">
                <a:effectLst/>
                <a:latin typeface="Proxima Nova Cn Rg" panose="02000506030000020004" pitchFamily="50" charset="0"/>
                <a:ea typeface="MS Mincho" panose="02020609040205080304" pitchFamily="49" charset="-128"/>
                <a:cs typeface="Arial" panose="020B0604020202020204" pitchFamily="34" charset="0"/>
              </a:rPr>
              <a:t>CarSales</a:t>
            </a:r>
            <a:r>
              <a:rPr lang="en-GB" sz="1800" dirty="0">
                <a:effectLst/>
                <a:latin typeface="Proxima Nova Cn Rg" panose="02000506030000020004" pitchFamily="50" charset="0"/>
                <a:ea typeface="MS Mincho" panose="02020609040205080304" pitchFamily="49" charset="-128"/>
                <a:cs typeface="Arial" panose="020B0604020202020204" pitchFamily="34" charset="0"/>
              </a:rPr>
              <a:t> has visible field labels.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457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WCAG2 clearly states that all functionality be available on all different variations of a responsive site. However, in some cases an m.dot site is created specifically to provide limited functionality (for example a map of the campus). In these cases, it is adequate to provide limited functionality on the m.dot site, as long as the user can easily move to the desktop (or responsive) site to access all content and functionality.</a:t>
            </a:r>
            <a:endParaRPr lang="en-AU" sz="1800" dirty="0">
              <a:effectLst/>
              <a:latin typeface="Proxima Nova Cn Rg" panose="02000506030000020004" pitchFamily="50" charset="0"/>
              <a:ea typeface="MS Mincho" panose="02020609040205080304" pitchFamily="49" charset="-128"/>
              <a:cs typeface="Arial" panose="020B0604020202020204" pitchFamily="34" charset="0"/>
            </a:endParaRPr>
          </a:p>
          <a:p>
            <a:pPr>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It is important that the user can move between both types of sites, for example:</a:t>
            </a:r>
            <a:endParaRPr lang="en-AU" sz="1800" dirty="0">
              <a:effectLst/>
              <a:latin typeface="Proxima Nova Cn Rg" panose="02000506030000020004" pitchFamily="50" charset="0"/>
              <a:ea typeface="MS Mincho" panose="02020609040205080304" pitchFamily="49" charset="-128"/>
              <a:cs typeface="Arial" panose="020B0604020202020204" pitchFamily="34" charset="0"/>
            </a:endParaRPr>
          </a:p>
          <a:p>
            <a:pPr marL="34290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Move from the m.dot site to the desktop / responsive site</a:t>
            </a:r>
            <a:endParaRPr lang="en-AU"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Move from the desktop / responsive site to the m.dot site</a:t>
            </a:r>
            <a:endParaRPr lang="en-AU"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a:lnSpc>
                <a:spcPct val="120000"/>
              </a:lnSpc>
              <a:spcBef>
                <a:spcPts val="900"/>
              </a:spcBef>
            </a:pPr>
            <a:r>
              <a:rPr lang="en-GB" sz="1800" b="1" spc="-40" dirty="0">
                <a:solidFill>
                  <a:srgbClr val="980000"/>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 – identifying multiple sites</a:t>
            </a:r>
            <a:endParaRPr lang="en-AU" sz="1800" b="1" spc="-40" dirty="0">
              <a:solidFill>
                <a:srgbClr val="98000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Open the site in a desktop.</a:t>
            </a:r>
            <a:endParaRPr lang="en-AU"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Open the site on a mobile device.</a:t>
            </a:r>
            <a:endParaRPr lang="en-AU"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If the site is the same on both devices then this requirement does not apply and no further testing is required. </a:t>
            </a:r>
            <a:endParaRPr lang="en-AU"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a:lnSpc>
                <a:spcPct val="120000"/>
              </a:lnSpc>
              <a:spcBef>
                <a:spcPts val="900"/>
              </a:spcBef>
            </a:pPr>
            <a:r>
              <a:rPr lang="en-GB" sz="1800" b="1" spc="-40" dirty="0">
                <a:solidFill>
                  <a:srgbClr val="980000"/>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 – mobile device</a:t>
            </a:r>
            <a:endParaRPr lang="en-AU" sz="1800" b="1" spc="-40" dirty="0">
              <a:solidFill>
                <a:srgbClr val="98000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Open the site on the mobile device.</a:t>
            </a:r>
            <a:endParaRPr lang="en-AU"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Is there a link to the desktop / responsive site?</a:t>
            </a:r>
            <a:endParaRPr lang="en-AU"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Activate the link. Does the site change?</a:t>
            </a:r>
            <a:endParaRPr lang="en-AU"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Is there a link back to the mobile version of the site?</a:t>
            </a:r>
            <a:endParaRPr lang="en-AU"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a:lnSpc>
                <a:spcPct val="120000"/>
              </a:lnSpc>
              <a:spcBef>
                <a:spcPts val="900"/>
              </a:spcBef>
            </a:pPr>
            <a:r>
              <a:rPr lang="en-GB" sz="1800" b="1" spc="-40" dirty="0">
                <a:solidFill>
                  <a:srgbClr val="980000"/>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 – desktop</a:t>
            </a:r>
            <a:endParaRPr lang="en-AU" sz="1800" b="1" spc="-40" dirty="0">
              <a:solidFill>
                <a:srgbClr val="98000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Open the site on the desktop.</a:t>
            </a:r>
            <a:endParaRPr lang="en-AU"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Is there a link to the mobile site?</a:t>
            </a:r>
            <a:endParaRPr lang="en-AU"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Activate the link. Does the site change?</a:t>
            </a:r>
            <a:endParaRPr lang="en-AU"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Is there a link back to the desktop version of the site?</a:t>
            </a:r>
            <a:endParaRPr lang="en-AU"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817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a Wikipedia page, in the mobile view in the footer there is a link to go to the desktop view and when on the desktop site there is a link to go back to the mobile view.</a:t>
            </a:r>
            <a:endParaRPr lang="en-AU" sz="1800" dirty="0">
              <a:effectLst/>
              <a:latin typeface="Proxima Nova Cn Rg" panose="02000506030000020004" pitchFamily="50"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142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The novel “Lightning People” in the Kindle app does not need to meet the summary requirement.</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817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Screen reader users hear words spoken aloud. Therefore, there are some words which will be ambiguous to them, such as write / right, aloud / allowed, etc.</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There are five types of ambiguous text:</a:t>
            </a:r>
          </a:p>
          <a:p>
            <a:pPr marL="342900" marR="0" lvl="0" indent="-342900">
              <a:lnSpc>
                <a:spcPct val="120000"/>
              </a:lnSpc>
              <a:spcBef>
                <a:spcPts val="300"/>
              </a:spcBef>
              <a:spcAft>
                <a:spcPts val="300"/>
              </a:spcAft>
              <a:buFont typeface="Symbol" panose="05050102010706020507" pitchFamily="18" charset="2"/>
              <a:buChar char=""/>
            </a:pPr>
            <a:r>
              <a:rPr lang="en-GB" sz="1800" u="sng"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hlinkClick r:id="rId3"/>
              </a:rPr>
              <a:t>Homonyms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u="sng"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hlinkClick r:id="rId4"/>
              </a:rPr>
              <a:t>Homophones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u="sng"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hlinkClick r:id="rId5"/>
              </a:rPr>
              <a:t>Heteronyms / </a:t>
            </a:r>
            <a:r>
              <a:rPr lang="en-GB" sz="1800" u="sng" dirty="0" err="1">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hlinkClick r:id="rId5"/>
              </a:rPr>
              <a:t>Heterophones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u="sng"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hlinkClick r:id="rId6"/>
              </a:rPr>
              <a:t>Capitonyms</a:t>
            </a:r>
            <a:endParaRPr lang="en-GB" sz="1800" u="sng"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0" marR="0">
              <a:lnSpc>
                <a:spcPct val="120000"/>
              </a:lnSpc>
              <a:spcBef>
                <a:spcPts val="900"/>
              </a:spcBef>
              <a:spcAft>
                <a:spcPts val="0"/>
              </a:spcAft>
            </a:pPr>
            <a:r>
              <a:rPr lang="en-GB"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homographs and </a:t>
            </a:r>
            <a:r>
              <a:rPr lang="en-GB" sz="1800" b="1" spc="-40" dirty="0" err="1">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heterographs</a:t>
            </a:r>
            <a:endParaRPr lang="en-US"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Please note there are two other terms that are used in these situations: homographs and </a:t>
            </a:r>
            <a:r>
              <a:rPr lang="en-US" sz="1800" dirty="0" err="1">
                <a:effectLst/>
                <a:latin typeface="Proxima Nova Cn Rg" panose="02000506030000020004" pitchFamily="50" charset="0"/>
                <a:ea typeface="MS Mincho" panose="02020609040205080304" pitchFamily="49" charset="-128"/>
                <a:cs typeface="Arial" panose="020B0604020202020204" pitchFamily="34" charset="0"/>
              </a:rPr>
              <a:t>heterographs</a:t>
            </a:r>
            <a:r>
              <a:rPr lang="en-US" sz="1800" dirty="0">
                <a:effectLst/>
                <a:latin typeface="Proxima Nova Cn Rg" panose="02000506030000020004" pitchFamily="50" charset="0"/>
                <a:ea typeface="MS Mincho" panose="02020609040205080304" pitchFamily="49" charset="-128"/>
                <a:cs typeface="Arial" panose="020B0604020202020204" pitchFamily="34" charset="0"/>
              </a:rPr>
              <a:t>. </a:t>
            </a:r>
          </a:p>
          <a:p>
            <a:pPr marL="0" marR="0">
              <a:spcBef>
                <a:spcPts val="600"/>
              </a:spcBef>
              <a:spcAft>
                <a:spcPts val="600"/>
              </a:spcAft>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Homographs have the same spelling and different meaning and the pronunciation is irrelevant. An example homograph is:</a:t>
            </a: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minute (60 in an hour)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minute (take notes)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minute (tiny).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0" marR="0">
              <a:spcBef>
                <a:spcPts val="600"/>
              </a:spcBef>
              <a:spcAft>
                <a:spcPts val="600"/>
              </a:spcAft>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Therefore, homographs are always either homonyms or heteronyms. </a:t>
            </a:r>
          </a:p>
          <a:p>
            <a:pPr marL="0" marR="0">
              <a:spcBef>
                <a:spcPts val="600"/>
              </a:spcBef>
              <a:spcAft>
                <a:spcPts val="600"/>
              </a:spcAft>
            </a:pPr>
            <a:r>
              <a:rPr lang="en-US" sz="1800" dirty="0" err="1">
                <a:effectLst/>
                <a:latin typeface="Proxima Nova Cn Rg" panose="02000506030000020004" pitchFamily="50" charset="0"/>
                <a:ea typeface="MS Mincho" panose="02020609040205080304" pitchFamily="49" charset="-128"/>
                <a:cs typeface="Arial" panose="020B0604020202020204" pitchFamily="34" charset="0"/>
              </a:rPr>
              <a:t>Heterographs</a:t>
            </a:r>
            <a:r>
              <a:rPr lang="en-US" sz="1800" dirty="0">
                <a:effectLst/>
                <a:latin typeface="Proxima Nova Cn Rg" panose="02000506030000020004" pitchFamily="50" charset="0"/>
                <a:ea typeface="MS Mincho" panose="02020609040205080304" pitchFamily="49" charset="-128"/>
                <a:cs typeface="Arial" panose="020B0604020202020204" pitchFamily="34" charset="0"/>
              </a:rPr>
              <a:t> have different spelling, different meaning and the same pronunciation. An example heterography is:</a:t>
            </a: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to (travel)</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too (also)</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two (one more than one)</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0" marR="0">
              <a:spcBef>
                <a:spcPts val="600"/>
              </a:spcBef>
              <a:spcAft>
                <a:spcPts val="600"/>
              </a:spcAft>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Therefore, </a:t>
            </a:r>
            <a:r>
              <a:rPr lang="en-US" sz="1800" dirty="0" err="1">
                <a:effectLst/>
                <a:latin typeface="Proxima Nova Cn Rg" panose="02000506030000020004" pitchFamily="50" charset="0"/>
                <a:ea typeface="MS Mincho" panose="02020609040205080304" pitchFamily="49" charset="-128"/>
                <a:cs typeface="Arial" panose="020B0604020202020204" pitchFamily="34" charset="0"/>
              </a:rPr>
              <a:t>heterographs</a:t>
            </a:r>
            <a:r>
              <a:rPr lang="en-US" sz="1800" dirty="0">
                <a:effectLst/>
                <a:latin typeface="Proxima Nova Cn Rg" panose="02000506030000020004" pitchFamily="50" charset="0"/>
                <a:ea typeface="MS Mincho" panose="02020609040205080304" pitchFamily="49" charset="-128"/>
                <a:cs typeface="Arial" panose="020B0604020202020204" pitchFamily="34" charset="0"/>
              </a:rPr>
              <a:t> are also homophones.</a:t>
            </a:r>
          </a:p>
          <a:p>
            <a:pPr marL="0" marR="0">
              <a:lnSpc>
                <a:spcPct val="120000"/>
              </a:lnSpc>
              <a:spcBef>
                <a:spcPts val="900"/>
              </a:spcBef>
              <a:spcAft>
                <a:spcPts val="0"/>
              </a:spcAft>
            </a:pPr>
            <a:r>
              <a:rPr lang="en-GB"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testing this requirement</a:t>
            </a:r>
            <a:endParaRPr lang="en-US"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This requirement is probably best tested by automation.</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Exclusions</a:t>
            </a:r>
            <a:endParaRPr lang="en-US"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Creative content is excluded from this requirement.</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lvl="0" indent="0">
              <a:lnSpc>
                <a:spcPct val="120000"/>
              </a:lnSpc>
              <a:spcBef>
                <a:spcPts val="300"/>
              </a:spcBef>
              <a:spcAft>
                <a:spcPts val="300"/>
              </a:spcAft>
              <a:buFont typeface="Symbol" panose="05050102010706020507" pitchFamily="18" charset="2"/>
              <a:buNone/>
            </a:pP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0" marR="0">
              <a:spcBef>
                <a:spcPts val="600"/>
              </a:spcBef>
              <a:spcAft>
                <a:spcPts val="600"/>
              </a:spcAft>
            </a:pP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170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It is unclear whether this article heading is referring to the country or to table settings.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430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It is clear that the article refers to the month “March.”</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318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705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When using a mobile device there is less feedback presented to the user as to the functionality available. For example, on a desktop or laptop when the mouse hovers over an actionable item the cursor changes. This does not occur on mobile devices as mobiles are reliant on touch and not mouse movement. As a result it is important to appropriately indicate additional content or functionality so users are aware of them.</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marR="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Identify all areas of the app where additional content or functionality is added.</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Is there a visual indicator that indicates that swipe will show additional content?</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Does this visual indicator meet </a:t>
            </a:r>
            <a:r>
              <a:rPr lang="en-GB" sz="1800" dirty="0" err="1">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color</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contrast, touch target size and inactive space requirements?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141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4196736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9AB138E-FE6C-4A30-BD2D-262D86BADABD}"/>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38F36412-EA66-4B99-934C-EE851E90D0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912901-2D56-4C05-BBB7-36E44AFACCE4}"/>
              </a:ext>
            </a:extLst>
          </p:cNvPr>
          <p:cNvSpPr>
            <a:spLocks noGrp="1"/>
          </p:cNvSpPr>
          <p:nvPr>
            <p:ph type="sldNum" sz="quarter" idx="12"/>
          </p:nvPr>
        </p:nvSpPr>
        <p:spPr/>
        <p:txBody>
          <a:bodyPr/>
          <a:lstStyle/>
          <a:p>
            <a:fld id="{D98D9C83-CD24-0842-B6CC-914DB33C7B15}" type="slidenum">
              <a:rPr lang="en-US" smtClean="0"/>
              <a:t>‹#›</a:t>
            </a:fld>
            <a:endParaRPr lang="en-US"/>
          </a:p>
        </p:txBody>
      </p:sp>
      <p:sp>
        <p:nvSpPr>
          <p:cNvPr id="6" name="Right Triangle 5">
            <a:extLst>
              <a:ext uri="{FF2B5EF4-FFF2-40B4-BE49-F238E27FC236}">
                <a16:creationId xmlns:a16="http://schemas.microsoft.com/office/drawing/2014/main" id="{EFEBE82C-03A3-4825-9860-C7BD2E0A1E5A}"/>
              </a:ext>
            </a:extLst>
          </p:cNvPr>
          <p:cNvSpPr/>
          <p:nvPr userDrawn="1"/>
        </p:nvSpPr>
        <p:spPr>
          <a:xfrm rot="5400000" flipV="1">
            <a:off x="3958660" y="-2849302"/>
            <a:ext cx="5384038" cy="11082642"/>
          </a:xfrm>
          <a:prstGeom prst="rtTriangle">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63D157-6244-4F7A-B25B-E886B1BAF258}"/>
              </a:ext>
            </a:extLst>
          </p:cNvPr>
          <p:cNvGrpSpPr/>
          <p:nvPr userDrawn="1"/>
        </p:nvGrpSpPr>
        <p:grpSpPr>
          <a:xfrm>
            <a:off x="5673161" y="1076766"/>
            <a:ext cx="3628383" cy="5152245"/>
            <a:chOff x="19740901" y="3907229"/>
            <a:chExt cx="2810409" cy="3990736"/>
          </a:xfrm>
        </p:grpSpPr>
        <p:sp>
          <p:nvSpPr>
            <p:cNvPr id="8" name="Freeform 33">
              <a:extLst>
                <a:ext uri="{FF2B5EF4-FFF2-40B4-BE49-F238E27FC236}">
                  <a16:creationId xmlns:a16="http://schemas.microsoft.com/office/drawing/2014/main" id="{272800BB-DBB3-4B54-B189-E2524F94584A}"/>
                </a:ext>
              </a:extLst>
            </p:cNvPr>
            <p:cNvSpPr>
              <a:spLocks/>
            </p:cNvSpPr>
            <p:nvPr/>
          </p:nvSpPr>
          <p:spPr bwMode="auto">
            <a:xfrm>
              <a:off x="19740901" y="3907229"/>
              <a:ext cx="2810409" cy="3990736"/>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9" name="Group 8">
              <a:extLst>
                <a:ext uri="{FF2B5EF4-FFF2-40B4-BE49-F238E27FC236}">
                  <a16:creationId xmlns:a16="http://schemas.microsoft.com/office/drawing/2014/main" id="{21893768-5781-4A0B-B31D-2AA4004FABFE}"/>
                </a:ext>
              </a:extLst>
            </p:cNvPr>
            <p:cNvGrpSpPr/>
            <p:nvPr/>
          </p:nvGrpSpPr>
          <p:grpSpPr>
            <a:xfrm>
              <a:off x="21066819" y="4065780"/>
              <a:ext cx="104590" cy="53974"/>
              <a:chOff x="21066819" y="4065780"/>
              <a:chExt cx="104590" cy="53974"/>
            </a:xfrm>
            <a:solidFill>
              <a:schemeClr val="bg1">
                <a:lumMod val="65000"/>
              </a:schemeClr>
            </a:solidFill>
          </p:grpSpPr>
          <p:sp>
            <p:nvSpPr>
              <p:cNvPr id="14" name="Oval 35">
                <a:extLst>
                  <a:ext uri="{FF2B5EF4-FFF2-40B4-BE49-F238E27FC236}">
                    <a16:creationId xmlns:a16="http://schemas.microsoft.com/office/drawing/2014/main" id="{5E6AEEF5-854B-4DB5-9D2C-B5DF2BEA71E6}"/>
                  </a:ext>
                </a:extLst>
              </p:cNvPr>
              <p:cNvSpPr>
                <a:spLocks noChangeArrowheads="1"/>
              </p:cNvSpPr>
              <p:nvPr/>
            </p:nvSpPr>
            <p:spPr bwMode="auto">
              <a:xfrm>
                <a:off x="21120800" y="4069152"/>
                <a:ext cx="50609" cy="5060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5" name="Oval 36">
                <a:extLst>
                  <a:ext uri="{FF2B5EF4-FFF2-40B4-BE49-F238E27FC236}">
                    <a16:creationId xmlns:a16="http://schemas.microsoft.com/office/drawing/2014/main" id="{DDC4E0D7-5287-4FA9-9FEB-69A79BF499E2}"/>
                  </a:ext>
                </a:extLst>
              </p:cNvPr>
              <p:cNvSpPr>
                <a:spLocks noChangeArrowheads="1"/>
              </p:cNvSpPr>
              <p:nvPr/>
            </p:nvSpPr>
            <p:spPr bwMode="auto">
              <a:xfrm>
                <a:off x="21120800" y="4065780"/>
                <a:ext cx="50609" cy="5060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6" name="Oval 37">
                <a:extLst>
                  <a:ext uri="{FF2B5EF4-FFF2-40B4-BE49-F238E27FC236}">
                    <a16:creationId xmlns:a16="http://schemas.microsoft.com/office/drawing/2014/main" id="{ECDEC27F-207C-4D56-9CCF-35B6AF32F49D}"/>
                  </a:ext>
                </a:extLst>
              </p:cNvPr>
              <p:cNvSpPr>
                <a:spLocks noChangeArrowheads="1"/>
              </p:cNvSpPr>
              <p:nvPr/>
            </p:nvSpPr>
            <p:spPr bwMode="auto">
              <a:xfrm>
                <a:off x="21130921" y="4075899"/>
                <a:ext cx="30366" cy="3036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7" name="Oval 38">
                <a:extLst>
                  <a:ext uri="{FF2B5EF4-FFF2-40B4-BE49-F238E27FC236}">
                    <a16:creationId xmlns:a16="http://schemas.microsoft.com/office/drawing/2014/main" id="{EEE6261C-2EC9-4782-B1B2-29DBF121ADFE}"/>
                  </a:ext>
                </a:extLst>
              </p:cNvPr>
              <p:cNvSpPr>
                <a:spLocks noChangeArrowheads="1"/>
              </p:cNvSpPr>
              <p:nvPr/>
            </p:nvSpPr>
            <p:spPr bwMode="auto">
              <a:xfrm>
                <a:off x="21137668" y="4082646"/>
                <a:ext cx="16870" cy="1686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8" name="Freeform 39">
                <a:extLst>
                  <a:ext uri="{FF2B5EF4-FFF2-40B4-BE49-F238E27FC236}">
                    <a16:creationId xmlns:a16="http://schemas.microsoft.com/office/drawing/2014/main" id="{A8488ABB-0300-4ECA-9B43-7209C8E7A8EE}"/>
                  </a:ext>
                </a:extLst>
              </p:cNvPr>
              <p:cNvSpPr>
                <a:spLocks/>
              </p:cNvSpPr>
              <p:nvPr/>
            </p:nvSpPr>
            <p:spPr bwMode="auto">
              <a:xfrm>
                <a:off x="21144416" y="4089393"/>
                <a:ext cx="3375" cy="3374"/>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9" name="Rectangle 40">
                <a:extLst>
                  <a:ext uri="{FF2B5EF4-FFF2-40B4-BE49-F238E27FC236}">
                    <a16:creationId xmlns:a16="http://schemas.microsoft.com/office/drawing/2014/main" id="{6C98598D-41EB-461B-89C6-CB2E9A5CD44D}"/>
                  </a:ext>
                </a:extLst>
              </p:cNvPr>
              <p:cNvSpPr>
                <a:spLocks noChangeArrowheads="1"/>
              </p:cNvSpPr>
              <p:nvPr/>
            </p:nvSpPr>
            <p:spPr bwMode="auto">
              <a:xfrm>
                <a:off x="21066819" y="4082646"/>
                <a:ext cx="23618" cy="2361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sp>
          <p:nvSpPr>
            <p:cNvPr id="10" name="Rectangle 41">
              <a:extLst>
                <a:ext uri="{FF2B5EF4-FFF2-40B4-BE49-F238E27FC236}">
                  <a16:creationId xmlns:a16="http://schemas.microsoft.com/office/drawing/2014/main" id="{A53908B8-34A6-4F2C-AA8F-FCB7C458773A}"/>
                </a:ext>
              </a:extLst>
            </p:cNvPr>
            <p:cNvSpPr>
              <a:spLocks noChangeArrowheads="1"/>
            </p:cNvSpPr>
            <p:nvPr/>
          </p:nvSpPr>
          <p:spPr bwMode="auto">
            <a:xfrm>
              <a:off x="19909591" y="4241197"/>
              <a:ext cx="2476398" cy="3302562"/>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11" name="Group 10">
              <a:extLst>
                <a:ext uri="{FF2B5EF4-FFF2-40B4-BE49-F238E27FC236}">
                  <a16:creationId xmlns:a16="http://schemas.microsoft.com/office/drawing/2014/main" id="{0F46816A-5547-461D-AF83-A4265BAF6A48}"/>
                </a:ext>
              </a:extLst>
            </p:cNvPr>
            <p:cNvGrpSpPr/>
            <p:nvPr/>
          </p:nvGrpSpPr>
          <p:grpSpPr>
            <a:xfrm>
              <a:off x="21043201" y="7614599"/>
              <a:ext cx="209178" cy="212525"/>
              <a:chOff x="21043201" y="7614599"/>
              <a:chExt cx="209178" cy="212525"/>
            </a:xfrm>
            <a:solidFill>
              <a:schemeClr val="bg1">
                <a:lumMod val="65000"/>
              </a:schemeClr>
            </a:solidFill>
          </p:grpSpPr>
          <p:sp>
            <p:nvSpPr>
              <p:cNvPr id="12" name="Oval 43">
                <a:extLst>
                  <a:ext uri="{FF2B5EF4-FFF2-40B4-BE49-F238E27FC236}">
                    <a16:creationId xmlns:a16="http://schemas.microsoft.com/office/drawing/2014/main" id="{BBD3084B-0751-427D-9894-CEC832D0B8C5}"/>
                  </a:ext>
                </a:extLst>
              </p:cNvPr>
              <p:cNvSpPr>
                <a:spLocks noChangeArrowheads="1"/>
              </p:cNvSpPr>
              <p:nvPr/>
            </p:nvSpPr>
            <p:spPr bwMode="auto">
              <a:xfrm>
                <a:off x="21043201" y="7614599"/>
                <a:ext cx="209178" cy="2125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3" name="Freeform 44">
                <a:extLst>
                  <a:ext uri="{FF2B5EF4-FFF2-40B4-BE49-F238E27FC236}">
                    <a16:creationId xmlns:a16="http://schemas.microsoft.com/office/drawing/2014/main" id="{E6F9D11C-3F75-4ED7-81A1-B04900EDDE83}"/>
                  </a:ext>
                </a:extLst>
              </p:cNvPr>
              <p:cNvSpPr>
                <a:spLocks/>
              </p:cNvSpPr>
              <p:nvPr/>
            </p:nvSpPr>
            <p:spPr bwMode="auto">
              <a:xfrm>
                <a:off x="21093809" y="7665199"/>
                <a:ext cx="107963" cy="107949"/>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grpSp>
      <p:sp>
        <p:nvSpPr>
          <p:cNvPr id="23" name="Picture Placeholder 1">
            <a:extLst>
              <a:ext uri="{FF2B5EF4-FFF2-40B4-BE49-F238E27FC236}">
                <a16:creationId xmlns:a16="http://schemas.microsoft.com/office/drawing/2014/main" id="{DFAE5E80-BDE7-4BDC-8AFA-EABAC6D6572A}"/>
              </a:ext>
            </a:extLst>
          </p:cNvPr>
          <p:cNvSpPr>
            <a:spLocks noGrp="1"/>
          </p:cNvSpPr>
          <p:nvPr>
            <p:ph type="pic" sz="quarter" idx="20"/>
          </p:nvPr>
        </p:nvSpPr>
        <p:spPr>
          <a:xfrm>
            <a:off x="5856103" y="1529709"/>
            <a:ext cx="3197158" cy="4263776"/>
          </a:xfrm>
          <a:prstGeom prst="rect">
            <a:avLst/>
          </a:prstGeom>
        </p:spPr>
      </p:sp>
      <p:cxnSp>
        <p:nvCxnSpPr>
          <p:cNvPr id="24" name="Straight Connector 23">
            <a:extLst>
              <a:ext uri="{FF2B5EF4-FFF2-40B4-BE49-F238E27FC236}">
                <a16:creationId xmlns:a16="http://schemas.microsoft.com/office/drawing/2014/main" id="{9D4845C7-784A-4042-A0A8-4DACBBD723E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074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6" name="Right Triangle 25">
            <a:extLst>
              <a:ext uri="{FF2B5EF4-FFF2-40B4-BE49-F238E27FC236}">
                <a16:creationId xmlns:a16="http://schemas.microsoft.com/office/drawing/2014/main" id="{64757621-3D7F-40F7-8BB0-0D8136EB29A3}"/>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D5B39827-3B34-4571-B519-48C485259881}"/>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9091A31F-38B1-4092-A41E-9D76FA541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74121A-DFB0-4CA4-910C-60B86AE2D9A8}"/>
              </a:ext>
            </a:extLst>
          </p:cNvPr>
          <p:cNvSpPr>
            <a:spLocks noGrp="1"/>
          </p:cNvSpPr>
          <p:nvPr>
            <p:ph type="sldNum" sz="quarter" idx="12"/>
          </p:nvPr>
        </p:nvSpPr>
        <p:spPr/>
        <p:txBody>
          <a:bodyPr/>
          <a:lstStyle/>
          <a:p>
            <a:fld id="{D98D9C83-CD24-0842-B6CC-914DB33C7B15}" type="slidenum">
              <a:rPr lang="en-US" smtClean="0"/>
              <a:t>‹#›</a:t>
            </a:fld>
            <a:endParaRPr lang="en-US"/>
          </a:p>
        </p:txBody>
      </p:sp>
      <p:grpSp>
        <p:nvGrpSpPr>
          <p:cNvPr id="8" name="Group 7">
            <a:extLst>
              <a:ext uri="{FF2B5EF4-FFF2-40B4-BE49-F238E27FC236}">
                <a16:creationId xmlns:a16="http://schemas.microsoft.com/office/drawing/2014/main" id="{166D2132-C272-4630-85E8-64540E89727D}"/>
              </a:ext>
            </a:extLst>
          </p:cNvPr>
          <p:cNvGrpSpPr/>
          <p:nvPr userDrawn="1"/>
        </p:nvGrpSpPr>
        <p:grpSpPr>
          <a:xfrm>
            <a:off x="4323345" y="1416504"/>
            <a:ext cx="3628383" cy="5152245"/>
            <a:chOff x="19740901" y="3907229"/>
            <a:chExt cx="2810409" cy="3990736"/>
          </a:xfrm>
        </p:grpSpPr>
        <p:sp>
          <p:nvSpPr>
            <p:cNvPr id="9" name="Freeform 33">
              <a:extLst>
                <a:ext uri="{FF2B5EF4-FFF2-40B4-BE49-F238E27FC236}">
                  <a16:creationId xmlns:a16="http://schemas.microsoft.com/office/drawing/2014/main" id="{08B373E7-1EC0-44E4-A5BC-F442BFACA382}"/>
                </a:ext>
              </a:extLst>
            </p:cNvPr>
            <p:cNvSpPr>
              <a:spLocks/>
            </p:cNvSpPr>
            <p:nvPr/>
          </p:nvSpPr>
          <p:spPr bwMode="auto">
            <a:xfrm>
              <a:off x="19740901" y="3907229"/>
              <a:ext cx="2810409" cy="3990736"/>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10" name="Group 9">
              <a:extLst>
                <a:ext uri="{FF2B5EF4-FFF2-40B4-BE49-F238E27FC236}">
                  <a16:creationId xmlns:a16="http://schemas.microsoft.com/office/drawing/2014/main" id="{5F9AD83B-4452-4C7F-8B22-E4156752AE8E}"/>
                </a:ext>
              </a:extLst>
            </p:cNvPr>
            <p:cNvGrpSpPr/>
            <p:nvPr/>
          </p:nvGrpSpPr>
          <p:grpSpPr>
            <a:xfrm>
              <a:off x="21066819" y="4065780"/>
              <a:ext cx="104590" cy="53974"/>
              <a:chOff x="21066819" y="4065780"/>
              <a:chExt cx="104590" cy="53974"/>
            </a:xfrm>
            <a:solidFill>
              <a:schemeClr val="bg1">
                <a:lumMod val="65000"/>
              </a:schemeClr>
            </a:solidFill>
          </p:grpSpPr>
          <p:sp>
            <p:nvSpPr>
              <p:cNvPr id="15" name="Oval 35">
                <a:extLst>
                  <a:ext uri="{FF2B5EF4-FFF2-40B4-BE49-F238E27FC236}">
                    <a16:creationId xmlns:a16="http://schemas.microsoft.com/office/drawing/2014/main" id="{191AAAB6-B000-44DE-9C06-70B5FC8B339D}"/>
                  </a:ext>
                </a:extLst>
              </p:cNvPr>
              <p:cNvSpPr>
                <a:spLocks noChangeArrowheads="1"/>
              </p:cNvSpPr>
              <p:nvPr/>
            </p:nvSpPr>
            <p:spPr bwMode="auto">
              <a:xfrm>
                <a:off x="21120800" y="4069152"/>
                <a:ext cx="50609" cy="5060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6" name="Oval 36">
                <a:extLst>
                  <a:ext uri="{FF2B5EF4-FFF2-40B4-BE49-F238E27FC236}">
                    <a16:creationId xmlns:a16="http://schemas.microsoft.com/office/drawing/2014/main" id="{AE1E2FEA-0A5D-4615-A8C2-76D4F8BCF809}"/>
                  </a:ext>
                </a:extLst>
              </p:cNvPr>
              <p:cNvSpPr>
                <a:spLocks noChangeArrowheads="1"/>
              </p:cNvSpPr>
              <p:nvPr/>
            </p:nvSpPr>
            <p:spPr bwMode="auto">
              <a:xfrm>
                <a:off x="21120800" y="4065780"/>
                <a:ext cx="50609" cy="5060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7" name="Oval 37">
                <a:extLst>
                  <a:ext uri="{FF2B5EF4-FFF2-40B4-BE49-F238E27FC236}">
                    <a16:creationId xmlns:a16="http://schemas.microsoft.com/office/drawing/2014/main" id="{360B398E-1518-4783-8327-B931E34ADCFF}"/>
                  </a:ext>
                </a:extLst>
              </p:cNvPr>
              <p:cNvSpPr>
                <a:spLocks noChangeArrowheads="1"/>
              </p:cNvSpPr>
              <p:nvPr/>
            </p:nvSpPr>
            <p:spPr bwMode="auto">
              <a:xfrm>
                <a:off x="21130921" y="4075899"/>
                <a:ext cx="30366" cy="3036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8" name="Oval 38">
                <a:extLst>
                  <a:ext uri="{FF2B5EF4-FFF2-40B4-BE49-F238E27FC236}">
                    <a16:creationId xmlns:a16="http://schemas.microsoft.com/office/drawing/2014/main" id="{666BA68B-5825-4DEF-A7A3-2AF566B0B813}"/>
                  </a:ext>
                </a:extLst>
              </p:cNvPr>
              <p:cNvSpPr>
                <a:spLocks noChangeArrowheads="1"/>
              </p:cNvSpPr>
              <p:nvPr/>
            </p:nvSpPr>
            <p:spPr bwMode="auto">
              <a:xfrm>
                <a:off x="21137668" y="4082646"/>
                <a:ext cx="16870" cy="1686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9" name="Freeform 39">
                <a:extLst>
                  <a:ext uri="{FF2B5EF4-FFF2-40B4-BE49-F238E27FC236}">
                    <a16:creationId xmlns:a16="http://schemas.microsoft.com/office/drawing/2014/main" id="{6C805C08-05AA-47D5-9EB0-D7FC8A53EA6C}"/>
                  </a:ext>
                </a:extLst>
              </p:cNvPr>
              <p:cNvSpPr>
                <a:spLocks/>
              </p:cNvSpPr>
              <p:nvPr/>
            </p:nvSpPr>
            <p:spPr bwMode="auto">
              <a:xfrm>
                <a:off x="21144416" y="4089393"/>
                <a:ext cx="3375" cy="3374"/>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20" name="Rectangle 40">
                <a:extLst>
                  <a:ext uri="{FF2B5EF4-FFF2-40B4-BE49-F238E27FC236}">
                    <a16:creationId xmlns:a16="http://schemas.microsoft.com/office/drawing/2014/main" id="{36ED84C1-FE7E-4E98-82E8-CA8297D7B3C1}"/>
                  </a:ext>
                </a:extLst>
              </p:cNvPr>
              <p:cNvSpPr>
                <a:spLocks noChangeArrowheads="1"/>
              </p:cNvSpPr>
              <p:nvPr/>
            </p:nvSpPr>
            <p:spPr bwMode="auto">
              <a:xfrm>
                <a:off x="21066819" y="4082646"/>
                <a:ext cx="23618" cy="2361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sp>
          <p:nvSpPr>
            <p:cNvPr id="11" name="Rectangle 41">
              <a:extLst>
                <a:ext uri="{FF2B5EF4-FFF2-40B4-BE49-F238E27FC236}">
                  <a16:creationId xmlns:a16="http://schemas.microsoft.com/office/drawing/2014/main" id="{6D41D54B-A3E6-4759-A291-DD769E6BB9A2}"/>
                </a:ext>
              </a:extLst>
            </p:cNvPr>
            <p:cNvSpPr>
              <a:spLocks noChangeArrowheads="1"/>
            </p:cNvSpPr>
            <p:nvPr/>
          </p:nvSpPr>
          <p:spPr bwMode="auto">
            <a:xfrm>
              <a:off x="19909591" y="4241197"/>
              <a:ext cx="2476398" cy="3302562"/>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12" name="Group 11">
              <a:extLst>
                <a:ext uri="{FF2B5EF4-FFF2-40B4-BE49-F238E27FC236}">
                  <a16:creationId xmlns:a16="http://schemas.microsoft.com/office/drawing/2014/main" id="{25A3553F-9FC3-454C-A04D-82E47E78FE24}"/>
                </a:ext>
              </a:extLst>
            </p:cNvPr>
            <p:cNvGrpSpPr/>
            <p:nvPr/>
          </p:nvGrpSpPr>
          <p:grpSpPr>
            <a:xfrm>
              <a:off x="21043201" y="7614599"/>
              <a:ext cx="209178" cy="212525"/>
              <a:chOff x="21043201" y="7614599"/>
              <a:chExt cx="209178" cy="212525"/>
            </a:xfrm>
            <a:solidFill>
              <a:schemeClr val="bg1">
                <a:lumMod val="65000"/>
              </a:schemeClr>
            </a:solidFill>
          </p:grpSpPr>
          <p:sp>
            <p:nvSpPr>
              <p:cNvPr id="13" name="Oval 43">
                <a:extLst>
                  <a:ext uri="{FF2B5EF4-FFF2-40B4-BE49-F238E27FC236}">
                    <a16:creationId xmlns:a16="http://schemas.microsoft.com/office/drawing/2014/main" id="{67A42EF6-3473-48E9-BB0A-08ECDBAAC8D0}"/>
                  </a:ext>
                </a:extLst>
              </p:cNvPr>
              <p:cNvSpPr>
                <a:spLocks noChangeArrowheads="1"/>
              </p:cNvSpPr>
              <p:nvPr/>
            </p:nvSpPr>
            <p:spPr bwMode="auto">
              <a:xfrm>
                <a:off x="21043201" y="7614599"/>
                <a:ext cx="209178" cy="2125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4" name="Freeform 44">
                <a:extLst>
                  <a:ext uri="{FF2B5EF4-FFF2-40B4-BE49-F238E27FC236}">
                    <a16:creationId xmlns:a16="http://schemas.microsoft.com/office/drawing/2014/main" id="{526E1D12-B435-43A2-B9FC-7954CC47D4C2}"/>
                  </a:ext>
                </a:extLst>
              </p:cNvPr>
              <p:cNvSpPr>
                <a:spLocks/>
              </p:cNvSpPr>
              <p:nvPr/>
            </p:nvSpPr>
            <p:spPr bwMode="auto">
              <a:xfrm>
                <a:off x="21093809" y="7665199"/>
                <a:ext cx="107963" cy="107949"/>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grpSp>
      <p:sp>
        <p:nvSpPr>
          <p:cNvPr id="21" name="Picture Placeholder 1">
            <a:extLst>
              <a:ext uri="{FF2B5EF4-FFF2-40B4-BE49-F238E27FC236}">
                <a16:creationId xmlns:a16="http://schemas.microsoft.com/office/drawing/2014/main" id="{3DFA4D3C-51B2-41CA-9E49-06CEF64BE273}"/>
              </a:ext>
            </a:extLst>
          </p:cNvPr>
          <p:cNvSpPr>
            <a:spLocks noGrp="1"/>
          </p:cNvSpPr>
          <p:nvPr>
            <p:ph type="pic" sz="quarter" idx="20"/>
          </p:nvPr>
        </p:nvSpPr>
        <p:spPr>
          <a:xfrm>
            <a:off x="4516457" y="1834607"/>
            <a:ext cx="3197158" cy="4263776"/>
          </a:xfrm>
          <a:prstGeom prst="rect">
            <a:avLst/>
          </a:prstGeom>
        </p:spPr>
      </p:sp>
      <p:cxnSp>
        <p:nvCxnSpPr>
          <p:cNvPr id="22" name="Straight Connector 21">
            <a:extLst>
              <a:ext uri="{FF2B5EF4-FFF2-40B4-BE49-F238E27FC236}">
                <a16:creationId xmlns:a16="http://schemas.microsoft.com/office/drawing/2014/main" id="{2073583B-6E5D-44F6-B64B-3C837035B540}"/>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137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232D2C08-9AC2-4DE1-BAC7-0C9CA945770F}"/>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Phone6_mockup_front_white.png">
            <a:extLst>
              <a:ext uri="{FF2B5EF4-FFF2-40B4-BE49-F238E27FC236}">
                <a16:creationId xmlns:a16="http://schemas.microsoft.com/office/drawing/2014/main" id="{F4229A00-DF95-4682-80DD-0C3B83C79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487" y="1243444"/>
            <a:ext cx="3588384" cy="5612891"/>
          </a:xfrm>
          <a:prstGeom prst="rect">
            <a:avLst/>
          </a:prstGeom>
        </p:spPr>
      </p:pic>
      <p:pic>
        <p:nvPicPr>
          <p:cNvPr id="13" name="Picture 12" descr="iPhone6_mockup_front_white.png">
            <a:extLst>
              <a:ext uri="{FF2B5EF4-FFF2-40B4-BE49-F238E27FC236}">
                <a16:creationId xmlns:a16="http://schemas.microsoft.com/office/drawing/2014/main" id="{F67E5364-3D9A-4327-A8C3-5CD7ABFB37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1536" y="1245109"/>
            <a:ext cx="3588384" cy="5612891"/>
          </a:xfrm>
          <a:prstGeom prst="rect">
            <a:avLst/>
          </a:prstGeom>
        </p:spPr>
      </p:pic>
      <p:sp>
        <p:nvSpPr>
          <p:cNvPr id="3" name="Date Placeholder 2">
            <a:extLst>
              <a:ext uri="{FF2B5EF4-FFF2-40B4-BE49-F238E27FC236}">
                <a16:creationId xmlns:a16="http://schemas.microsoft.com/office/drawing/2014/main" id="{86CF3081-765D-4C18-A6F6-C72974010B32}"/>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AFCC4E67-F16F-4CF0-BCC6-6A34163DDE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16A427-B109-4B0B-A421-FC5FC5944B9E}"/>
              </a:ext>
            </a:extLst>
          </p:cNvPr>
          <p:cNvSpPr>
            <a:spLocks noGrp="1"/>
          </p:cNvSpPr>
          <p:nvPr>
            <p:ph type="sldNum" sz="quarter" idx="12"/>
          </p:nvPr>
        </p:nvSpPr>
        <p:spPr/>
        <p:txBody>
          <a:bodyPr/>
          <a:lstStyle/>
          <a:p>
            <a:fld id="{D98D9C83-CD24-0842-B6CC-914DB33C7B15}" type="slidenum">
              <a:rPr lang="en-US" smtClean="0"/>
              <a:t>‹#›</a:t>
            </a:fld>
            <a:endParaRPr lang="en-US"/>
          </a:p>
        </p:txBody>
      </p:sp>
      <p:sp>
        <p:nvSpPr>
          <p:cNvPr id="8" name="Picture Placeholder 1">
            <a:extLst>
              <a:ext uri="{FF2B5EF4-FFF2-40B4-BE49-F238E27FC236}">
                <a16:creationId xmlns:a16="http://schemas.microsoft.com/office/drawing/2014/main" id="{C82663DD-0F16-410C-8943-9B9EE4367F84}"/>
              </a:ext>
            </a:extLst>
          </p:cNvPr>
          <p:cNvSpPr>
            <a:spLocks noGrp="1"/>
          </p:cNvSpPr>
          <p:nvPr>
            <p:ph type="pic" sz="quarter" idx="21"/>
          </p:nvPr>
        </p:nvSpPr>
        <p:spPr>
          <a:xfrm>
            <a:off x="5613522" y="2123698"/>
            <a:ext cx="2163214" cy="3820006"/>
          </a:xfrm>
          <a:prstGeom prst="rect">
            <a:avLst/>
          </a:prstGeom>
        </p:spPr>
      </p:sp>
      <p:sp>
        <p:nvSpPr>
          <p:cNvPr id="9" name="Picture Placeholder 1">
            <a:extLst>
              <a:ext uri="{FF2B5EF4-FFF2-40B4-BE49-F238E27FC236}">
                <a16:creationId xmlns:a16="http://schemas.microsoft.com/office/drawing/2014/main" id="{5A20FB16-B617-4C05-82F1-F2BB3D03DCA6}"/>
              </a:ext>
            </a:extLst>
          </p:cNvPr>
          <p:cNvSpPr>
            <a:spLocks noGrp="1"/>
          </p:cNvSpPr>
          <p:nvPr>
            <p:ph type="pic" sz="quarter" idx="23"/>
          </p:nvPr>
        </p:nvSpPr>
        <p:spPr>
          <a:xfrm>
            <a:off x="8775571" y="2125363"/>
            <a:ext cx="2163214" cy="3820006"/>
          </a:xfrm>
          <a:prstGeom prst="rect">
            <a:avLst/>
          </a:prstGeom>
        </p:spPr>
      </p:sp>
      <p:cxnSp>
        <p:nvCxnSpPr>
          <p:cNvPr id="11" name="Straight Connector 10">
            <a:extLst>
              <a:ext uri="{FF2B5EF4-FFF2-40B4-BE49-F238E27FC236}">
                <a16:creationId xmlns:a16="http://schemas.microsoft.com/office/drawing/2014/main" id="{69681242-994E-49CE-BE62-176500408FB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253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232D2C08-9AC2-4DE1-BAC7-0C9CA945770F}"/>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Phone6_mockup_front_white.png">
            <a:extLst>
              <a:ext uri="{FF2B5EF4-FFF2-40B4-BE49-F238E27FC236}">
                <a16:creationId xmlns:a16="http://schemas.microsoft.com/office/drawing/2014/main" id="{F4229A00-DF95-4682-80DD-0C3B83C79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140" y="1245109"/>
            <a:ext cx="3588384" cy="5612891"/>
          </a:xfrm>
          <a:prstGeom prst="rect">
            <a:avLst/>
          </a:prstGeom>
        </p:spPr>
      </p:pic>
      <p:pic>
        <p:nvPicPr>
          <p:cNvPr id="13" name="Picture 12" descr="iPhone6_mockup_front_white.png">
            <a:extLst>
              <a:ext uri="{FF2B5EF4-FFF2-40B4-BE49-F238E27FC236}">
                <a16:creationId xmlns:a16="http://schemas.microsoft.com/office/drawing/2014/main" id="{F67E5364-3D9A-4327-A8C3-5CD7ABFB37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3478" y="1245109"/>
            <a:ext cx="3588384" cy="5612891"/>
          </a:xfrm>
          <a:prstGeom prst="rect">
            <a:avLst/>
          </a:prstGeom>
        </p:spPr>
      </p:pic>
      <p:sp>
        <p:nvSpPr>
          <p:cNvPr id="3" name="Date Placeholder 2">
            <a:extLst>
              <a:ext uri="{FF2B5EF4-FFF2-40B4-BE49-F238E27FC236}">
                <a16:creationId xmlns:a16="http://schemas.microsoft.com/office/drawing/2014/main" id="{86CF3081-765D-4C18-A6F6-C72974010B32}"/>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AFCC4E67-F16F-4CF0-BCC6-6A34163DDE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16A427-B109-4B0B-A421-FC5FC5944B9E}"/>
              </a:ext>
            </a:extLst>
          </p:cNvPr>
          <p:cNvSpPr>
            <a:spLocks noGrp="1"/>
          </p:cNvSpPr>
          <p:nvPr>
            <p:ph type="sldNum" sz="quarter" idx="12"/>
          </p:nvPr>
        </p:nvSpPr>
        <p:spPr/>
        <p:txBody>
          <a:bodyPr/>
          <a:lstStyle/>
          <a:p>
            <a:fld id="{D98D9C83-CD24-0842-B6CC-914DB33C7B15}" type="slidenum">
              <a:rPr lang="en-US" smtClean="0"/>
              <a:t>‹#›</a:t>
            </a:fld>
            <a:endParaRPr lang="en-US"/>
          </a:p>
        </p:txBody>
      </p:sp>
      <p:sp>
        <p:nvSpPr>
          <p:cNvPr id="8" name="Picture Placeholder 1">
            <a:extLst>
              <a:ext uri="{FF2B5EF4-FFF2-40B4-BE49-F238E27FC236}">
                <a16:creationId xmlns:a16="http://schemas.microsoft.com/office/drawing/2014/main" id="{C82663DD-0F16-410C-8943-9B9EE4367F84}"/>
              </a:ext>
            </a:extLst>
          </p:cNvPr>
          <p:cNvSpPr>
            <a:spLocks noGrp="1"/>
          </p:cNvSpPr>
          <p:nvPr>
            <p:ph type="pic" sz="quarter" idx="21"/>
          </p:nvPr>
        </p:nvSpPr>
        <p:spPr>
          <a:xfrm>
            <a:off x="1824175" y="2125363"/>
            <a:ext cx="2163214" cy="3820006"/>
          </a:xfrm>
          <a:prstGeom prst="rect">
            <a:avLst/>
          </a:prstGeom>
        </p:spPr>
      </p:sp>
      <p:sp>
        <p:nvSpPr>
          <p:cNvPr id="9" name="Picture Placeholder 1">
            <a:extLst>
              <a:ext uri="{FF2B5EF4-FFF2-40B4-BE49-F238E27FC236}">
                <a16:creationId xmlns:a16="http://schemas.microsoft.com/office/drawing/2014/main" id="{5A20FB16-B617-4C05-82F1-F2BB3D03DCA6}"/>
              </a:ext>
            </a:extLst>
          </p:cNvPr>
          <p:cNvSpPr>
            <a:spLocks noGrp="1"/>
          </p:cNvSpPr>
          <p:nvPr>
            <p:ph type="pic" sz="quarter" idx="23"/>
          </p:nvPr>
        </p:nvSpPr>
        <p:spPr>
          <a:xfrm>
            <a:off x="8167513" y="2125363"/>
            <a:ext cx="2163214" cy="3820006"/>
          </a:xfrm>
          <a:prstGeom prst="rect">
            <a:avLst/>
          </a:prstGeom>
        </p:spPr>
      </p:sp>
      <p:cxnSp>
        <p:nvCxnSpPr>
          <p:cNvPr id="11" name="Straight Connector 10">
            <a:extLst>
              <a:ext uri="{FF2B5EF4-FFF2-40B4-BE49-F238E27FC236}">
                <a16:creationId xmlns:a16="http://schemas.microsoft.com/office/drawing/2014/main" id="{79B714A8-7E87-4455-9DD6-FE3548C3CFAF}"/>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763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9E9983F5-C76D-4334-A750-9594144530C2}"/>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Phone6_mockup_front_white.png">
            <a:extLst>
              <a:ext uri="{FF2B5EF4-FFF2-40B4-BE49-F238E27FC236}">
                <a16:creationId xmlns:a16="http://schemas.microsoft.com/office/drawing/2014/main" id="{42E841D2-7550-45BC-8A66-FC23750F0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9214" y="826009"/>
            <a:ext cx="3588384" cy="5612891"/>
          </a:xfrm>
          <a:prstGeom prst="rect">
            <a:avLst/>
          </a:prstGeom>
        </p:spPr>
      </p:pic>
      <p:sp>
        <p:nvSpPr>
          <p:cNvPr id="8" name="Picture Placeholder 1">
            <a:extLst>
              <a:ext uri="{FF2B5EF4-FFF2-40B4-BE49-F238E27FC236}">
                <a16:creationId xmlns:a16="http://schemas.microsoft.com/office/drawing/2014/main" id="{848611F4-7E27-4DA5-A359-205756A9E8E9}"/>
              </a:ext>
            </a:extLst>
          </p:cNvPr>
          <p:cNvSpPr>
            <a:spLocks noGrp="1"/>
          </p:cNvSpPr>
          <p:nvPr>
            <p:ph type="pic" sz="quarter" idx="23"/>
          </p:nvPr>
        </p:nvSpPr>
        <p:spPr>
          <a:xfrm>
            <a:off x="8953249" y="1706263"/>
            <a:ext cx="2163214" cy="3820006"/>
          </a:xfrm>
          <a:prstGeom prst="rect">
            <a:avLst/>
          </a:prstGeom>
        </p:spPr>
      </p:sp>
      <p:pic>
        <p:nvPicPr>
          <p:cNvPr id="9" name="Picture 8">
            <a:extLst>
              <a:ext uri="{FF2B5EF4-FFF2-40B4-BE49-F238E27FC236}">
                <a16:creationId xmlns:a16="http://schemas.microsoft.com/office/drawing/2014/main" id="{1A399D8A-35FA-47E8-8ADE-697B8CFB7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9417" y="1435142"/>
            <a:ext cx="7231634" cy="4757866"/>
          </a:xfrm>
          <a:prstGeom prst="rect">
            <a:avLst/>
          </a:prstGeom>
        </p:spPr>
      </p:pic>
      <p:sp>
        <p:nvSpPr>
          <p:cNvPr id="10" name="Picture Placeholder 9">
            <a:extLst>
              <a:ext uri="{FF2B5EF4-FFF2-40B4-BE49-F238E27FC236}">
                <a16:creationId xmlns:a16="http://schemas.microsoft.com/office/drawing/2014/main" id="{59775515-68FE-4BB3-B11A-856F6FE17E28}"/>
              </a:ext>
            </a:extLst>
          </p:cNvPr>
          <p:cNvSpPr>
            <a:spLocks noGrp="1"/>
          </p:cNvSpPr>
          <p:nvPr>
            <p:ph type="pic" sz="quarter" idx="12"/>
          </p:nvPr>
        </p:nvSpPr>
        <p:spPr>
          <a:xfrm>
            <a:off x="1070324" y="1675510"/>
            <a:ext cx="6788150" cy="4262438"/>
          </a:xfrm>
          <a:prstGeom prst="rect">
            <a:avLst/>
          </a:prstGeom>
        </p:spPr>
        <p:txBody>
          <a:bodyPr/>
          <a:lstStyle/>
          <a:p>
            <a:endParaRPr lang="en-AU"/>
          </a:p>
        </p:txBody>
      </p:sp>
      <p:cxnSp>
        <p:nvCxnSpPr>
          <p:cNvPr id="12" name="Straight Connector 11">
            <a:extLst>
              <a:ext uri="{FF2B5EF4-FFF2-40B4-BE49-F238E27FC236}">
                <a16:creationId xmlns:a16="http://schemas.microsoft.com/office/drawing/2014/main" id="{DBCC81D6-0C41-463E-8F93-9922208EAA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670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9E9983F5-C76D-4334-A750-9594144530C2}"/>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Phone6_mockup_front_white.png">
            <a:extLst>
              <a:ext uri="{FF2B5EF4-FFF2-40B4-BE49-F238E27FC236}">
                <a16:creationId xmlns:a16="http://schemas.microsoft.com/office/drawing/2014/main" id="{42E841D2-7550-45BC-8A66-FC23750F0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9214" y="399099"/>
            <a:ext cx="3588384" cy="5612891"/>
          </a:xfrm>
          <a:prstGeom prst="rect">
            <a:avLst/>
          </a:prstGeom>
        </p:spPr>
      </p:pic>
      <p:sp>
        <p:nvSpPr>
          <p:cNvPr id="8" name="Picture Placeholder 1">
            <a:extLst>
              <a:ext uri="{FF2B5EF4-FFF2-40B4-BE49-F238E27FC236}">
                <a16:creationId xmlns:a16="http://schemas.microsoft.com/office/drawing/2014/main" id="{848611F4-7E27-4DA5-A359-205756A9E8E9}"/>
              </a:ext>
            </a:extLst>
          </p:cNvPr>
          <p:cNvSpPr>
            <a:spLocks noGrp="1"/>
          </p:cNvSpPr>
          <p:nvPr>
            <p:ph type="pic" sz="quarter" idx="23"/>
          </p:nvPr>
        </p:nvSpPr>
        <p:spPr>
          <a:xfrm>
            <a:off x="8953249" y="1279353"/>
            <a:ext cx="2163214" cy="3820006"/>
          </a:xfrm>
          <a:prstGeom prst="rect">
            <a:avLst/>
          </a:prstGeom>
        </p:spPr>
      </p:sp>
      <p:pic>
        <p:nvPicPr>
          <p:cNvPr id="9" name="Picture 8">
            <a:extLst>
              <a:ext uri="{FF2B5EF4-FFF2-40B4-BE49-F238E27FC236}">
                <a16:creationId xmlns:a16="http://schemas.microsoft.com/office/drawing/2014/main" id="{1A399D8A-35FA-47E8-8ADE-697B8CFB7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9417" y="1008232"/>
            <a:ext cx="7231634" cy="4757866"/>
          </a:xfrm>
          <a:prstGeom prst="rect">
            <a:avLst/>
          </a:prstGeom>
        </p:spPr>
      </p:pic>
      <p:sp>
        <p:nvSpPr>
          <p:cNvPr id="10" name="Picture Placeholder 9">
            <a:extLst>
              <a:ext uri="{FF2B5EF4-FFF2-40B4-BE49-F238E27FC236}">
                <a16:creationId xmlns:a16="http://schemas.microsoft.com/office/drawing/2014/main" id="{59775515-68FE-4BB3-B11A-856F6FE17E28}"/>
              </a:ext>
            </a:extLst>
          </p:cNvPr>
          <p:cNvSpPr>
            <a:spLocks noGrp="1"/>
          </p:cNvSpPr>
          <p:nvPr>
            <p:ph type="pic" sz="quarter" idx="12"/>
          </p:nvPr>
        </p:nvSpPr>
        <p:spPr>
          <a:xfrm>
            <a:off x="1070324" y="1248600"/>
            <a:ext cx="6788150" cy="4262438"/>
          </a:xfrm>
          <a:prstGeom prst="rect">
            <a:avLst/>
          </a:prstGeom>
        </p:spPr>
        <p:txBody>
          <a:bodyPr/>
          <a:lstStyle/>
          <a:p>
            <a:endParaRPr lang="en-AU"/>
          </a:p>
        </p:txBody>
      </p:sp>
    </p:spTree>
    <p:extLst>
      <p:ext uri="{BB962C8B-B14F-4D97-AF65-F5344CB8AC3E}">
        <p14:creationId xmlns:p14="http://schemas.microsoft.com/office/powerpoint/2010/main" val="3336168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8" name="Picture 7" descr="iPhone6_mockup_front_white.png">
            <a:extLst>
              <a:ext uri="{FF2B5EF4-FFF2-40B4-BE49-F238E27FC236}">
                <a16:creationId xmlns:a16="http://schemas.microsoft.com/office/drawing/2014/main" id="{7EA16D11-32B4-49BA-A926-6CA817965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1172893"/>
            <a:ext cx="3588384" cy="5612891"/>
          </a:xfrm>
          <a:prstGeom prst="rect">
            <a:avLst/>
          </a:prstGeom>
        </p:spPr>
      </p:pic>
      <p:sp>
        <p:nvSpPr>
          <p:cNvPr id="9" name="Picture Placeholder 1">
            <a:extLst>
              <a:ext uri="{FF2B5EF4-FFF2-40B4-BE49-F238E27FC236}">
                <a16:creationId xmlns:a16="http://schemas.microsoft.com/office/drawing/2014/main" id="{56C5C81A-D86D-430D-A9DD-2E7B630EC4C0}"/>
              </a:ext>
            </a:extLst>
          </p:cNvPr>
          <p:cNvSpPr>
            <a:spLocks noGrp="1"/>
          </p:cNvSpPr>
          <p:nvPr>
            <p:ph type="pic" sz="quarter" idx="23"/>
          </p:nvPr>
        </p:nvSpPr>
        <p:spPr>
          <a:xfrm>
            <a:off x="6790035" y="2053147"/>
            <a:ext cx="2163214" cy="3820006"/>
          </a:xfrm>
          <a:prstGeom prst="rect">
            <a:avLst/>
          </a:prstGeom>
        </p:spPr>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279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a:p>
        </p:txBody>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964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8" name="Right Triangle 27">
            <a:extLst>
              <a:ext uri="{FF2B5EF4-FFF2-40B4-BE49-F238E27FC236}">
                <a16:creationId xmlns:a16="http://schemas.microsoft.com/office/drawing/2014/main" id="{B3356817-824D-4757-981D-3F785EDCA14A}"/>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EED846B-D15F-42F5-AC80-71B9DE51FA03}"/>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E0719B9E-B6FA-4960-ADD5-FEFF09960B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ACF34E-1EA2-4BE8-BFD2-556426F2967E}"/>
              </a:ext>
            </a:extLst>
          </p:cNvPr>
          <p:cNvSpPr>
            <a:spLocks noGrp="1"/>
          </p:cNvSpPr>
          <p:nvPr>
            <p:ph type="sldNum" sz="quarter" idx="12"/>
          </p:nvPr>
        </p:nvSpPr>
        <p:spPr/>
        <p:txBody>
          <a:bodyPr/>
          <a:lstStyle/>
          <a:p>
            <a:fld id="{D98D9C83-CD24-0842-B6CC-914DB33C7B15}" type="slidenum">
              <a:rPr lang="en-US" smtClean="0"/>
              <a:t>‹#›</a:t>
            </a:fld>
            <a:endParaRPr lang="en-US"/>
          </a:p>
        </p:txBody>
      </p:sp>
      <p:grpSp>
        <p:nvGrpSpPr>
          <p:cNvPr id="8" name="Group 7">
            <a:extLst>
              <a:ext uri="{FF2B5EF4-FFF2-40B4-BE49-F238E27FC236}">
                <a16:creationId xmlns:a16="http://schemas.microsoft.com/office/drawing/2014/main" id="{8D2D7457-56D7-4A41-8249-2ACB85FFD434}"/>
              </a:ext>
            </a:extLst>
          </p:cNvPr>
          <p:cNvGrpSpPr/>
          <p:nvPr userDrawn="1"/>
        </p:nvGrpSpPr>
        <p:grpSpPr>
          <a:xfrm>
            <a:off x="6123394" y="1599413"/>
            <a:ext cx="2317381" cy="4810802"/>
            <a:chOff x="11310678" y="5484773"/>
            <a:chExt cx="2665090" cy="5532633"/>
          </a:xfrm>
        </p:grpSpPr>
        <p:sp>
          <p:nvSpPr>
            <p:cNvPr id="9" name="Freeform 59">
              <a:extLst>
                <a:ext uri="{FF2B5EF4-FFF2-40B4-BE49-F238E27FC236}">
                  <a16:creationId xmlns:a16="http://schemas.microsoft.com/office/drawing/2014/main" id="{D3E248D4-53D7-4108-90B1-715FF5563FCA}"/>
                </a:ext>
              </a:extLst>
            </p:cNvPr>
            <p:cNvSpPr>
              <a:spLocks/>
            </p:cNvSpPr>
            <p:nvPr/>
          </p:nvSpPr>
          <p:spPr bwMode="auto">
            <a:xfrm>
              <a:off x="11310678" y="5484773"/>
              <a:ext cx="2665090" cy="5532633"/>
            </a:xfrm>
            <a:custGeom>
              <a:avLst/>
              <a:gdLst>
                <a:gd name="T0" fmla="*/ 411 w 411"/>
                <a:gd name="T1" fmla="*/ 811 h 853"/>
                <a:gd name="T2" fmla="*/ 370 w 411"/>
                <a:gd name="T3" fmla="*/ 853 h 853"/>
                <a:gd name="T4" fmla="*/ 42 w 411"/>
                <a:gd name="T5" fmla="*/ 853 h 853"/>
                <a:gd name="T6" fmla="*/ 0 w 411"/>
                <a:gd name="T7" fmla="*/ 811 h 853"/>
                <a:gd name="T8" fmla="*/ 0 w 411"/>
                <a:gd name="T9" fmla="*/ 42 h 853"/>
                <a:gd name="T10" fmla="*/ 42 w 411"/>
                <a:gd name="T11" fmla="*/ 0 h 853"/>
                <a:gd name="T12" fmla="*/ 370 w 411"/>
                <a:gd name="T13" fmla="*/ 0 h 853"/>
                <a:gd name="T14" fmla="*/ 411 w 411"/>
                <a:gd name="T15" fmla="*/ 42 h 853"/>
                <a:gd name="T16" fmla="*/ 411 w 411"/>
                <a:gd name="T17" fmla="*/ 811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853">
                  <a:moveTo>
                    <a:pt x="411" y="811"/>
                  </a:moveTo>
                  <a:cubicBezTo>
                    <a:pt x="411" y="834"/>
                    <a:pt x="392" y="853"/>
                    <a:pt x="370" y="853"/>
                  </a:cubicBezTo>
                  <a:cubicBezTo>
                    <a:pt x="42" y="853"/>
                    <a:pt x="42" y="853"/>
                    <a:pt x="42" y="853"/>
                  </a:cubicBezTo>
                  <a:cubicBezTo>
                    <a:pt x="19" y="853"/>
                    <a:pt x="0" y="834"/>
                    <a:pt x="0" y="811"/>
                  </a:cubicBezTo>
                  <a:cubicBezTo>
                    <a:pt x="0" y="42"/>
                    <a:pt x="0" y="42"/>
                    <a:pt x="0" y="42"/>
                  </a:cubicBezTo>
                  <a:cubicBezTo>
                    <a:pt x="0" y="19"/>
                    <a:pt x="19" y="0"/>
                    <a:pt x="42" y="0"/>
                  </a:cubicBezTo>
                  <a:cubicBezTo>
                    <a:pt x="370" y="0"/>
                    <a:pt x="370" y="0"/>
                    <a:pt x="370" y="0"/>
                  </a:cubicBezTo>
                  <a:cubicBezTo>
                    <a:pt x="392" y="0"/>
                    <a:pt x="411" y="19"/>
                    <a:pt x="411" y="42"/>
                  </a:cubicBezTo>
                  <a:lnTo>
                    <a:pt x="411" y="811"/>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0" name="Freeform 60">
              <a:extLst>
                <a:ext uri="{FF2B5EF4-FFF2-40B4-BE49-F238E27FC236}">
                  <a16:creationId xmlns:a16="http://schemas.microsoft.com/office/drawing/2014/main" id="{573E9A9F-4F5B-4B8E-9CE2-F94912EA5700}"/>
                </a:ext>
              </a:extLst>
            </p:cNvPr>
            <p:cNvSpPr>
              <a:spLocks/>
            </p:cNvSpPr>
            <p:nvPr/>
          </p:nvSpPr>
          <p:spPr bwMode="auto">
            <a:xfrm>
              <a:off x="11343102" y="5517205"/>
              <a:ext cx="2600245" cy="5467772"/>
            </a:xfrm>
            <a:custGeom>
              <a:avLst/>
              <a:gdLst>
                <a:gd name="T0" fmla="*/ 37 w 401"/>
                <a:gd name="T1" fmla="*/ 843 h 843"/>
                <a:gd name="T2" fmla="*/ 0 w 401"/>
                <a:gd name="T3" fmla="*/ 806 h 843"/>
                <a:gd name="T4" fmla="*/ 0 w 401"/>
                <a:gd name="T5" fmla="*/ 37 h 843"/>
                <a:gd name="T6" fmla="*/ 37 w 401"/>
                <a:gd name="T7" fmla="*/ 0 h 843"/>
                <a:gd name="T8" fmla="*/ 365 w 401"/>
                <a:gd name="T9" fmla="*/ 0 h 843"/>
                <a:gd name="T10" fmla="*/ 401 w 401"/>
                <a:gd name="T11" fmla="*/ 37 h 843"/>
                <a:gd name="T12" fmla="*/ 401 w 401"/>
                <a:gd name="T13" fmla="*/ 806 h 843"/>
                <a:gd name="T14" fmla="*/ 365 w 401"/>
                <a:gd name="T15" fmla="*/ 843 h 843"/>
                <a:gd name="T16" fmla="*/ 37 w 401"/>
                <a:gd name="T17" fmla="*/ 843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843">
                  <a:moveTo>
                    <a:pt x="37" y="843"/>
                  </a:moveTo>
                  <a:cubicBezTo>
                    <a:pt x="16" y="843"/>
                    <a:pt x="0" y="827"/>
                    <a:pt x="0" y="806"/>
                  </a:cubicBezTo>
                  <a:cubicBezTo>
                    <a:pt x="0" y="37"/>
                    <a:pt x="0" y="37"/>
                    <a:pt x="0" y="37"/>
                  </a:cubicBezTo>
                  <a:cubicBezTo>
                    <a:pt x="0" y="16"/>
                    <a:pt x="16" y="0"/>
                    <a:pt x="37" y="0"/>
                  </a:cubicBezTo>
                  <a:cubicBezTo>
                    <a:pt x="365" y="0"/>
                    <a:pt x="365" y="0"/>
                    <a:pt x="365" y="0"/>
                  </a:cubicBezTo>
                  <a:cubicBezTo>
                    <a:pt x="385" y="0"/>
                    <a:pt x="401" y="16"/>
                    <a:pt x="401" y="37"/>
                  </a:cubicBezTo>
                  <a:cubicBezTo>
                    <a:pt x="401" y="806"/>
                    <a:pt x="401" y="806"/>
                    <a:pt x="401" y="806"/>
                  </a:cubicBezTo>
                  <a:cubicBezTo>
                    <a:pt x="401" y="827"/>
                    <a:pt x="385" y="843"/>
                    <a:pt x="365" y="843"/>
                  </a:cubicBezTo>
                  <a:lnTo>
                    <a:pt x="37" y="843"/>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1" name="Oval 61">
              <a:extLst>
                <a:ext uri="{FF2B5EF4-FFF2-40B4-BE49-F238E27FC236}">
                  <a16:creationId xmlns:a16="http://schemas.microsoft.com/office/drawing/2014/main" id="{1D92819B-8806-4EB0-B678-2196880537AC}"/>
                </a:ext>
              </a:extLst>
            </p:cNvPr>
            <p:cNvSpPr>
              <a:spLocks noChangeArrowheads="1"/>
            </p:cNvSpPr>
            <p:nvPr/>
          </p:nvSpPr>
          <p:spPr bwMode="auto">
            <a:xfrm>
              <a:off x="12607558" y="5750705"/>
              <a:ext cx="77812" cy="77833"/>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2" name="Oval 62">
              <a:extLst>
                <a:ext uri="{FF2B5EF4-FFF2-40B4-BE49-F238E27FC236}">
                  <a16:creationId xmlns:a16="http://schemas.microsoft.com/office/drawing/2014/main" id="{C295DC63-B491-4F44-8207-0B291C15234D}"/>
                </a:ext>
              </a:extLst>
            </p:cNvPr>
            <p:cNvSpPr>
              <a:spLocks noChangeArrowheads="1"/>
            </p:cNvSpPr>
            <p:nvPr/>
          </p:nvSpPr>
          <p:spPr bwMode="auto">
            <a:xfrm>
              <a:off x="12633495" y="5776649"/>
              <a:ext cx="19455" cy="19460"/>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3" name="Oval 63">
              <a:extLst>
                <a:ext uri="{FF2B5EF4-FFF2-40B4-BE49-F238E27FC236}">
                  <a16:creationId xmlns:a16="http://schemas.microsoft.com/office/drawing/2014/main" id="{72CECF7D-2196-4766-9A93-A0264B4EC57A}"/>
                </a:ext>
              </a:extLst>
            </p:cNvPr>
            <p:cNvSpPr>
              <a:spLocks noChangeArrowheads="1"/>
            </p:cNvSpPr>
            <p:nvPr/>
          </p:nvSpPr>
          <p:spPr bwMode="auto">
            <a:xfrm>
              <a:off x="12607558" y="5744216"/>
              <a:ext cx="77812" cy="77833"/>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4" name="Oval 64">
              <a:extLst>
                <a:ext uri="{FF2B5EF4-FFF2-40B4-BE49-F238E27FC236}">
                  <a16:creationId xmlns:a16="http://schemas.microsoft.com/office/drawing/2014/main" id="{F44E24E9-09E1-414F-A12F-154ED05289B1}"/>
                </a:ext>
              </a:extLst>
            </p:cNvPr>
            <p:cNvSpPr>
              <a:spLocks noChangeArrowheads="1"/>
            </p:cNvSpPr>
            <p:nvPr/>
          </p:nvSpPr>
          <p:spPr bwMode="auto">
            <a:xfrm>
              <a:off x="12633495" y="5770161"/>
              <a:ext cx="19455" cy="19460"/>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5" name="Oval 65">
              <a:extLst>
                <a:ext uri="{FF2B5EF4-FFF2-40B4-BE49-F238E27FC236}">
                  <a16:creationId xmlns:a16="http://schemas.microsoft.com/office/drawing/2014/main" id="{364D6CDA-F681-41C8-A3C1-42F028F513B0}"/>
                </a:ext>
              </a:extLst>
            </p:cNvPr>
            <p:cNvSpPr>
              <a:spLocks noChangeArrowheads="1"/>
            </p:cNvSpPr>
            <p:nvPr/>
          </p:nvSpPr>
          <p:spPr bwMode="auto">
            <a:xfrm>
              <a:off x="12620526" y="5757189"/>
              <a:ext cx="51875" cy="51889"/>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6" name="Oval 66">
              <a:extLst>
                <a:ext uri="{FF2B5EF4-FFF2-40B4-BE49-F238E27FC236}">
                  <a16:creationId xmlns:a16="http://schemas.microsoft.com/office/drawing/2014/main" id="{B42A31DC-765A-4ED7-8974-E75D56C4FD04}"/>
                </a:ext>
              </a:extLst>
            </p:cNvPr>
            <p:cNvSpPr>
              <a:spLocks noChangeArrowheads="1"/>
            </p:cNvSpPr>
            <p:nvPr/>
          </p:nvSpPr>
          <p:spPr bwMode="auto">
            <a:xfrm>
              <a:off x="12620526" y="5757189"/>
              <a:ext cx="51875" cy="51889"/>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7" name="Oval 67">
              <a:extLst>
                <a:ext uri="{FF2B5EF4-FFF2-40B4-BE49-F238E27FC236}">
                  <a16:creationId xmlns:a16="http://schemas.microsoft.com/office/drawing/2014/main" id="{F67B0FBA-0AD2-493C-AAB4-B2C6A66D7A5D}"/>
                </a:ext>
              </a:extLst>
            </p:cNvPr>
            <p:cNvSpPr>
              <a:spLocks noChangeArrowheads="1"/>
            </p:cNvSpPr>
            <p:nvPr/>
          </p:nvSpPr>
          <p:spPr bwMode="auto">
            <a:xfrm>
              <a:off x="12633495" y="5770161"/>
              <a:ext cx="25937" cy="25945"/>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8" name="Oval 68">
              <a:extLst>
                <a:ext uri="{FF2B5EF4-FFF2-40B4-BE49-F238E27FC236}">
                  <a16:creationId xmlns:a16="http://schemas.microsoft.com/office/drawing/2014/main" id="{6B6D75EC-0D3A-4B37-A92B-1750D5BEE8A2}"/>
                </a:ext>
              </a:extLst>
            </p:cNvPr>
            <p:cNvSpPr>
              <a:spLocks noChangeArrowheads="1"/>
            </p:cNvSpPr>
            <p:nvPr/>
          </p:nvSpPr>
          <p:spPr bwMode="auto">
            <a:xfrm>
              <a:off x="12633495" y="5770161"/>
              <a:ext cx="25937" cy="25945"/>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9" name="Freeform 69">
              <a:extLst>
                <a:ext uri="{FF2B5EF4-FFF2-40B4-BE49-F238E27FC236}">
                  <a16:creationId xmlns:a16="http://schemas.microsoft.com/office/drawing/2014/main" id="{9FED81B7-7665-4276-95CE-EAD8ABA5E397}"/>
                </a:ext>
              </a:extLst>
            </p:cNvPr>
            <p:cNvSpPr>
              <a:spLocks/>
            </p:cNvSpPr>
            <p:nvPr/>
          </p:nvSpPr>
          <p:spPr bwMode="auto">
            <a:xfrm>
              <a:off x="12639982" y="5776649"/>
              <a:ext cx="6486" cy="6488"/>
            </a:xfrm>
            <a:custGeom>
              <a:avLst/>
              <a:gdLst>
                <a:gd name="T0" fmla="*/ 1 w 1"/>
                <a:gd name="T1" fmla="*/ 1 h 1"/>
                <a:gd name="T2" fmla="*/ 1 w 1"/>
                <a:gd name="T3" fmla="*/ 1 h 1"/>
                <a:gd name="T4" fmla="*/ 0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1" y="1"/>
                  </a:lnTo>
                  <a:lnTo>
                    <a:pt x="0" y="1"/>
                  </a:lnTo>
                  <a:lnTo>
                    <a:pt x="1" y="0"/>
                  </a:lnTo>
                  <a:lnTo>
                    <a:pt x="1" y="1"/>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0" name="Freeform 70">
              <a:extLst>
                <a:ext uri="{FF2B5EF4-FFF2-40B4-BE49-F238E27FC236}">
                  <a16:creationId xmlns:a16="http://schemas.microsoft.com/office/drawing/2014/main" id="{E380A37B-8EC6-4721-BEE6-92C530DBA481}"/>
                </a:ext>
              </a:extLst>
            </p:cNvPr>
            <p:cNvSpPr>
              <a:spLocks/>
            </p:cNvSpPr>
            <p:nvPr/>
          </p:nvSpPr>
          <p:spPr bwMode="auto">
            <a:xfrm>
              <a:off x="12639982" y="5776649"/>
              <a:ext cx="6486" cy="6488"/>
            </a:xfrm>
            <a:custGeom>
              <a:avLst/>
              <a:gdLst>
                <a:gd name="T0" fmla="*/ 1 w 1"/>
                <a:gd name="T1" fmla="*/ 1 h 1"/>
                <a:gd name="T2" fmla="*/ 1 w 1"/>
                <a:gd name="T3" fmla="*/ 1 h 1"/>
                <a:gd name="T4" fmla="*/ 0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1" y="1"/>
                  </a:lnTo>
                  <a:lnTo>
                    <a:pt x="0" y="1"/>
                  </a:lnTo>
                  <a:lnTo>
                    <a:pt x="1" y="0"/>
                  </a:lnTo>
                  <a:lnTo>
                    <a:pt x="1" y="1"/>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1" name="Oval 71">
              <a:extLst>
                <a:ext uri="{FF2B5EF4-FFF2-40B4-BE49-F238E27FC236}">
                  <a16:creationId xmlns:a16="http://schemas.microsoft.com/office/drawing/2014/main" id="{93227F9E-2EB5-4653-833D-A3B23E234874}"/>
                </a:ext>
              </a:extLst>
            </p:cNvPr>
            <p:cNvSpPr>
              <a:spLocks noChangeArrowheads="1"/>
            </p:cNvSpPr>
            <p:nvPr/>
          </p:nvSpPr>
          <p:spPr bwMode="auto">
            <a:xfrm>
              <a:off x="12432481" y="10433658"/>
              <a:ext cx="421488" cy="421597"/>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2" name="Freeform 72">
              <a:extLst>
                <a:ext uri="{FF2B5EF4-FFF2-40B4-BE49-F238E27FC236}">
                  <a16:creationId xmlns:a16="http://schemas.microsoft.com/office/drawing/2014/main" id="{1E09FC9E-68B1-4BF8-885B-3ABCC047B435}"/>
                </a:ext>
              </a:extLst>
            </p:cNvPr>
            <p:cNvSpPr>
              <a:spLocks/>
            </p:cNvSpPr>
            <p:nvPr/>
          </p:nvSpPr>
          <p:spPr bwMode="auto">
            <a:xfrm>
              <a:off x="12536231" y="10537435"/>
              <a:ext cx="213987" cy="214043"/>
            </a:xfrm>
            <a:custGeom>
              <a:avLst/>
              <a:gdLst>
                <a:gd name="T0" fmla="*/ 31 w 33"/>
                <a:gd name="T1" fmla="*/ 22 h 33"/>
                <a:gd name="T2" fmla="*/ 29 w 33"/>
                <a:gd name="T3" fmla="*/ 22 h 33"/>
                <a:gd name="T4" fmla="*/ 22 w 33"/>
                <a:gd name="T5" fmla="*/ 29 h 33"/>
                <a:gd name="T6" fmla="*/ 11 w 33"/>
                <a:gd name="T7" fmla="*/ 29 h 33"/>
                <a:gd name="T8" fmla="*/ 4 w 33"/>
                <a:gd name="T9" fmla="*/ 22 h 33"/>
                <a:gd name="T10" fmla="*/ 4 w 33"/>
                <a:gd name="T11" fmla="*/ 11 h 33"/>
                <a:gd name="T12" fmla="*/ 11 w 33"/>
                <a:gd name="T13" fmla="*/ 4 h 33"/>
                <a:gd name="T14" fmla="*/ 22 w 33"/>
                <a:gd name="T15" fmla="*/ 4 h 33"/>
                <a:gd name="T16" fmla="*/ 29 w 33"/>
                <a:gd name="T17" fmla="*/ 11 h 33"/>
                <a:gd name="T18" fmla="*/ 29 w 33"/>
                <a:gd name="T19" fmla="*/ 22 h 33"/>
                <a:gd name="T20" fmla="*/ 31 w 33"/>
                <a:gd name="T21" fmla="*/ 22 h 33"/>
                <a:gd name="T22" fmla="*/ 33 w 33"/>
                <a:gd name="T23" fmla="*/ 22 h 33"/>
                <a:gd name="T24" fmla="*/ 33 w 33"/>
                <a:gd name="T25" fmla="*/ 11 h 33"/>
                <a:gd name="T26" fmla="*/ 22 w 33"/>
                <a:gd name="T27" fmla="*/ 0 h 33"/>
                <a:gd name="T28" fmla="*/ 11 w 33"/>
                <a:gd name="T29" fmla="*/ 0 h 33"/>
                <a:gd name="T30" fmla="*/ 0 w 33"/>
                <a:gd name="T31" fmla="*/ 11 h 33"/>
                <a:gd name="T32" fmla="*/ 0 w 33"/>
                <a:gd name="T33" fmla="*/ 22 h 33"/>
                <a:gd name="T34" fmla="*/ 11 w 33"/>
                <a:gd name="T35" fmla="*/ 33 h 33"/>
                <a:gd name="T36" fmla="*/ 22 w 33"/>
                <a:gd name="T37" fmla="*/ 33 h 33"/>
                <a:gd name="T38" fmla="*/ 33 w 33"/>
                <a:gd name="T39" fmla="*/ 22 h 33"/>
                <a:gd name="T40" fmla="*/ 31 w 33"/>
                <a:gd name="T4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1" y="22"/>
                  </a:moveTo>
                  <a:cubicBezTo>
                    <a:pt x="29" y="22"/>
                    <a:pt x="29" y="22"/>
                    <a:pt x="29" y="22"/>
                  </a:cubicBezTo>
                  <a:cubicBezTo>
                    <a:pt x="29" y="26"/>
                    <a:pt x="26" y="29"/>
                    <a:pt x="22" y="29"/>
                  </a:cubicBezTo>
                  <a:cubicBezTo>
                    <a:pt x="11" y="29"/>
                    <a:pt x="11" y="29"/>
                    <a:pt x="11" y="29"/>
                  </a:cubicBezTo>
                  <a:cubicBezTo>
                    <a:pt x="7" y="29"/>
                    <a:pt x="4" y="26"/>
                    <a:pt x="4" y="22"/>
                  </a:cubicBezTo>
                  <a:cubicBezTo>
                    <a:pt x="4" y="11"/>
                    <a:pt x="4" y="11"/>
                    <a:pt x="4" y="11"/>
                  </a:cubicBezTo>
                  <a:cubicBezTo>
                    <a:pt x="4" y="7"/>
                    <a:pt x="7" y="4"/>
                    <a:pt x="11" y="4"/>
                  </a:cubicBezTo>
                  <a:cubicBezTo>
                    <a:pt x="22" y="4"/>
                    <a:pt x="22" y="4"/>
                    <a:pt x="22" y="4"/>
                  </a:cubicBezTo>
                  <a:cubicBezTo>
                    <a:pt x="26" y="4"/>
                    <a:pt x="29" y="7"/>
                    <a:pt x="29" y="11"/>
                  </a:cubicBezTo>
                  <a:cubicBezTo>
                    <a:pt x="29" y="22"/>
                    <a:pt x="29" y="22"/>
                    <a:pt x="29" y="22"/>
                  </a:cubicBezTo>
                  <a:cubicBezTo>
                    <a:pt x="31" y="22"/>
                    <a:pt x="31" y="22"/>
                    <a:pt x="31" y="22"/>
                  </a:cubicBezTo>
                  <a:cubicBezTo>
                    <a:pt x="33" y="22"/>
                    <a:pt x="33" y="22"/>
                    <a:pt x="33" y="22"/>
                  </a:cubicBezTo>
                  <a:cubicBezTo>
                    <a:pt x="33" y="11"/>
                    <a:pt x="33" y="11"/>
                    <a:pt x="33" y="11"/>
                  </a:cubicBezTo>
                  <a:cubicBezTo>
                    <a:pt x="33" y="5"/>
                    <a:pt x="28" y="0"/>
                    <a:pt x="22" y="0"/>
                  </a:cubicBezTo>
                  <a:cubicBezTo>
                    <a:pt x="11" y="0"/>
                    <a:pt x="11" y="0"/>
                    <a:pt x="11" y="0"/>
                  </a:cubicBezTo>
                  <a:cubicBezTo>
                    <a:pt x="5" y="0"/>
                    <a:pt x="0" y="5"/>
                    <a:pt x="0" y="11"/>
                  </a:cubicBezTo>
                  <a:cubicBezTo>
                    <a:pt x="0" y="22"/>
                    <a:pt x="0" y="22"/>
                    <a:pt x="0" y="22"/>
                  </a:cubicBezTo>
                  <a:cubicBezTo>
                    <a:pt x="0" y="28"/>
                    <a:pt x="5" y="33"/>
                    <a:pt x="11" y="33"/>
                  </a:cubicBezTo>
                  <a:cubicBezTo>
                    <a:pt x="22" y="33"/>
                    <a:pt x="22" y="33"/>
                    <a:pt x="22" y="33"/>
                  </a:cubicBezTo>
                  <a:cubicBezTo>
                    <a:pt x="28" y="33"/>
                    <a:pt x="33" y="28"/>
                    <a:pt x="33" y="22"/>
                  </a:cubicBezTo>
                  <a:lnTo>
                    <a:pt x="31" y="22"/>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3" name="Rectangle 73">
              <a:extLst>
                <a:ext uri="{FF2B5EF4-FFF2-40B4-BE49-F238E27FC236}">
                  <a16:creationId xmlns:a16="http://schemas.microsoft.com/office/drawing/2014/main" id="{46F02300-1FD9-4A10-B309-2EDCD1F00B84}"/>
                </a:ext>
              </a:extLst>
            </p:cNvPr>
            <p:cNvSpPr>
              <a:spLocks noChangeArrowheads="1"/>
            </p:cNvSpPr>
            <p:nvPr/>
          </p:nvSpPr>
          <p:spPr bwMode="auto">
            <a:xfrm>
              <a:off x="11505210" y="6302020"/>
              <a:ext cx="2282509" cy="400191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4" name="Freeform 75">
              <a:extLst>
                <a:ext uri="{FF2B5EF4-FFF2-40B4-BE49-F238E27FC236}">
                  <a16:creationId xmlns:a16="http://schemas.microsoft.com/office/drawing/2014/main" id="{90888587-AE84-4155-BC7C-CB11ABE09089}"/>
                </a:ext>
              </a:extLst>
            </p:cNvPr>
            <p:cNvSpPr>
              <a:spLocks/>
            </p:cNvSpPr>
            <p:nvPr/>
          </p:nvSpPr>
          <p:spPr bwMode="auto">
            <a:xfrm>
              <a:off x="12445450" y="5938799"/>
              <a:ext cx="473364" cy="110266"/>
            </a:xfrm>
            <a:custGeom>
              <a:avLst/>
              <a:gdLst>
                <a:gd name="T0" fmla="*/ 8 w 73"/>
                <a:gd name="T1" fmla="*/ 17 h 17"/>
                <a:gd name="T2" fmla="*/ 0 w 73"/>
                <a:gd name="T3" fmla="*/ 9 h 17"/>
                <a:gd name="T4" fmla="*/ 8 w 73"/>
                <a:gd name="T5" fmla="*/ 0 h 17"/>
                <a:gd name="T6" fmla="*/ 65 w 73"/>
                <a:gd name="T7" fmla="*/ 0 h 17"/>
                <a:gd name="T8" fmla="*/ 73 w 73"/>
                <a:gd name="T9" fmla="*/ 9 h 17"/>
                <a:gd name="T10" fmla="*/ 65 w 73"/>
                <a:gd name="T11" fmla="*/ 17 h 17"/>
                <a:gd name="T12" fmla="*/ 8 w 7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73" h="17">
                  <a:moveTo>
                    <a:pt x="8" y="17"/>
                  </a:moveTo>
                  <a:cubicBezTo>
                    <a:pt x="3" y="17"/>
                    <a:pt x="0" y="13"/>
                    <a:pt x="0" y="9"/>
                  </a:cubicBezTo>
                  <a:cubicBezTo>
                    <a:pt x="0" y="4"/>
                    <a:pt x="3" y="0"/>
                    <a:pt x="8" y="0"/>
                  </a:cubicBezTo>
                  <a:cubicBezTo>
                    <a:pt x="65" y="0"/>
                    <a:pt x="65" y="0"/>
                    <a:pt x="65" y="0"/>
                  </a:cubicBezTo>
                  <a:cubicBezTo>
                    <a:pt x="70" y="0"/>
                    <a:pt x="73" y="4"/>
                    <a:pt x="73" y="9"/>
                  </a:cubicBezTo>
                  <a:cubicBezTo>
                    <a:pt x="73" y="13"/>
                    <a:pt x="70" y="17"/>
                    <a:pt x="65" y="17"/>
                  </a:cubicBezTo>
                  <a:lnTo>
                    <a:pt x="8" y="17"/>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5" name="Freeform 76">
              <a:extLst>
                <a:ext uri="{FF2B5EF4-FFF2-40B4-BE49-F238E27FC236}">
                  <a16:creationId xmlns:a16="http://schemas.microsoft.com/office/drawing/2014/main" id="{722838B0-998A-45C1-9AD2-45027E831BBE}"/>
                </a:ext>
              </a:extLst>
            </p:cNvPr>
            <p:cNvSpPr>
              <a:spLocks/>
            </p:cNvSpPr>
            <p:nvPr/>
          </p:nvSpPr>
          <p:spPr bwMode="auto">
            <a:xfrm>
              <a:off x="12471388" y="5971232"/>
              <a:ext cx="421488" cy="45405"/>
            </a:xfrm>
            <a:custGeom>
              <a:avLst/>
              <a:gdLst>
                <a:gd name="T0" fmla="*/ 65 w 65"/>
                <a:gd name="T1" fmla="*/ 4 h 7"/>
                <a:gd name="T2" fmla="*/ 61 w 65"/>
                <a:gd name="T3" fmla="*/ 7 h 7"/>
                <a:gd name="T4" fmla="*/ 4 w 65"/>
                <a:gd name="T5" fmla="*/ 7 h 7"/>
                <a:gd name="T6" fmla="*/ 0 w 65"/>
                <a:gd name="T7" fmla="*/ 4 h 7"/>
                <a:gd name="T8" fmla="*/ 4 w 65"/>
                <a:gd name="T9" fmla="*/ 0 h 7"/>
                <a:gd name="T10" fmla="*/ 61 w 65"/>
                <a:gd name="T11" fmla="*/ 0 h 7"/>
                <a:gd name="T12" fmla="*/ 65 w 65"/>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5" y="4"/>
                  </a:moveTo>
                  <a:cubicBezTo>
                    <a:pt x="65" y="6"/>
                    <a:pt x="63" y="7"/>
                    <a:pt x="61" y="7"/>
                  </a:cubicBezTo>
                  <a:cubicBezTo>
                    <a:pt x="4" y="7"/>
                    <a:pt x="4" y="7"/>
                    <a:pt x="4" y="7"/>
                  </a:cubicBezTo>
                  <a:cubicBezTo>
                    <a:pt x="2" y="7"/>
                    <a:pt x="0" y="6"/>
                    <a:pt x="0" y="4"/>
                  </a:cubicBezTo>
                  <a:cubicBezTo>
                    <a:pt x="0" y="2"/>
                    <a:pt x="2" y="0"/>
                    <a:pt x="4" y="0"/>
                  </a:cubicBezTo>
                  <a:cubicBezTo>
                    <a:pt x="61" y="0"/>
                    <a:pt x="61" y="0"/>
                    <a:pt x="61" y="0"/>
                  </a:cubicBezTo>
                  <a:cubicBezTo>
                    <a:pt x="63" y="0"/>
                    <a:pt x="65" y="2"/>
                    <a:pt x="65" y="4"/>
                  </a:cubicBez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6" name="Oval 77">
              <a:extLst>
                <a:ext uri="{FF2B5EF4-FFF2-40B4-BE49-F238E27FC236}">
                  <a16:creationId xmlns:a16="http://schemas.microsoft.com/office/drawing/2014/main" id="{34BEF841-1F15-4B5E-B249-E2F0DDF2ACC2}"/>
                </a:ext>
              </a:extLst>
            </p:cNvPr>
            <p:cNvSpPr>
              <a:spLocks noChangeArrowheads="1"/>
            </p:cNvSpPr>
            <p:nvPr/>
          </p:nvSpPr>
          <p:spPr bwMode="auto">
            <a:xfrm>
              <a:off x="12289824" y="5958259"/>
              <a:ext cx="71331" cy="71349"/>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grpSp>
      <p:sp>
        <p:nvSpPr>
          <p:cNvPr id="27" name="Picture Placeholder 1">
            <a:extLst>
              <a:ext uri="{FF2B5EF4-FFF2-40B4-BE49-F238E27FC236}">
                <a16:creationId xmlns:a16="http://schemas.microsoft.com/office/drawing/2014/main" id="{8922FCEE-7296-4E56-A12D-4A339B00C07D}"/>
              </a:ext>
            </a:extLst>
          </p:cNvPr>
          <p:cNvSpPr>
            <a:spLocks noGrp="1"/>
          </p:cNvSpPr>
          <p:nvPr>
            <p:ph type="pic" sz="quarter" idx="21"/>
          </p:nvPr>
        </p:nvSpPr>
        <p:spPr>
          <a:xfrm>
            <a:off x="6298186" y="2276195"/>
            <a:ext cx="1984714" cy="3491073"/>
          </a:xfrm>
          <a:prstGeom prst="rect">
            <a:avLst/>
          </a:prstGeom>
        </p:spPr>
      </p:sp>
      <p:cxnSp>
        <p:nvCxnSpPr>
          <p:cNvPr id="29" name="Straight Connector 28">
            <a:extLst>
              <a:ext uri="{FF2B5EF4-FFF2-40B4-BE49-F238E27FC236}">
                <a16:creationId xmlns:a16="http://schemas.microsoft.com/office/drawing/2014/main" id="{5F92FD50-67D1-4BBD-A6FE-A8351FD10CBA}"/>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717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718090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2552521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5265693-5E50-442A-B7BB-41EA7891F8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BE1724-ADDF-4A97-A268-7165D7ECB7AC}"/>
              </a:ext>
            </a:extLst>
          </p:cNvPr>
          <p:cNvPicPr>
            <a:picLocks noChangeAspect="1"/>
          </p:cNvPicPr>
          <p:nvPr userDrawn="1"/>
        </p:nvPicPr>
        <p:blipFill rotWithShape="1">
          <a:blip r:embed="rId2">
            <a:alphaModFix/>
          </a:blip>
          <a:srcRect l="29866" r="13412"/>
          <a:stretch/>
        </p:blipFill>
        <p:spPr>
          <a:xfrm>
            <a:off x="5522976" y="0"/>
            <a:ext cx="6669024" cy="6978050"/>
          </a:xfrm>
          <a:prstGeom prst="rect">
            <a:avLst/>
          </a:prstGeom>
        </p:spPr>
      </p:pic>
    </p:spTree>
    <p:extLst>
      <p:ext uri="{BB962C8B-B14F-4D97-AF65-F5344CB8AC3E}">
        <p14:creationId xmlns:p14="http://schemas.microsoft.com/office/powerpoint/2010/main" val="2945591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a:blip r:embed="rId2"/>
          <a:stretch>
            <a:fillRect/>
          </a:stretch>
        </p:blipFill>
        <p:spPr>
          <a:xfrm>
            <a:off x="0" y="-1"/>
            <a:ext cx="12271663" cy="8258533"/>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9"/>
            <a:ext cx="6330462" cy="201433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965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a:blip r:embed="rId2"/>
          <a:stretch>
            <a:fillRect/>
          </a:stretch>
        </p:blipFill>
        <p:spPr>
          <a:xfrm>
            <a:off x="0" y="-1"/>
            <a:ext cx="12271663" cy="8258533"/>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8"/>
            <a:ext cx="6330462" cy="2937841"/>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108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9070DF-AFF4-472A-B780-B6932D61674F}"/>
              </a:ext>
            </a:extLst>
          </p:cNvPr>
          <p:cNvSpPr/>
          <p:nvPr userDrawn="1"/>
        </p:nvSpPr>
        <p:spPr>
          <a:xfrm rot="5400000" flipV="1">
            <a:off x="3958660" y="-2849302"/>
            <a:ext cx="5384038" cy="11082642"/>
          </a:xfrm>
          <a:prstGeom prst="rtTriangle">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A576E71-A0E5-42D2-9130-BEC391FA5859}"/>
              </a:ext>
            </a:extLst>
          </p:cNvPr>
          <p:cNvPicPr>
            <a:picLocks noChangeAspect="1"/>
          </p:cNvPicPr>
          <p:nvPr userDrawn="1"/>
        </p:nvPicPr>
        <p:blipFill>
          <a:blip r:embed="rId2"/>
          <a:stretch>
            <a:fillRect/>
          </a:stretch>
        </p:blipFill>
        <p:spPr>
          <a:xfrm>
            <a:off x="8094132" y="468843"/>
            <a:ext cx="2676548" cy="5614416"/>
          </a:xfrm>
          <a:prstGeom prst="rect">
            <a:avLst/>
          </a:prstGeom>
        </p:spPr>
      </p:pic>
      <p:sp>
        <p:nvSpPr>
          <p:cNvPr id="8" name="Picture Placeholder 7">
            <a:extLst>
              <a:ext uri="{FF2B5EF4-FFF2-40B4-BE49-F238E27FC236}">
                <a16:creationId xmlns:a16="http://schemas.microsoft.com/office/drawing/2014/main" id="{BD2058D2-6E40-467B-84F2-DD81A4B5E973}"/>
              </a:ext>
            </a:extLst>
          </p:cNvPr>
          <p:cNvSpPr>
            <a:spLocks noGrp="1"/>
          </p:cNvSpPr>
          <p:nvPr>
            <p:ph type="pic" sz="quarter" idx="11"/>
          </p:nvPr>
        </p:nvSpPr>
        <p:spPr>
          <a:xfrm>
            <a:off x="8244839" y="1230600"/>
            <a:ext cx="2392681" cy="4040293"/>
          </a:xfrm>
          <a:prstGeom prst="rect">
            <a:avLst/>
          </a:prstGeom>
        </p:spPr>
        <p:txBody>
          <a:bodyPr/>
          <a:lstStyle/>
          <a:p>
            <a:endParaRPr lang="en-AU" dirty="0"/>
          </a:p>
        </p:txBody>
      </p:sp>
      <p:pic>
        <p:nvPicPr>
          <p:cNvPr id="9" name="Picture 8">
            <a:extLst>
              <a:ext uri="{FF2B5EF4-FFF2-40B4-BE49-F238E27FC236}">
                <a16:creationId xmlns:a16="http://schemas.microsoft.com/office/drawing/2014/main" id="{710A281A-174F-4ECB-8ADA-64CA3D65C293}"/>
              </a:ext>
            </a:extLst>
          </p:cNvPr>
          <p:cNvPicPr>
            <a:picLocks noChangeAspect="1"/>
          </p:cNvPicPr>
          <p:nvPr userDrawn="1"/>
        </p:nvPicPr>
        <p:blipFill>
          <a:blip r:embed="rId2"/>
          <a:stretch>
            <a:fillRect/>
          </a:stretch>
        </p:blipFill>
        <p:spPr>
          <a:xfrm rot="5400000">
            <a:off x="2666535" y="1578465"/>
            <a:ext cx="2676548" cy="5614416"/>
          </a:xfrm>
          <a:prstGeom prst="rect">
            <a:avLst/>
          </a:prstGeom>
        </p:spPr>
      </p:pic>
      <p:sp>
        <p:nvSpPr>
          <p:cNvPr id="10" name="Picture Placeholder 7">
            <a:extLst>
              <a:ext uri="{FF2B5EF4-FFF2-40B4-BE49-F238E27FC236}">
                <a16:creationId xmlns:a16="http://schemas.microsoft.com/office/drawing/2014/main" id="{2913C070-9778-4824-A2A9-97F27C865362}"/>
              </a:ext>
            </a:extLst>
          </p:cNvPr>
          <p:cNvSpPr>
            <a:spLocks noGrp="1"/>
          </p:cNvSpPr>
          <p:nvPr>
            <p:ph type="pic" sz="quarter" idx="12"/>
          </p:nvPr>
        </p:nvSpPr>
        <p:spPr>
          <a:xfrm>
            <a:off x="1988875" y="3276051"/>
            <a:ext cx="3985206" cy="2286549"/>
          </a:xfrm>
          <a:prstGeom prst="rect">
            <a:avLst/>
          </a:prstGeom>
        </p:spPr>
        <p:txBody>
          <a:bodyPr/>
          <a:lstStyle/>
          <a:p>
            <a:endParaRPr lang="en-AU"/>
          </a:p>
        </p:txBody>
      </p:sp>
      <p:cxnSp>
        <p:nvCxnSpPr>
          <p:cNvPr id="11" name="Straight Connector 10">
            <a:extLst>
              <a:ext uri="{FF2B5EF4-FFF2-40B4-BE49-F238E27FC236}">
                <a16:creationId xmlns:a16="http://schemas.microsoft.com/office/drawing/2014/main" id="{1FC540F4-229F-4EC8-A65B-4BF99A9B4EE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335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9070DF-AFF4-472A-B780-B6932D61674F}"/>
              </a:ext>
            </a:extLst>
          </p:cNvPr>
          <p:cNvSpPr/>
          <p:nvPr userDrawn="1"/>
        </p:nvSpPr>
        <p:spPr>
          <a:xfrm rot="5400000" flipV="1">
            <a:off x="3958660" y="-2849302"/>
            <a:ext cx="5384038" cy="11082642"/>
          </a:xfrm>
          <a:prstGeom prst="rtTriangle">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10A281A-174F-4ECB-8ADA-64CA3D65C293}"/>
              </a:ext>
            </a:extLst>
          </p:cNvPr>
          <p:cNvPicPr>
            <a:picLocks noChangeAspect="1"/>
          </p:cNvPicPr>
          <p:nvPr userDrawn="1"/>
        </p:nvPicPr>
        <p:blipFill>
          <a:blip r:embed="rId2"/>
          <a:stretch>
            <a:fillRect/>
          </a:stretch>
        </p:blipFill>
        <p:spPr>
          <a:xfrm rot="5400000">
            <a:off x="6937160" y="1578464"/>
            <a:ext cx="2676548" cy="5614416"/>
          </a:xfrm>
          <a:prstGeom prst="rect">
            <a:avLst/>
          </a:prstGeom>
        </p:spPr>
      </p:pic>
      <p:sp>
        <p:nvSpPr>
          <p:cNvPr id="10" name="Picture Placeholder 7">
            <a:extLst>
              <a:ext uri="{FF2B5EF4-FFF2-40B4-BE49-F238E27FC236}">
                <a16:creationId xmlns:a16="http://schemas.microsoft.com/office/drawing/2014/main" id="{2913C070-9778-4824-A2A9-97F27C865362}"/>
              </a:ext>
            </a:extLst>
          </p:cNvPr>
          <p:cNvSpPr>
            <a:spLocks noGrp="1"/>
          </p:cNvSpPr>
          <p:nvPr>
            <p:ph type="pic" sz="quarter" idx="12"/>
          </p:nvPr>
        </p:nvSpPr>
        <p:spPr>
          <a:xfrm>
            <a:off x="6259500" y="3276050"/>
            <a:ext cx="3985206" cy="2286549"/>
          </a:xfrm>
          <a:prstGeom prst="rect">
            <a:avLst/>
          </a:prstGeom>
        </p:spPr>
        <p:txBody>
          <a:bodyPr/>
          <a:lstStyle/>
          <a:p>
            <a:endParaRPr lang="en-AU"/>
          </a:p>
        </p:txBody>
      </p:sp>
      <p:cxnSp>
        <p:nvCxnSpPr>
          <p:cNvPr id="11" name="Straight Connector 10">
            <a:extLst>
              <a:ext uri="{FF2B5EF4-FFF2-40B4-BE49-F238E27FC236}">
                <a16:creationId xmlns:a16="http://schemas.microsoft.com/office/drawing/2014/main" id="{1FC540F4-229F-4EC8-A65B-4BF99A9B4EE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095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1681536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84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12" name="Picture 11" descr="shutterstock_197903273.jpg">
            <a:extLst>
              <a:ext uri="{FF2B5EF4-FFF2-40B4-BE49-F238E27FC236}">
                <a16:creationId xmlns:a16="http://schemas.microsoft.com/office/drawing/2014/main" id="{1FDDB62F-5776-48BD-AB00-840476B8ED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2741"/>
          <a:stretch/>
        </p:blipFill>
        <p:spPr>
          <a:xfrm>
            <a:off x="5210906" y="0"/>
            <a:ext cx="6981093" cy="6850626"/>
          </a:xfrm>
          <a:prstGeom prst="rect">
            <a:avLst/>
          </a:prstGeom>
        </p:spPr>
      </p:pic>
    </p:spTree>
    <p:extLst>
      <p:ext uri="{BB962C8B-B14F-4D97-AF65-F5344CB8AC3E}">
        <p14:creationId xmlns:p14="http://schemas.microsoft.com/office/powerpoint/2010/main" val="3435106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8FBE8-62AC-425A-ACA7-1BDA9388DB45}"/>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cxnSp>
        <p:nvCxnSpPr>
          <p:cNvPr id="7" name="Straight Connector 6">
            <a:extLst>
              <a:ext uri="{FF2B5EF4-FFF2-40B4-BE49-F238E27FC236}">
                <a16:creationId xmlns:a16="http://schemas.microsoft.com/office/drawing/2014/main" id="{ED3D587D-4AC9-4242-B311-2897192A56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D97B33-C9E3-4EE7-9A31-0C7FC252B630}"/>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9" name="Picture 8" descr="Twitter_Orange.png">
            <a:extLst>
              <a:ext uri="{FF2B5EF4-FFF2-40B4-BE49-F238E27FC236}">
                <a16:creationId xmlns:a16="http://schemas.microsoft.com/office/drawing/2014/main" id="{C427A0DE-B343-424D-9480-BF40C3D48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1584936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8FBE8-62AC-425A-ACA7-1BDA9388DB45}"/>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cxnSp>
        <p:nvCxnSpPr>
          <p:cNvPr id="7" name="Straight Connector 6">
            <a:extLst>
              <a:ext uri="{FF2B5EF4-FFF2-40B4-BE49-F238E27FC236}">
                <a16:creationId xmlns:a16="http://schemas.microsoft.com/office/drawing/2014/main" id="{ED3D587D-4AC9-4242-B311-2897192A56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D97B33-C9E3-4EE7-9A31-0C7FC252B630}"/>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9" name="Picture 8" descr="Twitter_Orange.png">
            <a:extLst>
              <a:ext uri="{FF2B5EF4-FFF2-40B4-BE49-F238E27FC236}">
                <a16:creationId xmlns:a16="http://schemas.microsoft.com/office/drawing/2014/main" id="{C427A0DE-B343-424D-9480-BF40C3D48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11" name="Picture 10">
            <a:extLst>
              <a:ext uri="{FF2B5EF4-FFF2-40B4-BE49-F238E27FC236}">
                <a16:creationId xmlns:a16="http://schemas.microsoft.com/office/drawing/2014/main" id="{CFBCD0B3-38F3-434C-8FCD-A497483DDDC4}"/>
              </a:ext>
            </a:extLst>
          </p:cNvPr>
          <p:cNvPicPr>
            <a:picLocks noChangeAspect="1"/>
          </p:cNvPicPr>
          <p:nvPr userDrawn="1"/>
        </p:nvPicPr>
        <p:blipFill rotWithShape="1">
          <a:blip r:embed="rId4"/>
          <a:srcRect l="23437"/>
          <a:stretch/>
        </p:blipFill>
        <p:spPr>
          <a:xfrm>
            <a:off x="5522976" y="-42335"/>
            <a:ext cx="7928240" cy="6910649"/>
          </a:xfrm>
          <a:prstGeom prst="rect">
            <a:avLst/>
          </a:prstGeom>
        </p:spPr>
      </p:pic>
    </p:spTree>
    <p:extLst>
      <p:ext uri="{BB962C8B-B14F-4D97-AF65-F5344CB8AC3E}">
        <p14:creationId xmlns:p14="http://schemas.microsoft.com/office/powerpoint/2010/main" val="414806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8FBE8-62AC-425A-ACA7-1BDA9388DB45}"/>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cxnSp>
        <p:nvCxnSpPr>
          <p:cNvPr id="7" name="Straight Connector 6">
            <a:extLst>
              <a:ext uri="{FF2B5EF4-FFF2-40B4-BE49-F238E27FC236}">
                <a16:creationId xmlns:a16="http://schemas.microsoft.com/office/drawing/2014/main" id="{ED3D587D-4AC9-4242-B311-2897192A56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D97B33-C9E3-4EE7-9A31-0C7FC252B630}"/>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9" name="Picture 8" descr="Twitter_Orange.png">
            <a:extLst>
              <a:ext uri="{FF2B5EF4-FFF2-40B4-BE49-F238E27FC236}">
                <a16:creationId xmlns:a16="http://schemas.microsoft.com/office/drawing/2014/main" id="{C427A0DE-B343-424D-9480-BF40C3D48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11" name="Picture 10">
            <a:extLst>
              <a:ext uri="{FF2B5EF4-FFF2-40B4-BE49-F238E27FC236}">
                <a16:creationId xmlns:a16="http://schemas.microsoft.com/office/drawing/2014/main" id="{CFBCD0B3-38F3-434C-8FCD-A497483DDDC4}"/>
              </a:ext>
            </a:extLst>
          </p:cNvPr>
          <p:cNvPicPr>
            <a:picLocks noChangeAspect="1"/>
          </p:cNvPicPr>
          <p:nvPr userDrawn="1"/>
        </p:nvPicPr>
        <p:blipFill rotWithShape="1">
          <a:blip r:embed="rId4"/>
          <a:srcRect l="23437"/>
          <a:stretch/>
        </p:blipFill>
        <p:spPr>
          <a:xfrm>
            <a:off x="5522976" y="-42335"/>
            <a:ext cx="7928240" cy="6910649"/>
          </a:xfrm>
          <a:prstGeom prst="rect">
            <a:avLst/>
          </a:prstGeom>
        </p:spPr>
      </p:pic>
    </p:spTree>
    <p:extLst>
      <p:ext uri="{BB962C8B-B14F-4D97-AF65-F5344CB8AC3E}">
        <p14:creationId xmlns:p14="http://schemas.microsoft.com/office/powerpoint/2010/main" val="2296363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232D2C08-9AC2-4DE1-BAC7-0C9CA945770F}"/>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Phone6_mockup_front_white.png">
            <a:extLst>
              <a:ext uri="{FF2B5EF4-FFF2-40B4-BE49-F238E27FC236}">
                <a16:creationId xmlns:a16="http://schemas.microsoft.com/office/drawing/2014/main" id="{F4229A00-DF95-4682-80DD-0C3B83C79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487" y="1243444"/>
            <a:ext cx="3588384" cy="5612891"/>
          </a:xfrm>
          <a:prstGeom prst="rect">
            <a:avLst/>
          </a:prstGeom>
        </p:spPr>
      </p:pic>
      <p:pic>
        <p:nvPicPr>
          <p:cNvPr id="13" name="Picture 12" descr="iPhone6_mockup_front_white.png">
            <a:extLst>
              <a:ext uri="{FF2B5EF4-FFF2-40B4-BE49-F238E27FC236}">
                <a16:creationId xmlns:a16="http://schemas.microsoft.com/office/drawing/2014/main" id="{F67E5364-3D9A-4327-A8C3-5CD7ABFB37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1536" y="1245109"/>
            <a:ext cx="3588384" cy="5612891"/>
          </a:xfrm>
          <a:prstGeom prst="rect">
            <a:avLst/>
          </a:prstGeom>
        </p:spPr>
      </p:pic>
      <p:sp>
        <p:nvSpPr>
          <p:cNvPr id="3" name="Date Placeholder 2">
            <a:extLst>
              <a:ext uri="{FF2B5EF4-FFF2-40B4-BE49-F238E27FC236}">
                <a16:creationId xmlns:a16="http://schemas.microsoft.com/office/drawing/2014/main" id="{86CF3081-765D-4C18-A6F6-C72974010B32}"/>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AFCC4E67-F16F-4CF0-BCC6-6A34163DDE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16A427-B109-4B0B-A421-FC5FC5944B9E}"/>
              </a:ext>
            </a:extLst>
          </p:cNvPr>
          <p:cNvSpPr>
            <a:spLocks noGrp="1"/>
          </p:cNvSpPr>
          <p:nvPr>
            <p:ph type="sldNum" sz="quarter" idx="12"/>
          </p:nvPr>
        </p:nvSpPr>
        <p:spPr/>
        <p:txBody>
          <a:bodyPr/>
          <a:lstStyle/>
          <a:p>
            <a:fld id="{D98D9C83-CD24-0842-B6CC-914DB33C7B15}" type="slidenum">
              <a:rPr lang="en-US" smtClean="0"/>
              <a:t>‹#›</a:t>
            </a:fld>
            <a:endParaRPr lang="en-US"/>
          </a:p>
        </p:txBody>
      </p:sp>
      <p:sp>
        <p:nvSpPr>
          <p:cNvPr id="8" name="Picture Placeholder 1">
            <a:extLst>
              <a:ext uri="{FF2B5EF4-FFF2-40B4-BE49-F238E27FC236}">
                <a16:creationId xmlns:a16="http://schemas.microsoft.com/office/drawing/2014/main" id="{C82663DD-0F16-410C-8943-9B9EE4367F84}"/>
              </a:ext>
            </a:extLst>
          </p:cNvPr>
          <p:cNvSpPr>
            <a:spLocks noGrp="1"/>
          </p:cNvSpPr>
          <p:nvPr>
            <p:ph type="pic" sz="quarter" idx="21"/>
          </p:nvPr>
        </p:nvSpPr>
        <p:spPr>
          <a:xfrm>
            <a:off x="5613522" y="2123698"/>
            <a:ext cx="2163214" cy="3820006"/>
          </a:xfrm>
          <a:prstGeom prst="rect">
            <a:avLst/>
          </a:prstGeom>
        </p:spPr>
      </p:sp>
      <p:sp>
        <p:nvSpPr>
          <p:cNvPr id="9" name="Picture Placeholder 1">
            <a:extLst>
              <a:ext uri="{FF2B5EF4-FFF2-40B4-BE49-F238E27FC236}">
                <a16:creationId xmlns:a16="http://schemas.microsoft.com/office/drawing/2014/main" id="{5A20FB16-B617-4C05-82F1-F2BB3D03DCA6}"/>
              </a:ext>
            </a:extLst>
          </p:cNvPr>
          <p:cNvSpPr>
            <a:spLocks noGrp="1"/>
          </p:cNvSpPr>
          <p:nvPr>
            <p:ph type="pic" sz="quarter" idx="23"/>
          </p:nvPr>
        </p:nvSpPr>
        <p:spPr>
          <a:xfrm>
            <a:off x="8775571" y="2125363"/>
            <a:ext cx="2163214" cy="3820006"/>
          </a:xfrm>
          <a:prstGeom prst="rect">
            <a:avLst/>
          </a:prstGeom>
        </p:spPr>
      </p:sp>
      <p:cxnSp>
        <p:nvCxnSpPr>
          <p:cNvPr id="11" name="Straight Connector 10">
            <a:extLst>
              <a:ext uri="{FF2B5EF4-FFF2-40B4-BE49-F238E27FC236}">
                <a16:creationId xmlns:a16="http://schemas.microsoft.com/office/drawing/2014/main" id="{69681242-994E-49CE-BE62-176500408FB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628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9E9983F5-C76D-4334-A750-9594144530C2}"/>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Phone6_mockup_front_white.png">
            <a:extLst>
              <a:ext uri="{FF2B5EF4-FFF2-40B4-BE49-F238E27FC236}">
                <a16:creationId xmlns:a16="http://schemas.microsoft.com/office/drawing/2014/main" id="{42E841D2-7550-45BC-8A66-FC23750F0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9214" y="399099"/>
            <a:ext cx="3588384" cy="5612891"/>
          </a:xfrm>
          <a:prstGeom prst="rect">
            <a:avLst/>
          </a:prstGeom>
        </p:spPr>
      </p:pic>
      <p:sp>
        <p:nvSpPr>
          <p:cNvPr id="8" name="Picture Placeholder 1">
            <a:extLst>
              <a:ext uri="{FF2B5EF4-FFF2-40B4-BE49-F238E27FC236}">
                <a16:creationId xmlns:a16="http://schemas.microsoft.com/office/drawing/2014/main" id="{848611F4-7E27-4DA5-A359-205756A9E8E9}"/>
              </a:ext>
            </a:extLst>
          </p:cNvPr>
          <p:cNvSpPr>
            <a:spLocks noGrp="1"/>
          </p:cNvSpPr>
          <p:nvPr>
            <p:ph type="pic" sz="quarter" idx="23"/>
          </p:nvPr>
        </p:nvSpPr>
        <p:spPr>
          <a:xfrm>
            <a:off x="8953249" y="1279353"/>
            <a:ext cx="2163214" cy="3820006"/>
          </a:xfrm>
          <a:prstGeom prst="rect">
            <a:avLst/>
          </a:prstGeom>
        </p:spPr>
      </p:sp>
      <p:pic>
        <p:nvPicPr>
          <p:cNvPr id="9" name="Picture 8">
            <a:extLst>
              <a:ext uri="{FF2B5EF4-FFF2-40B4-BE49-F238E27FC236}">
                <a16:creationId xmlns:a16="http://schemas.microsoft.com/office/drawing/2014/main" id="{1A399D8A-35FA-47E8-8ADE-697B8CFB7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9417" y="1008232"/>
            <a:ext cx="7231634" cy="4757866"/>
          </a:xfrm>
          <a:prstGeom prst="rect">
            <a:avLst/>
          </a:prstGeom>
        </p:spPr>
      </p:pic>
      <p:sp>
        <p:nvSpPr>
          <p:cNvPr id="10" name="Picture Placeholder 9">
            <a:extLst>
              <a:ext uri="{FF2B5EF4-FFF2-40B4-BE49-F238E27FC236}">
                <a16:creationId xmlns:a16="http://schemas.microsoft.com/office/drawing/2014/main" id="{59775515-68FE-4BB3-B11A-856F6FE17E28}"/>
              </a:ext>
            </a:extLst>
          </p:cNvPr>
          <p:cNvSpPr>
            <a:spLocks noGrp="1"/>
          </p:cNvSpPr>
          <p:nvPr>
            <p:ph type="pic" sz="quarter" idx="12"/>
          </p:nvPr>
        </p:nvSpPr>
        <p:spPr>
          <a:xfrm>
            <a:off x="1070324" y="1248600"/>
            <a:ext cx="6788150" cy="4262438"/>
          </a:xfrm>
          <a:prstGeom prst="rect">
            <a:avLst/>
          </a:prstGeom>
        </p:spPr>
        <p:txBody>
          <a:bodyPr/>
          <a:lstStyle/>
          <a:p>
            <a:endParaRPr lang="en-AU"/>
          </a:p>
        </p:txBody>
      </p:sp>
    </p:spTree>
    <p:extLst>
      <p:ext uri="{BB962C8B-B14F-4D97-AF65-F5344CB8AC3E}">
        <p14:creationId xmlns:p14="http://schemas.microsoft.com/office/powerpoint/2010/main" val="289549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8" name="Picture 7" descr="iPhone6_mockup_front_white.png">
            <a:extLst>
              <a:ext uri="{FF2B5EF4-FFF2-40B4-BE49-F238E27FC236}">
                <a16:creationId xmlns:a16="http://schemas.microsoft.com/office/drawing/2014/main" id="{7EA16D11-32B4-49BA-A926-6CA817965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1172893"/>
            <a:ext cx="3588384" cy="5612891"/>
          </a:xfrm>
          <a:prstGeom prst="rect">
            <a:avLst/>
          </a:prstGeom>
        </p:spPr>
      </p:pic>
      <p:sp>
        <p:nvSpPr>
          <p:cNvPr id="9" name="Picture Placeholder 1">
            <a:extLst>
              <a:ext uri="{FF2B5EF4-FFF2-40B4-BE49-F238E27FC236}">
                <a16:creationId xmlns:a16="http://schemas.microsoft.com/office/drawing/2014/main" id="{56C5C81A-D86D-430D-A9DD-2E7B630EC4C0}"/>
              </a:ext>
            </a:extLst>
          </p:cNvPr>
          <p:cNvSpPr>
            <a:spLocks noGrp="1"/>
          </p:cNvSpPr>
          <p:nvPr>
            <p:ph type="pic" sz="quarter" idx="23"/>
          </p:nvPr>
        </p:nvSpPr>
        <p:spPr>
          <a:xfrm>
            <a:off x="6790035" y="2053147"/>
            <a:ext cx="2163214" cy="3820006"/>
          </a:xfrm>
          <a:prstGeom prst="rect">
            <a:avLst/>
          </a:prstGeom>
        </p:spPr>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400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a:p>
        </p:txBody>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908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232D2C08-9AC2-4DE1-BAC7-0C9CA945770F}"/>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Phone6_mockup_front_white.png">
            <a:extLst>
              <a:ext uri="{FF2B5EF4-FFF2-40B4-BE49-F238E27FC236}">
                <a16:creationId xmlns:a16="http://schemas.microsoft.com/office/drawing/2014/main" id="{F4229A00-DF95-4682-80DD-0C3B83C79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487" y="1243444"/>
            <a:ext cx="3588384" cy="5612891"/>
          </a:xfrm>
          <a:prstGeom prst="rect">
            <a:avLst/>
          </a:prstGeom>
        </p:spPr>
      </p:pic>
      <p:pic>
        <p:nvPicPr>
          <p:cNvPr id="13" name="Picture 12" descr="iPhone6_mockup_front_white.png">
            <a:extLst>
              <a:ext uri="{FF2B5EF4-FFF2-40B4-BE49-F238E27FC236}">
                <a16:creationId xmlns:a16="http://schemas.microsoft.com/office/drawing/2014/main" id="{F67E5364-3D9A-4327-A8C3-5CD7ABFB37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1536" y="1245109"/>
            <a:ext cx="3588384" cy="5612891"/>
          </a:xfrm>
          <a:prstGeom prst="rect">
            <a:avLst/>
          </a:prstGeom>
        </p:spPr>
      </p:pic>
      <p:sp>
        <p:nvSpPr>
          <p:cNvPr id="3" name="Date Placeholder 2">
            <a:extLst>
              <a:ext uri="{FF2B5EF4-FFF2-40B4-BE49-F238E27FC236}">
                <a16:creationId xmlns:a16="http://schemas.microsoft.com/office/drawing/2014/main" id="{86CF3081-765D-4C18-A6F6-C72974010B32}"/>
              </a:ext>
            </a:extLst>
          </p:cNvPr>
          <p:cNvSpPr>
            <a:spLocks noGrp="1"/>
          </p:cNvSpPr>
          <p:nvPr>
            <p:ph type="dt" sz="half" idx="10"/>
          </p:nvPr>
        </p:nvSpPr>
        <p:spPr/>
        <p:txBody>
          <a:bodyPr/>
          <a:lstStyle/>
          <a:p>
            <a:fld id="{EDBC42E4-C94E-034E-B1CB-1E765C34D908}" type="datetimeFigureOut">
              <a:rPr lang="en-US" smtClean="0"/>
              <a:t>11/20/2022</a:t>
            </a:fld>
            <a:endParaRPr lang="en-US" dirty="0"/>
          </a:p>
        </p:txBody>
      </p:sp>
      <p:sp>
        <p:nvSpPr>
          <p:cNvPr id="4" name="Footer Placeholder 3">
            <a:extLst>
              <a:ext uri="{FF2B5EF4-FFF2-40B4-BE49-F238E27FC236}">
                <a16:creationId xmlns:a16="http://schemas.microsoft.com/office/drawing/2014/main" id="{AFCC4E67-F16F-4CF0-BCC6-6A34163DDE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16A427-B109-4B0B-A421-FC5FC5944B9E}"/>
              </a:ext>
            </a:extLst>
          </p:cNvPr>
          <p:cNvSpPr>
            <a:spLocks noGrp="1"/>
          </p:cNvSpPr>
          <p:nvPr>
            <p:ph type="sldNum" sz="quarter" idx="12"/>
          </p:nvPr>
        </p:nvSpPr>
        <p:spPr/>
        <p:txBody>
          <a:bodyPr/>
          <a:lstStyle/>
          <a:p>
            <a:fld id="{D98D9C83-CD24-0842-B6CC-914DB33C7B15}" type="slidenum">
              <a:rPr lang="en-US" smtClean="0"/>
              <a:t>‹#›</a:t>
            </a:fld>
            <a:endParaRPr lang="en-US" dirty="0"/>
          </a:p>
        </p:txBody>
      </p:sp>
      <p:sp>
        <p:nvSpPr>
          <p:cNvPr id="8" name="Picture Placeholder 1">
            <a:extLst>
              <a:ext uri="{FF2B5EF4-FFF2-40B4-BE49-F238E27FC236}">
                <a16:creationId xmlns:a16="http://schemas.microsoft.com/office/drawing/2014/main" id="{C82663DD-0F16-410C-8943-9B9EE4367F84}"/>
              </a:ext>
            </a:extLst>
          </p:cNvPr>
          <p:cNvSpPr>
            <a:spLocks noGrp="1"/>
          </p:cNvSpPr>
          <p:nvPr>
            <p:ph type="pic" sz="quarter" idx="21"/>
          </p:nvPr>
        </p:nvSpPr>
        <p:spPr>
          <a:xfrm>
            <a:off x="5613522" y="2123698"/>
            <a:ext cx="2163214" cy="3820006"/>
          </a:xfrm>
          <a:prstGeom prst="rect">
            <a:avLst/>
          </a:prstGeom>
        </p:spPr>
      </p:sp>
      <p:sp>
        <p:nvSpPr>
          <p:cNvPr id="9" name="Picture Placeholder 1">
            <a:extLst>
              <a:ext uri="{FF2B5EF4-FFF2-40B4-BE49-F238E27FC236}">
                <a16:creationId xmlns:a16="http://schemas.microsoft.com/office/drawing/2014/main" id="{5A20FB16-B617-4C05-82F1-F2BB3D03DCA6}"/>
              </a:ext>
            </a:extLst>
          </p:cNvPr>
          <p:cNvSpPr>
            <a:spLocks noGrp="1"/>
          </p:cNvSpPr>
          <p:nvPr>
            <p:ph type="pic" sz="quarter" idx="23"/>
          </p:nvPr>
        </p:nvSpPr>
        <p:spPr>
          <a:xfrm>
            <a:off x="8775571" y="2125363"/>
            <a:ext cx="2163214" cy="3820006"/>
          </a:xfrm>
          <a:prstGeom prst="rect">
            <a:avLst/>
          </a:prstGeom>
        </p:spPr>
      </p:sp>
      <p:cxnSp>
        <p:nvCxnSpPr>
          <p:cNvPr id="11" name="Straight Connector 10">
            <a:extLst>
              <a:ext uri="{FF2B5EF4-FFF2-40B4-BE49-F238E27FC236}">
                <a16:creationId xmlns:a16="http://schemas.microsoft.com/office/drawing/2014/main" id="{69681242-994E-49CE-BE62-176500408FB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1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11/20/2022</a:t>
            </a:fld>
            <a:endParaRPr lang="en-US" dirty="0"/>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dirty="0"/>
          </a:p>
        </p:txBody>
      </p:sp>
      <p:pic>
        <p:nvPicPr>
          <p:cNvPr id="8" name="Picture 7" descr="iPhone6_mockup_front_white.png">
            <a:extLst>
              <a:ext uri="{FF2B5EF4-FFF2-40B4-BE49-F238E27FC236}">
                <a16:creationId xmlns:a16="http://schemas.microsoft.com/office/drawing/2014/main" id="{7EA16D11-32B4-49BA-A926-6CA817965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1172893"/>
            <a:ext cx="3588384" cy="5612891"/>
          </a:xfrm>
          <a:prstGeom prst="rect">
            <a:avLst/>
          </a:prstGeom>
        </p:spPr>
      </p:pic>
      <p:sp>
        <p:nvSpPr>
          <p:cNvPr id="9" name="Picture Placeholder 1">
            <a:extLst>
              <a:ext uri="{FF2B5EF4-FFF2-40B4-BE49-F238E27FC236}">
                <a16:creationId xmlns:a16="http://schemas.microsoft.com/office/drawing/2014/main" id="{56C5C81A-D86D-430D-A9DD-2E7B630EC4C0}"/>
              </a:ext>
            </a:extLst>
          </p:cNvPr>
          <p:cNvSpPr>
            <a:spLocks noGrp="1"/>
          </p:cNvSpPr>
          <p:nvPr>
            <p:ph type="pic" sz="quarter" idx="23"/>
          </p:nvPr>
        </p:nvSpPr>
        <p:spPr>
          <a:xfrm>
            <a:off x="6790035" y="2053147"/>
            <a:ext cx="2163214" cy="3820006"/>
          </a:xfrm>
          <a:prstGeom prst="rect">
            <a:avLst/>
          </a:prstGeom>
        </p:spPr>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467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8CBE-C9CC-4CFD-8BE5-B69BAFBB96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DC6893-F866-4ACE-9E87-4CB9C3D5D0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41CED3-C9ED-49EB-A1A3-B219E2DB6D54}"/>
              </a:ext>
            </a:extLst>
          </p:cNvPr>
          <p:cNvSpPr>
            <a:spLocks noGrp="1"/>
          </p:cNvSpPr>
          <p:nvPr>
            <p:ph type="dt" sz="half" idx="10"/>
          </p:nvPr>
        </p:nvSpPr>
        <p:spPr/>
        <p:txBody>
          <a:bodyPr/>
          <a:lstStyle/>
          <a:p>
            <a:fld id="{C67EDD29-1EED-4516-B2DB-86E723DC52F5}" type="datetimeFigureOut">
              <a:rPr lang="en-US" smtClean="0"/>
              <a:t>11/20/2022</a:t>
            </a:fld>
            <a:endParaRPr lang="en-US" dirty="0"/>
          </a:p>
        </p:txBody>
      </p:sp>
      <p:sp>
        <p:nvSpPr>
          <p:cNvPr id="5" name="Footer Placeholder 4">
            <a:extLst>
              <a:ext uri="{FF2B5EF4-FFF2-40B4-BE49-F238E27FC236}">
                <a16:creationId xmlns:a16="http://schemas.microsoft.com/office/drawing/2014/main" id="{D59477A5-E3A3-458D-8E6F-3C35257135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6E45D7-5D96-407C-A8F5-427A2AEF6CA6}"/>
              </a:ext>
            </a:extLst>
          </p:cNvPr>
          <p:cNvSpPr>
            <a:spLocks noGrp="1"/>
          </p:cNvSpPr>
          <p:nvPr>
            <p:ph type="sldNum" sz="quarter" idx="12"/>
          </p:nvPr>
        </p:nvSpPr>
        <p:spPr/>
        <p:txBody>
          <a:bodyPr/>
          <a:lstStyle/>
          <a:p>
            <a:fld id="{CC2003CA-433E-490B-B6D0-1102DFF2E5CC}" type="slidenum">
              <a:rPr lang="en-US" smtClean="0"/>
              <a:t>‹#›</a:t>
            </a:fld>
            <a:endParaRPr lang="en-US" dirty="0"/>
          </a:p>
        </p:txBody>
      </p:sp>
    </p:spTree>
    <p:extLst>
      <p:ext uri="{BB962C8B-B14F-4D97-AF65-F5344CB8AC3E}">
        <p14:creationId xmlns:p14="http://schemas.microsoft.com/office/powerpoint/2010/main" val="3167549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718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6" name="TextBox 5">
            <a:extLst>
              <a:ext uri="{FF2B5EF4-FFF2-40B4-BE49-F238E27FC236}">
                <a16:creationId xmlns:a16="http://schemas.microsoft.com/office/drawing/2014/main" id="{26E15656-C11C-4769-A004-700FDC5BDFBA}"/>
              </a:ext>
            </a:extLst>
          </p:cNvPr>
          <p:cNvSpPr txBox="1"/>
          <p:nvPr userDrawn="1"/>
        </p:nvSpPr>
        <p:spPr>
          <a:xfrm>
            <a:off x="2621880" y="6202160"/>
            <a:ext cx="1673856" cy="338554"/>
          </a:xfrm>
          <a:prstGeom prst="rect">
            <a:avLst/>
          </a:prstGeom>
          <a:noFill/>
        </p:spPr>
        <p:txBody>
          <a:bodyPr wrap="none" rtlCol="0">
            <a:spAutoFit/>
          </a:bodyPr>
          <a:lstStyle/>
          <a:p>
            <a:r>
              <a:rPr lang="en-AU" sz="1600" b="0" i="0" u="sng" kern="1200" dirty="0">
                <a:solidFill>
                  <a:srgbClr val="E65225"/>
                </a:solidFill>
                <a:effectLst/>
                <a:latin typeface="Proxima Nova Semibold" panose="02000506030000020004" pitchFamily="2" charset="0"/>
                <a:ea typeface="+mn-ea"/>
                <a:cs typeface="+mn-cs"/>
              </a:rPr>
              <a:t>pz.tt/ahg19-msa</a:t>
            </a:r>
            <a:endParaRPr lang="en-US" sz="1600" b="0" i="0" u="sng"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4190953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5D26-84E1-4465-AEE8-5BF7174D54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481ED9-0DE8-4EFE-BF39-CDBE86CC36DB}"/>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8E110432-EF22-46F5-8221-20D0E55996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9D4E85-B66B-4788-B550-4E9E26D340DE}"/>
              </a:ext>
            </a:extLst>
          </p:cNvPr>
          <p:cNvSpPr>
            <a:spLocks noGrp="1"/>
          </p:cNvSpPr>
          <p:nvPr>
            <p:ph type="sldNum" sz="quarter" idx="12"/>
          </p:nvPr>
        </p:nvSpPr>
        <p:spPr/>
        <p:txBody>
          <a:bodyPr/>
          <a:lstStyle/>
          <a:p>
            <a:fld id="{D98D9C83-CD24-0842-B6CC-914DB33C7B15}" type="slidenum">
              <a:rPr lang="en-US" smtClean="0"/>
              <a:t>‹#›</a:t>
            </a:fld>
            <a:endParaRPr lang="en-US"/>
          </a:p>
        </p:txBody>
      </p:sp>
    </p:spTree>
    <p:extLst>
      <p:ext uri="{BB962C8B-B14F-4D97-AF65-F5344CB8AC3E}">
        <p14:creationId xmlns:p14="http://schemas.microsoft.com/office/powerpoint/2010/main" val="148752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png"/><Relationship Id="rId2" Type="http://schemas.openxmlformats.org/officeDocument/2006/relationships/slideLayout" Target="../slideLayouts/slideLayout20.xml"/><Relationship Id="rId16" Type="http://schemas.openxmlformats.org/officeDocument/2006/relationships/theme" Target="../theme/theme5.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11/20/2022</a:t>
            </a:fld>
            <a:endParaRPr lang="en-US" dirty="0"/>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dirty="0"/>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7"/>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9" name="TextBox 8">
            <a:extLst>
              <a:ext uri="{FF2B5EF4-FFF2-40B4-BE49-F238E27FC236}">
                <a16:creationId xmlns:a16="http://schemas.microsoft.com/office/drawing/2014/main" id="{D1828F77-F348-1C9D-AEA5-29384B41D180}"/>
              </a:ext>
            </a:extLst>
          </p:cNvPr>
          <p:cNvSpPr txBox="1"/>
          <p:nvPr userDrawn="1"/>
        </p:nvSpPr>
        <p:spPr>
          <a:xfrm>
            <a:off x="2249149" y="6202160"/>
            <a:ext cx="2890409" cy="338554"/>
          </a:xfrm>
          <a:prstGeom prst="rect">
            <a:avLst/>
          </a:prstGeom>
          <a:noFill/>
        </p:spPr>
        <p:txBody>
          <a:bodyPr wrap="square" rtlCol="0">
            <a:spAutoFit/>
          </a:bodyPr>
          <a:lstStyle/>
          <a:p>
            <a:pPr marL="0" indent="0" algn="r">
              <a:buNone/>
            </a:pPr>
            <a:r>
              <a:rPr lang="en-US" sz="1600" b="0" dirty="0">
                <a:solidFill>
                  <a:srgbClr val="E65225"/>
                </a:solidFill>
                <a:latin typeface="Proxima Nova" panose="02000506030000020004"/>
              </a:rPr>
              <a:t>http://</a:t>
            </a:r>
            <a:r>
              <a:rPr lang="en-AU" sz="1600" b="0" i="0" u="none" kern="1200" dirty="0">
                <a:solidFill>
                  <a:srgbClr val="E65225"/>
                </a:solidFill>
                <a:effectLst/>
                <a:latin typeface="Proxima Nova Semibold" panose="02000506030000020004" pitchFamily="2" charset="0"/>
                <a:ea typeface="+mn-ea"/>
                <a:cs typeface="+mn-cs"/>
              </a:rPr>
              <a:t>pz.tt/mobile22-AHG</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874504406"/>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708" r:id="rId3"/>
    <p:sldLayoutId id="2147483696" r:id="rId4"/>
    <p:sldLayoutId id="214748369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397589-F6EC-43E1-B85C-6F88FBC650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8101D8-D025-415B-9F80-29BCEDC41E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0C53B-6605-4BD0-8F37-C42B542F8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EDD29-1EED-4516-B2DB-86E723DC52F5}" type="datetimeFigureOut">
              <a:rPr lang="en-US" smtClean="0"/>
              <a:t>11/20/2022</a:t>
            </a:fld>
            <a:endParaRPr lang="en-US" dirty="0"/>
          </a:p>
        </p:txBody>
      </p:sp>
      <p:sp>
        <p:nvSpPr>
          <p:cNvPr id="5" name="Footer Placeholder 4">
            <a:extLst>
              <a:ext uri="{FF2B5EF4-FFF2-40B4-BE49-F238E27FC236}">
                <a16:creationId xmlns:a16="http://schemas.microsoft.com/office/drawing/2014/main" id="{DCE07B79-3D04-4DFE-A47C-AB86D41EB9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0F91067-B95E-4E86-9786-296BE90A73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003CA-433E-490B-B6D0-1102DFF2E5CC}" type="slidenum">
              <a:rPr lang="en-US" smtClean="0"/>
              <a:t>‹#›</a:t>
            </a:fld>
            <a:endParaRPr lang="en-US" dirty="0"/>
          </a:p>
        </p:txBody>
      </p:sp>
      <p:pic>
        <p:nvPicPr>
          <p:cNvPr id="7" name="Picture 6">
            <a:extLst>
              <a:ext uri="{FF2B5EF4-FFF2-40B4-BE49-F238E27FC236}">
                <a16:creationId xmlns:a16="http://schemas.microsoft.com/office/drawing/2014/main" id="{CD285EA9-C668-410C-B82B-CF8B5C91BF14}"/>
              </a:ext>
            </a:extLst>
          </p:cNvPr>
          <p:cNvPicPr>
            <a:picLocks noChangeAspect="1"/>
          </p:cNvPicPr>
          <p:nvPr userDrawn="1"/>
        </p:nvPicPr>
        <p:blipFill rotWithShape="1">
          <a:blip r:embed="rId3"/>
          <a:srcRect t="10072" r="1730" b="10071"/>
          <a:stretch/>
        </p:blipFill>
        <p:spPr>
          <a:xfrm>
            <a:off x="-4187265" y="0"/>
            <a:ext cx="8439225" cy="6858000"/>
          </a:xfrm>
          <a:prstGeom prst="rect">
            <a:avLst/>
          </a:prstGeom>
        </p:spPr>
      </p:pic>
      <p:cxnSp>
        <p:nvCxnSpPr>
          <p:cNvPr id="8" name="Straight Connector 7">
            <a:extLst>
              <a:ext uri="{FF2B5EF4-FFF2-40B4-BE49-F238E27FC236}">
                <a16:creationId xmlns:a16="http://schemas.microsoft.com/office/drawing/2014/main" id="{49C322E7-1E8A-4A33-8527-A06AFC5AFE22}"/>
              </a:ext>
            </a:extLst>
          </p:cNvPr>
          <p:cNvCxnSpPr/>
          <p:nvPr userDrawn="1"/>
        </p:nvCxnSpPr>
        <p:spPr>
          <a:xfrm>
            <a:off x="10314323" y="2652963"/>
            <a:ext cx="1192923" cy="0"/>
          </a:xfrm>
          <a:prstGeom prst="line">
            <a:avLst/>
          </a:prstGeom>
          <a:ln w="82550">
            <a:solidFill>
              <a:srgbClr val="E6522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554663C-3F40-4EA5-8C42-9484DB615577}"/>
              </a:ext>
            </a:extLst>
          </p:cNvPr>
          <p:cNvPicPr>
            <a:picLocks noChangeAspect="1"/>
          </p:cNvPicPr>
          <p:nvPr userDrawn="1"/>
        </p:nvPicPr>
        <p:blipFill>
          <a:blip r:embed="rId4"/>
          <a:stretch>
            <a:fillRect/>
          </a:stretch>
        </p:blipFill>
        <p:spPr>
          <a:xfrm>
            <a:off x="9158191" y="5641465"/>
            <a:ext cx="2343640" cy="860166"/>
          </a:xfrm>
          <a:prstGeom prst="rect">
            <a:avLst/>
          </a:prstGeom>
        </p:spPr>
      </p:pic>
      <p:sp>
        <p:nvSpPr>
          <p:cNvPr id="10" name="Rectangle 9">
            <a:extLst>
              <a:ext uri="{FF2B5EF4-FFF2-40B4-BE49-F238E27FC236}">
                <a16:creationId xmlns:a16="http://schemas.microsoft.com/office/drawing/2014/main" id="{E871D6BB-64A8-4392-9E66-AD2E6A443954}"/>
              </a:ext>
            </a:extLst>
          </p:cNvPr>
          <p:cNvSpPr/>
          <p:nvPr userDrawn="1"/>
        </p:nvSpPr>
        <p:spPr>
          <a:xfrm>
            <a:off x="3999246" y="5782500"/>
            <a:ext cx="1890577" cy="338554"/>
          </a:xfrm>
          <a:prstGeom prst="rect">
            <a:avLst/>
          </a:prstGeom>
          <a:noFill/>
          <a:ln>
            <a:noFill/>
          </a:ln>
        </p:spPr>
        <p:txBody>
          <a:bodyPr wrap="square" lIns="91440" tIns="45720" rIns="91440" bIns="45720">
            <a:spAutoFit/>
          </a:bodyPr>
          <a:lstStyle/>
          <a:p>
            <a:pPr algn="just"/>
            <a:r>
              <a:rPr lang="en-AU" sz="1600" cap="none" spc="0" dirty="0">
                <a:ln w="12700">
                  <a:noFill/>
                  <a:prstDash val="solid"/>
                </a:ln>
                <a:solidFill>
                  <a:srgbClr val="E65225"/>
                </a:solidFill>
                <a:latin typeface="Proxima Nova Semibold"/>
                <a:cs typeface="Proxima Nova Semibold"/>
              </a:rPr>
              <a:t>@accessibilityoz</a:t>
            </a:r>
          </a:p>
        </p:txBody>
      </p:sp>
      <p:pic>
        <p:nvPicPr>
          <p:cNvPr id="11" name="Picture 10" descr="Twitter_Orange.png">
            <a:extLst>
              <a:ext uri="{FF2B5EF4-FFF2-40B4-BE49-F238E27FC236}">
                <a16:creationId xmlns:a16="http://schemas.microsoft.com/office/drawing/2014/main" id="{DF045D9C-5638-49F7-84B1-9751BF2C8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64476" y="5800434"/>
            <a:ext cx="334770" cy="334770"/>
          </a:xfrm>
          <a:prstGeom prst="rect">
            <a:avLst/>
          </a:prstGeom>
        </p:spPr>
      </p:pic>
      <p:sp>
        <p:nvSpPr>
          <p:cNvPr id="12" name="Rectangle 11">
            <a:extLst>
              <a:ext uri="{FF2B5EF4-FFF2-40B4-BE49-F238E27FC236}">
                <a16:creationId xmlns:a16="http://schemas.microsoft.com/office/drawing/2014/main" id="{EFFEEEED-F0F6-4C4B-A975-6BE49AB6B32C}"/>
              </a:ext>
            </a:extLst>
          </p:cNvPr>
          <p:cNvSpPr/>
          <p:nvPr userDrawn="1"/>
        </p:nvSpPr>
        <p:spPr>
          <a:xfrm>
            <a:off x="6010710" y="5759256"/>
            <a:ext cx="2862197"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www.accessibilityoz.com</a:t>
            </a:r>
          </a:p>
        </p:txBody>
      </p:sp>
    </p:spTree>
    <p:extLst>
      <p:ext uri="{BB962C8B-B14F-4D97-AF65-F5344CB8AC3E}">
        <p14:creationId xmlns:p14="http://schemas.microsoft.com/office/powerpoint/2010/main" val="886010054"/>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11/20/2022</a:t>
            </a:fld>
            <a:endParaRPr lang="en-US" dirty="0"/>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dirty="0"/>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3"/>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11" name="TextBox 10">
            <a:extLst>
              <a:ext uri="{FF2B5EF4-FFF2-40B4-BE49-F238E27FC236}">
                <a16:creationId xmlns:a16="http://schemas.microsoft.com/office/drawing/2014/main" id="{B762DD6F-F236-6482-6167-83C9B1882C54}"/>
              </a:ext>
            </a:extLst>
          </p:cNvPr>
          <p:cNvSpPr txBox="1"/>
          <p:nvPr userDrawn="1"/>
        </p:nvSpPr>
        <p:spPr>
          <a:xfrm>
            <a:off x="2249149" y="6202160"/>
            <a:ext cx="2963981" cy="338554"/>
          </a:xfrm>
          <a:prstGeom prst="rect">
            <a:avLst/>
          </a:prstGeom>
          <a:noFill/>
        </p:spPr>
        <p:txBody>
          <a:bodyPr wrap="square" rtlCol="0">
            <a:spAutoFit/>
          </a:bodyPr>
          <a:lstStyle/>
          <a:p>
            <a:pPr marL="0" indent="0" algn="r">
              <a:buNone/>
            </a:pPr>
            <a:r>
              <a:rPr lang="en-US" sz="1600" b="0" dirty="0">
                <a:solidFill>
                  <a:srgbClr val="E65225"/>
                </a:solidFill>
                <a:latin typeface="Proxima Nova" panose="02000506030000020004"/>
              </a:rPr>
              <a:t>http://</a:t>
            </a:r>
            <a:r>
              <a:rPr lang="en-AU" sz="1600" b="0" i="0" u="none" kern="1200" dirty="0">
                <a:solidFill>
                  <a:srgbClr val="E65225"/>
                </a:solidFill>
                <a:effectLst/>
                <a:latin typeface="Proxima Nova Semibold" panose="02000506030000020004" pitchFamily="2" charset="0"/>
                <a:ea typeface="+mn-ea"/>
                <a:cs typeface="+mn-cs"/>
              </a:rPr>
              <a:t>pz.tt/mobile22-AHG</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947146733"/>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11/20/2022</a:t>
            </a:fld>
            <a:endParaRPr lang="en-US"/>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13"/>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sp>
        <p:nvSpPr>
          <p:cNvPr id="9" name="TextBox 8">
            <a:extLst>
              <a:ext uri="{FF2B5EF4-FFF2-40B4-BE49-F238E27FC236}">
                <a16:creationId xmlns:a16="http://schemas.microsoft.com/office/drawing/2014/main" id="{CEA44133-B614-4D6C-A04D-C09BBEC1C254}"/>
              </a:ext>
            </a:extLst>
          </p:cNvPr>
          <p:cNvSpPr txBox="1"/>
          <p:nvPr userDrawn="1"/>
        </p:nvSpPr>
        <p:spPr>
          <a:xfrm>
            <a:off x="2621880" y="6202160"/>
            <a:ext cx="1673856" cy="338554"/>
          </a:xfrm>
          <a:prstGeom prst="rect">
            <a:avLst/>
          </a:prstGeom>
          <a:noFill/>
        </p:spPr>
        <p:txBody>
          <a:bodyPr wrap="none" rtlCol="0">
            <a:spAutoFit/>
          </a:bodyPr>
          <a:lstStyle/>
          <a:p>
            <a:r>
              <a:rPr lang="en-AU" sz="1600" b="0" i="0" u="sng" kern="1200" dirty="0">
                <a:solidFill>
                  <a:srgbClr val="E65225"/>
                </a:solidFill>
                <a:effectLst/>
                <a:latin typeface="Proxima Nova Semibold" panose="02000506030000020004" pitchFamily="2" charset="0"/>
                <a:ea typeface="+mn-ea"/>
                <a:cs typeface="+mn-cs"/>
              </a:rPr>
              <a:t>pz.tt/ahg19-msa</a:t>
            </a:r>
            <a:endParaRPr lang="en-US" sz="1600" b="0" i="0" u="sng" dirty="0">
              <a:solidFill>
                <a:srgbClr val="E65225"/>
              </a:solidFill>
              <a:latin typeface="Proxima Nova Semibold" panose="02000506030000020004" pitchFamily="2" charset="0"/>
            </a:endParaRP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444725752"/>
      </p:ext>
    </p:extLst>
  </p:cSld>
  <p:clrMap bg1="lt1" tx1="dk1" bg2="lt2" tx2="dk2" accent1="accent1" accent2="accent2" accent3="accent3" accent4="accent4" accent5="accent5" accent6="accent6" hlink="hlink" folHlink="folHlink"/>
  <p:sldLayoutIdLst>
    <p:sldLayoutId id="2147483827"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11/20/2022</a:t>
            </a:fld>
            <a:endParaRPr lang="en-US"/>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17"/>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sp>
        <p:nvSpPr>
          <p:cNvPr id="9" name="TextBox 8">
            <a:extLst>
              <a:ext uri="{FF2B5EF4-FFF2-40B4-BE49-F238E27FC236}">
                <a16:creationId xmlns:a16="http://schemas.microsoft.com/office/drawing/2014/main" id="{CEA44133-B614-4D6C-A04D-C09BBEC1C254}"/>
              </a:ext>
            </a:extLst>
          </p:cNvPr>
          <p:cNvSpPr txBox="1"/>
          <p:nvPr userDrawn="1"/>
        </p:nvSpPr>
        <p:spPr>
          <a:xfrm>
            <a:off x="2621880" y="6202160"/>
            <a:ext cx="2119876" cy="338554"/>
          </a:xfrm>
          <a:prstGeom prst="rect">
            <a:avLst/>
          </a:prstGeom>
          <a:noFill/>
        </p:spPr>
        <p:txBody>
          <a:bodyPr wrap="none" rtlCol="0">
            <a:spAutoFit/>
          </a:bodyPr>
          <a:lstStyle/>
          <a:p>
            <a:r>
              <a:rPr lang="en-AU" sz="1600" b="0" i="0" u="sng" kern="1200" dirty="0">
                <a:solidFill>
                  <a:srgbClr val="E65225"/>
                </a:solidFill>
                <a:effectLst/>
                <a:latin typeface="Proxima Nova Semibold" panose="02000506030000020004" pitchFamily="2" charset="0"/>
                <a:ea typeface="+mn-ea"/>
                <a:cs typeface="+mn-cs"/>
              </a:rPr>
              <a:t>pz.tt/iag-mobile-day2</a:t>
            </a:r>
            <a:endParaRPr lang="en-US" sz="1600" b="0" i="0" u="sng" dirty="0">
              <a:solidFill>
                <a:srgbClr val="E65225"/>
              </a:solidFill>
              <a:latin typeface="Proxima Nova Semibold" panose="02000506030000020004" pitchFamily="2" charset="0"/>
            </a:endParaRP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372946235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pz.tt/mobile22-AHG"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cid:5e56682f-b4b9-4be8-b8d0-e0a522f44fa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w3.org/TR/UNDERSTANDING-WCAG20/navigation-mechanisms-headings.html" TargetMode="External"/><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hyperlink" Target="https://www.w3.org/TR/UNDERSTANDING-WCAG20/navigation-mechanisms-location.html" TargetMode="External"/><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cid:5b5c8023-6cc3-467a-80c2-45252cc555e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cid:11a622d7-555c-40dc-8ee7-3ff14d409127"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hyperlink" Target="https://www.w3.org/WAI/WCAG21/Understanding/label-in-name.html" TargetMode="External"/><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cid:1c4071d8-4690-44f4-9308-4cde1bdb9c59"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cid:bf536587-d0b4-4eba-8c78-4519d91a87b1" TargetMode="Externa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hyperlink" Target="https://www.unimelb.edu.au/" TargetMode="External"/><Relationship Id="rId2" Type="http://schemas.openxmlformats.org/officeDocument/2006/relationships/hyperlink" Target="https://www.monash.edu/" TargetMode="External"/><Relationship Id="rId1" Type="http://schemas.openxmlformats.org/officeDocument/2006/relationships/slideLayout" Target="../slideLayouts/slideLayout7.xml"/><Relationship Id="rId5" Type="http://schemas.openxmlformats.org/officeDocument/2006/relationships/hyperlink" Target="https://www.cdu.edu.au/" TargetMode="External"/><Relationship Id="rId4" Type="http://schemas.openxmlformats.org/officeDocument/2006/relationships/hyperlink" Target="https://www.griffith.edu.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hyperlink" Target="https://www.w3.org/TR/UNDERSTANDING-WCAG20/meaning-supplements.html"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4FF2-A9DB-43E7-8062-5ABD191B8E49}"/>
              </a:ext>
            </a:extLst>
          </p:cNvPr>
          <p:cNvSpPr>
            <a:spLocks noGrp="1"/>
          </p:cNvSpPr>
          <p:nvPr>
            <p:ph type="ctrTitle"/>
          </p:nvPr>
        </p:nvSpPr>
        <p:spPr>
          <a:xfrm>
            <a:off x="4765040" y="2781300"/>
            <a:ext cx="6887698" cy="1333500"/>
          </a:xfrm>
        </p:spPr>
        <p:txBody>
          <a:bodyPr>
            <a:normAutofit fontScale="90000"/>
          </a:bodyPr>
          <a:lstStyle/>
          <a:p>
            <a:pPr algn="r"/>
            <a:r>
              <a:rPr lang="en-US" sz="4800" b="1" dirty="0">
                <a:latin typeface="Proxima Nova" panose="02000506030000020004" pitchFamily="2" charset="77"/>
                <a:ea typeface="+mn-ea"/>
                <a:cs typeface="+mn-cs"/>
              </a:rPr>
              <a:t>Mobile Accessibility (Morning)</a:t>
            </a:r>
          </a:p>
        </p:txBody>
      </p:sp>
      <p:sp>
        <p:nvSpPr>
          <p:cNvPr id="4" name="Text Placeholder 2">
            <a:extLst>
              <a:ext uri="{FF2B5EF4-FFF2-40B4-BE49-F238E27FC236}">
                <a16:creationId xmlns:a16="http://schemas.microsoft.com/office/drawing/2014/main" id="{E7B0CE02-346B-4A3C-4D1A-D7AE1E5BB00F}"/>
              </a:ext>
            </a:extLst>
          </p:cNvPr>
          <p:cNvSpPr txBox="1">
            <a:spLocks/>
          </p:cNvSpPr>
          <p:nvPr/>
        </p:nvSpPr>
        <p:spPr>
          <a:xfrm>
            <a:off x="3578579" y="4265454"/>
            <a:ext cx="8074160" cy="50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solidFill>
                  <a:srgbClr val="E65225"/>
                </a:solidFill>
                <a:latin typeface="Proxima Nova" panose="02000506030000020004"/>
                <a:hlinkClick r:id="rId3"/>
              </a:rPr>
              <a:t>http://</a:t>
            </a:r>
            <a:r>
              <a:rPr lang="en-AU" sz="2800" b="1" i="0" u="none" kern="1200" dirty="0">
                <a:solidFill>
                  <a:srgbClr val="E65225"/>
                </a:solidFill>
                <a:effectLst/>
                <a:latin typeface="Proxima Nova Semibold" panose="02000506030000020004" pitchFamily="2" charset="0"/>
                <a:hlinkClick r:id="rId3"/>
              </a:rPr>
              <a:t>pz.tt/mobile22-AHG</a:t>
            </a:r>
            <a:endParaRPr lang="en-AU" sz="2800" b="1" i="0" u="none" kern="1200" dirty="0">
              <a:solidFill>
                <a:srgbClr val="E65225"/>
              </a:solidFill>
              <a:effectLst/>
              <a:latin typeface="Proxima Nova Semibold" panose="02000506030000020004" pitchFamily="2" charset="0"/>
              <a:ea typeface="+mn-ea"/>
              <a:cs typeface="+mn-cs"/>
            </a:endParaRPr>
          </a:p>
          <a:p>
            <a:pPr marL="0" indent="0" algn="r">
              <a:buNone/>
            </a:pPr>
            <a:r>
              <a:rPr lang="en-AU" b="1" dirty="0" err="1">
                <a:solidFill>
                  <a:srgbClr val="E65225"/>
                </a:solidFill>
                <a:latin typeface="Proxima Nova Semibold" panose="02000506030000020004" pitchFamily="2" charset="0"/>
              </a:rPr>
              <a:t>Wifi</a:t>
            </a:r>
            <a:r>
              <a:rPr lang="en-AU" b="1" dirty="0">
                <a:solidFill>
                  <a:srgbClr val="E65225"/>
                </a:solidFill>
                <a:latin typeface="Proxima Nova Semibold" panose="02000506030000020004" pitchFamily="2" charset="0"/>
              </a:rPr>
              <a:t>: AHEADAHG Password: ahgdenver2022</a:t>
            </a:r>
            <a:endParaRPr lang="en-US" sz="2800" b="1" i="0" u="none" dirty="0">
              <a:solidFill>
                <a:srgbClr val="E65225"/>
              </a:solidFill>
              <a:latin typeface="Proxima Nova Semibold" panose="02000506030000020004" pitchFamily="2" charset="0"/>
            </a:endParaRPr>
          </a:p>
          <a:p>
            <a:pPr marL="0" indent="0">
              <a:buNone/>
            </a:pPr>
            <a:endParaRPr lang="en-US" b="1" dirty="0">
              <a:solidFill>
                <a:srgbClr val="E65225"/>
              </a:solidFill>
              <a:latin typeface="Proxima Nova" panose="02000506030000020004"/>
            </a:endParaRPr>
          </a:p>
        </p:txBody>
      </p:sp>
    </p:spTree>
    <p:extLst>
      <p:ext uri="{BB962C8B-B14F-4D97-AF65-F5344CB8AC3E}">
        <p14:creationId xmlns:p14="http://schemas.microsoft.com/office/powerpoint/2010/main" val="2680547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1C3EB-D869-4720-B098-8408B8978C4C}"/>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2.9: Ambiguous text</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Controls, primary headings, links, field labels and page titles are not ambiguous when read aloud.</a:t>
            </a:r>
          </a:p>
        </p:txBody>
      </p:sp>
    </p:spTree>
    <p:extLst>
      <p:ext uri="{BB962C8B-B14F-4D97-AF65-F5344CB8AC3E}">
        <p14:creationId xmlns:p14="http://schemas.microsoft.com/office/powerpoint/2010/main" val="3831433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9F8-1888-4FA3-A977-3A0C3AC28685}"/>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2.9: Ambiguous text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43710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Ambiguous text - “This Is Not My Father’s China”</a:t>
            </a:r>
          </a:p>
        </p:txBody>
      </p:sp>
      <p:pic>
        <p:nvPicPr>
          <p:cNvPr id="7" name="Picture Placeholder 6" descr="Screenshot of a list of news article headings.">
            <a:extLst>
              <a:ext uri="{FF2B5EF4-FFF2-40B4-BE49-F238E27FC236}">
                <a16:creationId xmlns:a16="http://schemas.microsoft.com/office/drawing/2014/main" id="{B700A68F-CE6E-455A-9D72-AB0FBA9F9B4F}"/>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1643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9F8-1888-4FA3-A977-3A0C3AC28685}"/>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2.9: Ambiguous text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43710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Unambiguous text - “The 31 Best Products That Launched in March”</a:t>
            </a:r>
          </a:p>
        </p:txBody>
      </p:sp>
      <p:pic>
        <p:nvPicPr>
          <p:cNvPr id="8" name="Picture Placeholder 7" descr="Screenshot of an article with a graphic of a desk and a rocket.">
            <a:extLst>
              <a:ext uri="{FF2B5EF4-FFF2-40B4-BE49-F238E27FC236}">
                <a16:creationId xmlns:a16="http://schemas.microsoft.com/office/drawing/2014/main" id="{BF6FB49B-C5EA-40AB-AB8D-14D080948D2D}"/>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3303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4FF2-A9DB-43E7-8062-5ABD191B8E49}"/>
              </a:ext>
            </a:extLst>
          </p:cNvPr>
          <p:cNvSpPr>
            <a:spLocks noGrp="1"/>
          </p:cNvSpPr>
          <p:nvPr>
            <p:ph type="ctrTitle"/>
          </p:nvPr>
        </p:nvSpPr>
        <p:spPr>
          <a:xfrm>
            <a:off x="4765040" y="2781300"/>
            <a:ext cx="6864252" cy="1310054"/>
          </a:xfrm>
        </p:spPr>
        <p:txBody>
          <a:bodyPr>
            <a:normAutofit fontScale="90000"/>
          </a:bodyPr>
          <a:lstStyle/>
          <a:p>
            <a:pPr algn="r"/>
            <a:r>
              <a:rPr lang="en-US" sz="4800" b="1" dirty="0">
                <a:latin typeface="Proxima Nova" panose="02000506030000020004" pitchFamily="2" charset="77"/>
                <a:ea typeface="+mn-ea"/>
                <a:cs typeface="+mn-cs"/>
              </a:rPr>
              <a:t>Mobile Accessibility (Afternoon)</a:t>
            </a:r>
          </a:p>
        </p:txBody>
      </p:sp>
      <p:sp>
        <p:nvSpPr>
          <p:cNvPr id="4" name="Text Placeholder 2">
            <a:extLst>
              <a:ext uri="{FF2B5EF4-FFF2-40B4-BE49-F238E27FC236}">
                <a16:creationId xmlns:a16="http://schemas.microsoft.com/office/drawing/2014/main" id="{E7B0CE02-346B-4A3C-4D1A-D7AE1E5BB00F}"/>
              </a:ext>
            </a:extLst>
          </p:cNvPr>
          <p:cNvSpPr txBox="1">
            <a:spLocks/>
          </p:cNvSpPr>
          <p:nvPr/>
        </p:nvSpPr>
        <p:spPr>
          <a:xfrm>
            <a:off x="6096000" y="4265454"/>
            <a:ext cx="5439507" cy="50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E65225"/>
                </a:solidFill>
                <a:effectLst/>
                <a:uLnTx/>
                <a:uFillTx/>
                <a:latin typeface="Proxima Nova" panose="02000506030000020004"/>
                <a:ea typeface="+mn-ea"/>
                <a:cs typeface="+mn-cs"/>
              </a:rPr>
              <a:t>http://</a:t>
            </a:r>
            <a:r>
              <a:rPr kumimoji="0" lang="en-AU" sz="2800" b="1" i="0" u="none" strike="noStrike" kern="1200" cap="none" spc="0" normalizeH="0" baseline="0" noProof="0" dirty="0">
                <a:ln>
                  <a:noFill/>
                </a:ln>
                <a:solidFill>
                  <a:srgbClr val="E65225"/>
                </a:solidFill>
                <a:effectLst/>
                <a:uLnTx/>
                <a:uFillTx/>
                <a:latin typeface="Proxima Nova Semibold" panose="02000506030000020004" pitchFamily="2" charset="0"/>
                <a:ea typeface="+mn-ea"/>
                <a:cs typeface="+mn-cs"/>
              </a:rPr>
              <a:t>pz.tt/mobile22-AHG</a:t>
            </a:r>
            <a:endParaRPr kumimoji="0" lang="en-US" sz="2800" b="1" i="0" u="none" strike="noStrike" kern="1200" cap="none" spc="0" normalizeH="0" baseline="0" noProof="0" dirty="0">
              <a:ln>
                <a:noFill/>
              </a:ln>
              <a:solidFill>
                <a:srgbClr val="E65225"/>
              </a:solidFill>
              <a:effectLst/>
              <a:uLnTx/>
              <a:uFillTx/>
              <a:latin typeface="Proxima Nova Semibold" panose="0200050603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E65225"/>
              </a:solidFill>
              <a:effectLst/>
              <a:uLnTx/>
              <a:uFillTx/>
              <a:latin typeface="Proxima Nova" panose="02000506030000020004"/>
              <a:ea typeface="+mn-ea"/>
              <a:cs typeface="+mn-cs"/>
            </a:endParaRPr>
          </a:p>
        </p:txBody>
      </p:sp>
    </p:spTree>
    <p:extLst>
      <p:ext uri="{BB962C8B-B14F-4D97-AF65-F5344CB8AC3E}">
        <p14:creationId xmlns:p14="http://schemas.microsoft.com/office/powerpoint/2010/main" val="671508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146A-CAD9-4B05-B031-9DDD8BE30403}"/>
              </a:ext>
            </a:extLst>
          </p:cNvPr>
          <p:cNvSpPr>
            <a:spLocks noGrp="1"/>
          </p:cNvSpPr>
          <p:nvPr>
            <p:ph type="title" idx="4294967295"/>
          </p:nvPr>
        </p:nvSpPr>
        <p:spPr>
          <a:xfrm>
            <a:off x="752385" y="2789187"/>
            <a:ext cx="4480560" cy="1920875"/>
          </a:xfrm>
        </p:spPr>
        <p:txBody>
          <a:bodyPr/>
          <a:lstStyle/>
          <a:p>
            <a:pPr rtl="0" eaLnBrk="1" latinLnBrk="0" hangingPunct="1">
              <a:lnSpc>
                <a:spcPct val="100000"/>
              </a:lnSpc>
            </a:pPr>
            <a:r>
              <a:rPr lang="en-US" sz="4000" b="1" kern="1200" dirty="0">
                <a:solidFill>
                  <a:srgbClr val="000000"/>
                </a:solidFill>
                <a:effectLst/>
                <a:latin typeface="Proxima Nova" panose="02000506030000020004"/>
                <a:ea typeface="Lato" panose="020F0502020204030203" pitchFamily="34" charset="0"/>
                <a:cs typeface="Lato" panose="020F0502020204030203" pitchFamily="34" charset="0"/>
              </a:rPr>
              <a:t>Navigational aids</a:t>
            </a:r>
            <a:endParaRPr lang="en-US" dirty="0"/>
          </a:p>
        </p:txBody>
      </p:sp>
    </p:spTree>
    <p:extLst>
      <p:ext uri="{BB962C8B-B14F-4D97-AF65-F5344CB8AC3E}">
        <p14:creationId xmlns:p14="http://schemas.microsoft.com/office/powerpoint/2010/main" val="153116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C080F-0510-4EF0-9F49-7858D204E098}"/>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Navigational aids</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508001" y="1614858"/>
            <a:ext cx="5672667" cy="311880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5.1: Visual indicators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5.2: Character key shortcuts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5.3: Descriptive headings</a:t>
            </a:r>
          </a:p>
        </p:txBody>
      </p:sp>
      <p:sp>
        <p:nvSpPr>
          <p:cNvPr id="4" name="TextBox 3">
            <a:extLst>
              <a:ext uri="{FF2B5EF4-FFF2-40B4-BE49-F238E27FC236}">
                <a16:creationId xmlns:a16="http://schemas.microsoft.com/office/drawing/2014/main" id="{FC86B555-C858-488E-A9EE-CF07AACE8531}"/>
              </a:ext>
            </a:extLst>
          </p:cNvPr>
          <p:cNvSpPr txBox="1"/>
          <p:nvPr/>
        </p:nvSpPr>
        <p:spPr>
          <a:xfrm>
            <a:off x="6214533" y="1614858"/>
            <a:ext cx="5672667" cy="132856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5.4: Inactivity timeout</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5.5: Navigation features</a:t>
            </a:r>
          </a:p>
        </p:txBody>
      </p:sp>
    </p:spTree>
    <p:extLst>
      <p:ext uri="{BB962C8B-B14F-4D97-AF65-F5344CB8AC3E}">
        <p14:creationId xmlns:p14="http://schemas.microsoft.com/office/powerpoint/2010/main" val="3989717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67607-85CD-4F34-A79C-E1A1AF01D3D7}"/>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rPr>
              <a:t>5.1: Visual indicators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Visual indicators, (such as arrows, next and previous buttons) have been used to indicate swipe or scroll areas or additional functionality.</a:t>
            </a:r>
          </a:p>
        </p:txBody>
      </p:sp>
    </p:spTree>
    <p:extLst>
      <p:ext uri="{BB962C8B-B14F-4D97-AF65-F5344CB8AC3E}">
        <p14:creationId xmlns:p14="http://schemas.microsoft.com/office/powerpoint/2010/main" val="4000886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01D2-844F-44BF-9080-B206BFB3D4A0}"/>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rPr>
              <a:t>5.1: Visual indicators</a:t>
            </a:r>
            <a:endParaRPr lang="en-US" dirty="0"/>
          </a:p>
        </p:txBody>
      </p:sp>
      <p:sp>
        <p:nvSpPr>
          <p:cNvPr id="5" name="Rectangle 4">
            <a:extLst>
              <a:ext uri="{FF2B5EF4-FFF2-40B4-BE49-F238E27FC236}">
                <a16:creationId xmlns:a16="http://schemas.microsoft.com/office/drawing/2014/main" id="{AFAC2733-4946-49BF-9F88-C54C55DB0C72}"/>
              </a:ext>
            </a:extLst>
          </p:cNvPr>
          <p:cNvSpPr/>
          <p:nvPr/>
        </p:nvSpPr>
        <p:spPr>
          <a:xfrm>
            <a:off x="982747" y="2382113"/>
            <a:ext cx="413326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No indicator of horizonal swipe</a:t>
            </a:r>
          </a:p>
        </p:txBody>
      </p:sp>
      <p:pic>
        <p:nvPicPr>
          <p:cNvPr id="8" name="Picture Placeholder 5" descr="BBC News app with tabs at the top - Top Stories being the current tab. My News and Popular are the next tabs. ">
            <a:extLst>
              <a:ext uri="{FF2B5EF4-FFF2-40B4-BE49-F238E27FC236}">
                <a16:creationId xmlns:a16="http://schemas.microsoft.com/office/drawing/2014/main" id="{5B9C1A52-32D7-4C22-A30F-B5906A92AD00}"/>
              </a:ext>
            </a:extLst>
          </p:cNvPr>
          <p:cNvPicPr>
            <a:picLocks/>
          </p:cNvPicPr>
          <p:nvPr/>
        </p:nvPicPr>
        <p:blipFill>
          <a:blip r:embed="rId3" cstate="print">
            <a:extLst>
              <a:ext uri="{28A0092B-C50C-407E-A947-70E740481C1C}">
                <a14:useLocalDpi xmlns:a14="http://schemas.microsoft.com/office/drawing/2010/main" val="0"/>
              </a:ext>
            </a:extLst>
          </a:blip>
          <a:srcRect t="9774" b="9774"/>
          <a:stretch>
            <a:fillRect/>
          </a:stretch>
        </p:blipFill>
        <p:spPr bwMode="auto">
          <a:xfrm>
            <a:off x="5627913" y="2168473"/>
            <a:ext cx="2148586" cy="3742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Placeholder 6" descr="My News tab open with information to add topics">
            <a:extLst>
              <a:ext uri="{FF2B5EF4-FFF2-40B4-BE49-F238E27FC236}">
                <a16:creationId xmlns:a16="http://schemas.microsoft.com/office/drawing/2014/main" id="{62DA67E7-80EC-4E7E-8B19-7DFAFFD893D1}"/>
              </a:ext>
            </a:extLst>
          </p:cNvPr>
          <p:cNvPicPr>
            <a:picLocks/>
          </p:cNvPicPr>
          <p:nvPr/>
        </p:nvPicPr>
        <p:blipFill>
          <a:blip r:embed="rId4" cstate="print">
            <a:extLst>
              <a:ext uri="{28A0092B-C50C-407E-A947-70E740481C1C}">
                <a14:useLocalDpi xmlns:a14="http://schemas.microsoft.com/office/drawing/2010/main" val="0"/>
              </a:ext>
            </a:extLst>
          </a:blip>
          <a:srcRect t="9774" b="9774"/>
          <a:stretch>
            <a:fillRect/>
          </a:stretch>
        </p:blipFill>
        <p:spPr bwMode="auto">
          <a:xfrm>
            <a:off x="8792686" y="2179358"/>
            <a:ext cx="2136087" cy="3720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052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01D2-844F-44BF-9080-B206BFB3D4A0}"/>
              </a:ext>
            </a:extLst>
          </p:cNvPr>
          <p:cNvSpPr>
            <a:spLocks noGrp="1"/>
          </p:cNvSpPr>
          <p:nvPr>
            <p:ph type="title" idx="4294967295"/>
          </p:nvPr>
        </p:nvSpPr>
        <p:spPr>
          <a:xfrm>
            <a:off x="0" y="411163"/>
            <a:ext cx="12192000" cy="1325562"/>
          </a:xfrm>
        </p:spPr>
        <p:txBody>
          <a:bodyPr/>
          <a:lstStyle/>
          <a:p>
            <a:pPr algn="ctr"/>
            <a:r>
              <a:rPr lang="en-US" dirty="0">
                <a:solidFill>
                  <a:srgbClr val="000000"/>
                </a:solidFill>
                <a:latin typeface="Proxima Nova Extrabold" panose="02000506030000020004"/>
              </a:rPr>
              <a:t>5.1: Visual indicators</a:t>
            </a:r>
            <a:endParaRPr lang="en-US" dirty="0"/>
          </a:p>
        </p:txBody>
      </p:sp>
      <p:sp>
        <p:nvSpPr>
          <p:cNvPr id="5" name="Rectangle 4">
            <a:extLst>
              <a:ext uri="{FF2B5EF4-FFF2-40B4-BE49-F238E27FC236}">
                <a16:creationId xmlns:a16="http://schemas.microsoft.com/office/drawing/2014/main" id="{AFAC2733-4946-49BF-9F88-C54C55DB0C72}"/>
              </a:ext>
            </a:extLst>
          </p:cNvPr>
          <p:cNvSpPr/>
          <p:nvPr/>
        </p:nvSpPr>
        <p:spPr>
          <a:xfrm>
            <a:off x="982747" y="2382113"/>
            <a:ext cx="413326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Swipe to move to next week</a:t>
            </a:r>
          </a:p>
        </p:txBody>
      </p:sp>
      <p:pic>
        <p:nvPicPr>
          <p:cNvPr id="7" name="Picture Placeholder 6" descr="Screenshot of the calendar of an exercise app.">
            <a:extLst>
              <a:ext uri="{FF2B5EF4-FFF2-40B4-BE49-F238E27FC236}">
                <a16:creationId xmlns:a16="http://schemas.microsoft.com/office/drawing/2014/main" id="{77D52E3F-8C40-47D5-B4F6-4EA20CBC8719}"/>
              </a:ext>
            </a:extLst>
          </p:cNvPr>
          <p:cNvPicPr>
            <a:picLocks noGrp="1"/>
          </p:cNvPicPr>
          <p:nvPr>
            <p:ph type="pic" sz="quarter" idx="23"/>
          </p:nvPr>
        </p:nvPicPr>
        <p:blipFill>
          <a:blip r:embed="rId3"/>
          <a:srcRect t="9222" b="9222"/>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8157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AA6F-E966-4202-A696-BEF92F237B97}"/>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rPr>
              <a:t>5.1: Visual indicators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Visual indicator of horizontal swipe</a:t>
            </a:r>
          </a:p>
        </p:txBody>
      </p:sp>
      <p:pic>
        <p:nvPicPr>
          <p:cNvPr id="7" name="Picture 6" descr="Two album covers are visible with a portion of a third album cover which indicates that swiping from right to left will show more content">
            <a:extLst>
              <a:ext uri="{FF2B5EF4-FFF2-40B4-BE49-F238E27FC236}">
                <a16:creationId xmlns:a16="http://schemas.microsoft.com/office/drawing/2014/main" id="{CB1600BD-17D0-4E3B-AEB3-E4A87B9593DA}"/>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63359" y="2118732"/>
            <a:ext cx="2068768" cy="3735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2880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6142-EA96-431C-8DF0-2F81A802B134}"/>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2.3 Geolocation</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Alternatives are provided for geolocation functionality that is mandatory (for example, requiring a specific geolocation before functionality appears), unless the geolocation is essential for legal reasons, or doing so would invalidate the activity. This applies to geolocation via GPS, user statement, IP address or other methods.</a:t>
            </a:r>
          </a:p>
        </p:txBody>
      </p:sp>
    </p:spTree>
    <p:extLst>
      <p:ext uri="{BB962C8B-B14F-4D97-AF65-F5344CB8AC3E}">
        <p14:creationId xmlns:p14="http://schemas.microsoft.com/office/powerpoint/2010/main" val="631606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7E77-EA82-4259-B849-847EFFD795B1}"/>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ea typeface="Lato Black" panose="020F0A02020204030203" pitchFamily="34" charset="0"/>
                <a:cs typeface="Lato Black" panose="020F0A02020204030203" pitchFamily="34" charset="0"/>
              </a:rPr>
              <a:t>5.3: Descriptive headings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Blocks of content have descriptive headings (for more information see </a:t>
            </a:r>
            <a:r>
              <a:rPr kumimoji="0" lang="en-US" sz="3200" b="0" i="0" u="none" strike="noStrike" kern="1200" cap="none" spc="0" normalizeH="0" baseline="0" noProof="0" dirty="0">
                <a:ln>
                  <a:noFill/>
                </a:ln>
                <a:solidFill>
                  <a:prstClr val="black"/>
                </a:solidFill>
                <a:effectLst/>
                <a:uLnTx/>
                <a:uFillTx/>
                <a:latin typeface="Proxima Nova"/>
                <a:ea typeface="+mn-ea"/>
                <a:cs typeface="+mn-cs"/>
                <a:hlinkClick r:id="rId3"/>
              </a:rPr>
              <a:t>SC 2.4.10: Section Headings</a:t>
            </a:r>
            <a:r>
              <a:rPr kumimoji="0" lang="en-US" sz="3200" b="0" i="0" u="none" strike="noStrike" kern="1200" cap="none" spc="0" normalizeH="0" baseline="0" noProof="0" dirty="0">
                <a:ln>
                  <a:noFill/>
                </a:ln>
                <a:solidFill>
                  <a:prstClr val="black"/>
                </a:solidFill>
                <a:effectLst/>
                <a:uLnTx/>
                <a:uFillTx/>
                <a:latin typeface="Proxima Nova"/>
                <a:ea typeface="+mn-ea"/>
                <a:cs typeface="+mn-cs"/>
              </a:rPr>
              <a:t>).</a:t>
            </a:r>
          </a:p>
        </p:txBody>
      </p:sp>
    </p:spTree>
    <p:extLst>
      <p:ext uri="{BB962C8B-B14F-4D97-AF65-F5344CB8AC3E}">
        <p14:creationId xmlns:p14="http://schemas.microsoft.com/office/powerpoint/2010/main" val="2498666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382-D00F-4E57-A4E0-695D01CFC741}"/>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ea typeface="Lato Black" panose="020F0A02020204030203" pitchFamily="34" charset="0"/>
                <a:cs typeface="Lato Black" panose="020F0A02020204030203" pitchFamily="34" charset="0"/>
              </a:rPr>
              <a:t>5.3: Descriptive headings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Nondescriptive headings</a:t>
            </a:r>
          </a:p>
        </p:txBody>
      </p:sp>
      <p:pic>
        <p:nvPicPr>
          <p:cNvPr id="7" name="Picture Placeholder 6" descr="Screenshot of an app listing TV and internet service options.">
            <a:extLst>
              <a:ext uri="{FF2B5EF4-FFF2-40B4-BE49-F238E27FC236}">
                <a16:creationId xmlns:a16="http://schemas.microsoft.com/office/drawing/2014/main" id="{562462FC-B7B1-43F3-96D8-077CA12FD117}"/>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1586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382-D00F-4E57-A4E0-695D01CFC741}"/>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ea typeface="Lato Black" panose="020F0A02020204030203" pitchFamily="34" charset="0"/>
                <a:cs typeface="Lato Black" panose="020F0A02020204030203" pitchFamily="34" charset="0"/>
              </a:rPr>
              <a:t>5.3: Descriptive headings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Descriptive headings</a:t>
            </a:r>
          </a:p>
        </p:txBody>
      </p:sp>
      <p:pic>
        <p:nvPicPr>
          <p:cNvPr id="7" name="Picture Placeholder 6" descr="Screenshot of an article with two headings.">
            <a:extLst>
              <a:ext uri="{FF2B5EF4-FFF2-40B4-BE49-F238E27FC236}">
                <a16:creationId xmlns:a16="http://schemas.microsoft.com/office/drawing/2014/main" id="{8585E267-9C62-4B2E-B78F-3A4984D856C5}"/>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5269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7E77-EA82-4259-B849-847EFFD795B1}"/>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ea typeface="Lato Black" panose="020F0A02020204030203" pitchFamily="34" charset="0"/>
                <a:cs typeface="Lato Black" panose="020F0A02020204030203" pitchFamily="34" charset="0"/>
              </a:rPr>
              <a:t>5.5: Navigation features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Navigation features such as back buttons, breadcrumbs, next and previous buttons are provided (for more information see </a:t>
            </a:r>
            <a:r>
              <a:rPr kumimoji="0" lang="en-US" sz="3200" b="0" i="0" u="none" strike="noStrike" kern="1200" cap="none" spc="0" normalizeH="0" baseline="0" noProof="0" dirty="0">
                <a:ln>
                  <a:noFill/>
                </a:ln>
                <a:solidFill>
                  <a:prstClr val="black"/>
                </a:solidFill>
                <a:effectLst/>
                <a:uLnTx/>
                <a:uFillTx/>
                <a:latin typeface="Proxima Nova"/>
                <a:ea typeface="+mn-ea"/>
                <a:cs typeface="+mn-cs"/>
                <a:hlinkClick r:id="rId3"/>
              </a:rPr>
              <a:t>SC 2.4.8: Location</a:t>
            </a:r>
            <a:r>
              <a:rPr kumimoji="0" lang="en-US" sz="3200" b="0" i="0" u="none" strike="noStrike" kern="1200" cap="none" spc="0" normalizeH="0" baseline="0" noProof="0" dirty="0">
                <a:ln>
                  <a:noFill/>
                </a:ln>
                <a:solidFill>
                  <a:prstClr val="black"/>
                </a:solidFill>
                <a:effectLst/>
                <a:uLnTx/>
                <a:uFillTx/>
                <a:latin typeface="Proxima Nova"/>
                <a:ea typeface="+mn-ea"/>
                <a:cs typeface="+mn-cs"/>
              </a:rPr>
              <a:t>).</a:t>
            </a:r>
          </a:p>
        </p:txBody>
      </p:sp>
    </p:spTree>
    <p:extLst>
      <p:ext uri="{BB962C8B-B14F-4D97-AF65-F5344CB8AC3E}">
        <p14:creationId xmlns:p14="http://schemas.microsoft.com/office/powerpoint/2010/main" val="1095415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382-D00F-4E57-A4E0-695D01CFC741}"/>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ea typeface="Lato Black" panose="020F0A02020204030203" pitchFamily="34" charset="0"/>
                <a:cs typeface="Lato Black" panose="020F0A02020204030203" pitchFamily="34" charset="0"/>
              </a:rPr>
              <a:t>5.5: Navigation features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No clear navigational aids</a:t>
            </a:r>
          </a:p>
        </p:txBody>
      </p:sp>
      <p:pic>
        <p:nvPicPr>
          <p:cNvPr id="6" name="Picture Placeholder 4" descr="Song playing on iTunes. Actionable items include play, rewind, fast forward, a vertical ellipsis with information about the song and lyrics and next song details. No navigation aids are visible.">
            <a:extLst>
              <a:ext uri="{FF2B5EF4-FFF2-40B4-BE49-F238E27FC236}">
                <a16:creationId xmlns:a16="http://schemas.microsoft.com/office/drawing/2014/main" id="{59C804C1-49F5-47CC-A774-5787A2074072}"/>
              </a:ext>
            </a:extLst>
          </p:cNvPr>
          <p:cNvPicPr>
            <a:picLocks/>
          </p:cNvPicPr>
          <p:nvPr/>
        </p:nvPicPr>
        <p:blipFill>
          <a:blip r:embed="rId3" r:link="rId4" cstate="print">
            <a:extLst>
              <a:ext uri="{28A0092B-C50C-407E-A947-70E740481C1C}">
                <a14:useLocalDpi xmlns:a14="http://schemas.microsoft.com/office/drawing/2010/main" val="0"/>
              </a:ext>
            </a:extLst>
          </a:blip>
          <a:srcRect t="7626" b="7626"/>
          <a:stretch>
            <a:fillRect/>
          </a:stretch>
        </p:blipFill>
        <p:spPr bwMode="auto">
          <a:xfrm>
            <a:off x="6807200" y="2091267"/>
            <a:ext cx="2146038" cy="3738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28528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382-D00F-4E57-A4E0-695D01CFC741}"/>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ea typeface="Lato Black" panose="020F0A02020204030203" pitchFamily="34" charset="0"/>
                <a:cs typeface="Lato Black" panose="020F0A02020204030203" pitchFamily="34" charset="0"/>
              </a:rPr>
              <a:t>5.5: Navigation features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Navigation features are not accessible</a:t>
            </a:r>
          </a:p>
        </p:txBody>
      </p:sp>
      <p:pic>
        <p:nvPicPr>
          <p:cNvPr id="8" name="Picture 7" descr="Charge and Power On are visible with the text &quot;Prev&quot; and &quot;Next&quot; at the bottom of the screen">
            <a:extLst>
              <a:ext uri="{FF2B5EF4-FFF2-40B4-BE49-F238E27FC236}">
                <a16:creationId xmlns:a16="http://schemas.microsoft.com/office/drawing/2014/main" id="{AB1CB046-C5E4-4377-A2B4-772AFED76B2D}"/>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15435" y="2078547"/>
            <a:ext cx="2090208" cy="3787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5199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382-D00F-4E57-A4E0-695D01CFC741}"/>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ea typeface="Lato Black" panose="020F0A02020204030203" pitchFamily="34" charset="0"/>
                <a:cs typeface="Lato Black" panose="020F0A02020204030203" pitchFamily="34" charset="0"/>
              </a:rPr>
              <a:t>5.5: Navigation features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Back and Done buttons</a:t>
            </a:r>
          </a:p>
        </p:txBody>
      </p:sp>
      <p:pic>
        <p:nvPicPr>
          <p:cNvPr id="7" name="Picture 6" descr="Screenshot of a photo of a gray cat. A back arrow is in the upper left-hand corner of the screen. A Done button is in the lower right-hand corner of the screen.">
            <a:extLst>
              <a:ext uri="{FF2B5EF4-FFF2-40B4-BE49-F238E27FC236}">
                <a16:creationId xmlns:a16="http://schemas.microsoft.com/office/drawing/2014/main" id="{D0363FD6-9654-4F17-9938-ABE5A456FAEE}"/>
              </a:ext>
            </a:extLst>
          </p:cNvPr>
          <p:cNvPicPr/>
          <p:nvPr/>
        </p:nvPicPr>
        <p:blipFill rotWithShape="1">
          <a:blip r:embed="rId3"/>
          <a:srcRect t="3974" b="2728"/>
          <a:stretch/>
        </p:blipFill>
        <p:spPr>
          <a:xfrm>
            <a:off x="6817360" y="1924050"/>
            <a:ext cx="2098040" cy="4023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41456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FA7F3-CD5A-45D1-B0EE-6502E375C95D}"/>
              </a:ext>
            </a:extLst>
          </p:cNvPr>
          <p:cNvSpPr>
            <a:spLocks noGrp="1"/>
          </p:cNvSpPr>
          <p:nvPr>
            <p:ph type="title" idx="4294967295"/>
          </p:nvPr>
        </p:nvSpPr>
        <p:spPr>
          <a:xfrm>
            <a:off x="752384" y="2850147"/>
            <a:ext cx="4238715" cy="1798955"/>
          </a:xfrm>
        </p:spPr>
        <p:txBody>
          <a:bodyPr/>
          <a:lstStyle/>
          <a:p>
            <a:pPr rtl="0" eaLnBrk="1" latinLnBrk="0" hangingPunct="1">
              <a:lnSpc>
                <a:spcPct val="100000"/>
              </a:lnSpc>
            </a:pPr>
            <a:r>
              <a:rPr lang="en-US" sz="4000" b="1" kern="1200" dirty="0">
                <a:solidFill>
                  <a:srgbClr val="000000"/>
                </a:solidFill>
                <a:effectLst/>
                <a:latin typeface="Proxima Nova" panose="02000506030000020004"/>
                <a:ea typeface="Lato" panose="020F0502020204030203" pitchFamily="34" charset="0"/>
                <a:cs typeface="Lato" panose="020F0502020204030203" pitchFamily="34" charset="0"/>
              </a:rPr>
              <a:t>Audio and video</a:t>
            </a:r>
            <a:endParaRPr lang="en-US" dirty="0"/>
          </a:p>
        </p:txBody>
      </p:sp>
    </p:spTree>
    <p:extLst>
      <p:ext uri="{BB962C8B-B14F-4D97-AF65-F5344CB8AC3E}">
        <p14:creationId xmlns:p14="http://schemas.microsoft.com/office/powerpoint/2010/main" val="646917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C080F-0510-4EF0-9F49-7858D204E098}"/>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Audio and video</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508001" y="1614858"/>
            <a:ext cx="6308435" cy="2010807"/>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6.1: Transcript</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6.2: Captions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6.3: Live audio and video</a:t>
            </a:r>
          </a:p>
        </p:txBody>
      </p:sp>
    </p:spTree>
    <p:extLst>
      <p:ext uri="{BB962C8B-B14F-4D97-AF65-F5344CB8AC3E}">
        <p14:creationId xmlns:p14="http://schemas.microsoft.com/office/powerpoint/2010/main" val="816302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45AD-98C5-4252-B107-C5A33AB316D5}"/>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6.1: Transcript</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All video and audio have an accessible transcript.</a:t>
            </a:r>
          </a:p>
        </p:txBody>
      </p:sp>
    </p:spTree>
    <p:extLst>
      <p:ext uri="{BB962C8B-B14F-4D97-AF65-F5344CB8AC3E}">
        <p14:creationId xmlns:p14="http://schemas.microsoft.com/office/powerpoint/2010/main" val="470191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4B21-7AD1-42F1-BA7A-8230CB376441}"/>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2.3 Geolocation</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649878"/>
            <a:ext cx="5113253" cy="535531"/>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Blocking location</a:t>
            </a:r>
          </a:p>
        </p:txBody>
      </p:sp>
      <p:pic>
        <p:nvPicPr>
          <p:cNvPr id="6" name="Picture Placeholder 5" descr="Ikea app with popup saying &quot;Info! Location service is not enabled for this app. Please go to SETTINGS and enable it. Limited functionality of app.">
            <a:extLst>
              <a:ext uri="{FF2B5EF4-FFF2-40B4-BE49-F238E27FC236}">
                <a16:creationId xmlns:a16="http://schemas.microsoft.com/office/drawing/2014/main" id="{28885549-AC8A-4763-B841-38BB0EE1B5D4}"/>
              </a:ext>
            </a:extLst>
          </p:cNvPr>
          <p:cNvPicPr>
            <a:picLocks/>
          </p:cNvPicPr>
          <p:nvPr/>
        </p:nvPicPr>
        <p:blipFill>
          <a:blip r:embed="rId2" cstate="print">
            <a:extLst>
              <a:ext uri="{28A0092B-C50C-407E-A947-70E740481C1C}">
                <a14:useLocalDpi xmlns:a14="http://schemas.microsoft.com/office/drawing/2010/main" val="0"/>
              </a:ext>
            </a:extLst>
          </a:blip>
          <a:srcRect t="9774" b="9774"/>
          <a:stretch>
            <a:fillRect/>
          </a:stretch>
        </p:blipFill>
        <p:spPr bwMode="auto">
          <a:xfrm>
            <a:off x="6831831" y="2123596"/>
            <a:ext cx="2101626" cy="36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670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382-D00F-4E57-A4E0-695D01CFC741}"/>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ea typeface="Lato Black" panose="020F0A02020204030203" pitchFamily="34" charset="0"/>
                <a:cs typeface="Lato Black" panose="020F0A02020204030203" pitchFamily="34" charset="0"/>
              </a:rPr>
              <a:t>6.1: Transcript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There is no text transcript alternative to the video or audio file</a:t>
            </a:r>
          </a:p>
        </p:txBody>
      </p:sp>
      <p:pic>
        <p:nvPicPr>
          <p:cNvPr id="7" name="Picture Placeholder 6" descr="Nancy Drew episode playing, only the title of the episode and a very brief description is shown">
            <a:extLst>
              <a:ext uri="{FF2B5EF4-FFF2-40B4-BE49-F238E27FC236}">
                <a16:creationId xmlns:a16="http://schemas.microsoft.com/office/drawing/2014/main" id="{3DCF5804-5939-43BB-9E18-59C3B7117E7A}"/>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7044" b="7044"/>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5219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382-D00F-4E57-A4E0-695D01CFC741}"/>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ea typeface="Lato Black" panose="020F0A02020204030203" pitchFamily="34" charset="0"/>
                <a:cs typeface="Lato Black" panose="020F0A02020204030203" pitchFamily="34" charset="0"/>
              </a:rPr>
              <a:t>6.1: Transcript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The transcript is a direct transcription of the captions only</a:t>
            </a:r>
          </a:p>
        </p:txBody>
      </p:sp>
      <p:pic>
        <p:nvPicPr>
          <p:cNvPr id="8" name="Picture Placeholder 7" descr="Video playing about original computers with a photo of a large structure, text reads &quot;The earliest computers were made out of wood and metal with mechanical levers&quot;">
            <a:extLst>
              <a:ext uri="{FF2B5EF4-FFF2-40B4-BE49-F238E27FC236}">
                <a16:creationId xmlns:a16="http://schemas.microsoft.com/office/drawing/2014/main" id="{CAC78E8C-9CD8-4FB4-8F9B-1FAE3C878724}"/>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8172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E344-9F6F-4D93-AF2D-3D7CC37388B5}"/>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6.1: Transcript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Transcript is available and accurate</a:t>
            </a:r>
          </a:p>
        </p:txBody>
      </p:sp>
      <p:pic>
        <p:nvPicPr>
          <p:cNvPr id="7" name="Picture Placeholder 5" descr="Video is playing, underneath is the name of the exercise and then the text &quot;Sit in a chair with your feet flat on the floor. Take a deep breath in and lift your toes up. Hold this position, then relax.&quot;">
            <a:extLst>
              <a:ext uri="{FF2B5EF4-FFF2-40B4-BE49-F238E27FC236}">
                <a16:creationId xmlns:a16="http://schemas.microsoft.com/office/drawing/2014/main" id="{C26BC515-EC86-4FAD-89D6-C6197291E233}"/>
              </a:ext>
            </a:extLst>
          </p:cNvPr>
          <p:cNvPicPr>
            <a:picLocks/>
          </p:cNvPicPr>
          <p:nvPr/>
        </p:nvPicPr>
        <p:blipFill>
          <a:blip r:embed="rId3" cstate="print">
            <a:extLst>
              <a:ext uri="{28A0092B-C50C-407E-A947-70E740481C1C}">
                <a14:useLocalDpi xmlns:a14="http://schemas.microsoft.com/office/drawing/2010/main" val="0"/>
              </a:ext>
            </a:extLst>
          </a:blip>
          <a:srcRect t="7626" b="7626"/>
          <a:stretch>
            <a:fillRect/>
          </a:stretch>
        </p:blipFill>
        <p:spPr bwMode="auto">
          <a:xfrm>
            <a:off x="6807200" y="2103967"/>
            <a:ext cx="2146038" cy="3738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7797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0353D-7B68-444F-A750-C2306368476E}"/>
              </a:ext>
            </a:extLst>
          </p:cNvPr>
          <p:cNvSpPr>
            <a:spLocks noGrp="1"/>
          </p:cNvSpPr>
          <p:nvPr>
            <p:ph type="title" idx="4294967295"/>
          </p:nvPr>
        </p:nvSpPr>
        <p:spPr>
          <a:xfrm>
            <a:off x="752385" y="2809547"/>
            <a:ext cx="1981200" cy="1325563"/>
          </a:xfrm>
        </p:spPr>
        <p:txBody>
          <a:bodyPr>
            <a:normAutofit/>
          </a:bodyPr>
          <a:lstStyle/>
          <a:p>
            <a:r>
              <a:rPr lang="en-US" sz="4000" b="1" dirty="0">
                <a:latin typeface="Proxima Nova" panose="02000506030000020004" pitchFamily="2" charset="77"/>
                <a:ea typeface="Lato" charset="0"/>
                <a:cs typeface="Lato" charset="0"/>
              </a:rPr>
              <a:t>Forms</a:t>
            </a:r>
          </a:p>
        </p:txBody>
      </p:sp>
    </p:spTree>
    <p:extLst>
      <p:ext uri="{BB962C8B-B14F-4D97-AF65-F5344CB8AC3E}">
        <p14:creationId xmlns:p14="http://schemas.microsoft.com/office/powerpoint/2010/main" val="1455299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C080F-0510-4EF0-9F49-7858D204E098}"/>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Forms</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508001" y="1614858"/>
            <a:ext cx="5706532" cy="448327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7.1: CAPTCHAs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7.2: Context-sensitive help</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7.3: Error prevention</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7.4: Positioned field labels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AU" sz="3600" b="0" i="0" u="none" strike="noStrike" kern="1200" cap="none" spc="0" normalizeH="0" baseline="0" noProof="0" dirty="0">
              <a:ln>
                <a:noFill/>
              </a:ln>
              <a:solidFill>
                <a:prstClr val="black"/>
              </a:solidFill>
              <a:effectLst/>
              <a:uLnTx/>
              <a:uFillTx/>
              <a:latin typeface="Proxima Nova"/>
              <a:ea typeface="+mn-ea"/>
              <a:cs typeface="+mn-cs"/>
            </a:endParaRPr>
          </a:p>
        </p:txBody>
      </p:sp>
      <p:sp>
        <p:nvSpPr>
          <p:cNvPr id="4" name="TextBox 3">
            <a:extLst>
              <a:ext uri="{FF2B5EF4-FFF2-40B4-BE49-F238E27FC236}">
                <a16:creationId xmlns:a16="http://schemas.microsoft.com/office/drawing/2014/main" id="{FC86B555-C858-488E-A9EE-CF07AACE8531}"/>
              </a:ext>
            </a:extLst>
          </p:cNvPr>
          <p:cNvSpPr txBox="1"/>
          <p:nvPr/>
        </p:nvSpPr>
        <p:spPr>
          <a:xfrm>
            <a:off x="6214533" y="1614858"/>
            <a:ext cx="5672667" cy="256480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7.5: Visible field labels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7.6: Accessible name</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7.7: Form and keyboard interaction</a:t>
            </a:r>
          </a:p>
        </p:txBody>
      </p:sp>
    </p:spTree>
    <p:extLst>
      <p:ext uri="{BB962C8B-B14F-4D97-AF65-F5344CB8AC3E}">
        <p14:creationId xmlns:p14="http://schemas.microsoft.com/office/powerpoint/2010/main" val="3237433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2483-C8F1-4993-841F-5DF4EC5276DD}"/>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7.4: Positioned field labels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Field labels are positioned adjacent to their input field and appear closest to their respective input field in relation to other field labels and other input fields.</a:t>
            </a:r>
          </a:p>
        </p:txBody>
      </p:sp>
    </p:spTree>
    <p:extLst>
      <p:ext uri="{BB962C8B-B14F-4D97-AF65-F5344CB8AC3E}">
        <p14:creationId xmlns:p14="http://schemas.microsoft.com/office/powerpoint/2010/main" val="3298053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60FC-A993-410E-9426-95888DFD3240}"/>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7.4: Positioned field labels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Input fields equidistant to field labels</a:t>
            </a:r>
          </a:p>
        </p:txBody>
      </p:sp>
      <p:pic>
        <p:nvPicPr>
          <p:cNvPr id="6" name="Picture Placeholder 5" descr="Yes, radio button and No are equally spaced so it is not clear which text the radio button applies to">
            <a:extLst>
              <a:ext uri="{FF2B5EF4-FFF2-40B4-BE49-F238E27FC236}">
                <a16:creationId xmlns:a16="http://schemas.microsoft.com/office/drawing/2014/main" id="{3270B9E8-7242-4AAD-A26F-2FA6536EB411}"/>
              </a:ext>
            </a:extLst>
          </p:cNvPr>
          <p:cNvPicPr>
            <a:picLocks noChangeAspect="1"/>
          </p:cNvPicPr>
          <p:nvPr/>
        </p:nvPicPr>
        <p:blipFill>
          <a:blip r:embed="rId3" cstate="print">
            <a:extLst>
              <a:ext uri="{28A0092B-C50C-407E-A947-70E740481C1C}">
                <a14:useLocalDpi xmlns:a14="http://schemas.microsoft.com/office/drawing/2010/main" val="0"/>
              </a:ext>
            </a:extLst>
          </a:blip>
          <a:srcRect t="1005" b="1005"/>
          <a:stretch>
            <a:fillRect/>
          </a:stretch>
        </p:blipFill>
        <p:spPr>
          <a:xfrm>
            <a:off x="6794500" y="2053167"/>
            <a:ext cx="2197076" cy="3826933"/>
          </a:xfrm>
          <a:prstGeom prst="rect">
            <a:avLst/>
          </a:prstGeom>
        </p:spPr>
      </p:pic>
      <p:sp>
        <p:nvSpPr>
          <p:cNvPr id="8" name="Rectangle 7">
            <a:extLst>
              <a:ext uri="{FF2B5EF4-FFF2-40B4-BE49-F238E27FC236}">
                <a16:creationId xmlns:a16="http://schemas.microsoft.com/office/drawing/2014/main" id="{AEDD9615-7B0C-4FB5-9697-18940368B75A}"/>
              </a:ext>
              <a:ext uri="{C183D7F6-B498-43B3-948B-1728B52AA6E4}">
                <adec:decorative xmlns:adec="http://schemas.microsoft.com/office/drawing/2017/decorative" val="1"/>
              </a:ext>
            </a:extLst>
          </p:cNvPr>
          <p:cNvSpPr/>
          <p:nvPr/>
        </p:nvSpPr>
        <p:spPr>
          <a:xfrm>
            <a:off x="7026413" y="3112868"/>
            <a:ext cx="927155" cy="303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27248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60FC-A993-410E-9426-95888DFD3240}"/>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7.4: Positioned field labels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Differentiation has been provided but it is not sufficient</a:t>
            </a:r>
          </a:p>
        </p:txBody>
      </p:sp>
      <p:pic>
        <p:nvPicPr>
          <p:cNvPr id="7" name="Picture Placeholder 6" descr="Three fields: Settings, Account and Key, which are all visually close to two different input fields. A line separates the fields but it is very hard to see.">
            <a:extLst>
              <a:ext uri="{FF2B5EF4-FFF2-40B4-BE49-F238E27FC236}">
                <a16:creationId xmlns:a16="http://schemas.microsoft.com/office/drawing/2014/main" id="{5346F219-594E-4E37-B3E0-BD6CCEB359D8}"/>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2654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60FC-A993-410E-9426-95888DFD3240}"/>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7.4: Positioned field labels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Input fields are located close to their field labels</a:t>
            </a:r>
          </a:p>
        </p:txBody>
      </p:sp>
      <p:pic>
        <p:nvPicPr>
          <p:cNvPr id="6" name="Picture 5" descr="Field &quot;Select a receipt type&quot; is visually associated with the input field as it is located closer to it than any other fields">
            <a:extLst>
              <a:ext uri="{FF2B5EF4-FFF2-40B4-BE49-F238E27FC236}">
                <a16:creationId xmlns:a16="http://schemas.microsoft.com/office/drawing/2014/main" id="{8A704A77-6E57-4AD4-AE8A-AD5EDBECFAF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35139" y="2085277"/>
            <a:ext cx="2041231" cy="3757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5152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60FC-A993-410E-9426-95888DFD3240}"/>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7.4: Positioned field labels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Input fields are located close to their field labels</a:t>
            </a:r>
          </a:p>
        </p:txBody>
      </p:sp>
      <p:pic>
        <p:nvPicPr>
          <p:cNvPr id="3" name="id-66280694-0C0D-4BB7-B890-33742424681B" descr="Contact details form.">
            <a:extLst>
              <a:ext uri="{FF2B5EF4-FFF2-40B4-BE49-F238E27FC236}">
                <a16:creationId xmlns:a16="http://schemas.microsoft.com/office/drawing/2014/main" id="{7066125E-4CDD-46A5-8A81-C8C9C9A382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985"/>
          <a:stretch/>
        </p:blipFill>
        <p:spPr bwMode="auto">
          <a:xfrm>
            <a:off x="6788894" y="2066330"/>
            <a:ext cx="2176686" cy="391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987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1F61-4E2B-4D79-BA69-B7B66A93E38F}"/>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2.3 Geolocation</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649878"/>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Choosing a different location</a:t>
            </a:r>
          </a:p>
        </p:txBody>
      </p:sp>
      <p:pic>
        <p:nvPicPr>
          <p:cNvPr id="7" name="Picture Placeholder 8" descr="The user's location is at least a mile away from the pickup point">
            <a:extLst>
              <a:ext uri="{FF2B5EF4-FFF2-40B4-BE49-F238E27FC236}">
                <a16:creationId xmlns:a16="http://schemas.microsoft.com/office/drawing/2014/main" id="{2DC2FF77-5794-4C7F-90C5-6B2208843386}"/>
              </a:ext>
            </a:extLst>
          </p:cNvPr>
          <p:cNvPicPr>
            <a:picLocks/>
          </p:cNvPicPr>
          <p:nvPr/>
        </p:nvPicPr>
        <p:blipFill>
          <a:blip r:embed="rId2" cstate="print">
            <a:extLst>
              <a:ext uri="{28A0092B-C50C-407E-A947-70E740481C1C}">
                <a14:useLocalDpi xmlns:a14="http://schemas.microsoft.com/office/drawing/2010/main" val="0"/>
              </a:ext>
            </a:extLst>
          </a:blip>
          <a:srcRect t="7626" b="7626"/>
          <a:stretch>
            <a:fillRect/>
          </a:stretch>
        </p:blipFill>
        <p:spPr bwMode="auto">
          <a:xfrm>
            <a:off x="6819897" y="2150346"/>
            <a:ext cx="2114552" cy="3683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1804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2483-C8F1-4993-841F-5DF4EC5276DD}"/>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7.5: Visible field labels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Fields must have an associated visible label which is also programmatically associated with the field (please note that placeholding characters do not meet this requirement) (for more information see </a:t>
            </a:r>
            <a:r>
              <a:rPr kumimoji="0" lang="en-US" sz="3200" b="0" i="0" u="none" strike="noStrike" kern="1200" cap="none" spc="0" normalizeH="0" baseline="0" noProof="0" dirty="0">
                <a:ln>
                  <a:noFill/>
                </a:ln>
                <a:solidFill>
                  <a:prstClr val="black"/>
                </a:solidFill>
                <a:effectLst/>
                <a:uLnTx/>
                <a:uFillTx/>
                <a:latin typeface="Proxima Nova"/>
                <a:ea typeface="+mn-ea"/>
                <a:cs typeface="+mn-cs"/>
                <a:hlinkClick r:id="rId3"/>
              </a:rPr>
              <a:t>SC 2.5.3: Label in Name</a:t>
            </a:r>
            <a:r>
              <a:rPr kumimoji="0" lang="en-US" sz="3200" b="0" i="0" u="none" strike="noStrike" kern="1200" cap="none" spc="0" normalizeH="0" baseline="0" noProof="0" dirty="0">
                <a:ln>
                  <a:noFill/>
                </a:ln>
                <a:solidFill>
                  <a:prstClr val="black"/>
                </a:solidFill>
                <a:effectLst/>
                <a:uLnTx/>
                <a:uFillTx/>
                <a:latin typeface="Proxima Nova"/>
                <a:ea typeface="+mn-ea"/>
                <a:cs typeface="+mn-cs"/>
              </a:rPr>
              <a:t>).</a:t>
            </a:r>
          </a:p>
        </p:txBody>
      </p:sp>
    </p:spTree>
    <p:extLst>
      <p:ext uri="{BB962C8B-B14F-4D97-AF65-F5344CB8AC3E}">
        <p14:creationId xmlns:p14="http://schemas.microsoft.com/office/powerpoint/2010/main" val="853055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60FC-A993-410E-9426-95888DFD3240}"/>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7.5: Visible field labels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Placeholding characters</a:t>
            </a:r>
          </a:p>
        </p:txBody>
      </p:sp>
      <p:pic>
        <p:nvPicPr>
          <p:cNvPr id="8" name="Picture 7" descr="London Tech Week sign in page. The username field reads &quot;Username,&quot; and the password field reads &quot;Password.&quot;">
            <a:extLst>
              <a:ext uri="{FF2B5EF4-FFF2-40B4-BE49-F238E27FC236}">
                <a16:creationId xmlns:a16="http://schemas.microsoft.com/office/drawing/2014/main" id="{4F39E716-CF0F-4DED-B694-56B3D7FB13DC}"/>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04660" y="2106744"/>
            <a:ext cx="2163213" cy="3732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5779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60FC-A993-410E-9426-95888DFD3240}"/>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7.5: Visible field labels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535531"/>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Text field labels</a:t>
            </a:r>
          </a:p>
        </p:txBody>
      </p:sp>
      <p:pic>
        <p:nvPicPr>
          <p:cNvPr id="7" name="Picture Placeholder 6" descr="Screenshot of the Carsales app search filters screen. Forms are labelled Make, Model, Badge, Series, Version, and Location. ">
            <a:extLst>
              <a:ext uri="{FF2B5EF4-FFF2-40B4-BE49-F238E27FC236}">
                <a16:creationId xmlns:a16="http://schemas.microsoft.com/office/drawing/2014/main" id="{843C6C9B-243A-4D62-9676-67DDBBCD30D7}"/>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51874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0353D-7B68-444F-A750-C2306368476E}"/>
              </a:ext>
            </a:extLst>
          </p:cNvPr>
          <p:cNvSpPr>
            <a:spLocks noGrp="1"/>
          </p:cNvSpPr>
          <p:nvPr>
            <p:ph type="title" idx="4294967295"/>
          </p:nvPr>
        </p:nvSpPr>
        <p:spPr>
          <a:xfrm>
            <a:off x="752384" y="2809547"/>
            <a:ext cx="4632415" cy="2180142"/>
          </a:xfrm>
        </p:spPr>
        <p:txBody>
          <a:bodyPr>
            <a:normAutofit/>
          </a:bodyPr>
          <a:lstStyle/>
          <a:p>
            <a:r>
              <a:rPr lang="en-US" sz="4000" b="1" dirty="0">
                <a:latin typeface="Proxima Nova" panose="02000506030000020004" pitchFamily="2" charset="77"/>
                <a:ea typeface="Lato" charset="0"/>
                <a:cs typeface="Lato" charset="0"/>
              </a:rPr>
              <a:t>Mobile and desktop interaction</a:t>
            </a:r>
          </a:p>
        </p:txBody>
      </p:sp>
    </p:spTree>
    <p:extLst>
      <p:ext uri="{BB962C8B-B14F-4D97-AF65-F5344CB8AC3E}">
        <p14:creationId xmlns:p14="http://schemas.microsoft.com/office/powerpoint/2010/main" val="3192762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C080F-0510-4EF0-9F49-7858D204E098}"/>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Mobile / desktop interaction</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508001" y="1614858"/>
            <a:ext cx="5706532" cy="1882567"/>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8.1: Consistency</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8.2: Linking between types of site</a:t>
            </a:r>
          </a:p>
        </p:txBody>
      </p:sp>
    </p:spTree>
    <p:extLst>
      <p:ext uri="{BB962C8B-B14F-4D97-AF65-F5344CB8AC3E}">
        <p14:creationId xmlns:p14="http://schemas.microsoft.com/office/powerpoint/2010/main" val="4112403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2483-C8F1-4993-841F-5DF4EC5276DD}"/>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8.2: Linking between sites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Proxima Nova"/>
                <a:ea typeface="+mn-ea"/>
                <a:cs typeface="+mn-cs"/>
              </a:rPr>
              <a:t>Links between different types of a site (desktop, m.dot and/or responsive) have been provided, where the site is not solely a responsive site.</a:t>
            </a:r>
            <a:endParaRPr kumimoji="0" lang="en-AU" sz="36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1703551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C025-0E40-4ADA-8DDD-86103E1C27FB}"/>
              </a:ext>
            </a:extLst>
          </p:cNvPr>
          <p:cNvSpPr>
            <a:spLocks noGrp="1"/>
          </p:cNvSpPr>
          <p:nvPr>
            <p:ph type="title" idx="4294967295"/>
          </p:nvPr>
        </p:nvSpPr>
        <p:spPr>
          <a:xfrm>
            <a:off x="0" y="411163"/>
            <a:ext cx="12192000" cy="1325562"/>
          </a:xfrm>
        </p:spPr>
        <p:txBody>
          <a:bodyPr/>
          <a:lstStyle/>
          <a:p>
            <a:pPr algn="ctr"/>
            <a:r>
              <a:rPr lang="en-US" dirty="0">
                <a:solidFill>
                  <a:srgbClr val="000000"/>
                </a:solidFill>
                <a:latin typeface="Proxima Nova Extrabold" panose="02000506030000020004"/>
                <a:ea typeface="Lato Black" panose="020F0A02020204030203" pitchFamily="34" charset="0"/>
                <a:cs typeface="Lato Black" panose="020F0A02020204030203" pitchFamily="34" charset="0"/>
              </a:rPr>
              <a:t>Linking between sites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440840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Link to desktop / Link to mobile</a:t>
            </a:r>
          </a:p>
        </p:txBody>
      </p:sp>
      <p:pic>
        <p:nvPicPr>
          <p:cNvPr id="9" name="Picture Placeholder 8" descr="Wikipedia mobile site page.">
            <a:extLst>
              <a:ext uri="{FF2B5EF4-FFF2-40B4-BE49-F238E27FC236}">
                <a16:creationId xmlns:a16="http://schemas.microsoft.com/office/drawing/2014/main" id="{D0CA014E-4683-D959-E917-7890F1686DBB}"/>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7062" b="706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Placeholder 9" descr="Wikipedia desktop site page on mobile.">
            <a:extLst>
              <a:ext uri="{FF2B5EF4-FFF2-40B4-BE49-F238E27FC236}">
                <a16:creationId xmlns:a16="http://schemas.microsoft.com/office/drawing/2014/main" id="{701B8FC6-2D37-F12C-130D-D80CD981F421}"/>
              </a:ext>
            </a:extLst>
          </p:cNvPr>
          <p:cNvPicPr>
            <a:picLocks noGrp="1" noChangeAspect="1"/>
          </p:cNvPicPr>
          <p:nvPr>
            <p:ph type="pic" sz="quarter" idx="23"/>
          </p:nvPr>
        </p:nvPicPr>
        <p:blipFill>
          <a:blip r:embed="rId4" r:link="rId5">
            <a:extLst>
              <a:ext uri="{28A0092B-C50C-407E-A947-70E740481C1C}">
                <a14:useLocalDpi xmlns:a14="http://schemas.microsoft.com/office/drawing/2010/main" val="0"/>
              </a:ext>
            </a:extLst>
          </a:blip>
          <a:srcRect t="7062" b="706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4913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03FA2-499A-4BE7-A65C-8A03C8CE50C2}"/>
              </a:ext>
            </a:extLst>
          </p:cNvPr>
          <p:cNvSpPr>
            <a:spLocks noGrp="1"/>
          </p:cNvSpPr>
          <p:nvPr>
            <p:ph type="title" idx="4294967295"/>
          </p:nvPr>
        </p:nvSpPr>
        <p:spPr>
          <a:xfrm>
            <a:off x="747523" y="822325"/>
            <a:ext cx="5029200" cy="1325563"/>
          </a:xfrm>
        </p:spPr>
        <p:txBody>
          <a:bodyPr/>
          <a:lstStyle/>
          <a:p>
            <a:pPr rtl="0" eaLnBrk="1" latinLnBrk="0" hangingPunct="1">
              <a:lnSpc>
                <a:spcPct val="100000"/>
              </a:lnSpc>
            </a:pPr>
            <a:r>
              <a:rPr lang="en-US" sz="4400" b="1" i="0" kern="1200" dirty="0">
                <a:solidFill>
                  <a:srgbClr val="000000"/>
                </a:solidFill>
                <a:effectLst/>
                <a:latin typeface="Proxima Nova" panose="02000506030000020004"/>
                <a:ea typeface="Lato Thin"/>
                <a:cs typeface="Lato Thin"/>
              </a:rPr>
              <a:t>Exercise</a:t>
            </a:r>
            <a:br>
              <a:rPr lang="en-US" sz="3200" b="1" i="0" kern="1200" dirty="0">
                <a:solidFill>
                  <a:srgbClr val="E65225"/>
                </a:solidFill>
                <a:effectLst/>
                <a:latin typeface="Proxima Nova" panose="02000506030000020004"/>
                <a:ea typeface="Lato Thin"/>
                <a:cs typeface="Lato Thin"/>
              </a:rPr>
            </a:br>
            <a:r>
              <a:rPr lang="en-US" sz="3200" b="1" i="0" kern="1200" dirty="0">
                <a:solidFill>
                  <a:srgbClr val="E65225"/>
                </a:solidFill>
                <a:effectLst/>
                <a:latin typeface="Proxima Nova" panose="02000506030000020004"/>
                <a:ea typeface="Lato Thin"/>
                <a:cs typeface="Lato Thin"/>
              </a:rPr>
              <a:t>Mobile site only</a:t>
            </a:r>
            <a:endParaRPr lang="en-US" dirty="0"/>
          </a:p>
        </p:txBody>
      </p:sp>
      <p:sp>
        <p:nvSpPr>
          <p:cNvPr id="5" name="TextBox 4">
            <a:extLst>
              <a:ext uri="{FF2B5EF4-FFF2-40B4-BE49-F238E27FC236}">
                <a16:creationId xmlns:a16="http://schemas.microsoft.com/office/drawing/2014/main" id="{299E4182-6652-485A-A66F-27EECE2A01D9}"/>
              </a:ext>
            </a:extLst>
          </p:cNvPr>
          <p:cNvSpPr txBox="1"/>
          <p:nvPr/>
        </p:nvSpPr>
        <p:spPr>
          <a:xfrm>
            <a:off x="747523" y="2147888"/>
            <a:ext cx="4482139"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Open these sites on a mobile device and see if you can find any mobile issues</a:t>
            </a:r>
          </a:p>
        </p:txBody>
      </p:sp>
      <p:sp>
        <p:nvSpPr>
          <p:cNvPr id="4" name="TextBox 3">
            <a:extLst>
              <a:ext uri="{FF2B5EF4-FFF2-40B4-BE49-F238E27FC236}">
                <a16:creationId xmlns:a16="http://schemas.microsoft.com/office/drawing/2014/main" id="{A7D530A6-3424-A251-A6C3-3FA94C2433AA}"/>
              </a:ext>
            </a:extLst>
          </p:cNvPr>
          <p:cNvSpPr txBox="1"/>
          <p:nvPr/>
        </p:nvSpPr>
        <p:spPr>
          <a:xfrm>
            <a:off x="6096000" y="1485106"/>
            <a:ext cx="5974079" cy="4505849"/>
          </a:xfrm>
          <a:prstGeom prst="rect">
            <a:avLst/>
          </a:prstGeom>
          <a:noFill/>
        </p:spPr>
        <p:txBody>
          <a:bodyPr wrap="square" rtlCol="0">
            <a:spAutoFit/>
          </a:bodyPr>
          <a:lstStyle/>
          <a:p>
            <a:pPr marL="685800" marR="0" lvl="0" indent="-6858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Monash University (</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hlinkClick r:id="rId2"/>
              </a:rPr>
              <a:t>https://www.monash.edu/</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 </a:t>
            </a:r>
          </a:p>
          <a:p>
            <a:pPr marL="685800" marR="0" lvl="0" indent="-6858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The University of Melbourne (</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hlinkClick r:id="rId3"/>
              </a:rPr>
              <a:t>https://www.unimelb.edu.au/</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a:t>
            </a:r>
          </a:p>
          <a:p>
            <a:pPr marL="685800" marR="0" lvl="0" indent="-6858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Griffith University (</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hlinkClick r:id="rId4"/>
              </a:rPr>
              <a:t>https://www.griffith.edu.au/</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a:t>
            </a:r>
          </a:p>
          <a:p>
            <a:pPr marL="685800" marR="0" lvl="0" indent="-6858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Charles Darwin University (</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hlinkClick r:id="rId5"/>
              </a:rPr>
              <a:t>https://www.cdu.edu.au/</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45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3C44D-23B1-44D2-8E01-84ADFE40C1C7}"/>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2.3 Geolocation</a:t>
            </a:r>
            <a:endParaRPr lang="en-US" dirty="0"/>
          </a:p>
        </p:txBody>
      </p:sp>
      <p:sp>
        <p:nvSpPr>
          <p:cNvPr id="5" name="Rectangle 4">
            <a:extLst>
              <a:ext uri="{FF2B5EF4-FFF2-40B4-BE49-F238E27FC236}">
                <a16:creationId xmlns:a16="http://schemas.microsoft.com/office/drawing/2014/main" id="{AFAC2733-4946-49BF-9F88-C54C55DB0C72}"/>
              </a:ext>
            </a:extLst>
          </p:cNvPr>
          <p:cNvSpPr/>
          <p:nvPr/>
        </p:nvSpPr>
        <p:spPr>
          <a:xfrm>
            <a:off x="982747" y="2382113"/>
            <a:ext cx="4133263" cy="2308324"/>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Changes of state of non-standard controls (e.g. hamburger menu, star ratings) are clearly indicated</a:t>
            </a:r>
          </a:p>
        </p:txBody>
      </p:sp>
      <p:pic>
        <p:nvPicPr>
          <p:cNvPr id="6" name="Picture Placeholder 5" descr="The United app has a hamburger icon in the top left">
            <a:extLst>
              <a:ext uri="{FF2B5EF4-FFF2-40B4-BE49-F238E27FC236}">
                <a16:creationId xmlns:a16="http://schemas.microsoft.com/office/drawing/2014/main" id="{32ADDADF-ADB2-4CF3-BD7F-A184BD8890F8}"/>
              </a:ext>
            </a:extLst>
          </p:cNvPr>
          <p:cNvPicPr>
            <a:picLocks/>
          </p:cNvPicPr>
          <p:nvPr/>
        </p:nvPicPr>
        <p:blipFill>
          <a:blip r:embed="rId2">
            <a:extLst>
              <a:ext uri="{28A0092B-C50C-407E-A947-70E740481C1C}">
                <a14:useLocalDpi xmlns:a14="http://schemas.microsoft.com/office/drawing/2010/main" val="0"/>
              </a:ext>
            </a:extLst>
          </a:blip>
          <a:srcRect t="7644" b="7644"/>
          <a:stretch>
            <a:fillRect/>
          </a:stretch>
        </p:blipFill>
        <p:spPr bwMode="auto">
          <a:xfrm>
            <a:off x="5637995" y="2184396"/>
            <a:ext cx="2119308" cy="3691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Placeholder 6" descr="The United app, with the menu open, has replaced the hamburger icon with a left-pointing arrow.">
            <a:extLst>
              <a:ext uri="{FF2B5EF4-FFF2-40B4-BE49-F238E27FC236}">
                <a16:creationId xmlns:a16="http://schemas.microsoft.com/office/drawing/2014/main" id="{DD8809F8-3087-49BB-9BDA-97C94745466C}"/>
              </a:ext>
            </a:extLst>
          </p:cNvPr>
          <p:cNvPicPr>
            <a:picLocks/>
          </p:cNvPicPr>
          <p:nvPr/>
        </p:nvPicPr>
        <p:blipFill>
          <a:blip r:embed="rId3">
            <a:extLst>
              <a:ext uri="{28A0092B-C50C-407E-A947-70E740481C1C}">
                <a14:useLocalDpi xmlns:a14="http://schemas.microsoft.com/office/drawing/2010/main" val="0"/>
              </a:ext>
            </a:extLst>
          </a:blip>
          <a:srcRect t="7644" b="7644"/>
          <a:stretch>
            <a:fillRect/>
          </a:stretch>
        </p:blipFill>
        <p:spPr bwMode="auto">
          <a:xfrm>
            <a:off x="8799138" y="2175928"/>
            <a:ext cx="2140389" cy="3691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49108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6142-EA96-431C-8DF0-2F81A802B134}"/>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2.8 Summary of content</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Where the text requires reading ability more advanced than Flesch Kincaid level 8, a summary or description of content is provided</a:t>
            </a:r>
            <a:r>
              <a:rPr kumimoji="0" lang="en-GB"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 (for more information see </a:t>
            </a:r>
            <a:r>
              <a:rPr kumimoji="0" lang="en-GB"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hlinkClick r:id="rId2">
                  <a:extLst>
                    <a:ext uri="{A12FA001-AC4F-418D-AE19-62706E023703}">
                      <ahyp:hlinkClr xmlns:ahyp="http://schemas.microsoft.com/office/drawing/2018/hyperlinkcolor" val="tx"/>
                    </a:ext>
                  </a:extLst>
                </a:hlinkClick>
              </a:rPr>
              <a:t>SC 3.1.5: Reading Level</a:t>
            </a:r>
            <a:r>
              <a:rPr kumimoji="0" lang="en-GB"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a:t>
            </a:r>
            <a:endPar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endParaRPr>
          </a:p>
        </p:txBody>
      </p:sp>
    </p:spTree>
    <p:extLst>
      <p:ext uri="{BB962C8B-B14F-4D97-AF65-F5344CB8AC3E}">
        <p14:creationId xmlns:p14="http://schemas.microsoft.com/office/powerpoint/2010/main" val="1110448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9F8-1888-4FA3-A977-3A0C3AC28685}"/>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2.8: Summary of content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437103" cy="535531"/>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No summary provided</a:t>
            </a:r>
          </a:p>
        </p:txBody>
      </p:sp>
      <p:pic>
        <p:nvPicPr>
          <p:cNvPr id="7" name="Picture Placeholder 6" descr="Screenshot of an article with the headline &quot;Scott Morrison says compensation for volunteer firefighters not a priority&quot;">
            <a:extLst>
              <a:ext uri="{FF2B5EF4-FFF2-40B4-BE49-F238E27FC236}">
                <a16:creationId xmlns:a16="http://schemas.microsoft.com/office/drawing/2014/main" id="{63A121FA-0558-4C84-8E77-9EEE2106A31C}"/>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9632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9F8-1888-4FA3-A977-3A0C3AC28685}"/>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2.8: Summary of content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43710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Summary does not meet Reading level 8</a:t>
            </a:r>
          </a:p>
        </p:txBody>
      </p:sp>
      <p:pic>
        <p:nvPicPr>
          <p:cNvPr id="8" name="Picture Placeholder 7" descr="Screenshot of an article. The summary reads &quot;A 'severe to extreme' heatwave will grip large parts of the country across the weekend, making conditions difficult for firefighters working to control catastrophic blazes in several states.&quot;">
            <a:extLst>
              <a:ext uri="{FF2B5EF4-FFF2-40B4-BE49-F238E27FC236}">
                <a16:creationId xmlns:a16="http://schemas.microsoft.com/office/drawing/2014/main" id="{780B0927-7722-4F3A-B115-29842E009FFD}"/>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4136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9F8-1888-4FA3-A977-3A0C3AC28685}"/>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2.8: Summary of content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43710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(Exclusion - Creative content) – Novel</a:t>
            </a:r>
          </a:p>
        </p:txBody>
      </p:sp>
      <p:pic>
        <p:nvPicPr>
          <p:cNvPr id="7" name="Picture Placeholder 6" descr="Screengrab of the Prologue of an eBook.">
            <a:extLst>
              <a:ext uri="{FF2B5EF4-FFF2-40B4-BE49-F238E27FC236}">
                <a16:creationId xmlns:a16="http://schemas.microsoft.com/office/drawing/2014/main" id="{B41ECA25-9155-4533-BB2E-94FEE3DD68DA}"/>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26019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3975</TotalTime>
  <Words>3098</Words>
  <Application>Microsoft Office PowerPoint</Application>
  <PresentationFormat>Widescreen</PresentationFormat>
  <Paragraphs>273</Paragraphs>
  <Slides>47</Slides>
  <Notes>33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47</vt:i4>
      </vt:variant>
    </vt:vector>
  </HeadingPairs>
  <TitlesOfParts>
    <vt:vector size="64" baseType="lpstr">
      <vt:lpstr>Arial</vt:lpstr>
      <vt:lpstr>Calibri</vt:lpstr>
      <vt:lpstr>Calibri Light</vt:lpstr>
      <vt:lpstr>Proxima Nova</vt:lpstr>
      <vt:lpstr>Proxima Nova Cn Rg</vt:lpstr>
      <vt:lpstr>Proxima Nova Extrabold</vt:lpstr>
      <vt:lpstr>Proxima Nova Medium</vt:lpstr>
      <vt:lpstr>Proxima Nova Semibold</vt:lpstr>
      <vt:lpstr>ProximaNova-Semibold</vt:lpstr>
      <vt:lpstr>Roboto Light</vt:lpstr>
      <vt:lpstr>Source Sans Pro Regular</vt:lpstr>
      <vt:lpstr>Symbol</vt:lpstr>
      <vt:lpstr>Office Theme</vt:lpstr>
      <vt:lpstr>1_Custom Design</vt:lpstr>
      <vt:lpstr>3_Office Theme</vt:lpstr>
      <vt:lpstr>5_Office Theme</vt:lpstr>
      <vt:lpstr>6_Office Theme</vt:lpstr>
      <vt:lpstr>Mobile Accessibility (Morning)</vt:lpstr>
      <vt:lpstr>2.3 Geolocation</vt:lpstr>
      <vt:lpstr>2.3 Geolocation</vt:lpstr>
      <vt:lpstr>2.3 Geolocation</vt:lpstr>
      <vt:lpstr>2.3 Geolocation</vt:lpstr>
      <vt:lpstr>2.8 Summary of content</vt:lpstr>
      <vt:lpstr>2.8: Summary of content</vt:lpstr>
      <vt:lpstr>2.8: Summary of content</vt:lpstr>
      <vt:lpstr>2.8: Summary of content</vt:lpstr>
      <vt:lpstr>2.9: Ambiguous text</vt:lpstr>
      <vt:lpstr>2.9: Ambiguous text</vt:lpstr>
      <vt:lpstr>2.9: Ambiguous text</vt:lpstr>
      <vt:lpstr>Mobile Accessibility (Afternoon)</vt:lpstr>
      <vt:lpstr>Navigational aids</vt:lpstr>
      <vt:lpstr>Navigational aids</vt:lpstr>
      <vt:lpstr>5.1: Visual indicators</vt:lpstr>
      <vt:lpstr>5.1: Visual indicators</vt:lpstr>
      <vt:lpstr>5.1: Visual indicators</vt:lpstr>
      <vt:lpstr>5.1: Visual indicators</vt:lpstr>
      <vt:lpstr>5.3: Descriptive headings</vt:lpstr>
      <vt:lpstr>5.3: Descriptive headings</vt:lpstr>
      <vt:lpstr>5.3: Descriptive headings</vt:lpstr>
      <vt:lpstr>5.5: Navigation features</vt:lpstr>
      <vt:lpstr>5.5: Navigation features</vt:lpstr>
      <vt:lpstr>5.5: Navigation features</vt:lpstr>
      <vt:lpstr>5.5: Navigation features</vt:lpstr>
      <vt:lpstr>Audio and video</vt:lpstr>
      <vt:lpstr>Audio and video</vt:lpstr>
      <vt:lpstr>6.1: Transcript</vt:lpstr>
      <vt:lpstr>6.1: Transcript</vt:lpstr>
      <vt:lpstr>6.1: Transcript</vt:lpstr>
      <vt:lpstr>6.1: Transcript</vt:lpstr>
      <vt:lpstr>Forms</vt:lpstr>
      <vt:lpstr>Forms</vt:lpstr>
      <vt:lpstr>7.4: Positioned field labels</vt:lpstr>
      <vt:lpstr>7.4: Positioned field labels</vt:lpstr>
      <vt:lpstr>7.4: Positioned field labels</vt:lpstr>
      <vt:lpstr>7.4: Positioned field labels</vt:lpstr>
      <vt:lpstr>7.4: Positioned field labels</vt:lpstr>
      <vt:lpstr>7.5: Visible field labels</vt:lpstr>
      <vt:lpstr>7.5: Visible field labels</vt:lpstr>
      <vt:lpstr>7.5: Visible field labels</vt:lpstr>
      <vt:lpstr>Mobile and desktop interaction</vt:lpstr>
      <vt:lpstr>Mobile / desktop interaction</vt:lpstr>
      <vt:lpstr>8.2: Linking between sites</vt:lpstr>
      <vt:lpstr>Linking between sites</vt:lpstr>
      <vt:lpstr>Exercise Mobile site only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Tomas</dc:creator>
  <cp:lastModifiedBy>Gian Wild</cp:lastModifiedBy>
  <cp:revision>184</cp:revision>
  <cp:lastPrinted>2022-11-20T17:39:11Z</cp:lastPrinted>
  <dcterms:created xsi:type="dcterms:W3CDTF">2019-01-10T22:55:08Z</dcterms:created>
  <dcterms:modified xsi:type="dcterms:W3CDTF">2022-11-20T17:54:52Z</dcterms:modified>
</cp:coreProperties>
</file>