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667" r:id="rId3"/>
    <p:sldMasterId id="2147483733" r:id="rId4"/>
    <p:sldMasterId id="2147483771" r:id="rId5"/>
    <p:sldMasterId id="2147483830" r:id="rId6"/>
    <p:sldMasterId id="2147483868" r:id="rId7"/>
  </p:sldMasterIdLst>
  <p:notesMasterIdLst>
    <p:notesMasterId r:id="rId80"/>
  </p:notesMasterIdLst>
  <p:sldIdLst>
    <p:sldId id="303" r:id="rId8"/>
    <p:sldId id="382" r:id="rId9"/>
    <p:sldId id="383" r:id="rId10"/>
    <p:sldId id="497" r:id="rId11"/>
    <p:sldId id="385" r:id="rId12"/>
    <p:sldId id="339" r:id="rId13"/>
    <p:sldId id="337" r:id="rId14"/>
    <p:sldId id="340" r:id="rId15"/>
    <p:sldId id="341" r:id="rId16"/>
    <p:sldId id="342" r:id="rId17"/>
    <p:sldId id="386" r:id="rId18"/>
    <p:sldId id="498" r:id="rId19"/>
    <p:sldId id="499" r:id="rId20"/>
    <p:sldId id="257" r:id="rId21"/>
    <p:sldId id="387" r:id="rId22"/>
    <p:sldId id="501" r:id="rId23"/>
    <p:sldId id="349" r:id="rId24"/>
    <p:sldId id="350" r:id="rId25"/>
    <p:sldId id="351" r:id="rId26"/>
    <p:sldId id="1846" r:id="rId27"/>
    <p:sldId id="353" r:id="rId28"/>
    <p:sldId id="354" r:id="rId29"/>
    <p:sldId id="355" r:id="rId30"/>
    <p:sldId id="356" r:id="rId31"/>
    <p:sldId id="357" r:id="rId32"/>
    <p:sldId id="358" r:id="rId33"/>
    <p:sldId id="359" r:id="rId34"/>
    <p:sldId id="503" r:id="rId35"/>
    <p:sldId id="377" r:id="rId36"/>
    <p:sldId id="379" r:id="rId37"/>
    <p:sldId id="504" r:id="rId38"/>
    <p:sldId id="1656" r:id="rId39"/>
    <p:sldId id="506" r:id="rId40"/>
    <p:sldId id="500" r:id="rId41"/>
    <p:sldId id="388" r:id="rId42"/>
    <p:sldId id="407" r:id="rId43"/>
    <p:sldId id="391" r:id="rId44"/>
    <p:sldId id="393" r:id="rId45"/>
    <p:sldId id="395" r:id="rId46"/>
    <p:sldId id="396" r:id="rId47"/>
    <p:sldId id="398" r:id="rId48"/>
    <p:sldId id="403" r:id="rId49"/>
    <p:sldId id="404" r:id="rId50"/>
    <p:sldId id="405" r:id="rId51"/>
    <p:sldId id="406" r:id="rId52"/>
    <p:sldId id="542" r:id="rId53"/>
    <p:sldId id="408" r:id="rId54"/>
    <p:sldId id="1847" r:id="rId55"/>
    <p:sldId id="410" r:id="rId56"/>
    <p:sldId id="411" r:id="rId57"/>
    <p:sldId id="1724" r:id="rId58"/>
    <p:sldId id="507" r:id="rId59"/>
    <p:sldId id="508" r:id="rId60"/>
    <p:sldId id="510" r:id="rId61"/>
    <p:sldId id="512" r:id="rId62"/>
    <p:sldId id="513" r:id="rId63"/>
    <p:sldId id="514" r:id="rId64"/>
    <p:sldId id="516" r:id="rId65"/>
    <p:sldId id="517" r:id="rId66"/>
    <p:sldId id="518" r:id="rId67"/>
    <p:sldId id="1835" r:id="rId68"/>
    <p:sldId id="414" r:id="rId69"/>
    <p:sldId id="415" r:id="rId70"/>
    <p:sldId id="416" r:id="rId71"/>
    <p:sldId id="417" r:id="rId72"/>
    <p:sldId id="1848" r:id="rId73"/>
    <p:sldId id="1711" r:id="rId74"/>
    <p:sldId id="1816" r:id="rId75"/>
    <p:sldId id="1729" r:id="rId76"/>
    <p:sldId id="1730" r:id="rId77"/>
    <p:sldId id="1731" r:id="rId78"/>
    <p:sldId id="173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5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showGuides="1">
      <p:cViewPr varScale="1">
        <p:scale>
          <a:sx n="61" d="100"/>
          <a:sy n="61" d="100"/>
        </p:scale>
        <p:origin x="34" y="811"/>
      </p:cViewPr>
      <p:guideLst>
        <p:guide orient="horz" pos="2160"/>
        <p:guide pos="3840"/>
      </p:guideLst>
    </p:cSldViewPr>
  </p:slideViewPr>
  <p:outlineViewPr>
    <p:cViewPr>
      <p:scale>
        <a:sx n="33" d="100"/>
        <a:sy n="33" d="100"/>
      </p:scale>
      <p:origin x="0" y="-8626"/>
    </p:cViewPr>
  </p:outlineViewPr>
  <p:notesTextViewPr>
    <p:cViewPr>
      <p:scale>
        <a:sx n="3" d="2"/>
        <a:sy n="3" d="2"/>
      </p:scale>
      <p:origin x="0" y="0"/>
    </p:cViewPr>
  </p:notesTextViewPr>
  <p:sorterViewPr>
    <p:cViewPr>
      <p:scale>
        <a:sx n="100" d="100"/>
        <a:sy n="100" d="100"/>
      </p:scale>
      <p:origin x="0" y="-264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D4E3D-0EFB-4950-8F17-A34C8FB65CBD}" type="datetimeFigureOut">
              <a:rPr lang="en-US" smtClean="0"/>
              <a:t>11/20/2022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CD94E-C4E9-4E07-8B90-22399BF2E8D1}" type="slidenum">
              <a:rPr lang="en-US" smtClean="0"/>
              <a:t>‹#›</a:t>
            </a:fld>
            <a:endParaRPr lang="en-US" dirty="0"/>
          </a:p>
        </p:txBody>
      </p:sp>
    </p:spTree>
    <p:extLst>
      <p:ext uri="{BB962C8B-B14F-4D97-AF65-F5344CB8AC3E}">
        <p14:creationId xmlns:p14="http://schemas.microsoft.com/office/powerpoint/2010/main" val="336805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List_of_true_homonyms"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en.wikipedia.org/wiki/Capitonym" TargetMode="External"/><Relationship Id="rId5" Type="http://schemas.openxmlformats.org/officeDocument/2006/relationships/hyperlink" Target="https://en.wiktionary.org/wiki/Category:English_heteronyms" TargetMode="External"/><Relationship Id="rId4" Type="http://schemas.openxmlformats.org/officeDocument/2006/relationships/hyperlink" Target="https://en.wikipedia.org/wiki/Wikipedia:Lists_of_common_misspellings/Homophon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1</a:t>
            </a:fld>
            <a:endParaRPr lang="en-US" dirty="0"/>
          </a:p>
        </p:txBody>
      </p:sp>
    </p:spTree>
    <p:extLst>
      <p:ext uri="{BB962C8B-B14F-4D97-AF65-F5344CB8AC3E}">
        <p14:creationId xmlns:p14="http://schemas.microsoft.com/office/powerpoint/2010/main" val="160770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Proxima Nova"/>
                <a:ea typeface="MS Mincho" panose="020B0400000000000000" pitchFamily="49" charset="-128"/>
                <a:cs typeface="Arial" panose="020B0604020202020204" pitchFamily="34" charset="0"/>
              </a:rPr>
              <a:t>Two rows of content under the “Top Stories” heading indicate that more content is visible on swipe as part of the content is cut off. There is a link labelled “See more” and the same content is shown when this link is activated as the additional content on swipe.</a:t>
            </a:r>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59</a:t>
            </a:fld>
            <a:endParaRPr lang="en-US" dirty="0"/>
          </a:p>
        </p:txBody>
      </p:sp>
    </p:spTree>
    <p:extLst>
      <p:ext uri="{BB962C8B-B14F-4D97-AF65-F5344CB8AC3E}">
        <p14:creationId xmlns:p14="http://schemas.microsoft.com/office/powerpoint/2010/main" val="290310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Proxima Nova" panose="02000506030000020004"/>
                <a:ea typeface="MS Mincho" panose="020B0400000000000000" pitchFamily="49" charset="-128"/>
                <a:cs typeface="Arial" panose="020B0604020202020204" pitchFamily="34" charset="0"/>
              </a:rPr>
              <a:t>When viewing the weather on Google you can select and drag the slider to determine the weather at certain times during the day. You can also tap on one of the times to move the slider to that specific time.</a:t>
            </a:r>
            <a:endParaRPr lang="en-AU" dirty="0"/>
          </a:p>
        </p:txBody>
      </p:sp>
      <p:sp>
        <p:nvSpPr>
          <p:cNvPr id="4" name="Slide Number Placeholder 3"/>
          <p:cNvSpPr>
            <a:spLocks noGrp="1"/>
          </p:cNvSpPr>
          <p:nvPr>
            <p:ph type="sldNum" sz="quarter" idx="5"/>
          </p:nvPr>
        </p:nvSpPr>
        <p:spPr/>
        <p:txBody>
          <a:bodyPr/>
          <a:lstStyle/>
          <a:p>
            <a:fld id="{B5FCD94E-C4E9-4E07-8B90-22399BF2E8D1}" type="slidenum">
              <a:rPr lang="en-US" smtClean="0"/>
              <a:t>60</a:t>
            </a:fld>
            <a:endParaRPr lang="en-US" dirty="0"/>
          </a:p>
        </p:txBody>
      </p:sp>
    </p:spTree>
    <p:extLst>
      <p:ext uri="{BB962C8B-B14F-4D97-AF65-F5344CB8AC3E}">
        <p14:creationId xmlns:p14="http://schemas.microsoft.com/office/powerpoint/2010/main" val="1960538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article does not provide a summary version.</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61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summary provided requires a Flesch Kincaid Reading Level of 16.4.</a:t>
            </a:r>
          </a:p>
          <a:p>
            <a:pPr marL="0" marR="0">
              <a:spcBef>
                <a:spcPts val="600"/>
              </a:spcBef>
              <a:spcAft>
                <a:spcPts val="600"/>
              </a:spcAft>
            </a:pPr>
            <a:endParaRPr lang="en-GB"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The summary reads "A 'severe to extreme' heatwave will grip large parts of the country across the weekend, making conditions difficult for firefighters working to control catastrophic blazes in several states."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88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 novel “Lightning People” in the Kindle app does not need to meet the summary requirement.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81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900"/>
              </a:spcBef>
              <a:spcAft>
                <a:spcPts val="0"/>
              </a:spcAft>
            </a:pPr>
            <a:r>
              <a:rPr lang="en-GB"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this requirement</a:t>
            </a:r>
            <a:endParaRPr lang="en-US" sz="1800" b="1" spc="-40" dirty="0">
              <a:solidFill>
                <a:srgbClr val="538135"/>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Screen reader users hear words spoken aloud. Therefore, there are some words which will be ambiguous to them, such as write / right, aloud / allowed, etc.</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There are five types of ambiguous text:</a:t>
            </a:r>
          </a:p>
          <a:p>
            <a:pPr marL="342900" marR="0" lvl="0" indent="-342900">
              <a:lnSpc>
                <a:spcPct val="120000"/>
              </a:lnSpc>
              <a:spcBef>
                <a:spcPts val="300"/>
              </a:spcBef>
              <a:spcAft>
                <a:spcPts val="300"/>
              </a:spcAft>
              <a:buFont typeface="Symbol" panose="05050102010706020507" pitchFamily="18" charset="2"/>
              <a:buChar char=""/>
            </a:pP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3"/>
              </a:rPr>
              <a:t>Homonyms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4"/>
              </a:rPr>
              <a:t>Homophones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5"/>
              </a:rPr>
              <a:t>Heteronyms / </a:t>
            </a:r>
            <a:r>
              <a:rPr lang="en-GB" sz="1800" u="sng" dirty="0" err="1">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5"/>
              </a:rPr>
              <a:t>Heterophones</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hlinkClick r:id="rId6"/>
              </a:rPr>
              <a:t>Capitonyms</a:t>
            </a:r>
            <a:endParaRPr lang="en-GB" sz="1800" u="sng"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homographs and </a:t>
            </a:r>
            <a:r>
              <a:rPr lang="en-GB" sz="1800" b="1" spc="-40" dirty="0" err="1">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heterographs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Please note there are two other terms that are used in these situations: homographs and </a:t>
            </a:r>
            <a:r>
              <a:rPr lang="en-US" sz="1800" dirty="0" err="1">
                <a:effectLst/>
                <a:latin typeface="Proxima Nova Cn Rg" panose="02000506030000020004" pitchFamily="50" charset="0"/>
                <a:ea typeface="MS Mincho" panose="02020609040205080304" pitchFamily="49" charset="-128"/>
                <a:cs typeface="Arial" panose="020B0604020202020204" pitchFamily="34" charset="0"/>
              </a:rPr>
              <a:t>heterographs</a:t>
            </a:r>
            <a:r>
              <a:rPr lang="en-US" sz="1800" dirty="0">
                <a:effectLst/>
                <a:latin typeface="Proxima Nova Cn Rg" panose="02000506030000020004" pitchFamily="50" charset="0"/>
                <a:ea typeface="MS Mincho" panose="02020609040205080304" pitchFamily="49" charset="-128"/>
                <a:cs typeface="Arial" panose="020B0604020202020204" pitchFamily="34" charset="0"/>
              </a:rPr>
              <a:t>. </a:t>
            </a: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Homographs have the same spelling and different meaning and the pronunciation is irrelevant. An example homograph is:</a:t>
            </a: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minute (60 in an hour)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minute (take notes)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minute (tiny). </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Therefore, homographs are always either homonyms or heteronyms. </a:t>
            </a:r>
          </a:p>
          <a:p>
            <a:pPr marL="0" marR="0">
              <a:spcBef>
                <a:spcPts val="600"/>
              </a:spcBef>
              <a:spcAft>
                <a:spcPts val="600"/>
              </a:spcAft>
            </a:pPr>
            <a:r>
              <a:rPr lang="en-US" sz="1800" dirty="0" err="1">
                <a:effectLst/>
                <a:latin typeface="Proxima Nova Cn Rg" panose="02000506030000020004" pitchFamily="50" charset="0"/>
                <a:ea typeface="MS Mincho" panose="02020609040205080304" pitchFamily="49" charset="-128"/>
                <a:cs typeface="Arial" panose="020B0604020202020204" pitchFamily="34" charset="0"/>
              </a:rPr>
              <a:t>Heterographs</a:t>
            </a:r>
            <a:r>
              <a:rPr lang="en-US" sz="1800" dirty="0">
                <a:effectLst/>
                <a:latin typeface="Proxima Nova Cn Rg" panose="02000506030000020004" pitchFamily="50" charset="0"/>
                <a:ea typeface="MS Mincho" panose="02020609040205080304" pitchFamily="49" charset="-128"/>
                <a:cs typeface="Arial" panose="020B0604020202020204" pitchFamily="34" charset="0"/>
              </a:rPr>
              <a:t> have different spelling, different meaning and the same pronunciation. An example heterography is:</a:t>
            </a: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to (travel)</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too (also)</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342900" marR="0" lvl="0" indent="-342900">
              <a:lnSpc>
                <a:spcPct val="120000"/>
              </a:lnSpc>
              <a:spcBef>
                <a:spcPts val="300"/>
              </a:spcBef>
              <a:spcAft>
                <a:spcPts val="300"/>
              </a:spcAft>
              <a:buFont typeface="Symbol" panose="05050102010706020507" pitchFamily="18" charset="2"/>
              <a:buChar char=""/>
            </a:pPr>
            <a:r>
              <a:rPr lang="en-GB"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rPr>
              <a:t>two (one more than one)</a:t>
            </a: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spcBef>
                <a:spcPts val="600"/>
              </a:spcBef>
              <a:spcAft>
                <a:spcPts val="600"/>
              </a:spcAft>
            </a:pPr>
            <a:r>
              <a:rPr lang="en-US" sz="1800" dirty="0">
                <a:effectLst/>
                <a:latin typeface="Proxima Nova Cn Rg" panose="02000506030000020004" pitchFamily="50" charset="0"/>
                <a:ea typeface="MS Mincho" panose="02020609040205080304" pitchFamily="49" charset="-128"/>
                <a:cs typeface="Arial" panose="020B0604020202020204" pitchFamily="34" charset="0"/>
              </a:rPr>
              <a:t>Therefore, </a:t>
            </a:r>
            <a:r>
              <a:rPr lang="en-US" sz="1800" dirty="0" err="1">
                <a:effectLst/>
                <a:latin typeface="Proxima Nova Cn Rg" panose="02000506030000020004" pitchFamily="50" charset="0"/>
                <a:ea typeface="MS Mincho" panose="02020609040205080304" pitchFamily="49" charset="-128"/>
                <a:cs typeface="Arial" panose="020B0604020202020204" pitchFamily="34" charset="0"/>
              </a:rPr>
              <a:t>heterographs</a:t>
            </a:r>
            <a:r>
              <a:rPr lang="en-US" sz="1800" dirty="0">
                <a:effectLst/>
                <a:latin typeface="Proxima Nova Cn Rg" panose="02000506030000020004" pitchFamily="50" charset="0"/>
                <a:ea typeface="MS Mincho" panose="02020609040205080304" pitchFamily="49" charset="-128"/>
                <a:cs typeface="Arial" panose="020B0604020202020204" pitchFamily="34" charset="0"/>
              </a:rPr>
              <a:t> are also homophones.</a:t>
            </a: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About testing this requirement</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This requirement is probably best tested by automation.</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r>
              <a:rPr lang="en-GB"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rPr>
              <a:t>Exclusions</a:t>
            </a:r>
            <a:endParaRPr lang="en-US" sz="1800" b="1" spc="-40" dirty="0">
              <a:solidFill>
                <a:srgbClr val="303030"/>
              </a:solidFill>
              <a:effectLst/>
              <a:latin typeface="ProximaNova-Semibold" panose="02000506030000020004" pitchFamily="50" charset="0"/>
              <a:ea typeface="Times New Roman" panose="02020603050405020304" pitchFamily="18" charset="0"/>
              <a:cs typeface="ProximaNova-Semibold" panose="02000506030000020004" pitchFamily="50" charset="0"/>
            </a:endParaRPr>
          </a:p>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Creative content is excluded from this requirement.</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lvl="0" indent="0">
              <a:lnSpc>
                <a:spcPct val="120000"/>
              </a:lnSpc>
              <a:spcBef>
                <a:spcPts val="300"/>
              </a:spcBef>
              <a:spcAft>
                <a:spcPts val="300"/>
              </a:spcAft>
              <a:buFont typeface="Symbol" panose="05050102010706020507" pitchFamily="18" charset="2"/>
              <a:buNone/>
            </a:pP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a:p>
            <a:pPr marL="0" marR="0">
              <a:spcBef>
                <a:spcPts val="600"/>
              </a:spcBef>
              <a:spcAft>
                <a:spcPts val="600"/>
              </a:spcAft>
            </a:pP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pPr marL="0" marR="0">
              <a:lnSpc>
                <a:spcPct val="120000"/>
              </a:lnSpc>
              <a:spcBef>
                <a:spcPts val="900"/>
              </a:spcBef>
              <a:spcAft>
                <a:spcPts val="0"/>
              </a:spcAft>
            </a:pPr>
            <a:endParaRPr lang="en-US" sz="1800" dirty="0">
              <a:solidFill>
                <a:srgbClr val="262626"/>
              </a:solidFill>
              <a:effectLst/>
              <a:latin typeface="Proxima Nova Cn Rg" panose="02000506030000020004" pitchFamily="50" charset="0"/>
              <a:ea typeface="MS Mincho" panose="02020609040205080304" pitchFamily="49" charset="-128"/>
              <a:cs typeface="ProximaNova-Light" panose="02000506030000020004" pitchFamily="50"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70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It is unclear whether this article heading is referring to the country or to table settings.</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43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GB" sz="1800" dirty="0">
                <a:effectLst/>
                <a:latin typeface="Proxima Nova Cn Rg" panose="02000506030000020004" pitchFamily="50" charset="0"/>
                <a:ea typeface="MS Mincho" panose="02020609040205080304" pitchFamily="49" charset="-128"/>
                <a:cs typeface="Arial" panose="020B0604020202020204" pitchFamily="34" charset="0"/>
              </a:rPr>
              <a:t>It is clear that the article refers to the month “March.”</a:t>
            </a:r>
            <a:endParaRPr lang="en-US" sz="1800" dirty="0">
              <a:effectLst/>
              <a:latin typeface="Proxima Nova Cn Rg" panose="02000506030000020004" pitchFamily="50"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CD94E-C4E9-4E07-8B90-22399BF2E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18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17.jp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6.xml"/><Relationship Id="rId4" Type="http://schemas.openxmlformats.org/officeDocument/2006/relationships/image" Target="../media/image17.jp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8.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0.jpe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419673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11/20/2022</a:t>
            </a:fld>
            <a:endParaRPr lang="en-US" dirty="0"/>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dirty="0"/>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14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dirty="0"/>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46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8CBE-C9CC-4CFD-8BE5-B69BAFBB9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DC6893-F866-4ACE-9E87-4CB9C3D5D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41CED3-C9ED-49EB-A1A3-B219E2DB6D54}"/>
              </a:ext>
            </a:extLst>
          </p:cNvPr>
          <p:cNvSpPr>
            <a:spLocks noGrp="1"/>
          </p:cNvSpPr>
          <p:nvPr>
            <p:ph type="dt" sz="half" idx="10"/>
          </p:nvPr>
        </p:nvSpPr>
        <p:spPr/>
        <p:txBody>
          <a:bodyPr/>
          <a:lstStyle/>
          <a:p>
            <a:fld id="{C67EDD29-1EED-4516-B2DB-86E723DC52F5}" type="datetimeFigureOut">
              <a:rPr lang="en-US" smtClean="0"/>
              <a:t>11/20/2022</a:t>
            </a:fld>
            <a:endParaRPr lang="en-US" dirty="0"/>
          </a:p>
        </p:txBody>
      </p:sp>
      <p:sp>
        <p:nvSpPr>
          <p:cNvPr id="5" name="Footer Placeholder 4">
            <a:extLst>
              <a:ext uri="{FF2B5EF4-FFF2-40B4-BE49-F238E27FC236}">
                <a16:creationId xmlns:a16="http://schemas.microsoft.com/office/drawing/2014/main" id="{D59477A5-E3A3-458D-8E6F-3C35257135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6E45D7-5D96-407C-A8F5-427A2AEF6CA6}"/>
              </a:ext>
            </a:extLst>
          </p:cNvPr>
          <p:cNvSpPr>
            <a:spLocks noGrp="1"/>
          </p:cNvSpPr>
          <p:nvPr>
            <p:ph type="sldNum" sz="quarter" idx="12"/>
          </p:nvPr>
        </p:nvSpPr>
        <p:spPr/>
        <p:txBody>
          <a:bodyPr/>
          <a:lstStyle/>
          <a:p>
            <a:fld id="{CC2003CA-433E-490B-B6D0-1102DFF2E5CC}" type="slidenum">
              <a:rPr lang="en-US" smtClean="0"/>
              <a:t>‹#›</a:t>
            </a:fld>
            <a:endParaRPr lang="en-US" dirty="0"/>
          </a:p>
        </p:txBody>
      </p:sp>
    </p:spTree>
    <p:extLst>
      <p:ext uri="{BB962C8B-B14F-4D97-AF65-F5344CB8AC3E}">
        <p14:creationId xmlns:p14="http://schemas.microsoft.com/office/powerpoint/2010/main" val="3167549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534E95-3ACB-4479-97CB-85B0EDAD17DD}"/>
              </a:ext>
            </a:extLst>
          </p:cNvPr>
          <p:cNvSpPr/>
          <p:nvPr userDrawn="1"/>
        </p:nvSpPr>
        <p:spPr>
          <a:xfrm>
            <a:off x="0" y="0"/>
            <a:ext cx="12192000" cy="7086600"/>
          </a:xfrm>
          <a:prstGeom prst="rect">
            <a:avLst/>
          </a:prstGeom>
          <a:gradFill>
            <a:gsLst>
              <a:gs pos="0">
                <a:srgbClr val="C00000"/>
              </a:gs>
              <a:gs pos="100000">
                <a:srgbClr val="FF66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60017C1-8A4B-4E31-9766-8FE96922AC43}"/>
              </a:ext>
            </a:extLst>
          </p:cNvPr>
          <p:cNvSpPr/>
          <p:nvPr userDrawn="1"/>
        </p:nvSpPr>
        <p:spPr>
          <a:xfrm>
            <a:off x="2298205"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4AFC136C-A5F6-472A-9BDC-E94C84135E29}"/>
              </a:ext>
            </a:extLst>
          </p:cNvPr>
          <p:cNvSpPr/>
          <p:nvPr userDrawn="1"/>
        </p:nvSpPr>
        <p:spPr>
          <a:xfrm>
            <a:off x="5337588"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Freeform 85">
            <a:extLst>
              <a:ext uri="{FF2B5EF4-FFF2-40B4-BE49-F238E27FC236}">
                <a16:creationId xmlns:a16="http://schemas.microsoft.com/office/drawing/2014/main" id="{9D9D1674-10E5-46C2-BFC5-43904CF113E8}"/>
              </a:ext>
            </a:extLst>
          </p:cNvPr>
          <p:cNvSpPr>
            <a:spLocks noChangeArrowheads="1"/>
          </p:cNvSpPr>
          <p:nvPr userDrawn="1"/>
        </p:nvSpPr>
        <p:spPr bwMode="auto">
          <a:xfrm>
            <a:off x="2575028" y="2901263"/>
            <a:ext cx="668338" cy="538162"/>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
        <p:nvSpPr>
          <p:cNvPr id="17" name="Freeform 48">
            <a:extLst>
              <a:ext uri="{FF2B5EF4-FFF2-40B4-BE49-F238E27FC236}">
                <a16:creationId xmlns:a16="http://schemas.microsoft.com/office/drawing/2014/main" id="{8939ECF1-AE81-4FBC-8A9B-DC22AA25124F}"/>
              </a:ext>
            </a:extLst>
          </p:cNvPr>
          <p:cNvSpPr>
            <a:spLocks noChangeArrowheads="1"/>
          </p:cNvSpPr>
          <p:nvPr userDrawn="1"/>
        </p:nvSpPr>
        <p:spPr bwMode="auto">
          <a:xfrm>
            <a:off x="5869193" y="2986987"/>
            <a:ext cx="419100" cy="452438"/>
          </a:xfrm>
          <a:custGeom>
            <a:avLst/>
            <a:gdLst>
              <a:gd name="T0" fmla="*/ 0 w 293"/>
              <a:gd name="T1" fmla="*/ 106 h 311"/>
              <a:gd name="T2" fmla="*/ 0 w 293"/>
              <a:gd name="T3" fmla="*/ 106 h 311"/>
              <a:gd name="T4" fmla="*/ 0 w 293"/>
              <a:gd name="T5" fmla="*/ 8 h 311"/>
              <a:gd name="T6" fmla="*/ 79 w 293"/>
              <a:gd name="T7" fmla="*/ 8 h 311"/>
              <a:gd name="T8" fmla="*/ 88 w 293"/>
              <a:gd name="T9" fmla="*/ 44 h 311"/>
              <a:gd name="T10" fmla="*/ 88 w 293"/>
              <a:gd name="T11" fmla="*/ 44 h 311"/>
              <a:gd name="T12" fmla="*/ 186 w 293"/>
              <a:gd name="T13" fmla="*/ 0 h 311"/>
              <a:gd name="T14" fmla="*/ 292 w 293"/>
              <a:gd name="T15" fmla="*/ 132 h 311"/>
              <a:gd name="T16" fmla="*/ 292 w 293"/>
              <a:gd name="T17" fmla="*/ 310 h 311"/>
              <a:gd name="T18" fmla="*/ 194 w 293"/>
              <a:gd name="T19" fmla="*/ 310 h 311"/>
              <a:gd name="T20" fmla="*/ 194 w 293"/>
              <a:gd name="T21" fmla="*/ 141 h 311"/>
              <a:gd name="T22" fmla="*/ 150 w 293"/>
              <a:gd name="T23" fmla="*/ 79 h 311"/>
              <a:gd name="T24" fmla="*/ 97 w 293"/>
              <a:gd name="T25" fmla="*/ 115 h 311"/>
              <a:gd name="T26" fmla="*/ 97 w 293"/>
              <a:gd name="T27" fmla="*/ 132 h 311"/>
              <a:gd name="T28" fmla="*/ 97 w 293"/>
              <a:gd name="T29" fmla="*/ 310 h 311"/>
              <a:gd name="T30" fmla="*/ 0 w 293"/>
              <a:gd name="T31" fmla="*/ 310 h 311"/>
              <a:gd name="T32" fmla="*/ 0 w 293"/>
              <a:gd name="T33" fmla="*/ 10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 h="311">
                <a:moveTo>
                  <a:pt x="0" y="106"/>
                </a:moveTo>
                <a:lnTo>
                  <a:pt x="0" y="106"/>
                </a:lnTo>
                <a:cubicBezTo>
                  <a:pt x="0" y="62"/>
                  <a:pt x="0" y="35"/>
                  <a:pt x="0" y="8"/>
                </a:cubicBezTo>
                <a:cubicBezTo>
                  <a:pt x="79" y="8"/>
                  <a:pt x="79" y="8"/>
                  <a:pt x="79" y="8"/>
                </a:cubicBezTo>
                <a:cubicBezTo>
                  <a:pt x="88" y="44"/>
                  <a:pt x="88" y="44"/>
                  <a:pt x="88" y="44"/>
                </a:cubicBezTo>
                <a:lnTo>
                  <a:pt x="88" y="44"/>
                </a:lnTo>
                <a:cubicBezTo>
                  <a:pt x="97" y="26"/>
                  <a:pt x="132" y="0"/>
                  <a:pt x="186" y="0"/>
                </a:cubicBezTo>
                <a:cubicBezTo>
                  <a:pt x="248" y="0"/>
                  <a:pt x="292" y="44"/>
                  <a:pt x="292" y="132"/>
                </a:cubicBezTo>
                <a:cubicBezTo>
                  <a:pt x="292" y="310"/>
                  <a:pt x="292" y="310"/>
                  <a:pt x="292" y="310"/>
                </a:cubicBezTo>
                <a:cubicBezTo>
                  <a:pt x="194" y="310"/>
                  <a:pt x="194" y="310"/>
                  <a:pt x="194" y="310"/>
                </a:cubicBezTo>
                <a:cubicBezTo>
                  <a:pt x="194" y="141"/>
                  <a:pt x="194" y="141"/>
                  <a:pt x="194" y="141"/>
                </a:cubicBezTo>
                <a:cubicBezTo>
                  <a:pt x="194" y="106"/>
                  <a:pt x="186" y="79"/>
                  <a:pt x="150" y="79"/>
                </a:cubicBezTo>
                <a:cubicBezTo>
                  <a:pt x="123" y="79"/>
                  <a:pt x="106" y="97"/>
                  <a:pt x="97" y="115"/>
                </a:cubicBezTo>
                <a:cubicBezTo>
                  <a:pt x="97" y="115"/>
                  <a:pt x="97" y="124"/>
                  <a:pt x="97" y="132"/>
                </a:cubicBezTo>
                <a:cubicBezTo>
                  <a:pt x="97" y="310"/>
                  <a:pt x="97" y="310"/>
                  <a:pt x="97" y="310"/>
                </a:cubicBezTo>
                <a:cubicBezTo>
                  <a:pt x="0" y="310"/>
                  <a:pt x="0" y="310"/>
                  <a:pt x="0" y="310"/>
                </a:cubicBezTo>
                <a:lnTo>
                  <a:pt x="0" y="106"/>
                </a:lnTo>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
        <p:nvSpPr>
          <p:cNvPr id="18" name="Oval 17">
            <a:extLst>
              <a:ext uri="{FF2B5EF4-FFF2-40B4-BE49-F238E27FC236}">
                <a16:creationId xmlns:a16="http://schemas.microsoft.com/office/drawing/2014/main" id="{1F153015-C4B0-4BD7-A8E3-8A4035EE3E2E}"/>
              </a:ext>
            </a:extLst>
          </p:cNvPr>
          <p:cNvSpPr/>
          <p:nvPr userDrawn="1"/>
        </p:nvSpPr>
        <p:spPr>
          <a:xfrm>
            <a:off x="8487186" y="2560164"/>
            <a:ext cx="1221984" cy="11897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Shape 2836">
            <a:extLst>
              <a:ext uri="{FF2B5EF4-FFF2-40B4-BE49-F238E27FC236}">
                <a16:creationId xmlns:a16="http://schemas.microsoft.com/office/drawing/2014/main" id="{470BE15E-7B20-4E77-BDFE-ECC21317A82E}"/>
              </a:ext>
            </a:extLst>
          </p:cNvPr>
          <p:cNvSpPr>
            <a:spLocks noChangeAspect="1"/>
          </p:cNvSpPr>
          <p:nvPr userDrawn="1"/>
        </p:nvSpPr>
        <p:spPr>
          <a:xfrm>
            <a:off x="8804174" y="2961043"/>
            <a:ext cx="621873" cy="452272"/>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0" name="Freeform 47">
            <a:extLst>
              <a:ext uri="{FF2B5EF4-FFF2-40B4-BE49-F238E27FC236}">
                <a16:creationId xmlns:a16="http://schemas.microsoft.com/office/drawing/2014/main" id="{5E6E4041-8DD6-4B42-8D47-30A9E196AB00}"/>
              </a:ext>
            </a:extLst>
          </p:cNvPr>
          <p:cNvSpPr>
            <a:spLocks noChangeArrowheads="1"/>
          </p:cNvSpPr>
          <p:nvPr userDrawn="1"/>
        </p:nvSpPr>
        <p:spPr bwMode="auto">
          <a:xfrm>
            <a:off x="5653293" y="2801250"/>
            <a:ext cx="139700" cy="630237"/>
          </a:xfrm>
          <a:custGeom>
            <a:avLst/>
            <a:gdLst>
              <a:gd name="T0" fmla="*/ 98 w 99"/>
              <a:gd name="T1" fmla="*/ 44 h 435"/>
              <a:gd name="T2" fmla="*/ 98 w 99"/>
              <a:gd name="T3" fmla="*/ 44 h 435"/>
              <a:gd name="T4" fmla="*/ 45 w 99"/>
              <a:gd name="T5" fmla="*/ 88 h 435"/>
              <a:gd name="T6" fmla="*/ 0 w 99"/>
              <a:gd name="T7" fmla="*/ 44 h 435"/>
              <a:gd name="T8" fmla="*/ 45 w 99"/>
              <a:gd name="T9" fmla="*/ 0 h 435"/>
              <a:gd name="T10" fmla="*/ 98 w 99"/>
              <a:gd name="T11" fmla="*/ 44 h 435"/>
              <a:gd name="T12" fmla="*/ 0 w 99"/>
              <a:gd name="T13" fmla="*/ 434 h 435"/>
              <a:gd name="T14" fmla="*/ 0 w 99"/>
              <a:gd name="T15" fmla="*/ 434 h 435"/>
              <a:gd name="T16" fmla="*/ 0 w 99"/>
              <a:gd name="T17" fmla="*/ 132 h 435"/>
              <a:gd name="T18" fmla="*/ 98 w 99"/>
              <a:gd name="T19" fmla="*/ 132 h 435"/>
              <a:gd name="T20" fmla="*/ 98 w 99"/>
              <a:gd name="T21" fmla="*/ 434 h 435"/>
              <a:gd name="T22" fmla="*/ 0 w 99"/>
              <a:gd name="T23" fmla="*/ 43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35">
                <a:moveTo>
                  <a:pt x="98" y="44"/>
                </a:moveTo>
                <a:lnTo>
                  <a:pt x="98" y="44"/>
                </a:lnTo>
                <a:cubicBezTo>
                  <a:pt x="98" y="71"/>
                  <a:pt x="80" y="88"/>
                  <a:pt x="45" y="88"/>
                </a:cubicBezTo>
                <a:cubicBezTo>
                  <a:pt x="17" y="88"/>
                  <a:pt x="0" y="71"/>
                  <a:pt x="0" y="44"/>
                </a:cubicBezTo>
                <a:cubicBezTo>
                  <a:pt x="0" y="18"/>
                  <a:pt x="17" y="0"/>
                  <a:pt x="45" y="0"/>
                </a:cubicBezTo>
                <a:cubicBezTo>
                  <a:pt x="80" y="0"/>
                  <a:pt x="98" y="18"/>
                  <a:pt x="98" y="44"/>
                </a:cubicBezTo>
                <a:close/>
                <a:moveTo>
                  <a:pt x="0" y="434"/>
                </a:moveTo>
                <a:lnTo>
                  <a:pt x="0" y="434"/>
                </a:lnTo>
                <a:cubicBezTo>
                  <a:pt x="0" y="132"/>
                  <a:pt x="0" y="132"/>
                  <a:pt x="0" y="132"/>
                </a:cubicBezTo>
                <a:cubicBezTo>
                  <a:pt x="98" y="132"/>
                  <a:pt x="98" y="132"/>
                  <a:pt x="98" y="132"/>
                </a:cubicBezTo>
                <a:cubicBezTo>
                  <a:pt x="98" y="434"/>
                  <a:pt x="98" y="434"/>
                  <a:pt x="98" y="434"/>
                </a:cubicBezTo>
                <a:lnTo>
                  <a:pt x="0" y="434"/>
                </a:lnTo>
                <a:close/>
              </a:path>
            </a:pathLst>
          </a:custGeom>
          <a:solidFill>
            <a:schemeClr val="bg1"/>
          </a:solidFill>
          <a:ln>
            <a:noFill/>
          </a:ln>
          <a:effectLst/>
        </p:spPr>
        <p:txBody>
          <a:bodyPr wrap="none" lIns="91424" tIns="45712" rIns="91424" bIns="45712" anchor="ctr"/>
          <a:lstStyle/>
          <a:p>
            <a:pPr defTabSz="1218987" fontAlgn="auto">
              <a:spcBef>
                <a:spcPts val="0"/>
              </a:spcBef>
              <a:spcAft>
                <a:spcPts val="0"/>
              </a:spcAft>
              <a:defRPr/>
            </a:pPr>
            <a:endParaRPr lang="en-US" dirty="0">
              <a:latin typeface="Poppins Light" charset="0"/>
              <a:ea typeface="+mn-ea"/>
            </a:endParaRPr>
          </a:p>
        </p:txBody>
      </p:sp>
    </p:spTree>
    <p:extLst>
      <p:ext uri="{BB962C8B-B14F-4D97-AF65-F5344CB8AC3E}">
        <p14:creationId xmlns:p14="http://schemas.microsoft.com/office/powerpoint/2010/main" val="3716388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DF8C7C-6B8A-41FF-B823-DAD6A5172AFE}"/>
              </a:ext>
            </a:extLst>
          </p:cNvPr>
          <p:cNvPicPr>
            <a:picLocks noChangeAspect="1"/>
          </p:cNvPicPr>
          <p:nvPr userDrawn="1"/>
        </p:nvPicPr>
        <p:blipFill>
          <a:blip r:embed="rId2"/>
          <a:stretch>
            <a:fillRect/>
          </a:stretch>
        </p:blipFill>
        <p:spPr>
          <a:xfrm>
            <a:off x="-1446035" y="0"/>
            <a:ext cx="9878785" cy="6858000"/>
          </a:xfrm>
          <a:prstGeom prst="rect">
            <a:avLst/>
          </a:prstGeom>
        </p:spPr>
      </p:pic>
      <p:sp>
        <p:nvSpPr>
          <p:cNvPr id="7" name="Rectangle 6">
            <a:extLst>
              <a:ext uri="{FF2B5EF4-FFF2-40B4-BE49-F238E27FC236}">
                <a16:creationId xmlns:a16="http://schemas.microsoft.com/office/drawing/2014/main" id="{89C1296A-703A-4303-A062-24425341CABD}"/>
              </a:ext>
            </a:extLst>
          </p:cNvPr>
          <p:cNvSpPr/>
          <p:nvPr userDrawn="1"/>
        </p:nvSpPr>
        <p:spPr>
          <a:xfrm>
            <a:off x="6852212" y="0"/>
            <a:ext cx="5339788" cy="6858000"/>
          </a:xfrm>
          <a:prstGeom prst="rect">
            <a:avLst/>
          </a:prstGeom>
          <a:gradFill>
            <a:gsLst>
              <a:gs pos="0">
                <a:srgbClr val="C00000"/>
              </a:gs>
              <a:gs pos="100000">
                <a:srgbClr val="FF66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7005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E7E990-A7DA-43FC-908D-D257D552413C}"/>
              </a:ext>
            </a:extLst>
          </p:cNvPr>
          <p:cNvPicPr>
            <a:picLocks noChangeAspect="1"/>
          </p:cNvPicPr>
          <p:nvPr userDrawn="1"/>
        </p:nvPicPr>
        <p:blipFill rotWithShape="1">
          <a:blip r:embed="rId2"/>
          <a:srcRect b="11964"/>
          <a:stretch/>
        </p:blipFill>
        <p:spPr>
          <a:xfrm>
            <a:off x="1" y="-300117"/>
            <a:ext cx="12192000" cy="7158117"/>
          </a:xfrm>
          <a:prstGeom prst="rect">
            <a:avLst/>
          </a:prstGeom>
        </p:spPr>
      </p:pic>
      <p:sp>
        <p:nvSpPr>
          <p:cNvPr id="8" name="Rectangle 7">
            <a:extLst>
              <a:ext uri="{FF2B5EF4-FFF2-40B4-BE49-F238E27FC236}">
                <a16:creationId xmlns:a16="http://schemas.microsoft.com/office/drawing/2014/main" id="{BA4EAACA-D390-49DC-AC21-B715E861115D}"/>
              </a:ext>
            </a:extLst>
          </p:cNvPr>
          <p:cNvSpPr/>
          <p:nvPr userDrawn="1"/>
        </p:nvSpPr>
        <p:spPr>
          <a:xfrm>
            <a:off x="0" y="3968885"/>
            <a:ext cx="12192000" cy="2889115"/>
          </a:xfrm>
          <a:prstGeom prst="rect">
            <a:avLst/>
          </a:prstGeom>
          <a:solidFill>
            <a:srgbClr val="008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61470FF-2BC9-4F8B-9B36-D1933588CAB7}"/>
              </a:ext>
            </a:extLst>
          </p:cNvPr>
          <p:cNvCxnSpPr/>
          <p:nvPr userDrawn="1"/>
        </p:nvCxnSpPr>
        <p:spPr>
          <a:xfrm>
            <a:off x="5499539"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7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6116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D046791-38DC-4C7A-8965-2D9BEA9E1F0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F87EBC-82AA-4054-BBB4-DB9D2F58EC70}"/>
              </a:ext>
            </a:extLst>
          </p:cNvPr>
          <p:cNvSpPr/>
          <p:nvPr userDrawn="1"/>
        </p:nvSpPr>
        <p:spPr>
          <a:xfrm>
            <a:off x="6030141" y="2260244"/>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AC8714F-7168-4FAD-94F9-BBF9392F77CC}"/>
              </a:ext>
            </a:extLst>
          </p:cNvPr>
          <p:cNvSpPr/>
          <p:nvPr userDrawn="1"/>
        </p:nvSpPr>
        <p:spPr>
          <a:xfrm>
            <a:off x="5428561" y="1468982"/>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91B3B450-EB61-434F-8CB6-08885387EA48}"/>
              </a:ext>
            </a:extLst>
          </p:cNvPr>
          <p:cNvSpPr/>
          <p:nvPr userDrawn="1"/>
        </p:nvSpPr>
        <p:spPr>
          <a:xfrm>
            <a:off x="6039568" y="501816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D48B3316-DE7B-4E43-9EF2-BFF087881A3D}"/>
              </a:ext>
            </a:extLst>
          </p:cNvPr>
          <p:cNvCxnSpPr>
            <a:cxnSpLocks/>
          </p:cNvCxnSpPr>
          <p:nvPr userDrawn="1"/>
        </p:nvCxnSpPr>
        <p:spPr>
          <a:xfrm>
            <a:off x="6471726" y="271726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D8566F-2A40-4B6D-A3BF-7767D1E014F3}"/>
              </a:ext>
            </a:extLst>
          </p:cNvPr>
          <p:cNvCxnSpPr>
            <a:cxnSpLocks/>
          </p:cNvCxnSpPr>
          <p:nvPr userDrawn="1"/>
        </p:nvCxnSpPr>
        <p:spPr>
          <a:xfrm>
            <a:off x="5055407" y="2036942"/>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D8AF1F-02EF-4A43-875D-11C239771D58}"/>
              </a:ext>
            </a:extLst>
          </p:cNvPr>
          <p:cNvCxnSpPr>
            <a:cxnSpLocks/>
          </p:cNvCxnSpPr>
          <p:nvPr userDrawn="1"/>
        </p:nvCxnSpPr>
        <p:spPr>
          <a:xfrm>
            <a:off x="5055407" y="341434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217A84-7B2E-4FCB-AF52-4A957F4DB848}"/>
              </a:ext>
            </a:extLst>
          </p:cNvPr>
          <p:cNvCxnSpPr>
            <a:cxnSpLocks/>
          </p:cNvCxnSpPr>
          <p:nvPr userDrawn="1"/>
        </p:nvCxnSpPr>
        <p:spPr>
          <a:xfrm>
            <a:off x="5038157" y="482789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26AF3B07-DA41-455E-9D72-7B5FFFA09CC1}"/>
              </a:ext>
            </a:extLst>
          </p:cNvPr>
          <p:cNvSpPr/>
          <p:nvPr userDrawn="1"/>
        </p:nvSpPr>
        <p:spPr>
          <a:xfrm>
            <a:off x="6039568" y="289183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7FF6B9D-FD82-4A73-AAB3-257FA74F6201}"/>
              </a:ext>
            </a:extLst>
          </p:cNvPr>
          <p:cNvSpPr/>
          <p:nvPr userDrawn="1"/>
        </p:nvSpPr>
        <p:spPr>
          <a:xfrm>
            <a:off x="6030141" y="3589421"/>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F514B66F-BC17-4F96-A546-368C34F57700}"/>
              </a:ext>
            </a:extLst>
          </p:cNvPr>
          <p:cNvSpPr/>
          <p:nvPr userDrawn="1"/>
        </p:nvSpPr>
        <p:spPr>
          <a:xfrm>
            <a:off x="6039568" y="5661417"/>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625737BF-54B7-4FA7-8C06-8CBEDC6C7D9D}"/>
              </a:ext>
            </a:extLst>
          </p:cNvPr>
          <p:cNvCxnSpPr>
            <a:cxnSpLocks/>
          </p:cNvCxnSpPr>
          <p:nvPr userDrawn="1"/>
        </p:nvCxnSpPr>
        <p:spPr>
          <a:xfrm>
            <a:off x="6471725" y="546120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6373F6-2E37-4B17-B890-47A76FA31355}"/>
              </a:ext>
            </a:extLst>
          </p:cNvPr>
          <p:cNvCxnSpPr/>
          <p:nvPr userDrawn="1"/>
        </p:nvCxnSpPr>
        <p:spPr>
          <a:xfrm>
            <a:off x="6096000" y="1751382"/>
            <a:ext cx="0" cy="5242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753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1E738C-0789-48CF-9B08-EDB25FA8773E}"/>
              </a:ext>
            </a:extLst>
          </p:cNvPr>
          <p:cNvSpPr/>
          <p:nvPr userDrawn="1"/>
        </p:nvSpPr>
        <p:spPr>
          <a:xfrm>
            <a:off x="6039568" y="87495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BA41B53-91BB-40D3-88B1-CC120103BDE8}"/>
              </a:ext>
            </a:extLst>
          </p:cNvPr>
          <p:cNvSpPr/>
          <p:nvPr userDrawn="1"/>
        </p:nvSpPr>
        <p:spPr>
          <a:xfrm>
            <a:off x="6060770" y="562161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900B357F-4781-4B12-9A60-EB0A5230A970}"/>
              </a:ext>
            </a:extLst>
          </p:cNvPr>
          <p:cNvCxnSpPr>
            <a:cxnSpLocks/>
          </p:cNvCxnSpPr>
          <p:nvPr userDrawn="1"/>
        </p:nvCxnSpPr>
        <p:spPr>
          <a:xfrm>
            <a:off x="6521215" y="189665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4B3C37-760C-4139-8B8B-41E4DF20CD7E}"/>
              </a:ext>
            </a:extLst>
          </p:cNvPr>
          <p:cNvCxnSpPr>
            <a:cxnSpLocks/>
          </p:cNvCxnSpPr>
          <p:nvPr userDrawn="1"/>
        </p:nvCxnSpPr>
        <p:spPr>
          <a:xfrm>
            <a:off x="5010059" y="716287"/>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FA30A6-3891-440E-A987-77752A24C091}"/>
              </a:ext>
            </a:extLst>
          </p:cNvPr>
          <p:cNvCxnSpPr>
            <a:cxnSpLocks/>
          </p:cNvCxnSpPr>
          <p:nvPr userDrawn="1"/>
        </p:nvCxnSpPr>
        <p:spPr>
          <a:xfrm>
            <a:off x="4994143" y="2602153"/>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2117436-67E6-4025-AD82-CDD769F51681}"/>
              </a:ext>
            </a:extLst>
          </p:cNvPr>
          <p:cNvPicPr>
            <a:picLocks noChangeAspect="1"/>
          </p:cNvPicPr>
          <p:nvPr userDrawn="1"/>
        </p:nvPicPr>
        <p:blipFill>
          <a:blip r:embed="rId2"/>
          <a:stretch>
            <a:fillRect/>
          </a:stretch>
        </p:blipFill>
        <p:spPr>
          <a:xfrm>
            <a:off x="6521215" y="2358690"/>
            <a:ext cx="1460933" cy="330449"/>
          </a:xfrm>
          <a:prstGeom prst="rect">
            <a:avLst/>
          </a:prstGeom>
        </p:spPr>
      </p:pic>
      <p:pic>
        <p:nvPicPr>
          <p:cNvPr id="17" name="Picture 16">
            <a:extLst>
              <a:ext uri="{FF2B5EF4-FFF2-40B4-BE49-F238E27FC236}">
                <a16:creationId xmlns:a16="http://schemas.microsoft.com/office/drawing/2014/main" id="{2AB54A05-290A-4E6F-93E0-8E05C33C25C7}"/>
              </a:ext>
            </a:extLst>
          </p:cNvPr>
          <p:cNvPicPr>
            <a:picLocks noChangeAspect="1"/>
          </p:cNvPicPr>
          <p:nvPr userDrawn="1"/>
        </p:nvPicPr>
        <p:blipFill>
          <a:blip r:embed="rId3"/>
          <a:stretch>
            <a:fillRect/>
          </a:stretch>
        </p:blipFill>
        <p:spPr>
          <a:xfrm>
            <a:off x="4383538" y="3071257"/>
            <a:ext cx="1274485" cy="457826"/>
          </a:xfrm>
          <a:prstGeom prst="rect">
            <a:avLst/>
          </a:prstGeom>
        </p:spPr>
      </p:pic>
      <p:cxnSp>
        <p:nvCxnSpPr>
          <p:cNvPr id="19" name="Straight Connector 18">
            <a:extLst>
              <a:ext uri="{FF2B5EF4-FFF2-40B4-BE49-F238E27FC236}">
                <a16:creationId xmlns:a16="http://schemas.microsoft.com/office/drawing/2014/main" id="{4E2E9956-9F0C-4C91-80DF-3BA4B04C219A}"/>
              </a:ext>
            </a:extLst>
          </p:cNvPr>
          <p:cNvCxnSpPr>
            <a:cxnSpLocks/>
          </p:cNvCxnSpPr>
          <p:nvPr userDrawn="1"/>
        </p:nvCxnSpPr>
        <p:spPr>
          <a:xfrm>
            <a:off x="6521215" y="369717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E2D7DC-3D05-4EE3-9E3E-B247F7DA7DD3}"/>
              </a:ext>
            </a:extLst>
          </p:cNvPr>
          <p:cNvCxnSpPr>
            <a:cxnSpLocks/>
          </p:cNvCxnSpPr>
          <p:nvPr userDrawn="1"/>
        </p:nvCxnSpPr>
        <p:spPr>
          <a:xfrm>
            <a:off x="5049451" y="4715265"/>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3557A12-7B54-4B1D-A070-E66D2A493F14}"/>
              </a:ext>
            </a:extLst>
          </p:cNvPr>
          <p:cNvSpPr/>
          <p:nvPr userDrawn="1"/>
        </p:nvSpPr>
        <p:spPr>
          <a:xfrm>
            <a:off x="6060770" y="49146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12288F8-742E-469D-BAD1-F38DD825BE92}"/>
              </a:ext>
            </a:extLst>
          </p:cNvPr>
          <p:cNvSpPr/>
          <p:nvPr userDrawn="1"/>
        </p:nvSpPr>
        <p:spPr>
          <a:xfrm>
            <a:off x="6060770" y="394364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463424A6-1D32-46C3-B0E0-21D60158D1BD}"/>
              </a:ext>
            </a:extLst>
          </p:cNvPr>
          <p:cNvSpPr/>
          <p:nvPr userDrawn="1"/>
        </p:nvSpPr>
        <p:spPr>
          <a:xfrm>
            <a:off x="6051343" y="2765292"/>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A9EF6FB-4748-430B-97BA-6D68CC460A9B}"/>
              </a:ext>
            </a:extLst>
          </p:cNvPr>
          <p:cNvSpPr/>
          <p:nvPr userDrawn="1"/>
        </p:nvSpPr>
        <p:spPr>
          <a:xfrm>
            <a:off x="6051343" y="203942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B57117CD-03DB-49A6-BF08-E49D11E753FF}"/>
              </a:ext>
            </a:extLst>
          </p:cNvPr>
          <p:cNvPicPr>
            <a:picLocks noChangeAspect="1"/>
          </p:cNvPicPr>
          <p:nvPr userDrawn="1"/>
        </p:nvPicPr>
        <p:blipFill>
          <a:blip r:embed="rId4"/>
          <a:stretch>
            <a:fillRect/>
          </a:stretch>
        </p:blipFill>
        <p:spPr>
          <a:xfrm>
            <a:off x="3980868" y="1140180"/>
            <a:ext cx="1717013" cy="630157"/>
          </a:xfrm>
          <a:prstGeom prst="rect">
            <a:avLst/>
          </a:prstGeom>
        </p:spPr>
      </p:pic>
      <p:sp>
        <p:nvSpPr>
          <p:cNvPr id="26" name="Rectangle 25">
            <a:extLst>
              <a:ext uri="{FF2B5EF4-FFF2-40B4-BE49-F238E27FC236}">
                <a16:creationId xmlns:a16="http://schemas.microsoft.com/office/drawing/2014/main" id="{7A954927-3C66-415D-89F2-9AE3C53DDD44}"/>
              </a:ext>
            </a:extLst>
          </p:cNvPr>
          <p:cNvSpPr/>
          <p:nvPr userDrawn="1"/>
        </p:nvSpPr>
        <p:spPr>
          <a:xfrm>
            <a:off x="5466604" y="6247817"/>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72E6B34E-A1FF-47D2-A953-0404910E8A54}"/>
              </a:ext>
            </a:extLst>
          </p:cNvPr>
          <p:cNvCxnSpPr>
            <a:cxnSpLocks/>
          </p:cNvCxnSpPr>
          <p:nvPr userDrawn="1"/>
        </p:nvCxnSpPr>
        <p:spPr>
          <a:xfrm>
            <a:off x="6521215" y="498721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D23924-CDB1-4882-BF0D-D87E18A1ABCF}"/>
              </a:ext>
            </a:extLst>
          </p:cNvPr>
          <p:cNvCxnSpPr>
            <a:cxnSpLocks/>
            <a:endCxn id="26" idx="0"/>
          </p:cNvCxnSpPr>
          <p:nvPr userDrawn="1"/>
        </p:nvCxnSpPr>
        <p:spPr>
          <a:xfrm>
            <a:off x="6096000" y="0"/>
            <a:ext cx="38043" cy="6247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32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413369-50BD-4895-966A-D6D61A124B3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96F9020-4A1C-4AF9-9786-D3B89BF95031}"/>
              </a:ext>
            </a:extLst>
          </p:cNvPr>
          <p:cNvSpPr/>
          <p:nvPr userDrawn="1"/>
        </p:nvSpPr>
        <p:spPr>
          <a:xfrm>
            <a:off x="1535164" y="200393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0ABAA4B5-390E-4796-9BD7-53ED35508E27}"/>
              </a:ext>
            </a:extLst>
          </p:cNvPr>
          <p:cNvSpPr/>
          <p:nvPr userDrawn="1"/>
        </p:nvSpPr>
        <p:spPr>
          <a:xfrm>
            <a:off x="4025092"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hape 2643">
            <a:extLst>
              <a:ext uri="{FF2B5EF4-FFF2-40B4-BE49-F238E27FC236}">
                <a16:creationId xmlns:a16="http://schemas.microsoft.com/office/drawing/2014/main" id="{24CAA7C2-5B3E-46A2-8224-A170714CEAD4}"/>
              </a:ext>
            </a:extLst>
          </p:cNvPr>
          <p:cNvSpPr/>
          <p:nvPr userDrawn="1"/>
        </p:nvSpPr>
        <p:spPr>
          <a:xfrm>
            <a:off x="4379905" y="2208498"/>
            <a:ext cx="275448" cy="504986"/>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25" name="Oval 24">
            <a:extLst>
              <a:ext uri="{FF2B5EF4-FFF2-40B4-BE49-F238E27FC236}">
                <a16:creationId xmlns:a16="http://schemas.microsoft.com/office/drawing/2014/main" id="{A809ED58-E8D8-4213-8376-6096D43EA145}"/>
              </a:ext>
            </a:extLst>
          </p:cNvPr>
          <p:cNvSpPr/>
          <p:nvPr userDrawn="1"/>
        </p:nvSpPr>
        <p:spPr>
          <a:xfrm>
            <a:off x="9004948"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F99785B3-14B5-4B49-971F-C6809936EB6C}"/>
              </a:ext>
            </a:extLst>
          </p:cNvPr>
          <p:cNvSpPr/>
          <p:nvPr userDrawn="1"/>
        </p:nvSpPr>
        <p:spPr>
          <a:xfrm>
            <a:off x="1535164" y="40559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5AB512F-38B5-4AD6-AED3-B02053AC9BAE}"/>
              </a:ext>
            </a:extLst>
          </p:cNvPr>
          <p:cNvSpPr/>
          <p:nvPr userDrawn="1"/>
        </p:nvSpPr>
        <p:spPr>
          <a:xfrm>
            <a:off x="4025092" y="4047798"/>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9C22585-7DD5-491D-B72B-8A8596162A13}"/>
              </a:ext>
            </a:extLst>
          </p:cNvPr>
          <p:cNvSpPr/>
          <p:nvPr userDrawn="1"/>
        </p:nvSpPr>
        <p:spPr>
          <a:xfrm>
            <a:off x="6515020" y="407160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F9121642-924B-40BA-B09A-3D12676C091E}"/>
              </a:ext>
            </a:extLst>
          </p:cNvPr>
          <p:cNvSpPr/>
          <p:nvPr userDrawn="1"/>
        </p:nvSpPr>
        <p:spPr>
          <a:xfrm>
            <a:off x="9004948" y="40635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hape 2616">
            <a:extLst>
              <a:ext uri="{FF2B5EF4-FFF2-40B4-BE49-F238E27FC236}">
                <a16:creationId xmlns:a16="http://schemas.microsoft.com/office/drawing/2014/main" id="{158D373B-7903-46B1-856A-A3ED0D7DB59D}"/>
              </a:ext>
            </a:extLst>
          </p:cNvPr>
          <p:cNvSpPr/>
          <p:nvPr userDrawn="1"/>
        </p:nvSpPr>
        <p:spPr>
          <a:xfrm>
            <a:off x="6742119" y="4325638"/>
            <a:ext cx="530876" cy="48273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9" name="Shape 2639">
            <a:extLst>
              <a:ext uri="{FF2B5EF4-FFF2-40B4-BE49-F238E27FC236}">
                <a16:creationId xmlns:a16="http://schemas.microsoft.com/office/drawing/2014/main" id="{F7443800-A2C4-4D3E-85B3-2AEB463ED2D3}"/>
              </a:ext>
            </a:extLst>
          </p:cNvPr>
          <p:cNvSpPr/>
          <p:nvPr userDrawn="1"/>
        </p:nvSpPr>
        <p:spPr>
          <a:xfrm>
            <a:off x="1748374" y="4386383"/>
            <a:ext cx="558655" cy="355508"/>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0" name="Shape 2844">
            <a:extLst>
              <a:ext uri="{FF2B5EF4-FFF2-40B4-BE49-F238E27FC236}">
                <a16:creationId xmlns:a16="http://schemas.microsoft.com/office/drawing/2014/main" id="{ACC71E0B-EE01-4037-B438-7D2FEE0D995C}"/>
              </a:ext>
            </a:extLst>
          </p:cNvPr>
          <p:cNvSpPr/>
          <p:nvPr userDrawn="1"/>
        </p:nvSpPr>
        <p:spPr>
          <a:xfrm>
            <a:off x="9276164" y="4333926"/>
            <a:ext cx="461224" cy="461224"/>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FF6600"/>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1" name="Shape 2615">
            <a:extLst>
              <a:ext uri="{FF2B5EF4-FFF2-40B4-BE49-F238E27FC236}">
                <a16:creationId xmlns:a16="http://schemas.microsoft.com/office/drawing/2014/main" id="{B9B2DAD4-BCDB-41A9-AD72-BAB6B91CE599}"/>
              </a:ext>
            </a:extLst>
          </p:cNvPr>
          <p:cNvSpPr/>
          <p:nvPr userDrawn="1"/>
        </p:nvSpPr>
        <p:spPr>
          <a:xfrm>
            <a:off x="4238301" y="4261007"/>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2" name="Shape 2551">
            <a:extLst>
              <a:ext uri="{FF2B5EF4-FFF2-40B4-BE49-F238E27FC236}">
                <a16:creationId xmlns:a16="http://schemas.microsoft.com/office/drawing/2014/main" id="{B0A4AA4B-E5B6-4597-B539-677B42CE75A9}"/>
              </a:ext>
            </a:extLst>
          </p:cNvPr>
          <p:cNvSpPr/>
          <p:nvPr userDrawn="1"/>
        </p:nvSpPr>
        <p:spPr>
          <a:xfrm>
            <a:off x="9276164" y="2257823"/>
            <a:ext cx="442641" cy="442641"/>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3" name="Shape 2571">
            <a:extLst>
              <a:ext uri="{FF2B5EF4-FFF2-40B4-BE49-F238E27FC236}">
                <a16:creationId xmlns:a16="http://schemas.microsoft.com/office/drawing/2014/main" id="{D5854E3E-4FF2-4B52-9D1A-8B7265F98016}"/>
              </a:ext>
            </a:extLst>
          </p:cNvPr>
          <p:cNvSpPr/>
          <p:nvPr userDrawn="1"/>
        </p:nvSpPr>
        <p:spPr>
          <a:xfrm>
            <a:off x="1793786" y="2271767"/>
            <a:ext cx="441717" cy="44171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44" name="Oval 43">
            <a:extLst>
              <a:ext uri="{FF2B5EF4-FFF2-40B4-BE49-F238E27FC236}">
                <a16:creationId xmlns:a16="http://schemas.microsoft.com/office/drawing/2014/main" id="{4AAE777F-D0CE-4CFA-BA33-58CA2E64AA5F}"/>
              </a:ext>
            </a:extLst>
          </p:cNvPr>
          <p:cNvSpPr/>
          <p:nvPr userDrawn="1"/>
        </p:nvSpPr>
        <p:spPr>
          <a:xfrm>
            <a:off x="6515020"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C5102CFE-3D0A-4329-911C-77D412E95928}"/>
              </a:ext>
            </a:extLst>
          </p:cNvPr>
          <p:cNvPicPr>
            <a:picLocks noChangeAspect="1"/>
          </p:cNvPicPr>
          <p:nvPr userDrawn="1"/>
        </p:nvPicPr>
        <p:blipFill>
          <a:blip r:embed="rId2"/>
          <a:stretch>
            <a:fillRect/>
          </a:stretch>
        </p:blipFill>
        <p:spPr>
          <a:xfrm>
            <a:off x="6780925" y="2234137"/>
            <a:ext cx="453263" cy="490015"/>
          </a:xfrm>
          <a:prstGeom prst="rect">
            <a:avLst/>
          </a:prstGeom>
        </p:spPr>
      </p:pic>
    </p:spTree>
    <p:extLst>
      <p:ext uri="{BB962C8B-B14F-4D97-AF65-F5344CB8AC3E}">
        <p14:creationId xmlns:p14="http://schemas.microsoft.com/office/powerpoint/2010/main" val="266747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E3F5-9DC2-8247-918D-DAA543BCD46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20D66B4-1624-D044-B36D-7265808A9D66}"/>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CA4F5D75-E050-470A-8BCD-85827B9B304A}"/>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7F3318-E99C-4E7D-B409-DE80AFACBB79}"/>
              </a:ext>
            </a:extLst>
          </p:cNvPr>
          <p:cNvPicPr>
            <a:picLocks noChangeAspect="1"/>
          </p:cNvPicPr>
          <p:nvPr userDrawn="1"/>
        </p:nvPicPr>
        <p:blipFill>
          <a:blip r:embed="rId2"/>
          <a:stretch>
            <a:fillRect/>
          </a:stretch>
        </p:blipFill>
        <p:spPr>
          <a:xfrm>
            <a:off x="5810439" y="1"/>
            <a:ext cx="6727089" cy="6858000"/>
          </a:xfrm>
          <a:prstGeom prst="rect">
            <a:avLst/>
          </a:prstGeom>
        </p:spPr>
      </p:pic>
    </p:spTree>
    <p:extLst>
      <p:ext uri="{BB962C8B-B14F-4D97-AF65-F5344CB8AC3E}">
        <p14:creationId xmlns:p14="http://schemas.microsoft.com/office/powerpoint/2010/main" val="536080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719793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465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364562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718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B2BE-D352-374E-BEE9-78B7321F18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F87B1-6B60-A347-8B5A-A762411F48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07FF9E-B735-3042-AFE1-D935CD89E2A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5" name="Footer Placeholder 4">
            <a:extLst>
              <a:ext uri="{FF2B5EF4-FFF2-40B4-BE49-F238E27FC236}">
                <a16:creationId xmlns:a16="http://schemas.microsoft.com/office/drawing/2014/main" id="{04FF09A2-8770-B242-A531-FD1D5AC40AF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07766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399072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D046791-38DC-4C7A-8965-2D9BEA9E1F0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F87EBC-82AA-4054-BBB4-DB9D2F58EC70}"/>
              </a:ext>
            </a:extLst>
          </p:cNvPr>
          <p:cNvSpPr/>
          <p:nvPr userDrawn="1"/>
        </p:nvSpPr>
        <p:spPr>
          <a:xfrm>
            <a:off x="6030141" y="2260244"/>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AC8714F-7168-4FAD-94F9-BBF9392F77CC}"/>
              </a:ext>
            </a:extLst>
          </p:cNvPr>
          <p:cNvSpPr/>
          <p:nvPr userDrawn="1"/>
        </p:nvSpPr>
        <p:spPr>
          <a:xfrm>
            <a:off x="5428561" y="1468982"/>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1B3B450-EB61-434F-8CB6-08885387EA48}"/>
              </a:ext>
            </a:extLst>
          </p:cNvPr>
          <p:cNvSpPr/>
          <p:nvPr userDrawn="1"/>
        </p:nvSpPr>
        <p:spPr>
          <a:xfrm>
            <a:off x="6039568" y="501816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48B3316-DE7B-4E43-9EF2-BFF087881A3D}"/>
              </a:ext>
            </a:extLst>
          </p:cNvPr>
          <p:cNvCxnSpPr>
            <a:cxnSpLocks/>
          </p:cNvCxnSpPr>
          <p:nvPr userDrawn="1"/>
        </p:nvCxnSpPr>
        <p:spPr>
          <a:xfrm>
            <a:off x="6471726" y="271726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D8566F-2A40-4B6D-A3BF-7767D1E014F3}"/>
              </a:ext>
            </a:extLst>
          </p:cNvPr>
          <p:cNvCxnSpPr>
            <a:cxnSpLocks/>
          </p:cNvCxnSpPr>
          <p:nvPr userDrawn="1"/>
        </p:nvCxnSpPr>
        <p:spPr>
          <a:xfrm>
            <a:off x="5055407" y="2036942"/>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D8AF1F-02EF-4A43-875D-11C239771D58}"/>
              </a:ext>
            </a:extLst>
          </p:cNvPr>
          <p:cNvCxnSpPr>
            <a:cxnSpLocks/>
          </p:cNvCxnSpPr>
          <p:nvPr userDrawn="1"/>
        </p:nvCxnSpPr>
        <p:spPr>
          <a:xfrm>
            <a:off x="5055407" y="3414349"/>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B217A84-7B2E-4FCB-AF52-4A957F4DB848}"/>
              </a:ext>
            </a:extLst>
          </p:cNvPr>
          <p:cNvCxnSpPr>
            <a:cxnSpLocks/>
          </p:cNvCxnSpPr>
          <p:nvPr userDrawn="1"/>
        </p:nvCxnSpPr>
        <p:spPr>
          <a:xfrm>
            <a:off x="5038157" y="482789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26AF3B07-DA41-455E-9D72-7B5FFFA09CC1}"/>
              </a:ext>
            </a:extLst>
          </p:cNvPr>
          <p:cNvSpPr/>
          <p:nvPr userDrawn="1"/>
        </p:nvSpPr>
        <p:spPr>
          <a:xfrm>
            <a:off x="6039568" y="289183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7FF6B9D-FD82-4A73-AAB3-257FA74F6201}"/>
              </a:ext>
            </a:extLst>
          </p:cNvPr>
          <p:cNvSpPr/>
          <p:nvPr userDrawn="1"/>
        </p:nvSpPr>
        <p:spPr>
          <a:xfrm>
            <a:off x="6030141" y="3589421"/>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514B66F-BC17-4F96-A546-368C34F57700}"/>
              </a:ext>
            </a:extLst>
          </p:cNvPr>
          <p:cNvSpPr/>
          <p:nvPr userDrawn="1"/>
        </p:nvSpPr>
        <p:spPr>
          <a:xfrm>
            <a:off x="6039568" y="5661417"/>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625737BF-54B7-4FA7-8C06-8CBEDC6C7D9D}"/>
              </a:ext>
            </a:extLst>
          </p:cNvPr>
          <p:cNvCxnSpPr>
            <a:cxnSpLocks/>
          </p:cNvCxnSpPr>
          <p:nvPr userDrawn="1"/>
        </p:nvCxnSpPr>
        <p:spPr>
          <a:xfrm>
            <a:off x="6471725" y="546120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6373F6-2E37-4B17-B890-47A76FA31355}"/>
              </a:ext>
            </a:extLst>
          </p:cNvPr>
          <p:cNvCxnSpPr/>
          <p:nvPr userDrawn="1"/>
        </p:nvCxnSpPr>
        <p:spPr>
          <a:xfrm>
            <a:off x="6096000" y="1751382"/>
            <a:ext cx="0" cy="5242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536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1E738C-0789-48CF-9B08-EDB25FA8773E}"/>
              </a:ext>
            </a:extLst>
          </p:cNvPr>
          <p:cNvSpPr/>
          <p:nvPr userDrawn="1"/>
        </p:nvSpPr>
        <p:spPr>
          <a:xfrm>
            <a:off x="6039568" y="874959"/>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BA41B53-91BB-40D3-88B1-CC120103BDE8}"/>
              </a:ext>
            </a:extLst>
          </p:cNvPr>
          <p:cNvSpPr/>
          <p:nvPr userDrawn="1"/>
        </p:nvSpPr>
        <p:spPr>
          <a:xfrm>
            <a:off x="6060770" y="562161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00B357F-4781-4B12-9A60-EB0A5230A970}"/>
              </a:ext>
            </a:extLst>
          </p:cNvPr>
          <p:cNvCxnSpPr>
            <a:cxnSpLocks/>
          </p:cNvCxnSpPr>
          <p:nvPr userDrawn="1"/>
        </p:nvCxnSpPr>
        <p:spPr>
          <a:xfrm>
            <a:off x="6521215" y="189665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4B3C37-760C-4139-8B8B-41E4DF20CD7E}"/>
              </a:ext>
            </a:extLst>
          </p:cNvPr>
          <p:cNvCxnSpPr>
            <a:cxnSpLocks/>
          </p:cNvCxnSpPr>
          <p:nvPr userDrawn="1"/>
        </p:nvCxnSpPr>
        <p:spPr>
          <a:xfrm>
            <a:off x="5010059" y="716287"/>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FA30A6-3891-440E-A987-77752A24C091}"/>
              </a:ext>
            </a:extLst>
          </p:cNvPr>
          <p:cNvCxnSpPr>
            <a:cxnSpLocks/>
          </p:cNvCxnSpPr>
          <p:nvPr userDrawn="1"/>
        </p:nvCxnSpPr>
        <p:spPr>
          <a:xfrm>
            <a:off x="4994143" y="2602153"/>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2117436-67E6-4025-AD82-CDD769F51681}"/>
              </a:ext>
            </a:extLst>
          </p:cNvPr>
          <p:cNvPicPr>
            <a:picLocks noChangeAspect="1"/>
          </p:cNvPicPr>
          <p:nvPr userDrawn="1"/>
        </p:nvPicPr>
        <p:blipFill>
          <a:blip r:embed="rId2"/>
          <a:stretch>
            <a:fillRect/>
          </a:stretch>
        </p:blipFill>
        <p:spPr>
          <a:xfrm>
            <a:off x="6521215" y="2358690"/>
            <a:ext cx="1460933" cy="330449"/>
          </a:xfrm>
          <a:prstGeom prst="rect">
            <a:avLst/>
          </a:prstGeom>
        </p:spPr>
      </p:pic>
      <p:pic>
        <p:nvPicPr>
          <p:cNvPr id="17" name="Picture 16">
            <a:extLst>
              <a:ext uri="{FF2B5EF4-FFF2-40B4-BE49-F238E27FC236}">
                <a16:creationId xmlns:a16="http://schemas.microsoft.com/office/drawing/2014/main" id="{2AB54A05-290A-4E6F-93E0-8E05C33C25C7}"/>
              </a:ext>
            </a:extLst>
          </p:cNvPr>
          <p:cNvPicPr>
            <a:picLocks noChangeAspect="1"/>
          </p:cNvPicPr>
          <p:nvPr userDrawn="1"/>
        </p:nvPicPr>
        <p:blipFill>
          <a:blip r:embed="rId3"/>
          <a:stretch>
            <a:fillRect/>
          </a:stretch>
        </p:blipFill>
        <p:spPr>
          <a:xfrm>
            <a:off x="4383538" y="3071257"/>
            <a:ext cx="1274485" cy="457826"/>
          </a:xfrm>
          <a:prstGeom prst="rect">
            <a:avLst/>
          </a:prstGeom>
        </p:spPr>
      </p:pic>
      <p:cxnSp>
        <p:nvCxnSpPr>
          <p:cNvPr id="19" name="Straight Connector 18">
            <a:extLst>
              <a:ext uri="{FF2B5EF4-FFF2-40B4-BE49-F238E27FC236}">
                <a16:creationId xmlns:a16="http://schemas.microsoft.com/office/drawing/2014/main" id="{4E2E9956-9F0C-4C91-80DF-3BA4B04C219A}"/>
              </a:ext>
            </a:extLst>
          </p:cNvPr>
          <p:cNvCxnSpPr>
            <a:cxnSpLocks/>
          </p:cNvCxnSpPr>
          <p:nvPr userDrawn="1"/>
        </p:nvCxnSpPr>
        <p:spPr>
          <a:xfrm>
            <a:off x="6521215" y="369717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E2D7DC-3D05-4EE3-9E3E-B247F7DA7DD3}"/>
              </a:ext>
            </a:extLst>
          </p:cNvPr>
          <p:cNvCxnSpPr>
            <a:cxnSpLocks/>
          </p:cNvCxnSpPr>
          <p:nvPr userDrawn="1"/>
        </p:nvCxnSpPr>
        <p:spPr>
          <a:xfrm>
            <a:off x="5049451" y="4715265"/>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3557A12-7B54-4B1D-A070-E66D2A493F14}"/>
              </a:ext>
            </a:extLst>
          </p:cNvPr>
          <p:cNvSpPr/>
          <p:nvPr userDrawn="1"/>
        </p:nvSpPr>
        <p:spPr>
          <a:xfrm>
            <a:off x="6060770" y="491460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12288F8-742E-469D-BAD1-F38DD825BE92}"/>
              </a:ext>
            </a:extLst>
          </p:cNvPr>
          <p:cNvSpPr/>
          <p:nvPr userDrawn="1"/>
        </p:nvSpPr>
        <p:spPr>
          <a:xfrm>
            <a:off x="6060770" y="3943643"/>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63424A6-1D32-46C3-B0E0-21D60158D1BD}"/>
              </a:ext>
            </a:extLst>
          </p:cNvPr>
          <p:cNvSpPr/>
          <p:nvPr userDrawn="1"/>
        </p:nvSpPr>
        <p:spPr>
          <a:xfrm>
            <a:off x="6051343" y="2765292"/>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A9EF6FB-4748-430B-97BA-6D68CC460A9B}"/>
              </a:ext>
            </a:extLst>
          </p:cNvPr>
          <p:cNvSpPr/>
          <p:nvPr userDrawn="1"/>
        </p:nvSpPr>
        <p:spPr>
          <a:xfrm>
            <a:off x="6051343" y="2039428"/>
            <a:ext cx="131732" cy="1317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57117CD-03DB-49A6-BF08-E49D11E753FF}"/>
              </a:ext>
            </a:extLst>
          </p:cNvPr>
          <p:cNvPicPr>
            <a:picLocks noChangeAspect="1"/>
          </p:cNvPicPr>
          <p:nvPr userDrawn="1"/>
        </p:nvPicPr>
        <p:blipFill>
          <a:blip r:embed="rId4"/>
          <a:stretch>
            <a:fillRect/>
          </a:stretch>
        </p:blipFill>
        <p:spPr>
          <a:xfrm>
            <a:off x="3980868" y="1140180"/>
            <a:ext cx="1717013" cy="630157"/>
          </a:xfrm>
          <a:prstGeom prst="rect">
            <a:avLst/>
          </a:prstGeom>
        </p:spPr>
      </p:pic>
      <p:sp>
        <p:nvSpPr>
          <p:cNvPr id="26" name="Rectangle 25">
            <a:extLst>
              <a:ext uri="{FF2B5EF4-FFF2-40B4-BE49-F238E27FC236}">
                <a16:creationId xmlns:a16="http://schemas.microsoft.com/office/drawing/2014/main" id="{7A954927-3C66-415D-89F2-9AE3C53DDD44}"/>
              </a:ext>
            </a:extLst>
          </p:cNvPr>
          <p:cNvSpPr/>
          <p:nvPr userDrawn="1"/>
        </p:nvSpPr>
        <p:spPr>
          <a:xfrm>
            <a:off x="5466604" y="6247817"/>
            <a:ext cx="1334878" cy="29387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2E6B34E-A1FF-47D2-A953-0404910E8A54}"/>
              </a:ext>
            </a:extLst>
          </p:cNvPr>
          <p:cNvCxnSpPr>
            <a:cxnSpLocks/>
          </p:cNvCxnSpPr>
          <p:nvPr userDrawn="1"/>
        </p:nvCxnSpPr>
        <p:spPr>
          <a:xfrm>
            <a:off x="6521215" y="4987210"/>
            <a:ext cx="687823" cy="0"/>
          </a:xfrm>
          <a:prstGeom prst="line">
            <a:avLst/>
          </a:prstGeom>
          <a:ln w="47625">
            <a:solidFill>
              <a:srgbClr val="E6522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D23924-CDB1-4882-BF0D-D87E18A1ABCF}"/>
              </a:ext>
            </a:extLst>
          </p:cNvPr>
          <p:cNvCxnSpPr>
            <a:cxnSpLocks/>
            <a:endCxn id="26" idx="0"/>
          </p:cNvCxnSpPr>
          <p:nvPr userDrawn="1"/>
        </p:nvCxnSpPr>
        <p:spPr>
          <a:xfrm>
            <a:off x="6096000" y="0"/>
            <a:ext cx="38043" cy="62478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127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E3F5-9DC2-8247-918D-DAA543BCD46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20D66B4-1624-D044-B36D-7265808A9D66}"/>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B933A2C4-1C0A-4C05-8E72-AFC55DD94B6C}"/>
              </a:ext>
            </a:extLst>
          </p:cNvPr>
          <p:cNvPicPr>
            <a:picLocks noChangeAspect="1"/>
          </p:cNvPicPr>
          <p:nvPr userDrawn="1"/>
        </p:nvPicPr>
        <p:blipFill rotWithShape="1">
          <a:blip r:embed="rId2"/>
          <a:srcRect l="17998" t="2209" r="25128" b="6111"/>
          <a:stretch/>
        </p:blipFill>
        <p:spPr>
          <a:xfrm>
            <a:off x="5810438" y="0"/>
            <a:ext cx="6381562" cy="6858000"/>
          </a:xfrm>
          <a:prstGeom prst="rect">
            <a:avLst/>
          </a:prstGeom>
        </p:spPr>
      </p:pic>
      <p:cxnSp>
        <p:nvCxnSpPr>
          <p:cNvPr id="6" name="Straight Connector 5">
            <a:extLst>
              <a:ext uri="{FF2B5EF4-FFF2-40B4-BE49-F238E27FC236}">
                <a16:creationId xmlns:a16="http://schemas.microsoft.com/office/drawing/2014/main" id="{CA4F5D75-E050-470A-8BCD-85827B9B304A}"/>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54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265693-5E50-442A-B7BB-41EA7891F8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BE1724-ADDF-4A97-A268-7165D7ECB7AC}"/>
              </a:ext>
            </a:extLst>
          </p:cNvPr>
          <p:cNvPicPr>
            <a:picLocks noChangeAspect="1"/>
          </p:cNvPicPr>
          <p:nvPr userDrawn="1"/>
        </p:nvPicPr>
        <p:blipFill rotWithShape="1">
          <a:blip r:embed="rId2">
            <a:alphaModFix/>
          </a:blip>
          <a:srcRect l="29866" r="13412"/>
          <a:stretch/>
        </p:blipFill>
        <p:spPr>
          <a:xfrm>
            <a:off x="5522976" y="0"/>
            <a:ext cx="6669024" cy="6978050"/>
          </a:xfrm>
          <a:prstGeom prst="rect">
            <a:avLst/>
          </a:prstGeom>
        </p:spPr>
      </p:pic>
      <p:sp>
        <p:nvSpPr>
          <p:cNvPr id="3" name="Text Placeholder 2">
            <a:extLst>
              <a:ext uri="{FF2B5EF4-FFF2-40B4-BE49-F238E27FC236}">
                <a16:creationId xmlns:a16="http://schemas.microsoft.com/office/drawing/2014/main" id="{078CAFCD-E0B3-48A5-BFF5-F3563BA48711}"/>
              </a:ext>
            </a:extLst>
          </p:cNvPr>
          <p:cNvSpPr>
            <a:spLocks noGrp="1"/>
          </p:cNvSpPr>
          <p:nvPr>
            <p:ph type="body" sz="quarter" idx="10"/>
          </p:nvPr>
        </p:nvSpPr>
        <p:spPr>
          <a:xfrm>
            <a:off x="819150" y="3260725"/>
            <a:ext cx="4149725" cy="1784350"/>
          </a:xfrm>
        </p:spPr>
        <p:txBody>
          <a:bodyPr>
            <a:normAutofit/>
          </a:bodyPr>
          <a:lstStyle>
            <a:lvl1pPr marL="0" indent="0">
              <a:buNone/>
              <a:defRPr sz="4000"/>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817088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E3F5-9DC2-8247-918D-DAA543BCD466}"/>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220D66B4-1624-D044-B36D-7265808A9D66}"/>
              </a:ext>
            </a:extLst>
          </p:cNvPr>
          <p:cNvSpPr>
            <a:spLocks noGrp="1"/>
          </p:cNvSpPr>
          <p:nvPr>
            <p:ph type="ftr" sz="quarter" idx="11"/>
          </p:nvPr>
        </p:nvSpPr>
        <p:spPr/>
        <p:txBody>
          <a:bodyPr/>
          <a:lstStyle/>
          <a:p>
            <a:endParaRPr lang="en-US"/>
          </a:p>
        </p:txBody>
      </p:sp>
      <p:cxnSp>
        <p:nvCxnSpPr>
          <p:cNvPr id="6" name="Straight Connector 5">
            <a:extLst>
              <a:ext uri="{FF2B5EF4-FFF2-40B4-BE49-F238E27FC236}">
                <a16:creationId xmlns:a16="http://schemas.microsoft.com/office/drawing/2014/main" id="{CA4F5D75-E050-470A-8BCD-85827B9B304A}"/>
              </a:ext>
            </a:extLst>
          </p:cNvPr>
          <p:cNvCxnSpPr/>
          <p:nvPr userDrawn="1"/>
        </p:nvCxnSpPr>
        <p:spPr>
          <a:xfrm>
            <a:off x="818645" y="2914189"/>
            <a:ext cx="1192923" cy="0"/>
          </a:xfrm>
          <a:prstGeom prst="line">
            <a:avLst/>
          </a:prstGeom>
          <a:ln w="69850">
            <a:solidFill>
              <a:srgbClr val="F05A1E"/>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67F3318-E99C-4E7D-B409-DE80AFACBB79}"/>
              </a:ext>
            </a:extLst>
          </p:cNvPr>
          <p:cNvPicPr>
            <a:picLocks noChangeAspect="1"/>
          </p:cNvPicPr>
          <p:nvPr userDrawn="1"/>
        </p:nvPicPr>
        <p:blipFill>
          <a:blip r:embed="rId2"/>
          <a:stretch>
            <a:fillRect/>
          </a:stretch>
        </p:blipFill>
        <p:spPr>
          <a:xfrm>
            <a:off x="5810439" y="1"/>
            <a:ext cx="6727089" cy="6858000"/>
          </a:xfrm>
          <a:prstGeom prst="rect">
            <a:avLst/>
          </a:prstGeom>
        </p:spPr>
      </p:pic>
    </p:spTree>
    <p:extLst>
      <p:ext uri="{BB962C8B-B14F-4D97-AF65-F5344CB8AC3E}">
        <p14:creationId xmlns:p14="http://schemas.microsoft.com/office/powerpoint/2010/main" val="3723875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5C00E5-A2F6-47D9-A193-8B4A81767A1F}"/>
              </a:ext>
            </a:extLst>
          </p:cNvPr>
          <p:cNvPicPr>
            <a:picLocks noChangeAspect="1"/>
          </p:cNvPicPr>
          <p:nvPr userDrawn="1"/>
        </p:nvPicPr>
        <p:blipFill>
          <a:blip r:embed="rId2"/>
          <a:srcRect/>
          <a:stretch/>
        </p:blipFill>
        <p:spPr>
          <a:xfrm>
            <a:off x="-35751" y="-1050766"/>
            <a:ext cx="12227750" cy="6435658"/>
          </a:xfrm>
          <a:prstGeom prst="rect">
            <a:avLst/>
          </a:prstGeom>
        </p:spPr>
      </p:pic>
      <p:sp>
        <p:nvSpPr>
          <p:cNvPr id="7" name="Rectangle 6">
            <a:extLst>
              <a:ext uri="{FF2B5EF4-FFF2-40B4-BE49-F238E27FC236}">
                <a16:creationId xmlns:a16="http://schemas.microsoft.com/office/drawing/2014/main" id="{C727900D-F7FE-4BBB-83DC-8949E916E9D3}"/>
              </a:ext>
            </a:extLst>
          </p:cNvPr>
          <p:cNvSpPr/>
          <p:nvPr userDrawn="1"/>
        </p:nvSpPr>
        <p:spPr>
          <a:xfrm>
            <a:off x="0" y="3968885"/>
            <a:ext cx="12192000" cy="2889115"/>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381459D-04C7-451A-A087-C7F89F265559}"/>
              </a:ext>
            </a:extLst>
          </p:cNvPr>
          <p:cNvCxnSpPr>
            <a:cxnSpLocks/>
          </p:cNvCxnSpPr>
          <p:nvPr userDrawn="1"/>
        </p:nvCxnSpPr>
        <p:spPr>
          <a:xfrm>
            <a:off x="5459783" y="4842748"/>
            <a:ext cx="1192923"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7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265693-5E50-442A-B7BB-41EA7891F8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BE1724-ADDF-4A97-A268-7165D7ECB7AC}"/>
              </a:ext>
            </a:extLst>
          </p:cNvPr>
          <p:cNvPicPr>
            <a:picLocks noChangeAspect="1"/>
          </p:cNvPicPr>
          <p:nvPr userDrawn="1"/>
        </p:nvPicPr>
        <p:blipFill rotWithShape="1">
          <a:blip r:embed="rId2">
            <a:alphaModFix/>
          </a:blip>
          <a:srcRect l="29866" r="13412"/>
          <a:stretch/>
        </p:blipFill>
        <p:spPr>
          <a:xfrm>
            <a:off x="5522976" y="0"/>
            <a:ext cx="6669024" cy="6978050"/>
          </a:xfrm>
          <a:prstGeom prst="rect">
            <a:avLst/>
          </a:prstGeom>
        </p:spPr>
      </p:pic>
    </p:spTree>
    <p:extLst>
      <p:ext uri="{BB962C8B-B14F-4D97-AF65-F5344CB8AC3E}">
        <p14:creationId xmlns:p14="http://schemas.microsoft.com/office/powerpoint/2010/main" val="1294262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22EA64-8328-4967-A512-85E02FC746A1}"/>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DC604417-F5DE-433C-9064-C4A852A33D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B41490-21D8-425B-8EE9-551625059226}"/>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6" name="Picture 5">
            <a:extLst>
              <a:ext uri="{FF2B5EF4-FFF2-40B4-BE49-F238E27FC236}">
                <a16:creationId xmlns:a16="http://schemas.microsoft.com/office/drawing/2014/main" id="{D5BC7CA4-9DB4-4FAD-9048-2CD331BBD647}"/>
              </a:ext>
            </a:extLst>
          </p:cNvPr>
          <p:cNvPicPr>
            <a:picLocks noChangeAspect="1"/>
          </p:cNvPicPr>
          <p:nvPr userDrawn="1"/>
        </p:nvPicPr>
        <p:blipFill>
          <a:blip r:embed="rId2"/>
          <a:stretch>
            <a:fillRect/>
          </a:stretch>
        </p:blipFill>
        <p:spPr>
          <a:xfrm>
            <a:off x="-193790" y="1037"/>
            <a:ext cx="12579580" cy="3775079"/>
          </a:xfrm>
          <a:prstGeom prst="rect">
            <a:avLst/>
          </a:prstGeom>
        </p:spPr>
      </p:pic>
      <p:cxnSp>
        <p:nvCxnSpPr>
          <p:cNvPr id="7" name="Straight Connector 6">
            <a:extLst>
              <a:ext uri="{FF2B5EF4-FFF2-40B4-BE49-F238E27FC236}">
                <a16:creationId xmlns:a16="http://schemas.microsoft.com/office/drawing/2014/main" id="{0735296D-3A9D-4790-81E6-9B43448C77BB}"/>
              </a:ext>
            </a:extLst>
          </p:cNvPr>
          <p:cNvCxnSpPr/>
          <p:nvPr userDrawn="1"/>
        </p:nvCxnSpPr>
        <p:spPr>
          <a:xfrm>
            <a:off x="5459783" y="4416888"/>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66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BA59-5B48-0B43-B849-39757DA9C4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D2588-8E02-4149-B107-DDCD320F23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2B40A7-7203-584B-819E-7BBBBB9666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6E777A-B54A-6E45-801F-9641430F9B9D}"/>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6" name="Footer Placeholder 5">
            <a:extLst>
              <a:ext uri="{FF2B5EF4-FFF2-40B4-BE49-F238E27FC236}">
                <a16:creationId xmlns:a16="http://schemas.microsoft.com/office/drawing/2014/main" id="{2832FF02-3E5C-5A4D-9490-CEB6F47CE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3F7BA-8799-3A4A-8F65-3898A6E7268B}"/>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3672922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1E32-936D-C248-B376-DF2183C9B1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ABA58B-27D9-1D40-A7CF-AAF399E1C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26392C-3A1B-8D41-AC7C-71C4E3D6C2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75E48-1CE1-3845-AF8D-6D794B494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5DE334-B787-6F41-8860-7FC865658A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400777C-37FB-AE45-BD40-DE463AFC22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02D16-1443-8B4D-8340-7AA684978F6D}"/>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3076016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E413369-50BD-4895-966A-D6D61A124B35}"/>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96F9020-4A1C-4AF9-9786-D3B89BF95031}"/>
              </a:ext>
            </a:extLst>
          </p:cNvPr>
          <p:cNvSpPr/>
          <p:nvPr userDrawn="1"/>
        </p:nvSpPr>
        <p:spPr>
          <a:xfrm>
            <a:off x="1535164" y="200393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BAA4B5-390E-4796-9BD7-53ED35508E27}"/>
              </a:ext>
            </a:extLst>
          </p:cNvPr>
          <p:cNvSpPr/>
          <p:nvPr userDrawn="1"/>
        </p:nvSpPr>
        <p:spPr>
          <a:xfrm>
            <a:off x="4025092"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2643">
            <a:extLst>
              <a:ext uri="{FF2B5EF4-FFF2-40B4-BE49-F238E27FC236}">
                <a16:creationId xmlns:a16="http://schemas.microsoft.com/office/drawing/2014/main" id="{24CAA7C2-5B3E-46A2-8224-A170714CEAD4}"/>
              </a:ext>
            </a:extLst>
          </p:cNvPr>
          <p:cNvSpPr/>
          <p:nvPr userDrawn="1"/>
        </p:nvSpPr>
        <p:spPr>
          <a:xfrm>
            <a:off x="4379905" y="2208498"/>
            <a:ext cx="275448" cy="504986"/>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5" name="Oval 24">
            <a:extLst>
              <a:ext uri="{FF2B5EF4-FFF2-40B4-BE49-F238E27FC236}">
                <a16:creationId xmlns:a16="http://schemas.microsoft.com/office/drawing/2014/main" id="{A809ED58-E8D8-4213-8376-6096D43EA145}"/>
              </a:ext>
            </a:extLst>
          </p:cNvPr>
          <p:cNvSpPr/>
          <p:nvPr userDrawn="1"/>
        </p:nvSpPr>
        <p:spPr>
          <a:xfrm>
            <a:off x="9004948"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99785B3-14B5-4B49-971F-C6809936EB6C}"/>
              </a:ext>
            </a:extLst>
          </p:cNvPr>
          <p:cNvSpPr/>
          <p:nvPr userDrawn="1"/>
        </p:nvSpPr>
        <p:spPr>
          <a:xfrm>
            <a:off x="1535164" y="40559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5AB512F-38B5-4AD6-AED3-B02053AC9BAE}"/>
              </a:ext>
            </a:extLst>
          </p:cNvPr>
          <p:cNvSpPr/>
          <p:nvPr userDrawn="1"/>
        </p:nvSpPr>
        <p:spPr>
          <a:xfrm>
            <a:off x="4025092" y="4047798"/>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9C22585-7DD5-491D-B72B-8A8596162A13}"/>
              </a:ext>
            </a:extLst>
          </p:cNvPr>
          <p:cNvSpPr/>
          <p:nvPr userDrawn="1"/>
        </p:nvSpPr>
        <p:spPr>
          <a:xfrm>
            <a:off x="6515020" y="407160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9121642-924B-40BA-B09A-3D12676C091E}"/>
              </a:ext>
            </a:extLst>
          </p:cNvPr>
          <p:cNvSpPr/>
          <p:nvPr userDrawn="1"/>
        </p:nvSpPr>
        <p:spPr>
          <a:xfrm>
            <a:off x="9004948" y="4063560"/>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hape 2616">
            <a:extLst>
              <a:ext uri="{FF2B5EF4-FFF2-40B4-BE49-F238E27FC236}">
                <a16:creationId xmlns:a16="http://schemas.microsoft.com/office/drawing/2014/main" id="{158D373B-7903-46B1-856A-A3ED0D7DB59D}"/>
              </a:ext>
            </a:extLst>
          </p:cNvPr>
          <p:cNvSpPr/>
          <p:nvPr userDrawn="1"/>
        </p:nvSpPr>
        <p:spPr>
          <a:xfrm>
            <a:off x="6742119" y="4325638"/>
            <a:ext cx="530876" cy="48273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p>
        </p:txBody>
      </p:sp>
      <p:sp>
        <p:nvSpPr>
          <p:cNvPr id="39" name="Shape 2639">
            <a:extLst>
              <a:ext uri="{FF2B5EF4-FFF2-40B4-BE49-F238E27FC236}">
                <a16:creationId xmlns:a16="http://schemas.microsoft.com/office/drawing/2014/main" id="{F7443800-A2C4-4D3E-85B3-2AEB463ED2D3}"/>
              </a:ext>
            </a:extLst>
          </p:cNvPr>
          <p:cNvSpPr/>
          <p:nvPr userDrawn="1"/>
        </p:nvSpPr>
        <p:spPr>
          <a:xfrm>
            <a:off x="1748374" y="4386383"/>
            <a:ext cx="558655" cy="355508"/>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0" name="Shape 2844">
            <a:extLst>
              <a:ext uri="{FF2B5EF4-FFF2-40B4-BE49-F238E27FC236}">
                <a16:creationId xmlns:a16="http://schemas.microsoft.com/office/drawing/2014/main" id="{ACC71E0B-EE01-4037-B438-7D2FEE0D995C}"/>
              </a:ext>
            </a:extLst>
          </p:cNvPr>
          <p:cNvSpPr/>
          <p:nvPr userDrawn="1"/>
        </p:nvSpPr>
        <p:spPr>
          <a:xfrm>
            <a:off x="9276164" y="4333926"/>
            <a:ext cx="461224" cy="461224"/>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rgbClr val="FF6600"/>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1" name="Shape 2615">
            <a:extLst>
              <a:ext uri="{FF2B5EF4-FFF2-40B4-BE49-F238E27FC236}">
                <a16:creationId xmlns:a16="http://schemas.microsoft.com/office/drawing/2014/main" id="{B9B2DAD4-BCDB-41A9-AD72-BAB6B91CE599}"/>
              </a:ext>
            </a:extLst>
          </p:cNvPr>
          <p:cNvSpPr/>
          <p:nvPr userDrawn="1"/>
        </p:nvSpPr>
        <p:spPr>
          <a:xfrm>
            <a:off x="4238301" y="4261007"/>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2" name="Shape 2551">
            <a:extLst>
              <a:ext uri="{FF2B5EF4-FFF2-40B4-BE49-F238E27FC236}">
                <a16:creationId xmlns:a16="http://schemas.microsoft.com/office/drawing/2014/main" id="{B0A4AA4B-E5B6-4597-B539-677B42CE75A9}"/>
              </a:ext>
            </a:extLst>
          </p:cNvPr>
          <p:cNvSpPr/>
          <p:nvPr userDrawn="1"/>
        </p:nvSpPr>
        <p:spPr>
          <a:xfrm>
            <a:off x="9276164" y="2257823"/>
            <a:ext cx="442641" cy="442641"/>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Shape 2571">
            <a:extLst>
              <a:ext uri="{FF2B5EF4-FFF2-40B4-BE49-F238E27FC236}">
                <a16:creationId xmlns:a16="http://schemas.microsoft.com/office/drawing/2014/main" id="{D5854E3E-4FF2-4B52-9D1A-8B7265F98016}"/>
              </a:ext>
            </a:extLst>
          </p:cNvPr>
          <p:cNvSpPr/>
          <p:nvPr userDrawn="1"/>
        </p:nvSpPr>
        <p:spPr>
          <a:xfrm>
            <a:off x="1793786" y="2271767"/>
            <a:ext cx="441717" cy="441717"/>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rgbClr val="E65225"/>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4" name="Oval 43">
            <a:extLst>
              <a:ext uri="{FF2B5EF4-FFF2-40B4-BE49-F238E27FC236}">
                <a16:creationId xmlns:a16="http://schemas.microsoft.com/office/drawing/2014/main" id="{4AAE777F-D0CE-4CFA-BA33-58CA2E64AA5F}"/>
              </a:ext>
            </a:extLst>
          </p:cNvPr>
          <p:cNvSpPr/>
          <p:nvPr userDrawn="1"/>
        </p:nvSpPr>
        <p:spPr>
          <a:xfrm>
            <a:off x="6515020" y="1991649"/>
            <a:ext cx="985074" cy="985074"/>
          </a:xfrm>
          <a:prstGeom prst="ellipse">
            <a:avLst/>
          </a:prstGeom>
          <a:noFill/>
          <a:ln>
            <a:solidFill>
              <a:srgbClr val="E65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C5102CFE-3D0A-4329-911C-77D412E95928}"/>
              </a:ext>
            </a:extLst>
          </p:cNvPr>
          <p:cNvPicPr>
            <a:picLocks noChangeAspect="1"/>
          </p:cNvPicPr>
          <p:nvPr userDrawn="1"/>
        </p:nvPicPr>
        <p:blipFill>
          <a:blip r:embed="rId2"/>
          <a:stretch>
            <a:fillRect/>
          </a:stretch>
        </p:blipFill>
        <p:spPr>
          <a:xfrm>
            <a:off x="6780925" y="2234137"/>
            <a:ext cx="453263" cy="490015"/>
          </a:xfrm>
          <a:prstGeom prst="rect">
            <a:avLst/>
          </a:prstGeom>
        </p:spPr>
      </p:pic>
    </p:spTree>
    <p:extLst>
      <p:ext uri="{BB962C8B-B14F-4D97-AF65-F5344CB8AC3E}">
        <p14:creationId xmlns:p14="http://schemas.microsoft.com/office/powerpoint/2010/main" val="566656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4771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8"/>
            <a:ext cx="6330462" cy="293784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374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8"/>
            <a:ext cx="6330462" cy="3568733"/>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65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22EA64-8328-4967-A512-85E02FC746A1}"/>
              </a:ext>
            </a:extLst>
          </p:cNvPr>
          <p:cNvSpPr>
            <a:spLocks noGrp="1"/>
          </p:cNvSpPr>
          <p:nvPr>
            <p:ph type="dt" sz="half" idx="10"/>
          </p:nvPr>
        </p:nvSpPr>
        <p:spPr/>
        <p:txBody>
          <a:bodyPr/>
          <a:lstStyle/>
          <a:p>
            <a:fld id="{EDBC42E4-C94E-034E-B1CB-1E765C34D908}" type="datetimeFigureOut">
              <a:rPr lang="en-US" smtClean="0"/>
              <a:t>11/20/2022</a:t>
            </a:fld>
            <a:endParaRPr lang="en-US" dirty="0"/>
          </a:p>
        </p:txBody>
      </p:sp>
      <p:sp>
        <p:nvSpPr>
          <p:cNvPr id="4" name="Footer Placeholder 3">
            <a:extLst>
              <a:ext uri="{FF2B5EF4-FFF2-40B4-BE49-F238E27FC236}">
                <a16:creationId xmlns:a16="http://schemas.microsoft.com/office/drawing/2014/main" id="{DC604417-F5DE-433C-9064-C4A852A33D2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AB41490-21D8-425B-8EE9-551625059226}"/>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6" name="Picture 5">
            <a:extLst>
              <a:ext uri="{FF2B5EF4-FFF2-40B4-BE49-F238E27FC236}">
                <a16:creationId xmlns:a16="http://schemas.microsoft.com/office/drawing/2014/main" id="{D5BC7CA4-9DB4-4FAD-9048-2CD331BBD647}"/>
              </a:ext>
            </a:extLst>
          </p:cNvPr>
          <p:cNvPicPr>
            <a:picLocks noChangeAspect="1"/>
          </p:cNvPicPr>
          <p:nvPr userDrawn="1"/>
        </p:nvPicPr>
        <p:blipFill>
          <a:blip r:embed="rId2"/>
          <a:stretch>
            <a:fillRect/>
          </a:stretch>
        </p:blipFill>
        <p:spPr>
          <a:xfrm>
            <a:off x="-193790" y="1037"/>
            <a:ext cx="12579580" cy="3775079"/>
          </a:xfrm>
          <a:prstGeom prst="rect">
            <a:avLst/>
          </a:prstGeom>
        </p:spPr>
      </p:pic>
      <p:cxnSp>
        <p:nvCxnSpPr>
          <p:cNvPr id="7" name="Straight Connector 6">
            <a:extLst>
              <a:ext uri="{FF2B5EF4-FFF2-40B4-BE49-F238E27FC236}">
                <a16:creationId xmlns:a16="http://schemas.microsoft.com/office/drawing/2014/main" id="{0735296D-3A9D-4790-81E6-9B43448C77BB}"/>
              </a:ext>
            </a:extLst>
          </p:cNvPr>
          <p:cNvCxnSpPr/>
          <p:nvPr userDrawn="1"/>
        </p:nvCxnSpPr>
        <p:spPr>
          <a:xfrm>
            <a:off x="5459783" y="4416888"/>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087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rotWithShape="1">
          <a:blip r:embed="rId2"/>
          <a:srcRect t="-2" b="16961"/>
          <a:stretch/>
        </p:blipFill>
        <p:spPr>
          <a:xfrm>
            <a:off x="0" y="-1"/>
            <a:ext cx="12271663" cy="6858000"/>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436659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410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96BA-6A23-DD42-AA65-EEAAEDE78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8076AF-6C9F-4240-BFBC-C509A33813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149F8A-F89B-CD45-B13E-5649ADCB3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F82B87FC-FFC2-8D4E-AD32-CD4A5FA899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40F45-BEDA-E244-B407-241BEB8E026E}"/>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276353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B4FF9-9E5C-8348-B01C-56ACF74C19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C2E0DE-1897-704C-AA4C-06E6261C31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B70178-6F13-7043-AF75-80EE8AD9C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85754-DE6B-7546-8D19-5641730B5EEE}"/>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2098037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9070DF-AFF4-472A-B780-B6932D61674F}"/>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576E71-A0E5-42D2-9130-BEC391FA5859}"/>
              </a:ext>
            </a:extLst>
          </p:cNvPr>
          <p:cNvPicPr>
            <a:picLocks noChangeAspect="1"/>
          </p:cNvPicPr>
          <p:nvPr userDrawn="1"/>
        </p:nvPicPr>
        <p:blipFill>
          <a:blip r:embed="rId2"/>
          <a:stretch>
            <a:fillRect/>
          </a:stretch>
        </p:blipFill>
        <p:spPr>
          <a:xfrm>
            <a:off x="8094132" y="468843"/>
            <a:ext cx="2676548" cy="5614416"/>
          </a:xfrm>
          <a:prstGeom prst="rect">
            <a:avLst/>
          </a:prstGeom>
        </p:spPr>
      </p:pic>
      <p:sp>
        <p:nvSpPr>
          <p:cNvPr id="8" name="Picture Placeholder 7">
            <a:extLst>
              <a:ext uri="{FF2B5EF4-FFF2-40B4-BE49-F238E27FC236}">
                <a16:creationId xmlns:a16="http://schemas.microsoft.com/office/drawing/2014/main" id="{BD2058D2-6E40-467B-84F2-DD81A4B5E973}"/>
              </a:ext>
            </a:extLst>
          </p:cNvPr>
          <p:cNvSpPr>
            <a:spLocks noGrp="1"/>
          </p:cNvSpPr>
          <p:nvPr>
            <p:ph type="pic" sz="quarter" idx="11"/>
          </p:nvPr>
        </p:nvSpPr>
        <p:spPr>
          <a:xfrm>
            <a:off x="8244839" y="1230600"/>
            <a:ext cx="2392681" cy="4040293"/>
          </a:xfrm>
          <a:prstGeom prst="rect">
            <a:avLst/>
          </a:prstGeom>
        </p:spPr>
        <p:txBody>
          <a:bodyPr/>
          <a:lstStyle/>
          <a:p>
            <a:endParaRPr lang="en-AU" dirty="0"/>
          </a:p>
        </p:txBody>
      </p:sp>
      <p:pic>
        <p:nvPicPr>
          <p:cNvPr id="9" name="Picture 8">
            <a:extLst>
              <a:ext uri="{FF2B5EF4-FFF2-40B4-BE49-F238E27FC236}">
                <a16:creationId xmlns:a16="http://schemas.microsoft.com/office/drawing/2014/main" id="{710A281A-174F-4ECB-8ADA-64CA3D65C293}"/>
              </a:ext>
            </a:extLst>
          </p:cNvPr>
          <p:cNvPicPr>
            <a:picLocks noChangeAspect="1"/>
          </p:cNvPicPr>
          <p:nvPr userDrawn="1"/>
        </p:nvPicPr>
        <p:blipFill>
          <a:blip r:embed="rId2"/>
          <a:stretch>
            <a:fillRect/>
          </a:stretch>
        </p:blipFill>
        <p:spPr>
          <a:xfrm rot="5400000">
            <a:off x="2666535" y="1578465"/>
            <a:ext cx="2676548" cy="5614416"/>
          </a:xfrm>
          <a:prstGeom prst="rect">
            <a:avLst/>
          </a:prstGeom>
        </p:spPr>
      </p:pic>
      <p:sp>
        <p:nvSpPr>
          <p:cNvPr id="10" name="Picture Placeholder 7">
            <a:extLst>
              <a:ext uri="{FF2B5EF4-FFF2-40B4-BE49-F238E27FC236}">
                <a16:creationId xmlns:a16="http://schemas.microsoft.com/office/drawing/2014/main" id="{2913C070-9778-4824-A2A9-97F27C865362}"/>
              </a:ext>
            </a:extLst>
          </p:cNvPr>
          <p:cNvSpPr>
            <a:spLocks noGrp="1"/>
          </p:cNvSpPr>
          <p:nvPr>
            <p:ph type="pic" sz="quarter" idx="12"/>
          </p:nvPr>
        </p:nvSpPr>
        <p:spPr>
          <a:xfrm>
            <a:off x="1988875" y="3276051"/>
            <a:ext cx="3985206" cy="2286549"/>
          </a:xfrm>
          <a:prstGeom prst="rect">
            <a:avLst/>
          </a:prstGeom>
        </p:spPr>
        <p:txBody>
          <a:bodyPr/>
          <a:lstStyle/>
          <a:p>
            <a:endParaRPr lang="en-AU"/>
          </a:p>
        </p:txBody>
      </p:sp>
      <p:cxnSp>
        <p:nvCxnSpPr>
          <p:cNvPr id="11" name="Straight Connector 10">
            <a:extLst>
              <a:ext uri="{FF2B5EF4-FFF2-40B4-BE49-F238E27FC236}">
                <a16:creationId xmlns:a16="http://schemas.microsoft.com/office/drawing/2014/main" id="{1FC540F4-229F-4EC8-A65B-4BF99A9B4EE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792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pic>
        <p:nvPicPr>
          <p:cNvPr id="7" name="Content Placeholder 3" descr="A group of people standing in the grass&#10;&#10;Description automatically generated">
            <a:extLst>
              <a:ext uri="{FF2B5EF4-FFF2-40B4-BE49-F238E27FC236}">
                <a16:creationId xmlns:a16="http://schemas.microsoft.com/office/drawing/2014/main" id="{CD2B7B98-4F52-47BB-9F96-9837B64EDD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1413"/>
            <a:ext cx="12191999" cy="8060826"/>
          </a:xfrm>
          <a:prstGeom prst="rect">
            <a:avLst/>
          </a:prstGeom>
        </p:spPr>
      </p:pic>
      <p:sp>
        <p:nvSpPr>
          <p:cNvPr id="11" name="Rectangle 10">
            <a:extLst>
              <a:ext uri="{FF2B5EF4-FFF2-40B4-BE49-F238E27FC236}">
                <a16:creationId xmlns:a16="http://schemas.microsoft.com/office/drawing/2014/main" id="{561C6034-CFAE-4147-9D7E-2256126E82A1}"/>
              </a:ext>
            </a:extLst>
          </p:cNvPr>
          <p:cNvSpPr/>
          <p:nvPr userDrawn="1"/>
        </p:nvSpPr>
        <p:spPr>
          <a:xfrm>
            <a:off x="4361468" y="5288436"/>
            <a:ext cx="3469064" cy="978665"/>
          </a:xfrm>
          <a:prstGeom prst="rect">
            <a:avLst/>
          </a:prstGeom>
          <a:solidFill>
            <a:srgbClr val="F05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1C5631E-EC9F-7049-9B0E-CCB1C5FC50DA}"/>
              </a:ext>
            </a:extLst>
          </p:cNvPr>
          <p:cNvSpPr>
            <a:spLocks noGrp="1"/>
          </p:cNvSpPr>
          <p:nvPr>
            <p:ph type="ctrTitle" hasCustomPrompt="1"/>
          </p:nvPr>
        </p:nvSpPr>
        <p:spPr>
          <a:xfrm>
            <a:off x="4361468" y="5529434"/>
            <a:ext cx="3469064" cy="586359"/>
          </a:xfrm>
          <a:prstGeom prst="rect">
            <a:avLst/>
          </a:prstGeom>
        </p:spPr>
        <p:txBody>
          <a:bodyPr/>
          <a:lstStyle>
            <a:lvl1pPr algn="ctr">
              <a:defRPr sz="2800" b="1" i="0">
                <a:solidFill>
                  <a:schemeClr val="bg1"/>
                </a:solidFill>
                <a:latin typeface="Proxima Nova" panose="02000506030000020004" pitchFamily="2" charset="77"/>
              </a:defRPr>
            </a:lvl1pPr>
          </a:lstStyle>
          <a:p>
            <a:r>
              <a:rPr lang="en-AU" dirty="0"/>
              <a:t>Meet our team</a:t>
            </a:r>
          </a:p>
        </p:txBody>
      </p:sp>
      <p:cxnSp>
        <p:nvCxnSpPr>
          <p:cNvPr id="6" name="Straight Connector 5">
            <a:extLst>
              <a:ext uri="{FF2B5EF4-FFF2-40B4-BE49-F238E27FC236}">
                <a16:creationId xmlns:a16="http://schemas.microsoft.com/office/drawing/2014/main" id="{B9E11A74-45D9-0842-9A72-CFA19A939B67}"/>
              </a:ext>
            </a:extLst>
          </p:cNvPr>
          <p:cNvCxnSpPr>
            <a:cxnSpLocks/>
          </p:cNvCxnSpPr>
          <p:nvPr userDrawn="1"/>
        </p:nvCxnSpPr>
        <p:spPr>
          <a:xfrm>
            <a:off x="5623101" y="5505684"/>
            <a:ext cx="945798"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873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B59E49-911C-9A44-8F7F-00FBF72F4E4C}"/>
              </a:ext>
            </a:extLst>
          </p:cNvPr>
          <p:cNvPicPr>
            <a:picLocks noChangeAspect="1"/>
          </p:cNvPicPr>
          <p:nvPr userDrawn="1"/>
        </p:nvPicPr>
        <p:blipFill>
          <a:blip r:embed="rId2"/>
          <a:stretch>
            <a:fillRect/>
          </a:stretch>
        </p:blipFill>
        <p:spPr>
          <a:xfrm>
            <a:off x="-1723746" y="998696"/>
            <a:ext cx="8794996" cy="5859304"/>
          </a:xfrm>
          <a:prstGeom prst="rect">
            <a:avLst/>
          </a:prstGeom>
        </p:spPr>
      </p:pic>
      <p:sp>
        <p:nvSpPr>
          <p:cNvPr id="9" name="Rectangle 8">
            <a:extLst>
              <a:ext uri="{FF2B5EF4-FFF2-40B4-BE49-F238E27FC236}">
                <a16:creationId xmlns:a16="http://schemas.microsoft.com/office/drawing/2014/main" id="{6FDE9483-29AE-428F-9536-A54F1A03F5C4}"/>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D3926464-1353-47CF-A05C-187ED3A060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1" name="TextBox 10">
            <a:extLst>
              <a:ext uri="{FF2B5EF4-FFF2-40B4-BE49-F238E27FC236}">
                <a16:creationId xmlns:a16="http://schemas.microsoft.com/office/drawing/2014/main" id="{2E9C9F84-C7D8-4051-8ACA-4038CA9CBD4F}"/>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2814735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FEA5E7-3300-D943-B2FB-E21DA6393C4A}"/>
              </a:ext>
            </a:extLst>
          </p:cNvPr>
          <p:cNvPicPr>
            <a:picLocks noChangeAspect="1"/>
          </p:cNvPicPr>
          <p:nvPr userDrawn="1"/>
        </p:nvPicPr>
        <p:blipFill>
          <a:blip r:embed="rId2"/>
          <a:stretch>
            <a:fillRect/>
          </a:stretch>
        </p:blipFill>
        <p:spPr>
          <a:xfrm>
            <a:off x="1194" y="0"/>
            <a:ext cx="12189611" cy="6858000"/>
          </a:xfrm>
          <a:prstGeom prst="rect">
            <a:avLst/>
          </a:prstGeom>
        </p:spPr>
      </p:pic>
      <p:sp>
        <p:nvSpPr>
          <p:cNvPr id="11" name="Rectangle 10">
            <a:extLst>
              <a:ext uri="{FF2B5EF4-FFF2-40B4-BE49-F238E27FC236}">
                <a16:creationId xmlns:a16="http://schemas.microsoft.com/office/drawing/2014/main" id="{561C6034-CFAE-4147-9D7E-2256126E82A1}"/>
              </a:ext>
            </a:extLst>
          </p:cNvPr>
          <p:cNvSpPr/>
          <p:nvPr userDrawn="1"/>
        </p:nvSpPr>
        <p:spPr>
          <a:xfrm>
            <a:off x="685800" y="542190"/>
            <a:ext cx="3640015" cy="2180492"/>
          </a:xfrm>
          <a:prstGeom prst="rect">
            <a:avLst/>
          </a:prstGeom>
          <a:solidFill>
            <a:srgbClr val="F05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1C5631E-EC9F-7049-9B0E-CCB1C5FC50DA}"/>
              </a:ext>
            </a:extLst>
          </p:cNvPr>
          <p:cNvSpPr>
            <a:spLocks noGrp="1"/>
          </p:cNvSpPr>
          <p:nvPr>
            <p:ph type="ctrTitle"/>
          </p:nvPr>
        </p:nvSpPr>
        <p:spPr>
          <a:xfrm>
            <a:off x="940410" y="791179"/>
            <a:ext cx="4638675" cy="2382837"/>
          </a:xfrm>
          <a:prstGeom prst="rect">
            <a:avLst/>
          </a:prstGeom>
        </p:spPr>
        <p:txBody>
          <a:bodyPr/>
          <a:lstStyle>
            <a:lvl1pPr>
              <a:defRPr sz="4000" b="1" i="0">
                <a:solidFill>
                  <a:schemeClr val="bg1"/>
                </a:solidFill>
                <a:latin typeface="Proxima Nova" panose="02000506030000020004" pitchFamily="2" charset="77"/>
              </a:defRPr>
            </a:lvl1pPr>
          </a:lstStyle>
          <a:p>
            <a:r>
              <a:rPr lang="en-AU" dirty="0"/>
              <a:t>It’s not just </a:t>
            </a:r>
            <a:br>
              <a:rPr lang="en-AU" dirty="0"/>
            </a:br>
            <a:r>
              <a:rPr lang="en-AU" dirty="0"/>
              <a:t>about vision impairments</a:t>
            </a:r>
          </a:p>
        </p:txBody>
      </p:sp>
    </p:spTree>
    <p:extLst>
      <p:ext uri="{BB962C8B-B14F-4D97-AF65-F5344CB8AC3E}">
        <p14:creationId xmlns:p14="http://schemas.microsoft.com/office/powerpoint/2010/main" val="3146848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6" name="TextBox 5">
            <a:extLst>
              <a:ext uri="{FF2B5EF4-FFF2-40B4-BE49-F238E27FC236}">
                <a16:creationId xmlns:a16="http://schemas.microsoft.com/office/drawing/2014/main" id="{26E15656-C11C-4769-A004-700FDC5BDFBA}"/>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1261760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6" name="TextBox 5">
            <a:extLst>
              <a:ext uri="{FF2B5EF4-FFF2-40B4-BE49-F238E27FC236}">
                <a16:creationId xmlns:a16="http://schemas.microsoft.com/office/drawing/2014/main" id="{26E15656-C11C-4769-A004-700FDC5BDFBA}"/>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342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6" name="TextBox 5">
            <a:extLst>
              <a:ext uri="{FF2B5EF4-FFF2-40B4-BE49-F238E27FC236}">
                <a16:creationId xmlns:a16="http://schemas.microsoft.com/office/drawing/2014/main" id="{26E15656-C11C-4769-A004-700FDC5BDFBA}"/>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2" name="Picture 11" descr="shutterstock_197903273.jpg">
            <a:extLst>
              <a:ext uri="{FF2B5EF4-FFF2-40B4-BE49-F238E27FC236}">
                <a16:creationId xmlns:a16="http://schemas.microsoft.com/office/drawing/2014/main" id="{1FDDB62F-5776-48BD-AB00-840476B8ED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2741"/>
          <a:stretch/>
        </p:blipFill>
        <p:spPr>
          <a:xfrm>
            <a:off x="5210906" y="0"/>
            <a:ext cx="6981093" cy="6850626"/>
          </a:xfrm>
          <a:prstGeom prst="rect">
            <a:avLst/>
          </a:prstGeom>
        </p:spPr>
      </p:pic>
    </p:spTree>
    <p:extLst>
      <p:ext uri="{BB962C8B-B14F-4D97-AF65-F5344CB8AC3E}">
        <p14:creationId xmlns:p14="http://schemas.microsoft.com/office/powerpoint/2010/main" val="1684410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dirty="0"/>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40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0" name="TextBox 9">
            <a:extLst>
              <a:ext uri="{FF2B5EF4-FFF2-40B4-BE49-F238E27FC236}">
                <a16:creationId xmlns:a16="http://schemas.microsoft.com/office/drawing/2014/main" id="{9D0A56BD-CE47-4F4E-81B9-F66B1ACB99ED}"/>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1836226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0" name="TextBox 9">
            <a:extLst>
              <a:ext uri="{FF2B5EF4-FFF2-40B4-BE49-F238E27FC236}">
                <a16:creationId xmlns:a16="http://schemas.microsoft.com/office/drawing/2014/main" id="{9D0A56BD-CE47-4F4E-81B9-F66B1ACB99ED}"/>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pic>
        <p:nvPicPr>
          <p:cNvPr id="11" name="Picture 10">
            <a:extLst>
              <a:ext uri="{FF2B5EF4-FFF2-40B4-BE49-F238E27FC236}">
                <a16:creationId xmlns:a16="http://schemas.microsoft.com/office/drawing/2014/main" id="{CFBCD0B3-38F3-434C-8FCD-A497483DDDC4}"/>
              </a:ext>
            </a:extLst>
          </p:cNvPr>
          <p:cNvPicPr>
            <a:picLocks noChangeAspect="1"/>
          </p:cNvPicPr>
          <p:nvPr userDrawn="1"/>
        </p:nvPicPr>
        <p:blipFill rotWithShape="1">
          <a:blip r:embed="rId4"/>
          <a:srcRect l="23437"/>
          <a:stretch/>
        </p:blipFill>
        <p:spPr>
          <a:xfrm>
            <a:off x="5522976" y="-42335"/>
            <a:ext cx="7928240" cy="6910649"/>
          </a:xfrm>
          <a:prstGeom prst="rect">
            <a:avLst/>
          </a:prstGeom>
        </p:spPr>
      </p:pic>
    </p:spTree>
    <p:extLst>
      <p:ext uri="{BB962C8B-B14F-4D97-AF65-F5344CB8AC3E}">
        <p14:creationId xmlns:p14="http://schemas.microsoft.com/office/powerpoint/2010/main" val="2605242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5D26-84E1-4465-AEE8-5BF7174D54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481ED9-0DE8-4EFE-BF39-CDBE86CC36DB}"/>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8E110432-EF22-46F5-8221-20D0E55996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9D4E85-B66B-4788-B550-4E9E26D340DE}"/>
              </a:ext>
            </a:extLst>
          </p:cNvPr>
          <p:cNvSpPr>
            <a:spLocks noGrp="1"/>
          </p:cNvSpPr>
          <p:nvPr>
            <p:ph type="sldNum" sz="quarter" idx="12"/>
          </p:nvPr>
        </p:nvSpPr>
        <p:spPr/>
        <p:txBody>
          <a:bodyPr/>
          <a:lstStyle/>
          <a:p>
            <a:fld id="{D98D9C83-CD24-0842-B6CC-914DB33C7B15}" type="slidenum">
              <a:rPr lang="en-US" smtClean="0"/>
              <a:t>‹#›</a:t>
            </a:fld>
            <a:endParaRPr lang="en-US"/>
          </a:p>
        </p:txBody>
      </p:sp>
    </p:spTree>
    <p:extLst>
      <p:ext uri="{BB962C8B-B14F-4D97-AF65-F5344CB8AC3E}">
        <p14:creationId xmlns:p14="http://schemas.microsoft.com/office/powerpoint/2010/main" val="1809489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9AB138E-FE6C-4A30-BD2D-262D86BADABD}"/>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38F36412-EA66-4B99-934C-EE851E90D0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912901-2D56-4C05-BBB7-36E44AFACCE4}"/>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6" name="Right Triangle 5">
            <a:extLst>
              <a:ext uri="{FF2B5EF4-FFF2-40B4-BE49-F238E27FC236}">
                <a16:creationId xmlns:a16="http://schemas.microsoft.com/office/drawing/2014/main" id="{EFEBE82C-03A3-4825-9860-C7BD2E0A1E5A}"/>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63D157-6244-4F7A-B25B-E886B1BAF258}"/>
              </a:ext>
            </a:extLst>
          </p:cNvPr>
          <p:cNvGrpSpPr/>
          <p:nvPr userDrawn="1"/>
        </p:nvGrpSpPr>
        <p:grpSpPr>
          <a:xfrm>
            <a:off x="5673161" y="1076766"/>
            <a:ext cx="3628383" cy="5152245"/>
            <a:chOff x="19740901" y="3907229"/>
            <a:chExt cx="2810409" cy="3990736"/>
          </a:xfrm>
        </p:grpSpPr>
        <p:sp>
          <p:nvSpPr>
            <p:cNvPr id="8" name="Freeform 33">
              <a:extLst>
                <a:ext uri="{FF2B5EF4-FFF2-40B4-BE49-F238E27FC236}">
                  <a16:creationId xmlns:a16="http://schemas.microsoft.com/office/drawing/2014/main" id="{272800BB-DBB3-4B54-B189-E2524F94584A}"/>
                </a:ext>
              </a:extLst>
            </p:cNvPr>
            <p:cNvSpPr>
              <a:spLocks/>
            </p:cNvSpPr>
            <p:nvPr/>
          </p:nvSpPr>
          <p:spPr bwMode="auto">
            <a:xfrm>
              <a:off x="19740901" y="3907229"/>
              <a:ext cx="2810409" cy="3990736"/>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9" name="Group 8">
              <a:extLst>
                <a:ext uri="{FF2B5EF4-FFF2-40B4-BE49-F238E27FC236}">
                  <a16:creationId xmlns:a16="http://schemas.microsoft.com/office/drawing/2014/main" id="{21893768-5781-4A0B-B31D-2AA4004FABFE}"/>
                </a:ext>
              </a:extLst>
            </p:cNvPr>
            <p:cNvGrpSpPr/>
            <p:nvPr/>
          </p:nvGrpSpPr>
          <p:grpSpPr>
            <a:xfrm>
              <a:off x="21066819" y="4065780"/>
              <a:ext cx="104590" cy="53974"/>
              <a:chOff x="21066819" y="4065780"/>
              <a:chExt cx="104590" cy="53974"/>
            </a:xfrm>
            <a:solidFill>
              <a:schemeClr val="bg1">
                <a:lumMod val="65000"/>
              </a:schemeClr>
            </a:solidFill>
          </p:grpSpPr>
          <p:sp>
            <p:nvSpPr>
              <p:cNvPr id="14" name="Oval 35">
                <a:extLst>
                  <a:ext uri="{FF2B5EF4-FFF2-40B4-BE49-F238E27FC236}">
                    <a16:creationId xmlns:a16="http://schemas.microsoft.com/office/drawing/2014/main" id="{5E6AEEF5-854B-4DB5-9D2C-B5DF2BEA71E6}"/>
                  </a:ext>
                </a:extLst>
              </p:cNvPr>
              <p:cNvSpPr>
                <a:spLocks noChangeArrowheads="1"/>
              </p:cNvSpPr>
              <p:nvPr/>
            </p:nvSpPr>
            <p:spPr bwMode="auto">
              <a:xfrm>
                <a:off x="21120800" y="4069152"/>
                <a:ext cx="50609" cy="506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5" name="Oval 36">
                <a:extLst>
                  <a:ext uri="{FF2B5EF4-FFF2-40B4-BE49-F238E27FC236}">
                    <a16:creationId xmlns:a16="http://schemas.microsoft.com/office/drawing/2014/main" id="{DDC4E0D7-5287-4FA9-9FEB-69A79BF499E2}"/>
                  </a:ext>
                </a:extLst>
              </p:cNvPr>
              <p:cNvSpPr>
                <a:spLocks noChangeArrowheads="1"/>
              </p:cNvSpPr>
              <p:nvPr/>
            </p:nvSpPr>
            <p:spPr bwMode="auto">
              <a:xfrm>
                <a:off x="21120800" y="4065780"/>
                <a:ext cx="50609" cy="506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6" name="Oval 37">
                <a:extLst>
                  <a:ext uri="{FF2B5EF4-FFF2-40B4-BE49-F238E27FC236}">
                    <a16:creationId xmlns:a16="http://schemas.microsoft.com/office/drawing/2014/main" id="{ECDEC27F-207C-4D56-9CCF-35B6AF32F49D}"/>
                  </a:ext>
                </a:extLst>
              </p:cNvPr>
              <p:cNvSpPr>
                <a:spLocks noChangeArrowheads="1"/>
              </p:cNvSpPr>
              <p:nvPr/>
            </p:nvSpPr>
            <p:spPr bwMode="auto">
              <a:xfrm>
                <a:off x="21130921" y="4075899"/>
                <a:ext cx="30366" cy="3036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7" name="Oval 38">
                <a:extLst>
                  <a:ext uri="{FF2B5EF4-FFF2-40B4-BE49-F238E27FC236}">
                    <a16:creationId xmlns:a16="http://schemas.microsoft.com/office/drawing/2014/main" id="{EEE6261C-2EC9-4782-B1B2-29DBF121ADFE}"/>
                  </a:ext>
                </a:extLst>
              </p:cNvPr>
              <p:cNvSpPr>
                <a:spLocks noChangeArrowheads="1"/>
              </p:cNvSpPr>
              <p:nvPr/>
            </p:nvSpPr>
            <p:spPr bwMode="auto">
              <a:xfrm>
                <a:off x="21137668" y="4082646"/>
                <a:ext cx="16870" cy="1686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8" name="Freeform 39">
                <a:extLst>
                  <a:ext uri="{FF2B5EF4-FFF2-40B4-BE49-F238E27FC236}">
                    <a16:creationId xmlns:a16="http://schemas.microsoft.com/office/drawing/2014/main" id="{A8488ABB-0300-4ECA-9B43-7209C8E7A8EE}"/>
                  </a:ext>
                </a:extLst>
              </p:cNvPr>
              <p:cNvSpPr>
                <a:spLocks/>
              </p:cNvSpPr>
              <p:nvPr/>
            </p:nvSpPr>
            <p:spPr bwMode="auto">
              <a:xfrm>
                <a:off x="21144416" y="4089393"/>
                <a:ext cx="3375" cy="3374"/>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9" name="Rectangle 40">
                <a:extLst>
                  <a:ext uri="{FF2B5EF4-FFF2-40B4-BE49-F238E27FC236}">
                    <a16:creationId xmlns:a16="http://schemas.microsoft.com/office/drawing/2014/main" id="{6C98598D-41EB-461B-89C6-CB2E9A5CD44D}"/>
                  </a:ext>
                </a:extLst>
              </p:cNvPr>
              <p:cNvSpPr>
                <a:spLocks noChangeArrowheads="1"/>
              </p:cNvSpPr>
              <p:nvPr/>
            </p:nvSpPr>
            <p:spPr bwMode="auto">
              <a:xfrm>
                <a:off x="21066819" y="4082646"/>
                <a:ext cx="23618" cy="2361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sp>
          <p:nvSpPr>
            <p:cNvPr id="10" name="Rectangle 41">
              <a:extLst>
                <a:ext uri="{FF2B5EF4-FFF2-40B4-BE49-F238E27FC236}">
                  <a16:creationId xmlns:a16="http://schemas.microsoft.com/office/drawing/2014/main" id="{A53908B8-34A6-4F2C-AA8F-FCB7C458773A}"/>
                </a:ext>
              </a:extLst>
            </p:cNvPr>
            <p:cNvSpPr>
              <a:spLocks noChangeArrowheads="1"/>
            </p:cNvSpPr>
            <p:nvPr/>
          </p:nvSpPr>
          <p:spPr bwMode="auto">
            <a:xfrm>
              <a:off x="19909591" y="4241197"/>
              <a:ext cx="2476398" cy="3302562"/>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1" name="Group 10">
              <a:extLst>
                <a:ext uri="{FF2B5EF4-FFF2-40B4-BE49-F238E27FC236}">
                  <a16:creationId xmlns:a16="http://schemas.microsoft.com/office/drawing/2014/main" id="{0F46816A-5547-461D-AF83-A4265BAF6A48}"/>
                </a:ext>
              </a:extLst>
            </p:cNvPr>
            <p:cNvGrpSpPr/>
            <p:nvPr/>
          </p:nvGrpSpPr>
          <p:grpSpPr>
            <a:xfrm>
              <a:off x="21043201" y="7614599"/>
              <a:ext cx="209178" cy="212525"/>
              <a:chOff x="21043201" y="7614599"/>
              <a:chExt cx="209178" cy="212525"/>
            </a:xfrm>
            <a:solidFill>
              <a:schemeClr val="bg1">
                <a:lumMod val="65000"/>
              </a:schemeClr>
            </a:solidFill>
          </p:grpSpPr>
          <p:sp>
            <p:nvSpPr>
              <p:cNvPr id="12" name="Oval 43">
                <a:extLst>
                  <a:ext uri="{FF2B5EF4-FFF2-40B4-BE49-F238E27FC236}">
                    <a16:creationId xmlns:a16="http://schemas.microsoft.com/office/drawing/2014/main" id="{BBD3084B-0751-427D-9894-CEC832D0B8C5}"/>
                  </a:ext>
                </a:extLst>
              </p:cNvPr>
              <p:cNvSpPr>
                <a:spLocks noChangeArrowheads="1"/>
              </p:cNvSpPr>
              <p:nvPr/>
            </p:nvSpPr>
            <p:spPr bwMode="auto">
              <a:xfrm>
                <a:off x="21043201" y="7614599"/>
                <a:ext cx="209178" cy="2125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3" name="Freeform 44">
                <a:extLst>
                  <a:ext uri="{FF2B5EF4-FFF2-40B4-BE49-F238E27FC236}">
                    <a16:creationId xmlns:a16="http://schemas.microsoft.com/office/drawing/2014/main" id="{E6F9D11C-3F75-4ED7-81A1-B04900EDDE83}"/>
                  </a:ext>
                </a:extLst>
              </p:cNvPr>
              <p:cNvSpPr>
                <a:spLocks/>
              </p:cNvSpPr>
              <p:nvPr/>
            </p:nvSpPr>
            <p:spPr bwMode="auto">
              <a:xfrm>
                <a:off x="21093809" y="7665199"/>
                <a:ext cx="107963" cy="107949"/>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grpSp>
      <p:sp>
        <p:nvSpPr>
          <p:cNvPr id="23" name="Picture Placeholder 1">
            <a:extLst>
              <a:ext uri="{FF2B5EF4-FFF2-40B4-BE49-F238E27FC236}">
                <a16:creationId xmlns:a16="http://schemas.microsoft.com/office/drawing/2014/main" id="{DFAE5E80-BDE7-4BDC-8AFA-EABAC6D6572A}"/>
              </a:ext>
            </a:extLst>
          </p:cNvPr>
          <p:cNvSpPr>
            <a:spLocks noGrp="1"/>
          </p:cNvSpPr>
          <p:nvPr>
            <p:ph type="pic" sz="quarter" idx="20"/>
          </p:nvPr>
        </p:nvSpPr>
        <p:spPr>
          <a:xfrm>
            <a:off x="5856103" y="1529709"/>
            <a:ext cx="3197158" cy="4263776"/>
          </a:xfrm>
          <a:prstGeom prst="rect">
            <a:avLst/>
          </a:prstGeom>
        </p:spPr>
      </p:sp>
      <p:cxnSp>
        <p:nvCxnSpPr>
          <p:cNvPr id="24" name="Straight Connector 23">
            <a:extLst>
              <a:ext uri="{FF2B5EF4-FFF2-40B4-BE49-F238E27FC236}">
                <a16:creationId xmlns:a16="http://schemas.microsoft.com/office/drawing/2014/main" id="{9D4845C7-784A-4042-A0A8-4DACBBD723E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31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6" name="Right Triangle 25">
            <a:extLst>
              <a:ext uri="{FF2B5EF4-FFF2-40B4-BE49-F238E27FC236}">
                <a16:creationId xmlns:a16="http://schemas.microsoft.com/office/drawing/2014/main" id="{64757621-3D7F-40F7-8BB0-0D8136EB29A3}"/>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D5B39827-3B34-4571-B519-48C485259881}"/>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9091A31F-38B1-4092-A41E-9D76FA541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74121A-DFB0-4CA4-910C-60B86AE2D9A8}"/>
              </a:ext>
            </a:extLst>
          </p:cNvPr>
          <p:cNvSpPr>
            <a:spLocks noGrp="1"/>
          </p:cNvSpPr>
          <p:nvPr>
            <p:ph type="sldNum" sz="quarter" idx="12"/>
          </p:nvPr>
        </p:nvSpPr>
        <p:spPr/>
        <p:txBody>
          <a:bodyPr/>
          <a:lstStyle/>
          <a:p>
            <a:fld id="{D98D9C83-CD24-0842-B6CC-914DB33C7B15}" type="slidenum">
              <a:rPr lang="en-US" smtClean="0"/>
              <a:t>‹#›</a:t>
            </a:fld>
            <a:endParaRPr lang="en-US"/>
          </a:p>
        </p:txBody>
      </p:sp>
      <p:grpSp>
        <p:nvGrpSpPr>
          <p:cNvPr id="8" name="Group 7">
            <a:extLst>
              <a:ext uri="{FF2B5EF4-FFF2-40B4-BE49-F238E27FC236}">
                <a16:creationId xmlns:a16="http://schemas.microsoft.com/office/drawing/2014/main" id="{166D2132-C272-4630-85E8-64540E89727D}"/>
              </a:ext>
            </a:extLst>
          </p:cNvPr>
          <p:cNvGrpSpPr/>
          <p:nvPr userDrawn="1"/>
        </p:nvGrpSpPr>
        <p:grpSpPr>
          <a:xfrm>
            <a:off x="4323345" y="1416504"/>
            <a:ext cx="3628383" cy="5152245"/>
            <a:chOff x="19740901" y="3907229"/>
            <a:chExt cx="2810409" cy="3990736"/>
          </a:xfrm>
        </p:grpSpPr>
        <p:sp>
          <p:nvSpPr>
            <p:cNvPr id="9" name="Freeform 33">
              <a:extLst>
                <a:ext uri="{FF2B5EF4-FFF2-40B4-BE49-F238E27FC236}">
                  <a16:creationId xmlns:a16="http://schemas.microsoft.com/office/drawing/2014/main" id="{08B373E7-1EC0-44E4-A5BC-F442BFACA382}"/>
                </a:ext>
              </a:extLst>
            </p:cNvPr>
            <p:cNvSpPr>
              <a:spLocks/>
            </p:cNvSpPr>
            <p:nvPr/>
          </p:nvSpPr>
          <p:spPr bwMode="auto">
            <a:xfrm>
              <a:off x="19740901" y="3907229"/>
              <a:ext cx="2810409" cy="3990736"/>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0" name="Group 9">
              <a:extLst>
                <a:ext uri="{FF2B5EF4-FFF2-40B4-BE49-F238E27FC236}">
                  <a16:creationId xmlns:a16="http://schemas.microsoft.com/office/drawing/2014/main" id="{5F9AD83B-4452-4C7F-8B22-E4156752AE8E}"/>
                </a:ext>
              </a:extLst>
            </p:cNvPr>
            <p:cNvGrpSpPr/>
            <p:nvPr/>
          </p:nvGrpSpPr>
          <p:grpSpPr>
            <a:xfrm>
              <a:off x="21066819" y="4065780"/>
              <a:ext cx="104590" cy="53974"/>
              <a:chOff x="21066819" y="4065780"/>
              <a:chExt cx="104590" cy="53974"/>
            </a:xfrm>
            <a:solidFill>
              <a:schemeClr val="bg1">
                <a:lumMod val="65000"/>
              </a:schemeClr>
            </a:solidFill>
          </p:grpSpPr>
          <p:sp>
            <p:nvSpPr>
              <p:cNvPr id="15" name="Oval 35">
                <a:extLst>
                  <a:ext uri="{FF2B5EF4-FFF2-40B4-BE49-F238E27FC236}">
                    <a16:creationId xmlns:a16="http://schemas.microsoft.com/office/drawing/2014/main" id="{191AAAB6-B000-44DE-9C06-70B5FC8B339D}"/>
                  </a:ext>
                </a:extLst>
              </p:cNvPr>
              <p:cNvSpPr>
                <a:spLocks noChangeArrowheads="1"/>
              </p:cNvSpPr>
              <p:nvPr/>
            </p:nvSpPr>
            <p:spPr bwMode="auto">
              <a:xfrm>
                <a:off x="21120800" y="4069152"/>
                <a:ext cx="50609" cy="506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6" name="Oval 36">
                <a:extLst>
                  <a:ext uri="{FF2B5EF4-FFF2-40B4-BE49-F238E27FC236}">
                    <a16:creationId xmlns:a16="http://schemas.microsoft.com/office/drawing/2014/main" id="{AE1E2FEA-0A5D-4615-A8C2-76D4F8BCF809}"/>
                  </a:ext>
                </a:extLst>
              </p:cNvPr>
              <p:cNvSpPr>
                <a:spLocks noChangeArrowheads="1"/>
              </p:cNvSpPr>
              <p:nvPr/>
            </p:nvSpPr>
            <p:spPr bwMode="auto">
              <a:xfrm>
                <a:off x="21120800" y="4065780"/>
                <a:ext cx="50609" cy="506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7" name="Oval 37">
                <a:extLst>
                  <a:ext uri="{FF2B5EF4-FFF2-40B4-BE49-F238E27FC236}">
                    <a16:creationId xmlns:a16="http://schemas.microsoft.com/office/drawing/2014/main" id="{360B398E-1518-4783-8327-B931E34ADCFF}"/>
                  </a:ext>
                </a:extLst>
              </p:cNvPr>
              <p:cNvSpPr>
                <a:spLocks noChangeArrowheads="1"/>
              </p:cNvSpPr>
              <p:nvPr/>
            </p:nvSpPr>
            <p:spPr bwMode="auto">
              <a:xfrm>
                <a:off x="21130921" y="4075899"/>
                <a:ext cx="30366" cy="3036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8" name="Oval 38">
                <a:extLst>
                  <a:ext uri="{FF2B5EF4-FFF2-40B4-BE49-F238E27FC236}">
                    <a16:creationId xmlns:a16="http://schemas.microsoft.com/office/drawing/2014/main" id="{666BA68B-5825-4DEF-A7A3-2AF566B0B813}"/>
                  </a:ext>
                </a:extLst>
              </p:cNvPr>
              <p:cNvSpPr>
                <a:spLocks noChangeArrowheads="1"/>
              </p:cNvSpPr>
              <p:nvPr/>
            </p:nvSpPr>
            <p:spPr bwMode="auto">
              <a:xfrm>
                <a:off x="21137668" y="4082646"/>
                <a:ext cx="16870" cy="1686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9" name="Freeform 39">
                <a:extLst>
                  <a:ext uri="{FF2B5EF4-FFF2-40B4-BE49-F238E27FC236}">
                    <a16:creationId xmlns:a16="http://schemas.microsoft.com/office/drawing/2014/main" id="{6C805C08-05AA-47D5-9EB0-D7FC8A53EA6C}"/>
                  </a:ext>
                </a:extLst>
              </p:cNvPr>
              <p:cNvSpPr>
                <a:spLocks/>
              </p:cNvSpPr>
              <p:nvPr/>
            </p:nvSpPr>
            <p:spPr bwMode="auto">
              <a:xfrm>
                <a:off x="21144416" y="4089393"/>
                <a:ext cx="3375" cy="3374"/>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20" name="Rectangle 40">
                <a:extLst>
                  <a:ext uri="{FF2B5EF4-FFF2-40B4-BE49-F238E27FC236}">
                    <a16:creationId xmlns:a16="http://schemas.microsoft.com/office/drawing/2014/main" id="{36ED84C1-FE7E-4E98-82E8-CA8297D7B3C1}"/>
                  </a:ext>
                </a:extLst>
              </p:cNvPr>
              <p:cNvSpPr>
                <a:spLocks noChangeArrowheads="1"/>
              </p:cNvSpPr>
              <p:nvPr/>
            </p:nvSpPr>
            <p:spPr bwMode="auto">
              <a:xfrm>
                <a:off x="21066819" y="4082646"/>
                <a:ext cx="23618" cy="2361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sp>
          <p:nvSpPr>
            <p:cNvPr id="11" name="Rectangle 41">
              <a:extLst>
                <a:ext uri="{FF2B5EF4-FFF2-40B4-BE49-F238E27FC236}">
                  <a16:creationId xmlns:a16="http://schemas.microsoft.com/office/drawing/2014/main" id="{6D41D54B-A3E6-4759-A291-DD769E6BB9A2}"/>
                </a:ext>
              </a:extLst>
            </p:cNvPr>
            <p:cNvSpPr>
              <a:spLocks noChangeArrowheads="1"/>
            </p:cNvSpPr>
            <p:nvPr/>
          </p:nvSpPr>
          <p:spPr bwMode="auto">
            <a:xfrm>
              <a:off x="19909591" y="4241197"/>
              <a:ext cx="2476398" cy="3302562"/>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nvGrpSpPr>
            <p:cNvPr id="12" name="Group 11">
              <a:extLst>
                <a:ext uri="{FF2B5EF4-FFF2-40B4-BE49-F238E27FC236}">
                  <a16:creationId xmlns:a16="http://schemas.microsoft.com/office/drawing/2014/main" id="{25A3553F-9FC3-454C-A04D-82E47E78FE24}"/>
                </a:ext>
              </a:extLst>
            </p:cNvPr>
            <p:cNvGrpSpPr/>
            <p:nvPr/>
          </p:nvGrpSpPr>
          <p:grpSpPr>
            <a:xfrm>
              <a:off x="21043201" y="7614599"/>
              <a:ext cx="209178" cy="212525"/>
              <a:chOff x="21043201" y="7614599"/>
              <a:chExt cx="209178" cy="212525"/>
            </a:xfrm>
            <a:solidFill>
              <a:schemeClr val="bg1">
                <a:lumMod val="65000"/>
              </a:schemeClr>
            </a:solidFill>
          </p:grpSpPr>
          <p:sp>
            <p:nvSpPr>
              <p:cNvPr id="13" name="Oval 43">
                <a:extLst>
                  <a:ext uri="{FF2B5EF4-FFF2-40B4-BE49-F238E27FC236}">
                    <a16:creationId xmlns:a16="http://schemas.microsoft.com/office/drawing/2014/main" id="{67A42EF6-3473-48E9-BB0A-08ECDBAAC8D0}"/>
                  </a:ext>
                </a:extLst>
              </p:cNvPr>
              <p:cNvSpPr>
                <a:spLocks noChangeArrowheads="1"/>
              </p:cNvSpPr>
              <p:nvPr/>
            </p:nvSpPr>
            <p:spPr bwMode="auto">
              <a:xfrm>
                <a:off x="21043201" y="7614599"/>
                <a:ext cx="209178" cy="21252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sp>
            <p:nvSpPr>
              <p:cNvPr id="14" name="Freeform 44">
                <a:extLst>
                  <a:ext uri="{FF2B5EF4-FFF2-40B4-BE49-F238E27FC236}">
                    <a16:creationId xmlns:a16="http://schemas.microsoft.com/office/drawing/2014/main" id="{526E1D12-B435-43A2-B9FC-7954CC47D4C2}"/>
                  </a:ext>
                </a:extLst>
              </p:cNvPr>
              <p:cNvSpPr>
                <a:spLocks/>
              </p:cNvSpPr>
              <p:nvPr/>
            </p:nvSpPr>
            <p:spPr bwMode="auto">
              <a:xfrm>
                <a:off x="21093809" y="7665199"/>
                <a:ext cx="107963" cy="107949"/>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Source Sans Pro Regular" charset="0"/>
                </a:endParaRPr>
              </a:p>
            </p:txBody>
          </p:sp>
        </p:grpSp>
      </p:grpSp>
      <p:sp>
        <p:nvSpPr>
          <p:cNvPr id="21" name="Picture Placeholder 1">
            <a:extLst>
              <a:ext uri="{FF2B5EF4-FFF2-40B4-BE49-F238E27FC236}">
                <a16:creationId xmlns:a16="http://schemas.microsoft.com/office/drawing/2014/main" id="{3DFA4D3C-51B2-41CA-9E49-06CEF64BE273}"/>
              </a:ext>
            </a:extLst>
          </p:cNvPr>
          <p:cNvSpPr>
            <a:spLocks noGrp="1"/>
          </p:cNvSpPr>
          <p:nvPr>
            <p:ph type="pic" sz="quarter" idx="20"/>
          </p:nvPr>
        </p:nvSpPr>
        <p:spPr>
          <a:xfrm>
            <a:off x="4516457" y="1834607"/>
            <a:ext cx="3197158" cy="4263776"/>
          </a:xfrm>
          <a:prstGeom prst="rect">
            <a:avLst/>
          </a:prstGeom>
        </p:spPr>
      </p:sp>
      <p:cxnSp>
        <p:nvCxnSpPr>
          <p:cNvPr id="22" name="Straight Connector 21">
            <a:extLst>
              <a:ext uri="{FF2B5EF4-FFF2-40B4-BE49-F238E27FC236}">
                <a16:creationId xmlns:a16="http://schemas.microsoft.com/office/drawing/2014/main" id="{2073583B-6E5D-44F6-B64B-3C837035B540}"/>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865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155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40" y="1245109"/>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3478"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1824175" y="2125363"/>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167513" y="2125363"/>
            <a:ext cx="2163214" cy="3820006"/>
          </a:xfrm>
          <a:prstGeom prst="rect">
            <a:avLst/>
          </a:prstGeom>
        </p:spPr>
      </p:sp>
      <p:cxnSp>
        <p:nvCxnSpPr>
          <p:cNvPr id="11" name="Straight Connector 10">
            <a:extLst>
              <a:ext uri="{FF2B5EF4-FFF2-40B4-BE49-F238E27FC236}">
                <a16:creationId xmlns:a16="http://schemas.microsoft.com/office/drawing/2014/main" id="{79B714A8-7E87-4455-9DD6-FE3548C3CFAF}"/>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242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E9983F5-C76D-4334-A750-9594144530C2}"/>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Phone6_mockup_front_white.png">
            <a:extLst>
              <a:ext uri="{FF2B5EF4-FFF2-40B4-BE49-F238E27FC236}">
                <a16:creationId xmlns:a16="http://schemas.microsoft.com/office/drawing/2014/main" id="{42E841D2-7550-45BC-8A66-FC23750F0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826009"/>
            <a:ext cx="3588384" cy="5612891"/>
          </a:xfrm>
          <a:prstGeom prst="rect">
            <a:avLst/>
          </a:prstGeom>
        </p:spPr>
      </p:pic>
      <p:sp>
        <p:nvSpPr>
          <p:cNvPr id="8" name="Picture Placeholder 1">
            <a:extLst>
              <a:ext uri="{FF2B5EF4-FFF2-40B4-BE49-F238E27FC236}">
                <a16:creationId xmlns:a16="http://schemas.microsoft.com/office/drawing/2014/main" id="{848611F4-7E27-4DA5-A359-205756A9E8E9}"/>
              </a:ext>
            </a:extLst>
          </p:cNvPr>
          <p:cNvSpPr>
            <a:spLocks noGrp="1"/>
          </p:cNvSpPr>
          <p:nvPr>
            <p:ph type="pic" sz="quarter" idx="23"/>
          </p:nvPr>
        </p:nvSpPr>
        <p:spPr>
          <a:xfrm>
            <a:off x="8953249" y="1706263"/>
            <a:ext cx="2163214" cy="3820006"/>
          </a:xfrm>
          <a:prstGeom prst="rect">
            <a:avLst/>
          </a:prstGeom>
        </p:spPr>
      </p:sp>
      <p:pic>
        <p:nvPicPr>
          <p:cNvPr id="9" name="Picture 8">
            <a:extLst>
              <a:ext uri="{FF2B5EF4-FFF2-40B4-BE49-F238E27FC236}">
                <a16:creationId xmlns:a16="http://schemas.microsoft.com/office/drawing/2014/main" id="{1A399D8A-35FA-47E8-8ADE-697B8CFB7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435142"/>
            <a:ext cx="7231634" cy="4757866"/>
          </a:xfrm>
          <a:prstGeom prst="rect">
            <a:avLst/>
          </a:prstGeom>
        </p:spPr>
      </p:pic>
      <p:sp>
        <p:nvSpPr>
          <p:cNvPr id="10" name="Picture Placeholder 9">
            <a:extLst>
              <a:ext uri="{FF2B5EF4-FFF2-40B4-BE49-F238E27FC236}">
                <a16:creationId xmlns:a16="http://schemas.microsoft.com/office/drawing/2014/main" id="{59775515-68FE-4BB3-B11A-856F6FE17E28}"/>
              </a:ext>
            </a:extLst>
          </p:cNvPr>
          <p:cNvSpPr>
            <a:spLocks noGrp="1"/>
          </p:cNvSpPr>
          <p:nvPr>
            <p:ph type="pic" sz="quarter" idx="12"/>
          </p:nvPr>
        </p:nvSpPr>
        <p:spPr>
          <a:xfrm>
            <a:off x="1070324" y="1675510"/>
            <a:ext cx="6788150" cy="4262438"/>
          </a:xfrm>
          <a:prstGeom prst="rect">
            <a:avLst/>
          </a:prstGeom>
        </p:spPr>
        <p:txBody>
          <a:bodyPr/>
          <a:lstStyle/>
          <a:p>
            <a:endParaRPr lang="en-AU"/>
          </a:p>
        </p:txBody>
      </p:sp>
      <p:cxnSp>
        <p:nvCxnSpPr>
          <p:cNvPr id="12" name="Straight Connector 11">
            <a:extLst>
              <a:ext uri="{FF2B5EF4-FFF2-40B4-BE49-F238E27FC236}">
                <a16:creationId xmlns:a16="http://schemas.microsoft.com/office/drawing/2014/main" id="{DBCC81D6-0C41-463E-8F93-9922208EAA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182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E9983F5-C76D-4334-A750-9594144530C2}"/>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Phone6_mockup_front_white.png">
            <a:extLst>
              <a:ext uri="{FF2B5EF4-FFF2-40B4-BE49-F238E27FC236}">
                <a16:creationId xmlns:a16="http://schemas.microsoft.com/office/drawing/2014/main" id="{42E841D2-7550-45BC-8A66-FC23750F0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399099"/>
            <a:ext cx="3588384" cy="5612891"/>
          </a:xfrm>
          <a:prstGeom prst="rect">
            <a:avLst/>
          </a:prstGeom>
        </p:spPr>
      </p:pic>
      <p:sp>
        <p:nvSpPr>
          <p:cNvPr id="8" name="Picture Placeholder 1">
            <a:extLst>
              <a:ext uri="{FF2B5EF4-FFF2-40B4-BE49-F238E27FC236}">
                <a16:creationId xmlns:a16="http://schemas.microsoft.com/office/drawing/2014/main" id="{848611F4-7E27-4DA5-A359-205756A9E8E9}"/>
              </a:ext>
            </a:extLst>
          </p:cNvPr>
          <p:cNvSpPr>
            <a:spLocks noGrp="1"/>
          </p:cNvSpPr>
          <p:nvPr>
            <p:ph type="pic" sz="quarter" idx="23"/>
          </p:nvPr>
        </p:nvSpPr>
        <p:spPr>
          <a:xfrm>
            <a:off x="8953249" y="1279353"/>
            <a:ext cx="2163214" cy="3820006"/>
          </a:xfrm>
          <a:prstGeom prst="rect">
            <a:avLst/>
          </a:prstGeom>
        </p:spPr>
      </p:sp>
      <p:pic>
        <p:nvPicPr>
          <p:cNvPr id="9" name="Picture 8">
            <a:extLst>
              <a:ext uri="{FF2B5EF4-FFF2-40B4-BE49-F238E27FC236}">
                <a16:creationId xmlns:a16="http://schemas.microsoft.com/office/drawing/2014/main" id="{1A399D8A-35FA-47E8-8ADE-697B8CFB7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008232"/>
            <a:ext cx="7231634" cy="4757866"/>
          </a:xfrm>
          <a:prstGeom prst="rect">
            <a:avLst/>
          </a:prstGeom>
        </p:spPr>
      </p:pic>
      <p:sp>
        <p:nvSpPr>
          <p:cNvPr id="10" name="Picture Placeholder 9">
            <a:extLst>
              <a:ext uri="{FF2B5EF4-FFF2-40B4-BE49-F238E27FC236}">
                <a16:creationId xmlns:a16="http://schemas.microsoft.com/office/drawing/2014/main" id="{59775515-68FE-4BB3-B11A-856F6FE17E28}"/>
              </a:ext>
            </a:extLst>
          </p:cNvPr>
          <p:cNvSpPr>
            <a:spLocks noGrp="1"/>
          </p:cNvSpPr>
          <p:nvPr>
            <p:ph type="pic" sz="quarter" idx="12"/>
          </p:nvPr>
        </p:nvSpPr>
        <p:spPr>
          <a:xfrm>
            <a:off x="1070324" y="1248600"/>
            <a:ext cx="6788150" cy="4262438"/>
          </a:xfrm>
          <a:prstGeom prst="rect">
            <a:avLst/>
          </a:prstGeom>
        </p:spPr>
        <p:txBody>
          <a:bodyPr/>
          <a:lstStyle/>
          <a:p>
            <a:endParaRPr lang="en-AU"/>
          </a:p>
        </p:txBody>
      </p:sp>
    </p:spTree>
    <p:extLst>
      <p:ext uri="{BB962C8B-B14F-4D97-AF65-F5344CB8AC3E}">
        <p14:creationId xmlns:p14="http://schemas.microsoft.com/office/powerpoint/2010/main" val="2158017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344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dirty="0"/>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dirty="0"/>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rotWithShape="1">
          <a:blip r:embed="rId2"/>
          <a:srcRect t="-2" b="16961"/>
          <a:stretch/>
        </p:blipFill>
        <p:spPr>
          <a:xfrm>
            <a:off x="0" y="-1"/>
            <a:ext cx="12271663" cy="6858000"/>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436659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71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587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8" name="Right Triangle 27">
            <a:extLst>
              <a:ext uri="{FF2B5EF4-FFF2-40B4-BE49-F238E27FC236}">
                <a16:creationId xmlns:a16="http://schemas.microsoft.com/office/drawing/2014/main" id="{B3356817-824D-4757-981D-3F785EDCA14A}"/>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EED846B-D15F-42F5-AC80-71B9DE51FA03}"/>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E0719B9E-B6FA-4960-ADD5-FEFF09960B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CF34E-1EA2-4BE8-BFD2-556426F2967E}"/>
              </a:ext>
            </a:extLst>
          </p:cNvPr>
          <p:cNvSpPr>
            <a:spLocks noGrp="1"/>
          </p:cNvSpPr>
          <p:nvPr>
            <p:ph type="sldNum" sz="quarter" idx="12"/>
          </p:nvPr>
        </p:nvSpPr>
        <p:spPr/>
        <p:txBody>
          <a:bodyPr/>
          <a:lstStyle/>
          <a:p>
            <a:fld id="{D98D9C83-CD24-0842-B6CC-914DB33C7B15}" type="slidenum">
              <a:rPr lang="en-US" smtClean="0"/>
              <a:t>‹#›</a:t>
            </a:fld>
            <a:endParaRPr lang="en-US"/>
          </a:p>
        </p:txBody>
      </p:sp>
      <p:grpSp>
        <p:nvGrpSpPr>
          <p:cNvPr id="8" name="Group 7">
            <a:extLst>
              <a:ext uri="{FF2B5EF4-FFF2-40B4-BE49-F238E27FC236}">
                <a16:creationId xmlns:a16="http://schemas.microsoft.com/office/drawing/2014/main" id="{8D2D7457-56D7-4A41-8249-2ACB85FFD434}"/>
              </a:ext>
            </a:extLst>
          </p:cNvPr>
          <p:cNvGrpSpPr/>
          <p:nvPr userDrawn="1"/>
        </p:nvGrpSpPr>
        <p:grpSpPr>
          <a:xfrm>
            <a:off x="6123394" y="1599413"/>
            <a:ext cx="2317381" cy="4810802"/>
            <a:chOff x="11310678" y="5484773"/>
            <a:chExt cx="2665090" cy="5532633"/>
          </a:xfrm>
        </p:grpSpPr>
        <p:sp>
          <p:nvSpPr>
            <p:cNvPr id="9" name="Freeform 59">
              <a:extLst>
                <a:ext uri="{FF2B5EF4-FFF2-40B4-BE49-F238E27FC236}">
                  <a16:creationId xmlns:a16="http://schemas.microsoft.com/office/drawing/2014/main" id="{D3E248D4-53D7-4108-90B1-715FF5563FCA}"/>
                </a:ext>
              </a:extLst>
            </p:cNvPr>
            <p:cNvSpPr>
              <a:spLocks/>
            </p:cNvSpPr>
            <p:nvPr/>
          </p:nvSpPr>
          <p:spPr bwMode="auto">
            <a:xfrm>
              <a:off x="11310678" y="5484773"/>
              <a:ext cx="2665090" cy="5532633"/>
            </a:xfrm>
            <a:custGeom>
              <a:avLst/>
              <a:gdLst>
                <a:gd name="T0" fmla="*/ 411 w 411"/>
                <a:gd name="T1" fmla="*/ 811 h 853"/>
                <a:gd name="T2" fmla="*/ 370 w 411"/>
                <a:gd name="T3" fmla="*/ 853 h 853"/>
                <a:gd name="T4" fmla="*/ 42 w 411"/>
                <a:gd name="T5" fmla="*/ 853 h 853"/>
                <a:gd name="T6" fmla="*/ 0 w 411"/>
                <a:gd name="T7" fmla="*/ 811 h 853"/>
                <a:gd name="T8" fmla="*/ 0 w 411"/>
                <a:gd name="T9" fmla="*/ 42 h 853"/>
                <a:gd name="T10" fmla="*/ 42 w 411"/>
                <a:gd name="T11" fmla="*/ 0 h 853"/>
                <a:gd name="T12" fmla="*/ 370 w 411"/>
                <a:gd name="T13" fmla="*/ 0 h 853"/>
                <a:gd name="T14" fmla="*/ 411 w 411"/>
                <a:gd name="T15" fmla="*/ 42 h 853"/>
                <a:gd name="T16" fmla="*/ 411 w 411"/>
                <a:gd name="T17" fmla="*/ 811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 h="853">
                  <a:moveTo>
                    <a:pt x="411" y="811"/>
                  </a:moveTo>
                  <a:cubicBezTo>
                    <a:pt x="411" y="834"/>
                    <a:pt x="392" y="853"/>
                    <a:pt x="370" y="853"/>
                  </a:cubicBezTo>
                  <a:cubicBezTo>
                    <a:pt x="42" y="853"/>
                    <a:pt x="42" y="853"/>
                    <a:pt x="42" y="853"/>
                  </a:cubicBezTo>
                  <a:cubicBezTo>
                    <a:pt x="19" y="853"/>
                    <a:pt x="0" y="834"/>
                    <a:pt x="0" y="811"/>
                  </a:cubicBezTo>
                  <a:cubicBezTo>
                    <a:pt x="0" y="42"/>
                    <a:pt x="0" y="42"/>
                    <a:pt x="0" y="42"/>
                  </a:cubicBezTo>
                  <a:cubicBezTo>
                    <a:pt x="0" y="19"/>
                    <a:pt x="19" y="0"/>
                    <a:pt x="42" y="0"/>
                  </a:cubicBezTo>
                  <a:cubicBezTo>
                    <a:pt x="370" y="0"/>
                    <a:pt x="370" y="0"/>
                    <a:pt x="370" y="0"/>
                  </a:cubicBezTo>
                  <a:cubicBezTo>
                    <a:pt x="392" y="0"/>
                    <a:pt x="411" y="19"/>
                    <a:pt x="411" y="42"/>
                  </a:cubicBezTo>
                  <a:lnTo>
                    <a:pt x="411" y="811"/>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0" name="Freeform 60">
              <a:extLst>
                <a:ext uri="{FF2B5EF4-FFF2-40B4-BE49-F238E27FC236}">
                  <a16:creationId xmlns:a16="http://schemas.microsoft.com/office/drawing/2014/main" id="{573E9A9F-4F5B-4B8E-9CE2-F94912EA5700}"/>
                </a:ext>
              </a:extLst>
            </p:cNvPr>
            <p:cNvSpPr>
              <a:spLocks/>
            </p:cNvSpPr>
            <p:nvPr/>
          </p:nvSpPr>
          <p:spPr bwMode="auto">
            <a:xfrm>
              <a:off x="11343102" y="5517205"/>
              <a:ext cx="2600245" cy="5467772"/>
            </a:xfrm>
            <a:custGeom>
              <a:avLst/>
              <a:gdLst>
                <a:gd name="T0" fmla="*/ 37 w 401"/>
                <a:gd name="T1" fmla="*/ 843 h 843"/>
                <a:gd name="T2" fmla="*/ 0 w 401"/>
                <a:gd name="T3" fmla="*/ 806 h 843"/>
                <a:gd name="T4" fmla="*/ 0 w 401"/>
                <a:gd name="T5" fmla="*/ 37 h 843"/>
                <a:gd name="T6" fmla="*/ 37 w 401"/>
                <a:gd name="T7" fmla="*/ 0 h 843"/>
                <a:gd name="T8" fmla="*/ 365 w 401"/>
                <a:gd name="T9" fmla="*/ 0 h 843"/>
                <a:gd name="T10" fmla="*/ 401 w 401"/>
                <a:gd name="T11" fmla="*/ 37 h 843"/>
                <a:gd name="T12" fmla="*/ 401 w 401"/>
                <a:gd name="T13" fmla="*/ 806 h 843"/>
                <a:gd name="T14" fmla="*/ 365 w 401"/>
                <a:gd name="T15" fmla="*/ 843 h 843"/>
                <a:gd name="T16" fmla="*/ 37 w 401"/>
                <a:gd name="T17" fmla="*/ 84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1" name="Oval 61">
              <a:extLst>
                <a:ext uri="{FF2B5EF4-FFF2-40B4-BE49-F238E27FC236}">
                  <a16:creationId xmlns:a16="http://schemas.microsoft.com/office/drawing/2014/main" id="{1D92819B-8806-4EB0-B678-2196880537AC}"/>
                </a:ext>
              </a:extLst>
            </p:cNvPr>
            <p:cNvSpPr>
              <a:spLocks noChangeArrowheads="1"/>
            </p:cNvSpPr>
            <p:nvPr/>
          </p:nvSpPr>
          <p:spPr bwMode="auto">
            <a:xfrm>
              <a:off x="12607558" y="5750705"/>
              <a:ext cx="77812" cy="77833"/>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2" name="Oval 62">
              <a:extLst>
                <a:ext uri="{FF2B5EF4-FFF2-40B4-BE49-F238E27FC236}">
                  <a16:creationId xmlns:a16="http://schemas.microsoft.com/office/drawing/2014/main" id="{C295DC63-B491-4F44-8207-0B291C15234D}"/>
                </a:ext>
              </a:extLst>
            </p:cNvPr>
            <p:cNvSpPr>
              <a:spLocks noChangeArrowheads="1"/>
            </p:cNvSpPr>
            <p:nvPr/>
          </p:nvSpPr>
          <p:spPr bwMode="auto">
            <a:xfrm>
              <a:off x="12633495" y="5776649"/>
              <a:ext cx="19455" cy="19460"/>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3" name="Oval 63">
              <a:extLst>
                <a:ext uri="{FF2B5EF4-FFF2-40B4-BE49-F238E27FC236}">
                  <a16:creationId xmlns:a16="http://schemas.microsoft.com/office/drawing/2014/main" id="{72CECF7D-2196-4766-9A93-A0264B4EC57A}"/>
                </a:ext>
              </a:extLst>
            </p:cNvPr>
            <p:cNvSpPr>
              <a:spLocks noChangeArrowheads="1"/>
            </p:cNvSpPr>
            <p:nvPr/>
          </p:nvSpPr>
          <p:spPr bwMode="auto">
            <a:xfrm>
              <a:off x="12607558" y="5744216"/>
              <a:ext cx="77812" cy="77833"/>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4" name="Oval 64">
              <a:extLst>
                <a:ext uri="{FF2B5EF4-FFF2-40B4-BE49-F238E27FC236}">
                  <a16:creationId xmlns:a16="http://schemas.microsoft.com/office/drawing/2014/main" id="{F44E24E9-09E1-414F-A12F-154ED05289B1}"/>
                </a:ext>
              </a:extLst>
            </p:cNvPr>
            <p:cNvSpPr>
              <a:spLocks noChangeArrowheads="1"/>
            </p:cNvSpPr>
            <p:nvPr/>
          </p:nvSpPr>
          <p:spPr bwMode="auto">
            <a:xfrm>
              <a:off x="12633495" y="5770161"/>
              <a:ext cx="19455" cy="19460"/>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5" name="Oval 65">
              <a:extLst>
                <a:ext uri="{FF2B5EF4-FFF2-40B4-BE49-F238E27FC236}">
                  <a16:creationId xmlns:a16="http://schemas.microsoft.com/office/drawing/2014/main" id="{364D6CDA-F681-41C8-A3C1-42F028F513B0}"/>
                </a:ext>
              </a:extLst>
            </p:cNvPr>
            <p:cNvSpPr>
              <a:spLocks noChangeArrowheads="1"/>
            </p:cNvSpPr>
            <p:nvPr/>
          </p:nvSpPr>
          <p:spPr bwMode="auto">
            <a:xfrm>
              <a:off x="12620526" y="5757189"/>
              <a:ext cx="51875" cy="51889"/>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6" name="Oval 66">
              <a:extLst>
                <a:ext uri="{FF2B5EF4-FFF2-40B4-BE49-F238E27FC236}">
                  <a16:creationId xmlns:a16="http://schemas.microsoft.com/office/drawing/2014/main" id="{B42A31DC-765A-4ED7-8974-E75D56C4FD04}"/>
                </a:ext>
              </a:extLst>
            </p:cNvPr>
            <p:cNvSpPr>
              <a:spLocks noChangeArrowheads="1"/>
            </p:cNvSpPr>
            <p:nvPr/>
          </p:nvSpPr>
          <p:spPr bwMode="auto">
            <a:xfrm>
              <a:off x="12620526" y="5757189"/>
              <a:ext cx="51875" cy="51889"/>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7" name="Oval 67">
              <a:extLst>
                <a:ext uri="{FF2B5EF4-FFF2-40B4-BE49-F238E27FC236}">
                  <a16:creationId xmlns:a16="http://schemas.microsoft.com/office/drawing/2014/main" id="{F67B0FBA-0AD2-493C-AAB4-B2C6A66D7A5D}"/>
                </a:ext>
              </a:extLst>
            </p:cNvPr>
            <p:cNvSpPr>
              <a:spLocks noChangeArrowheads="1"/>
            </p:cNvSpPr>
            <p:nvPr/>
          </p:nvSpPr>
          <p:spPr bwMode="auto">
            <a:xfrm>
              <a:off x="12633495" y="5770161"/>
              <a:ext cx="25937" cy="25945"/>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8" name="Oval 68">
              <a:extLst>
                <a:ext uri="{FF2B5EF4-FFF2-40B4-BE49-F238E27FC236}">
                  <a16:creationId xmlns:a16="http://schemas.microsoft.com/office/drawing/2014/main" id="{6B6D75EC-0D3A-4B37-A92B-1750D5BEE8A2}"/>
                </a:ext>
              </a:extLst>
            </p:cNvPr>
            <p:cNvSpPr>
              <a:spLocks noChangeArrowheads="1"/>
            </p:cNvSpPr>
            <p:nvPr/>
          </p:nvSpPr>
          <p:spPr bwMode="auto">
            <a:xfrm>
              <a:off x="12633495" y="5770161"/>
              <a:ext cx="25937" cy="25945"/>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19" name="Freeform 69">
              <a:extLst>
                <a:ext uri="{FF2B5EF4-FFF2-40B4-BE49-F238E27FC236}">
                  <a16:creationId xmlns:a16="http://schemas.microsoft.com/office/drawing/2014/main" id="{9FED81B7-7665-4276-95CE-EAD8ABA5E397}"/>
                </a:ext>
              </a:extLst>
            </p:cNvPr>
            <p:cNvSpPr>
              <a:spLocks/>
            </p:cNvSpPr>
            <p:nvPr/>
          </p:nvSpPr>
          <p:spPr bwMode="auto">
            <a:xfrm>
              <a:off x="12639982" y="5776649"/>
              <a:ext cx="6486" cy="648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0" name="Freeform 70">
              <a:extLst>
                <a:ext uri="{FF2B5EF4-FFF2-40B4-BE49-F238E27FC236}">
                  <a16:creationId xmlns:a16="http://schemas.microsoft.com/office/drawing/2014/main" id="{E380A37B-8EC6-4721-BEE6-92C530DBA481}"/>
                </a:ext>
              </a:extLst>
            </p:cNvPr>
            <p:cNvSpPr>
              <a:spLocks/>
            </p:cNvSpPr>
            <p:nvPr/>
          </p:nvSpPr>
          <p:spPr bwMode="auto">
            <a:xfrm>
              <a:off x="12639982" y="5776649"/>
              <a:ext cx="6486" cy="648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1" name="Oval 71">
              <a:extLst>
                <a:ext uri="{FF2B5EF4-FFF2-40B4-BE49-F238E27FC236}">
                  <a16:creationId xmlns:a16="http://schemas.microsoft.com/office/drawing/2014/main" id="{93227F9E-2EB5-4653-833D-A3B23E234874}"/>
                </a:ext>
              </a:extLst>
            </p:cNvPr>
            <p:cNvSpPr>
              <a:spLocks noChangeArrowheads="1"/>
            </p:cNvSpPr>
            <p:nvPr/>
          </p:nvSpPr>
          <p:spPr bwMode="auto">
            <a:xfrm>
              <a:off x="12432481" y="10433658"/>
              <a:ext cx="421488" cy="421597"/>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2" name="Freeform 72">
              <a:extLst>
                <a:ext uri="{FF2B5EF4-FFF2-40B4-BE49-F238E27FC236}">
                  <a16:creationId xmlns:a16="http://schemas.microsoft.com/office/drawing/2014/main" id="{1E09FC9E-68B1-4BF8-885B-3ABCC047B435}"/>
                </a:ext>
              </a:extLst>
            </p:cNvPr>
            <p:cNvSpPr>
              <a:spLocks/>
            </p:cNvSpPr>
            <p:nvPr/>
          </p:nvSpPr>
          <p:spPr bwMode="auto">
            <a:xfrm>
              <a:off x="12536231" y="10537435"/>
              <a:ext cx="213987" cy="214043"/>
            </a:xfrm>
            <a:custGeom>
              <a:avLst/>
              <a:gdLst>
                <a:gd name="T0" fmla="*/ 31 w 33"/>
                <a:gd name="T1" fmla="*/ 22 h 33"/>
                <a:gd name="T2" fmla="*/ 29 w 33"/>
                <a:gd name="T3" fmla="*/ 22 h 33"/>
                <a:gd name="T4" fmla="*/ 22 w 33"/>
                <a:gd name="T5" fmla="*/ 29 h 33"/>
                <a:gd name="T6" fmla="*/ 11 w 33"/>
                <a:gd name="T7" fmla="*/ 29 h 33"/>
                <a:gd name="T8" fmla="*/ 4 w 33"/>
                <a:gd name="T9" fmla="*/ 22 h 33"/>
                <a:gd name="T10" fmla="*/ 4 w 33"/>
                <a:gd name="T11" fmla="*/ 11 h 33"/>
                <a:gd name="T12" fmla="*/ 11 w 33"/>
                <a:gd name="T13" fmla="*/ 4 h 33"/>
                <a:gd name="T14" fmla="*/ 22 w 33"/>
                <a:gd name="T15" fmla="*/ 4 h 33"/>
                <a:gd name="T16" fmla="*/ 29 w 33"/>
                <a:gd name="T17" fmla="*/ 11 h 33"/>
                <a:gd name="T18" fmla="*/ 29 w 33"/>
                <a:gd name="T19" fmla="*/ 22 h 33"/>
                <a:gd name="T20" fmla="*/ 31 w 33"/>
                <a:gd name="T21" fmla="*/ 22 h 33"/>
                <a:gd name="T22" fmla="*/ 33 w 33"/>
                <a:gd name="T23" fmla="*/ 22 h 33"/>
                <a:gd name="T24" fmla="*/ 33 w 33"/>
                <a:gd name="T25" fmla="*/ 11 h 33"/>
                <a:gd name="T26" fmla="*/ 22 w 33"/>
                <a:gd name="T27" fmla="*/ 0 h 33"/>
                <a:gd name="T28" fmla="*/ 11 w 33"/>
                <a:gd name="T29" fmla="*/ 0 h 33"/>
                <a:gd name="T30" fmla="*/ 0 w 33"/>
                <a:gd name="T31" fmla="*/ 11 h 33"/>
                <a:gd name="T32" fmla="*/ 0 w 33"/>
                <a:gd name="T33" fmla="*/ 22 h 33"/>
                <a:gd name="T34" fmla="*/ 11 w 33"/>
                <a:gd name="T35" fmla="*/ 33 h 33"/>
                <a:gd name="T36" fmla="*/ 22 w 33"/>
                <a:gd name="T37" fmla="*/ 33 h 33"/>
                <a:gd name="T38" fmla="*/ 33 w 33"/>
                <a:gd name="T39" fmla="*/ 22 h 33"/>
                <a:gd name="T40" fmla="*/ 31 w 33"/>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1" y="22"/>
                  </a:moveTo>
                  <a:cubicBezTo>
                    <a:pt x="29" y="22"/>
                    <a:pt x="29" y="22"/>
                    <a:pt x="29" y="22"/>
                  </a:cubicBezTo>
                  <a:cubicBezTo>
                    <a:pt x="29" y="26"/>
                    <a:pt x="26" y="29"/>
                    <a:pt x="22" y="29"/>
                  </a:cubicBezTo>
                  <a:cubicBezTo>
                    <a:pt x="11" y="29"/>
                    <a:pt x="11" y="29"/>
                    <a:pt x="11" y="29"/>
                  </a:cubicBezTo>
                  <a:cubicBezTo>
                    <a:pt x="7" y="29"/>
                    <a:pt x="4" y="26"/>
                    <a:pt x="4" y="22"/>
                  </a:cubicBezTo>
                  <a:cubicBezTo>
                    <a:pt x="4" y="11"/>
                    <a:pt x="4" y="11"/>
                    <a:pt x="4" y="11"/>
                  </a:cubicBezTo>
                  <a:cubicBezTo>
                    <a:pt x="4" y="7"/>
                    <a:pt x="7" y="4"/>
                    <a:pt x="11" y="4"/>
                  </a:cubicBezTo>
                  <a:cubicBezTo>
                    <a:pt x="22" y="4"/>
                    <a:pt x="22" y="4"/>
                    <a:pt x="22" y="4"/>
                  </a:cubicBezTo>
                  <a:cubicBezTo>
                    <a:pt x="26" y="4"/>
                    <a:pt x="29" y="7"/>
                    <a:pt x="29" y="11"/>
                  </a:cubicBezTo>
                  <a:cubicBezTo>
                    <a:pt x="29" y="22"/>
                    <a:pt x="29" y="22"/>
                    <a:pt x="29" y="22"/>
                  </a:cubicBezTo>
                  <a:cubicBezTo>
                    <a:pt x="31" y="22"/>
                    <a:pt x="31" y="22"/>
                    <a:pt x="31" y="22"/>
                  </a:cubicBezTo>
                  <a:cubicBezTo>
                    <a:pt x="33" y="22"/>
                    <a:pt x="33" y="22"/>
                    <a:pt x="33" y="22"/>
                  </a:cubicBezTo>
                  <a:cubicBezTo>
                    <a:pt x="33" y="11"/>
                    <a:pt x="33" y="11"/>
                    <a:pt x="33" y="11"/>
                  </a:cubicBezTo>
                  <a:cubicBezTo>
                    <a:pt x="33" y="5"/>
                    <a:pt x="28" y="0"/>
                    <a:pt x="22" y="0"/>
                  </a:cubicBezTo>
                  <a:cubicBezTo>
                    <a:pt x="11" y="0"/>
                    <a:pt x="11" y="0"/>
                    <a:pt x="11" y="0"/>
                  </a:cubicBezTo>
                  <a:cubicBezTo>
                    <a:pt x="5" y="0"/>
                    <a:pt x="0" y="5"/>
                    <a:pt x="0" y="11"/>
                  </a:cubicBezTo>
                  <a:cubicBezTo>
                    <a:pt x="0" y="22"/>
                    <a:pt x="0" y="22"/>
                    <a:pt x="0" y="22"/>
                  </a:cubicBezTo>
                  <a:cubicBezTo>
                    <a:pt x="0" y="28"/>
                    <a:pt x="5" y="33"/>
                    <a:pt x="11" y="33"/>
                  </a:cubicBezTo>
                  <a:cubicBezTo>
                    <a:pt x="22" y="33"/>
                    <a:pt x="22" y="33"/>
                    <a:pt x="22" y="33"/>
                  </a:cubicBezTo>
                  <a:cubicBezTo>
                    <a:pt x="28" y="33"/>
                    <a:pt x="33" y="28"/>
                    <a:pt x="33" y="22"/>
                  </a:cubicBezTo>
                  <a:lnTo>
                    <a:pt x="31" y="22"/>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3" name="Rectangle 73">
              <a:extLst>
                <a:ext uri="{FF2B5EF4-FFF2-40B4-BE49-F238E27FC236}">
                  <a16:creationId xmlns:a16="http://schemas.microsoft.com/office/drawing/2014/main" id="{46F02300-1FD9-4A10-B309-2EDCD1F00B84}"/>
                </a:ext>
              </a:extLst>
            </p:cNvPr>
            <p:cNvSpPr>
              <a:spLocks noChangeArrowheads="1"/>
            </p:cNvSpPr>
            <p:nvPr/>
          </p:nvSpPr>
          <p:spPr bwMode="auto">
            <a:xfrm>
              <a:off x="11505210" y="6302020"/>
              <a:ext cx="2282509" cy="400191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4" name="Freeform 75">
              <a:extLst>
                <a:ext uri="{FF2B5EF4-FFF2-40B4-BE49-F238E27FC236}">
                  <a16:creationId xmlns:a16="http://schemas.microsoft.com/office/drawing/2014/main" id="{90888587-AE84-4155-BC7C-CB11ABE09089}"/>
                </a:ext>
              </a:extLst>
            </p:cNvPr>
            <p:cNvSpPr>
              <a:spLocks/>
            </p:cNvSpPr>
            <p:nvPr/>
          </p:nvSpPr>
          <p:spPr bwMode="auto">
            <a:xfrm>
              <a:off x="12445450" y="5938799"/>
              <a:ext cx="473364" cy="110266"/>
            </a:xfrm>
            <a:custGeom>
              <a:avLst/>
              <a:gdLst>
                <a:gd name="T0" fmla="*/ 8 w 73"/>
                <a:gd name="T1" fmla="*/ 17 h 17"/>
                <a:gd name="T2" fmla="*/ 0 w 73"/>
                <a:gd name="T3" fmla="*/ 9 h 17"/>
                <a:gd name="T4" fmla="*/ 8 w 73"/>
                <a:gd name="T5" fmla="*/ 0 h 17"/>
                <a:gd name="T6" fmla="*/ 65 w 73"/>
                <a:gd name="T7" fmla="*/ 0 h 17"/>
                <a:gd name="T8" fmla="*/ 73 w 73"/>
                <a:gd name="T9" fmla="*/ 9 h 17"/>
                <a:gd name="T10" fmla="*/ 65 w 73"/>
                <a:gd name="T11" fmla="*/ 17 h 17"/>
                <a:gd name="T12" fmla="*/ 8 w 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5" name="Freeform 76">
              <a:extLst>
                <a:ext uri="{FF2B5EF4-FFF2-40B4-BE49-F238E27FC236}">
                  <a16:creationId xmlns:a16="http://schemas.microsoft.com/office/drawing/2014/main" id="{722838B0-998A-45C1-9AD2-45027E831BBE}"/>
                </a:ext>
              </a:extLst>
            </p:cNvPr>
            <p:cNvSpPr>
              <a:spLocks/>
            </p:cNvSpPr>
            <p:nvPr/>
          </p:nvSpPr>
          <p:spPr bwMode="auto">
            <a:xfrm>
              <a:off x="12471388" y="5971232"/>
              <a:ext cx="421488" cy="45405"/>
            </a:xfrm>
            <a:custGeom>
              <a:avLst/>
              <a:gdLst>
                <a:gd name="T0" fmla="*/ 65 w 65"/>
                <a:gd name="T1" fmla="*/ 4 h 7"/>
                <a:gd name="T2" fmla="*/ 61 w 65"/>
                <a:gd name="T3" fmla="*/ 7 h 7"/>
                <a:gd name="T4" fmla="*/ 4 w 65"/>
                <a:gd name="T5" fmla="*/ 7 h 7"/>
                <a:gd name="T6" fmla="*/ 0 w 65"/>
                <a:gd name="T7" fmla="*/ 4 h 7"/>
                <a:gd name="T8" fmla="*/ 4 w 65"/>
                <a:gd name="T9" fmla="*/ 0 h 7"/>
                <a:gd name="T10" fmla="*/ 61 w 65"/>
                <a:gd name="T11" fmla="*/ 0 h 7"/>
                <a:gd name="T12" fmla="*/ 65 w 6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sp>
          <p:nvSpPr>
            <p:cNvPr id="26" name="Oval 77">
              <a:extLst>
                <a:ext uri="{FF2B5EF4-FFF2-40B4-BE49-F238E27FC236}">
                  <a16:creationId xmlns:a16="http://schemas.microsoft.com/office/drawing/2014/main" id="{34BEF841-1F15-4B5E-B249-E2F0DDF2ACC2}"/>
                </a:ext>
              </a:extLst>
            </p:cNvPr>
            <p:cNvSpPr>
              <a:spLocks noChangeArrowheads="1"/>
            </p:cNvSpPr>
            <p:nvPr/>
          </p:nvSpPr>
          <p:spPr bwMode="auto">
            <a:xfrm>
              <a:off x="12289824" y="5958259"/>
              <a:ext cx="71331" cy="71349"/>
            </a:xfrm>
            <a:prstGeom prst="ellipse">
              <a:avLst/>
            </a:prstGeom>
            <a:solidFill>
              <a:schemeClr val="bg1">
                <a:lumMod val="9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Roboto Light"/>
              </a:endParaRPr>
            </a:p>
          </p:txBody>
        </p:sp>
      </p:grpSp>
      <p:sp>
        <p:nvSpPr>
          <p:cNvPr id="27" name="Picture Placeholder 1">
            <a:extLst>
              <a:ext uri="{FF2B5EF4-FFF2-40B4-BE49-F238E27FC236}">
                <a16:creationId xmlns:a16="http://schemas.microsoft.com/office/drawing/2014/main" id="{8922FCEE-7296-4E56-A12D-4A339B00C07D}"/>
              </a:ext>
            </a:extLst>
          </p:cNvPr>
          <p:cNvSpPr>
            <a:spLocks noGrp="1"/>
          </p:cNvSpPr>
          <p:nvPr>
            <p:ph type="pic" sz="quarter" idx="21"/>
          </p:nvPr>
        </p:nvSpPr>
        <p:spPr>
          <a:xfrm>
            <a:off x="6298186" y="2276195"/>
            <a:ext cx="1984714" cy="3491073"/>
          </a:xfrm>
          <a:prstGeom prst="rect">
            <a:avLst/>
          </a:prstGeom>
        </p:spPr>
      </p:sp>
      <p:cxnSp>
        <p:nvCxnSpPr>
          <p:cNvPr id="29" name="Straight Connector 28">
            <a:extLst>
              <a:ext uri="{FF2B5EF4-FFF2-40B4-BE49-F238E27FC236}">
                <a16:creationId xmlns:a16="http://schemas.microsoft.com/office/drawing/2014/main" id="{5F92FD50-67D1-4BBD-A6FE-A8351FD10CBA}"/>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260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743297-7418-4D33-BED1-93AB104651FC}"/>
              </a:ext>
            </a:extLst>
          </p:cNvPr>
          <p:cNvSpPr>
            <a:spLocks noGrp="1"/>
          </p:cNvSpPr>
          <p:nvPr>
            <p:ph type="ftr" sz="quarter" idx="11"/>
          </p:nvPr>
        </p:nvSpPr>
        <p:spPr/>
        <p:txBody>
          <a:bodyPr/>
          <a:lstStyle/>
          <a:p>
            <a:endParaRPr lang="en-US" dirty="0"/>
          </a:p>
        </p:txBody>
      </p:sp>
      <p:cxnSp>
        <p:nvCxnSpPr>
          <p:cNvPr id="6" name="Straight Connector 5">
            <a:extLst>
              <a:ext uri="{FF2B5EF4-FFF2-40B4-BE49-F238E27FC236}">
                <a16:creationId xmlns:a16="http://schemas.microsoft.com/office/drawing/2014/main" id="{EFAFD208-BCA3-46B6-9A27-B23BF743385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8" name="Picture 7" descr="Twitter_Orange.png">
            <a:extLst>
              <a:ext uri="{FF2B5EF4-FFF2-40B4-BE49-F238E27FC236}">
                <a16:creationId xmlns:a16="http://schemas.microsoft.com/office/drawing/2014/main" id="{57558E5D-3B2F-4C08-B344-D9597B6D9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632265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265693-5E50-442A-B7BB-41EA7891F8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BE1724-ADDF-4A97-A268-7165D7ECB7AC}"/>
              </a:ext>
            </a:extLst>
          </p:cNvPr>
          <p:cNvPicPr>
            <a:picLocks noChangeAspect="1"/>
          </p:cNvPicPr>
          <p:nvPr userDrawn="1"/>
        </p:nvPicPr>
        <p:blipFill rotWithShape="1">
          <a:blip r:embed="rId2">
            <a:alphaModFix/>
          </a:blip>
          <a:srcRect l="29866" r="13412"/>
          <a:stretch/>
        </p:blipFill>
        <p:spPr>
          <a:xfrm>
            <a:off x="5522976" y="0"/>
            <a:ext cx="6669024" cy="6978050"/>
          </a:xfrm>
          <a:prstGeom prst="rect">
            <a:avLst/>
          </a:prstGeom>
        </p:spPr>
      </p:pic>
    </p:spTree>
    <p:extLst>
      <p:ext uri="{BB962C8B-B14F-4D97-AF65-F5344CB8AC3E}">
        <p14:creationId xmlns:p14="http://schemas.microsoft.com/office/powerpoint/2010/main" val="42799504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9"/>
            <a:ext cx="6330462" cy="2014330"/>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261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00C8E-1DEC-694F-885D-0F277E7EC050}"/>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3" name="Footer Placeholder 2">
            <a:extLst>
              <a:ext uri="{FF2B5EF4-FFF2-40B4-BE49-F238E27FC236}">
                <a16:creationId xmlns:a16="http://schemas.microsoft.com/office/drawing/2014/main" id="{25B19769-AF90-BE4F-A049-A16A5CFF93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5FCD9-0AF2-C94B-BA40-15D3AD5BB195}"/>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5" name="Picture 4">
            <a:extLst>
              <a:ext uri="{FF2B5EF4-FFF2-40B4-BE49-F238E27FC236}">
                <a16:creationId xmlns:a16="http://schemas.microsoft.com/office/drawing/2014/main" id="{D0E195EA-83FF-4A14-820C-C0AB663014EA}"/>
              </a:ext>
            </a:extLst>
          </p:cNvPr>
          <p:cNvPicPr>
            <a:picLocks noChangeAspect="1"/>
          </p:cNvPicPr>
          <p:nvPr userDrawn="1"/>
        </p:nvPicPr>
        <p:blipFill>
          <a:blip r:embed="rId2"/>
          <a:stretch>
            <a:fillRect/>
          </a:stretch>
        </p:blipFill>
        <p:spPr>
          <a:xfrm>
            <a:off x="0" y="-1"/>
            <a:ext cx="12271663" cy="8258533"/>
          </a:xfrm>
          <a:prstGeom prst="rect">
            <a:avLst/>
          </a:prstGeom>
        </p:spPr>
      </p:pic>
      <p:sp>
        <p:nvSpPr>
          <p:cNvPr id="6" name="Rectangle 5">
            <a:extLst>
              <a:ext uri="{FF2B5EF4-FFF2-40B4-BE49-F238E27FC236}">
                <a16:creationId xmlns:a16="http://schemas.microsoft.com/office/drawing/2014/main" id="{A647E6A5-348D-4A1B-85EE-A1D44C85B012}"/>
              </a:ext>
            </a:extLst>
          </p:cNvPr>
          <p:cNvSpPr/>
          <p:nvPr userDrawn="1"/>
        </p:nvSpPr>
        <p:spPr>
          <a:xfrm>
            <a:off x="0" y="2491408"/>
            <a:ext cx="6330462" cy="2937841"/>
          </a:xfrm>
          <a:prstGeom prst="rect">
            <a:avLst/>
          </a:prstGeom>
          <a:solidFill>
            <a:srgbClr val="E65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E7AEF760-C121-470F-9FF4-6E3A2C1D0350}"/>
              </a:ext>
            </a:extLst>
          </p:cNvPr>
          <p:cNvCxnSpPr>
            <a:cxnSpLocks/>
          </p:cNvCxnSpPr>
          <p:nvPr userDrawn="1"/>
        </p:nvCxnSpPr>
        <p:spPr>
          <a:xfrm>
            <a:off x="631463" y="3070434"/>
            <a:ext cx="98588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5541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9070DF-AFF4-472A-B780-B6932D61674F}"/>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576E71-A0E5-42D2-9130-BEC391FA5859}"/>
              </a:ext>
            </a:extLst>
          </p:cNvPr>
          <p:cNvPicPr>
            <a:picLocks noChangeAspect="1"/>
          </p:cNvPicPr>
          <p:nvPr userDrawn="1"/>
        </p:nvPicPr>
        <p:blipFill>
          <a:blip r:embed="rId2"/>
          <a:stretch>
            <a:fillRect/>
          </a:stretch>
        </p:blipFill>
        <p:spPr>
          <a:xfrm>
            <a:off x="8094132" y="468843"/>
            <a:ext cx="2676548" cy="5614416"/>
          </a:xfrm>
          <a:prstGeom prst="rect">
            <a:avLst/>
          </a:prstGeom>
        </p:spPr>
      </p:pic>
      <p:sp>
        <p:nvSpPr>
          <p:cNvPr id="8" name="Picture Placeholder 7">
            <a:extLst>
              <a:ext uri="{FF2B5EF4-FFF2-40B4-BE49-F238E27FC236}">
                <a16:creationId xmlns:a16="http://schemas.microsoft.com/office/drawing/2014/main" id="{BD2058D2-6E40-467B-84F2-DD81A4B5E973}"/>
              </a:ext>
            </a:extLst>
          </p:cNvPr>
          <p:cNvSpPr>
            <a:spLocks noGrp="1"/>
          </p:cNvSpPr>
          <p:nvPr>
            <p:ph type="pic" sz="quarter" idx="11"/>
          </p:nvPr>
        </p:nvSpPr>
        <p:spPr>
          <a:xfrm>
            <a:off x="8244839" y="1230600"/>
            <a:ext cx="2392681" cy="4040293"/>
          </a:xfrm>
          <a:prstGeom prst="rect">
            <a:avLst/>
          </a:prstGeom>
        </p:spPr>
        <p:txBody>
          <a:bodyPr/>
          <a:lstStyle/>
          <a:p>
            <a:endParaRPr lang="en-AU" dirty="0"/>
          </a:p>
        </p:txBody>
      </p:sp>
      <p:pic>
        <p:nvPicPr>
          <p:cNvPr id="9" name="Picture 8">
            <a:extLst>
              <a:ext uri="{FF2B5EF4-FFF2-40B4-BE49-F238E27FC236}">
                <a16:creationId xmlns:a16="http://schemas.microsoft.com/office/drawing/2014/main" id="{710A281A-174F-4ECB-8ADA-64CA3D65C293}"/>
              </a:ext>
            </a:extLst>
          </p:cNvPr>
          <p:cNvPicPr>
            <a:picLocks noChangeAspect="1"/>
          </p:cNvPicPr>
          <p:nvPr userDrawn="1"/>
        </p:nvPicPr>
        <p:blipFill>
          <a:blip r:embed="rId2"/>
          <a:stretch>
            <a:fillRect/>
          </a:stretch>
        </p:blipFill>
        <p:spPr>
          <a:xfrm rot="5400000">
            <a:off x="2666535" y="1578465"/>
            <a:ext cx="2676548" cy="5614416"/>
          </a:xfrm>
          <a:prstGeom prst="rect">
            <a:avLst/>
          </a:prstGeom>
        </p:spPr>
      </p:pic>
      <p:sp>
        <p:nvSpPr>
          <p:cNvPr id="10" name="Picture Placeholder 7">
            <a:extLst>
              <a:ext uri="{FF2B5EF4-FFF2-40B4-BE49-F238E27FC236}">
                <a16:creationId xmlns:a16="http://schemas.microsoft.com/office/drawing/2014/main" id="{2913C070-9778-4824-A2A9-97F27C865362}"/>
              </a:ext>
            </a:extLst>
          </p:cNvPr>
          <p:cNvSpPr>
            <a:spLocks noGrp="1"/>
          </p:cNvSpPr>
          <p:nvPr>
            <p:ph type="pic" sz="quarter" idx="12"/>
          </p:nvPr>
        </p:nvSpPr>
        <p:spPr>
          <a:xfrm>
            <a:off x="1988875" y="3276051"/>
            <a:ext cx="3985206" cy="2286549"/>
          </a:xfrm>
          <a:prstGeom prst="rect">
            <a:avLst/>
          </a:prstGeom>
        </p:spPr>
        <p:txBody>
          <a:bodyPr/>
          <a:lstStyle/>
          <a:p>
            <a:endParaRPr lang="en-AU"/>
          </a:p>
        </p:txBody>
      </p:sp>
      <p:cxnSp>
        <p:nvCxnSpPr>
          <p:cNvPr id="11" name="Straight Connector 10">
            <a:extLst>
              <a:ext uri="{FF2B5EF4-FFF2-40B4-BE49-F238E27FC236}">
                <a16:creationId xmlns:a16="http://schemas.microsoft.com/office/drawing/2014/main" id="{1FC540F4-229F-4EC8-A65B-4BF99A9B4EE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2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9070DF-AFF4-472A-B780-B6932D61674F}"/>
              </a:ext>
            </a:extLst>
          </p:cNvPr>
          <p:cNvSpPr/>
          <p:nvPr userDrawn="1"/>
        </p:nvSpPr>
        <p:spPr>
          <a:xfrm rot="5400000" flipV="1">
            <a:off x="3958660" y="-2849302"/>
            <a:ext cx="5384038" cy="11082642"/>
          </a:xfrm>
          <a:prstGeom prst="rtTriangle">
            <a:avLst/>
          </a:prstGeom>
          <a:solidFill>
            <a:schemeClr val="bg1">
              <a:lumMod val="9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10A281A-174F-4ECB-8ADA-64CA3D65C293}"/>
              </a:ext>
            </a:extLst>
          </p:cNvPr>
          <p:cNvPicPr>
            <a:picLocks noChangeAspect="1"/>
          </p:cNvPicPr>
          <p:nvPr userDrawn="1"/>
        </p:nvPicPr>
        <p:blipFill>
          <a:blip r:embed="rId2"/>
          <a:stretch>
            <a:fillRect/>
          </a:stretch>
        </p:blipFill>
        <p:spPr>
          <a:xfrm rot="5400000">
            <a:off x="6937160" y="1578464"/>
            <a:ext cx="2676548" cy="5614416"/>
          </a:xfrm>
          <a:prstGeom prst="rect">
            <a:avLst/>
          </a:prstGeom>
        </p:spPr>
      </p:pic>
      <p:sp>
        <p:nvSpPr>
          <p:cNvPr id="10" name="Picture Placeholder 7">
            <a:extLst>
              <a:ext uri="{FF2B5EF4-FFF2-40B4-BE49-F238E27FC236}">
                <a16:creationId xmlns:a16="http://schemas.microsoft.com/office/drawing/2014/main" id="{2913C070-9778-4824-A2A9-97F27C865362}"/>
              </a:ext>
            </a:extLst>
          </p:cNvPr>
          <p:cNvSpPr>
            <a:spLocks noGrp="1"/>
          </p:cNvSpPr>
          <p:nvPr>
            <p:ph type="pic" sz="quarter" idx="12"/>
          </p:nvPr>
        </p:nvSpPr>
        <p:spPr>
          <a:xfrm>
            <a:off x="6259500" y="3276050"/>
            <a:ext cx="3985206" cy="2286549"/>
          </a:xfrm>
          <a:prstGeom prst="rect">
            <a:avLst/>
          </a:prstGeom>
        </p:spPr>
        <p:txBody>
          <a:bodyPr/>
          <a:lstStyle/>
          <a:p>
            <a:endParaRPr lang="en-AU"/>
          </a:p>
        </p:txBody>
      </p:sp>
      <p:cxnSp>
        <p:nvCxnSpPr>
          <p:cNvPr id="11" name="Straight Connector 10">
            <a:extLst>
              <a:ext uri="{FF2B5EF4-FFF2-40B4-BE49-F238E27FC236}">
                <a16:creationId xmlns:a16="http://schemas.microsoft.com/office/drawing/2014/main" id="{1FC540F4-229F-4EC8-A65B-4BF99A9B4EE2}"/>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703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0880582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60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3BD1BC1-3DE2-7845-AF07-2C55CE2857F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2552521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2" name="Picture 11" descr="shutterstock_197903273.jpg">
            <a:extLst>
              <a:ext uri="{FF2B5EF4-FFF2-40B4-BE49-F238E27FC236}">
                <a16:creationId xmlns:a16="http://schemas.microsoft.com/office/drawing/2014/main" id="{1FDDB62F-5776-48BD-AB00-840476B8ED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2741"/>
          <a:stretch/>
        </p:blipFill>
        <p:spPr>
          <a:xfrm>
            <a:off x="5210906" y="0"/>
            <a:ext cx="6981093" cy="6850626"/>
          </a:xfrm>
          <a:prstGeom prst="rect">
            <a:avLst/>
          </a:prstGeom>
        </p:spPr>
      </p:pic>
    </p:spTree>
    <p:extLst>
      <p:ext uri="{BB962C8B-B14F-4D97-AF65-F5344CB8AC3E}">
        <p14:creationId xmlns:p14="http://schemas.microsoft.com/office/powerpoint/2010/main" val="42454360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501469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11" name="Picture 10">
            <a:extLst>
              <a:ext uri="{FF2B5EF4-FFF2-40B4-BE49-F238E27FC236}">
                <a16:creationId xmlns:a16="http://schemas.microsoft.com/office/drawing/2014/main" id="{CFBCD0B3-38F3-434C-8FCD-A497483DDDC4}"/>
              </a:ext>
            </a:extLst>
          </p:cNvPr>
          <p:cNvPicPr>
            <a:picLocks noChangeAspect="1"/>
          </p:cNvPicPr>
          <p:nvPr userDrawn="1"/>
        </p:nvPicPr>
        <p:blipFill rotWithShape="1">
          <a:blip r:embed="rId4"/>
          <a:srcRect l="23437"/>
          <a:stretch/>
        </p:blipFill>
        <p:spPr>
          <a:xfrm>
            <a:off x="5522976" y="-42335"/>
            <a:ext cx="7928240" cy="6910649"/>
          </a:xfrm>
          <a:prstGeom prst="rect">
            <a:avLst/>
          </a:prstGeom>
        </p:spPr>
      </p:pic>
    </p:spTree>
    <p:extLst>
      <p:ext uri="{BB962C8B-B14F-4D97-AF65-F5344CB8AC3E}">
        <p14:creationId xmlns:p14="http://schemas.microsoft.com/office/powerpoint/2010/main" val="3572981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232D2C08-9AC2-4DE1-BAC7-0C9CA945770F}"/>
              </a:ext>
            </a:extLst>
          </p:cNvPr>
          <p:cNvSpPr/>
          <p:nvPr userDrawn="1"/>
        </p:nvSpPr>
        <p:spPr>
          <a:xfrm rot="5400000" flipV="1">
            <a:off x="3979442"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Phone6_mockup_front_white.png">
            <a:extLst>
              <a:ext uri="{FF2B5EF4-FFF2-40B4-BE49-F238E27FC236}">
                <a16:creationId xmlns:a16="http://schemas.microsoft.com/office/drawing/2014/main" id="{F4229A00-DF95-4682-80DD-0C3B83C79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487" y="1243444"/>
            <a:ext cx="3588384" cy="5612891"/>
          </a:xfrm>
          <a:prstGeom prst="rect">
            <a:avLst/>
          </a:prstGeom>
        </p:spPr>
      </p:pic>
      <p:pic>
        <p:nvPicPr>
          <p:cNvPr id="13" name="Picture 12" descr="iPhone6_mockup_front_white.png">
            <a:extLst>
              <a:ext uri="{FF2B5EF4-FFF2-40B4-BE49-F238E27FC236}">
                <a16:creationId xmlns:a16="http://schemas.microsoft.com/office/drawing/2014/main" id="{F67E5364-3D9A-4327-A8C3-5CD7ABFB37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1536" y="1245109"/>
            <a:ext cx="3588384" cy="5612891"/>
          </a:xfrm>
          <a:prstGeom prst="rect">
            <a:avLst/>
          </a:prstGeom>
        </p:spPr>
      </p:pic>
      <p:sp>
        <p:nvSpPr>
          <p:cNvPr id="3" name="Date Placeholder 2">
            <a:extLst>
              <a:ext uri="{FF2B5EF4-FFF2-40B4-BE49-F238E27FC236}">
                <a16:creationId xmlns:a16="http://schemas.microsoft.com/office/drawing/2014/main" id="{86CF3081-765D-4C18-A6F6-C72974010B32}"/>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AFCC4E67-F16F-4CF0-BCC6-6A34163DDE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6A427-B109-4B0B-A421-FC5FC5944B9E}"/>
              </a:ext>
            </a:extLst>
          </p:cNvPr>
          <p:cNvSpPr>
            <a:spLocks noGrp="1"/>
          </p:cNvSpPr>
          <p:nvPr>
            <p:ph type="sldNum" sz="quarter" idx="12"/>
          </p:nvPr>
        </p:nvSpPr>
        <p:spPr/>
        <p:txBody>
          <a:bodyPr/>
          <a:lstStyle/>
          <a:p>
            <a:fld id="{D98D9C83-CD24-0842-B6CC-914DB33C7B15}" type="slidenum">
              <a:rPr lang="en-US" smtClean="0"/>
              <a:t>‹#›</a:t>
            </a:fld>
            <a:endParaRPr lang="en-US"/>
          </a:p>
        </p:txBody>
      </p:sp>
      <p:sp>
        <p:nvSpPr>
          <p:cNvPr id="8" name="Picture Placeholder 1">
            <a:extLst>
              <a:ext uri="{FF2B5EF4-FFF2-40B4-BE49-F238E27FC236}">
                <a16:creationId xmlns:a16="http://schemas.microsoft.com/office/drawing/2014/main" id="{C82663DD-0F16-410C-8943-9B9EE4367F84}"/>
              </a:ext>
            </a:extLst>
          </p:cNvPr>
          <p:cNvSpPr>
            <a:spLocks noGrp="1"/>
          </p:cNvSpPr>
          <p:nvPr>
            <p:ph type="pic" sz="quarter" idx="21"/>
          </p:nvPr>
        </p:nvSpPr>
        <p:spPr>
          <a:xfrm>
            <a:off x="5613522" y="2123698"/>
            <a:ext cx="2163214" cy="3820006"/>
          </a:xfrm>
          <a:prstGeom prst="rect">
            <a:avLst/>
          </a:prstGeom>
        </p:spPr>
      </p:sp>
      <p:sp>
        <p:nvSpPr>
          <p:cNvPr id="9" name="Picture Placeholder 1">
            <a:extLst>
              <a:ext uri="{FF2B5EF4-FFF2-40B4-BE49-F238E27FC236}">
                <a16:creationId xmlns:a16="http://schemas.microsoft.com/office/drawing/2014/main" id="{5A20FB16-B617-4C05-82F1-F2BB3D03DCA6}"/>
              </a:ext>
            </a:extLst>
          </p:cNvPr>
          <p:cNvSpPr>
            <a:spLocks noGrp="1"/>
          </p:cNvSpPr>
          <p:nvPr>
            <p:ph type="pic" sz="quarter" idx="23"/>
          </p:nvPr>
        </p:nvSpPr>
        <p:spPr>
          <a:xfrm>
            <a:off x="8775571" y="2125363"/>
            <a:ext cx="2163214" cy="3820006"/>
          </a:xfrm>
          <a:prstGeom prst="rect">
            <a:avLst/>
          </a:prstGeom>
        </p:spPr>
      </p:sp>
      <p:cxnSp>
        <p:nvCxnSpPr>
          <p:cNvPr id="11" name="Straight Connector 10">
            <a:extLst>
              <a:ext uri="{FF2B5EF4-FFF2-40B4-BE49-F238E27FC236}">
                <a16:creationId xmlns:a16="http://schemas.microsoft.com/office/drawing/2014/main" id="{69681242-994E-49CE-BE62-176500408FB7}"/>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969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E9983F5-C76D-4334-A750-9594144530C2}"/>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Phone6_mockup_front_white.png">
            <a:extLst>
              <a:ext uri="{FF2B5EF4-FFF2-40B4-BE49-F238E27FC236}">
                <a16:creationId xmlns:a16="http://schemas.microsoft.com/office/drawing/2014/main" id="{42E841D2-7550-45BC-8A66-FC23750F0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9214" y="399099"/>
            <a:ext cx="3588384" cy="5612891"/>
          </a:xfrm>
          <a:prstGeom prst="rect">
            <a:avLst/>
          </a:prstGeom>
        </p:spPr>
      </p:pic>
      <p:sp>
        <p:nvSpPr>
          <p:cNvPr id="8" name="Picture Placeholder 1">
            <a:extLst>
              <a:ext uri="{FF2B5EF4-FFF2-40B4-BE49-F238E27FC236}">
                <a16:creationId xmlns:a16="http://schemas.microsoft.com/office/drawing/2014/main" id="{848611F4-7E27-4DA5-A359-205756A9E8E9}"/>
              </a:ext>
            </a:extLst>
          </p:cNvPr>
          <p:cNvSpPr>
            <a:spLocks noGrp="1"/>
          </p:cNvSpPr>
          <p:nvPr>
            <p:ph type="pic" sz="quarter" idx="23"/>
          </p:nvPr>
        </p:nvSpPr>
        <p:spPr>
          <a:xfrm>
            <a:off x="8953249" y="1279353"/>
            <a:ext cx="2163214" cy="3820006"/>
          </a:xfrm>
          <a:prstGeom prst="rect">
            <a:avLst/>
          </a:prstGeom>
        </p:spPr>
      </p:sp>
      <p:pic>
        <p:nvPicPr>
          <p:cNvPr id="9" name="Picture 8">
            <a:extLst>
              <a:ext uri="{FF2B5EF4-FFF2-40B4-BE49-F238E27FC236}">
                <a16:creationId xmlns:a16="http://schemas.microsoft.com/office/drawing/2014/main" id="{1A399D8A-35FA-47E8-8ADE-697B8CFB7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9417" y="1008232"/>
            <a:ext cx="7231634" cy="4757866"/>
          </a:xfrm>
          <a:prstGeom prst="rect">
            <a:avLst/>
          </a:prstGeom>
        </p:spPr>
      </p:pic>
      <p:sp>
        <p:nvSpPr>
          <p:cNvPr id="10" name="Picture Placeholder 9">
            <a:extLst>
              <a:ext uri="{FF2B5EF4-FFF2-40B4-BE49-F238E27FC236}">
                <a16:creationId xmlns:a16="http://schemas.microsoft.com/office/drawing/2014/main" id="{59775515-68FE-4BB3-B11A-856F6FE17E28}"/>
              </a:ext>
            </a:extLst>
          </p:cNvPr>
          <p:cNvSpPr>
            <a:spLocks noGrp="1"/>
          </p:cNvSpPr>
          <p:nvPr>
            <p:ph type="pic" sz="quarter" idx="12"/>
          </p:nvPr>
        </p:nvSpPr>
        <p:spPr>
          <a:xfrm>
            <a:off x="1070324" y="1248600"/>
            <a:ext cx="6788150" cy="4262438"/>
          </a:xfrm>
          <a:prstGeom prst="rect">
            <a:avLst/>
          </a:prstGeom>
        </p:spPr>
        <p:txBody>
          <a:bodyPr/>
          <a:lstStyle/>
          <a:p>
            <a:endParaRPr lang="en-AU"/>
          </a:p>
        </p:txBody>
      </p:sp>
    </p:spTree>
    <p:extLst>
      <p:ext uri="{BB962C8B-B14F-4D97-AF65-F5344CB8AC3E}">
        <p14:creationId xmlns:p14="http://schemas.microsoft.com/office/powerpoint/2010/main" val="3049449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pic>
        <p:nvPicPr>
          <p:cNvPr id="8" name="Picture 7" descr="iPhone6_mockup_front_white.png">
            <a:extLst>
              <a:ext uri="{FF2B5EF4-FFF2-40B4-BE49-F238E27FC236}">
                <a16:creationId xmlns:a16="http://schemas.microsoft.com/office/drawing/2014/main" id="{7EA16D11-32B4-49BA-A926-6CA817965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172893"/>
            <a:ext cx="3588384" cy="5612891"/>
          </a:xfrm>
          <a:prstGeom prst="rect">
            <a:avLst/>
          </a:prstGeom>
        </p:spPr>
      </p:pic>
      <p:sp>
        <p:nvSpPr>
          <p:cNvPr id="9" name="Picture Placeholder 1">
            <a:extLst>
              <a:ext uri="{FF2B5EF4-FFF2-40B4-BE49-F238E27FC236}">
                <a16:creationId xmlns:a16="http://schemas.microsoft.com/office/drawing/2014/main" id="{56C5C81A-D86D-430D-A9DD-2E7B630EC4C0}"/>
              </a:ext>
            </a:extLst>
          </p:cNvPr>
          <p:cNvSpPr>
            <a:spLocks noGrp="1"/>
          </p:cNvSpPr>
          <p:nvPr>
            <p:ph type="pic" sz="quarter" idx="23"/>
          </p:nvPr>
        </p:nvSpPr>
        <p:spPr>
          <a:xfrm>
            <a:off x="6790035" y="2053147"/>
            <a:ext cx="2163214" cy="3820006"/>
          </a:xfrm>
          <a:prstGeom prst="rect">
            <a:avLst/>
          </a:prstGeom>
        </p:spPr>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7382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4B04052-22A8-4587-892A-8A088F2D96B4}"/>
              </a:ext>
            </a:extLst>
          </p:cNvPr>
          <p:cNvSpPr/>
          <p:nvPr userDrawn="1"/>
        </p:nvSpPr>
        <p:spPr>
          <a:xfrm rot="5400000" flipV="1">
            <a:off x="3958660" y="-2849302"/>
            <a:ext cx="5384038" cy="11082642"/>
          </a:xfrm>
          <a:prstGeom prst="rtTriangle">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F1F6AEB-8391-4318-9EF3-BB41AFFD23FA}"/>
              </a:ext>
            </a:extLst>
          </p:cNvPr>
          <p:cNvSpPr>
            <a:spLocks noGrp="1"/>
          </p:cNvSpPr>
          <p:nvPr>
            <p:ph type="dt" sz="half" idx="10"/>
          </p:nvPr>
        </p:nvSpPr>
        <p:spPr/>
        <p:txBody>
          <a:bodyPr/>
          <a:lstStyle/>
          <a:p>
            <a:fld id="{EDBC42E4-C94E-034E-B1CB-1E765C34D908}" type="datetimeFigureOut">
              <a:rPr lang="en-US" smtClean="0"/>
              <a:t>11/20/2022</a:t>
            </a:fld>
            <a:endParaRPr lang="en-US"/>
          </a:p>
        </p:txBody>
      </p:sp>
      <p:sp>
        <p:nvSpPr>
          <p:cNvPr id="4" name="Footer Placeholder 3">
            <a:extLst>
              <a:ext uri="{FF2B5EF4-FFF2-40B4-BE49-F238E27FC236}">
                <a16:creationId xmlns:a16="http://schemas.microsoft.com/office/drawing/2014/main" id="{2DC8DE33-F6C9-489C-A0B1-03D38A0465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B4628-48D7-4821-902A-07C9D6FCEB6E}"/>
              </a:ext>
            </a:extLst>
          </p:cNvPr>
          <p:cNvSpPr>
            <a:spLocks noGrp="1"/>
          </p:cNvSpPr>
          <p:nvPr>
            <p:ph type="sldNum" sz="quarter" idx="12"/>
          </p:nvPr>
        </p:nvSpPr>
        <p:spPr/>
        <p:txBody>
          <a:bodyPr/>
          <a:lstStyle/>
          <a:p>
            <a:fld id="{D98D9C83-CD24-0842-B6CC-914DB33C7B15}" type="slidenum">
              <a:rPr lang="en-US" smtClean="0"/>
              <a:t>‹#›</a:t>
            </a:fld>
            <a:endParaRPr lang="en-US"/>
          </a:p>
        </p:txBody>
      </p:sp>
      <p:cxnSp>
        <p:nvCxnSpPr>
          <p:cNvPr id="10" name="Straight Connector 9">
            <a:extLst>
              <a:ext uri="{FF2B5EF4-FFF2-40B4-BE49-F238E27FC236}">
                <a16:creationId xmlns:a16="http://schemas.microsoft.com/office/drawing/2014/main" id="{11558AF8-A961-4089-B4EC-0219C29BFC68}"/>
              </a:ext>
            </a:extLst>
          </p:cNvPr>
          <p:cNvCxnSpPr/>
          <p:nvPr userDrawn="1"/>
        </p:nvCxnSpPr>
        <p:spPr>
          <a:xfrm>
            <a:off x="5520756" y="556350"/>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3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9E7E44CF-C4D3-F340-98E8-916FF1F886CE}"/>
              </a:ext>
            </a:extLst>
          </p:cNvPr>
          <p:cNvSpPr>
            <a:spLocks noGrp="1"/>
          </p:cNvSpPr>
          <p:nvPr>
            <p:ph type="pic" sz="quarter" idx="18"/>
          </p:nvPr>
        </p:nvSpPr>
        <p:spPr>
          <a:xfrm>
            <a:off x="14193520" y="7602525"/>
            <a:ext cx="5044439" cy="5851550"/>
          </a:xfrm>
          <a:prstGeom prst="rect">
            <a:avLst/>
          </a:prstGeom>
        </p:spPr>
      </p:sp>
      <p:sp>
        <p:nvSpPr>
          <p:cNvPr id="4" name="Rectangle 3">
            <a:extLst>
              <a:ext uri="{FF2B5EF4-FFF2-40B4-BE49-F238E27FC236}">
                <a16:creationId xmlns:a16="http://schemas.microsoft.com/office/drawing/2014/main" id="{DE269EC9-583A-475C-8D71-C9BF5BAA1B31}"/>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5" name="Picture 4" descr="Twitter_Orange.png">
            <a:extLst>
              <a:ext uri="{FF2B5EF4-FFF2-40B4-BE49-F238E27FC236}">
                <a16:creationId xmlns:a16="http://schemas.microsoft.com/office/drawing/2014/main" id="{7CF40BFE-7044-4C9C-8A09-D56FF1CA6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8" name="Picture 7">
            <a:extLst>
              <a:ext uri="{FF2B5EF4-FFF2-40B4-BE49-F238E27FC236}">
                <a16:creationId xmlns:a16="http://schemas.microsoft.com/office/drawing/2014/main" id="{7A787CE9-636F-4702-BEE4-B44B0000105D}"/>
              </a:ext>
            </a:extLst>
          </p:cNvPr>
          <p:cNvPicPr>
            <a:picLocks noChangeAspect="1"/>
          </p:cNvPicPr>
          <p:nvPr userDrawn="1"/>
        </p:nvPicPr>
        <p:blipFill rotWithShape="1">
          <a:blip r:embed="rId3"/>
          <a:srcRect l="19630" r="12507"/>
          <a:stretch/>
        </p:blipFill>
        <p:spPr>
          <a:xfrm>
            <a:off x="5210907" y="0"/>
            <a:ext cx="6981093" cy="6858000"/>
          </a:xfrm>
          <a:prstGeom prst="rect">
            <a:avLst/>
          </a:prstGeom>
        </p:spPr>
      </p:pic>
      <p:cxnSp>
        <p:nvCxnSpPr>
          <p:cNvPr id="9" name="Straight Connector 8">
            <a:extLst>
              <a:ext uri="{FF2B5EF4-FFF2-40B4-BE49-F238E27FC236}">
                <a16:creationId xmlns:a16="http://schemas.microsoft.com/office/drawing/2014/main" id="{9443CA36-5E32-4267-B8D0-49E7B7C627FE}"/>
              </a:ext>
            </a:extLst>
          </p:cNvPr>
          <p:cNvCxnSpPr/>
          <p:nvPr userDrawn="1"/>
        </p:nvCxnSpPr>
        <p:spPr>
          <a:xfrm>
            <a:off x="923356" y="708512"/>
            <a:ext cx="1192923" cy="0"/>
          </a:xfrm>
          <a:prstGeom prst="line">
            <a:avLst/>
          </a:prstGeom>
          <a:ln w="69850">
            <a:solidFill>
              <a:srgbClr val="E65225"/>
            </a:solidFill>
          </a:ln>
        </p:spPr>
        <p:style>
          <a:lnRef idx="1">
            <a:schemeClr val="accent1"/>
          </a:lnRef>
          <a:fillRef idx="0">
            <a:schemeClr val="accent1"/>
          </a:fillRef>
          <a:effectRef idx="0">
            <a:schemeClr val="accent1"/>
          </a:effectRef>
          <a:fontRef idx="minor">
            <a:schemeClr val="tx1"/>
          </a:fontRef>
        </p:style>
      </p:cxnSp>
      <p:pic>
        <p:nvPicPr>
          <p:cNvPr id="12" name="Picture 11" descr="shutterstock_197903273.jpg">
            <a:extLst>
              <a:ext uri="{FF2B5EF4-FFF2-40B4-BE49-F238E27FC236}">
                <a16:creationId xmlns:a16="http://schemas.microsoft.com/office/drawing/2014/main" id="{1FDDB62F-5776-48BD-AB00-840476B8ED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2741"/>
          <a:stretch/>
        </p:blipFill>
        <p:spPr>
          <a:xfrm>
            <a:off x="5210906" y="0"/>
            <a:ext cx="6981093" cy="6850626"/>
          </a:xfrm>
          <a:prstGeom prst="rect">
            <a:avLst/>
          </a:prstGeom>
        </p:spPr>
      </p:pic>
    </p:spTree>
    <p:extLst>
      <p:ext uri="{BB962C8B-B14F-4D97-AF65-F5344CB8AC3E}">
        <p14:creationId xmlns:p14="http://schemas.microsoft.com/office/powerpoint/2010/main" val="670439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F8FBE8-62AC-425A-ACA7-1BDA9388DB45}"/>
              </a:ext>
            </a:extLst>
          </p:cNvPr>
          <p:cNvPicPr>
            <a:picLocks noChangeAspect="1"/>
          </p:cNvPicPr>
          <p:nvPr userDrawn="1"/>
        </p:nvPicPr>
        <p:blipFill rotWithShape="1">
          <a:blip r:embed="rId2"/>
          <a:srcRect l="30146" t="-1972" r="6434" b="1"/>
          <a:stretch/>
        </p:blipFill>
        <p:spPr>
          <a:xfrm>
            <a:off x="5522976" y="-149864"/>
            <a:ext cx="6669024" cy="7007864"/>
          </a:xfrm>
          <a:prstGeom prst="rect">
            <a:avLst/>
          </a:prstGeom>
        </p:spPr>
      </p:pic>
      <p:cxnSp>
        <p:nvCxnSpPr>
          <p:cNvPr id="7" name="Straight Connector 6">
            <a:extLst>
              <a:ext uri="{FF2B5EF4-FFF2-40B4-BE49-F238E27FC236}">
                <a16:creationId xmlns:a16="http://schemas.microsoft.com/office/drawing/2014/main" id="{ED3D587D-4AC9-4242-B311-2897192A56B8}"/>
              </a:ext>
            </a:extLst>
          </p:cNvPr>
          <p:cNvCxnSpPr/>
          <p:nvPr userDrawn="1"/>
        </p:nvCxnSpPr>
        <p:spPr>
          <a:xfrm>
            <a:off x="818645" y="2914189"/>
            <a:ext cx="1192923" cy="0"/>
          </a:xfrm>
          <a:prstGeom prst="line">
            <a:avLst/>
          </a:prstGeom>
          <a:ln w="69850">
            <a:solidFill>
              <a:srgbClr val="FF66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D97B33-C9E3-4EE7-9A31-0C7FC252B630}"/>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9" name="Picture 8" descr="Twitter_Orange.png">
            <a:extLst>
              <a:ext uri="{FF2B5EF4-FFF2-40B4-BE49-F238E27FC236}">
                <a16:creationId xmlns:a16="http://schemas.microsoft.com/office/drawing/2014/main" id="{C427A0DE-B343-424D-9480-BF40C3D48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pic>
        <p:nvPicPr>
          <p:cNvPr id="11" name="Picture 10">
            <a:extLst>
              <a:ext uri="{FF2B5EF4-FFF2-40B4-BE49-F238E27FC236}">
                <a16:creationId xmlns:a16="http://schemas.microsoft.com/office/drawing/2014/main" id="{CFBCD0B3-38F3-434C-8FCD-A497483DDDC4}"/>
              </a:ext>
            </a:extLst>
          </p:cNvPr>
          <p:cNvPicPr>
            <a:picLocks noChangeAspect="1"/>
          </p:cNvPicPr>
          <p:nvPr userDrawn="1"/>
        </p:nvPicPr>
        <p:blipFill rotWithShape="1">
          <a:blip r:embed="rId4"/>
          <a:srcRect l="23437"/>
          <a:stretch/>
        </p:blipFill>
        <p:spPr>
          <a:xfrm>
            <a:off x="5522976" y="-42335"/>
            <a:ext cx="7928240" cy="6910649"/>
          </a:xfrm>
          <a:prstGeom prst="rect">
            <a:avLst/>
          </a:prstGeom>
        </p:spPr>
      </p:pic>
    </p:spTree>
    <p:extLst>
      <p:ext uri="{BB962C8B-B14F-4D97-AF65-F5344CB8AC3E}">
        <p14:creationId xmlns:p14="http://schemas.microsoft.com/office/powerpoint/2010/main" val="229636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image" Target="../media/image1.png"/><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theme" Target="../theme/theme6.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image" Target="../media/image2.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2.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1.png"/><Relationship Id="rId2" Type="http://schemas.openxmlformats.org/officeDocument/2006/relationships/slideLayout" Target="../slideLayouts/slideLayout63.xml"/><Relationship Id="rId16" Type="http://schemas.openxmlformats.org/officeDocument/2006/relationships/theme" Target="../theme/theme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13"/>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9" name="TextBox 8">
            <a:extLst>
              <a:ext uri="{FF2B5EF4-FFF2-40B4-BE49-F238E27FC236}">
                <a16:creationId xmlns:a16="http://schemas.microsoft.com/office/drawing/2014/main" id="{D1828F77-F348-1C9D-AEA5-29384B41D180}"/>
              </a:ext>
            </a:extLst>
          </p:cNvPr>
          <p:cNvSpPr txBox="1"/>
          <p:nvPr userDrawn="1"/>
        </p:nvSpPr>
        <p:spPr>
          <a:xfrm>
            <a:off x="2249149" y="6202160"/>
            <a:ext cx="2890409"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pz.tt/mobile22-AHG</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874504406"/>
      </p:ext>
    </p:extLst>
  </p:cSld>
  <p:clrMap bg1="lt1" tx1="dk1" bg2="lt2" tx2="dk2" accent1="accent1" accent2="accent2" accent3="accent3" accent4="accent4" accent5="accent5" accent6="accent6" hlink="hlink" folHlink="folHlink"/>
  <p:sldLayoutIdLst>
    <p:sldLayoutId id="2147483665" r:id="rId1"/>
    <p:sldLayoutId id="2147483707" r:id="rId2"/>
    <p:sldLayoutId id="2147483651" r:id="rId3"/>
    <p:sldLayoutId id="2147483704" r:id="rId4"/>
    <p:sldLayoutId id="2147483655" r:id="rId5"/>
    <p:sldLayoutId id="2147483701" r:id="rId6"/>
    <p:sldLayoutId id="2147483664" r:id="rId7"/>
    <p:sldLayoutId id="2147483713" r:id="rId8"/>
    <p:sldLayoutId id="2147483708"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397589-F6EC-43E1-B85C-6F88FBC650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8101D8-D025-415B-9F80-29BCEDC41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0C53B-6605-4BD0-8F37-C42B542F8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EDD29-1EED-4516-B2DB-86E723DC52F5}" type="datetimeFigureOut">
              <a:rPr lang="en-US" smtClean="0"/>
              <a:t>11/20/2022</a:t>
            </a:fld>
            <a:endParaRPr lang="en-US" dirty="0"/>
          </a:p>
        </p:txBody>
      </p:sp>
      <p:sp>
        <p:nvSpPr>
          <p:cNvPr id="5" name="Footer Placeholder 4">
            <a:extLst>
              <a:ext uri="{FF2B5EF4-FFF2-40B4-BE49-F238E27FC236}">
                <a16:creationId xmlns:a16="http://schemas.microsoft.com/office/drawing/2014/main" id="{DCE07B79-3D04-4DFE-A47C-AB86D41EB9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F91067-B95E-4E86-9786-296BE90A73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003CA-433E-490B-B6D0-1102DFF2E5CC}" type="slidenum">
              <a:rPr lang="en-US" smtClean="0"/>
              <a:t>‹#›</a:t>
            </a:fld>
            <a:endParaRPr lang="en-US" dirty="0"/>
          </a:p>
        </p:txBody>
      </p:sp>
      <p:pic>
        <p:nvPicPr>
          <p:cNvPr id="7" name="Picture 6">
            <a:extLst>
              <a:ext uri="{FF2B5EF4-FFF2-40B4-BE49-F238E27FC236}">
                <a16:creationId xmlns:a16="http://schemas.microsoft.com/office/drawing/2014/main" id="{CD285EA9-C668-410C-B82B-CF8B5C91BF14}"/>
              </a:ext>
            </a:extLst>
          </p:cNvPr>
          <p:cNvPicPr>
            <a:picLocks noChangeAspect="1"/>
          </p:cNvPicPr>
          <p:nvPr userDrawn="1"/>
        </p:nvPicPr>
        <p:blipFill rotWithShape="1">
          <a:blip r:embed="rId3"/>
          <a:srcRect t="10072" r="1730" b="10071"/>
          <a:stretch/>
        </p:blipFill>
        <p:spPr>
          <a:xfrm>
            <a:off x="-4187265" y="0"/>
            <a:ext cx="8439225" cy="6858000"/>
          </a:xfrm>
          <a:prstGeom prst="rect">
            <a:avLst/>
          </a:prstGeom>
        </p:spPr>
      </p:pic>
      <p:cxnSp>
        <p:nvCxnSpPr>
          <p:cNvPr id="8" name="Straight Connector 7">
            <a:extLst>
              <a:ext uri="{FF2B5EF4-FFF2-40B4-BE49-F238E27FC236}">
                <a16:creationId xmlns:a16="http://schemas.microsoft.com/office/drawing/2014/main" id="{49C322E7-1E8A-4A33-8527-A06AFC5AFE22}"/>
              </a:ext>
            </a:extLst>
          </p:cNvPr>
          <p:cNvCxnSpPr/>
          <p:nvPr userDrawn="1"/>
        </p:nvCxnSpPr>
        <p:spPr>
          <a:xfrm>
            <a:off x="10314323" y="2652963"/>
            <a:ext cx="1192923" cy="0"/>
          </a:xfrm>
          <a:prstGeom prst="line">
            <a:avLst/>
          </a:prstGeom>
          <a:ln w="82550">
            <a:solidFill>
              <a:srgbClr val="E6522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554663C-3F40-4EA5-8C42-9484DB615577}"/>
              </a:ext>
            </a:extLst>
          </p:cNvPr>
          <p:cNvPicPr>
            <a:picLocks noChangeAspect="1"/>
          </p:cNvPicPr>
          <p:nvPr userDrawn="1"/>
        </p:nvPicPr>
        <p:blipFill>
          <a:blip r:embed="rId4"/>
          <a:stretch>
            <a:fillRect/>
          </a:stretch>
        </p:blipFill>
        <p:spPr>
          <a:xfrm>
            <a:off x="9158191" y="5641465"/>
            <a:ext cx="2343640" cy="860166"/>
          </a:xfrm>
          <a:prstGeom prst="rect">
            <a:avLst/>
          </a:prstGeom>
        </p:spPr>
      </p:pic>
      <p:sp>
        <p:nvSpPr>
          <p:cNvPr id="10" name="Rectangle 9">
            <a:extLst>
              <a:ext uri="{FF2B5EF4-FFF2-40B4-BE49-F238E27FC236}">
                <a16:creationId xmlns:a16="http://schemas.microsoft.com/office/drawing/2014/main" id="{E871D6BB-64A8-4392-9E66-AD2E6A443954}"/>
              </a:ext>
            </a:extLst>
          </p:cNvPr>
          <p:cNvSpPr/>
          <p:nvPr userDrawn="1"/>
        </p:nvSpPr>
        <p:spPr>
          <a:xfrm>
            <a:off x="3999246" y="5782500"/>
            <a:ext cx="1890577" cy="338554"/>
          </a:xfrm>
          <a:prstGeom prst="rect">
            <a:avLst/>
          </a:prstGeom>
          <a:noFill/>
          <a:ln>
            <a:noFill/>
          </a:ln>
        </p:spPr>
        <p:txBody>
          <a:bodyPr wrap="square" lIns="91440" tIns="45720" rIns="91440" bIns="45720">
            <a:spAutoFit/>
          </a:bodyPr>
          <a:lstStyle/>
          <a:p>
            <a:pPr algn="just"/>
            <a:r>
              <a:rPr lang="en-AU" sz="1600" cap="none" spc="0" dirty="0">
                <a:ln w="12700">
                  <a:noFill/>
                  <a:prstDash val="solid"/>
                </a:ln>
                <a:solidFill>
                  <a:srgbClr val="E65225"/>
                </a:solidFill>
                <a:latin typeface="Proxima Nova Semibold"/>
                <a:cs typeface="Proxima Nova Semibold"/>
              </a:rPr>
              <a:t>@accessibilityoz</a:t>
            </a:r>
          </a:p>
        </p:txBody>
      </p:sp>
      <p:pic>
        <p:nvPicPr>
          <p:cNvPr id="11" name="Picture 10" descr="Twitter_Orange.png">
            <a:extLst>
              <a:ext uri="{FF2B5EF4-FFF2-40B4-BE49-F238E27FC236}">
                <a16:creationId xmlns:a16="http://schemas.microsoft.com/office/drawing/2014/main" id="{DF045D9C-5638-49F7-84B1-9751BF2C8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64476" y="5800434"/>
            <a:ext cx="334770" cy="334770"/>
          </a:xfrm>
          <a:prstGeom prst="rect">
            <a:avLst/>
          </a:prstGeom>
        </p:spPr>
      </p:pic>
      <p:sp>
        <p:nvSpPr>
          <p:cNvPr id="12" name="Rectangle 11">
            <a:extLst>
              <a:ext uri="{FF2B5EF4-FFF2-40B4-BE49-F238E27FC236}">
                <a16:creationId xmlns:a16="http://schemas.microsoft.com/office/drawing/2014/main" id="{EFFEEEED-F0F6-4C4B-A975-6BE49AB6B32C}"/>
              </a:ext>
            </a:extLst>
          </p:cNvPr>
          <p:cNvSpPr/>
          <p:nvPr userDrawn="1"/>
        </p:nvSpPr>
        <p:spPr>
          <a:xfrm>
            <a:off x="6010710" y="5759256"/>
            <a:ext cx="2862197"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www.accessibilityoz.com</a:t>
            </a:r>
          </a:p>
        </p:txBody>
      </p:sp>
    </p:spTree>
    <p:extLst>
      <p:ext uri="{BB962C8B-B14F-4D97-AF65-F5344CB8AC3E}">
        <p14:creationId xmlns:p14="http://schemas.microsoft.com/office/powerpoint/2010/main" val="886010054"/>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8B332-3B4C-478E-92D2-6E2FF9967F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D9866-6BC5-4102-8435-1B8F1B69F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7630F-BD84-496D-81E1-B294F57D1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954C9-5E4E-430D-931A-19E511563EFB}" type="datetimeFigureOut">
              <a:rPr lang="en-US" smtClean="0"/>
              <a:t>11/20/2022</a:t>
            </a:fld>
            <a:endParaRPr lang="en-US" dirty="0"/>
          </a:p>
        </p:txBody>
      </p:sp>
      <p:sp>
        <p:nvSpPr>
          <p:cNvPr id="5" name="Footer Placeholder 4">
            <a:extLst>
              <a:ext uri="{FF2B5EF4-FFF2-40B4-BE49-F238E27FC236}">
                <a16:creationId xmlns:a16="http://schemas.microsoft.com/office/drawing/2014/main" id="{9D6597C3-4109-45B5-8B90-3B257A7D6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82ECB82-C1A9-4C35-93FF-0BB1CE4E7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9886E-88AF-41A0-85EE-4EF1371FFA23}" type="slidenum">
              <a:rPr lang="en-US" smtClean="0"/>
              <a:t>‹#›</a:t>
            </a:fld>
            <a:endParaRPr lang="en-US" dirty="0"/>
          </a:p>
        </p:txBody>
      </p:sp>
    </p:spTree>
    <p:extLst>
      <p:ext uri="{BB962C8B-B14F-4D97-AF65-F5344CB8AC3E}">
        <p14:creationId xmlns:p14="http://schemas.microsoft.com/office/powerpoint/2010/main" val="1798219353"/>
      </p:ext>
    </p:extLst>
  </p:cSld>
  <p:clrMap bg1="lt1" tx1="dk1" bg2="lt2" tx2="dk2" accent1="accent1" accent2="accent2" accent3="accent3" accent4="accent4" accent5="accent5" accent6="accent6" hlink="hlink" folHlink="folHlink"/>
  <p:sldLayoutIdLst>
    <p:sldLayoutId id="2147483668" r:id="rId1"/>
    <p:sldLayoutId id="2147483700"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8"/>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1" name="TextBox 10">
            <a:extLst>
              <a:ext uri="{FF2B5EF4-FFF2-40B4-BE49-F238E27FC236}">
                <a16:creationId xmlns:a16="http://schemas.microsoft.com/office/drawing/2014/main" id="{0B3FF2F0-B558-7BEE-7D86-3F511B8532B4}"/>
              </a:ext>
            </a:extLst>
          </p:cNvPr>
          <p:cNvSpPr txBox="1"/>
          <p:nvPr userDrawn="1"/>
        </p:nvSpPr>
        <p:spPr>
          <a:xfrm>
            <a:off x="1782995" y="6202160"/>
            <a:ext cx="3377583"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pz.tt/mobile22-AHG</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77017641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45" r:id="rId4"/>
    <p:sldLayoutId id="2147483756" r:id="rId5"/>
    <p:sldLayoutId id="214748375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dirty="0"/>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dirty="0"/>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5"/>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
        <p:nvSpPr>
          <p:cNvPr id="11" name="TextBox 10">
            <a:extLst>
              <a:ext uri="{FF2B5EF4-FFF2-40B4-BE49-F238E27FC236}">
                <a16:creationId xmlns:a16="http://schemas.microsoft.com/office/drawing/2014/main" id="{B762DD6F-F236-6482-6167-83C9B1882C54}"/>
              </a:ext>
            </a:extLst>
          </p:cNvPr>
          <p:cNvSpPr txBox="1"/>
          <p:nvPr userDrawn="1"/>
        </p:nvSpPr>
        <p:spPr>
          <a:xfrm>
            <a:off x="2249149" y="6202160"/>
            <a:ext cx="2963981" cy="338554"/>
          </a:xfrm>
          <a:prstGeom prst="rect">
            <a:avLst/>
          </a:prstGeom>
          <a:noFill/>
        </p:spPr>
        <p:txBody>
          <a:bodyPr wrap="square" rtlCol="0">
            <a:spAutoFit/>
          </a:bodyPr>
          <a:lstStyle/>
          <a:p>
            <a:pPr marL="0" indent="0" algn="r">
              <a:buNone/>
            </a:pPr>
            <a:r>
              <a:rPr lang="en-US" sz="1600" b="0" dirty="0">
                <a:solidFill>
                  <a:srgbClr val="E65225"/>
                </a:solidFill>
                <a:latin typeface="Proxima Nova" panose="02000506030000020004"/>
              </a:rPr>
              <a:t>http://</a:t>
            </a:r>
            <a:r>
              <a:rPr lang="en-AU" sz="1600" b="0" i="0" u="none" kern="1200" dirty="0">
                <a:solidFill>
                  <a:srgbClr val="E65225"/>
                </a:solidFill>
                <a:effectLst/>
                <a:latin typeface="Proxima Nova Semibold" panose="02000506030000020004" pitchFamily="2" charset="0"/>
                <a:ea typeface="+mn-ea"/>
                <a:cs typeface="+mn-cs"/>
              </a:rPr>
              <a:t>pz.tt/mobile22-AHG</a:t>
            </a:r>
            <a:endParaRPr lang="en-US" sz="1600" b="0" i="0" u="none" dirty="0">
              <a:solidFill>
                <a:srgbClr val="E65225"/>
              </a:solidFill>
              <a:latin typeface="Proxima Nova Semibold" panose="02000506030000020004" pitchFamily="2" charset="0"/>
            </a:endParaRPr>
          </a:p>
        </p:txBody>
      </p:sp>
    </p:spTree>
    <p:extLst>
      <p:ext uri="{BB962C8B-B14F-4D97-AF65-F5344CB8AC3E}">
        <p14:creationId xmlns:p14="http://schemas.microsoft.com/office/powerpoint/2010/main" val="947146733"/>
      </p:ext>
    </p:extLst>
  </p:cSld>
  <p:clrMap bg1="lt1" tx1="dk1" bg2="lt2" tx2="dk2" accent1="accent1" accent2="accent2" accent3="accent3" accent4="accent4" accent5="accent5" accent6="accent6" hlink="hlink" folHlink="folHlink"/>
  <p:sldLayoutIdLst>
    <p:sldLayoutId id="2147483773" r:id="rId1"/>
    <p:sldLayoutId id="2147483795" r:id="rId2"/>
    <p:sldLayoutId id="214748379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39"/>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sp>
        <p:nvSpPr>
          <p:cNvPr id="9" name="TextBox 8">
            <a:extLst>
              <a:ext uri="{FF2B5EF4-FFF2-40B4-BE49-F238E27FC236}">
                <a16:creationId xmlns:a16="http://schemas.microsoft.com/office/drawing/2014/main" id="{CEA44133-B614-4D6C-A04D-C09BBEC1C254}"/>
              </a:ext>
            </a:extLst>
          </p:cNvPr>
          <p:cNvSpPr txBox="1"/>
          <p:nvPr userDrawn="1"/>
        </p:nvSpPr>
        <p:spPr>
          <a:xfrm>
            <a:off x="2621880" y="6202160"/>
            <a:ext cx="167385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pz.tt/ahg19-msa</a:t>
            </a:r>
            <a:endParaRPr lang="en-US" sz="1600" b="0" i="0" u="sng" dirty="0">
              <a:solidFill>
                <a:srgbClr val="E65225"/>
              </a:solidFill>
              <a:latin typeface="Proxima Nova Semibold" panose="02000506030000020004" pitchFamily="2" charset="0"/>
            </a:endParaRP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359284295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864" r:id="rId34"/>
    <p:sldLayoutId id="2147483865" r:id="rId35"/>
    <p:sldLayoutId id="2147483866" r:id="rId36"/>
    <p:sldLayoutId id="2147483867"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3A64D-7FFB-BE49-BF12-7B56D36E5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99833-5507-6D4D-BEAB-7F8F06B46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789008-11D3-514E-9BDC-1EE581BF2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C42E4-C94E-034E-B1CB-1E765C34D908}" type="datetimeFigureOut">
              <a:rPr lang="en-US" smtClean="0"/>
              <a:t>11/20/2022</a:t>
            </a:fld>
            <a:endParaRPr lang="en-US"/>
          </a:p>
        </p:txBody>
      </p:sp>
      <p:sp>
        <p:nvSpPr>
          <p:cNvPr id="5" name="Footer Placeholder 4">
            <a:extLst>
              <a:ext uri="{FF2B5EF4-FFF2-40B4-BE49-F238E27FC236}">
                <a16:creationId xmlns:a16="http://schemas.microsoft.com/office/drawing/2014/main" id="{16FBB10C-FBCF-2144-8F08-549DE6B31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3EF26-0F88-A44B-AA1E-7D0C0D5B2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D9C83-CD24-0842-B6CC-914DB33C7B15}" type="slidenum">
              <a:rPr lang="en-US" smtClean="0"/>
              <a:t>‹#›</a:t>
            </a:fld>
            <a:endParaRPr lang="en-US"/>
          </a:p>
        </p:txBody>
      </p:sp>
      <p:pic>
        <p:nvPicPr>
          <p:cNvPr id="7" name="Picture 6">
            <a:extLst>
              <a:ext uri="{FF2B5EF4-FFF2-40B4-BE49-F238E27FC236}">
                <a16:creationId xmlns:a16="http://schemas.microsoft.com/office/drawing/2014/main" id="{3DC72521-8E14-4D3B-B31A-E09F9E805685}"/>
              </a:ext>
            </a:extLst>
          </p:cNvPr>
          <p:cNvPicPr>
            <a:picLocks noChangeAspect="1"/>
          </p:cNvPicPr>
          <p:nvPr userDrawn="1"/>
        </p:nvPicPr>
        <p:blipFill>
          <a:blip r:embed="rId17"/>
          <a:stretch>
            <a:fillRect/>
          </a:stretch>
        </p:blipFill>
        <p:spPr>
          <a:xfrm>
            <a:off x="10075826" y="6033155"/>
            <a:ext cx="1893054" cy="694791"/>
          </a:xfrm>
          <a:prstGeom prst="rect">
            <a:avLst/>
          </a:prstGeom>
        </p:spPr>
      </p:pic>
      <p:sp>
        <p:nvSpPr>
          <p:cNvPr id="8" name="Rectangle 7">
            <a:extLst>
              <a:ext uri="{FF2B5EF4-FFF2-40B4-BE49-F238E27FC236}">
                <a16:creationId xmlns:a16="http://schemas.microsoft.com/office/drawing/2014/main" id="{0A414B9D-E47D-432B-8E22-B8DE182E5163}"/>
              </a:ext>
            </a:extLst>
          </p:cNvPr>
          <p:cNvSpPr/>
          <p:nvPr userDrawn="1"/>
        </p:nvSpPr>
        <p:spPr>
          <a:xfrm>
            <a:off x="701166" y="6201899"/>
            <a:ext cx="2151762" cy="338554"/>
          </a:xfrm>
          <a:prstGeom prst="rect">
            <a:avLst/>
          </a:prstGeom>
          <a:noFill/>
          <a:ln>
            <a:noFill/>
          </a:ln>
        </p:spPr>
        <p:txBody>
          <a:bodyPr wrap="square" lIns="91440" tIns="45720" rIns="91440" bIns="45720">
            <a:spAutoFit/>
          </a:bodyPr>
          <a:lstStyle/>
          <a:p>
            <a:pPr algn="ctr"/>
            <a:r>
              <a:rPr lang="en-AU" sz="1600" cap="none" spc="0" dirty="0">
                <a:ln w="12700">
                  <a:noFill/>
                  <a:prstDash val="solid"/>
                </a:ln>
                <a:solidFill>
                  <a:srgbClr val="E65225"/>
                </a:solidFill>
                <a:latin typeface="Proxima Nova Semibold"/>
                <a:cs typeface="Proxima Nova Semibold"/>
              </a:rPr>
              <a:t>@accessibilityoz  |</a:t>
            </a:r>
          </a:p>
        </p:txBody>
      </p:sp>
      <p:sp>
        <p:nvSpPr>
          <p:cNvPr id="9" name="TextBox 8">
            <a:extLst>
              <a:ext uri="{FF2B5EF4-FFF2-40B4-BE49-F238E27FC236}">
                <a16:creationId xmlns:a16="http://schemas.microsoft.com/office/drawing/2014/main" id="{CEA44133-B614-4D6C-A04D-C09BBEC1C254}"/>
              </a:ext>
            </a:extLst>
          </p:cNvPr>
          <p:cNvSpPr txBox="1"/>
          <p:nvPr userDrawn="1"/>
        </p:nvSpPr>
        <p:spPr>
          <a:xfrm>
            <a:off x="2621880" y="6202160"/>
            <a:ext cx="2119876" cy="338554"/>
          </a:xfrm>
          <a:prstGeom prst="rect">
            <a:avLst/>
          </a:prstGeom>
          <a:noFill/>
        </p:spPr>
        <p:txBody>
          <a:bodyPr wrap="none" rtlCol="0">
            <a:spAutoFit/>
          </a:bodyPr>
          <a:lstStyle/>
          <a:p>
            <a:r>
              <a:rPr lang="en-AU" sz="1600" b="0" i="0" u="sng" kern="1200" dirty="0">
                <a:solidFill>
                  <a:srgbClr val="E65225"/>
                </a:solidFill>
                <a:effectLst/>
                <a:latin typeface="Proxima Nova Semibold" panose="02000506030000020004" pitchFamily="2" charset="0"/>
                <a:ea typeface="+mn-ea"/>
                <a:cs typeface="+mn-cs"/>
              </a:rPr>
              <a:t>pz.tt/iag-mobile-day2</a:t>
            </a:r>
            <a:endParaRPr lang="en-US" sz="1600" b="0" i="0" u="sng" dirty="0">
              <a:solidFill>
                <a:srgbClr val="E65225"/>
              </a:solidFill>
              <a:latin typeface="Proxima Nova Semibold" panose="02000506030000020004" pitchFamily="2" charset="0"/>
            </a:endParaRPr>
          </a:p>
        </p:txBody>
      </p:sp>
      <p:pic>
        <p:nvPicPr>
          <p:cNvPr id="10" name="Picture 9" descr="Twitter_Orange.png">
            <a:extLst>
              <a:ext uri="{FF2B5EF4-FFF2-40B4-BE49-F238E27FC236}">
                <a16:creationId xmlns:a16="http://schemas.microsoft.com/office/drawing/2014/main" id="{AFE123B8-C411-44BB-8FAB-9DBF0411833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2069" y="6226026"/>
            <a:ext cx="334770" cy="334770"/>
          </a:xfrm>
          <a:prstGeom prst="rect">
            <a:avLst/>
          </a:prstGeom>
        </p:spPr>
      </p:pic>
    </p:spTree>
    <p:extLst>
      <p:ext uri="{BB962C8B-B14F-4D97-AF65-F5344CB8AC3E}">
        <p14:creationId xmlns:p14="http://schemas.microsoft.com/office/powerpoint/2010/main" val="161786789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hyperlink" Target="http://www./"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unimelb.edu.au/" TargetMode="External"/><Relationship Id="rId2" Type="http://schemas.openxmlformats.org/officeDocument/2006/relationships/hyperlink" Target="https://www.monash.edu/" TargetMode="External"/><Relationship Id="rId1" Type="http://schemas.openxmlformats.org/officeDocument/2006/relationships/slideLayout" Target="../slideLayouts/slideLayout24.xml"/><Relationship Id="rId5" Type="http://schemas.openxmlformats.org/officeDocument/2006/relationships/hyperlink" Target="https://www.cdu.edu.au/" TargetMode="External"/><Relationship Id="rId4" Type="http://schemas.openxmlformats.org/officeDocument/2006/relationships/hyperlink" Target="https://www.griffith.edu.a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www.unimelb.edu.au/" TargetMode="External"/><Relationship Id="rId2" Type="http://schemas.openxmlformats.org/officeDocument/2006/relationships/hyperlink" Target="https://www.monash.edu/" TargetMode="External"/><Relationship Id="rId1" Type="http://schemas.openxmlformats.org/officeDocument/2006/relationships/slideLayout" Target="../slideLayouts/slideLayout24.xml"/><Relationship Id="rId5" Type="http://schemas.openxmlformats.org/officeDocument/2006/relationships/hyperlink" Target="https://www.cdu.edu.au/" TargetMode="External"/><Relationship Id="rId4" Type="http://schemas.openxmlformats.org/officeDocument/2006/relationships/hyperlink" Target="https://www.griffith.edu.au/"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w3.org/WAI/WCAG21/Understanding/pointer-gestures.html"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cid:c5aa3b84-4a5e-4c89-a8a1-2e7bac857c9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cid:40a0a4c9-9916-4b40-b264-8e667f7c2acc"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2" Type="http://schemas.openxmlformats.org/officeDocument/2006/relationships/hyperlink" Target="https://www.w3.org/TR/UNDERSTANDING-WCAG20/meaning-supplements.html" TargetMode="Externa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hyperlink" Target="https://webaim.org/projects/screenreadersurvey7/" TargetMode="Externa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4FF2-A9DB-43E7-8062-5ABD191B8E49}"/>
              </a:ext>
            </a:extLst>
          </p:cNvPr>
          <p:cNvSpPr>
            <a:spLocks noGrp="1"/>
          </p:cNvSpPr>
          <p:nvPr>
            <p:ph type="ctrTitle"/>
          </p:nvPr>
        </p:nvSpPr>
        <p:spPr>
          <a:xfrm>
            <a:off x="4765040" y="2781300"/>
            <a:ext cx="6887698" cy="1333500"/>
          </a:xfrm>
        </p:spPr>
        <p:txBody>
          <a:bodyPr>
            <a:normAutofit fontScale="90000"/>
          </a:bodyPr>
          <a:lstStyle/>
          <a:p>
            <a:pPr algn="r"/>
            <a:r>
              <a:rPr lang="en-US" sz="4800" b="1" dirty="0">
                <a:latin typeface="Proxima Nova" panose="02000506030000020004" pitchFamily="2" charset="77"/>
                <a:ea typeface="+mn-ea"/>
                <a:cs typeface="+mn-cs"/>
              </a:rPr>
              <a:t>Mobile Accessibility (Morning)</a:t>
            </a:r>
          </a:p>
        </p:txBody>
      </p:sp>
      <p:sp>
        <p:nvSpPr>
          <p:cNvPr id="4" name="Text Placeholder 2">
            <a:extLst>
              <a:ext uri="{FF2B5EF4-FFF2-40B4-BE49-F238E27FC236}">
                <a16:creationId xmlns:a16="http://schemas.microsoft.com/office/drawing/2014/main" id="{E7B0CE02-346B-4A3C-4D1A-D7AE1E5BB00F}"/>
              </a:ext>
            </a:extLst>
          </p:cNvPr>
          <p:cNvSpPr txBox="1">
            <a:spLocks/>
          </p:cNvSpPr>
          <p:nvPr/>
        </p:nvSpPr>
        <p:spPr>
          <a:xfrm>
            <a:off x="6096001" y="4265454"/>
            <a:ext cx="5556737" cy="50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rgbClr val="E65225"/>
                </a:solidFill>
                <a:latin typeface="Proxima Nova" panose="02000506030000020004"/>
              </a:rPr>
              <a:t>http://</a:t>
            </a:r>
            <a:r>
              <a:rPr lang="en-AU" sz="2800" b="1" i="0" u="none" kern="1200" dirty="0">
                <a:solidFill>
                  <a:srgbClr val="E65225"/>
                </a:solidFill>
                <a:effectLst/>
                <a:latin typeface="Proxima Nova Semibold" panose="02000506030000020004" pitchFamily="2" charset="0"/>
                <a:ea typeface="+mn-ea"/>
                <a:cs typeface="+mn-cs"/>
              </a:rPr>
              <a:t>pz.tt/mobile22-AHG</a:t>
            </a:r>
            <a:endParaRPr lang="en-US" sz="2800" b="1" i="0" u="none" dirty="0">
              <a:solidFill>
                <a:srgbClr val="E65225"/>
              </a:solidFill>
              <a:latin typeface="Proxima Nova Semibold" panose="02000506030000020004" pitchFamily="2" charset="0"/>
            </a:endParaRPr>
          </a:p>
          <a:p>
            <a:pPr marL="0" indent="0">
              <a:buNone/>
            </a:pPr>
            <a:endParaRPr lang="en-US" b="1" dirty="0">
              <a:solidFill>
                <a:srgbClr val="E65225"/>
              </a:solidFill>
              <a:latin typeface="Proxima Nova" panose="02000506030000020004"/>
            </a:endParaRPr>
          </a:p>
        </p:txBody>
      </p:sp>
    </p:spTree>
    <p:extLst>
      <p:ext uri="{BB962C8B-B14F-4D97-AF65-F5344CB8AC3E}">
        <p14:creationId xmlns:p14="http://schemas.microsoft.com/office/powerpoint/2010/main" val="2680547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44E9-1DF7-4AB2-8D8E-2C55BE0FB728}"/>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Additional device screen readers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1815882"/>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Samsung includes an additional screen reader called “Voice Assistant,” however TalkBack is still available as part of the Accessibility Suite. Amazon Fire also utilizes a different screen reader called “Voice View”. </a:t>
            </a:r>
          </a:p>
        </p:txBody>
      </p:sp>
    </p:spTree>
    <p:extLst>
      <p:ext uri="{BB962C8B-B14F-4D97-AF65-F5344CB8AC3E}">
        <p14:creationId xmlns:p14="http://schemas.microsoft.com/office/powerpoint/2010/main" val="1567919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Identify devices</a:t>
            </a:r>
            <a:endParaRPr lang="en-US"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3477875"/>
          </a:xfrm>
          <a:prstGeom prst="rect">
            <a:avLst/>
          </a:prstGeom>
          <a:noFill/>
        </p:spPr>
        <p:txBody>
          <a:bodyPr wrap="square" rtlCol="0">
            <a:spAutoFit/>
          </a:bodyPr>
          <a:lstStyle/>
          <a:p>
            <a:pPr>
              <a:spcBef>
                <a:spcPts val="600"/>
              </a:spcBef>
              <a:spcAft>
                <a:spcPts val="1200"/>
              </a:spcAft>
            </a:pPr>
            <a:r>
              <a:rPr lang="en-US" sz="3200" dirty="0">
                <a:latin typeface="Proxima Nova"/>
              </a:rPr>
              <a:t>Recommended devices and browser combinations:</a:t>
            </a:r>
            <a:endParaRPr lang="en-AU" sz="3200" dirty="0">
              <a:latin typeface="Proxima Nova"/>
            </a:endParaRPr>
          </a:p>
          <a:p>
            <a:pPr marL="457200" lvl="0" indent="-457200">
              <a:spcBef>
                <a:spcPts val="600"/>
              </a:spcBef>
              <a:spcAft>
                <a:spcPts val="1200"/>
              </a:spcAft>
              <a:buFont typeface="Arial" panose="020B0604020202020204" pitchFamily="34" charset="0"/>
              <a:buChar char="•"/>
            </a:pPr>
            <a:r>
              <a:rPr lang="en-GB" sz="3200" dirty="0">
                <a:latin typeface="Proxima Nova"/>
              </a:rPr>
              <a:t>iPhone, (Safari)</a:t>
            </a:r>
            <a:endParaRPr lang="en-AU" sz="3200" dirty="0">
              <a:latin typeface="Proxima Nova"/>
            </a:endParaRPr>
          </a:p>
          <a:p>
            <a:pPr marL="457200" lvl="0" indent="-457200">
              <a:spcBef>
                <a:spcPts val="600"/>
              </a:spcBef>
              <a:spcAft>
                <a:spcPts val="1200"/>
              </a:spcAft>
              <a:buFont typeface="Arial" panose="020B0604020202020204" pitchFamily="34" charset="0"/>
              <a:buChar char="•"/>
            </a:pPr>
            <a:r>
              <a:rPr lang="en-GB" sz="3200" dirty="0">
                <a:latin typeface="Proxima Nova"/>
              </a:rPr>
              <a:t>iPad, (Safari)</a:t>
            </a:r>
            <a:endParaRPr lang="en-AU" sz="3200" dirty="0">
              <a:latin typeface="Proxima Nova"/>
            </a:endParaRPr>
          </a:p>
          <a:p>
            <a:pPr marL="457200" lvl="0" indent="-457200">
              <a:spcBef>
                <a:spcPts val="600"/>
              </a:spcBef>
              <a:spcAft>
                <a:spcPts val="1200"/>
              </a:spcAft>
              <a:buFont typeface="Arial" panose="020B0604020202020204" pitchFamily="34" charset="0"/>
              <a:buChar char="•"/>
            </a:pPr>
            <a:r>
              <a:rPr lang="en-GB" sz="3200" dirty="0">
                <a:latin typeface="Proxima Nova"/>
              </a:rPr>
              <a:t>Android phone, (Chrome)</a:t>
            </a:r>
            <a:endParaRPr lang="en-AU" sz="3200" dirty="0">
              <a:latin typeface="Proxima Nova"/>
            </a:endParaRPr>
          </a:p>
          <a:p>
            <a:pPr>
              <a:spcBef>
                <a:spcPts val="600"/>
              </a:spcBef>
              <a:spcAft>
                <a:spcPts val="1200"/>
              </a:spcAft>
            </a:pPr>
            <a:endParaRPr lang="en-US" sz="3200" dirty="0">
              <a:latin typeface="Proxima Nova"/>
            </a:endParaRPr>
          </a:p>
        </p:txBody>
      </p:sp>
    </p:spTree>
    <p:extLst>
      <p:ext uri="{BB962C8B-B14F-4D97-AF65-F5344CB8AC3E}">
        <p14:creationId xmlns:p14="http://schemas.microsoft.com/office/powerpoint/2010/main" val="188777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Identify devices</a:t>
            </a:r>
            <a:endParaRPr lang="en-US"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2754600"/>
          </a:xfrm>
          <a:prstGeom prst="rect">
            <a:avLst/>
          </a:prstGeom>
          <a:noFill/>
        </p:spPr>
        <p:txBody>
          <a:bodyPr wrap="square" rtlCol="0">
            <a:spAutoFit/>
          </a:bodyPr>
          <a:lstStyle/>
          <a:p>
            <a:pPr>
              <a:spcBef>
                <a:spcPts val="600"/>
              </a:spcBef>
              <a:spcAft>
                <a:spcPts val="1200"/>
              </a:spcAft>
            </a:pPr>
            <a:r>
              <a:rPr lang="en-GB" sz="3200" dirty="0">
                <a:latin typeface="Proxima Nova"/>
              </a:rPr>
              <a:t>Other devices to consider</a:t>
            </a:r>
            <a:endParaRPr lang="en-AU" sz="3200" dirty="0">
              <a:latin typeface="Proxima Nova"/>
            </a:endParaRPr>
          </a:p>
          <a:p>
            <a:pPr marL="457200" lvl="0" indent="-457200">
              <a:spcBef>
                <a:spcPts val="600"/>
              </a:spcBef>
              <a:spcAft>
                <a:spcPts val="1200"/>
              </a:spcAft>
              <a:buFont typeface="Arial" panose="020B0604020202020204" pitchFamily="34" charset="0"/>
              <a:buChar char="•"/>
            </a:pPr>
            <a:r>
              <a:rPr lang="en-GB" sz="3200" dirty="0">
                <a:latin typeface="Proxima Nova"/>
              </a:rPr>
              <a:t>Android tablet, Chrome</a:t>
            </a:r>
            <a:endParaRPr lang="en-AU" sz="3200" dirty="0">
              <a:latin typeface="Proxima Nova"/>
            </a:endParaRPr>
          </a:p>
          <a:p>
            <a:pPr marL="457200" lvl="0" indent="-457200">
              <a:spcBef>
                <a:spcPts val="600"/>
              </a:spcBef>
              <a:spcAft>
                <a:spcPts val="1200"/>
              </a:spcAft>
              <a:buFont typeface="Arial" panose="020B0604020202020204" pitchFamily="34" charset="0"/>
              <a:buChar char="•"/>
            </a:pPr>
            <a:r>
              <a:rPr lang="en-GB" sz="3200" dirty="0">
                <a:latin typeface="Proxima Nova"/>
              </a:rPr>
              <a:t>Alternative devices such as a Kindle device</a:t>
            </a:r>
            <a:endParaRPr lang="en-AU" sz="3200" dirty="0">
              <a:latin typeface="Proxima Nova"/>
            </a:endParaRPr>
          </a:p>
          <a:p>
            <a:pPr>
              <a:spcBef>
                <a:spcPts val="600"/>
              </a:spcBef>
              <a:spcAft>
                <a:spcPts val="1200"/>
              </a:spcAft>
            </a:pPr>
            <a:endParaRPr lang="en-US" sz="3200" dirty="0">
              <a:latin typeface="Proxima Nova"/>
            </a:endParaRPr>
          </a:p>
        </p:txBody>
      </p:sp>
    </p:spTree>
    <p:extLst>
      <p:ext uri="{BB962C8B-B14F-4D97-AF65-F5344CB8AC3E}">
        <p14:creationId xmlns:p14="http://schemas.microsoft.com/office/powerpoint/2010/main" val="3268435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Identify devices</a:t>
            </a:r>
            <a:endParaRPr lang="en-US"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3508653"/>
          </a:xfrm>
          <a:prstGeom prst="rect">
            <a:avLst/>
          </a:prstGeom>
          <a:noFill/>
        </p:spPr>
        <p:txBody>
          <a:bodyPr wrap="square" rtlCol="0">
            <a:spAutoFit/>
          </a:bodyPr>
          <a:lstStyle/>
          <a:p>
            <a:pPr>
              <a:spcBef>
                <a:spcPts val="600"/>
              </a:spcBef>
              <a:spcAft>
                <a:spcPts val="1200"/>
              </a:spcAft>
            </a:pPr>
            <a:r>
              <a:rPr lang="en-US" sz="3200" dirty="0">
                <a:latin typeface="Proxima Nova"/>
              </a:rPr>
              <a:t>Test on the latest version of iOS and iPadOS.</a:t>
            </a:r>
            <a:endParaRPr lang="en-AU" sz="3200" dirty="0">
              <a:latin typeface="Proxima Nova"/>
            </a:endParaRPr>
          </a:p>
          <a:p>
            <a:pPr>
              <a:spcBef>
                <a:spcPts val="600"/>
              </a:spcBef>
              <a:spcAft>
                <a:spcPts val="1200"/>
              </a:spcAft>
            </a:pPr>
            <a:r>
              <a:rPr lang="en-US" sz="3200" dirty="0">
                <a:latin typeface="Proxima Nova"/>
              </a:rPr>
              <a:t>Test on latest two versions of Android.</a:t>
            </a:r>
            <a:endParaRPr lang="en-AU" sz="3200" dirty="0">
              <a:latin typeface="Proxima Nova"/>
            </a:endParaRPr>
          </a:p>
          <a:p>
            <a:pPr>
              <a:spcBef>
                <a:spcPts val="600"/>
              </a:spcBef>
              <a:spcAft>
                <a:spcPts val="1200"/>
              </a:spcAft>
            </a:pPr>
            <a:r>
              <a:rPr lang="en-US" sz="3200" dirty="0">
                <a:latin typeface="Proxima Nova"/>
              </a:rPr>
              <a:t>When a site is directly aimed at people with a particular kind of disability, consider including assistive devices and/or other assistive technologies used by potential users. </a:t>
            </a:r>
          </a:p>
        </p:txBody>
      </p:sp>
    </p:spTree>
    <p:extLst>
      <p:ext uri="{BB962C8B-B14F-4D97-AF65-F5344CB8AC3E}">
        <p14:creationId xmlns:p14="http://schemas.microsoft.com/office/powerpoint/2010/main" val="3377990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0DE8CA2-D5B8-42D1-BF47-B13A5EAB897D}"/>
              </a:ext>
            </a:extLst>
          </p:cNvPr>
          <p:cNvSpPr>
            <a:spLocks noGrp="1"/>
          </p:cNvSpPr>
          <p:nvPr>
            <p:ph type="title" idx="4294967295"/>
          </p:nvPr>
        </p:nvSpPr>
        <p:spPr/>
        <p:txBody>
          <a:bodyPr/>
          <a:lstStyle/>
          <a:p>
            <a:r>
              <a:rPr lang="en-US" dirty="0"/>
              <a:t>WCAG and this methodology</a:t>
            </a:r>
          </a:p>
        </p:txBody>
      </p:sp>
      <p:sp>
        <p:nvSpPr>
          <p:cNvPr id="10" name="TextBox 9">
            <a:extLst>
              <a:ext uri="{FF2B5EF4-FFF2-40B4-BE49-F238E27FC236}">
                <a16:creationId xmlns:a16="http://schemas.microsoft.com/office/drawing/2014/main" id="{0AAC6DE4-EFF2-EF42-9609-9094B0002CB4}"/>
              </a:ext>
            </a:extLst>
          </p:cNvPr>
          <p:cNvSpPr txBox="1"/>
          <p:nvPr/>
        </p:nvSpPr>
        <p:spPr>
          <a:xfrm>
            <a:off x="752385" y="3087906"/>
            <a:ext cx="4683911" cy="2800767"/>
          </a:xfrm>
          <a:prstGeom prst="rect">
            <a:avLst/>
          </a:prstGeom>
          <a:noFill/>
        </p:spPr>
        <p:txBody>
          <a:bodyPr wrap="square" rtlCol="0">
            <a:spAutoFit/>
          </a:bodyPr>
          <a:lstStyle/>
          <a:p>
            <a:pPr>
              <a:lnSpc>
                <a:spcPct val="100000"/>
              </a:lnSpc>
            </a:pPr>
            <a:r>
              <a:rPr lang="en-US" sz="4400" dirty="0">
                <a:latin typeface="Proxima Nova" panose="02000506030000020004" pitchFamily="2" charset="77"/>
                <a:ea typeface="Lato" charset="0"/>
                <a:cs typeface="Lato" charset="0"/>
              </a:rPr>
              <a:t>You need to meet </a:t>
            </a:r>
            <a:r>
              <a:rPr lang="en-US" sz="4400" b="1" dirty="0">
                <a:latin typeface="Proxima Nova" panose="02000506030000020004" pitchFamily="2" charset="77"/>
                <a:ea typeface="Lato" charset="0"/>
                <a:cs typeface="Lato" charset="0"/>
              </a:rPr>
              <a:t>WCAG2</a:t>
            </a:r>
            <a:r>
              <a:rPr lang="en-US" sz="4400" dirty="0">
                <a:latin typeface="Proxima Nova" panose="02000506030000020004" pitchFamily="2" charset="77"/>
                <a:ea typeface="Lato" charset="0"/>
                <a:cs typeface="Lato" charset="0"/>
              </a:rPr>
              <a:t> and this mobile testing methodology</a:t>
            </a:r>
          </a:p>
        </p:txBody>
      </p:sp>
    </p:spTree>
    <p:extLst>
      <p:ext uri="{BB962C8B-B14F-4D97-AF65-F5344CB8AC3E}">
        <p14:creationId xmlns:p14="http://schemas.microsoft.com/office/powerpoint/2010/main" val="1774758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829B-A312-4A41-A619-EDF3CA749A3A}"/>
              </a:ext>
            </a:extLst>
          </p:cNvPr>
          <p:cNvSpPr>
            <a:spLocks noGrp="1"/>
          </p:cNvSpPr>
          <p:nvPr>
            <p:ph type="title" idx="4294967295"/>
          </p:nvPr>
        </p:nvSpPr>
        <p:spPr>
          <a:xfrm>
            <a:off x="544552" y="2874745"/>
            <a:ext cx="5257800" cy="1582955"/>
          </a:xfrm>
        </p:spPr>
        <p:txBody>
          <a:bodyPr>
            <a:normAutofit fontScale="90000"/>
          </a:bodyPr>
          <a:lstStyle/>
          <a:p>
            <a:pPr rtl="0" eaLnBrk="1" latinLnBrk="0" hangingPunct="1"/>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2. Identify site type &amp; variations of the page</a:t>
            </a:r>
            <a:endParaRPr lang="en-US" dirty="0"/>
          </a:p>
        </p:txBody>
      </p:sp>
    </p:spTree>
    <p:extLst>
      <p:ext uri="{BB962C8B-B14F-4D97-AF65-F5344CB8AC3E}">
        <p14:creationId xmlns:p14="http://schemas.microsoft.com/office/powerpoint/2010/main" val="3166218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Identify site type and variations</a:t>
            </a:r>
            <a:endParaRPr lang="en-US"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3477875"/>
          </a:xfrm>
          <a:prstGeom prst="rect">
            <a:avLst/>
          </a:prstGeom>
          <a:noFill/>
        </p:spPr>
        <p:txBody>
          <a:bodyPr wrap="square" rtlCol="0">
            <a:spAutoFit/>
          </a:bodyPr>
          <a:lstStyle/>
          <a:p>
            <a:pPr>
              <a:spcBef>
                <a:spcPts val="600"/>
              </a:spcBef>
              <a:spcAft>
                <a:spcPts val="1200"/>
              </a:spcAft>
            </a:pPr>
            <a:r>
              <a:rPr lang="en-AU" sz="3200" dirty="0">
                <a:latin typeface="Proxima Nova"/>
              </a:rPr>
              <a:t>Is the site:</a:t>
            </a:r>
          </a:p>
          <a:p>
            <a:pPr marL="457200" indent="-457200">
              <a:spcBef>
                <a:spcPts val="600"/>
              </a:spcBef>
              <a:spcAft>
                <a:spcPts val="1200"/>
              </a:spcAft>
              <a:buFont typeface="Arial" panose="020B0604020202020204" pitchFamily="34" charset="0"/>
              <a:buChar char="•"/>
            </a:pPr>
            <a:r>
              <a:rPr lang="en-AU" sz="3200" dirty="0">
                <a:latin typeface="Proxima Nova"/>
              </a:rPr>
              <a:t>Desktop</a:t>
            </a:r>
          </a:p>
          <a:p>
            <a:pPr marL="457200" indent="-457200">
              <a:spcBef>
                <a:spcPts val="600"/>
              </a:spcBef>
              <a:spcAft>
                <a:spcPts val="1200"/>
              </a:spcAft>
              <a:buFont typeface="Arial" panose="020B0604020202020204" pitchFamily="34" charset="0"/>
              <a:buChar char="•"/>
            </a:pPr>
            <a:r>
              <a:rPr lang="en-AU" sz="3200" dirty="0">
                <a:latin typeface="Proxima Nova"/>
              </a:rPr>
              <a:t>M.dot</a:t>
            </a:r>
          </a:p>
          <a:p>
            <a:pPr marL="457200" indent="-457200">
              <a:spcBef>
                <a:spcPts val="600"/>
              </a:spcBef>
              <a:spcAft>
                <a:spcPts val="1200"/>
              </a:spcAft>
              <a:buFont typeface="Arial" panose="020B0604020202020204" pitchFamily="34" charset="0"/>
              <a:buChar char="•"/>
            </a:pPr>
            <a:r>
              <a:rPr lang="en-AU" sz="3200" dirty="0">
                <a:latin typeface="Proxima Nova"/>
              </a:rPr>
              <a:t>Responsive</a:t>
            </a:r>
          </a:p>
          <a:p>
            <a:pPr>
              <a:spcBef>
                <a:spcPts val="600"/>
              </a:spcBef>
              <a:spcAft>
                <a:spcPts val="1200"/>
              </a:spcAft>
            </a:pPr>
            <a:r>
              <a:rPr kumimoji="0" lang="en-US" sz="3200" b="0" i="0" u="none" strike="noStrike" kern="1200" cap="none" spc="0" normalizeH="0" baseline="0" noProof="0" dirty="0">
                <a:ln>
                  <a:noFill/>
                </a:ln>
                <a:solidFill>
                  <a:prstClr val="black"/>
                </a:solidFill>
                <a:effectLst/>
                <a:uLnTx/>
                <a:uFillTx/>
                <a:latin typeface="Proxima Nova"/>
              </a:rPr>
              <a:t>If the site is responsive, are there variations of the page?</a:t>
            </a:r>
          </a:p>
        </p:txBody>
      </p:sp>
    </p:spTree>
    <p:extLst>
      <p:ext uri="{BB962C8B-B14F-4D97-AF65-F5344CB8AC3E}">
        <p14:creationId xmlns:p14="http://schemas.microsoft.com/office/powerpoint/2010/main" val="2649624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083B-0A0D-4F13-9286-36C52D30714F}"/>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Three types of mobile sites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575966"/>
            <a:ext cx="10515600" cy="4288353"/>
          </a:xfrm>
          <a:prstGeom prst="rect">
            <a:avLst/>
          </a:prstGeom>
          <a:noFill/>
        </p:spPr>
        <p:txBody>
          <a:bodyPr wrap="square" rtlCol="0">
            <a:spAutoFit/>
          </a:bodyPr>
          <a:lstStyle/>
          <a:p>
            <a:pPr marL="0" lvl="2" fontAlgn="base">
              <a:lnSpc>
                <a:spcPct val="100000"/>
              </a:lnSpc>
              <a:spcBef>
                <a:spcPts val="1000"/>
              </a:spcBef>
              <a:spcAft>
                <a:spcPct val="0"/>
              </a:spcAft>
              <a:buClr>
                <a:srgbClr val="E65225"/>
              </a:buClr>
              <a:buSzPct val="100000"/>
            </a:pPr>
            <a:r>
              <a:rPr lang="en-US" altLang="en-US" sz="3200" b="1" kern="0" dirty="0">
                <a:solidFill>
                  <a:srgbClr val="E65225"/>
                </a:solidFill>
                <a:ea typeface="ＭＳ Ｐゴシック" pitchFamily="32" charset="-128"/>
              </a:rPr>
              <a:t>Desktop web sites: </a:t>
            </a:r>
            <a:r>
              <a:rPr lang="en-US" altLang="en-US" sz="3200" kern="0" dirty="0">
                <a:solidFill>
                  <a:srgbClr val="000000"/>
                </a:solidFill>
                <a:ea typeface="ＭＳ Ｐゴシック" pitchFamily="32" charset="-128"/>
              </a:rPr>
              <a:t>that have only one display, whether viewed on desktop or mobile or tablet device</a:t>
            </a:r>
          </a:p>
          <a:p>
            <a:pPr marL="0" lvl="2" fontAlgn="base">
              <a:lnSpc>
                <a:spcPct val="100000"/>
              </a:lnSpc>
              <a:spcBef>
                <a:spcPts val="1000"/>
              </a:spcBef>
              <a:spcAft>
                <a:spcPct val="0"/>
              </a:spcAft>
              <a:buClr>
                <a:srgbClr val="E65225"/>
              </a:buClr>
              <a:buSzPct val="100000"/>
            </a:pPr>
            <a:r>
              <a:rPr lang="en-US" altLang="en-US" sz="3200" b="1" kern="0" dirty="0">
                <a:solidFill>
                  <a:srgbClr val="E65225"/>
                </a:solidFill>
                <a:ea typeface="ＭＳ Ｐゴシック" pitchFamily="32" charset="-128"/>
              </a:rPr>
              <a:t>m.dot sites: </a:t>
            </a:r>
            <a:r>
              <a:rPr lang="en-US" altLang="en-US" sz="3200" kern="0" dirty="0">
                <a:solidFill>
                  <a:srgbClr val="000000"/>
                </a:solidFill>
                <a:ea typeface="ＭＳ Ｐゴシック" pitchFamily="32" charset="-128"/>
              </a:rPr>
              <a:t>that have a particular display for mobile and tablet sites. The m.dot site must also be tested against the entirety of WCAG2, </a:t>
            </a:r>
            <a:r>
              <a:rPr lang="en-US" altLang="en-US" sz="3200" b="1" kern="0" dirty="0">
                <a:solidFill>
                  <a:srgbClr val="000000"/>
                </a:solidFill>
                <a:ea typeface="ＭＳ Ｐゴシック" pitchFamily="32" charset="-128"/>
              </a:rPr>
              <a:t>in addition </a:t>
            </a:r>
            <a:r>
              <a:rPr lang="en-US" altLang="en-US" sz="3200" kern="0" dirty="0">
                <a:solidFill>
                  <a:srgbClr val="000000"/>
                </a:solidFill>
                <a:ea typeface="ＭＳ Ｐゴシック" pitchFamily="32" charset="-128"/>
              </a:rPr>
              <a:t>to the standard www version of the site.</a:t>
            </a:r>
          </a:p>
          <a:p>
            <a:pPr marL="0" lvl="2" fontAlgn="base">
              <a:lnSpc>
                <a:spcPct val="100000"/>
              </a:lnSpc>
              <a:spcBef>
                <a:spcPts val="1000"/>
              </a:spcBef>
              <a:spcAft>
                <a:spcPct val="0"/>
              </a:spcAft>
              <a:buClr>
                <a:srgbClr val="E65225"/>
              </a:buClr>
              <a:buSzPct val="100000"/>
            </a:pPr>
            <a:r>
              <a:rPr lang="en-US" altLang="en-US" sz="3200" b="1" kern="0" dirty="0">
                <a:solidFill>
                  <a:srgbClr val="E65225"/>
                </a:solidFill>
                <a:ea typeface="ＭＳ Ｐゴシック" pitchFamily="32" charset="-128"/>
              </a:rPr>
              <a:t>Responsive web sites: </a:t>
            </a:r>
            <a:r>
              <a:rPr lang="en-US" altLang="en-US" sz="3200" kern="0" dirty="0">
                <a:solidFill>
                  <a:srgbClr val="000000"/>
                </a:solidFill>
                <a:ea typeface="ＭＳ Ｐゴシック" pitchFamily="32" charset="-128"/>
              </a:rPr>
              <a:t>that change depending on the screen size or other feature as determined by the developer</a:t>
            </a:r>
          </a:p>
        </p:txBody>
      </p:sp>
    </p:spTree>
    <p:extLst>
      <p:ext uri="{BB962C8B-B14F-4D97-AF65-F5344CB8AC3E}">
        <p14:creationId xmlns:p14="http://schemas.microsoft.com/office/powerpoint/2010/main" val="2037392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439CF0-5253-4094-A031-B4C4F893EA9B}"/>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Example of a desktop site</a:t>
            </a:r>
            <a:endParaRPr lang="en-US" dirty="0"/>
          </a:p>
        </p:txBody>
      </p:sp>
      <p:pic>
        <p:nvPicPr>
          <p:cNvPr id="5" name="Picture 4" descr="Australian National Botanic Gardens website with left-hand navigation, a large image at the top and text about the gardens">
            <a:extLst>
              <a:ext uri="{FF2B5EF4-FFF2-40B4-BE49-F238E27FC236}">
                <a16:creationId xmlns:a16="http://schemas.microsoft.com/office/drawing/2014/main" id="{D44914B1-6C57-4D14-A195-1721EA8E9297}"/>
              </a:ext>
            </a:extLst>
          </p:cNvPr>
          <p:cNvPicPr/>
          <p:nvPr/>
        </p:nvPicPr>
        <p:blipFill>
          <a:blip r:embed="rId2"/>
          <a:stretch>
            <a:fillRect/>
          </a:stretch>
        </p:blipFill>
        <p:spPr>
          <a:xfrm>
            <a:off x="2364990" y="1600729"/>
            <a:ext cx="7462020" cy="4141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181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2E1C-FFD2-4696-9183-BC9CD8869E92}"/>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Example of a desktop site</a:t>
            </a:r>
            <a:endParaRPr lang="en-US" dirty="0"/>
          </a:p>
        </p:txBody>
      </p:sp>
      <p:sp>
        <p:nvSpPr>
          <p:cNvPr id="6" name="Subtitle 2">
            <a:extLst>
              <a:ext uri="{FF2B5EF4-FFF2-40B4-BE49-F238E27FC236}">
                <a16:creationId xmlns:a16="http://schemas.microsoft.com/office/drawing/2014/main" id="{FC1F5DBB-3091-4EBA-B76E-41A9BFB50283}"/>
              </a:ext>
            </a:extLst>
          </p:cNvPr>
          <p:cNvSpPr txBox="1">
            <a:spLocks/>
          </p:cNvSpPr>
          <p:nvPr/>
        </p:nvSpPr>
        <p:spPr>
          <a:xfrm>
            <a:off x="381000" y="1363662"/>
            <a:ext cx="6003022" cy="414178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Proxima Nova"/>
                <a:ea typeface="+mn-ea"/>
                <a:cs typeface="+mn-cs"/>
              </a:rPr>
              <a:t>The site is a desktop site if the content does not change as you drag the browser window narrower. In most cases you will see a horizontal scrollbar at the bottom of the page.</a:t>
            </a:r>
          </a:p>
        </p:txBody>
      </p:sp>
      <p:pic>
        <p:nvPicPr>
          <p:cNvPr id="5" name="Picture 4" descr="Australian National Botanic Gardens website at a mobile-sized width, the left-hand navigation appears exactly the same but the rest of the content appears cut off, and a horizontal scrollbar appears at the bottom of the page.">
            <a:extLst>
              <a:ext uri="{FF2B5EF4-FFF2-40B4-BE49-F238E27FC236}">
                <a16:creationId xmlns:a16="http://schemas.microsoft.com/office/drawing/2014/main" id="{8E905331-2A91-4890-A6D2-6F0A0C42C418}"/>
              </a:ext>
            </a:extLst>
          </p:cNvPr>
          <p:cNvPicPr/>
          <p:nvPr/>
        </p:nvPicPr>
        <p:blipFill>
          <a:blip r:embed="rId2"/>
          <a:stretch>
            <a:fillRect/>
          </a:stretch>
        </p:blipFill>
        <p:spPr>
          <a:xfrm>
            <a:off x="7021287" y="1406473"/>
            <a:ext cx="3562738" cy="5275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513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E722-BA02-46DF-AB0F-581214BB25C4}"/>
              </a:ext>
            </a:extLst>
          </p:cNvPr>
          <p:cNvSpPr>
            <a:spLocks noGrp="1"/>
          </p:cNvSpPr>
          <p:nvPr>
            <p:ph type="title" idx="4294967295"/>
          </p:nvPr>
        </p:nvSpPr>
        <p:spPr>
          <a:xfrm>
            <a:off x="838200" y="4978914"/>
            <a:ext cx="10515600" cy="1325563"/>
          </a:xfrm>
        </p:spPr>
        <p:txBody>
          <a:bodyPr/>
          <a:lstStyle/>
          <a:p>
            <a:pPr algn="ctr" rtl="0" eaLnBrk="1" latinLnBrk="0" hangingPunct="1"/>
            <a:r>
              <a:rPr lang="en-US" sz="4400" b="1" kern="1200" dirty="0">
                <a:solidFill>
                  <a:srgbClr val="FFFFFF"/>
                </a:solidFill>
                <a:effectLst/>
                <a:latin typeface="Proxima Nova" panose="02000506030000020004"/>
                <a:ea typeface="Lato" panose="020F0502020204030203" pitchFamily="34" charset="0"/>
                <a:cs typeface="Lato" panose="020F0502020204030203" pitchFamily="34" charset="0"/>
              </a:rPr>
              <a:t>Mobile Site &amp; Native App Testing Methodologies</a:t>
            </a:r>
            <a:endParaRPr lang="en-US" dirty="0"/>
          </a:p>
        </p:txBody>
      </p:sp>
    </p:spTree>
    <p:extLst>
      <p:ext uri="{BB962C8B-B14F-4D97-AF65-F5344CB8AC3E}">
        <p14:creationId xmlns:p14="http://schemas.microsoft.com/office/powerpoint/2010/main" val="40292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Steps to identify m.dot sites</a:t>
            </a:r>
            <a:endParaRPr lang="en-US"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927129"/>
            <a:ext cx="10515600" cy="3264483"/>
          </a:xfrm>
          <a:prstGeom prst="rect">
            <a:avLst/>
          </a:prstGeom>
          <a:noFill/>
        </p:spPr>
        <p:txBody>
          <a:bodyPr wrap="square" rtlCol="0">
            <a:spAutoFit/>
          </a:bodyPr>
          <a:lstStyle/>
          <a:p>
            <a:pPr marL="514350" indent="-514350">
              <a:lnSpc>
                <a:spcPct val="90000"/>
              </a:lnSpc>
              <a:spcBef>
                <a:spcPts val="1000"/>
              </a:spcBef>
              <a:buFont typeface="+mj-lt"/>
              <a:buAutoNum type="arabicPeriod"/>
              <a:defRPr/>
            </a:pPr>
            <a:r>
              <a:rPr lang="en-US" altLang="en-US" sz="3200" dirty="0">
                <a:solidFill>
                  <a:prstClr val="black"/>
                </a:solidFill>
                <a:latin typeface="Proxima Nova"/>
              </a:rPr>
              <a:t>Ask the client</a:t>
            </a:r>
          </a:p>
          <a:p>
            <a:pPr marL="514350" indent="-514350">
              <a:lnSpc>
                <a:spcPct val="90000"/>
              </a:lnSpc>
              <a:spcBef>
                <a:spcPts val="1000"/>
              </a:spcBef>
              <a:buFont typeface="+mj-lt"/>
              <a:buAutoNum type="arabicPeriod"/>
              <a:defRPr/>
            </a:pPr>
            <a:endParaRPr lang="en-US" altLang="en-US" sz="3200" dirty="0">
              <a:solidFill>
                <a:prstClr val="black"/>
              </a:solidFill>
              <a:latin typeface="Proxima Nova"/>
            </a:endParaRPr>
          </a:p>
          <a:p>
            <a:pPr marL="514350" indent="-514350">
              <a:lnSpc>
                <a:spcPct val="90000"/>
              </a:lnSpc>
              <a:spcBef>
                <a:spcPts val="1000"/>
              </a:spcBef>
              <a:buFont typeface="+mj-lt"/>
              <a:buAutoNum type="arabicPeriod"/>
              <a:defRPr/>
            </a:pPr>
            <a:r>
              <a:rPr lang="en-US" sz="3200" dirty="0">
                <a:solidFill>
                  <a:prstClr val="black"/>
                </a:solidFill>
                <a:latin typeface="Proxima Nova"/>
              </a:rPr>
              <a:t>Change the URL to start with “m.” instead of </a:t>
            </a:r>
            <a:r>
              <a:rPr lang="en-US" sz="3200" dirty="0">
                <a:solidFill>
                  <a:prstClr val="black"/>
                </a:solidFill>
                <a:latin typeface="Proxima Nova"/>
                <a:hlinkClick r:id="rId2"/>
              </a:rPr>
              <a:t>www.</a:t>
            </a:r>
            <a:endParaRPr lang="en-US" sz="3200" dirty="0">
              <a:solidFill>
                <a:prstClr val="black"/>
              </a:solidFill>
              <a:latin typeface="Proxima Nova"/>
            </a:endParaRPr>
          </a:p>
          <a:p>
            <a:pPr marL="514350" indent="-514350">
              <a:lnSpc>
                <a:spcPct val="90000"/>
              </a:lnSpc>
              <a:spcBef>
                <a:spcPts val="1000"/>
              </a:spcBef>
              <a:buFont typeface="+mj-lt"/>
              <a:buAutoNum type="arabicPeriod"/>
              <a:defRPr/>
            </a:pPr>
            <a:endParaRPr lang="en-US" sz="3200" dirty="0">
              <a:solidFill>
                <a:prstClr val="black"/>
              </a:solidFill>
              <a:latin typeface="Proxima Nova"/>
            </a:endParaRPr>
          </a:p>
          <a:p>
            <a:pPr marL="514350" indent="-514350">
              <a:lnSpc>
                <a:spcPct val="90000"/>
              </a:lnSpc>
              <a:spcBef>
                <a:spcPts val="1000"/>
              </a:spcBef>
              <a:buFont typeface="+mj-lt"/>
              <a:buAutoNum type="arabicPeriod"/>
              <a:defRPr/>
            </a:pPr>
            <a:r>
              <a:rPr lang="en-US" sz="3200" dirty="0">
                <a:solidFill>
                  <a:prstClr val="black"/>
                </a:solidFill>
                <a:latin typeface="Proxima Nova"/>
              </a:rPr>
              <a:t>Compare the site on desktop to the site on a mobile device?</a:t>
            </a:r>
          </a:p>
        </p:txBody>
      </p:sp>
    </p:spTree>
    <p:extLst>
      <p:ext uri="{BB962C8B-B14F-4D97-AF65-F5344CB8AC3E}">
        <p14:creationId xmlns:p14="http://schemas.microsoft.com/office/powerpoint/2010/main" val="2348688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E6E2A-7ECB-4A77-BDC8-D77DC0360856}"/>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Example desktop site</a:t>
            </a:r>
            <a:endParaRPr lang="en-US" dirty="0"/>
          </a:p>
        </p:txBody>
      </p:sp>
      <p:pic>
        <p:nvPicPr>
          <p:cNvPr id="5" name="Picture 4" descr="The Sephora site has horizontal top navigation and four columns of information: Clear, Glow, Youth and Smooth. &quot;Skin superfoods&quot; appears as a heading at the top">
            <a:extLst>
              <a:ext uri="{FF2B5EF4-FFF2-40B4-BE49-F238E27FC236}">
                <a16:creationId xmlns:a16="http://schemas.microsoft.com/office/drawing/2014/main" id="{D7623F81-4F8F-46AB-BF0D-64880E9AE966}"/>
              </a:ext>
            </a:extLst>
          </p:cNvPr>
          <p:cNvPicPr/>
          <p:nvPr/>
        </p:nvPicPr>
        <p:blipFill>
          <a:blip r:embed="rId2"/>
          <a:stretch>
            <a:fillRect/>
          </a:stretch>
        </p:blipFill>
        <p:spPr>
          <a:xfrm>
            <a:off x="2233126" y="1600729"/>
            <a:ext cx="7725747" cy="413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1138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1657-94DE-43D3-8949-EC2CD4843CCE}"/>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Example m.dot site</a:t>
            </a:r>
            <a:endParaRPr lang="en-US" dirty="0"/>
          </a:p>
        </p:txBody>
      </p:sp>
      <p:pic>
        <p:nvPicPr>
          <p:cNvPr id="6" name="Picture 5" descr="The m dot sephora site has a hamburger menu and one large full-width column with the text &quot;Skin superfoods&quot; and &quot;Shop now&quot;">
            <a:extLst>
              <a:ext uri="{FF2B5EF4-FFF2-40B4-BE49-F238E27FC236}">
                <a16:creationId xmlns:a16="http://schemas.microsoft.com/office/drawing/2014/main" id="{A62B678B-01FA-44B6-B74A-398BCAE7475D}"/>
              </a:ext>
            </a:extLst>
          </p:cNvPr>
          <p:cNvPicPr/>
          <p:nvPr/>
        </p:nvPicPr>
        <p:blipFill>
          <a:blip r:embed="rId2"/>
          <a:stretch>
            <a:fillRect/>
          </a:stretch>
        </p:blipFill>
        <p:spPr>
          <a:xfrm>
            <a:off x="2374338" y="1600729"/>
            <a:ext cx="7443322" cy="4324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7434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E99B01-AB03-4998-A9D8-F7872E1A9683}"/>
              </a:ext>
            </a:extLst>
          </p:cNvPr>
          <p:cNvSpPr>
            <a:spLocks noGrp="1"/>
          </p:cNvSpPr>
          <p:nvPr>
            <p:ph type="title" idx="4294967295"/>
          </p:nvPr>
        </p:nvSpPr>
        <p:spPr/>
        <p:txBody>
          <a:bodyPr/>
          <a:lstStyle/>
          <a:p>
            <a:r>
              <a:rPr lang="en-US" dirty="0"/>
              <a:t>Desktop and m.dot</a:t>
            </a:r>
          </a:p>
        </p:txBody>
      </p:sp>
      <p:sp>
        <p:nvSpPr>
          <p:cNvPr id="5" name="TextBox 4">
            <a:extLst>
              <a:ext uri="{FF2B5EF4-FFF2-40B4-BE49-F238E27FC236}">
                <a16:creationId xmlns:a16="http://schemas.microsoft.com/office/drawing/2014/main" id="{2976EE17-8219-48A8-9B54-EDCB00ABCAAC}"/>
              </a:ext>
            </a:extLst>
          </p:cNvPr>
          <p:cNvSpPr txBox="1"/>
          <p:nvPr/>
        </p:nvSpPr>
        <p:spPr>
          <a:xfrm>
            <a:off x="2008352" y="520290"/>
            <a:ext cx="220445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Proxima Nova Extrabold" panose="02000506030000020004" pitchFamily="2" charset="77"/>
                <a:ea typeface="Lato Black" charset="0"/>
                <a:cs typeface="Lato Black" charset="0"/>
              </a:rPr>
              <a:t>Desktop</a:t>
            </a:r>
          </a:p>
        </p:txBody>
      </p:sp>
      <p:pic>
        <p:nvPicPr>
          <p:cNvPr id="10" name="Picture 9" descr="The Sephora site still displays the horizontal navigation but it is cut off, only &quot;Clear&quot; and the first half of &quot;Glow&quot; is visible and &quot;Skin S&quot; is the only part of the heading that is visible. A horizontal scrollbar appears at the bottom">
            <a:extLst>
              <a:ext uri="{FF2B5EF4-FFF2-40B4-BE49-F238E27FC236}">
                <a16:creationId xmlns:a16="http://schemas.microsoft.com/office/drawing/2014/main" id="{70543283-4245-44D8-B5D0-3A2BD1FE02D5}"/>
              </a:ext>
            </a:extLst>
          </p:cNvPr>
          <p:cNvPicPr/>
          <p:nvPr/>
        </p:nvPicPr>
        <p:blipFill>
          <a:blip r:embed="rId2"/>
          <a:stretch>
            <a:fillRect/>
          </a:stretch>
        </p:blipFill>
        <p:spPr>
          <a:xfrm>
            <a:off x="1692536" y="1346509"/>
            <a:ext cx="2833743" cy="4822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C329FFD4-9153-4465-A759-7CCDD8B0FE46}"/>
              </a:ext>
            </a:extLst>
          </p:cNvPr>
          <p:cNvSpPr txBox="1"/>
          <p:nvPr/>
        </p:nvSpPr>
        <p:spPr>
          <a:xfrm>
            <a:off x="8540125" y="520289"/>
            <a:ext cx="163859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Proxima Nova Extrabold" panose="02000506030000020004" pitchFamily="2" charset="77"/>
                <a:ea typeface="Lato Black" charset="0"/>
                <a:cs typeface="Lato Black" charset="0"/>
              </a:rPr>
              <a:t>m.dot</a:t>
            </a:r>
          </a:p>
        </p:txBody>
      </p:sp>
      <p:pic>
        <p:nvPicPr>
          <p:cNvPr id="11" name="Picture 10" descr="The Sephota site still has a full-width column with the text &quot;Skin Superfoods&quot; and &quot;Shop now&quot; but it is much smaller and underneath is visible the text &quot;Just arrived and two items. There is no horizontal scrollbar.">
            <a:extLst>
              <a:ext uri="{FF2B5EF4-FFF2-40B4-BE49-F238E27FC236}">
                <a16:creationId xmlns:a16="http://schemas.microsoft.com/office/drawing/2014/main" id="{BA277119-CC81-4C7B-AF50-86316B9DAC54}"/>
              </a:ext>
            </a:extLst>
          </p:cNvPr>
          <p:cNvPicPr/>
          <p:nvPr/>
        </p:nvPicPr>
        <p:blipFill>
          <a:blip r:embed="rId3"/>
          <a:stretch>
            <a:fillRect/>
          </a:stretch>
        </p:blipFill>
        <p:spPr>
          <a:xfrm>
            <a:off x="7831475" y="1346509"/>
            <a:ext cx="3055890" cy="4765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8221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175D-F3F6-445A-8DBE-B81C90AC48F9}"/>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Responsive web sites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2062103"/>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Please note that it is most likely that a site is responsive. If a site is responsive, it is definitely not a desktop site. However, it is possible (but very unlikely) that there is also a m.dot web site.</a:t>
            </a:r>
          </a:p>
        </p:txBody>
      </p:sp>
    </p:spTree>
    <p:extLst>
      <p:ext uri="{BB962C8B-B14F-4D97-AF65-F5344CB8AC3E}">
        <p14:creationId xmlns:p14="http://schemas.microsoft.com/office/powerpoint/2010/main" val="3633106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2B80-3CF7-4EC8-A7E9-306185E83562}"/>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Identifying a responsive web site</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2554545"/>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The site is responsive if the layout changes as you change the browser window size. To test this, open the web site in a browser, ensure the window is not maximized, and select the right-hand edge and drag it to the center of the screen. </a:t>
            </a:r>
          </a:p>
        </p:txBody>
      </p:sp>
    </p:spTree>
    <p:extLst>
      <p:ext uri="{BB962C8B-B14F-4D97-AF65-F5344CB8AC3E}">
        <p14:creationId xmlns:p14="http://schemas.microsoft.com/office/powerpoint/2010/main" val="1661527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8381-FE8D-4FE4-AFA1-B344C5E94E34}"/>
              </a:ext>
            </a:extLst>
          </p:cNvPr>
          <p:cNvSpPr>
            <a:spLocks noGrp="1"/>
          </p:cNvSpPr>
          <p:nvPr>
            <p:ph type="title" idx="4294967295"/>
          </p:nvPr>
        </p:nvSpPr>
        <p:spPr>
          <a:xfrm>
            <a:off x="0" y="410845"/>
            <a:ext cx="121920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Example of a responsive web site </a:t>
            </a: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a:t>
            </a: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 desktop</a:t>
            </a:r>
            <a:endParaRPr lang="en-US" dirty="0"/>
          </a:p>
        </p:txBody>
      </p:sp>
      <p:pic>
        <p:nvPicPr>
          <p:cNvPr id="6" name="Picture 5" descr="The AccessibilityOz site at a desktop-sized width. Note that the navigation is horizontally-displayed across the top of the page, under the logo and the Services are also horizontally-displayed under the slideshow.">
            <a:extLst>
              <a:ext uri="{FF2B5EF4-FFF2-40B4-BE49-F238E27FC236}">
                <a16:creationId xmlns:a16="http://schemas.microsoft.com/office/drawing/2014/main" id="{CC13AFF1-AA39-4EBC-BB3F-1CB006AD142E}"/>
              </a:ext>
            </a:extLst>
          </p:cNvPr>
          <p:cNvPicPr/>
          <p:nvPr/>
        </p:nvPicPr>
        <p:blipFill>
          <a:blip r:embed="rId2"/>
          <a:stretch>
            <a:fillRect/>
          </a:stretch>
        </p:blipFill>
        <p:spPr>
          <a:xfrm>
            <a:off x="2793403" y="1604857"/>
            <a:ext cx="6605194" cy="4500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6397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213A-D6B5-4E72-BFB8-2EAA124231E4}"/>
              </a:ext>
            </a:extLst>
          </p:cNvPr>
          <p:cNvSpPr>
            <a:spLocks noGrp="1"/>
          </p:cNvSpPr>
          <p:nvPr>
            <p:ph type="title" idx="4294967295"/>
          </p:nvPr>
        </p:nvSpPr>
        <p:spPr>
          <a:xfrm>
            <a:off x="0" y="410845"/>
            <a:ext cx="121920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Example of a responsive web site – mobile</a:t>
            </a:r>
            <a:endParaRPr lang="en-US" dirty="0"/>
          </a:p>
        </p:txBody>
      </p:sp>
      <p:sp>
        <p:nvSpPr>
          <p:cNvPr id="6" name="Subtitle 2">
            <a:extLst>
              <a:ext uri="{FF2B5EF4-FFF2-40B4-BE49-F238E27FC236}">
                <a16:creationId xmlns:a16="http://schemas.microsoft.com/office/drawing/2014/main" id="{FC1F5DBB-3091-4EBA-B76E-41A9BFB50283}"/>
              </a:ext>
            </a:extLst>
          </p:cNvPr>
          <p:cNvSpPr txBox="1">
            <a:spLocks/>
          </p:cNvSpPr>
          <p:nvPr/>
        </p:nvSpPr>
        <p:spPr>
          <a:xfrm>
            <a:off x="381000" y="1363662"/>
            <a:ext cx="6003022" cy="414178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Proxima Nova"/>
                <a:ea typeface="+mn-ea"/>
                <a:cs typeface="+mn-cs"/>
              </a:rPr>
              <a:t>If elements in the page move around, then the site is responsive. Another way to tell is if the navigation disappears and is replaced with a hamburger menu.</a:t>
            </a:r>
          </a:p>
        </p:txBody>
      </p:sp>
      <p:pic>
        <p:nvPicPr>
          <p:cNvPr id="7" name="Picture 6" descr="The AccessibilityOz web site at a mobile-sized window. Note that the horizontal navigation has been replaced with a hamburger menu and the services only appear twice in a row. The slideshow is also much smaller and only has a pause button visible.">
            <a:extLst>
              <a:ext uri="{FF2B5EF4-FFF2-40B4-BE49-F238E27FC236}">
                <a16:creationId xmlns:a16="http://schemas.microsoft.com/office/drawing/2014/main" id="{75B1EC9B-39FA-4DB1-8253-F6DAC9841BE5}"/>
              </a:ext>
            </a:extLst>
          </p:cNvPr>
          <p:cNvPicPr/>
          <p:nvPr/>
        </p:nvPicPr>
        <p:blipFill>
          <a:blip r:embed="rId2"/>
          <a:stretch>
            <a:fillRect/>
          </a:stretch>
        </p:blipFill>
        <p:spPr>
          <a:xfrm>
            <a:off x="7089497" y="1409382"/>
            <a:ext cx="3365357" cy="5286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6440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829B-A312-4A41-A619-EDF3CA749A3A}"/>
              </a:ext>
            </a:extLst>
          </p:cNvPr>
          <p:cNvSpPr>
            <a:spLocks noGrp="1"/>
          </p:cNvSpPr>
          <p:nvPr>
            <p:ph type="title" idx="4294967295"/>
          </p:nvPr>
        </p:nvSpPr>
        <p:spPr>
          <a:xfrm>
            <a:off x="544552" y="2874745"/>
            <a:ext cx="5257800" cy="1582955"/>
          </a:xfrm>
        </p:spPr>
        <p:txBody>
          <a:bodyPr>
            <a:normAutofit fontScale="90000"/>
          </a:bodyPr>
          <a:lstStyle/>
          <a:p>
            <a:pPr rtl="0" eaLnBrk="1" latinLnBrk="0" hangingPunct="1"/>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2. Define application functionality</a:t>
            </a:r>
            <a:endParaRPr lang="en-US" dirty="0"/>
          </a:p>
        </p:txBody>
      </p:sp>
    </p:spTree>
    <p:extLst>
      <p:ext uri="{BB962C8B-B14F-4D97-AF65-F5344CB8AC3E}">
        <p14:creationId xmlns:p14="http://schemas.microsoft.com/office/powerpoint/2010/main" val="2059103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BD53-CE26-45AA-9267-72075EB42979}"/>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Define application functionality</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59285"/>
            <a:ext cx="10515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Through your understanding of the purpose of the native app, define which functionality is critical</a:t>
            </a:r>
            <a:r>
              <a:rPr kumimoji="0" lang="en-AU" sz="3200" b="1" i="0" u="none" strike="noStrike" kern="1200" cap="none" spc="0" normalizeH="0" baseline="0" noProof="0" dirty="0">
                <a:ln>
                  <a:noFill/>
                </a:ln>
                <a:solidFill>
                  <a:prstClr val="black"/>
                </a:solidFill>
                <a:effectLst/>
                <a:uLnTx/>
                <a:uFillTx/>
                <a:latin typeface="Proxima Nova"/>
                <a:ea typeface="+mn-ea"/>
                <a:cs typeface="+mn-cs"/>
              </a:rPr>
              <a:t> </a:t>
            </a:r>
            <a:r>
              <a:rPr kumimoji="0" lang="en-AU" sz="3200" b="0" i="0" u="none" strike="noStrike" kern="1200" cap="none" spc="0" normalizeH="0" baseline="0" noProof="0" dirty="0">
                <a:ln>
                  <a:noFill/>
                </a:ln>
                <a:solidFill>
                  <a:prstClr val="black"/>
                </a:solidFill>
                <a:effectLst/>
                <a:uLnTx/>
                <a:uFillTx/>
                <a:latin typeface="Proxima Nova"/>
                <a:ea typeface="+mn-ea"/>
                <a:cs typeface="+mn-cs"/>
              </a:rPr>
              <a:t>to its purpose and use and that must be tested for efficacy, operability, and workflow from a user experience perspective.  </a:t>
            </a: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61563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93F-548B-426E-BA08-DF91C68BEE47}"/>
              </a:ext>
            </a:extLst>
          </p:cNvPr>
          <p:cNvSpPr>
            <a:spLocks noGrp="1"/>
          </p:cNvSpPr>
          <p:nvPr>
            <p:ph type="title" idx="4294967295"/>
          </p:nvPr>
        </p:nvSpPr>
        <p:spPr>
          <a:xfrm>
            <a:off x="424543" y="410845"/>
            <a:ext cx="11070771"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Mobile Site Testing Methodology Overview</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970318"/>
          </a:xfrm>
          <a:prstGeom prst="rect">
            <a:avLst/>
          </a:prstGeom>
          <a:noFill/>
        </p:spPr>
        <p:txBody>
          <a:bodyPr wrap="square" rtlCol="0">
            <a:spAutoFit/>
          </a:bodyPr>
          <a:lstStyle/>
          <a:p>
            <a:pPr>
              <a:spcBef>
                <a:spcPts val="600"/>
              </a:spcBef>
              <a:spcAft>
                <a:spcPts val="1200"/>
              </a:spcAft>
            </a:pPr>
            <a:r>
              <a:rPr lang="en-AU" sz="3200" dirty="0">
                <a:latin typeface="Proxima Nova"/>
              </a:rPr>
              <a:t>Step 1: Identify devices</a:t>
            </a:r>
          </a:p>
          <a:p>
            <a:pPr>
              <a:spcBef>
                <a:spcPts val="600"/>
              </a:spcBef>
              <a:spcAft>
                <a:spcPts val="1200"/>
              </a:spcAft>
            </a:pPr>
            <a:r>
              <a:rPr lang="en-AU" sz="3200" b="1" dirty="0">
                <a:latin typeface="Proxima Nova"/>
              </a:rPr>
              <a:t>Step 2: Identify site type and variations</a:t>
            </a:r>
          </a:p>
          <a:p>
            <a:pPr>
              <a:spcBef>
                <a:spcPts val="600"/>
              </a:spcBef>
              <a:spcAft>
                <a:spcPts val="1200"/>
              </a:spcAft>
            </a:pPr>
            <a:r>
              <a:rPr lang="en-AU" sz="3200" dirty="0">
                <a:latin typeface="Proxima Nova"/>
              </a:rPr>
              <a:t>Step 3: Test critical issues</a:t>
            </a:r>
          </a:p>
          <a:p>
            <a:pPr>
              <a:spcBef>
                <a:spcPts val="600"/>
              </a:spcBef>
              <a:spcAft>
                <a:spcPts val="1200"/>
              </a:spcAft>
            </a:pPr>
            <a:r>
              <a:rPr lang="en-AU" sz="3200" dirty="0">
                <a:latin typeface="Proxima Nova"/>
              </a:rPr>
              <a:t>Step 4: Test mobile-specific issues</a:t>
            </a:r>
          </a:p>
          <a:p>
            <a:pPr>
              <a:spcBef>
                <a:spcPts val="600"/>
              </a:spcBef>
              <a:spcAft>
                <a:spcPts val="1200"/>
              </a:spcAft>
            </a:pPr>
            <a:r>
              <a:rPr lang="en-AU" sz="3200" dirty="0">
                <a:latin typeface="Proxima Nova"/>
              </a:rPr>
              <a:t>Step 5: Test mobile assistive technology and feature support</a:t>
            </a:r>
          </a:p>
        </p:txBody>
      </p:sp>
    </p:spTree>
    <p:extLst>
      <p:ext uri="{BB962C8B-B14F-4D97-AF65-F5344CB8AC3E}">
        <p14:creationId xmlns:p14="http://schemas.microsoft.com/office/powerpoint/2010/main" val="2791538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CF4B9-5170-4226-80FA-54B80691BB02}"/>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Define application functionality</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3667671"/>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1" i="0" u="none" strike="noStrike" kern="0" cap="none" spc="0" normalizeH="0" baseline="0" noProof="0" dirty="0">
                <a:ln>
                  <a:noFill/>
                </a:ln>
                <a:solidFill>
                  <a:srgbClr val="E65225"/>
                </a:solidFill>
                <a:effectLst/>
                <a:uLnTx/>
                <a:uFillTx/>
                <a:latin typeface="Calibri" panose="020F0502020204030204"/>
                <a:ea typeface="ＭＳ Ｐゴシック" pitchFamily="32" charset="-128"/>
                <a:cs typeface="+mn-cs"/>
              </a:rPr>
              <a:t>Ask the question: </a:t>
            </a: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how would the experience be impacted if the functionality failed, the content could not be reached, and or the experience caused a barrier to the user?</a:t>
            </a:r>
            <a:endParaRPr kumimoji="0" lang="en-US" altLang="en-US" sz="3200" b="0"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endParaRP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3200" b="1" i="0" u="none" strike="noStrike" kern="0" cap="none" spc="0" normalizeH="0" baseline="0" noProof="0" dirty="0">
                <a:ln>
                  <a:noFill/>
                </a:ln>
                <a:solidFill>
                  <a:srgbClr val="E65225"/>
                </a:solidFill>
                <a:effectLst/>
                <a:uLnTx/>
                <a:uFillTx/>
                <a:latin typeface="Calibri" panose="020F0502020204030204"/>
                <a:ea typeface="ＭＳ Ｐゴシック" pitchFamily="32" charset="-128"/>
                <a:cs typeface="+mn-cs"/>
              </a:rPr>
              <a:t>Prioritise. </a:t>
            </a:r>
            <a:r>
              <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rPr>
              <a:t>All functionality should be accessible within the native app; however, it is important to define and include the critical functionality for each individual app to be prioritised in your testing. </a:t>
            </a:r>
            <a:endParaRPr kumimoji="0" lang="en-US" altLang="en-US" sz="3200" b="0" i="0" u="none" strike="noStrike" kern="0" cap="none" spc="0" normalizeH="0" baseline="0" noProof="0" dirty="0">
              <a:ln>
                <a:noFill/>
              </a:ln>
              <a:solidFill>
                <a:srgbClr val="000000"/>
              </a:solidFill>
              <a:effectLst/>
              <a:uLnTx/>
              <a:uFillTx/>
              <a:latin typeface="Calibri" panose="020F0502020204030204"/>
              <a:ea typeface="ＭＳ Ｐゴシック" pitchFamily="32" charset="-128"/>
              <a:cs typeface="+mn-cs"/>
            </a:endParaRPr>
          </a:p>
        </p:txBody>
      </p:sp>
    </p:spTree>
    <p:extLst>
      <p:ext uri="{BB962C8B-B14F-4D97-AF65-F5344CB8AC3E}">
        <p14:creationId xmlns:p14="http://schemas.microsoft.com/office/powerpoint/2010/main" val="3306137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Common elements to test</a:t>
            </a:r>
            <a:endParaRPr lang="en-US"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454736"/>
            <a:ext cx="4876800" cy="5155257"/>
          </a:xfrm>
          <a:prstGeom prst="rect">
            <a:avLst/>
          </a:prstGeom>
          <a:noFill/>
        </p:spPr>
        <p:txBody>
          <a:bodyPr wrap="square" rtlCol="0">
            <a:spAutoFit/>
          </a:bodyPr>
          <a:lstStyle/>
          <a:p>
            <a:pPr marL="457200" lvl="0" indent="-457200">
              <a:spcBef>
                <a:spcPts val="600"/>
              </a:spcBef>
              <a:spcAft>
                <a:spcPts val="1200"/>
              </a:spcAft>
              <a:buFont typeface="Arial" panose="020B0604020202020204" pitchFamily="34" charset="0"/>
              <a:buChar char="•"/>
            </a:pPr>
            <a:r>
              <a:rPr lang="en-AU" sz="2800" dirty="0">
                <a:latin typeface="Proxima Nova"/>
              </a:rPr>
              <a:t>Navigation</a:t>
            </a:r>
          </a:p>
          <a:p>
            <a:pPr marL="457200" lvl="0" indent="-457200">
              <a:spcBef>
                <a:spcPts val="600"/>
              </a:spcBef>
              <a:spcAft>
                <a:spcPts val="1200"/>
              </a:spcAft>
              <a:buFont typeface="Arial" panose="020B0604020202020204" pitchFamily="34" charset="0"/>
              <a:buChar char="•"/>
            </a:pPr>
            <a:r>
              <a:rPr lang="en-AU" sz="2800" dirty="0">
                <a:latin typeface="Proxima Nova"/>
              </a:rPr>
              <a:t>Landing screen(s)</a:t>
            </a:r>
          </a:p>
          <a:p>
            <a:pPr marL="457200" lvl="0" indent="-457200">
              <a:spcBef>
                <a:spcPts val="600"/>
              </a:spcBef>
              <a:spcAft>
                <a:spcPts val="1200"/>
              </a:spcAft>
              <a:buFont typeface="Arial" panose="020B0604020202020204" pitchFamily="34" charset="0"/>
              <a:buChar char="•"/>
            </a:pPr>
            <a:r>
              <a:rPr lang="en-AU" sz="2800" dirty="0">
                <a:latin typeface="Proxima Nova"/>
              </a:rPr>
              <a:t>Emergency sections</a:t>
            </a:r>
          </a:p>
          <a:p>
            <a:pPr marL="457200" lvl="0" indent="-457200">
              <a:spcBef>
                <a:spcPts val="600"/>
              </a:spcBef>
              <a:spcAft>
                <a:spcPts val="1200"/>
              </a:spcAft>
              <a:buFont typeface="Arial" panose="020B0604020202020204" pitchFamily="34" charset="0"/>
              <a:buChar char="•"/>
            </a:pPr>
            <a:r>
              <a:rPr lang="en-AU" sz="2800" dirty="0">
                <a:latin typeface="Proxima Nova"/>
              </a:rPr>
              <a:t>Login flows</a:t>
            </a:r>
          </a:p>
          <a:p>
            <a:pPr marL="457200" lvl="0" indent="-457200">
              <a:spcBef>
                <a:spcPts val="600"/>
              </a:spcBef>
              <a:spcAft>
                <a:spcPts val="1200"/>
              </a:spcAft>
              <a:buFont typeface="Arial" panose="020B0604020202020204" pitchFamily="34" charset="0"/>
              <a:buChar char="•"/>
            </a:pPr>
            <a:r>
              <a:rPr lang="en-AU" sz="2800" dirty="0">
                <a:latin typeface="Proxima Nova"/>
              </a:rPr>
              <a:t>Settings</a:t>
            </a:r>
          </a:p>
          <a:p>
            <a:pPr marL="457200" lvl="0" indent="-457200">
              <a:spcBef>
                <a:spcPts val="600"/>
              </a:spcBef>
              <a:spcAft>
                <a:spcPts val="1200"/>
              </a:spcAft>
              <a:buFont typeface="Arial" panose="020B0604020202020204" pitchFamily="34" charset="0"/>
              <a:buChar char="•"/>
            </a:pPr>
            <a:r>
              <a:rPr lang="en-AU" sz="2800" dirty="0">
                <a:latin typeface="Proxima Nova"/>
              </a:rPr>
              <a:t>Account and profile</a:t>
            </a:r>
          </a:p>
          <a:p>
            <a:pPr marL="457200" indent="-457200">
              <a:spcBef>
                <a:spcPts val="600"/>
              </a:spcBef>
              <a:spcAft>
                <a:spcPts val="1200"/>
              </a:spcAft>
              <a:buFont typeface="Arial" panose="020B0604020202020204" pitchFamily="34" charset="0"/>
              <a:buChar char="•"/>
            </a:pPr>
            <a:r>
              <a:rPr lang="en-AU" sz="2800" dirty="0">
                <a:latin typeface="Proxima Nova"/>
              </a:rPr>
              <a:t>Contact Us</a:t>
            </a:r>
          </a:p>
          <a:p>
            <a:pPr marL="457200" lvl="0" indent="-457200">
              <a:spcBef>
                <a:spcPts val="600"/>
              </a:spcBef>
              <a:spcAft>
                <a:spcPts val="1200"/>
              </a:spcAft>
              <a:buFont typeface="Arial" panose="020B0604020202020204" pitchFamily="34" charset="0"/>
              <a:buChar char="•"/>
            </a:pPr>
            <a:endParaRPr lang="en-AU" sz="2800" dirty="0">
              <a:latin typeface="Proxima Nova"/>
            </a:endParaRPr>
          </a:p>
        </p:txBody>
      </p:sp>
      <p:sp>
        <p:nvSpPr>
          <p:cNvPr id="5" name="TextBox 4">
            <a:extLst>
              <a:ext uri="{FF2B5EF4-FFF2-40B4-BE49-F238E27FC236}">
                <a16:creationId xmlns:a16="http://schemas.microsoft.com/office/drawing/2014/main" id="{A3436527-1301-4DF4-A946-0F4164D27FBB}"/>
              </a:ext>
            </a:extLst>
          </p:cNvPr>
          <p:cNvSpPr txBox="1"/>
          <p:nvPr/>
        </p:nvSpPr>
        <p:spPr>
          <a:xfrm>
            <a:off x="6389317" y="1454553"/>
            <a:ext cx="4876800" cy="4924425"/>
          </a:xfrm>
          <a:prstGeom prst="rect">
            <a:avLst/>
          </a:prstGeom>
          <a:noFill/>
        </p:spPr>
        <p:txBody>
          <a:bodyPr wrap="square" rtlCol="0">
            <a:spAutoFit/>
          </a:bodyPr>
          <a:lstStyle/>
          <a:p>
            <a:pPr marL="457200" lvl="0" indent="-457200">
              <a:spcBef>
                <a:spcPts val="600"/>
              </a:spcBef>
              <a:spcAft>
                <a:spcPts val="1200"/>
              </a:spcAft>
              <a:buFont typeface="Arial" panose="020B0604020202020204" pitchFamily="34" charset="0"/>
              <a:buChar char="•"/>
            </a:pPr>
            <a:r>
              <a:rPr lang="en-AU" sz="2800" dirty="0">
                <a:latin typeface="Proxima Nova"/>
              </a:rPr>
              <a:t>Real-time updates</a:t>
            </a:r>
          </a:p>
          <a:p>
            <a:pPr marL="457200" lvl="0" indent="-457200">
              <a:spcBef>
                <a:spcPts val="600"/>
              </a:spcBef>
              <a:spcAft>
                <a:spcPts val="1200"/>
              </a:spcAft>
              <a:buFont typeface="Arial" panose="020B0604020202020204" pitchFamily="34" charset="0"/>
              <a:buChar char="•"/>
            </a:pPr>
            <a:r>
              <a:rPr lang="en-AU" sz="2800" dirty="0">
                <a:latin typeface="Proxima Nova"/>
              </a:rPr>
              <a:t>Privacy policy, Terms and Conditions</a:t>
            </a:r>
          </a:p>
          <a:p>
            <a:pPr marL="457200" lvl="0" indent="-457200">
              <a:spcBef>
                <a:spcPts val="600"/>
              </a:spcBef>
              <a:spcAft>
                <a:spcPts val="1200"/>
              </a:spcAft>
              <a:buFont typeface="Arial" panose="020B0604020202020204" pitchFamily="34" charset="0"/>
              <a:buChar char="•"/>
            </a:pPr>
            <a:r>
              <a:rPr lang="en-AU" sz="2800" dirty="0">
                <a:latin typeface="Proxima Nova"/>
              </a:rPr>
              <a:t>Interactional functionality</a:t>
            </a:r>
          </a:p>
          <a:p>
            <a:pPr marL="457200" lvl="0" indent="-457200">
              <a:spcBef>
                <a:spcPts val="600"/>
              </a:spcBef>
              <a:spcAft>
                <a:spcPts val="1200"/>
              </a:spcAft>
              <a:buFont typeface="Arial" panose="020B0604020202020204" pitchFamily="34" charset="0"/>
              <a:buChar char="•"/>
            </a:pPr>
            <a:r>
              <a:rPr lang="en-AU" sz="2800" dirty="0">
                <a:latin typeface="Proxima Nova"/>
              </a:rPr>
              <a:t>Help section</a:t>
            </a:r>
          </a:p>
          <a:p>
            <a:pPr marL="457200" lvl="0" indent="-457200">
              <a:spcBef>
                <a:spcPts val="600"/>
              </a:spcBef>
              <a:spcAft>
                <a:spcPts val="1200"/>
              </a:spcAft>
              <a:buFont typeface="Arial" panose="020B0604020202020204" pitchFamily="34" charset="0"/>
              <a:buChar char="•"/>
            </a:pPr>
            <a:r>
              <a:rPr lang="en-AU" sz="2800" dirty="0">
                <a:latin typeface="Proxima Nova"/>
              </a:rPr>
              <a:t>Widgets (calendars, etc)</a:t>
            </a:r>
          </a:p>
          <a:p>
            <a:pPr marL="457200" lvl="0" indent="-457200">
              <a:spcBef>
                <a:spcPts val="600"/>
              </a:spcBef>
              <a:spcAft>
                <a:spcPts val="1200"/>
              </a:spcAft>
              <a:buFont typeface="Arial" panose="020B0604020202020204" pitchFamily="34" charset="0"/>
              <a:buChar char="•"/>
            </a:pPr>
            <a:r>
              <a:rPr lang="en-AU" sz="2800" dirty="0">
                <a:latin typeface="Proxima Nova"/>
              </a:rPr>
              <a:t>Geo-locational maps</a:t>
            </a:r>
          </a:p>
          <a:p>
            <a:pPr marL="457200" lvl="0" indent="-457200">
              <a:spcBef>
                <a:spcPts val="600"/>
              </a:spcBef>
              <a:spcAft>
                <a:spcPts val="1200"/>
              </a:spcAft>
              <a:buFont typeface="Arial" panose="020B0604020202020204" pitchFamily="34" charset="0"/>
              <a:buChar char="•"/>
            </a:pPr>
            <a:r>
              <a:rPr lang="en-AU" sz="2800" dirty="0">
                <a:latin typeface="Proxima Nova"/>
              </a:rPr>
              <a:t>High-traffic areas </a:t>
            </a:r>
          </a:p>
        </p:txBody>
      </p:sp>
    </p:spTree>
    <p:extLst>
      <p:ext uri="{BB962C8B-B14F-4D97-AF65-F5344CB8AC3E}">
        <p14:creationId xmlns:p14="http://schemas.microsoft.com/office/powerpoint/2010/main" val="2670096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3FA2-499A-4BE7-A65C-8A03C8CE50C2}"/>
              </a:ext>
            </a:extLst>
          </p:cNvPr>
          <p:cNvSpPr>
            <a:spLocks noGrp="1"/>
          </p:cNvSpPr>
          <p:nvPr>
            <p:ph type="title" idx="4294967295"/>
          </p:nvPr>
        </p:nvSpPr>
        <p:spPr>
          <a:xfrm>
            <a:off x="747523" y="822325"/>
            <a:ext cx="5029200" cy="1325563"/>
          </a:xfrm>
        </p:spPr>
        <p:txBody>
          <a:bodyPr/>
          <a:lstStyle/>
          <a:p>
            <a:pPr rtl="0" eaLnBrk="1" latinLnBrk="0" hangingPunct="1">
              <a:lnSpc>
                <a:spcPct val="100000"/>
              </a:lnSpc>
            </a:pPr>
            <a:r>
              <a:rPr lang="en-US" sz="4400" b="1" i="0" kern="1200" dirty="0">
                <a:solidFill>
                  <a:srgbClr val="000000"/>
                </a:solidFill>
                <a:effectLst/>
                <a:latin typeface="Proxima Nova" panose="02000506030000020004"/>
                <a:ea typeface="Lato Thin"/>
                <a:cs typeface="Lato Thin"/>
              </a:rPr>
              <a:t>Exercise</a:t>
            </a:r>
            <a:br>
              <a:rPr lang="en-US" sz="3200" b="1" i="0" kern="1200" dirty="0">
                <a:solidFill>
                  <a:srgbClr val="E65225"/>
                </a:solidFill>
                <a:effectLst/>
                <a:latin typeface="Proxima Nova" panose="02000506030000020004"/>
                <a:ea typeface="Lato Thin"/>
                <a:cs typeface="Lato Thin"/>
              </a:rPr>
            </a:br>
            <a:r>
              <a:rPr lang="en-US" sz="3200" b="1" i="0" kern="1200" dirty="0">
                <a:solidFill>
                  <a:srgbClr val="E65225"/>
                </a:solidFill>
                <a:effectLst/>
                <a:latin typeface="Proxima Nova" panose="02000506030000020004"/>
                <a:ea typeface="Lato Thin"/>
                <a:cs typeface="Lato Thin"/>
              </a:rPr>
              <a:t>Mobile site only</a:t>
            </a:r>
            <a:endParaRPr lang="en-US" dirty="0"/>
          </a:p>
        </p:txBody>
      </p:sp>
      <p:sp>
        <p:nvSpPr>
          <p:cNvPr id="5" name="TextBox 4">
            <a:extLst>
              <a:ext uri="{FF2B5EF4-FFF2-40B4-BE49-F238E27FC236}">
                <a16:creationId xmlns:a16="http://schemas.microsoft.com/office/drawing/2014/main" id="{299E4182-6652-485A-A66F-27EECE2A01D9}"/>
              </a:ext>
            </a:extLst>
          </p:cNvPr>
          <p:cNvSpPr txBox="1"/>
          <p:nvPr/>
        </p:nvSpPr>
        <p:spPr>
          <a:xfrm>
            <a:off x="747523" y="2147888"/>
            <a:ext cx="4482139"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Open these sites on desktop and change the window size. Open them on your mobile device. What site types are they? Are there any accessibility issues in the variations?</a:t>
            </a:r>
          </a:p>
        </p:txBody>
      </p:sp>
      <p:sp>
        <p:nvSpPr>
          <p:cNvPr id="4" name="TextBox 3">
            <a:extLst>
              <a:ext uri="{FF2B5EF4-FFF2-40B4-BE49-F238E27FC236}">
                <a16:creationId xmlns:a16="http://schemas.microsoft.com/office/drawing/2014/main" id="{A7D530A6-3424-A251-A6C3-3FA94C2433AA}"/>
              </a:ext>
            </a:extLst>
          </p:cNvPr>
          <p:cNvSpPr txBox="1"/>
          <p:nvPr/>
        </p:nvSpPr>
        <p:spPr>
          <a:xfrm>
            <a:off x="6096000" y="1485106"/>
            <a:ext cx="5974079" cy="4505849"/>
          </a:xfrm>
          <a:prstGeom prst="rect">
            <a:avLst/>
          </a:prstGeom>
          <a:noFill/>
        </p:spPr>
        <p:txBody>
          <a:bodyPr wrap="square" rtlCol="0">
            <a:spAutoFit/>
          </a:bodyPr>
          <a:lstStyle/>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Monash University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2"/>
              </a:rPr>
              <a:t>https://www.monash.edu/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 </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The </a:t>
            </a:r>
            <a:r>
              <a:rPr lang="en-AU" sz="2800" dirty="0">
                <a:solidFill>
                  <a:prstClr val="black"/>
                </a:solidFill>
                <a:latin typeface="Proxima Nova" panose="02000506030000020004"/>
              </a:rPr>
              <a:t>University of Melbourne</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3"/>
              </a:rPr>
              <a:t>https://www.unimelb.edu.au/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AU" sz="2800" dirty="0">
                <a:solidFill>
                  <a:prstClr val="black"/>
                </a:solidFill>
                <a:latin typeface="Proxima Nova" panose="02000506030000020004"/>
              </a:rPr>
              <a:t>Griffith University (</a:t>
            </a:r>
            <a:r>
              <a:rPr lang="en-AU" sz="2800" dirty="0">
                <a:solidFill>
                  <a:prstClr val="black"/>
                </a:solidFill>
                <a:latin typeface="Proxima Nova" panose="02000506030000020004"/>
                <a:hlinkClick r:id="rId4"/>
              </a:rPr>
              <a:t>https://www.griffith.edu.au/</a:t>
            </a:r>
            <a:r>
              <a:rPr lang="en-AU" sz="2800" dirty="0">
                <a:solidFill>
                  <a:prstClr val="black"/>
                </a:solidFill>
                <a:latin typeface="Proxima Nova" panose="02000506030000020004"/>
              </a:rPr>
              <a:t>)</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AU" sz="2800" dirty="0">
                <a:solidFill>
                  <a:prstClr val="black"/>
                </a:solidFill>
                <a:latin typeface="Proxima Nova" panose="02000506030000020004"/>
              </a:rPr>
              <a:t>Charles Darwin University (</a:t>
            </a:r>
            <a:r>
              <a:rPr lang="en-AU" sz="2800" dirty="0">
                <a:solidFill>
                  <a:prstClr val="black"/>
                </a:solidFill>
                <a:latin typeface="Proxima Nova" panose="02000506030000020004"/>
                <a:hlinkClick r:id="rId5"/>
              </a:rPr>
              <a:t>https://www.cdu.edu.au/</a:t>
            </a:r>
            <a:r>
              <a:rPr lang="en-AU" sz="2800" dirty="0">
                <a:solidFill>
                  <a:prstClr val="black"/>
                </a:solidFill>
                <a:latin typeface="Proxima Nova" panose="02000506030000020004"/>
              </a:rPr>
              <a:t>)  </a:t>
            </a:r>
            <a:endPar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073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71587DFC-FC0E-4269-AED6-2A25A3E0EE8D}"/>
              </a:ext>
            </a:extLst>
          </p:cNvPr>
          <p:cNvSpPr>
            <a:spLocks noGrp="1"/>
          </p:cNvSpPr>
          <p:nvPr>
            <p:ph type="title" idx="4294967295"/>
          </p:nvPr>
        </p:nvSpPr>
        <p:spPr/>
        <p:txBody>
          <a:bodyPr/>
          <a:lstStyle/>
          <a:p>
            <a:r>
              <a:rPr lang="en-AU" dirty="0"/>
              <a:t>Find these guidelines</a:t>
            </a:r>
          </a:p>
        </p:txBody>
      </p:sp>
      <p:sp>
        <p:nvSpPr>
          <p:cNvPr id="2" name="Text Placeholder 1">
            <a:extLst>
              <a:ext uri="{FF2B5EF4-FFF2-40B4-BE49-F238E27FC236}">
                <a16:creationId xmlns:a16="http://schemas.microsoft.com/office/drawing/2014/main" id="{B889DE86-27CD-4C18-B93E-19CD7935D62C}"/>
              </a:ext>
            </a:extLst>
          </p:cNvPr>
          <p:cNvSpPr>
            <a:spLocks noGrp="1"/>
          </p:cNvSpPr>
          <p:nvPr>
            <p:ph type="body" sz="quarter" idx="10"/>
          </p:nvPr>
        </p:nvSpPr>
        <p:spPr>
          <a:xfrm>
            <a:off x="819150" y="3260724"/>
            <a:ext cx="4347210" cy="2900045"/>
          </a:xfrm>
        </p:spPr>
        <p:txBody>
          <a:bodyPr>
            <a:normAutofit fontScale="92500"/>
          </a:bodyPr>
          <a:lstStyle/>
          <a:p>
            <a:r>
              <a:rPr lang="en-AU" dirty="0"/>
              <a:t>Find these methodologies on the </a:t>
            </a:r>
            <a:r>
              <a:rPr lang="en-AU" b="1" dirty="0"/>
              <a:t>AccessibilityOz</a:t>
            </a:r>
            <a:r>
              <a:rPr lang="en-AU" dirty="0"/>
              <a:t> web site under the  </a:t>
            </a:r>
            <a:r>
              <a:rPr lang="en-AU" b="1" dirty="0"/>
              <a:t>Resources</a:t>
            </a:r>
            <a:r>
              <a:rPr lang="en-AU" dirty="0"/>
              <a:t> menu item</a:t>
            </a:r>
          </a:p>
        </p:txBody>
      </p:sp>
    </p:spTree>
    <p:extLst>
      <p:ext uri="{BB962C8B-B14F-4D97-AF65-F5344CB8AC3E}">
        <p14:creationId xmlns:p14="http://schemas.microsoft.com/office/powerpoint/2010/main" val="4273206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829B-A312-4A41-A619-EDF3CA749A3A}"/>
              </a:ext>
            </a:extLst>
          </p:cNvPr>
          <p:cNvSpPr>
            <a:spLocks noGrp="1"/>
          </p:cNvSpPr>
          <p:nvPr>
            <p:ph type="title" idx="4294967295"/>
          </p:nvPr>
        </p:nvSpPr>
        <p:spPr>
          <a:xfrm>
            <a:off x="544552" y="2874745"/>
            <a:ext cx="5257800" cy="1468655"/>
          </a:xfrm>
        </p:spPr>
        <p:txBody>
          <a:bodyPr/>
          <a:lstStyle/>
          <a:p>
            <a:pPr rtl="0" eaLnBrk="1" latinLnBrk="0" hangingPunct="1"/>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3. Test critical issues</a:t>
            </a:r>
            <a:endParaRPr lang="en-US" dirty="0"/>
          </a:p>
        </p:txBody>
      </p:sp>
    </p:spTree>
    <p:extLst>
      <p:ext uri="{BB962C8B-B14F-4D97-AF65-F5344CB8AC3E}">
        <p14:creationId xmlns:p14="http://schemas.microsoft.com/office/powerpoint/2010/main" val="3855431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FF42-9738-467C-8D8C-3AF062F1629D}"/>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New features means new traps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2292935"/>
          </a:xfrm>
          <a:prstGeom prst="rect">
            <a:avLst/>
          </a:prstGeom>
          <a:noFill/>
        </p:spPr>
        <p:txBody>
          <a:bodyPr wrap="square" rtlCol="0">
            <a:spAutoFit/>
          </a:bodyPr>
          <a:lstStyle/>
          <a:p>
            <a:pPr>
              <a:spcBef>
                <a:spcPts val="600"/>
              </a:spcBef>
              <a:spcAft>
                <a:spcPts val="1200"/>
              </a:spcAft>
            </a:pPr>
            <a:r>
              <a:rPr lang="en-US" sz="3200" b="1" dirty="0">
                <a:solidFill>
                  <a:srgbClr val="E65225"/>
                </a:solidFill>
                <a:latin typeface="Proxima Nova"/>
              </a:rPr>
              <a:t>Trap: </a:t>
            </a:r>
            <a:r>
              <a:rPr lang="en-US" sz="3200" dirty="0">
                <a:latin typeface="Proxima Nova"/>
              </a:rPr>
              <a:t>Where a user is trapped within a component and cannot escape without closing the browser or app.</a:t>
            </a:r>
          </a:p>
          <a:p>
            <a:pPr>
              <a:spcBef>
                <a:spcPts val="600"/>
              </a:spcBef>
              <a:spcAft>
                <a:spcPts val="1200"/>
              </a:spcAft>
            </a:pPr>
            <a:r>
              <a:rPr lang="en-US" sz="3200" dirty="0">
                <a:latin typeface="Proxima Nova"/>
              </a:rPr>
              <a:t>There are many more traps in mobile sites and native apps than on desktop.</a:t>
            </a:r>
          </a:p>
        </p:txBody>
      </p:sp>
    </p:spTree>
    <p:extLst>
      <p:ext uri="{BB962C8B-B14F-4D97-AF65-F5344CB8AC3E}">
        <p14:creationId xmlns:p14="http://schemas.microsoft.com/office/powerpoint/2010/main" val="1303669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B338-CCAC-44CE-B1D0-ABB72ED5FC04}"/>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Traps identified</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477875"/>
          </a:xfrm>
          <a:prstGeom prst="rect">
            <a:avLst/>
          </a:prstGeom>
          <a:noFill/>
        </p:spPr>
        <p:txBody>
          <a:bodyPr wrap="square" rtlCol="0">
            <a:spAutoFit/>
          </a:bodyPr>
          <a:lstStyle/>
          <a:p>
            <a:pPr marL="457200" lvl="0" indent="-457200">
              <a:spcBef>
                <a:spcPts val="600"/>
              </a:spcBef>
              <a:spcAft>
                <a:spcPts val="1200"/>
              </a:spcAft>
              <a:buFont typeface="Arial" panose="020B0604020202020204" pitchFamily="34" charset="0"/>
              <a:buChar char="•"/>
            </a:pPr>
            <a:r>
              <a:rPr lang="en-AU" sz="3200" dirty="0">
                <a:latin typeface="Proxima Nova"/>
              </a:rPr>
              <a:t>Exit trap</a:t>
            </a:r>
          </a:p>
          <a:p>
            <a:pPr marL="457200" lvl="0" indent="-457200">
              <a:spcBef>
                <a:spcPts val="600"/>
              </a:spcBef>
              <a:spcAft>
                <a:spcPts val="1200"/>
              </a:spcAft>
              <a:buFont typeface="Arial" panose="020B0604020202020204" pitchFamily="34" charset="0"/>
              <a:buChar char="•"/>
            </a:pPr>
            <a:r>
              <a:rPr lang="en-AU" sz="3200" dirty="0">
                <a:latin typeface="Proxima Nova"/>
              </a:rPr>
              <a:t>Swipe / Scroll trap</a:t>
            </a:r>
          </a:p>
          <a:p>
            <a:pPr marL="457200" lvl="0" indent="-457200">
              <a:spcBef>
                <a:spcPts val="600"/>
              </a:spcBef>
              <a:spcAft>
                <a:spcPts val="1200"/>
              </a:spcAft>
              <a:buFont typeface="Arial" panose="020B0604020202020204" pitchFamily="34" charset="0"/>
              <a:buChar char="•"/>
            </a:pPr>
            <a:r>
              <a:rPr lang="en-AU" sz="3200" dirty="0">
                <a:latin typeface="Proxima Nova"/>
              </a:rPr>
              <a:t>Text-to-speech trap</a:t>
            </a:r>
          </a:p>
          <a:p>
            <a:pPr marL="457200" lvl="0" indent="-457200">
              <a:spcBef>
                <a:spcPts val="600"/>
              </a:spcBef>
              <a:spcAft>
                <a:spcPts val="1200"/>
              </a:spcAft>
              <a:buFont typeface="Arial" panose="020B0604020202020204" pitchFamily="34" charset="0"/>
              <a:buChar char="•"/>
            </a:pPr>
            <a:r>
              <a:rPr lang="en-AU" sz="3200" dirty="0">
                <a:latin typeface="Proxima Nova"/>
              </a:rPr>
              <a:t>Headset trap</a:t>
            </a:r>
          </a:p>
          <a:p>
            <a:pPr marL="457200" lvl="0" indent="-457200">
              <a:spcBef>
                <a:spcPts val="600"/>
              </a:spcBef>
              <a:spcAft>
                <a:spcPts val="1200"/>
              </a:spcAft>
              <a:buFont typeface="Arial" panose="020B0604020202020204" pitchFamily="34" charset="0"/>
              <a:buChar char="•"/>
            </a:pPr>
            <a:r>
              <a:rPr lang="en-AU" sz="3200" dirty="0">
                <a:latin typeface="Proxima Nova"/>
              </a:rPr>
              <a:t>Layer trap</a:t>
            </a:r>
          </a:p>
        </p:txBody>
      </p:sp>
    </p:spTree>
    <p:extLst>
      <p:ext uri="{BB962C8B-B14F-4D97-AF65-F5344CB8AC3E}">
        <p14:creationId xmlns:p14="http://schemas.microsoft.com/office/powerpoint/2010/main" val="3131113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F0021-73C8-4ED4-A523-D0EABA980681}"/>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Exit trap</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Ensure there is always an accessible actionable item (e.g. a close button that meets color contrast requirements and has an accessible name) that closes any feature that overlays the current page (such as a full-page ad).</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All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Mobile Site and Native App</a:t>
            </a:r>
          </a:p>
        </p:txBody>
      </p:sp>
    </p:spTree>
    <p:extLst>
      <p:ext uri="{BB962C8B-B14F-4D97-AF65-F5344CB8AC3E}">
        <p14:creationId xmlns:p14="http://schemas.microsoft.com/office/powerpoint/2010/main" val="3940997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BCB-B54E-4243-A550-9D4DDC8E03E0}"/>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Exit trap</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450271"/>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AU"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No way to close the feature (usually an ad)</a:t>
            </a:r>
          </a:p>
        </p:txBody>
      </p:sp>
      <p:pic>
        <p:nvPicPr>
          <p:cNvPr id="6" name="Picture Placeholder 5" descr="Ad overlapping almost entirety of the page and can't be closed">
            <a:extLst>
              <a:ext uri="{FF2B5EF4-FFF2-40B4-BE49-F238E27FC236}">
                <a16:creationId xmlns:a16="http://schemas.microsoft.com/office/drawing/2014/main" id="{6F34BC81-76B8-4C27-8D4E-B4F95CFF2EC0}"/>
              </a:ext>
            </a:extLst>
          </p:cNvPr>
          <p:cNvPicPr>
            <a:picLocks noChangeAspect="1"/>
          </p:cNvPicPr>
          <p:nvPr/>
        </p:nvPicPr>
        <p:blipFill>
          <a:blip r:embed="rId2" cstate="print">
            <a:extLst>
              <a:ext uri="{28A0092B-C50C-407E-A947-70E740481C1C}">
                <a14:useLocalDpi xmlns:a14="http://schemas.microsoft.com/office/drawing/2010/main" val="0"/>
              </a:ext>
            </a:extLst>
          </a:blip>
          <a:srcRect t="990" b="990"/>
          <a:stretch>
            <a:fillRect/>
          </a:stretch>
        </p:blipFill>
        <p:spPr>
          <a:xfrm>
            <a:off x="6792348" y="2105336"/>
            <a:ext cx="2163202" cy="3767930"/>
          </a:xfrm>
          <a:prstGeom prst="rect">
            <a:avLst/>
          </a:prstGeom>
        </p:spPr>
      </p:pic>
    </p:spTree>
    <p:extLst>
      <p:ext uri="{BB962C8B-B14F-4D97-AF65-F5344CB8AC3E}">
        <p14:creationId xmlns:p14="http://schemas.microsoft.com/office/powerpoint/2010/main" val="247236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9EBF-9B1D-42AA-A917-B1FEE88EED39}"/>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Exit trap</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547022"/>
            <a:ext cx="5113253" cy="1865126"/>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Close button does not meet color contrast or touch target size requirements</a:t>
            </a:r>
          </a:p>
        </p:txBody>
      </p:sp>
      <p:pic>
        <p:nvPicPr>
          <p:cNvPr id="6" name="Picture Placeholder 5" descr="Fall Sale Ad overlaps content. Small close button which is grey on white">
            <a:extLst>
              <a:ext uri="{FF2B5EF4-FFF2-40B4-BE49-F238E27FC236}">
                <a16:creationId xmlns:a16="http://schemas.microsoft.com/office/drawing/2014/main" id="{5941E296-CA8C-4FBC-A5D1-15267818A246}"/>
              </a:ext>
            </a:extLst>
          </p:cNvPr>
          <p:cNvPicPr>
            <a:picLocks noChangeAspect="1"/>
          </p:cNvPicPr>
          <p:nvPr/>
        </p:nvPicPr>
        <p:blipFill>
          <a:blip r:embed="rId2" cstate="print">
            <a:extLst>
              <a:ext uri="{28A0092B-C50C-407E-A947-70E740481C1C}">
                <a14:useLocalDpi xmlns:a14="http://schemas.microsoft.com/office/drawing/2010/main" val="0"/>
              </a:ext>
            </a:extLst>
          </a:blip>
          <a:srcRect t="7626" b="7626"/>
          <a:stretch>
            <a:fillRect/>
          </a:stretch>
        </p:blipFill>
        <p:spPr>
          <a:xfrm>
            <a:off x="6796263" y="2106592"/>
            <a:ext cx="2150069" cy="3745055"/>
          </a:xfrm>
          <a:prstGeom prst="rect">
            <a:avLst/>
          </a:prstGeom>
        </p:spPr>
      </p:pic>
      <p:sp>
        <p:nvSpPr>
          <p:cNvPr id="7" name="Oval 6">
            <a:extLst>
              <a:ext uri="{FF2B5EF4-FFF2-40B4-BE49-F238E27FC236}">
                <a16:creationId xmlns:a16="http://schemas.microsoft.com/office/drawing/2014/main" id="{75D0F291-AD35-4603-B286-F8E1378F854C}"/>
              </a:ext>
              <a:ext uri="{C183D7F6-B498-43B3-948B-1728B52AA6E4}">
                <adec:decorative xmlns:adec="http://schemas.microsoft.com/office/drawing/2017/decorative" val="1"/>
              </a:ext>
            </a:extLst>
          </p:cNvPr>
          <p:cNvSpPr/>
          <p:nvPr/>
        </p:nvSpPr>
        <p:spPr>
          <a:xfrm>
            <a:off x="8179495" y="3404467"/>
            <a:ext cx="538619" cy="278185"/>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41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93F-548B-426E-BA08-DF91C68BEE47}"/>
              </a:ext>
            </a:extLst>
          </p:cNvPr>
          <p:cNvSpPr>
            <a:spLocks noGrp="1"/>
          </p:cNvSpPr>
          <p:nvPr>
            <p:ph type="title" idx="4294967295"/>
          </p:nvPr>
        </p:nvSpPr>
        <p:spPr>
          <a:xfrm>
            <a:off x="424543" y="410845"/>
            <a:ext cx="11070771"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Native App Testing Methodology Overview</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970318"/>
          </a:xfrm>
          <a:prstGeom prst="rect">
            <a:avLst/>
          </a:prstGeom>
          <a:noFill/>
        </p:spPr>
        <p:txBody>
          <a:bodyPr wrap="square" rtlCol="0">
            <a:spAutoFit/>
          </a:bodyPr>
          <a:lstStyle/>
          <a:p>
            <a:pPr>
              <a:spcBef>
                <a:spcPts val="600"/>
              </a:spcBef>
              <a:spcAft>
                <a:spcPts val="1200"/>
              </a:spcAft>
            </a:pPr>
            <a:r>
              <a:rPr lang="en-AU" sz="3200" dirty="0">
                <a:latin typeface="Proxima Nova"/>
              </a:rPr>
              <a:t>Step 1: Identify devices</a:t>
            </a:r>
          </a:p>
          <a:p>
            <a:pPr>
              <a:spcBef>
                <a:spcPts val="600"/>
              </a:spcBef>
              <a:spcAft>
                <a:spcPts val="1200"/>
              </a:spcAft>
            </a:pPr>
            <a:r>
              <a:rPr lang="en-AU" sz="3200" b="1" dirty="0">
                <a:latin typeface="Proxima Nova"/>
              </a:rPr>
              <a:t>Step 2: Define application functionality</a:t>
            </a:r>
          </a:p>
          <a:p>
            <a:pPr>
              <a:spcBef>
                <a:spcPts val="600"/>
              </a:spcBef>
              <a:spcAft>
                <a:spcPts val="1200"/>
              </a:spcAft>
            </a:pPr>
            <a:r>
              <a:rPr lang="en-AU" sz="3200" dirty="0">
                <a:latin typeface="Proxima Nova"/>
              </a:rPr>
              <a:t>Step 3: Test critical issues</a:t>
            </a:r>
          </a:p>
          <a:p>
            <a:pPr>
              <a:spcBef>
                <a:spcPts val="600"/>
              </a:spcBef>
              <a:spcAft>
                <a:spcPts val="1200"/>
              </a:spcAft>
            </a:pPr>
            <a:r>
              <a:rPr lang="en-AU" sz="3200" dirty="0">
                <a:latin typeface="Proxima Nova"/>
              </a:rPr>
              <a:t>Step 4: Test mobile-specific issues</a:t>
            </a:r>
          </a:p>
          <a:p>
            <a:pPr>
              <a:spcBef>
                <a:spcPts val="600"/>
              </a:spcBef>
              <a:spcAft>
                <a:spcPts val="1200"/>
              </a:spcAft>
            </a:pPr>
            <a:r>
              <a:rPr lang="en-AU" sz="3200" dirty="0">
                <a:latin typeface="Proxima Nova"/>
              </a:rPr>
              <a:t>Step 5: Test mobile assistive technology and feature support</a:t>
            </a:r>
          </a:p>
        </p:txBody>
      </p:sp>
    </p:spTree>
    <p:extLst>
      <p:ext uri="{BB962C8B-B14F-4D97-AF65-F5344CB8AC3E}">
        <p14:creationId xmlns:p14="http://schemas.microsoft.com/office/powerpoint/2010/main" val="659220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A909F-8E52-4367-91DB-344B132ED65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Swipe / Scroll trap</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739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Ensure you do not override standard mobile touch functions (swiping, scrolling, etc.) on the majority of the page.</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Touch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Mobile Site and Native App</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678842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B58C-1CA5-4D14-A510-94B7D266B73B}"/>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Swipe / Scroll trap</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93469"/>
            <a:ext cx="511325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The zoom of doom</a:t>
            </a:r>
          </a:p>
        </p:txBody>
      </p:sp>
      <p:pic>
        <p:nvPicPr>
          <p:cNvPr id="6" name="Picture Placeholder 5" descr="You can only scroll the page if you hit a very small white area surrounding the map">
            <a:extLst>
              <a:ext uri="{FF2B5EF4-FFF2-40B4-BE49-F238E27FC236}">
                <a16:creationId xmlns:a16="http://schemas.microsoft.com/office/drawing/2014/main" id="{1DB9693F-4F2B-40DD-A284-FA2FAFDAA695}"/>
              </a:ext>
            </a:extLst>
          </p:cNvPr>
          <p:cNvPicPr>
            <a:picLocks noChangeAspect="1"/>
          </p:cNvPicPr>
          <p:nvPr/>
        </p:nvPicPr>
        <p:blipFill>
          <a:blip r:embed="rId2"/>
          <a:srcRect l="53" r="53"/>
          <a:stretch>
            <a:fillRect/>
          </a:stretch>
        </p:blipFill>
        <p:spPr>
          <a:xfrm>
            <a:off x="6796266" y="2106592"/>
            <a:ext cx="2163360" cy="3768205"/>
          </a:xfrm>
          <a:prstGeom prst="rect">
            <a:avLst/>
          </a:prstGeom>
        </p:spPr>
      </p:pic>
      <p:sp>
        <p:nvSpPr>
          <p:cNvPr id="9" name="Oval 8">
            <a:extLst>
              <a:ext uri="{FF2B5EF4-FFF2-40B4-BE49-F238E27FC236}">
                <a16:creationId xmlns:a16="http://schemas.microsoft.com/office/drawing/2014/main" id="{8810B175-C029-4AA0-8E1D-AE329E1383A4}"/>
              </a:ext>
              <a:ext uri="{C183D7F6-B498-43B3-948B-1728B52AA6E4}">
                <adec:decorative xmlns:adec="http://schemas.microsoft.com/office/drawing/2017/decorative" val="1"/>
              </a:ext>
            </a:extLst>
          </p:cNvPr>
          <p:cNvSpPr/>
          <p:nvPr/>
        </p:nvSpPr>
        <p:spPr>
          <a:xfrm>
            <a:off x="6663571" y="2249025"/>
            <a:ext cx="2377080" cy="284481"/>
          </a:xfrm>
          <a:prstGeom prst="ellipse">
            <a:avLst/>
          </a:prstGeom>
          <a:noFill/>
          <a:ln w="28575">
            <a:solidFill>
              <a:srgbClr val="FF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9F7AB89-FA2C-4F1A-9151-2E85BCA2DF85}"/>
              </a:ext>
              <a:ext uri="{C183D7F6-B498-43B3-948B-1728B52AA6E4}">
                <adec:decorative xmlns:adec="http://schemas.microsoft.com/office/drawing/2017/decorative" val="1"/>
              </a:ext>
            </a:extLst>
          </p:cNvPr>
          <p:cNvSpPr/>
          <p:nvPr/>
        </p:nvSpPr>
        <p:spPr>
          <a:xfrm>
            <a:off x="8814944" y="2259344"/>
            <a:ext cx="277378" cy="3757886"/>
          </a:xfrm>
          <a:prstGeom prst="ellipse">
            <a:avLst/>
          </a:prstGeom>
          <a:noFill/>
          <a:ln w="28575">
            <a:solidFill>
              <a:srgbClr val="FF3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72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F44E-A235-4A1D-901C-590E45D1C7B2}"/>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Text-to-speech trap</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4231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If the app has an ability to provide content via text-to-speech, the screen reader user must be able to pause or stop the app speaking in a simple manner, e.g. by performing a swipe on a screen. </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Screen reader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Native App</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252692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9EB3-C395-4030-BCEA-FF71408F90FE}"/>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Text-to-speech trap</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1031168" y="2389036"/>
            <a:ext cx="511325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Once activated, screen reader users cannot stop the TTS</a:t>
            </a:r>
          </a:p>
        </p:txBody>
      </p:sp>
      <p:pic>
        <p:nvPicPr>
          <p:cNvPr id="6" name="Picture Placeholder 5" descr="Play button on an article reading app">
            <a:extLst>
              <a:ext uri="{FF2B5EF4-FFF2-40B4-BE49-F238E27FC236}">
                <a16:creationId xmlns:a16="http://schemas.microsoft.com/office/drawing/2014/main" id="{B6725F7D-471E-4526-A2AF-F4E330C13C3C}"/>
              </a:ext>
            </a:extLst>
          </p:cNvPr>
          <p:cNvPicPr>
            <a:picLocks noChangeAspect="1"/>
          </p:cNvPicPr>
          <p:nvPr/>
        </p:nvPicPr>
        <p:blipFill>
          <a:blip r:embed="rId2" cstate="print">
            <a:extLst>
              <a:ext uri="{28A0092B-C50C-407E-A947-70E740481C1C}">
                <a14:useLocalDpi xmlns:a14="http://schemas.microsoft.com/office/drawing/2010/main" val="0"/>
              </a:ext>
            </a:extLst>
          </a:blip>
          <a:srcRect t="1015" b="1015"/>
          <a:stretch>
            <a:fillRect/>
          </a:stretch>
        </p:blipFill>
        <p:spPr>
          <a:xfrm>
            <a:off x="6807838" y="2060294"/>
            <a:ext cx="2153022" cy="3750197"/>
          </a:xfrm>
          <a:prstGeom prst="rect">
            <a:avLst/>
          </a:prstGeom>
        </p:spPr>
      </p:pic>
    </p:spTree>
    <p:extLst>
      <p:ext uri="{BB962C8B-B14F-4D97-AF65-F5344CB8AC3E}">
        <p14:creationId xmlns:p14="http://schemas.microsoft.com/office/powerpoint/2010/main" val="1368389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7959-7DED-4228-B188-EDA85D7850B7}"/>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Headset trap</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739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Headset users must always be able to pause media (audio or video) content by using the Pause/Play control on the headset.</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Screen reader users, Headset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Mobile Site and Native App</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4178009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DB87-B6A7-46E0-B797-92BA0DB43CC4}"/>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Headset trap</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382113"/>
            <a:ext cx="5113253" cy="1865126"/>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Cannot pause the audio using headset hardware (pause on the headset pauses the screen reader)</a:t>
            </a:r>
          </a:p>
        </p:txBody>
      </p:sp>
      <p:pic>
        <p:nvPicPr>
          <p:cNvPr id="7" name="Picture Placeholder 5" descr="Video appears at the bottom of the screen with an icon to pause the video.">
            <a:extLst>
              <a:ext uri="{FF2B5EF4-FFF2-40B4-BE49-F238E27FC236}">
                <a16:creationId xmlns:a16="http://schemas.microsoft.com/office/drawing/2014/main" id="{2139BA8A-9623-49F1-A1A4-303A75CA441A}"/>
              </a:ext>
            </a:extLst>
          </p:cNvPr>
          <p:cNvPicPr>
            <a:picLocks noChangeAspect="1"/>
          </p:cNvPicPr>
          <p:nvPr/>
        </p:nvPicPr>
        <p:blipFill>
          <a:blip r:embed="rId2" cstate="print">
            <a:extLst>
              <a:ext uri="{28A0092B-C50C-407E-A947-70E740481C1C}">
                <a14:useLocalDpi xmlns:a14="http://schemas.microsoft.com/office/drawing/2010/main" val="0"/>
              </a:ext>
            </a:extLst>
          </a:blip>
          <a:srcRect t="1005" b="1005"/>
          <a:stretch>
            <a:fillRect/>
          </a:stretch>
        </p:blipFill>
        <p:spPr>
          <a:xfrm>
            <a:off x="6807476" y="2077809"/>
            <a:ext cx="2162904" cy="3767411"/>
          </a:xfrm>
          <a:prstGeom prst="rect">
            <a:avLst/>
          </a:prstGeom>
        </p:spPr>
      </p:pic>
      <p:sp>
        <p:nvSpPr>
          <p:cNvPr id="6" name="Oval 5">
            <a:extLst>
              <a:ext uri="{FF2B5EF4-FFF2-40B4-BE49-F238E27FC236}">
                <a16:creationId xmlns:a16="http://schemas.microsoft.com/office/drawing/2014/main" id="{3C724430-757C-4508-BB65-788048AEC8D1}"/>
              </a:ext>
              <a:ext uri="{C183D7F6-B498-43B3-948B-1728B52AA6E4}">
                <adec:decorative xmlns:adec="http://schemas.microsoft.com/office/drawing/2017/decorative" val="1"/>
              </a:ext>
            </a:extLst>
          </p:cNvPr>
          <p:cNvSpPr/>
          <p:nvPr/>
        </p:nvSpPr>
        <p:spPr>
          <a:xfrm>
            <a:off x="8542751" y="4957695"/>
            <a:ext cx="676406" cy="566284"/>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2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B338-CCAC-44CE-B1D0-ABB72ED5FC04}"/>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Layer trap</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247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The user should not be trapped on a non-visible layer.</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Applies to: All users (but mostly encountered by screen reader users and sometimes keyboard users)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Methodology: Mobile Site and Native App</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4174396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A4A0-D1D7-477B-B087-58E6E0ADF63D}"/>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Layer trap</a:t>
            </a:r>
            <a:endParaRPr lang="en-US" dirty="0"/>
          </a:p>
        </p:txBody>
      </p:sp>
      <p:sp>
        <p:nvSpPr>
          <p:cNvPr id="5" name="Rectangle 4">
            <a:extLst>
              <a:ext uri="{FF2B5EF4-FFF2-40B4-BE49-F238E27FC236}">
                <a16:creationId xmlns:a16="http://schemas.microsoft.com/office/drawing/2014/main" id="{AFAC2733-4946-49BF-9F88-C54C55DB0C72}"/>
              </a:ext>
            </a:extLst>
          </p:cNvPr>
          <p:cNvSpPr/>
          <p:nvPr/>
        </p:nvSpPr>
        <p:spPr>
          <a:xfrm>
            <a:off x="982747" y="2382113"/>
            <a:ext cx="4133263" cy="1865126"/>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Screen reader user cannot access the menu. Focus stays on the parent layer.</a:t>
            </a:r>
          </a:p>
        </p:txBody>
      </p:sp>
      <p:pic>
        <p:nvPicPr>
          <p:cNvPr id="6" name="Picture 3" descr="Dispatch.com web site">
            <a:extLst>
              <a:ext uri="{FF2B5EF4-FFF2-40B4-BE49-F238E27FC236}">
                <a16:creationId xmlns:a16="http://schemas.microsoft.com/office/drawing/2014/main" id="{5771078B-8C34-42DB-94F0-34735F9D6C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778" y="2128068"/>
            <a:ext cx="2153880" cy="382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ispatch.com web site with menu expanded">
            <a:extLst>
              <a:ext uri="{FF2B5EF4-FFF2-40B4-BE49-F238E27FC236}">
                <a16:creationId xmlns:a16="http://schemas.microsoft.com/office/drawing/2014/main" id="{3D7C62F7-92CF-47ED-974B-C7D35EBE4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973" y="2071868"/>
            <a:ext cx="2185543" cy="387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152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3FA2-499A-4BE7-A65C-8A03C8CE50C2}"/>
              </a:ext>
            </a:extLst>
          </p:cNvPr>
          <p:cNvSpPr>
            <a:spLocks noGrp="1"/>
          </p:cNvSpPr>
          <p:nvPr>
            <p:ph type="title" idx="4294967295"/>
          </p:nvPr>
        </p:nvSpPr>
        <p:spPr>
          <a:xfrm>
            <a:off x="747523" y="822325"/>
            <a:ext cx="5029200" cy="1325563"/>
          </a:xfrm>
        </p:spPr>
        <p:txBody>
          <a:bodyPr/>
          <a:lstStyle/>
          <a:p>
            <a:pPr rtl="0" eaLnBrk="1" latinLnBrk="0" hangingPunct="1">
              <a:lnSpc>
                <a:spcPct val="100000"/>
              </a:lnSpc>
            </a:pPr>
            <a:r>
              <a:rPr lang="en-US" sz="4400" b="1" i="0" kern="1200" dirty="0">
                <a:solidFill>
                  <a:srgbClr val="000000"/>
                </a:solidFill>
                <a:effectLst/>
                <a:latin typeface="Proxima Nova" panose="02000506030000020004"/>
                <a:ea typeface="Lato Thin"/>
                <a:cs typeface="Lato Thin"/>
              </a:rPr>
              <a:t>Exercise</a:t>
            </a:r>
            <a:br>
              <a:rPr lang="en-US" sz="3200" b="1" i="0" kern="1200" dirty="0">
                <a:solidFill>
                  <a:srgbClr val="E65225"/>
                </a:solidFill>
                <a:effectLst/>
                <a:latin typeface="Proxima Nova" panose="02000506030000020004"/>
                <a:ea typeface="Lato Thin"/>
                <a:cs typeface="Lato Thin"/>
              </a:rPr>
            </a:br>
            <a:r>
              <a:rPr lang="en-US" sz="3200" b="1" i="0" kern="1200" dirty="0">
                <a:solidFill>
                  <a:srgbClr val="E65225"/>
                </a:solidFill>
                <a:effectLst/>
                <a:latin typeface="Proxima Nova" panose="02000506030000020004"/>
                <a:ea typeface="Lato Thin"/>
                <a:cs typeface="Lato Thin"/>
              </a:rPr>
              <a:t>Mobile site only</a:t>
            </a:r>
            <a:endParaRPr lang="en-US" dirty="0"/>
          </a:p>
        </p:txBody>
      </p:sp>
      <p:sp>
        <p:nvSpPr>
          <p:cNvPr id="5" name="TextBox 4">
            <a:extLst>
              <a:ext uri="{FF2B5EF4-FFF2-40B4-BE49-F238E27FC236}">
                <a16:creationId xmlns:a16="http://schemas.microsoft.com/office/drawing/2014/main" id="{299E4182-6652-485A-A66F-27EECE2A01D9}"/>
              </a:ext>
            </a:extLst>
          </p:cNvPr>
          <p:cNvSpPr txBox="1"/>
          <p:nvPr/>
        </p:nvSpPr>
        <p:spPr>
          <a:xfrm>
            <a:off x="747523" y="2147888"/>
            <a:ext cx="448213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Proxima Nova"/>
                <a:ea typeface="+mn-ea"/>
                <a:cs typeface="+mn-cs"/>
              </a:rPr>
              <a:t>Open these sites on a mobile device and see if you can find any Critical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3200" b="0" i="0" u="none" strike="noStrike" kern="1200" cap="none" spc="0" normalizeH="0" baseline="0" noProof="0" dirty="0">
              <a:ln>
                <a:noFill/>
              </a:ln>
              <a:solidFill>
                <a:prstClr val="black"/>
              </a:solidFill>
              <a:effectLst/>
              <a:uLnTx/>
              <a:uFillTx/>
              <a:latin typeface="Proxima Nova"/>
              <a:ea typeface="+mn-ea"/>
              <a:cs typeface="+mn-cs"/>
            </a:endParaRPr>
          </a:p>
          <a:p>
            <a:pPr>
              <a:defRPr/>
            </a:pPr>
            <a:r>
              <a:rPr kumimoji="0" lang="en-AU" sz="3200" b="1" i="0" u="none" strike="noStrike" kern="1200" cap="none" spc="0" normalizeH="0" baseline="0" noProof="0" dirty="0">
                <a:ln>
                  <a:noFill/>
                </a:ln>
                <a:solidFill>
                  <a:prstClr val="black"/>
                </a:solidFill>
                <a:effectLst/>
                <a:uLnTx/>
                <a:uFillTx/>
                <a:latin typeface="Proxima Nova"/>
                <a:ea typeface="+mn-ea"/>
                <a:cs typeface="+mn-cs"/>
              </a:rPr>
              <a:t>bit.ly/3AdDjjP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3200" b="1" i="0" u="none" strike="noStrike" kern="1200" cap="none" spc="0" normalizeH="0" baseline="0" noProof="0" dirty="0">
              <a:ln>
                <a:noFill/>
              </a:ln>
              <a:solidFill>
                <a:prstClr val="black"/>
              </a:solidFill>
              <a:effectLst/>
              <a:uLnTx/>
              <a:uFillTx/>
              <a:latin typeface="Proxima Nova"/>
              <a:ea typeface="+mn-ea"/>
              <a:cs typeface="+mn-cs"/>
            </a:endParaRPr>
          </a:p>
        </p:txBody>
      </p:sp>
      <p:sp>
        <p:nvSpPr>
          <p:cNvPr id="4" name="TextBox 3">
            <a:extLst>
              <a:ext uri="{FF2B5EF4-FFF2-40B4-BE49-F238E27FC236}">
                <a16:creationId xmlns:a16="http://schemas.microsoft.com/office/drawing/2014/main" id="{A7D530A6-3424-A251-A6C3-3FA94C2433AA}"/>
              </a:ext>
            </a:extLst>
          </p:cNvPr>
          <p:cNvSpPr txBox="1"/>
          <p:nvPr/>
        </p:nvSpPr>
        <p:spPr>
          <a:xfrm>
            <a:off x="6096000" y="1485106"/>
            <a:ext cx="5974079" cy="4505849"/>
          </a:xfrm>
          <a:prstGeom prst="rect">
            <a:avLst/>
          </a:prstGeom>
          <a:noFill/>
        </p:spPr>
        <p:txBody>
          <a:bodyPr wrap="square" rtlCol="0">
            <a:spAutoFit/>
          </a:bodyPr>
          <a:lstStyle/>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Monash University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2"/>
              </a:rPr>
              <a:t>https://www.monash.edu/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 </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The University of Melbourne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3"/>
              </a:rPr>
              <a:t>https://www.unimelb.edu.au/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Griffith University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4"/>
              </a:rPr>
              <a:t>https://www.griffith.edu.au/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a:t>
            </a:r>
          </a:p>
          <a:p>
            <a:pPr marL="685800" marR="0" lvl="0" indent="-6858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Charles Darwin University (</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hlinkClick r:id="rId5"/>
              </a:rPr>
              <a:t>https://www.cdu.edu.au/</a:t>
            </a:r>
            <a:r>
              <a:rPr kumimoji="0" lang="en-AU" sz="2800" b="0" i="0" u="none" strike="noStrike" kern="1200" cap="none" spc="0" normalizeH="0" baseline="0" noProof="0" dirty="0">
                <a:ln>
                  <a:noFill/>
                </a:ln>
                <a:solidFill>
                  <a:prstClr val="black"/>
                </a:solidFill>
                <a:effectLst/>
                <a:uLnTx/>
                <a:uFillTx/>
                <a:latin typeface="Proxima Nova" panose="020005060300000200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8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7055-F6E0-4444-A42D-09ABE560400D}"/>
              </a:ext>
            </a:extLst>
          </p:cNvPr>
          <p:cNvSpPr>
            <a:spLocks noGrp="1"/>
          </p:cNvSpPr>
          <p:nvPr>
            <p:ph type="title" idx="4294967295"/>
          </p:nvPr>
        </p:nvSpPr>
        <p:spPr>
          <a:xfrm>
            <a:off x="544552" y="3138805"/>
            <a:ext cx="6736080" cy="1325563"/>
          </a:xfrm>
        </p:spPr>
        <p:txBody>
          <a:bodyPr/>
          <a:lstStyle/>
          <a:p>
            <a:pPr rtl="0" eaLnBrk="1" latinLnBrk="0" hangingPunct="1">
              <a:lnSpc>
                <a:spcPct val="100000"/>
              </a:lnSpc>
            </a:pPr>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Test mobile-specific issues</a:t>
            </a:r>
            <a:endParaRPr lang="en-US" dirty="0"/>
          </a:p>
        </p:txBody>
      </p:sp>
    </p:spTree>
    <p:extLst>
      <p:ext uri="{BB962C8B-B14F-4D97-AF65-F5344CB8AC3E}">
        <p14:creationId xmlns:p14="http://schemas.microsoft.com/office/powerpoint/2010/main" val="123174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F598-3A72-4316-A834-A883121F386E}"/>
              </a:ext>
            </a:extLst>
          </p:cNvPr>
          <p:cNvSpPr>
            <a:spLocks noGrp="1"/>
          </p:cNvSpPr>
          <p:nvPr>
            <p:ph type="title" idx="4294967295"/>
          </p:nvPr>
        </p:nvSpPr>
        <p:spPr>
          <a:xfrm>
            <a:off x="545928" y="3147596"/>
            <a:ext cx="4937760" cy="1325563"/>
          </a:xfrm>
        </p:spPr>
        <p:txBody>
          <a:bodyPr/>
          <a:lstStyle/>
          <a:p>
            <a:pPr rtl="0" eaLnBrk="1" latinLnBrk="0" hangingPunct="1">
              <a:lnSpc>
                <a:spcPct val="100000"/>
              </a:lnSpc>
            </a:pPr>
            <a:r>
              <a:rPr lang="en-US" sz="3900" b="1" kern="1200" dirty="0">
                <a:solidFill>
                  <a:srgbClr val="FFFFFF"/>
                </a:solidFill>
                <a:effectLst/>
                <a:latin typeface="Proxima Nova" panose="02000506030000020004"/>
                <a:ea typeface="MS Mincho" panose="02020609040205080304" pitchFamily="49" charset="-128"/>
                <a:cs typeface="Arial" panose="020B0604020202020204" pitchFamily="34" charset="0"/>
              </a:rPr>
              <a:t>1. Identify devices</a:t>
            </a:r>
            <a:endParaRPr lang="en-US" dirty="0"/>
          </a:p>
        </p:txBody>
      </p:sp>
    </p:spTree>
    <p:extLst>
      <p:ext uri="{BB962C8B-B14F-4D97-AF65-F5344CB8AC3E}">
        <p14:creationId xmlns:p14="http://schemas.microsoft.com/office/powerpoint/2010/main" val="2898940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02747-1969-4D87-8D9A-94F908B89680}"/>
              </a:ext>
            </a:extLst>
          </p:cNvPr>
          <p:cNvSpPr>
            <a:spLocks noGrp="1"/>
          </p:cNvSpPr>
          <p:nvPr>
            <p:ph type="title" idx="4294967295"/>
          </p:nvPr>
        </p:nvSpPr>
        <p:spPr>
          <a:xfrm>
            <a:off x="752385" y="2827178"/>
            <a:ext cx="10515600" cy="1325563"/>
          </a:xfrm>
        </p:spPr>
        <p:txBody>
          <a:bodyPr/>
          <a:lstStyle/>
          <a:p>
            <a:pPr rtl="0" eaLnBrk="1" latinLnBrk="0" hangingPunct="1"/>
            <a:r>
              <a:rPr lang="en-US" sz="4000" b="1" kern="1200" dirty="0">
                <a:solidFill>
                  <a:srgbClr val="000000"/>
                </a:solidFill>
                <a:effectLst/>
                <a:latin typeface="Proxima Nova" panose="02000506030000020004"/>
                <a:ea typeface="Lato" panose="020F0502020204030203" pitchFamily="34" charset="0"/>
                <a:cs typeface="Lato" panose="020F0502020204030203" pitchFamily="34" charset="0"/>
              </a:rPr>
              <a:t>Alternatives</a:t>
            </a:r>
            <a:endParaRPr lang="en-US" dirty="0"/>
          </a:p>
        </p:txBody>
      </p:sp>
    </p:spTree>
    <p:extLst>
      <p:ext uri="{BB962C8B-B14F-4D97-AF65-F5344CB8AC3E}">
        <p14:creationId xmlns:p14="http://schemas.microsoft.com/office/powerpoint/2010/main" val="4084817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C080F-0510-4EF0-9F49-7858D204E098}"/>
              </a:ext>
            </a:extLst>
          </p:cNvPr>
          <p:cNvSpPr>
            <a:spLocks noGrp="1"/>
          </p:cNvSpPr>
          <p:nvPr>
            <p:ph type="title" idx="4294967295"/>
          </p:nvPr>
        </p:nvSpPr>
        <p:spPr>
          <a:xfrm>
            <a:off x="838200" y="410845"/>
            <a:ext cx="10515600" cy="1325563"/>
          </a:xfrm>
        </p:spPr>
        <p:txBody>
          <a:bodyPr/>
          <a:lstStyle/>
          <a:p>
            <a:pPr algn="ctr"/>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Alternatives</a:t>
            </a:r>
            <a:endParaRPr lang="en-US" dirty="0"/>
          </a:p>
        </p:txBody>
      </p:sp>
      <p:sp>
        <p:nvSpPr>
          <p:cNvPr id="3" name="TextBox 2">
            <a:extLst>
              <a:ext uri="{FF2B5EF4-FFF2-40B4-BE49-F238E27FC236}">
                <a16:creationId xmlns:a16="http://schemas.microsoft.com/office/drawing/2014/main" id="{A0F93E1A-A84B-416E-B9B6-59D7E277DBB5}"/>
              </a:ext>
            </a:extLst>
          </p:cNvPr>
          <p:cNvSpPr txBox="1"/>
          <p:nvPr/>
        </p:nvSpPr>
        <p:spPr>
          <a:xfrm>
            <a:off x="508001" y="1614858"/>
            <a:ext cx="5893528" cy="3247043"/>
          </a:xfrm>
          <a:prstGeom prst="rect">
            <a:avLst/>
          </a:prstGeom>
          <a:noFill/>
        </p:spPr>
        <p:txBody>
          <a:bodyPr wrap="square" rtlCol="0">
            <a:spAutoFit/>
          </a:bodyPr>
          <a:lstStyle/>
          <a:p>
            <a:pPr marL="571500" lvl="0" indent="-571500">
              <a:spcBef>
                <a:spcPts val="1000"/>
              </a:spcBef>
              <a:buFont typeface="Arial" panose="020B0604020202020204" pitchFamily="34" charset="0"/>
              <a:buChar char="•"/>
            </a:pPr>
            <a:r>
              <a:rPr lang="en-AU" sz="3600" dirty="0">
                <a:latin typeface="Proxima Nova"/>
              </a:rPr>
              <a:t>2.1: Motion, interaction and gesture</a:t>
            </a:r>
          </a:p>
          <a:p>
            <a:pPr marL="571500" lvl="0" indent="-571500">
              <a:spcBef>
                <a:spcPts val="1000"/>
              </a:spcBef>
              <a:buFont typeface="Arial" panose="020B0604020202020204" pitchFamily="34" charset="0"/>
              <a:buChar char="•"/>
            </a:pPr>
            <a:r>
              <a:rPr lang="en-AU" sz="3600" dirty="0">
                <a:latin typeface="Proxima Nova"/>
              </a:rPr>
              <a:t>2.2: Touch gestures</a:t>
            </a:r>
          </a:p>
          <a:p>
            <a:pPr marL="571500" lvl="0" indent="-571500">
              <a:spcBef>
                <a:spcPts val="1000"/>
              </a:spcBef>
              <a:buFont typeface="Arial" panose="020B0604020202020204" pitchFamily="34" charset="0"/>
              <a:buChar char="•"/>
            </a:pPr>
            <a:r>
              <a:rPr lang="en-AU" sz="3600" dirty="0">
                <a:latin typeface="Proxima Nova"/>
              </a:rPr>
              <a:t>2.3: Geolocation</a:t>
            </a:r>
          </a:p>
          <a:p>
            <a:pPr marL="571500" lvl="0" indent="-571500">
              <a:spcBef>
                <a:spcPts val="1000"/>
              </a:spcBef>
              <a:buFont typeface="Arial" panose="020B0604020202020204" pitchFamily="34" charset="0"/>
              <a:buChar char="•"/>
            </a:pPr>
            <a:r>
              <a:rPr lang="en-AU" sz="3600" dirty="0">
                <a:latin typeface="Proxima Nova"/>
              </a:rPr>
              <a:t>2.4: Change of state</a:t>
            </a:r>
          </a:p>
        </p:txBody>
      </p:sp>
      <p:sp>
        <p:nvSpPr>
          <p:cNvPr id="4" name="TextBox 3">
            <a:extLst>
              <a:ext uri="{FF2B5EF4-FFF2-40B4-BE49-F238E27FC236}">
                <a16:creationId xmlns:a16="http://schemas.microsoft.com/office/drawing/2014/main" id="{FC86B555-C858-488E-A9EE-CF07AACE8531}"/>
              </a:ext>
            </a:extLst>
          </p:cNvPr>
          <p:cNvSpPr txBox="1"/>
          <p:nvPr/>
        </p:nvSpPr>
        <p:spPr>
          <a:xfrm>
            <a:off x="6401529" y="1614858"/>
            <a:ext cx="5485671" cy="3929281"/>
          </a:xfrm>
          <a:prstGeom prst="rect">
            <a:avLst/>
          </a:prstGeom>
          <a:noFill/>
        </p:spPr>
        <p:txBody>
          <a:bodyPr wrap="square" rtlCol="0">
            <a:spAutoFit/>
          </a:bodyPr>
          <a:lstStyle/>
          <a:p>
            <a:pPr marL="571500" indent="-571500">
              <a:spcBef>
                <a:spcPts val="1000"/>
              </a:spcBef>
              <a:buFont typeface="Arial" panose="020B0604020202020204" pitchFamily="34" charset="0"/>
              <a:buChar char="•"/>
            </a:pPr>
            <a:r>
              <a:rPr lang="en-AU" sz="3600" dirty="0">
                <a:latin typeface="Proxima Nova"/>
              </a:rPr>
              <a:t>2.5: Audio cues</a:t>
            </a:r>
          </a:p>
          <a:p>
            <a:pPr marL="571500" lvl="0" indent="-571500">
              <a:spcBef>
                <a:spcPts val="1000"/>
              </a:spcBef>
              <a:buFont typeface="Arial" panose="020B0604020202020204" pitchFamily="34" charset="0"/>
              <a:buChar char="•"/>
            </a:pPr>
            <a:r>
              <a:rPr lang="en-AU" sz="3600" dirty="0">
                <a:latin typeface="Proxima Nova"/>
              </a:rPr>
              <a:t>2.6: Status messages</a:t>
            </a:r>
          </a:p>
          <a:p>
            <a:pPr marL="571500" lvl="0" indent="-571500">
              <a:spcBef>
                <a:spcPts val="1000"/>
              </a:spcBef>
              <a:buFont typeface="Arial" panose="020B0604020202020204" pitchFamily="34" charset="0"/>
              <a:buChar char="•"/>
            </a:pPr>
            <a:r>
              <a:rPr lang="en-AU" sz="3600" dirty="0">
                <a:latin typeface="Proxima Nova"/>
              </a:rPr>
              <a:t>2.7: Abbreviations</a:t>
            </a:r>
          </a:p>
          <a:p>
            <a:pPr marL="571500" lvl="0" indent="-571500">
              <a:spcBef>
                <a:spcPts val="1000"/>
              </a:spcBef>
              <a:buFont typeface="Arial" panose="020B0604020202020204" pitchFamily="34" charset="0"/>
              <a:buChar char="•"/>
            </a:pPr>
            <a:r>
              <a:rPr lang="en-AU" sz="3600" dirty="0">
                <a:latin typeface="Proxima Nova"/>
              </a:rPr>
              <a:t>2.8: Summary of content</a:t>
            </a:r>
          </a:p>
          <a:p>
            <a:pPr marL="571500" lvl="0" indent="-571500">
              <a:spcBef>
                <a:spcPts val="1000"/>
              </a:spcBef>
              <a:buFont typeface="Arial" panose="020B0604020202020204" pitchFamily="34" charset="0"/>
              <a:buChar char="•"/>
            </a:pPr>
            <a:r>
              <a:rPr lang="en-AU" sz="3600" dirty="0">
                <a:latin typeface="Proxima Nova"/>
              </a:rPr>
              <a:t>2.9: Ambiguous text</a:t>
            </a:r>
          </a:p>
        </p:txBody>
      </p:sp>
    </p:spTree>
    <p:extLst>
      <p:ext uri="{BB962C8B-B14F-4D97-AF65-F5344CB8AC3E}">
        <p14:creationId xmlns:p14="http://schemas.microsoft.com/office/powerpoint/2010/main" val="3313190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FEEF-6031-434C-9752-3E48D6AF939F}"/>
              </a:ext>
            </a:extLst>
          </p:cNvPr>
          <p:cNvSpPr>
            <a:spLocks noGrp="1"/>
          </p:cNvSpPr>
          <p:nvPr>
            <p:ph type="title"/>
          </p:nvPr>
        </p:nvSpPr>
        <p:spPr>
          <a:xfrm>
            <a:off x="751840" y="172719"/>
            <a:ext cx="4775200" cy="3172609"/>
          </a:xfrm>
        </p:spPr>
        <p:txBody>
          <a:bodyPr>
            <a:normAutofit/>
          </a:bodyPr>
          <a:lstStyle/>
          <a:p>
            <a:r>
              <a:rPr lang="en-GB" b="1" dirty="0">
                <a:latin typeface="Proxima Nova" panose="02000506030000020004"/>
              </a:rPr>
              <a:t>Let’s see an example from the document</a:t>
            </a:r>
            <a:endParaRPr lang="en-AU" b="1" dirty="0">
              <a:latin typeface="Proxima Nova" panose="02000506030000020004"/>
            </a:endParaRPr>
          </a:p>
        </p:txBody>
      </p:sp>
    </p:spTree>
    <p:extLst>
      <p:ext uri="{BB962C8B-B14F-4D97-AF65-F5344CB8AC3E}">
        <p14:creationId xmlns:p14="http://schemas.microsoft.com/office/powerpoint/2010/main" val="3220315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67607-85CD-4F34-A79C-E1A1AF01D3D7}"/>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2.2 Touch gestures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2292935"/>
          </a:xfrm>
          <a:prstGeom prst="rect">
            <a:avLst/>
          </a:prstGeom>
          <a:noFill/>
        </p:spPr>
        <p:txBody>
          <a:bodyPr wrap="square" rtlCol="0">
            <a:spAutoFit/>
          </a:bodyPr>
          <a:lstStyle/>
          <a:p>
            <a:pPr>
              <a:spcBef>
                <a:spcPts val="600"/>
              </a:spcBef>
              <a:spcAft>
                <a:spcPts val="1200"/>
              </a:spcAft>
              <a:defRPr/>
            </a:pPr>
            <a:r>
              <a:rPr lang="en-US" sz="3200" dirty="0">
                <a:solidFill>
                  <a:prstClr val="black"/>
                </a:solidFill>
                <a:latin typeface="Proxima Nova"/>
              </a:rPr>
              <a:t>Any touch gesture must have an alternative, accessible, actionable item </a:t>
            </a:r>
            <a:r>
              <a:rPr lang="en-AU" sz="3200" dirty="0">
                <a:solidFill>
                  <a:prstClr val="black"/>
                </a:solidFill>
                <a:latin typeface="Proxima Nova"/>
              </a:rPr>
              <a:t>(for more information see </a:t>
            </a:r>
            <a:r>
              <a:rPr lang="en-AU" sz="3200" dirty="0">
                <a:solidFill>
                  <a:prstClr val="black"/>
                </a:solidFill>
                <a:latin typeface="Proxima Nova"/>
                <a:hlinkClick r:id="rId2">
                  <a:extLst>
                    <a:ext uri="{A12FA001-AC4F-418D-AE19-62706E023703}">
                      <ahyp:hlinkClr xmlns:ahyp="http://schemas.microsoft.com/office/drawing/2018/hyperlinkcolor" val="tx"/>
                    </a:ext>
                  </a:extLst>
                </a:hlinkClick>
              </a:rPr>
              <a:t>SC 2.5.1: Pointer Gestures</a:t>
            </a:r>
            <a:r>
              <a:rPr lang="en-AU" sz="3200" dirty="0">
                <a:solidFill>
                  <a:prstClr val="black"/>
                </a:solidFill>
                <a:latin typeface="Proxima Nova"/>
              </a:rPr>
              <a:t>).</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2354153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Examples of touch gestures</a:t>
            </a:r>
            <a:endParaRPr lang="en-US"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871595"/>
            <a:ext cx="4876800" cy="3747180"/>
          </a:xfrm>
          <a:prstGeom prst="rect">
            <a:avLst/>
          </a:prstGeom>
          <a:noFill/>
        </p:spPr>
        <p:txBody>
          <a:bodyPr wrap="square" rtlCol="0">
            <a:spAutoFit/>
          </a:bodyPr>
          <a:lstStyle/>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Swiping up and down or left and right </a:t>
            </a:r>
            <a:endParaRPr lang="en-AU" sz="3200" dirty="0">
              <a:solidFill>
                <a:srgbClr val="262626"/>
              </a:solidFill>
              <a:effectLst/>
              <a:latin typeface="Proxima Nova"/>
              <a:ea typeface="MS Mincho" panose="020B0400000000000000" pitchFamily="49" charset="-128"/>
              <a:cs typeface="ProximaNova-Light"/>
            </a:endParaRPr>
          </a:p>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Dragging up and down or left and right</a:t>
            </a:r>
            <a:endParaRPr lang="en-AU" sz="3200" dirty="0">
              <a:solidFill>
                <a:srgbClr val="262626"/>
              </a:solidFill>
              <a:effectLst/>
              <a:latin typeface="Proxima Nova"/>
              <a:ea typeface="MS Mincho" panose="020B0400000000000000" pitchFamily="49" charset="-128"/>
              <a:cs typeface="ProximaNova-Light"/>
            </a:endParaRPr>
          </a:p>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Double-tapping</a:t>
            </a:r>
            <a:endParaRPr lang="en-AU" sz="3200" dirty="0">
              <a:solidFill>
                <a:srgbClr val="262626"/>
              </a:solidFill>
              <a:effectLst/>
              <a:latin typeface="Proxima Nova"/>
              <a:ea typeface="MS Mincho" panose="020B0400000000000000" pitchFamily="49" charset="-128"/>
              <a:cs typeface="ProximaNova-Light"/>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Proxima Nova"/>
              <a:ea typeface="+mn-ea"/>
              <a:cs typeface="+mn-cs"/>
            </a:endParaRPr>
          </a:p>
        </p:txBody>
      </p:sp>
      <p:sp>
        <p:nvSpPr>
          <p:cNvPr id="5" name="TextBox 4">
            <a:extLst>
              <a:ext uri="{FF2B5EF4-FFF2-40B4-BE49-F238E27FC236}">
                <a16:creationId xmlns:a16="http://schemas.microsoft.com/office/drawing/2014/main" id="{A3436527-1301-4DF4-A946-0F4164D27FBB}"/>
              </a:ext>
            </a:extLst>
          </p:cNvPr>
          <p:cNvSpPr txBox="1"/>
          <p:nvPr/>
        </p:nvSpPr>
        <p:spPr>
          <a:xfrm>
            <a:off x="6389317" y="1871595"/>
            <a:ext cx="4876800" cy="2623410"/>
          </a:xfrm>
          <a:prstGeom prst="rect">
            <a:avLst/>
          </a:prstGeom>
          <a:noFill/>
        </p:spPr>
        <p:txBody>
          <a:bodyPr wrap="square" rtlCol="0">
            <a:spAutoFit/>
          </a:bodyPr>
          <a:lstStyle/>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Tap and hold</a:t>
            </a:r>
            <a:endParaRPr lang="en-AU" sz="3200" dirty="0">
              <a:solidFill>
                <a:srgbClr val="262626"/>
              </a:solidFill>
              <a:effectLst/>
              <a:latin typeface="Proxima Nova"/>
              <a:ea typeface="MS Mincho" panose="020B0400000000000000" pitchFamily="49" charset="-128"/>
              <a:cs typeface="ProximaNova-Light"/>
            </a:endParaRPr>
          </a:p>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Tap and swipe </a:t>
            </a:r>
            <a:endParaRPr lang="en-AU" sz="3200" dirty="0">
              <a:solidFill>
                <a:srgbClr val="262626"/>
              </a:solidFill>
              <a:effectLst/>
              <a:latin typeface="Proxima Nova"/>
              <a:ea typeface="MS Mincho" panose="020B0400000000000000" pitchFamily="49" charset="-128"/>
              <a:cs typeface="ProximaNova-Light"/>
            </a:endParaRPr>
          </a:p>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Two pinch zoom</a:t>
            </a:r>
            <a:endParaRPr lang="en-AU" sz="3200" dirty="0">
              <a:solidFill>
                <a:srgbClr val="262626"/>
              </a:solidFill>
              <a:effectLst/>
              <a:latin typeface="Proxima Nova"/>
              <a:ea typeface="MS Mincho" panose="020B0400000000000000" pitchFamily="49" charset="-128"/>
              <a:cs typeface="ProximaNova-Light"/>
            </a:endParaRPr>
          </a:p>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Press and long hold</a:t>
            </a:r>
            <a:endParaRPr lang="en-AU" sz="3200" dirty="0">
              <a:solidFill>
                <a:srgbClr val="262626"/>
              </a:solidFill>
              <a:effectLst/>
              <a:latin typeface="Proxima Nova"/>
              <a:ea typeface="MS Mincho" panose="020B0400000000000000" pitchFamily="49" charset="-128"/>
              <a:cs typeface="ProximaNova-Light"/>
            </a:endParaRPr>
          </a:p>
        </p:txBody>
      </p:sp>
    </p:spTree>
    <p:extLst>
      <p:ext uri="{BB962C8B-B14F-4D97-AF65-F5344CB8AC3E}">
        <p14:creationId xmlns:p14="http://schemas.microsoft.com/office/powerpoint/2010/main" val="3108099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normAutofit/>
          </a:bodyPr>
          <a:lstStyle/>
          <a:p>
            <a:pPr algn="ctr" rtl="0" eaLnBrk="1" latinLnBrk="0" hangingPunct="1"/>
            <a:r>
              <a:rPr lang="en-US" sz="4000" dirty="0">
                <a:solidFill>
                  <a:srgbClr val="000000"/>
                </a:solidFill>
                <a:latin typeface="Proxima Nova Extrabold" panose="02000506030000020004"/>
                <a:ea typeface="Lato Black" panose="020F0A02020204030203" pitchFamily="34" charset="0"/>
                <a:cs typeface="Lato Black" panose="020F0A02020204030203" pitchFamily="34" charset="0"/>
              </a:rPr>
              <a:t>Examples of a</a:t>
            </a:r>
            <a:r>
              <a:rPr lang="en-US" sz="40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lternative, accessible gestures:</a:t>
            </a:r>
            <a:endParaRPr lang="en-US" sz="4000" dirty="0">
              <a:effectLst/>
            </a:endParaRP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98126"/>
            <a:ext cx="8763000" cy="3233193"/>
          </a:xfrm>
          <a:prstGeom prst="rect">
            <a:avLst/>
          </a:prstGeom>
          <a:noFill/>
        </p:spPr>
        <p:txBody>
          <a:bodyPr wrap="square" rtlCol="0">
            <a:spAutoFit/>
          </a:bodyPr>
          <a:lstStyle/>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A link</a:t>
            </a:r>
          </a:p>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latin typeface="Proxima Nova"/>
                <a:ea typeface="MS Mincho" panose="020B0400000000000000" pitchFamily="49" charset="-128"/>
                <a:cs typeface="ProximaNova-Light"/>
              </a:rPr>
              <a:t>A button</a:t>
            </a:r>
          </a:p>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effectLst/>
                <a:latin typeface="Proxima Nova"/>
                <a:ea typeface="MS Mincho" panose="020B0400000000000000" pitchFamily="49" charset="-128"/>
                <a:cs typeface="ProximaNova-Light"/>
              </a:rPr>
              <a:t>A dropdown</a:t>
            </a:r>
          </a:p>
          <a:p>
            <a:pPr marL="342900" lvl="0" indent="-342900">
              <a:lnSpc>
                <a:spcPct val="120000"/>
              </a:lnSpc>
              <a:spcBef>
                <a:spcPts val="300"/>
              </a:spcBef>
              <a:spcAft>
                <a:spcPts val="300"/>
              </a:spcAft>
              <a:buFont typeface="Symbol" panose="05050102010706020507" pitchFamily="18" charset="2"/>
              <a:buChar char=""/>
            </a:pPr>
            <a:r>
              <a:rPr lang="en-GB" sz="3200" dirty="0">
                <a:solidFill>
                  <a:srgbClr val="262626"/>
                </a:solidFill>
                <a:latin typeface="Proxima Nova"/>
                <a:ea typeface="MS Mincho" panose="020B0400000000000000" pitchFamily="49" charset="-128"/>
                <a:cs typeface="ProximaNova-Light"/>
              </a:rPr>
              <a:t>A separate page with the same functionality</a:t>
            </a:r>
            <a:endParaRPr lang="en-AU" sz="3200" dirty="0">
              <a:solidFill>
                <a:srgbClr val="262626"/>
              </a:solidFill>
              <a:effectLst/>
              <a:latin typeface="Proxima Nova"/>
              <a:ea typeface="MS Mincho" panose="020B0400000000000000" pitchFamily="49" charset="-128"/>
              <a:cs typeface="ProximaNova-Light"/>
            </a:endParaRPr>
          </a:p>
          <a:p>
            <a:pPr marL="457200" marR="0" lvl="0" indent="-45720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Proxima Nova"/>
              <a:ea typeface="+mn-ea"/>
              <a:cs typeface="+mn-cs"/>
            </a:endParaRPr>
          </a:p>
        </p:txBody>
      </p:sp>
    </p:spTree>
    <p:extLst>
      <p:ext uri="{BB962C8B-B14F-4D97-AF65-F5344CB8AC3E}">
        <p14:creationId xmlns:p14="http://schemas.microsoft.com/office/powerpoint/2010/main" val="7270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normAutofit/>
          </a:bodyPr>
          <a:lstStyle/>
          <a:p>
            <a:pPr algn="ctr" rtl="0" eaLnBrk="1" latinLnBrk="0" hangingPunct="1"/>
            <a:r>
              <a:rPr lang="en-US" sz="4000" dirty="0">
                <a:solidFill>
                  <a:srgbClr val="000000"/>
                </a:solidFill>
                <a:latin typeface="Proxima Nova Extrabold" panose="02000506030000020004"/>
              </a:rPr>
              <a:t>About this requirement</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98126"/>
            <a:ext cx="10515600" cy="3539430"/>
          </a:xfrm>
          <a:prstGeom prst="rect">
            <a:avLst/>
          </a:prstGeom>
          <a:noFill/>
        </p:spPr>
        <p:txBody>
          <a:bodyPr wrap="square" rtlCol="0">
            <a:spAutoFit/>
          </a:bodyPr>
          <a:lstStyle/>
          <a:p>
            <a:pPr>
              <a:spcBef>
                <a:spcPts val="600"/>
              </a:spcBef>
              <a:spcAft>
                <a:spcPts val="600"/>
              </a:spcAft>
            </a:pPr>
            <a:r>
              <a:rPr lang="en-US" sz="3200" dirty="0">
                <a:effectLst/>
                <a:latin typeface="Proxima Nova"/>
                <a:ea typeface="MS Mincho" panose="020B0400000000000000" pitchFamily="49" charset="-128"/>
                <a:cs typeface="Arial" panose="020B0604020202020204" pitchFamily="34" charset="0"/>
              </a:rPr>
              <a:t>This requirement is particularly important for screen reader users. For example, if you require your user to swipe right to complete a purchase, when the screen reader is on, the swipe right gesture moves you to the next focusable item and doesn’t complete the purchase.  You must be able to perform the same action, by using a link, an up or down swipe, or some other gesture.</a:t>
            </a:r>
            <a:endParaRPr lang="en-AU" sz="3200" dirty="0">
              <a:effectLst/>
              <a:latin typeface="Proxima Nova"/>
              <a:ea typeface="MS Mincho" panose="020B0400000000000000" pitchFamily="49" charset="-128"/>
              <a:cs typeface="Arial" panose="020B0604020202020204" pitchFamily="34" charset="0"/>
            </a:endParaRPr>
          </a:p>
        </p:txBody>
      </p:sp>
    </p:spTree>
    <p:extLst>
      <p:ext uri="{BB962C8B-B14F-4D97-AF65-F5344CB8AC3E}">
        <p14:creationId xmlns:p14="http://schemas.microsoft.com/office/powerpoint/2010/main" val="2959609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normAutofit/>
          </a:bodyPr>
          <a:lstStyle/>
          <a:p>
            <a:pPr algn="ctr" rtl="0" eaLnBrk="1" latinLnBrk="0" hangingPunct="1"/>
            <a:r>
              <a:rPr lang="en-US" sz="4000" dirty="0">
                <a:solidFill>
                  <a:srgbClr val="000000"/>
                </a:solidFill>
                <a:latin typeface="Proxima Nova Extrabold" panose="02000506030000020004"/>
              </a:rPr>
              <a:t>About this requirement</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98126"/>
            <a:ext cx="10515600" cy="3046988"/>
          </a:xfrm>
          <a:prstGeom prst="rect">
            <a:avLst/>
          </a:prstGeom>
          <a:noFill/>
        </p:spPr>
        <p:txBody>
          <a:bodyPr wrap="square" rtlCol="0">
            <a:spAutoFit/>
          </a:bodyPr>
          <a:lstStyle/>
          <a:p>
            <a:pPr>
              <a:spcBef>
                <a:spcPts val="600"/>
              </a:spcBef>
              <a:spcAft>
                <a:spcPts val="600"/>
              </a:spcAft>
            </a:pPr>
            <a:r>
              <a:rPr lang="en-AU" sz="3200" dirty="0">
                <a:effectLst/>
                <a:latin typeface="Proxima Nova"/>
                <a:ea typeface="MS Mincho" panose="020B0400000000000000" pitchFamily="49" charset="-128"/>
                <a:cs typeface="Arial" panose="020B0604020202020204" pitchFamily="34" charset="0"/>
              </a:rPr>
              <a:t>Please note that this requirement is similar to the Exit Trap requirement. A failure of the Exit Trap requirement is that a user cannot escape from content or a page. A failure of the Touch Gestures requirement is that the user cannot choose content or a page (i.e. they are not trapped).</a:t>
            </a:r>
          </a:p>
        </p:txBody>
      </p:sp>
    </p:spTree>
    <p:extLst>
      <p:ext uri="{BB962C8B-B14F-4D97-AF65-F5344CB8AC3E}">
        <p14:creationId xmlns:p14="http://schemas.microsoft.com/office/powerpoint/2010/main" val="3030279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1388-A7C0-411A-94A5-80DB3ABDED0A}"/>
              </a:ext>
            </a:extLst>
          </p:cNvPr>
          <p:cNvSpPr>
            <a:spLocks noGrp="1"/>
          </p:cNvSpPr>
          <p:nvPr>
            <p:ph type="title" idx="4294967295"/>
          </p:nvPr>
        </p:nvSpPr>
        <p:spPr>
          <a:xfrm>
            <a:off x="838200" y="410845"/>
            <a:ext cx="10515600" cy="1325563"/>
          </a:xfrm>
        </p:spPr>
        <p:txBody>
          <a:bodyPr>
            <a:normAutofit/>
          </a:bodyPr>
          <a:lstStyle/>
          <a:p>
            <a:pPr algn="ctr" rtl="0" eaLnBrk="1" latinLnBrk="0" hangingPunct="1"/>
            <a:r>
              <a:rPr lang="en-US" sz="4000" dirty="0">
                <a:solidFill>
                  <a:srgbClr val="000000"/>
                </a:solidFill>
                <a:latin typeface="Proxima Nova Extrabold" panose="02000506030000020004"/>
              </a:rPr>
              <a:t>How to test</a:t>
            </a:r>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1698126"/>
            <a:ext cx="10515600" cy="4481099"/>
          </a:xfrm>
          <a:prstGeom prst="rect">
            <a:avLst/>
          </a:prstGeom>
          <a:noFill/>
        </p:spPr>
        <p:txBody>
          <a:bodyPr wrap="square" rtlCol="0">
            <a:spAutoFit/>
          </a:bodyPr>
          <a:lstStyle/>
          <a:p>
            <a:pPr lvl="0">
              <a:lnSpc>
                <a:spcPct val="120000"/>
              </a:lnSpc>
              <a:spcBef>
                <a:spcPts val="300"/>
              </a:spcBef>
              <a:spcAft>
                <a:spcPts val="300"/>
              </a:spcAft>
            </a:pPr>
            <a:r>
              <a:rPr lang="en-GB" sz="2800" dirty="0">
                <a:solidFill>
                  <a:srgbClr val="262626"/>
                </a:solidFill>
                <a:effectLst/>
                <a:latin typeface="Proxima Nova"/>
                <a:ea typeface="MS Mincho" panose="020B0400000000000000" pitchFamily="49" charset="-128"/>
                <a:cs typeface="ProximaNova-Light"/>
              </a:rPr>
              <a:t>Identify any site controls. If they require any of the following gestures, is there an accessible actionable item provided as an alternative?  </a:t>
            </a:r>
            <a:endParaRPr lang="en-AU" sz="2800" dirty="0">
              <a:solidFill>
                <a:srgbClr val="262626"/>
              </a:solidFill>
              <a:effectLst/>
              <a:latin typeface="Proxima Nova"/>
              <a:ea typeface="MS Mincho" panose="020B0400000000000000" pitchFamily="49" charset="-128"/>
              <a:cs typeface="ProximaNova-Light"/>
            </a:endParaRPr>
          </a:p>
          <a:p>
            <a:pPr marL="285750" indent="-285750">
              <a:lnSpc>
                <a:spcPct val="120000"/>
              </a:lnSpc>
              <a:spcBef>
                <a:spcPts val="300"/>
              </a:spcBef>
              <a:spcAft>
                <a:spcPts val="300"/>
              </a:spcAft>
              <a:buFont typeface="Arial" panose="020B0604020202020204" pitchFamily="34" charset="0"/>
              <a:buChar char="•"/>
            </a:pPr>
            <a:r>
              <a:rPr lang="en-GB" sz="2800" dirty="0">
                <a:solidFill>
                  <a:srgbClr val="262626"/>
                </a:solidFill>
                <a:effectLst/>
                <a:latin typeface="Proxima Nova"/>
                <a:ea typeface="MS Mincho" panose="020B0400000000000000" pitchFamily="49" charset="-128"/>
                <a:cs typeface="ProximaNova-Light"/>
              </a:rPr>
              <a:t>Swiping up and down or left and right or dragging up and down or left and right</a:t>
            </a:r>
            <a:endParaRPr lang="en-AU" sz="2800" dirty="0">
              <a:solidFill>
                <a:srgbClr val="262626"/>
              </a:solidFill>
              <a:effectLst/>
              <a:latin typeface="Proxima Nova"/>
              <a:ea typeface="MS Mincho" panose="020B0400000000000000" pitchFamily="49" charset="-128"/>
              <a:cs typeface="ProximaNova-Light"/>
            </a:endParaRPr>
          </a:p>
          <a:p>
            <a:pPr marL="285750" indent="-285750">
              <a:lnSpc>
                <a:spcPct val="120000"/>
              </a:lnSpc>
              <a:spcBef>
                <a:spcPts val="300"/>
              </a:spcBef>
              <a:spcAft>
                <a:spcPts val="300"/>
              </a:spcAft>
              <a:buFont typeface="Arial" panose="020B0604020202020204" pitchFamily="34" charset="0"/>
              <a:buChar char="•"/>
            </a:pPr>
            <a:r>
              <a:rPr lang="en-GB" sz="2800" dirty="0">
                <a:solidFill>
                  <a:srgbClr val="262626"/>
                </a:solidFill>
                <a:effectLst/>
                <a:latin typeface="Proxima Nova"/>
                <a:ea typeface="MS Mincho" panose="020B0400000000000000" pitchFamily="49" charset="-128"/>
                <a:cs typeface="ProximaNova-Light"/>
              </a:rPr>
              <a:t>Double-tapping or two-pinch zoom</a:t>
            </a:r>
            <a:endParaRPr lang="en-AU" sz="2800" dirty="0">
              <a:solidFill>
                <a:srgbClr val="262626"/>
              </a:solidFill>
              <a:effectLst/>
              <a:latin typeface="Proxima Nova"/>
              <a:ea typeface="MS Mincho" panose="020B0400000000000000" pitchFamily="49" charset="-128"/>
              <a:cs typeface="ProximaNova-Light"/>
            </a:endParaRPr>
          </a:p>
          <a:p>
            <a:pPr marL="285750" indent="-285750">
              <a:lnSpc>
                <a:spcPct val="120000"/>
              </a:lnSpc>
              <a:spcBef>
                <a:spcPts val="300"/>
              </a:spcBef>
              <a:spcAft>
                <a:spcPts val="300"/>
              </a:spcAft>
              <a:buFont typeface="Arial" panose="020B0604020202020204" pitchFamily="34" charset="0"/>
              <a:buChar char="•"/>
            </a:pPr>
            <a:r>
              <a:rPr lang="en-GB" sz="2800" dirty="0">
                <a:solidFill>
                  <a:srgbClr val="262626"/>
                </a:solidFill>
                <a:effectLst/>
                <a:latin typeface="Proxima Nova"/>
                <a:ea typeface="MS Mincho" panose="020B0400000000000000" pitchFamily="49" charset="-128"/>
                <a:cs typeface="ProximaNova-Light"/>
              </a:rPr>
              <a:t>Tap and hold or tap and swipe</a:t>
            </a:r>
          </a:p>
          <a:p>
            <a:pPr marL="285750" indent="-285750">
              <a:lnSpc>
                <a:spcPct val="120000"/>
              </a:lnSpc>
              <a:spcBef>
                <a:spcPts val="300"/>
              </a:spcBef>
              <a:spcAft>
                <a:spcPts val="300"/>
              </a:spcAft>
              <a:buFont typeface="Arial" panose="020B0604020202020204" pitchFamily="34" charset="0"/>
              <a:buChar char="•"/>
            </a:pPr>
            <a:r>
              <a:rPr lang="en-GB" sz="2800" dirty="0">
                <a:solidFill>
                  <a:srgbClr val="262626"/>
                </a:solidFill>
                <a:effectLst/>
                <a:latin typeface="Proxima Nova"/>
                <a:ea typeface="MS Mincho" panose="020B0400000000000000" pitchFamily="49" charset="-128"/>
                <a:cs typeface="ProximaNova-Light"/>
              </a:rPr>
              <a:t>Press and long hold</a:t>
            </a:r>
            <a:endParaRPr lang="en-AU" sz="2800" dirty="0">
              <a:solidFill>
                <a:srgbClr val="262626"/>
              </a:solidFill>
              <a:effectLst/>
              <a:latin typeface="Proxima Nova"/>
              <a:ea typeface="MS Mincho" panose="020B0400000000000000" pitchFamily="49" charset="-128"/>
              <a:cs typeface="ProximaNova-Light"/>
            </a:endParaRPr>
          </a:p>
        </p:txBody>
      </p:sp>
    </p:spTree>
    <p:extLst>
      <p:ext uri="{BB962C8B-B14F-4D97-AF65-F5344CB8AC3E}">
        <p14:creationId xmlns:p14="http://schemas.microsoft.com/office/powerpoint/2010/main" val="4200871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E344-9F6F-4D93-AF2D-3D7CC37388B5}"/>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2.2 Touch gestures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1127294" y="2995820"/>
            <a:ext cx="5113253" cy="978729"/>
          </a:xfrm>
          <a:prstGeom prst="rect">
            <a:avLst/>
          </a:prstGeom>
        </p:spPr>
        <p:txBody>
          <a:bodyPr wrap="square">
            <a:spAutoFit/>
          </a:bodyPr>
          <a:lstStyle/>
          <a:p>
            <a:pPr defTabSz="914377">
              <a:lnSpc>
                <a:spcPct val="90000"/>
              </a:lnSpc>
              <a:spcBef>
                <a:spcPts val="1200"/>
              </a:spcBef>
              <a:defRPr/>
            </a:pPr>
            <a:r>
              <a:rPr kumimoji="0" lang="en-US" sz="3200" b="1" i="0" u="none" strike="noStrike" kern="0" cap="none" spc="0" normalizeH="0" baseline="0" noProof="0" dirty="0">
                <a:ln>
                  <a:noFill/>
                </a:ln>
                <a:solidFill>
                  <a:prstClr val="black"/>
                </a:solidFill>
                <a:effectLst/>
                <a:uLnTx/>
                <a:uFillTx/>
                <a:latin typeface="Proxima Nova"/>
              </a:rPr>
              <a:t>Alternative is provided on another page</a:t>
            </a:r>
            <a:endParaRPr lang="en-AU" sz="3200" dirty="0">
              <a:effectLst/>
              <a:latin typeface="Proxima Nova"/>
              <a:ea typeface="MS Mincho" panose="020B0400000000000000" pitchFamily="49" charset="-128"/>
              <a:cs typeface="Arial" panose="020B0604020202020204" pitchFamily="34" charset="0"/>
            </a:endParaRPr>
          </a:p>
        </p:txBody>
      </p:sp>
      <p:pic>
        <p:nvPicPr>
          <p:cNvPr id="8" name="Picture 7" descr="A weather and news mobile site.">
            <a:extLst>
              <a:ext uri="{FF2B5EF4-FFF2-40B4-BE49-F238E27FC236}">
                <a16:creationId xmlns:a16="http://schemas.microsoft.com/office/drawing/2014/main" id="{B4D21385-0D92-419E-83C6-48A7E1F03AB5}"/>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20722" y="2084920"/>
            <a:ext cx="2121572" cy="3779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3B2DA8B5-E722-4F43-A2CB-25F6969DA468}"/>
              </a:ext>
              <a:ext uri="{C183D7F6-B498-43B3-948B-1728B52AA6E4}">
                <adec:decorative xmlns:adec="http://schemas.microsoft.com/office/drawing/2017/decorative" val="1"/>
              </a:ext>
            </a:extLst>
          </p:cNvPr>
          <p:cNvSpPr/>
          <p:nvPr/>
        </p:nvSpPr>
        <p:spPr>
          <a:xfrm>
            <a:off x="6240547" y="4853322"/>
            <a:ext cx="1671032" cy="53654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9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C753-2158-48AB-A8AE-7D64BD7F4D03}"/>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Determining which devices to test on</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2246769"/>
          </a:xfrm>
          <a:prstGeom prst="rect">
            <a:avLst/>
          </a:prstGeom>
          <a:noFill/>
        </p:spPr>
        <p:txBody>
          <a:bodyPr wrap="square" rtlCol="0">
            <a:spAutoFit/>
          </a:bodyPr>
          <a:lstStyle/>
          <a:p>
            <a:pPr marL="0" lvl="2" fontAlgn="base">
              <a:spcBef>
                <a:spcPts val="1000"/>
              </a:spcBef>
              <a:spcAft>
                <a:spcPct val="0"/>
              </a:spcAft>
              <a:buClr>
                <a:srgbClr val="E65225"/>
              </a:buClr>
              <a:buSzPct val="100000"/>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In </a:t>
            </a:r>
            <a:r>
              <a:rPr lang="en-US" altLang="en-US" sz="2800" kern="0" dirty="0">
                <a:solidFill>
                  <a:srgbClr val="000000"/>
                </a:solidFill>
                <a:latin typeface="Proxima Nova" panose="02000506030000020004" pitchFamily="2" charset="77"/>
                <a:ea typeface="ＭＳ Ｐゴシック" pitchFamily="32" charset="-128"/>
              </a:rPr>
              <a:t>the United States, </a:t>
            </a: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Australia, and other western countries, iOS devices are most popular. In Asia and other eastern countries, Android devices are most popular. To best find which devices to test on, review the Google Analytics or other analytics system for the requisite web site.</a:t>
            </a:r>
          </a:p>
        </p:txBody>
      </p:sp>
    </p:spTree>
    <p:extLst>
      <p:ext uri="{BB962C8B-B14F-4D97-AF65-F5344CB8AC3E}">
        <p14:creationId xmlns:p14="http://schemas.microsoft.com/office/powerpoint/2010/main" val="1041632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E344-9F6F-4D93-AF2D-3D7CC37388B5}"/>
              </a:ext>
            </a:extLst>
          </p:cNvPr>
          <p:cNvSpPr>
            <a:spLocks noGrp="1"/>
          </p:cNvSpPr>
          <p:nvPr>
            <p:ph type="title" idx="4294967295"/>
          </p:nvPr>
        </p:nvSpPr>
        <p:spPr>
          <a:xfrm>
            <a:off x="838200" y="410845"/>
            <a:ext cx="10515600" cy="1325563"/>
          </a:xfrm>
        </p:spPr>
        <p:txBody>
          <a:bodyPr/>
          <a:lstStyle/>
          <a:p>
            <a:pPr algn="ctr"/>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2.2 Touch gestures</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3060936"/>
            <a:ext cx="5113253" cy="1421928"/>
          </a:xfrm>
          <a:prstGeom prst="rect">
            <a:avLst/>
          </a:prstGeom>
        </p:spPr>
        <p:txBody>
          <a:bodyPr wrap="square">
            <a:spAutoFit/>
          </a:bodyPr>
          <a:lstStyle/>
          <a:p>
            <a:pPr defTabSz="914377">
              <a:lnSpc>
                <a:spcPct val="90000"/>
              </a:lnSpc>
              <a:spcBef>
                <a:spcPts val="1200"/>
              </a:spcBef>
              <a:defRPr/>
            </a:pPr>
            <a:r>
              <a:rPr lang="en-US" sz="3200" b="1" dirty="0">
                <a:effectLst/>
                <a:latin typeface="Proxima Nova" panose="02000506030000020004"/>
                <a:ea typeface="MS Mincho" panose="020B0400000000000000" pitchFamily="49" charset="-128"/>
                <a:cs typeface="Arial" panose="020B0604020202020204" pitchFamily="34" charset="0"/>
              </a:rPr>
              <a:t>Tap alternative is provided instead of drag gesture</a:t>
            </a:r>
            <a:endParaRPr lang="en-AU" sz="3200" dirty="0">
              <a:effectLst/>
              <a:latin typeface="Proxima Nova" panose="02000506030000020004"/>
              <a:ea typeface="MS Mincho" panose="020B0400000000000000" pitchFamily="49" charset="-128"/>
              <a:cs typeface="Arial" panose="020B0604020202020204" pitchFamily="34" charset="0"/>
            </a:endParaRPr>
          </a:p>
        </p:txBody>
      </p:sp>
      <p:pic>
        <p:nvPicPr>
          <p:cNvPr id="7" name="Picture 6" descr="Portland, Oregon weather results on Google.">
            <a:extLst>
              <a:ext uri="{FF2B5EF4-FFF2-40B4-BE49-F238E27FC236}">
                <a16:creationId xmlns:a16="http://schemas.microsoft.com/office/drawing/2014/main" id="{C98924E2-A499-4B07-A7B0-51F081C9AE26}"/>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34168" y="2098807"/>
            <a:ext cx="2081231" cy="3777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3B2DA8B5-E722-4F43-A2CB-25F6969DA468}"/>
              </a:ext>
              <a:ext uri="{C183D7F6-B498-43B3-948B-1728B52AA6E4}">
                <adec:decorative xmlns:adec="http://schemas.microsoft.com/office/drawing/2017/decorative" val="1"/>
              </a:ext>
            </a:extLst>
          </p:cNvPr>
          <p:cNvSpPr/>
          <p:nvPr/>
        </p:nvSpPr>
        <p:spPr>
          <a:xfrm>
            <a:off x="6630511" y="3429000"/>
            <a:ext cx="2607618" cy="6858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66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6F288B-23A2-4E74-F7BA-043A4670D65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AU" dirty="0"/>
              <a:t>Let’s see the documents</a:t>
            </a:r>
          </a:p>
        </p:txBody>
      </p:sp>
      <p:sp>
        <p:nvSpPr>
          <p:cNvPr id="2" name="Picture Placeholder 1">
            <a:extLst>
              <a:ext uri="{FF2B5EF4-FFF2-40B4-BE49-F238E27FC236}">
                <a16:creationId xmlns:a16="http://schemas.microsoft.com/office/drawing/2014/main" id="{D378C5B7-E3F1-B2CA-C818-22D8A68F35EF}"/>
              </a:ext>
              <a:ext uri="{C183D7F6-B498-43B3-948B-1728B52AA6E4}">
                <adec:decorative xmlns:adec="http://schemas.microsoft.com/office/drawing/2017/decorative" val="1"/>
              </a:ext>
            </a:extLst>
          </p:cNvPr>
          <p:cNvSpPr>
            <a:spLocks noGrp="1"/>
          </p:cNvSpPr>
          <p:nvPr>
            <p:ph type="pic" sz="quarter" idx="18"/>
          </p:nvPr>
        </p:nvSpPr>
        <p:spPr/>
      </p:sp>
      <p:sp>
        <p:nvSpPr>
          <p:cNvPr id="3" name="Text Placeholder 1">
            <a:extLst>
              <a:ext uri="{FF2B5EF4-FFF2-40B4-BE49-F238E27FC236}">
                <a16:creationId xmlns:a16="http://schemas.microsoft.com/office/drawing/2014/main" id="{7CF02228-C7BD-DBFF-93EB-C1F3C44A3110}"/>
              </a:ext>
            </a:extLst>
          </p:cNvPr>
          <p:cNvSpPr txBox="1">
            <a:spLocks/>
          </p:cNvSpPr>
          <p:nvPr/>
        </p:nvSpPr>
        <p:spPr>
          <a:xfrm>
            <a:off x="806823" y="969345"/>
            <a:ext cx="4144383" cy="29000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6600" b="0" i="0" u="none" strike="noStrike" kern="1200" cap="none" spc="0" normalizeH="0" baseline="0" noProof="0" dirty="0">
                <a:ln>
                  <a:noFill/>
                </a:ln>
                <a:solidFill>
                  <a:prstClr val="black"/>
                </a:solidFill>
                <a:effectLst/>
                <a:uLnTx/>
                <a:uFillTx/>
                <a:latin typeface="Calibri" panose="020F0502020204030204"/>
                <a:ea typeface="+mn-ea"/>
                <a:cs typeface="+mn-cs"/>
              </a:rPr>
              <a:t>Have a look at the documents</a:t>
            </a:r>
          </a:p>
        </p:txBody>
      </p:sp>
    </p:spTree>
    <p:extLst>
      <p:ext uri="{BB962C8B-B14F-4D97-AF65-F5344CB8AC3E}">
        <p14:creationId xmlns:p14="http://schemas.microsoft.com/office/powerpoint/2010/main" val="840978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6142-EA96-431C-8DF0-2F81A802B134}"/>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2.3 Geolocation</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Alternatives are provided for geolocation functionality that is mandatory (for example, requiring a specific geolocation before functionality appears), unless the geolocation is essential for legal reasons, or doing so would invalidate the activity. This applies to geolocation via GPS, user statement, IP address or other methods.</a:t>
            </a:r>
          </a:p>
        </p:txBody>
      </p:sp>
    </p:spTree>
    <p:extLst>
      <p:ext uri="{BB962C8B-B14F-4D97-AF65-F5344CB8AC3E}">
        <p14:creationId xmlns:p14="http://schemas.microsoft.com/office/powerpoint/2010/main" val="631606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4B21-7AD1-42F1-BA7A-8230CB376441}"/>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2.3 Geolocation</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649878"/>
            <a:ext cx="511325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Blocking location</a:t>
            </a:r>
          </a:p>
        </p:txBody>
      </p:sp>
      <p:pic>
        <p:nvPicPr>
          <p:cNvPr id="6" name="Picture Placeholder 5" descr="Ikea app with popup saying &quot;Info! Location service is not enabled for this app. Please go to SETTINGS and enable it. Limited functionality of app.">
            <a:extLst>
              <a:ext uri="{FF2B5EF4-FFF2-40B4-BE49-F238E27FC236}">
                <a16:creationId xmlns:a16="http://schemas.microsoft.com/office/drawing/2014/main" id="{28885549-AC8A-4763-B841-38BB0EE1B5D4}"/>
              </a:ext>
            </a:extLst>
          </p:cNvPr>
          <p:cNvPicPr>
            <a:picLocks/>
          </p:cNvPicPr>
          <p:nvPr/>
        </p:nvPicPr>
        <p:blipFill>
          <a:blip r:embed="rId2" cstate="print">
            <a:extLst>
              <a:ext uri="{28A0092B-C50C-407E-A947-70E740481C1C}">
                <a14:useLocalDpi xmlns:a14="http://schemas.microsoft.com/office/drawing/2010/main" val="0"/>
              </a:ext>
            </a:extLst>
          </a:blip>
          <a:srcRect t="9774" b="9774"/>
          <a:stretch>
            <a:fillRect/>
          </a:stretch>
        </p:blipFill>
        <p:spPr bwMode="auto">
          <a:xfrm>
            <a:off x="6831831" y="2123596"/>
            <a:ext cx="2101626" cy="366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670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1F61-4E2B-4D79-BA69-B7B66A93E38F}"/>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2.3 Geolocation</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649878"/>
            <a:ext cx="511325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Choosing a different location</a:t>
            </a:r>
          </a:p>
        </p:txBody>
      </p:sp>
      <p:pic>
        <p:nvPicPr>
          <p:cNvPr id="7" name="Picture Placeholder 8" descr="The user's location is at least a mile away from the pickup point">
            <a:extLst>
              <a:ext uri="{FF2B5EF4-FFF2-40B4-BE49-F238E27FC236}">
                <a16:creationId xmlns:a16="http://schemas.microsoft.com/office/drawing/2014/main" id="{2DC2FF77-5794-4C7F-90C5-6B2208843386}"/>
              </a:ext>
            </a:extLst>
          </p:cNvPr>
          <p:cNvPicPr>
            <a:picLocks/>
          </p:cNvPicPr>
          <p:nvPr/>
        </p:nvPicPr>
        <p:blipFill>
          <a:blip r:embed="rId2" cstate="print">
            <a:extLst>
              <a:ext uri="{28A0092B-C50C-407E-A947-70E740481C1C}">
                <a14:useLocalDpi xmlns:a14="http://schemas.microsoft.com/office/drawing/2010/main" val="0"/>
              </a:ext>
            </a:extLst>
          </a:blip>
          <a:srcRect t="7626" b="7626"/>
          <a:stretch>
            <a:fillRect/>
          </a:stretch>
        </p:blipFill>
        <p:spPr bwMode="auto">
          <a:xfrm>
            <a:off x="6819897" y="2150346"/>
            <a:ext cx="2114552" cy="3683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18044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C44D-23B1-44D2-8E01-84ADFE40C1C7}"/>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2.3 Geolocation</a:t>
            </a:r>
            <a:endParaRPr lang="en-US" dirty="0"/>
          </a:p>
        </p:txBody>
      </p:sp>
      <p:sp>
        <p:nvSpPr>
          <p:cNvPr id="5" name="Rectangle 4">
            <a:extLst>
              <a:ext uri="{FF2B5EF4-FFF2-40B4-BE49-F238E27FC236}">
                <a16:creationId xmlns:a16="http://schemas.microsoft.com/office/drawing/2014/main" id="{AFAC2733-4946-49BF-9F88-C54C55DB0C72}"/>
              </a:ext>
            </a:extLst>
          </p:cNvPr>
          <p:cNvSpPr/>
          <p:nvPr/>
        </p:nvSpPr>
        <p:spPr>
          <a:xfrm>
            <a:off x="982747" y="2382113"/>
            <a:ext cx="4133263" cy="2308324"/>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Changes of state of non-standard controls (e.g. hamburger menu, star ratings) are clearly indicated</a:t>
            </a:r>
          </a:p>
        </p:txBody>
      </p:sp>
      <p:pic>
        <p:nvPicPr>
          <p:cNvPr id="6" name="Picture Placeholder 5" descr="The United app has a hamburger icon in the top left">
            <a:extLst>
              <a:ext uri="{FF2B5EF4-FFF2-40B4-BE49-F238E27FC236}">
                <a16:creationId xmlns:a16="http://schemas.microsoft.com/office/drawing/2014/main" id="{32ADDADF-ADB2-4CF3-BD7F-A184BD8890F8}"/>
              </a:ext>
            </a:extLst>
          </p:cNvPr>
          <p:cNvPicPr>
            <a:picLocks/>
          </p:cNvPicPr>
          <p:nvPr/>
        </p:nvPicPr>
        <p:blipFill>
          <a:blip r:embed="rId2">
            <a:extLst>
              <a:ext uri="{28A0092B-C50C-407E-A947-70E740481C1C}">
                <a14:useLocalDpi xmlns:a14="http://schemas.microsoft.com/office/drawing/2010/main" val="0"/>
              </a:ext>
            </a:extLst>
          </a:blip>
          <a:srcRect t="7644" b="7644"/>
          <a:stretch>
            <a:fillRect/>
          </a:stretch>
        </p:blipFill>
        <p:spPr bwMode="auto">
          <a:xfrm>
            <a:off x="5637995" y="2184396"/>
            <a:ext cx="2119308" cy="3691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Placeholder 6" descr="The United app, with the menu open, has replaced the hamburger icon with a left-pointing arrow.">
            <a:extLst>
              <a:ext uri="{FF2B5EF4-FFF2-40B4-BE49-F238E27FC236}">
                <a16:creationId xmlns:a16="http://schemas.microsoft.com/office/drawing/2014/main" id="{DD8809F8-3087-49BB-9BDA-97C94745466C}"/>
              </a:ext>
            </a:extLst>
          </p:cNvPr>
          <p:cNvPicPr>
            <a:picLocks/>
          </p:cNvPicPr>
          <p:nvPr/>
        </p:nvPicPr>
        <p:blipFill>
          <a:blip r:embed="rId3">
            <a:extLst>
              <a:ext uri="{28A0092B-C50C-407E-A947-70E740481C1C}">
                <a14:useLocalDpi xmlns:a14="http://schemas.microsoft.com/office/drawing/2010/main" val="0"/>
              </a:ext>
            </a:extLst>
          </a:blip>
          <a:srcRect t="7644" b="7644"/>
          <a:stretch>
            <a:fillRect/>
          </a:stretch>
        </p:blipFill>
        <p:spPr bwMode="auto">
          <a:xfrm>
            <a:off x="8799138" y="2175928"/>
            <a:ext cx="2140389" cy="3691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9108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6142-EA96-431C-8DF0-2F81A802B134}"/>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2.8 Summary of content</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en-US" sz="3200" kern="0" dirty="0">
                <a:solidFill>
                  <a:prstClr val="black"/>
                </a:solidFill>
                <a:latin typeface="Proxima Nova Medium" panose="02000506030000020004" pitchFamily="2" charset="77"/>
              </a:rPr>
              <a:t>Where the text requires reading ability more advanced than Flesch Kincaid level 8, a summary or description of content is provided</a:t>
            </a:r>
            <a:r>
              <a:rPr lang="en-GB" sz="3200" kern="0" dirty="0">
                <a:solidFill>
                  <a:prstClr val="black"/>
                </a:solidFill>
                <a:latin typeface="Proxima Nova Medium" panose="02000506030000020004" pitchFamily="2" charset="77"/>
              </a:rPr>
              <a:t> (for more information see </a:t>
            </a:r>
            <a:r>
              <a:rPr lang="en-GB" sz="3200" kern="0" dirty="0">
                <a:solidFill>
                  <a:prstClr val="black"/>
                </a:solidFill>
                <a:latin typeface="Proxima Nova Medium" panose="02000506030000020004" pitchFamily="2" charset="77"/>
                <a:hlinkClick r:id="rId2">
                  <a:extLst>
                    <a:ext uri="{A12FA001-AC4F-418D-AE19-62706E023703}">
                      <ahyp:hlinkClr xmlns:ahyp="http://schemas.microsoft.com/office/drawing/2018/hyperlinkcolor" val="tx"/>
                    </a:ext>
                  </a:extLst>
                </a:hlinkClick>
              </a:rPr>
              <a:t>SC 3.1.5: Reading Level</a:t>
            </a:r>
            <a:r>
              <a:rPr lang="en-GB" sz="3200" kern="0" dirty="0">
                <a:solidFill>
                  <a:prstClr val="black"/>
                </a:solidFill>
                <a:latin typeface="Proxima Nova Medium" panose="02000506030000020004" pitchFamily="2" charset="77"/>
              </a:rPr>
              <a:t>).</a:t>
            </a:r>
            <a:endParaRPr lang="en-US" sz="3200" kern="0" dirty="0">
              <a:solidFill>
                <a:prstClr val="black"/>
              </a:solidFill>
              <a:latin typeface="Proxima Nova Medium" panose="02000506030000020004" pitchFamily="2" charset="77"/>
            </a:endParaRPr>
          </a:p>
        </p:txBody>
      </p:sp>
    </p:spTree>
    <p:extLst>
      <p:ext uri="{BB962C8B-B14F-4D97-AF65-F5344CB8AC3E}">
        <p14:creationId xmlns:p14="http://schemas.microsoft.com/office/powerpoint/2010/main" val="1110448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2.8: Summary of content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535531"/>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No summary provided</a:t>
            </a:r>
          </a:p>
        </p:txBody>
      </p:sp>
      <p:pic>
        <p:nvPicPr>
          <p:cNvPr id="7" name="Picture Placeholder 6" descr="Screenshot of an article with the headline &quot;Scott Morrison says compensation for volunteer firefighters not a priority&quot;">
            <a:extLst>
              <a:ext uri="{FF2B5EF4-FFF2-40B4-BE49-F238E27FC236}">
                <a16:creationId xmlns:a16="http://schemas.microsoft.com/office/drawing/2014/main" id="{63A121FA-0558-4C84-8E77-9EEE2106A31C}"/>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96325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2.8: Summary of content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Summary does not meet Reading level 8</a:t>
            </a:r>
          </a:p>
        </p:txBody>
      </p:sp>
      <p:pic>
        <p:nvPicPr>
          <p:cNvPr id="8" name="Picture Placeholder 7" descr="Screenshot of an article. The summary reads &quot;A 'severe to extreme' heatwave will grip large parts of the country across the weekend, making conditions difficult for firefighters working to control catastrophic blazes in several states.&quot;">
            <a:extLst>
              <a:ext uri="{FF2B5EF4-FFF2-40B4-BE49-F238E27FC236}">
                <a16:creationId xmlns:a16="http://schemas.microsoft.com/office/drawing/2014/main" id="{780B0927-7722-4F3A-B115-29842E009FFD}"/>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4136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2.8: Summary of content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(Exclusion - Creative content) – Novel</a:t>
            </a:r>
          </a:p>
        </p:txBody>
      </p:sp>
      <p:pic>
        <p:nvPicPr>
          <p:cNvPr id="7" name="Picture Placeholder 6" descr="Screengrab of the Prologue of an eBook.">
            <a:extLst>
              <a:ext uri="{FF2B5EF4-FFF2-40B4-BE49-F238E27FC236}">
                <a16:creationId xmlns:a16="http://schemas.microsoft.com/office/drawing/2014/main" id="{B41ECA25-9155-4533-BB2E-94FEE3DD68DA}"/>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260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CE3C-E911-496F-8EA0-C0BE713C466F}"/>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Choosing devices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3236784"/>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Due to the popularity of the Android system, there are tens of thousands of Android operating systems and browser combinations available. It is not possible to test on all these systems.</a:t>
            </a: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The “Internet” browser that comes pre-packaged with most Samsung phones is very dependent on the operating system itself and it is a better representation to test with Chrome.</a:t>
            </a:r>
          </a:p>
        </p:txBody>
      </p:sp>
    </p:spTree>
    <p:extLst>
      <p:ext uri="{BB962C8B-B14F-4D97-AF65-F5344CB8AC3E}">
        <p14:creationId xmlns:p14="http://schemas.microsoft.com/office/powerpoint/2010/main" val="3992968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C3EB-D869-4720-B098-8408B8978C4C}"/>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2.9: Ambiguous text</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838200" y="2167116"/>
            <a:ext cx="105156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Proxima Nova"/>
                <a:ea typeface="+mn-ea"/>
                <a:cs typeface="+mn-cs"/>
              </a:rPr>
              <a:t>Controls, primary headings, links, field labels and page titles are not ambiguous when read aloud.</a:t>
            </a:r>
          </a:p>
        </p:txBody>
      </p:sp>
    </p:spTree>
    <p:extLst>
      <p:ext uri="{BB962C8B-B14F-4D97-AF65-F5344CB8AC3E}">
        <p14:creationId xmlns:p14="http://schemas.microsoft.com/office/powerpoint/2010/main" val="38314339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2.9: Ambiguous text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978729"/>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Fail – Ambiguous text - “This Is Not My Father’s China”</a:t>
            </a:r>
          </a:p>
        </p:txBody>
      </p:sp>
      <p:pic>
        <p:nvPicPr>
          <p:cNvPr id="7" name="Picture Placeholder 6" descr="Screenshot of a list of news article headings.">
            <a:extLst>
              <a:ext uri="{FF2B5EF4-FFF2-40B4-BE49-F238E27FC236}">
                <a16:creationId xmlns:a16="http://schemas.microsoft.com/office/drawing/2014/main" id="{B700A68F-CE6E-455A-9D72-AB0FBA9F9B4F}"/>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1643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F8-1888-4FA3-A977-3A0C3AC28685}"/>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2.9: Ambiguous text</a:t>
            </a:r>
            <a:endParaRPr lang="en-US" dirty="0"/>
          </a:p>
        </p:txBody>
      </p:sp>
      <p:sp>
        <p:nvSpPr>
          <p:cNvPr id="5" name="Rectangle 4">
            <a:extLst>
              <a:ext uri="{FF2B5EF4-FFF2-40B4-BE49-F238E27FC236}">
                <a16:creationId xmlns:a16="http://schemas.microsoft.com/office/drawing/2014/main" id="{2AD89AC0-4AF2-4E5D-9052-33FE148C7B31}"/>
              </a:ext>
            </a:extLst>
          </p:cNvPr>
          <p:cNvSpPr/>
          <p:nvPr/>
        </p:nvSpPr>
        <p:spPr>
          <a:xfrm>
            <a:off x="982747" y="2832758"/>
            <a:ext cx="5437103" cy="1421928"/>
          </a:xfrm>
          <a:prstGeom prst="rect">
            <a:avLst/>
          </a:prstGeom>
        </p:spPr>
        <p:txBody>
          <a:bodyPr wrap="square">
            <a:spAutoFit/>
          </a:bodyPr>
          <a:lstStyle/>
          <a:p>
            <a:pPr marL="0" marR="0" lvl="0" indent="0" algn="l" defTabSz="914377" rtl="0" eaLnBrk="1" fontAlgn="auto" latinLnBrk="0" hangingPunct="1">
              <a:lnSpc>
                <a:spcPct val="90000"/>
              </a:lnSpc>
              <a:spcBef>
                <a:spcPts val="12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Proxima Nova Medium" panose="02000506030000020004" pitchFamily="2" charset="77"/>
                <a:ea typeface="+mn-ea"/>
                <a:cs typeface="+mn-cs"/>
              </a:rPr>
              <a:t>Pass – Unambiguous text - “The 31 Best Products That Launched in March”</a:t>
            </a:r>
          </a:p>
        </p:txBody>
      </p:sp>
      <p:pic>
        <p:nvPicPr>
          <p:cNvPr id="8" name="Picture Placeholder 7" descr="Screenshot of an article with a graphic of a desk and a rocket.">
            <a:extLst>
              <a:ext uri="{FF2B5EF4-FFF2-40B4-BE49-F238E27FC236}">
                <a16:creationId xmlns:a16="http://schemas.microsoft.com/office/drawing/2014/main" id="{BF6FB49B-C5EA-40AB-AB8D-14D080948D2D}"/>
              </a:ext>
            </a:extLst>
          </p:cNvPr>
          <p:cNvPicPr>
            <a:picLocks noGrp="1"/>
          </p:cNvPicPr>
          <p:nvPr>
            <p:ph type="pic" sz="quarter" idx="23"/>
          </p:nvPr>
        </p:nvPicPr>
        <p:blipFill>
          <a:blip r:embed="rId3">
            <a:extLst>
              <a:ext uri="{28A0092B-C50C-407E-A947-70E740481C1C}">
                <a14:useLocalDpi xmlns:a14="http://schemas.microsoft.com/office/drawing/2010/main" val="0"/>
              </a:ext>
            </a:extLst>
          </a:blip>
          <a:srcRect t="9222" b="9222"/>
          <a:stretch>
            <a:fillRect/>
          </a:stretch>
        </p:blipFill>
        <p:spPr bwMode="auto">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330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2B896-4F55-401A-B938-77400CCDC719}"/>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Devices with assistive technologies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2246769"/>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Even if the site is a desktop site, people will still use the site on mobile with various assistive technologies. In some cases, as with VoiceOver, these assistive technologies are also available on desktop, however in most cases, assistive technologies are inherent to the device. </a:t>
            </a:r>
          </a:p>
        </p:txBody>
      </p:sp>
    </p:spTree>
    <p:extLst>
      <p:ext uri="{BB962C8B-B14F-4D97-AF65-F5344CB8AC3E}">
        <p14:creationId xmlns:p14="http://schemas.microsoft.com/office/powerpoint/2010/main" val="799645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B8F4-F9EF-441F-A81E-2463FB79F2C8}"/>
              </a:ext>
            </a:extLst>
          </p:cNvPr>
          <p:cNvSpPr>
            <a:spLocks noGrp="1"/>
          </p:cNvSpPr>
          <p:nvPr>
            <p:ph type="title" idx="4294967295"/>
          </p:nvPr>
        </p:nvSpPr>
        <p:spPr>
          <a:xfrm>
            <a:off x="838200" y="410845"/>
            <a:ext cx="10515600" cy="1325563"/>
          </a:xfrm>
        </p:spPr>
        <p:txBody>
          <a:bodyPr/>
          <a:lstStyle/>
          <a:p>
            <a:pPr algn="ctr" rtl="0" eaLnBrk="1" latinLnBrk="0" hangingPunct="1"/>
            <a:r>
              <a:rPr lang="en-US" sz="4400" b="0" i="0" kern="1200" dirty="0">
                <a:solidFill>
                  <a:srgbClr val="000000"/>
                </a:solidFill>
                <a:effectLst/>
                <a:latin typeface="Proxima Nova Extrabold" panose="02000506030000020004"/>
                <a:ea typeface="Lato Black" panose="020F0A02020204030203" pitchFamily="34" charset="0"/>
                <a:cs typeface="Lato Black" panose="020F0A02020204030203" pitchFamily="34" charset="0"/>
              </a:rPr>
              <a:t>Devices with assistive technologies</a:t>
            </a:r>
            <a:endParaRPr lang="en-US" dirty="0"/>
          </a:p>
        </p:txBody>
      </p:sp>
      <p:sp>
        <p:nvSpPr>
          <p:cNvPr id="4" name="TextBox 3">
            <a:extLst>
              <a:ext uri="{FF2B5EF4-FFF2-40B4-BE49-F238E27FC236}">
                <a16:creationId xmlns:a16="http://schemas.microsoft.com/office/drawing/2014/main" id="{A2454D1A-DF28-0F47-8F55-BF868D1E6A5A}"/>
              </a:ext>
            </a:extLst>
          </p:cNvPr>
          <p:cNvSpPr txBox="1"/>
          <p:nvPr/>
        </p:nvSpPr>
        <p:spPr>
          <a:xfrm>
            <a:off x="1035123" y="1796095"/>
            <a:ext cx="10515600" cy="2805896"/>
          </a:xfrm>
          <a:prstGeom prst="rect">
            <a:avLst/>
          </a:prstGeom>
          <a:noFill/>
        </p:spPr>
        <p:txBody>
          <a:bodyPr wrap="square" rtlCol="0">
            <a:spAutoFit/>
          </a:bodyPr>
          <a:lstStyle/>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It is important to remember that even assistive technologies that work across desktop and devices may behave differently on each system, and therefore they still need to be tested on mobile and tablet devices.</a:t>
            </a:r>
          </a:p>
          <a:p>
            <a:pPr marL="0" marR="0" lvl="2" indent="0" algn="l" defTabSz="914400" rtl="0" eaLnBrk="1" fontAlgn="base" latinLnBrk="0" hangingPunct="1">
              <a:lnSpc>
                <a:spcPct val="100000"/>
              </a:lnSpc>
              <a:spcBef>
                <a:spcPts val="1000"/>
              </a:spcBef>
              <a:spcAft>
                <a:spcPct val="0"/>
              </a:spcAft>
              <a:buClr>
                <a:srgbClr val="E65225"/>
              </a:buClr>
              <a:buSzPct val="100000"/>
              <a:buFontTx/>
              <a:buNone/>
              <a:tabLst/>
              <a:defRPr/>
            </a:pP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rPr>
              <a:t>For the latest information on screen reader usage, please see the </a:t>
            </a:r>
            <a:r>
              <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hlinkClick r:id="rId2"/>
              </a:rPr>
              <a:t>WebAIM Screen Reader Survey.</a:t>
            </a:r>
            <a:endParaRPr kumimoji="0" lang="en-US" altLang="en-US" sz="2800" b="0" i="0" u="none" strike="noStrike" kern="0" cap="none" spc="0" normalizeH="0" baseline="0" noProof="0" dirty="0">
              <a:ln>
                <a:noFill/>
              </a:ln>
              <a:solidFill>
                <a:srgbClr val="000000"/>
              </a:solidFill>
              <a:effectLst/>
              <a:uLnTx/>
              <a:uFillTx/>
              <a:latin typeface="Proxima Nova" panose="02000506030000020004" pitchFamily="2" charset="77"/>
              <a:ea typeface="ＭＳ Ｐゴシック" pitchFamily="32" charset="-128"/>
              <a:cs typeface="+mn-cs"/>
            </a:endParaRPr>
          </a:p>
        </p:txBody>
      </p:sp>
    </p:spTree>
    <p:extLst>
      <p:ext uri="{BB962C8B-B14F-4D97-AF65-F5344CB8AC3E}">
        <p14:creationId xmlns:p14="http://schemas.microsoft.com/office/powerpoint/2010/main" val="3859886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4117</TotalTime>
  <Words>2559</Words>
  <Application>Microsoft Office PowerPoint</Application>
  <PresentationFormat>Widescreen</PresentationFormat>
  <Paragraphs>262</Paragraphs>
  <Slides>72</Slides>
  <Notes>9</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72</vt:i4>
      </vt:variant>
    </vt:vector>
  </HeadingPairs>
  <TitlesOfParts>
    <vt:vector size="93" baseType="lpstr">
      <vt:lpstr>Arial</vt:lpstr>
      <vt:lpstr>Calibri</vt:lpstr>
      <vt:lpstr>Calibri Light</vt:lpstr>
      <vt:lpstr>Gill Sans</vt:lpstr>
      <vt:lpstr>Poppins Light</vt:lpstr>
      <vt:lpstr>Proxima Nova</vt:lpstr>
      <vt:lpstr>Proxima Nova Cn Rg</vt:lpstr>
      <vt:lpstr>Proxima Nova Extrabold</vt:lpstr>
      <vt:lpstr>Proxima Nova Medium</vt:lpstr>
      <vt:lpstr>Proxima Nova Semibold</vt:lpstr>
      <vt:lpstr>ProximaNova-Semibold</vt:lpstr>
      <vt:lpstr>Roboto Light</vt:lpstr>
      <vt:lpstr>Source Sans Pro Regular</vt:lpstr>
      <vt:lpstr>Symbol</vt:lpstr>
      <vt:lpstr>Office Theme</vt:lpstr>
      <vt:lpstr>1_Custom Design</vt:lpstr>
      <vt:lpstr>Custom Design</vt:lpstr>
      <vt:lpstr>1_Office Theme</vt:lpstr>
      <vt:lpstr>3_Office Theme</vt:lpstr>
      <vt:lpstr>5_Office Theme</vt:lpstr>
      <vt:lpstr>6_Office Theme</vt:lpstr>
      <vt:lpstr>Mobile Accessibility (Morning)</vt:lpstr>
      <vt:lpstr>Mobile Site &amp; Native App Testing Methodologies</vt:lpstr>
      <vt:lpstr>Mobile Site Testing Methodology Overview</vt:lpstr>
      <vt:lpstr>Native App Testing Methodology Overview</vt:lpstr>
      <vt:lpstr>1. Identify devices</vt:lpstr>
      <vt:lpstr>Determining which devices to test on</vt:lpstr>
      <vt:lpstr>Choosing devices</vt:lpstr>
      <vt:lpstr>Devices with assistive technologies</vt:lpstr>
      <vt:lpstr>Devices with assistive technologies</vt:lpstr>
      <vt:lpstr>Additional device screen readers</vt:lpstr>
      <vt:lpstr>Identify devices</vt:lpstr>
      <vt:lpstr>Identify devices</vt:lpstr>
      <vt:lpstr>Identify devices</vt:lpstr>
      <vt:lpstr>WCAG and this methodology</vt:lpstr>
      <vt:lpstr>2. Identify site type &amp; variations of the page</vt:lpstr>
      <vt:lpstr>Identify site type and variations</vt:lpstr>
      <vt:lpstr>Three types of mobile sites</vt:lpstr>
      <vt:lpstr>Example of a desktop site</vt:lpstr>
      <vt:lpstr>Example of a desktop site</vt:lpstr>
      <vt:lpstr>Steps to identify m.dot sites</vt:lpstr>
      <vt:lpstr>Example desktop site</vt:lpstr>
      <vt:lpstr>Example m.dot site</vt:lpstr>
      <vt:lpstr>Desktop and m.dot</vt:lpstr>
      <vt:lpstr>Responsive web sites</vt:lpstr>
      <vt:lpstr>Identifying a responsive web site</vt:lpstr>
      <vt:lpstr>Example of a responsive web site – desktop</vt:lpstr>
      <vt:lpstr>Example of a responsive web site – mobile</vt:lpstr>
      <vt:lpstr>2. Define application functionality</vt:lpstr>
      <vt:lpstr>Define application functionality</vt:lpstr>
      <vt:lpstr>Define application functionality</vt:lpstr>
      <vt:lpstr>Common elements to test</vt:lpstr>
      <vt:lpstr>Exercise Mobile site only</vt:lpstr>
      <vt:lpstr>Find these guidelines</vt:lpstr>
      <vt:lpstr>3. Test critical issues</vt:lpstr>
      <vt:lpstr>New features means new traps</vt:lpstr>
      <vt:lpstr>Traps identified</vt:lpstr>
      <vt:lpstr>Exit trap</vt:lpstr>
      <vt:lpstr>Exit trap</vt:lpstr>
      <vt:lpstr>Exit trap</vt:lpstr>
      <vt:lpstr>Swipe / Scroll trap</vt:lpstr>
      <vt:lpstr>Swipe / Scroll trap</vt:lpstr>
      <vt:lpstr>Text-to-speech trap</vt:lpstr>
      <vt:lpstr>Text-to-speech trap</vt:lpstr>
      <vt:lpstr>Headset trap</vt:lpstr>
      <vt:lpstr>Headset trap</vt:lpstr>
      <vt:lpstr>Layer trap</vt:lpstr>
      <vt:lpstr>Layer trap</vt:lpstr>
      <vt:lpstr>Exercise Mobile site only</vt:lpstr>
      <vt:lpstr>Test mobile-specific issues</vt:lpstr>
      <vt:lpstr>Alternatives</vt:lpstr>
      <vt:lpstr>Alternatives</vt:lpstr>
      <vt:lpstr>Let’s see an example from the document</vt:lpstr>
      <vt:lpstr>2.2 Touch gestures</vt:lpstr>
      <vt:lpstr>Examples of touch gestures</vt:lpstr>
      <vt:lpstr>Examples of alternative, accessible gestures:</vt:lpstr>
      <vt:lpstr>About this requirement</vt:lpstr>
      <vt:lpstr>About this requirement</vt:lpstr>
      <vt:lpstr>How to test</vt:lpstr>
      <vt:lpstr>2.2 Touch gestures</vt:lpstr>
      <vt:lpstr>2.2 Touch gestures</vt:lpstr>
      <vt:lpstr>Let’s see the documents</vt:lpstr>
      <vt:lpstr>2.3 Geolocation</vt:lpstr>
      <vt:lpstr>2.3 Geolocation</vt:lpstr>
      <vt:lpstr>2.3 Geolocation</vt:lpstr>
      <vt:lpstr>2.3 Geolocation</vt:lpstr>
      <vt:lpstr>2.8 Summary of content</vt:lpstr>
      <vt:lpstr>2.8: Summary of content</vt:lpstr>
      <vt:lpstr>2.8: Summary of content</vt:lpstr>
      <vt:lpstr>2.8: Summary of content</vt:lpstr>
      <vt:lpstr>2.9: Ambiguous text</vt:lpstr>
      <vt:lpstr>2.9: Ambiguous text</vt:lpstr>
      <vt:lpstr>2.9: Ambiguous text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Tomas</dc:creator>
  <cp:lastModifiedBy>Gian Wild</cp:lastModifiedBy>
  <cp:revision>180</cp:revision>
  <cp:lastPrinted>2022-11-13T05:42:10Z</cp:lastPrinted>
  <dcterms:created xsi:type="dcterms:W3CDTF">2019-01-10T22:55:08Z</dcterms:created>
  <dcterms:modified xsi:type="dcterms:W3CDTF">2022-11-20T17:33:30Z</dcterms:modified>
</cp:coreProperties>
</file>