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roxima Nov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5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799addf9db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799addf9db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fdb6882a66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fdb6882a66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db6882a66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fdb6882a66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99addf9d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99addf9d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7f9f4a2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7f9f4a2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db6882a6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db6882a6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9903f814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79903f814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79903f8145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79903f8145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db6882a66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db6882a66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db6882a66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fdb6882a66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db6882a66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fdb6882a66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Accessibility Testing in Maryland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the Statewide IT Access Initiative tests and validates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&amp;  web application accessibility compliance</a:t>
            </a:r>
            <a:endParaRPr/>
          </a:p>
        </p:txBody>
      </p:sp>
      <p:pic>
        <p:nvPicPr>
          <p:cNvPr id="61" name="Google Shape;61;p13" descr="MDTAP logo" title="MDTAP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1467" y="3266225"/>
            <a:ext cx="1532580" cy="1331174"/>
          </a:xfrm>
          <a:prstGeom prst="rect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Practice Session</a:t>
            </a:r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To: https://www.premierleague.com/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with Vendors or 3rd party products</a:t>
            </a:r>
            <a:endParaRPr/>
          </a:p>
        </p:txBody>
      </p:sp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suggestions and additional resources for solutions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Trust but verify (validation of efforts)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Widgets &amp; plugins that were purchased as part of a solution should have alternatives if they are not accessible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Attempt to report issues to the widget developers if they are a separate entity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Offer a meeting to demonstrate issues or work through potential solutions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Vendors may ask for such a meeting too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</a:t>
            </a:r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Establish a standardized approach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multiple tools and browsers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direction with standards and solutions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Intros: Andrew &amp; Stephen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Andrew Drummond</a:t>
            </a:r>
            <a:endParaRPr sz="16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Director of IT Accessibility Policy &amp; Programs - State of Maryland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Certified expert witness in the area of assistive &amp; inclusive technologies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IAAP Certified in Professional in Accessibility</a:t>
            </a:r>
            <a:endParaRPr/>
          </a:p>
        </p:txBody>
      </p:sp>
      <p:pic>
        <p:nvPicPr>
          <p:cNvPr id="70" name="Google Shape;70;p14" descr="IAAP Certified CPACC" title="IAAP Certified CPACC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3" y="3190225"/>
            <a:ext cx="1652600" cy="14706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Stephen Polacek</a:t>
            </a:r>
            <a:endParaRPr sz="16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IT Accessibility Program Specialist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Certified Expert for NVDA Screen Reader</a:t>
            </a:r>
            <a:endParaRPr/>
          </a:p>
        </p:txBody>
      </p:sp>
      <p:pic>
        <p:nvPicPr>
          <p:cNvPr id="69" name="Google Shape;69;p14" descr="NVDA Certified Expert 2019" title="NVDA certification"/>
          <p:cNvPicPr preferRelativeResize="0"/>
          <p:nvPr/>
        </p:nvPicPr>
        <p:blipFill rotWithShape="1">
          <a:blip r:embed="rId4">
            <a:alphaModFix/>
          </a:blip>
          <a:srcRect t="32935"/>
          <a:stretch/>
        </p:blipFill>
        <p:spPr>
          <a:xfrm>
            <a:off x="4903800" y="2324100"/>
            <a:ext cx="2181225" cy="10731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MD IT Access Initiative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Who We Are</a:t>
            </a:r>
            <a:r>
              <a:rPr lang="en"/>
              <a:t>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statewide government initiative that focuses on ensuring the state’s digital footprint is accessible for all.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Apart of the ONLY cabinet level Department of Disabilities in the nation!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u="sng"/>
              <a:t>What We Do</a:t>
            </a:r>
            <a:r>
              <a:rPr lang="en"/>
              <a:t>: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 support to state agencies in: procurement, accessibility testing, remediation, edification of state staff, consultative support, and document accessibility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Guidelines &amp; Laws Apply in Maryland?</a:t>
            </a:r>
            <a:endParaRPr/>
          </a:p>
        </p:txBody>
      </p:sp>
      <p:sp>
        <p:nvSpPr>
          <p:cNvPr id="82" name="Google Shape;82;p16" descr="decorative"/>
          <p:cNvSpPr/>
          <p:nvPr/>
        </p:nvSpPr>
        <p:spPr>
          <a:xfrm>
            <a:off x="1562100" y="3467100"/>
            <a:ext cx="5727600" cy="990600"/>
          </a:xfrm>
          <a:prstGeom prst="trapezoid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2298700" y="3581400"/>
            <a:ext cx="4089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Proxima Nova"/>
                <a:ea typeface="Proxima Nova"/>
                <a:cs typeface="Proxima Nova"/>
                <a:sym typeface="Proxima Nova"/>
              </a:rPr>
              <a:t>Web Content Accessibility Guidelines 2.0 AA</a:t>
            </a:r>
            <a:endParaRPr sz="1800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 descr="decorative"/>
          <p:cNvSpPr/>
          <p:nvPr/>
        </p:nvSpPr>
        <p:spPr>
          <a:xfrm>
            <a:off x="1803400" y="2489200"/>
            <a:ext cx="5232300" cy="990600"/>
          </a:xfrm>
          <a:prstGeom prst="trapezoid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3124200" y="2778050"/>
            <a:ext cx="242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Federal Section 508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5" name="Google Shape;85;p16" descr="decorative"/>
          <p:cNvSpPr/>
          <p:nvPr/>
        </p:nvSpPr>
        <p:spPr>
          <a:xfrm>
            <a:off x="2044600" y="1498600"/>
            <a:ext cx="4749900" cy="990600"/>
          </a:xfrm>
          <a:prstGeom prst="trapezoid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2381250" y="1763038"/>
            <a:ext cx="408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Maryland Nonvisual Access Clause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of Law</a:t>
            </a: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431800" y="14478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WCAG 2.0 AA</a:t>
            </a:r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457200" y="23876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508</a:t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431800" y="33274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MD NVA</a:t>
            </a:r>
            <a:endParaRPr/>
          </a:p>
        </p:txBody>
      </p:sp>
      <p:cxnSp>
        <p:nvCxnSpPr>
          <p:cNvPr id="97" name="Google Shape;97;p17" descr="arrow from Section 508 to Referenced Standards"/>
          <p:cNvCxnSpPr>
            <a:endCxn id="96" idx="1"/>
          </p:cNvCxnSpPr>
          <p:nvPr/>
        </p:nvCxnSpPr>
        <p:spPr>
          <a:xfrm rot="10800000" flipH="1">
            <a:off x="2019300" y="2628950"/>
            <a:ext cx="1600200" cy="126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p17" descr="1/2 arrow from WCAG to Referenced Standards"/>
          <p:cNvCxnSpPr/>
          <p:nvPr/>
        </p:nvCxnSpPr>
        <p:spPr>
          <a:xfrm>
            <a:off x="1981200" y="1689100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7" descr="1/2 arrow from WCAG to Referenced Standards"/>
          <p:cNvCxnSpPr/>
          <p:nvPr/>
        </p:nvCxnSpPr>
        <p:spPr>
          <a:xfrm>
            <a:off x="2755900" y="1689100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7" descr="1/2 arrow from MD NVA to Referenced Standards"/>
          <p:cNvCxnSpPr/>
          <p:nvPr/>
        </p:nvCxnSpPr>
        <p:spPr>
          <a:xfrm>
            <a:off x="1981200" y="3568750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7" descr="1/2 arrow from WCAG to Referenced Standards"/>
          <p:cNvCxnSpPr/>
          <p:nvPr/>
        </p:nvCxnSpPr>
        <p:spPr>
          <a:xfrm rot="10800000">
            <a:off x="2755900" y="2603500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6" name="Google Shape;96;p17"/>
          <p:cNvSpPr/>
          <p:nvPr/>
        </p:nvSpPr>
        <p:spPr>
          <a:xfrm>
            <a:off x="3619500" y="2387600"/>
            <a:ext cx="2006600" cy="48270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Referenced Standards</a:t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7188200" y="5143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E. Docs</a:t>
            </a: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7188200" y="14541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 Content</a:t>
            </a: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7213600" y="23939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Mobile Apps</a:t>
            </a: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7188200" y="33337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</a:t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7188200" y="4273500"/>
            <a:ext cx="1549500" cy="482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Kiosks</a:t>
            </a:r>
            <a:endParaRPr/>
          </a:p>
        </p:txBody>
      </p:sp>
      <p:cxnSp>
        <p:nvCxnSpPr>
          <p:cNvPr id="113" name="Google Shape;113;p17" descr="Arrow from Referenced Standards to E. Docs"/>
          <p:cNvCxnSpPr/>
          <p:nvPr/>
        </p:nvCxnSpPr>
        <p:spPr>
          <a:xfrm rot="10800000">
            <a:off x="6426100" y="736625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06" name="Google Shape;106;p17" descr="Arrow from Referenced Standards to Web Content"/>
          <p:cNvCxnSpPr/>
          <p:nvPr/>
        </p:nvCxnSpPr>
        <p:spPr>
          <a:xfrm rot="10800000">
            <a:off x="6426100" y="1689125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05" name="Google Shape;105;p17" descr="Arrow from Referenced Standards to Mobile Apps"/>
          <p:cNvCxnSpPr/>
          <p:nvPr/>
        </p:nvCxnSpPr>
        <p:spPr>
          <a:xfrm rot="10800000" flipH="1">
            <a:off x="5626100" y="2622650"/>
            <a:ext cx="1600200" cy="126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" name="Google Shape;108;p17" descr="Arrow from Referenced Standards to Software"/>
          <p:cNvCxnSpPr/>
          <p:nvPr/>
        </p:nvCxnSpPr>
        <p:spPr>
          <a:xfrm rot="10800000">
            <a:off x="6426100" y="3568775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15" name="Google Shape;115;p17" descr="Arrow from Referenced Standards to Kiosks"/>
          <p:cNvCxnSpPr/>
          <p:nvPr/>
        </p:nvCxnSpPr>
        <p:spPr>
          <a:xfrm rot="10800000">
            <a:off x="6426100" y="4546775"/>
            <a:ext cx="7875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10" name="Google Shape;110;p17"/>
          <p:cNvSpPr txBox="1"/>
          <p:nvPr/>
        </p:nvSpPr>
        <p:spPr>
          <a:xfrm>
            <a:off x="3016249" y="3094300"/>
            <a:ext cx="330465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Proxima Nova"/>
                <a:ea typeface="Proxima Nova"/>
                <a:cs typeface="Proxima Nova"/>
                <a:sym typeface="Proxima Nova"/>
              </a:rPr>
              <a:t>Determination of Compliance</a:t>
            </a:r>
            <a:endParaRPr sz="18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114" name="Google Shape;114;p17" descr="decorative"/>
          <p:cNvCxnSpPr/>
          <p:nvPr/>
        </p:nvCxnSpPr>
        <p:spPr>
          <a:xfrm>
            <a:off x="6438900" y="736625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7" descr="decorative"/>
          <p:cNvCxnSpPr/>
          <p:nvPr/>
        </p:nvCxnSpPr>
        <p:spPr>
          <a:xfrm rot="10800000">
            <a:off x="6438900" y="3581525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7" descr="decorative"/>
          <p:cNvCxnSpPr/>
          <p:nvPr/>
        </p:nvCxnSpPr>
        <p:spPr>
          <a:xfrm rot="10800000">
            <a:off x="6438900" y="2603525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7" name="Google Shape;107;p17" descr="decorative"/>
          <p:cNvCxnSpPr/>
          <p:nvPr/>
        </p:nvCxnSpPr>
        <p:spPr>
          <a:xfrm>
            <a:off x="6438900" y="1689125"/>
            <a:ext cx="0" cy="9525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Procedure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Request Handling</a:t>
            </a:r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Centralized &amp; streamlined ticketing system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Metrics for agency, intra-agency and legislative purposes </a:t>
            </a: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749300" y="2311400"/>
            <a:ext cx="2184300" cy="930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Agency point of contact submits ticket requesting IT Accessibility</a:t>
            </a:r>
            <a:endParaRPr/>
          </a:p>
        </p:txBody>
      </p:sp>
      <p:cxnSp>
        <p:nvCxnSpPr>
          <p:cNvPr id="137" name="Google Shape;137;p19" descr="Arrow from step 1 to step 2"/>
          <p:cNvCxnSpPr>
            <a:stCxn id="128" idx="3"/>
            <a:endCxn id="129" idx="1"/>
          </p:cNvCxnSpPr>
          <p:nvPr/>
        </p:nvCxnSpPr>
        <p:spPr>
          <a:xfrm>
            <a:off x="2933600" y="2776550"/>
            <a:ext cx="3429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9" name="Google Shape;129;p19"/>
          <p:cNvSpPr/>
          <p:nvPr/>
        </p:nvSpPr>
        <p:spPr>
          <a:xfrm>
            <a:off x="3276600" y="2311400"/>
            <a:ext cx="2184300" cy="930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Ticket Acknowledgement &amp; Categorization</a:t>
            </a:r>
            <a:endParaRPr/>
          </a:p>
        </p:txBody>
      </p:sp>
      <p:cxnSp>
        <p:nvCxnSpPr>
          <p:cNvPr id="138" name="Google Shape;138;p19" descr="Arrow from step 2 to step 3"/>
          <p:cNvCxnSpPr/>
          <p:nvPr/>
        </p:nvCxnSpPr>
        <p:spPr>
          <a:xfrm>
            <a:off x="5473600" y="2776550"/>
            <a:ext cx="3429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0" name="Google Shape;130;p19"/>
          <p:cNvSpPr/>
          <p:nvPr/>
        </p:nvSpPr>
        <p:spPr>
          <a:xfrm>
            <a:off x="5803900" y="2311400"/>
            <a:ext cx="2184300" cy="930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of Site or App - Report Generated</a:t>
            </a:r>
            <a:endParaRPr/>
          </a:p>
        </p:txBody>
      </p:sp>
      <p:cxnSp>
        <p:nvCxnSpPr>
          <p:cNvPr id="142" name="Google Shape;142;p19" descr="Arrow from step 3 to step 4"/>
          <p:cNvCxnSpPr>
            <a:stCxn id="131" idx="0"/>
            <a:endCxn id="130" idx="2"/>
          </p:cNvCxnSpPr>
          <p:nvPr/>
        </p:nvCxnSpPr>
        <p:spPr>
          <a:xfrm rot="-5400000">
            <a:off x="4178300" y="904875"/>
            <a:ext cx="381000" cy="5054700"/>
          </a:xfrm>
          <a:prstGeom prst="bentConnector3">
            <a:avLst>
              <a:gd name="adj1" fmla="val 50003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131" name="Google Shape;131;p19"/>
          <p:cNvSpPr/>
          <p:nvPr/>
        </p:nvSpPr>
        <p:spPr>
          <a:xfrm>
            <a:off x="749300" y="3622725"/>
            <a:ext cx="2184300" cy="930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Agency/Vendor Conducts Remediation</a:t>
            </a:r>
            <a:endParaRPr/>
          </a:p>
        </p:txBody>
      </p:sp>
      <p:cxnSp>
        <p:nvCxnSpPr>
          <p:cNvPr id="139" name="Google Shape;139;p19" descr="Arrow from step 5 to step 4"/>
          <p:cNvCxnSpPr/>
          <p:nvPr/>
        </p:nvCxnSpPr>
        <p:spPr>
          <a:xfrm>
            <a:off x="2933600" y="4087875"/>
            <a:ext cx="3429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2" name="Google Shape;132;p19"/>
          <p:cNvSpPr/>
          <p:nvPr/>
        </p:nvSpPr>
        <p:spPr>
          <a:xfrm>
            <a:off x="3276600" y="3622725"/>
            <a:ext cx="2184300" cy="9303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Validation of Remediation Efforts</a:t>
            </a:r>
            <a:endParaRPr/>
          </a:p>
        </p:txBody>
      </p:sp>
      <p:cxnSp>
        <p:nvCxnSpPr>
          <p:cNvPr id="140" name="Google Shape;140;p19" descr="Arrow from step 5 to not approved symbol"/>
          <p:cNvCxnSpPr>
            <a:endCxn id="134" idx="2"/>
          </p:cNvCxnSpPr>
          <p:nvPr/>
        </p:nvCxnSpPr>
        <p:spPr>
          <a:xfrm rot="10800000" flipH="1">
            <a:off x="5473600" y="3775125"/>
            <a:ext cx="330300" cy="3144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4" name="Google Shape;134;p19" descr="Not approved - red circle with line through"/>
          <p:cNvSpPr/>
          <p:nvPr/>
        </p:nvSpPr>
        <p:spPr>
          <a:xfrm>
            <a:off x="5803900" y="3622725"/>
            <a:ext cx="304800" cy="304800"/>
          </a:xfrm>
          <a:prstGeom prst="noSmoking">
            <a:avLst>
              <a:gd name="adj" fmla="val 18750"/>
            </a:avLst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"/>
          <p:cNvSpPr/>
          <p:nvPr/>
        </p:nvSpPr>
        <p:spPr>
          <a:xfrm>
            <a:off x="6172200" y="3552775"/>
            <a:ext cx="1816000" cy="444600"/>
          </a:xfrm>
          <a:prstGeom prst="flowChart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 Process</a:t>
            </a:r>
            <a:endParaRPr/>
          </a:p>
        </p:txBody>
      </p:sp>
      <p:cxnSp>
        <p:nvCxnSpPr>
          <p:cNvPr id="141" name="Google Shape;141;p19" descr="Arrow from step 5 to approved symbol"/>
          <p:cNvCxnSpPr>
            <a:endCxn id="133" idx="2"/>
          </p:cNvCxnSpPr>
          <p:nvPr/>
        </p:nvCxnSpPr>
        <p:spPr>
          <a:xfrm>
            <a:off x="5473600" y="4114925"/>
            <a:ext cx="330300" cy="1968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33" name="Google Shape;133;p19" descr="Approved - green circle"/>
          <p:cNvSpPr/>
          <p:nvPr/>
        </p:nvSpPr>
        <p:spPr>
          <a:xfrm>
            <a:off x="5803900" y="4159325"/>
            <a:ext cx="304800" cy="304800"/>
          </a:xfrm>
          <a:prstGeom prst="donut">
            <a:avLst>
              <a:gd name="adj" fmla="val 25000"/>
            </a:avLst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9"/>
          <p:cNvSpPr/>
          <p:nvPr/>
        </p:nvSpPr>
        <p:spPr>
          <a:xfrm>
            <a:off x="6172150" y="4089425"/>
            <a:ext cx="1815900" cy="4446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Compliant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Procedures &amp; Tools</a:t>
            </a:r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Automated Inspector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Keyboard functionality and visual focus indication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Color Contrast Analysis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Screen Reader testing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Two separate SRs</a:t>
            </a:r>
            <a:endParaRPr sz="14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Mobile Device testing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Reflow, Magnification, Physical Assistant, Screen Reader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Any new content specific to mobile</a:t>
            </a:r>
            <a:endParaRPr sz="1400"/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ANDI/WAVE/aXe or other tool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Color Contrast Analyzer by Level Access ™  or similar tool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Standard QWERTY Keyboard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Chrome/Firefox/Edge/Safari 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at least 2</a:t>
            </a:r>
            <a:endParaRPr sz="14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NVDA/JAWS and VoiceOver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Windows &amp; MacOS</a:t>
            </a:r>
            <a:endParaRPr sz="14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Native Accessibility Features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Android &amp; iOS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69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Writing</a:t>
            </a:r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Standardized Approach</a:t>
            </a:r>
            <a:endParaRPr sz="1600"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Divided by Section &amp; Error Location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Priority Level (Critical, Required, Suggested, Concern)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WCAG Standard # for solution research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Written description of error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Sub point providing suggested remediation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Sub points with errors in the same location or element</a:t>
            </a:r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body" idx="2"/>
          </p:nvPr>
        </p:nvSpPr>
        <p:spPr>
          <a:xfrm>
            <a:off x="4781600" y="288875"/>
            <a:ext cx="3999900" cy="44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Example:</a:t>
            </a:r>
            <a:endParaRPr sz="16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Domain Issue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(Critical - 1.1.1) The company logo on the header ribbon does not have an alternative text description.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i="1"/>
              <a:t>Add alt='[COMPANY NAME] logo' to the &lt;img&gt; element.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Homepage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(Required - 1.4.3) The news article text does not meet minimum contrast requirements.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" i="1"/>
              <a:t>Change the text's color to #616161 or change the background to #FFFFFF to achieve AA compliance.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522</Words>
  <Application>Microsoft Office PowerPoint</Application>
  <PresentationFormat>On-screen Show (16:9)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Proxima Nova</vt:lpstr>
      <vt:lpstr>Arial</vt:lpstr>
      <vt:lpstr>Spearmint</vt:lpstr>
      <vt:lpstr>Accessibility Testing in Maryland</vt:lpstr>
      <vt:lpstr>Intros: Andrew &amp; Stephen</vt:lpstr>
      <vt:lpstr>MD IT Access Initiative</vt:lpstr>
      <vt:lpstr>What Guidelines &amp; Laws Apply in Maryland?</vt:lpstr>
      <vt:lpstr>Application of Law</vt:lpstr>
      <vt:lpstr>Testing Procedure</vt:lpstr>
      <vt:lpstr>Testing Request Handling</vt:lpstr>
      <vt:lpstr>Testing Procedures &amp; Tools</vt:lpstr>
      <vt:lpstr>Report Writing</vt:lpstr>
      <vt:lpstr>Testing Practice Session</vt:lpstr>
      <vt:lpstr>Working with Vendors or 3rd party products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Testing in Maryland</dc:title>
  <cp:lastModifiedBy>Stephen Polacek</cp:lastModifiedBy>
  <cp:revision>11</cp:revision>
  <dcterms:modified xsi:type="dcterms:W3CDTF">2022-10-31T18:02:58Z</dcterms:modified>
</cp:coreProperties>
</file>