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77"/>
  </p:notesMasterIdLst>
  <p:handoutMasterIdLst>
    <p:handoutMasterId r:id="rId78"/>
  </p:handoutMasterIdLst>
  <p:sldIdLst>
    <p:sldId id="435" r:id="rId5"/>
    <p:sldId id="437" r:id="rId6"/>
    <p:sldId id="436" r:id="rId7"/>
    <p:sldId id="503" r:id="rId8"/>
    <p:sldId id="501" r:id="rId9"/>
    <p:sldId id="624" r:id="rId10"/>
    <p:sldId id="627" r:id="rId11"/>
    <p:sldId id="500" r:id="rId12"/>
    <p:sldId id="438" r:id="rId13"/>
    <p:sldId id="439" r:id="rId14"/>
    <p:sldId id="440" r:id="rId15"/>
    <p:sldId id="443" r:id="rId16"/>
    <p:sldId id="675" r:id="rId17"/>
    <p:sldId id="676" r:id="rId18"/>
    <p:sldId id="496" r:id="rId19"/>
    <p:sldId id="497" r:id="rId20"/>
    <p:sldId id="489" r:id="rId21"/>
    <p:sldId id="490" r:id="rId22"/>
    <p:sldId id="460" r:id="rId23"/>
    <p:sldId id="448" r:id="rId24"/>
    <p:sldId id="449" r:id="rId25"/>
    <p:sldId id="552" r:id="rId26"/>
    <p:sldId id="450" r:id="rId27"/>
    <p:sldId id="673" r:id="rId28"/>
    <p:sldId id="600" r:id="rId29"/>
    <p:sldId id="674" r:id="rId30"/>
    <p:sldId id="677" r:id="rId31"/>
    <p:sldId id="601" r:id="rId32"/>
    <p:sldId id="461" r:id="rId33"/>
    <p:sldId id="462" r:id="rId34"/>
    <p:sldId id="464" r:id="rId35"/>
    <p:sldId id="465" r:id="rId36"/>
    <p:sldId id="466" r:id="rId37"/>
    <p:sldId id="467" r:id="rId38"/>
    <p:sldId id="468" r:id="rId39"/>
    <p:sldId id="469" r:id="rId40"/>
    <p:sldId id="470" r:id="rId41"/>
    <p:sldId id="471" r:id="rId42"/>
    <p:sldId id="680" r:id="rId43"/>
    <p:sldId id="681" r:id="rId44"/>
    <p:sldId id="682" r:id="rId45"/>
    <p:sldId id="683" r:id="rId46"/>
    <p:sldId id="475" r:id="rId47"/>
    <p:sldId id="480" r:id="rId48"/>
    <p:sldId id="492" r:id="rId49"/>
    <p:sldId id="457" r:id="rId50"/>
    <p:sldId id="491" r:id="rId51"/>
    <p:sldId id="446" r:id="rId52"/>
    <p:sldId id="481" r:id="rId53"/>
    <p:sldId id="649" r:id="rId54"/>
    <p:sldId id="499" r:id="rId55"/>
    <p:sldId id="664" r:id="rId56"/>
    <p:sldId id="669" r:id="rId57"/>
    <p:sldId id="665" r:id="rId58"/>
    <p:sldId id="670" r:id="rId59"/>
    <p:sldId id="666" r:id="rId60"/>
    <p:sldId id="667" r:id="rId61"/>
    <p:sldId id="672" r:id="rId62"/>
    <p:sldId id="653" r:id="rId63"/>
    <p:sldId id="668" r:id="rId64"/>
    <p:sldId id="671" r:id="rId65"/>
    <p:sldId id="679" r:id="rId66"/>
    <p:sldId id="418" r:id="rId67"/>
    <p:sldId id="678" r:id="rId68"/>
    <p:sldId id="399" r:id="rId69"/>
    <p:sldId id="602" r:id="rId70"/>
    <p:sldId id="604" r:id="rId71"/>
    <p:sldId id="621" r:id="rId72"/>
    <p:sldId id="458" r:id="rId73"/>
    <p:sldId id="483" r:id="rId74"/>
    <p:sldId id="618" r:id="rId75"/>
    <p:sldId id="484"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p15:clr>
            <a:srgbClr val="A4A3A4"/>
          </p15:clr>
        </p15:guide>
        <p15:guide id="2" pos="3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9E9A95"/>
    <a:srgbClr val="382E25"/>
    <a:srgbClr val="C17945"/>
    <a:srgbClr val="31526A"/>
    <a:srgbClr val="690304"/>
    <a:srgbClr val="252626"/>
    <a:srgbClr val="A6A6A6"/>
    <a:srgbClr val="C6BFBB"/>
    <a:srgbClr val="EDEB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5" autoAdjust="0"/>
    <p:restoredTop sz="81669" autoAdjust="0"/>
  </p:normalViewPr>
  <p:slideViewPr>
    <p:cSldViewPr snapToGrid="0">
      <p:cViewPr varScale="1">
        <p:scale>
          <a:sx n="89" d="100"/>
          <a:sy n="89" d="100"/>
        </p:scale>
        <p:origin x="1392" y="114"/>
      </p:cViewPr>
      <p:guideLst>
        <p:guide orient="horz" pos="4247"/>
        <p:guide pos="39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11/16/2022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11/16/2022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w3.org/TR/UNDERSTANDING-WCAG20/visual-audio-contrast-text-presentation.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u.instructure.com/accounts/98865/external_tools/135244?launch_type=global_navig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8163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https://brichwin.pages.iu.edu/tests/mathML_speech_text_examples.html </a:t>
            </a:r>
          </a:p>
        </p:txBody>
      </p:sp>
    </p:spTree>
    <p:extLst>
      <p:ext uri="{BB962C8B-B14F-4D97-AF65-F5344CB8AC3E}">
        <p14:creationId xmlns:p14="http://schemas.microsoft.com/office/powerpoint/2010/main" val="613969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https://brichwin.pages.iu.edu/tests/mathML_speech_text_examples.html </a:t>
            </a:r>
          </a:p>
        </p:txBody>
      </p:sp>
    </p:spTree>
    <p:extLst>
      <p:ext uri="{BB962C8B-B14F-4D97-AF65-F5344CB8AC3E}">
        <p14:creationId xmlns:p14="http://schemas.microsoft.com/office/powerpoint/2010/main" val="2508836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303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319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ClearSpeak:  use</a:t>
            </a:r>
            <a:r>
              <a:rPr lang="en-US" baseline="0" dirty="0"/>
              <a:t> common ways of speaking math with pauses or words to disambiguate</a:t>
            </a:r>
          </a:p>
          <a:p>
            <a:r>
              <a:rPr lang="en-US" baseline="0" dirty="0"/>
              <a:t>Ex:  “the fraction with numerator 1 and denominator x+1”</a:t>
            </a:r>
            <a:endParaRPr lang="en-US" dirty="0"/>
          </a:p>
          <a:p>
            <a:r>
              <a:rPr lang="en-US" dirty="0"/>
              <a:t>Mention MathSpeak</a:t>
            </a:r>
            <a:r>
              <a:rPr lang="en-US" baseline="0" dirty="0"/>
              <a:t> (follows braille), </a:t>
            </a:r>
            <a:r>
              <a:rPr lang="en-US" baseline="0" dirty="0" err="1"/>
              <a:t>SimpleSpeech</a:t>
            </a:r>
            <a:r>
              <a:rPr lang="en-US" baseline="0" dirty="0"/>
              <a:t> (make simple things simple)</a:t>
            </a:r>
          </a:p>
          <a:p>
            <a:endParaRPr lang="en-US" dirty="0"/>
          </a:p>
        </p:txBody>
      </p:sp>
    </p:spTree>
    <p:extLst>
      <p:ext uri="{BB962C8B-B14F-4D97-AF65-F5344CB8AC3E}">
        <p14:creationId xmlns:p14="http://schemas.microsoft.com/office/powerpoint/2010/main" val="142235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26</a:t>
            </a:fld>
            <a:endParaRPr lang="en-US"/>
          </a:p>
        </p:txBody>
      </p:sp>
    </p:spTree>
    <p:extLst>
      <p:ext uri="{BB962C8B-B14F-4D97-AF65-F5344CB8AC3E}">
        <p14:creationId xmlns:p14="http://schemas.microsoft.com/office/powerpoint/2010/main" val="241466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https://docs.wiris.com/en/mathtype/office_tools/accessibility/clearspeak</a:t>
            </a:r>
          </a:p>
        </p:txBody>
      </p:sp>
      <p:sp>
        <p:nvSpPr>
          <p:cNvPr id="4" name="Slide Number Placeholder 3"/>
          <p:cNvSpPr>
            <a:spLocks noGrp="1"/>
          </p:cNvSpPr>
          <p:nvPr>
            <p:ph type="sldNum" sz="quarter" idx="5"/>
          </p:nvPr>
        </p:nvSpPr>
        <p:spPr/>
        <p:txBody>
          <a:bodyPr/>
          <a:lstStyle/>
          <a:p>
            <a:fld id="{9706D261-4ACC-5E49-97C5-9D8FD2D9A3AF}" type="slidenum">
              <a:rPr lang="en-US" smtClean="0"/>
              <a:t>27</a:t>
            </a:fld>
            <a:endParaRPr lang="en-US"/>
          </a:p>
        </p:txBody>
      </p:sp>
    </p:spTree>
    <p:extLst>
      <p:ext uri="{BB962C8B-B14F-4D97-AF65-F5344CB8AC3E}">
        <p14:creationId xmlns:p14="http://schemas.microsoft.com/office/powerpoint/2010/main" val="3422597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page with MathML for testing screen-readers: https://brichwin.pages.iu.edu/tests/mathML_speech_text_examples.html</a:t>
            </a:r>
          </a:p>
          <a:p>
            <a:r>
              <a:rPr lang="en-US" dirty="0"/>
              <a:t>Web page used for bug report to Freedom Scientific re: JAWS math speech issues: https://brichwin.pages.iu.edu/tests/jaws_Reading_MathML_ambiguously-2021-06-07.html</a:t>
            </a:r>
          </a:p>
          <a:p>
            <a:r>
              <a:rPr lang="en-US" dirty="0"/>
              <a:t>URL to issue filed with Freedom Scientific: https://github.com/FreedomScientific/VFO-standards-support/issues/539</a:t>
            </a:r>
          </a:p>
          <a:p>
            <a:endParaRPr lang="en-US" dirty="0"/>
          </a:p>
          <a:p>
            <a:endParaRPr lang="en-US" dirty="0"/>
          </a:p>
          <a:p>
            <a:endParaRPr lang="en-US" dirty="0"/>
          </a:p>
        </p:txBody>
      </p:sp>
    </p:spTree>
    <p:extLst>
      <p:ext uri="{BB962C8B-B14F-4D97-AF65-F5344CB8AC3E}">
        <p14:creationId xmlns:p14="http://schemas.microsoft.com/office/powerpoint/2010/main" val="2385758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0632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https://brichwin.pages.iu.edu/tests/mathML_speech_text_examples.html</a:t>
            </a:r>
          </a:p>
        </p:txBody>
      </p:sp>
    </p:spTree>
    <p:extLst>
      <p:ext uri="{BB962C8B-B14F-4D97-AF65-F5344CB8AC3E}">
        <p14:creationId xmlns:p14="http://schemas.microsoft.com/office/powerpoint/2010/main" val="124880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3719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9203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1642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9685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https://brichwin.pages.iu.edu/tests/mathML_speech_text_examples.html</a:t>
            </a:r>
          </a:p>
        </p:txBody>
      </p:sp>
    </p:spTree>
    <p:extLst>
      <p:ext uri="{BB962C8B-B14F-4D97-AF65-F5344CB8AC3E}">
        <p14:creationId xmlns:p14="http://schemas.microsoft.com/office/powerpoint/2010/main" val="3933378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7844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392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8840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https://brichwin.pages.iu.edu/tests/mathML_speech_text_examples.html</a:t>
            </a:r>
          </a:p>
        </p:txBody>
      </p:sp>
    </p:spTree>
    <p:extLst>
      <p:ext uri="{BB962C8B-B14F-4D97-AF65-F5344CB8AC3E}">
        <p14:creationId xmlns:p14="http://schemas.microsoft.com/office/powerpoint/2010/main" val="2740210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8810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344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5575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367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6355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VoiceOver only differentiates the two square root equations by using a mix of different timings and intonation. The inconsistency would add to the challenge!</a:t>
            </a:r>
          </a:p>
        </p:txBody>
      </p:sp>
    </p:spTree>
    <p:extLst>
      <p:ext uri="{BB962C8B-B14F-4D97-AF65-F5344CB8AC3E}">
        <p14:creationId xmlns:p14="http://schemas.microsoft.com/office/powerpoint/2010/main" val="2612387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https://nvda.groups.io/g/nvda/topic/84904907 </a:t>
            </a:r>
          </a:p>
        </p:txBody>
      </p:sp>
    </p:spTree>
    <p:extLst>
      <p:ext uri="{BB962C8B-B14F-4D97-AF65-F5344CB8AC3E}">
        <p14:creationId xmlns:p14="http://schemas.microsoft.com/office/powerpoint/2010/main" val="2573471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2548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3211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4652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https://info.wiris.com/mathplayer-info</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50</a:t>
            </a:fld>
            <a:endParaRPr lang="en-US"/>
          </a:p>
        </p:txBody>
      </p:sp>
    </p:spTree>
    <p:extLst>
      <p:ext uri="{BB962C8B-B14F-4D97-AF65-F5344CB8AC3E}">
        <p14:creationId xmlns:p14="http://schemas.microsoft.com/office/powerpoint/2010/main" val="694992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https://daisy.org/news-events/articles/creating-reading-accessible-math-w/</a:t>
            </a:r>
          </a:p>
          <a:p>
            <a:r>
              <a:rPr lang="en-US" dirty="0"/>
              <a:t>28:20 example of navigating math using MathCAT.</a:t>
            </a:r>
          </a:p>
          <a:p>
            <a:endParaRPr lang="en-US" dirty="0"/>
          </a:p>
        </p:txBody>
      </p:sp>
    </p:spTree>
    <p:extLst>
      <p:ext uri="{BB962C8B-B14F-4D97-AF65-F5344CB8AC3E}">
        <p14:creationId xmlns:p14="http://schemas.microsoft.com/office/powerpoint/2010/main" val="2868828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https://addons.nvda-project.org/addons/MathCAT.en.html</a:t>
            </a:r>
          </a:p>
        </p:txBody>
      </p:sp>
    </p:spTree>
    <p:extLst>
      <p:ext uri="{BB962C8B-B14F-4D97-AF65-F5344CB8AC3E}">
        <p14:creationId xmlns:p14="http://schemas.microsoft.com/office/powerpoint/2010/main" val="3945319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4002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63</a:t>
            </a:fld>
            <a:endParaRPr lang="en-US"/>
          </a:p>
        </p:txBody>
      </p:sp>
    </p:spTree>
    <p:extLst>
      <p:ext uri="{BB962C8B-B14F-4D97-AF65-F5344CB8AC3E}">
        <p14:creationId xmlns:p14="http://schemas.microsoft.com/office/powerpoint/2010/main" val="210816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While an alternative text description on an image of a math equation is better than nothing, it still a violation of </a:t>
            </a:r>
            <a:r>
              <a:rPr lang="en-US" sz="1200" b="0" i="0" u="none" strike="noStrike" kern="1200" dirty="0">
                <a:solidFill>
                  <a:schemeClr val="tx1"/>
                </a:solidFill>
                <a:effectLst/>
                <a:latin typeface="+mn-lt"/>
                <a:ea typeface="+mn-ea"/>
                <a:cs typeface="+mn-cs"/>
                <a:hlinkClick r:id="rId3"/>
              </a:rPr>
              <a:t>Success Criterion 1.4.5 Images of Text(link is external)</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Presenting an equation as an image denies the non-sighted user to derive the understanding through exploring structure, relationships, and meaningfully render the semantics in their desired form to perceive the math in an equivalent fashion to a sighted user.</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65</a:t>
            </a:fld>
            <a:endParaRPr lang="en-US"/>
          </a:p>
        </p:txBody>
      </p:sp>
    </p:spTree>
    <p:extLst>
      <p:ext uri="{BB962C8B-B14F-4D97-AF65-F5344CB8AC3E}">
        <p14:creationId xmlns:p14="http://schemas.microsoft.com/office/powerpoint/2010/main" val="3143361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Solves the problem of linearity also allows piecewise exploration.</a:t>
            </a:r>
          </a:p>
        </p:txBody>
      </p:sp>
      <p:sp>
        <p:nvSpPr>
          <p:cNvPr id="4" name="Slide Number Placeholder 3"/>
          <p:cNvSpPr>
            <a:spLocks noGrp="1"/>
          </p:cNvSpPr>
          <p:nvPr>
            <p:ph type="sldNum" sz="quarter" idx="5"/>
          </p:nvPr>
        </p:nvSpPr>
        <p:spPr/>
        <p:txBody>
          <a:bodyPr/>
          <a:lstStyle/>
          <a:p>
            <a:fld id="{9706D261-4ACC-5E49-97C5-9D8FD2D9A3AF}" type="slidenum">
              <a:rPr lang="en-US" smtClean="0"/>
              <a:t>66</a:t>
            </a:fld>
            <a:endParaRPr lang="en-US"/>
          </a:p>
        </p:txBody>
      </p:sp>
    </p:spTree>
    <p:extLst>
      <p:ext uri="{BB962C8B-B14F-4D97-AF65-F5344CB8AC3E}">
        <p14:creationId xmlns:p14="http://schemas.microsoft.com/office/powerpoint/2010/main" val="155881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has MathJax 2.7.7 running on it.</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67</a:t>
            </a:fld>
            <a:endParaRPr lang="en-US"/>
          </a:p>
        </p:txBody>
      </p:sp>
    </p:spTree>
    <p:extLst>
      <p:ext uri="{BB962C8B-B14F-4D97-AF65-F5344CB8AC3E}">
        <p14:creationId xmlns:p14="http://schemas.microsoft.com/office/powerpoint/2010/main" val="3119860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68</a:t>
            </a:fld>
            <a:endParaRPr lang="en-US"/>
          </a:p>
        </p:txBody>
      </p:sp>
    </p:spTree>
    <p:extLst>
      <p:ext uri="{BB962C8B-B14F-4D97-AF65-F5344CB8AC3E}">
        <p14:creationId xmlns:p14="http://schemas.microsoft.com/office/powerpoint/2010/main" val="11407815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3132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Apple’s response to math speech bugs (2016 – is the sentiment expressed still held by Apple today?): https://discussions.apple.com/thread/7475266 </a:t>
            </a:r>
          </a:p>
          <a:p>
            <a:endParaRPr lang="en-US" b="0" i="0" dirty="0">
              <a:solidFill>
                <a:srgbClr val="FFFFFF"/>
              </a:solidFill>
              <a:effectLst/>
              <a:latin typeface="Segoe UI" panose="020B0502040204020203" pitchFamily="34" charset="0"/>
            </a:endParaRPr>
          </a:p>
          <a:p>
            <a:r>
              <a:rPr lang="en-US" b="0" i="0" dirty="0">
                <a:solidFill>
                  <a:srgbClr val="FFFFFF"/>
                </a:solidFill>
                <a:effectLst/>
                <a:latin typeface="Segoe UI" panose="020B0502040204020203" pitchFamily="34" charset="0"/>
              </a:rPr>
              <a:t>A committee of guidance should be formed to tackle problems of why STEM content is working. Screen reader developers and subject matter experts can collaborate to ensure math content will be accessible in the future.</a:t>
            </a:r>
            <a:endParaRPr lang="en-US" dirty="0"/>
          </a:p>
        </p:txBody>
      </p:sp>
    </p:spTree>
    <p:extLst>
      <p:ext uri="{BB962C8B-B14F-4D97-AF65-F5344CB8AC3E}">
        <p14:creationId xmlns:p14="http://schemas.microsoft.com/office/powerpoint/2010/main" val="3583650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Reported in June of 2021. Asked for an update in June of 2022. Did not get a reply.</a:t>
            </a:r>
          </a:p>
        </p:txBody>
      </p:sp>
      <p:sp>
        <p:nvSpPr>
          <p:cNvPr id="4" name="Slide Number Placeholder 3"/>
          <p:cNvSpPr>
            <a:spLocks noGrp="1"/>
          </p:cNvSpPr>
          <p:nvPr>
            <p:ph type="sldNum" sz="quarter" idx="5"/>
          </p:nvPr>
        </p:nvSpPr>
        <p:spPr/>
        <p:txBody>
          <a:bodyPr/>
          <a:lstStyle/>
          <a:p>
            <a:fld id="{9706D261-4ACC-5E49-97C5-9D8FD2D9A3AF}" type="slidenum">
              <a:rPr lang="en-US" smtClean="0"/>
              <a:t>71</a:t>
            </a:fld>
            <a:endParaRPr lang="en-US"/>
          </a:p>
        </p:txBody>
      </p:sp>
    </p:spTree>
    <p:extLst>
      <p:ext uri="{BB962C8B-B14F-4D97-AF65-F5344CB8AC3E}">
        <p14:creationId xmlns:p14="http://schemas.microsoft.com/office/powerpoint/2010/main" val="3897017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the discussion </a:t>
            </a:r>
          </a:p>
        </p:txBody>
      </p:sp>
    </p:spTree>
    <p:extLst>
      <p:ext uri="{BB962C8B-B14F-4D97-AF65-F5344CB8AC3E}">
        <p14:creationId xmlns:p14="http://schemas.microsoft.com/office/powerpoint/2010/main" val="2583137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6981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689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1467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https://iu.instructure.com/accounts/98865/external_tools/135244?launch_type=global_navigation</a:t>
            </a: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13</a:t>
            </a:fld>
            <a:endParaRPr lang="en-US"/>
          </a:p>
        </p:txBody>
      </p:sp>
    </p:spTree>
    <p:extLst>
      <p:ext uri="{BB962C8B-B14F-4D97-AF65-F5344CB8AC3E}">
        <p14:creationId xmlns:p14="http://schemas.microsoft.com/office/powerpoint/2010/main" val="101506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14</a:t>
            </a:fld>
            <a:endParaRPr lang="en-US"/>
          </a:p>
        </p:txBody>
      </p:sp>
    </p:spTree>
    <p:extLst>
      <p:ext uri="{BB962C8B-B14F-4D97-AF65-F5344CB8AC3E}">
        <p14:creationId xmlns:p14="http://schemas.microsoft.com/office/powerpoint/2010/main" val="76297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621014" y="-72571"/>
            <a:ext cx="950609" cy="2766507"/>
            <a:chOff x="633305" y="-72571"/>
            <a:chExt cx="950609" cy="2766507"/>
          </a:xfrm>
        </p:grpSpPr>
        <p:sp>
          <p:nvSpPr>
            <p:cNvPr id="6" name="Rectangle 5"/>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riden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
        <p:nvSpPr>
          <p:cNvPr id="2" name="Title 1"/>
          <p:cNvSpPr>
            <a:spLocks noGrp="1"/>
          </p:cNvSpPr>
          <p:nvPr userDrawn="1">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Arial"/>
                <a:cs typeface="Arial"/>
              </a:defRPr>
            </a:lvl1pPr>
          </a:lstStyle>
          <a:p>
            <a:r>
              <a:rPr lang="en-US"/>
              <a:t>Unnecessarily extra long title of presentation</a:t>
            </a:r>
          </a:p>
        </p:txBody>
      </p:sp>
      <p:sp>
        <p:nvSpPr>
          <p:cNvPr id="9" name="Text Placeholder 19"/>
          <p:cNvSpPr>
            <a:spLocks noGrp="1"/>
          </p:cNvSpPr>
          <p:nvPr>
            <p:ph type="body" sz="quarter" idx="11" hasCustomPrompt="1"/>
          </p:nvPr>
        </p:nvSpPr>
        <p:spPr>
          <a:xfrm>
            <a:off x="530694" y="3301283"/>
            <a:ext cx="7914806" cy="336549"/>
          </a:xfrm>
        </p:spPr>
        <p:txBody>
          <a:bodyPr anchor="ctr">
            <a:noAutofit/>
          </a:bodyPr>
          <a:lstStyle>
            <a:lvl1pPr marL="0" indent="0">
              <a:buNone/>
              <a:defRPr sz="1800" b="0" spc="0" baseline="0">
                <a:solidFill>
                  <a:srgbClr val="A6A6A6"/>
                </a:solidFill>
                <a:latin typeface="Arial"/>
                <a:cs typeface="Arial"/>
              </a:defRPr>
            </a:lvl1pPr>
          </a:lstStyle>
          <a:p>
            <a:pPr lvl="0"/>
            <a:r>
              <a:rPr lang="en-US"/>
              <a:t>SUBHEAD OR NAME OF SCHOOL, DEPARTMENT, OR UNIT</a:t>
            </a:r>
          </a:p>
        </p:txBody>
      </p:sp>
      <p:sp>
        <p:nvSpPr>
          <p:cNvPr id="11" name="Text Placeholder 19"/>
          <p:cNvSpPr>
            <a:spLocks noGrp="1"/>
          </p:cNvSpPr>
          <p:nvPr userDrawn="1">
            <p:ph type="body" sz="quarter" idx="10" hasCustomPrompt="1"/>
          </p:nvPr>
        </p:nvSpPr>
        <p:spPr>
          <a:xfrm>
            <a:off x="530694" y="6279762"/>
            <a:ext cx="7734222" cy="370205"/>
          </a:xfrm>
        </p:spPr>
        <p:txBody>
          <a:bodyPr anchor="ctr">
            <a:noAutofit/>
          </a:bodyPr>
          <a:lstStyle>
            <a:lvl1pPr marL="0" indent="0">
              <a:buNone/>
              <a:defRPr sz="1100" b="1" spc="80" baseline="0">
                <a:solidFill>
                  <a:srgbClr val="A6A6A6"/>
                </a:solidFill>
                <a:latin typeface="Arial"/>
                <a:cs typeface="Arial"/>
              </a:defRPr>
            </a:lvl1pPr>
          </a:lstStyle>
          <a:p>
            <a:pPr lvl="0"/>
            <a:r>
              <a:rPr lang="en-US"/>
              <a:t>INDIANA UNIVERSITY BLOOMINGTON</a:t>
            </a:r>
          </a:p>
        </p:txBody>
      </p:sp>
    </p:spTree>
    <p:extLst>
      <p:ext uri="{BB962C8B-B14F-4D97-AF65-F5344CB8AC3E}">
        <p14:creationId xmlns:p14="http://schemas.microsoft.com/office/powerpoint/2010/main" val="125665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1">
            <a:extLst>
              <a:ext uri="{FF2B5EF4-FFF2-40B4-BE49-F238E27FC236}">
                <a16:creationId xmlns:a16="http://schemas.microsoft.com/office/drawing/2014/main" id="{84D5EF48-1B92-4E59-8575-F94956196B73}"/>
              </a:ext>
            </a:extLst>
          </p:cNvPr>
          <p:cNvSpPr>
            <a:spLocks noGrp="1"/>
          </p:cNvSpPr>
          <p:nvPr>
            <p:ph sz="quarter" idx="10"/>
          </p:nvPr>
        </p:nvSpPr>
        <p:spPr>
          <a:xfrm>
            <a:off x="411163" y="1166331"/>
            <a:ext cx="4160837" cy="37465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1">
            <a:extLst>
              <a:ext uri="{FF2B5EF4-FFF2-40B4-BE49-F238E27FC236}">
                <a16:creationId xmlns:a16="http://schemas.microsoft.com/office/drawing/2014/main" id="{017197E4-D98B-0635-2095-B81EFD2894A9}"/>
              </a:ext>
            </a:extLst>
          </p:cNvPr>
          <p:cNvSpPr>
            <a:spLocks noGrp="1"/>
          </p:cNvSpPr>
          <p:nvPr>
            <p:ph type="media" sz="quarter" idx="11"/>
          </p:nvPr>
        </p:nvSpPr>
        <p:spPr>
          <a:xfrm>
            <a:off x="5011738" y="1166813"/>
            <a:ext cx="3879850" cy="1141412"/>
          </a:xfrm>
        </p:spPr>
        <p:txBody>
          <a:bodyPr/>
          <a:lstStyle/>
          <a:p>
            <a:endParaRPr lang="en-US"/>
          </a:p>
        </p:txBody>
      </p:sp>
      <p:sp>
        <p:nvSpPr>
          <p:cNvPr id="14" name="Media Placeholder 2">
            <a:extLst>
              <a:ext uri="{FF2B5EF4-FFF2-40B4-BE49-F238E27FC236}">
                <a16:creationId xmlns:a16="http://schemas.microsoft.com/office/drawing/2014/main" id="{8497EB45-FA10-14D1-ED9C-C6D272B3C012}"/>
              </a:ext>
            </a:extLst>
          </p:cNvPr>
          <p:cNvSpPr>
            <a:spLocks noGrp="1"/>
          </p:cNvSpPr>
          <p:nvPr>
            <p:ph type="media" sz="quarter" idx="12"/>
          </p:nvPr>
        </p:nvSpPr>
        <p:spPr>
          <a:xfrm>
            <a:off x="5011738" y="2528328"/>
            <a:ext cx="3879850" cy="1141412"/>
          </a:xfrm>
        </p:spPr>
        <p:txBody>
          <a:bodyPr/>
          <a:lstStyle/>
          <a:p>
            <a:endParaRPr lang="en-US"/>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9492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1531620" y="1234958"/>
            <a:ext cx="6080760" cy="3255264"/>
          </a:xfrm>
        </p:spPr>
        <p:txBody>
          <a:bodyPr/>
          <a:lstStyle/>
          <a:p>
            <a:endParaRPr lang="en-US"/>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36438" y="4757516"/>
            <a:ext cx="8671125" cy="684381"/>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4069118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4" name="Content Placeholder 3">
            <a:extLst>
              <a:ext uri="{FF2B5EF4-FFF2-40B4-BE49-F238E27FC236}">
                <a16:creationId xmlns:a16="http://schemas.microsoft.com/office/drawing/2014/main" id="{EAD0BA0C-0E4A-48FC-9EF2-B84184BE26BC}"/>
              </a:ext>
            </a:extLst>
          </p:cNvPr>
          <p:cNvSpPr>
            <a:spLocks noGrp="1"/>
          </p:cNvSpPr>
          <p:nvPr>
            <p:ph sz="quarter" idx="11"/>
          </p:nvPr>
        </p:nvSpPr>
        <p:spPr>
          <a:xfrm>
            <a:off x="312738" y="1027113"/>
            <a:ext cx="8483600" cy="359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36438" y="4757516"/>
            <a:ext cx="8671125" cy="684381"/>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486906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236438" y="1157318"/>
            <a:ext cx="3694627" cy="3255264"/>
          </a:xfrm>
        </p:spPr>
        <p:txBody>
          <a:bodyPr/>
          <a:lstStyle/>
          <a:p>
            <a:endParaRPr lang="en-US"/>
          </a:p>
        </p:txBody>
      </p:sp>
      <p:sp>
        <p:nvSpPr>
          <p:cNvPr id="4" name="Media Placeholder 3">
            <a:extLst>
              <a:ext uri="{FF2B5EF4-FFF2-40B4-BE49-F238E27FC236}">
                <a16:creationId xmlns:a16="http://schemas.microsoft.com/office/drawing/2014/main" id="{62F2AC3C-B780-43A1-94E5-8E4AD8C4F536}"/>
              </a:ext>
            </a:extLst>
          </p:cNvPr>
          <p:cNvSpPr>
            <a:spLocks noGrp="1"/>
          </p:cNvSpPr>
          <p:nvPr>
            <p:ph type="media" sz="quarter" idx="12"/>
          </p:nvPr>
        </p:nvSpPr>
        <p:spPr>
          <a:xfrm>
            <a:off x="5212937" y="1157319"/>
            <a:ext cx="3678651" cy="3255932"/>
          </a:xfrm>
        </p:spPr>
        <p:txBody>
          <a:bodyPr/>
          <a:lstStyle/>
          <a:p>
            <a:endParaRPr lang="en-US"/>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36438" y="4757516"/>
            <a:ext cx="8671125" cy="684381"/>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2653549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4" name="Content Placeholder 3">
            <a:extLst>
              <a:ext uri="{FF2B5EF4-FFF2-40B4-BE49-F238E27FC236}">
                <a16:creationId xmlns:a16="http://schemas.microsoft.com/office/drawing/2014/main" id="{E45D618D-CCC0-4825-8AF7-E2A28E95019E}"/>
              </a:ext>
            </a:extLst>
          </p:cNvPr>
          <p:cNvSpPr>
            <a:spLocks noGrp="1"/>
          </p:cNvSpPr>
          <p:nvPr>
            <p:ph sz="quarter" idx="12"/>
          </p:nvPr>
        </p:nvSpPr>
        <p:spPr>
          <a:xfrm>
            <a:off x="219964" y="1033463"/>
            <a:ext cx="8631936" cy="746485"/>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219964" y="1958597"/>
            <a:ext cx="8632015" cy="704088"/>
          </a:xfrm>
        </p:spPr>
        <p:txBody>
          <a:bodyPr/>
          <a:lstStyle/>
          <a:p>
            <a:endParaRPr lang="en-US"/>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219964" y="2874434"/>
            <a:ext cx="8687599" cy="2567464"/>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838096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a:xfrm>
            <a:off x="-15847"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FFFFFF"/>
                </a:solidFill>
                <a:latin typeface="Arial"/>
                <a:cs typeface="Arial"/>
              </a:defRPr>
            </a:lvl1pPr>
          </a:lstStyle>
          <a:p>
            <a:r>
              <a:rPr lang="en-US"/>
              <a:t>Click to edit master title style</a:t>
            </a:r>
          </a:p>
        </p:txBody>
      </p:sp>
      <p:sp>
        <p:nvSpPr>
          <p:cNvPr id="20"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0"/>
          </p:nvPr>
        </p:nvSpPr>
        <p:spPr>
          <a:xfrm>
            <a:off x="5564910" y="0"/>
            <a:ext cx="3570941" cy="6858000"/>
          </a:xfrm>
        </p:spPr>
        <p:txBody>
          <a:bodyPr/>
          <a:lstStyle/>
          <a:p>
            <a:r>
              <a:rPr lang="en-US"/>
              <a:t>Click icon to add picture</a:t>
            </a:r>
          </a:p>
        </p:txBody>
      </p:sp>
      <p:grpSp>
        <p:nvGrpSpPr>
          <p:cNvPr id="2" name="Group 1">
            <a:extLst>
              <a:ext uri="{FF2B5EF4-FFF2-40B4-BE49-F238E27FC236}">
                <a16:creationId xmlns:a16="http://schemas.microsoft.com/office/drawing/2014/main" id="{BE269F62-4F0B-4A45-B14F-618EDFC71598}"/>
              </a:ext>
            </a:extLst>
          </p:cNvPr>
          <p:cNvGrpSpPr/>
          <p:nvPr userDrawn="1"/>
        </p:nvGrpSpPr>
        <p:grpSpPr>
          <a:xfrm>
            <a:off x="635303" y="6336171"/>
            <a:ext cx="387197" cy="528963"/>
            <a:chOff x="635303" y="6336171"/>
            <a:chExt cx="387197" cy="528963"/>
          </a:xfrm>
        </p:grpSpPr>
        <p:sp>
          <p:nvSpPr>
            <p:cNvPr id="16" name="Rectangle 15"/>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grpSp>
    </p:spTree>
    <p:extLst>
      <p:ext uri="{BB962C8B-B14F-4D97-AF65-F5344CB8AC3E}">
        <p14:creationId xmlns:p14="http://schemas.microsoft.com/office/powerpoint/2010/main" val="114336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grpSp>
        <p:nvGrpSpPr>
          <p:cNvPr id="17" name="Group 16"/>
          <p:cNvGrpSpPr/>
          <p:nvPr userDrawn="1"/>
        </p:nvGrpSpPr>
        <p:grpSpPr>
          <a:xfrm>
            <a:off x="-30788" y="6336171"/>
            <a:ext cx="9228667" cy="528963"/>
            <a:chOff x="-30788" y="4661517"/>
            <a:chExt cx="9228667" cy="528963"/>
          </a:xfrm>
        </p:grpSpPr>
        <p:sp>
          <p:nvSpPr>
            <p:cNvPr id="18" name="Rectangle 17"/>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1315652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chemeClr val="tx1"/>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30788" y="6336171"/>
            <a:ext cx="9228667"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727036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with footer: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61DA1-78C7-452C-AB92-61C959B663DB}"/>
              </a:ext>
            </a:extLst>
          </p:cNvPr>
          <p:cNvSpPr>
            <a:spLocks noGrp="1"/>
          </p:cNvSpPr>
          <p:nvPr>
            <p:ph type="title"/>
          </p:nvPr>
        </p:nvSpPr>
        <p:spPr>
          <a:xfrm>
            <a:off x="547662" y="127133"/>
            <a:ext cx="7904150" cy="930750"/>
          </a:xfrm>
        </p:spPr>
        <p:txBody>
          <a:bodyPr/>
          <a:lstStyle>
            <a:lvl1pPr>
              <a:defRPr>
                <a:solidFill>
                  <a:schemeClr val="bg1"/>
                </a:solidFill>
              </a:defRPr>
            </a:lvl1pPr>
          </a:lstStyle>
          <a:p>
            <a:endParaRPr lang="en-US"/>
          </a:p>
        </p:txBody>
      </p:sp>
      <p:sp>
        <p:nvSpPr>
          <p:cNvPr id="4" name="Picture Placeholder 3">
            <a:extLst>
              <a:ext uri="{FF2B5EF4-FFF2-40B4-BE49-F238E27FC236}">
                <a16:creationId xmlns:a16="http://schemas.microsoft.com/office/drawing/2014/main" id="{C260E38D-6304-4BDD-85A0-8BEBA31E84F3}"/>
              </a:ext>
            </a:extLst>
          </p:cNvPr>
          <p:cNvSpPr>
            <a:spLocks noGrp="1"/>
          </p:cNvSpPr>
          <p:nvPr>
            <p:ph type="pic" sz="quarter" idx="10"/>
          </p:nvPr>
        </p:nvSpPr>
        <p:spPr>
          <a:xfrm>
            <a:off x="665173" y="1366709"/>
            <a:ext cx="1687314" cy="1565925"/>
          </a:xfrm>
        </p:spPr>
        <p:txBody>
          <a:bodyPr/>
          <a:lstStyle/>
          <a:p>
            <a:endParaRPr lang="en-US"/>
          </a:p>
        </p:txBody>
      </p:sp>
      <p:sp>
        <p:nvSpPr>
          <p:cNvPr id="6" name="Text Placeholder 5">
            <a:extLst>
              <a:ext uri="{FF2B5EF4-FFF2-40B4-BE49-F238E27FC236}">
                <a16:creationId xmlns:a16="http://schemas.microsoft.com/office/drawing/2014/main" id="{0756EDB8-70A5-45BD-BBE3-83FD4D532291}"/>
              </a:ext>
            </a:extLst>
          </p:cNvPr>
          <p:cNvSpPr>
            <a:spLocks noGrp="1"/>
          </p:cNvSpPr>
          <p:nvPr>
            <p:ph type="body" sz="quarter" idx="11"/>
          </p:nvPr>
        </p:nvSpPr>
        <p:spPr>
          <a:xfrm>
            <a:off x="2541595" y="1366709"/>
            <a:ext cx="6143205" cy="155448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2DEFD5A4-8AED-45C4-9B64-E6C6B2105EC2}"/>
              </a:ext>
            </a:extLst>
          </p:cNvPr>
          <p:cNvSpPr>
            <a:spLocks noGrp="1"/>
          </p:cNvSpPr>
          <p:nvPr>
            <p:ph type="pic" sz="quarter" idx="12"/>
          </p:nvPr>
        </p:nvSpPr>
        <p:spPr>
          <a:xfrm>
            <a:off x="665173" y="3114444"/>
            <a:ext cx="1687314" cy="1565925"/>
          </a:xfrm>
        </p:spPr>
        <p:txBody>
          <a:bodyPr/>
          <a:lstStyle/>
          <a:p>
            <a:endParaRPr lang="en-US"/>
          </a:p>
        </p:txBody>
      </p:sp>
      <p:sp>
        <p:nvSpPr>
          <p:cNvPr id="10" name="Text Placeholder 9">
            <a:extLst>
              <a:ext uri="{FF2B5EF4-FFF2-40B4-BE49-F238E27FC236}">
                <a16:creationId xmlns:a16="http://schemas.microsoft.com/office/drawing/2014/main" id="{CD2A7F64-B3D0-4C8B-9E2B-44270CC49E8F}"/>
              </a:ext>
            </a:extLst>
          </p:cNvPr>
          <p:cNvSpPr>
            <a:spLocks noGrp="1"/>
          </p:cNvSpPr>
          <p:nvPr>
            <p:ph type="body" sz="quarter" idx="13"/>
          </p:nvPr>
        </p:nvSpPr>
        <p:spPr>
          <a:xfrm>
            <a:off x="2549205" y="3114444"/>
            <a:ext cx="6143206" cy="155448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p:nvPr userDrawn="1"/>
        </p:nvGrpSpPr>
        <p:grpSpPr>
          <a:xfrm>
            <a:off x="-30788" y="6336171"/>
            <a:ext cx="9228667" cy="528963"/>
            <a:chOff x="-30788" y="4661517"/>
            <a:chExt cx="9228667" cy="528963"/>
          </a:xfrm>
        </p:grpSpPr>
        <p:sp>
          <p:nvSpPr>
            <p:cNvPr id="17" name="Rectangle 16"/>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1247034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10" name="Rectangle 9"/>
          <p:cNvSpPr/>
          <p:nvPr userDrawn="1"/>
        </p:nvSpPr>
        <p:spPr>
          <a:xfrm>
            <a:off x="-15847" y="907197"/>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p:cNvSpPr>
            <a:spLocks noGrp="1"/>
          </p:cNvSpPr>
          <p:nvPr userDrawn="1">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grpSp>
        <p:nvGrpSpPr>
          <p:cNvPr id="17" name="Group 16"/>
          <p:cNvGrpSpPr/>
          <p:nvPr userDrawn="1"/>
        </p:nvGrpSpPr>
        <p:grpSpPr>
          <a:xfrm>
            <a:off x="631042" y="5943053"/>
            <a:ext cx="5157379" cy="922081"/>
            <a:chOff x="631042" y="4235585"/>
            <a:chExt cx="5157379" cy="922081"/>
          </a:xfrm>
        </p:grpSpPr>
        <p:pic>
          <p:nvPicPr>
            <p:cNvPr id="18" name="Picture 17" descr="IUB_ftp.H.2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userDrawn="1"/>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tab-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118966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13" name="Text Placeholder 19">
            <a:extLst>
              <a:ext uri="{FF2B5EF4-FFF2-40B4-BE49-F238E27FC236}">
                <a16:creationId xmlns:a16="http://schemas.microsoft.com/office/drawing/2014/main" id="{3F629B49-5CE0-4686-A189-E8D67B1B79D4}"/>
              </a:ext>
            </a:extLst>
          </p:cNvPr>
          <p:cNvSpPr>
            <a:spLocks noGrp="1"/>
          </p:cNvSpPr>
          <p:nvPr>
            <p:ph type="body" sz="quarter" idx="10" hasCustomPrompt="1"/>
          </p:nvPr>
        </p:nvSpPr>
        <p:spPr>
          <a:xfrm>
            <a:off x="526131" y="2430576"/>
            <a:ext cx="3700462" cy="252412"/>
          </a:xfrm>
        </p:spPr>
        <p:txBody>
          <a:bodyPr anchor="ctr">
            <a:noAutofit/>
          </a:bodyPr>
          <a:lstStyle>
            <a:lvl1pPr marL="0" indent="0">
              <a:buNone/>
              <a:defRPr sz="1400" b="1" i="0" spc="50" baseline="0">
                <a:solidFill>
                  <a:srgbClr val="A6A6A6"/>
                </a:solidFill>
                <a:latin typeface="Arial"/>
                <a:cs typeface="Arial"/>
              </a:defRPr>
            </a:lvl1pPr>
          </a:lstStyle>
          <a:p>
            <a:pPr lvl="0"/>
            <a:r>
              <a:rPr lang="en-US"/>
              <a:t>SECTION NUMBER OR SUBTITLE</a:t>
            </a:r>
          </a:p>
        </p:txBody>
      </p:sp>
      <p:sp>
        <p:nvSpPr>
          <p:cNvPr id="12" name="Title 13">
            <a:extLst>
              <a:ext uri="{FF2B5EF4-FFF2-40B4-BE49-F238E27FC236}">
                <a16:creationId xmlns:a16="http://schemas.microsoft.com/office/drawing/2014/main" id="{E7FA86AC-6DBF-4CC2-AC8A-8F8CB4891ABD}"/>
              </a:ext>
            </a:extLst>
          </p:cNvPr>
          <p:cNvSpPr>
            <a:spLocks noGrp="1"/>
          </p:cNvSpPr>
          <p:nvPr>
            <p:ph type="title" hasCustomPrompt="1"/>
          </p:nvPr>
        </p:nvSpPr>
        <p:spPr>
          <a:xfrm>
            <a:off x="526130" y="2759840"/>
            <a:ext cx="8617869" cy="3323869"/>
          </a:xfrm>
        </p:spPr>
        <p:txBody>
          <a:bodyPr anchor="t">
            <a:noAutofit/>
          </a:bodyPr>
          <a:lstStyle>
            <a:lvl1pPr>
              <a:defRPr sz="4000" b="1" i="0" spc="0" baseline="0">
                <a:solidFill>
                  <a:srgbClr val="FFFFFF"/>
                </a:solidFill>
                <a:latin typeface="Arial"/>
                <a:cs typeface="Arial"/>
              </a:defRPr>
            </a:lvl1pPr>
          </a:lstStyle>
          <a:p>
            <a:r>
              <a:rPr lang="en-US"/>
              <a:t>Section Heading</a:t>
            </a:r>
          </a:p>
        </p:txBody>
      </p:sp>
      <p:grpSp>
        <p:nvGrpSpPr>
          <p:cNvPr id="7" name="Group 6">
            <a:extLst>
              <a:ext uri="{FF2B5EF4-FFF2-40B4-BE49-F238E27FC236}">
                <a16:creationId xmlns:a16="http://schemas.microsoft.com/office/drawing/2014/main" id="{3EA6DF6D-FCC1-476B-9959-C71AC396C7F0}"/>
              </a:ext>
            </a:extLst>
          </p:cNvPr>
          <p:cNvGrpSpPr/>
          <p:nvPr userDrawn="1"/>
        </p:nvGrpSpPr>
        <p:grpSpPr>
          <a:xfrm>
            <a:off x="238549" y="-1633543"/>
            <a:ext cx="950609" cy="2766507"/>
            <a:chOff x="633305" y="-72571"/>
            <a:chExt cx="950609" cy="2766507"/>
          </a:xfrm>
        </p:grpSpPr>
        <p:sp>
          <p:nvSpPr>
            <p:cNvPr id="8" name="Rectangle 7">
              <a:extLst>
                <a:ext uri="{FF2B5EF4-FFF2-40B4-BE49-F238E27FC236}">
                  <a16:creationId xmlns:a16="http://schemas.microsoft.com/office/drawing/2014/main" id="{B749A6C7-27FC-4FC6-9B47-13AE5A9DCDBE}"/>
                </a:ext>
              </a:extLst>
            </p:cNvPr>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rident.eps">
              <a:extLst>
                <a:ext uri="{FF2B5EF4-FFF2-40B4-BE49-F238E27FC236}">
                  <a16:creationId xmlns:a16="http://schemas.microsoft.com/office/drawing/2014/main" id="{14D013A9-38AA-431B-935B-F0D976779E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3457854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03BB01-17A1-462D-8E77-04606B29E238}" type="slidenum">
              <a:rPr lang="en-US"/>
              <a:pPr/>
              <a:t>‹#›</a:t>
            </a:fld>
            <a:endParaRPr lang="en-US"/>
          </a:p>
        </p:txBody>
      </p:sp>
    </p:spTree>
    <p:extLst>
      <p:ext uri="{BB962C8B-B14F-4D97-AF65-F5344CB8AC3E}">
        <p14:creationId xmlns:p14="http://schemas.microsoft.com/office/powerpoint/2010/main" val="193414744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page">
    <p:bg>
      <p:bgPr>
        <a:solidFill>
          <a:schemeClr val="tx1"/>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621014" y="-767507"/>
            <a:ext cx="950609" cy="2766507"/>
            <a:chOff x="633305" y="-72571"/>
            <a:chExt cx="950609" cy="2766507"/>
          </a:xfrm>
        </p:grpSpPr>
        <p:sp>
          <p:nvSpPr>
            <p:cNvPr id="6" name="Rectangle 5"/>
            <p:cNvSpPr/>
            <p:nvPr userDrawn="1"/>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riden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
        <p:nvSpPr>
          <p:cNvPr id="2" name="Title 1"/>
          <p:cNvSpPr>
            <a:spLocks noGrp="1"/>
          </p:cNvSpPr>
          <p:nvPr userDrawn="1">
            <p:ph type="title" hasCustomPrompt="1"/>
          </p:nvPr>
        </p:nvSpPr>
        <p:spPr>
          <a:xfrm>
            <a:off x="600702" y="2197226"/>
            <a:ext cx="7942596" cy="1485992"/>
          </a:xfrm>
        </p:spPr>
        <p:txBody>
          <a:bodyPr anchor="ctr">
            <a:normAutofit/>
          </a:bodyPr>
          <a:lstStyle>
            <a:lvl1pPr>
              <a:lnSpc>
                <a:spcPct val="90000"/>
              </a:lnSpc>
              <a:defRPr sz="4400" b="1" i="0" spc="0" baseline="0">
                <a:solidFill>
                  <a:schemeClr val="bg1"/>
                </a:solidFill>
                <a:latin typeface="Arial"/>
                <a:cs typeface="Arial"/>
              </a:defRPr>
            </a:lvl1pPr>
          </a:lstStyle>
          <a:p>
            <a:r>
              <a:rPr lang="en-US"/>
              <a:t>Unnecessarily extra long title of presentation</a:t>
            </a:r>
          </a:p>
        </p:txBody>
      </p:sp>
      <p:sp>
        <p:nvSpPr>
          <p:cNvPr id="4" name="Picture Placeholder 3">
            <a:extLst>
              <a:ext uri="{FF2B5EF4-FFF2-40B4-BE49-F238E27FC236}">
                <a16:creationId xmlns:a16="http://schemas.microsoft.com/office/drawing/2014/main" id="{97FF06F0-04DD-4D39-959F-510F6F613627}"/>
              </a:ext>
            </a:extLst>
          </p:cNvPr>
          <p:cNvSpPr>
            <a:spLocks noGrp="1"/>
          </p:cNvSpPr>
          <p:nvPr>
            <p:ph type="pic" sz="quarter" idx="11"/>
          </p:nvPr>
        </p:nvSpPr>
        <p:spPr>
          <a:xfrm>
            <a:off x="4252913" y="4095750"/>
            <a:ext cx="3814762" cy="1778000"/>
          </a:xfrm>
        </p:spPr>
        <p:txBody>
          <a:bodyPr/>
          <a:lstStyle/>
          <a:p>
            <a:endParaRPr lang="en-US"/>
          </a:p>
        </p:txBody>
      </p:sp>
    </p:spTree>
    <p:extLst>
      <p:ext uri="{BB962C8B-B14F-4D97-AF65-F5344CB8AC3E}">
        <p14:creationId xmlns:p14="http://schemas.microsoft.com/office/powerpoint/2010/main" val="2638650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de by side">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28600" y="1060675"/>
            <a:ext cx="4134466" cy="5049838"/>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B6CB58DD-2F1F-6B30-CCFB-845FB99090A6}"/>
              </a:ext>
            </a:extLst>
          </p:cNvPr>
          <p:cNvSpPr>
            <a:spLocks noGrp="1"/>
          </p:cNvSpPr>
          <p:nvPr>
            <p:ph sz="quarter" idx="12"/>
          </p:nvPr>
        </p:nvSpPr>
        <p:spPr>
          <a:xfrm>
            <a:off x="4763729" y="1029421"/>
            <a:ext cx="4134465" cy="5049838"/>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77940499-2D13-43B5-9B57-CD1E0050D7C3}"/>
              </a:ext>
            </a:extLst>
          </p:cNvPr>
          <p:cNvSpPr>
            <a:spLocks noGrp="1"/>
          </p:cNvSpPr>
          <p:nvPr>
            <p:ph type="sldNum" sz="quarter" idx="11"/>
          </p:nvPr>
        </p:nvSpPr>
        <p:spPr/>
        <p:txBody>
          <a:bodyPr/>
          <a:lstStyle>
            <a:lvl1pPr>
              <a:defRPr>
                <a:solidFill>
                  <a:schemeClr val="bg1"/>
                </a:solidFill>
              </a:defRPr>
            </a:lvl1pPr>
          </a:lstStyle>
          <a:p>
            <a:endParaRPr lang="en-US" dirty="0"/>
          </a:p>
        </p:txBody>
      </p:sp>
      <p:sp>
        <p:nvSpPr>
          <p:cNvPr id="29" name="Rectangle 28">
            <a:extLst>
              <a:ext uri="{C183D7F6-B498-43B3-948B-1728B52AA6E4}">
                <adec:decorative xmlns:adec="http://schemas.microsoft.com/office/drawing/2017/decorative" val="1"/>
              </a:ext>
            </a:extLst>
          </p:cNvPr>
          <p:cNvSpPr/>
          <p:nvPr userDrawn="1"/>
        </p:nvSpPr>
        <p:spPr>
          <a:xfrm>
            <a:off x="0" y="23479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2229210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Line Title One Content Holder">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1217172"/>
          </a:xfrm>
        </p:spPr>
        <p:txBody>
          <a:bodyPr>
            <a:normAutofit/>
          </a:bodyPr>
          <a:lstStyle>
            <a:lvl1pPr>
              <a:defRPr sz="3200" b="1" i="0" cap="none" spc="0">
                <a:solidFill>
                  <a:schemeClr val="bg1"/>
                </a:solidFill>
                <a:latin typeface="Arial"/>
                <a:cs typeface="Arial"/>
              </a:defRPr>
            </a:lvl1pPr>
          </a:lstStyle>
          <a:p>
            <a:r>
              <a:rPr lang="en-US" dirty="0"/>
              <a:t>Click to edit master </a:t>
            </a:r>
            <a:br>
              <a:rPr lang="en-US" dirty="0"/>
            </a:br>
            <a:r>
              <a:rPr lang="en-US" dirty="0"/>
              <a:t>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30399" y="1600201"/>
            <a:ext cx="8660768" cy="4481512"/>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508D629-A48D-8596-C020-384C2279E5EB}"/>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9" name="Rectangle 28">
            <a:extLst>
              <a:ext uri="{C183D7F6-B498-43B3-948B-1728B52AA6E4}">
                <adec:decorative xmlns:adec="http://schemas.microsoft.com/office/drawing/2017/decorative" val="1"/>
              </a:ext>
            </a:extLst>
          </p:cNvPr>
          <p:cNvSpPr/>
          <p:nvPr userDrawn="1"/>
        </p:nvSpPr>
        <p:spPr>
          <a:xfrm>
            <a:off x="0" y="233424"/>
            <a:ext cx="82664" cy="109728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327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 Title Two Stacked Content Holders">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989463-D9F4-1772-E935-2BD26F3BC821}"/>
              </a:ext>
            </a:extLst>
          </p:cNvPr>
          <p:cNvSpPr>
            <a:spLocks noGrp="1"/>
          </p:cNvSpPr>
          <p:nvPr>
            <p:ph type="title"/>
          </p:nvPr>
        </p:nvSpPr>
        <p:spPr>
          <a:xfrm>
            <a:off x="228600" y="128758"/>
            <a:ext cx="8677800" cy="749642"/>
          </a:xfrm>
        </p:spPr>
        <p:txBody>
          <a:bodyPr/>
          <a:lstStyle>
            <a:lvl1pPr>
              <a:defRPr>
                <a:solidFill>
                  <a:schemeClr val="bg1"/>
                </a:solidFill>
              </a:defRPr>
            </a:lvl1pPr>
          </a:lstStyle>
          <a:p>
            <a:endParaRPr lang="en-US" dirty="0"/>
          </a:p>
        </p:txBody>
      </p:sp>
      <p:sp>
        <p:nvSpPr>
          <p:cNvPr id="5" name="Content Placeholder 1">
            <a:extLst>
              <a:ext uri="{FF2B5EF4-FFF2-40B4-BE49-F238E27FC236}">
                <a16:creationId xmlns:a16="http://schemas.microsoft.com/office/drawing/2014/main" id="{E6D1CF51-D6A3-06C2-380C-0B32A9F612F2}"/>
              </a:ext>
            </a:extLst>
          </p:cNvPr>
          <p:cNvSpPr>
            <a:spLocks noGrp="1"/>
          </p:cNvSpPr>
          <p:nvPr>
            <p:ph sz="quarter" idx="10"/>
          </p:nvPr>
        </p:nvSpPr>
        <p:spPr>
          <a:xfrm>
            <a:off x="228600" y="1060704"/>
            <a:ext cx="8677800" cy="2257315"/>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B2EB54AD-9281-C582-8B37-7A246C14B2B6}"/>
              </a:ext>
            </a:extLst>
          </p:cNvPr>
          <p:cNvSpPr>
            <a:spLocks noGrp="1"/>
          </p:cNvSpPr>
          <p:nvPr>
            <p:ph sz="quarter" idx="12"/>
          </p:nvPr>
        </p:nvSpPr>
        <p:spPr>
          <a:xfrm>
            <a:off x="228600" y="3539982"/>
            <a:ext cx="8677800" cy="2348383"/>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13DEFD8-25D0-899A-3265-F9633A4AC95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11" name="Group 10">
            <a:extLst>
              <a:ext uri="{C183D7F6-B498-43B3-948B-1728B52AA6E4}">
                <adec:decorative xmlns:adec="http://schemas.microsoft.com/office/drawing/2017/decorative" val="1"/>
              </a:ext>
            </a:extLst>
          </p:cNvPr>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8" name="Rectangle 7">
            <a:extLst>
              <a:ext uri="{FF2B5EF4-FFF2-40B4-BE49-F238E27FC236}">
                <a16:creationId xmlns:a16="http://schemas.microsoft.com/office/drawing/2014/main" id="{2698C3CF-0BD4-FFE0-B9D6-9843FC05C0CC}"/>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582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ingle Title Three Stacked Content Holders">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989463-D9F4-1772-E935-2BD26F3BC821}"/>
              </a:ext>
            </a:extLst>
          </p:cNvPr>
          <p:cNvSpPr>
            <a:spLocks noGrp="1"/>
          </p:cNvSpPr>
          <p:nvPr>
            <p:ph type="title"/>
          </p:nvPr>
        </p:nvSpPr>
        <p:spPr>
          <a:xfrm>
            <a:off x="228600" y="128758"/>
            <a:ext cx="8677800" cy="749642"/>
          </a:xfrm>
        </p:spPr>
        <p:txBody>
          <a:bodyPr/>
          <a:lstStyle>
            <a:lvl1pPr>
              <a:defRPr>
                <a:solidFill>
                  <a:schemeClr val="bg1"/>
                </a:solidFill>
              </a:defRPr>
            </a:lvl1pPr>
          </a:lstStyle>
          <a:p>
            <a:endParaRPr lang="en-US" dirty="0"/>
          </a:p>
        </p:txBody>
      </p:sp>
      <p:sp>
        <p:nvSpPr>
          <p:cNvPr id="5" name="Content Placeholder 1">
            <a:extLst>
              <a:ext uri="{FF2B5EF4-FFF2-40B4-BE49-F238E27FC236}">
                <a16:creationId xmlns:a16="http://schemas.microsoft.com/office/drawing/2014/main" id="{E6D1CF51-D6A3-06C2-380C-0B32A9F612F2}"/>
              </a:ext>
            </a:extLst>
          </p:cNvPr>
          <p:cNvSpPr>
            <a:spLocks noGrp="1"/>
          </p:cNvSpPr>
          <p:nvPr>
            <p:ph sz="quarter" idx="10"/>
          </p:nvPr>
        </p:nvSpPr>
        <p:spPr>
          <a:xfrm>
            <a:off x="228600" y="1060703"/>
            <a:ext cx="8677800" cy="1554480"/>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B2EB54AD-9281-C582-8B37-7A246C14B2B6}"/>
              </a:ext>
            </a:extLst>
          </p:cNvPr>
          <p:cNvSpPr>
            <a:spLocks noGrp="1"/>
          </p:cNvSpPr>
          <p:nvPr>
            <p:ph sz="quarter" idx="12"/>
          </p:nvPr>
        </p:nvSpPr>
        <p:spPr>
          <a:xfrm>
            <a:off x="228600" y="2821114"/>
            <a:ext cx="8677800" cy="1554480"/>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13DEFD8-25D0-899A-3265-F9633A4AC95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11" name="Group 10">
            <a:extLst>
              <a:ext uri="{C183D7F6-B498-43B3-948B-1728B52AA6E4}">
                <adec:decorative xmlns:adec="http://schemas.microsoft.com/office/drawing/2017/decorative" val="1"/>
              </a:ext>
            </a:extLst>
          </p:cNvPr>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8" name="Rectangle 7">
            <a:extLst>
              <a:ext uri="{FF2B5EF4-FFF2-40B4-BE49-F238E27FC236}">
                <a16:creationId xmlns:a16="http://schemas.microsoft.com/office/drawing/2014/main" id="{2698C3CF-0BD4-FFE0-B9D6-9843FC05C0CC}"/>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8F15D7-A470-98A5-7CF2-336972BF9DE1}"/>
              </a:ext>
            </a:extLst>
          </p:cNvPr>
          <p:cNvSpPr>
            <a:spLocks noGrp="1"/>
          </p:cNvSpPr>
          <p:nvPr>
            <p:ph sz="quarter" idx="13"/>
          </p:nvPr>
        </p:nvSpPr>
        <p:spPr>
          <a:xfrm>
            <a:off x="228600" y="4581525"/>
            <a:ext cx="8677800" cy="1554480"/>
          </a:xfrm>
        </p:spPr>
        <p:txBody>
          <a:bodyPr>
            <a:no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5946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Line Title Two Content Holders">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230400" y="173478"/>
            <a:ext cx="8660768" cy="1217172"/>
          </a:xfrm>
        </p:spPr>
        <p:txBody>
          <a:bodyPr>
            <a:normAutofit/>
          </a:bodyPr>
          <a:lstStyle>
            <a:lvl1pPr>
              <a:defRPr sz="3200" b="1" i="0" cap="none" spc="0">
                <a:solidFill>
                  <a:schemeClr val="bg1"/>
                </a:solidFill>
                <a:latin typeface="Arial"/>
                <a:cs typeface="Arial"/>
              </a:defRPr>
            </a:lvl1pPr>
          </a:lstStyle>
          <a:p>
            <a:r>
              <a:rPr lang="en-US" dirty="0"/>
              <a:t>Click to edit master </a:t>
            </a:r>
            <a:br>
              <a:rPr lang="en-US" dirty="0"/>
            </a:br>
            <a:r>
              <a:rPr lang="en-US" dirty="0"/>
              <a:t>title style</a:t>
            </a:r>
          </a:p>
        </p:txBody>
      </p:sp>
      <p:sp>
        <p:nvSpPr>
          <p:cNvPr id="3" name="Content Placeholder 1">
            <a:extLst>
              <a:ext uri="{FF2B5EF4-FFF2-40B4-BE49-F238E27FC236}">
                <a16:creationId xmlns:a16="http://schemas.microsoft.com/office/drawing/2014/main" id="{24340732-4EC7-4FE8-972F-6296E2BC7CED}"/>
              </a:ext>
            </a:extLst>
          </p:cNvPr>
          <p:cNvSpPr>
            <a:spLocks noGrp="1"/>
          </p:cNvSpPr>
          <p:nvPr>
            <p:ph sz="quarter" idx="10"/>
          </p:nvPr>
        </p:nvSpPr>
        <p:spPr>
          <a:xfrm>
            <a:off x="230399" y="1600201"/>
            <a:ext cx="8660768" cy="2165399"/>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50184A72-F410-3872-1F3E-E91BC553A678}"/>
              </a:ext>
            </a:extLst>
          </p:cNvPr>
          <p:cNvSpPr>
            <a:spLocks noGrp="1"/>
          </p:cNvSpPr>
          <p:nvPr>
            <p:ph sz="quarter" idx="12"/>
          </p:nvPr>
        </p:nvSpPr>
        <p:spPr>
          <a:xfrm>
            <a:off x="230399" y="3949822"/>
            <a:ext cx="8660768" cy="2165399"/>
          </a:xfrm>
        </p:spPr>
        <p:txBody>
          <a:bodyPr>
            <a:normAutofit/>
          </a:bodyPr>
          <a:lstStyle>
            <a:lvl1pPr marL="0" indent="0">
              <a:buClr>
                <a:schemeClr val="bg1"/>
              </a:buClr>
              <a:buFontTx/>
              <a:buNone/>
              <a:defRPr sz="2200">
                <a:solidFill>
                  <a:schemeClr val="bg1"/>
                </a:solidFill>
              </a:defRPr>
            </a:lvl1pPr>
            <a:lvl2pPr marL="742950" indent="-285750">
              <a:buClr>
                <a:schemeClr val="bg1"/>
              </a:buClr>
              <a:buFont typeface="Arial" panose="020B0604020202020204" pitchFamily="34" charset="0"/>
              <a:buChar char="•"/>
              <a:defRPr sz="2200">
                <a:solidFill>
                  <a:schemeClr val="bg1"/>
                </a:solidFill>
              </a:defRPr>
            </a:lvl2pPr>
            <a:lvl3pPr marL="1200150" indent="-285750">
              <a:buClr>
                <a:schemeClr val="bg1"/>
              </a:buClr>
              <a:buFont typeface="Arial" panose="020B0604020202020204" pitchFamily="34" charset="0"/>
              <a:buChar char="‒"/>
              <a:defRPr sz="2200">
                <a:solidFill>
                  <a:schemeClr val="bg1"/>
                </a:solidFill>
              </a:defRPr>
            </a:lvl3pPr>
            <a:lvl4pPr marL="1657350" indent="-285750">
              <a:buClr>
                <a:schemeClr val="bg1"/>
              </a:buClr>
              <a:buFont typeface="Wingdings" panose="05000000000000000000" pitchFamily="2" charset="2"/>
              <a:buChar char="§"/>
              <a:defRPr sz="2200">
                <a:solidFill>
                  <a:schemeClr val="bg1"/>
                </a:solidFill>
              </a:defRPr>
            </a:lvl4pPr>
            <a:lvl5pPr marL="2114550" indent="-285750">
              <a:buClr>
                <a:schemeClr val="bg1"/>
              </a:buClr>
              <a:buFont typeface="Arial" panose="020B0604020202020204" pitchFamily="34" charset="0"/>
              <a:buChar cha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508D629-A48D-8596-C020-384C2279E5EB}"/>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22" name="Group 21">
            <a:extLst>
              <a:ext uri="{C183D7F6-B498-43B3-948B-1728B52AA6E4}">
                <adec:decorative xmlns:adec="http://schemas.microsoft.com/office/drawing/2017/decorative" val="1"/>
              </a:ext>
            </a:extLst>
          </p:cNvPr>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
        <p:nvSpPr>
          <p:cNvPr id="29" name="Rectangle 28">
            <a:extLst>
              <a:ext uri="{C183D7F6-B498-43B3-948B-1728B52AA6E4}">
                <adec:decorative xmlns:adec="http://schemas.microsoft.com/office/drawing/2017/decorative" val="1"/>
              </a:ext>
            </a:extLst>
          </p:cNvPr>
          <p:cNvSpPr/>
          <p:nvPr userDrawn="1"/>
        </p:nvSpPr>
        <p:spPr>
          <a:xfrm>
            <a:off x="0" y="233424"/>
            <a:ext cx="82664" cy="109728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773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ingle Title One Content Holder">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989463-D9F4-1772-E935-2BD26F3BC821}"/>
              </a:ext>
            </a:extLst>
          </p:cNvPr>
          <p:cNvSpPr>
            <a:spLocks noGrp="1"/>
          </p:cNvSpPr>
          <p:nvPr>
            <p:ph type="title"/>
          </p:nvPr>
        </p:nvSpPr>
        <p:spPr>
          <a:xfrm>
            <a:off x="228600" y="128758"/>
            <a:ext cx="8677800" cy="749642"/>
          </a:xfrm>
        </p:spPr>
        <p:txBody>
          <a:bodyPr/>
          <a:lstStyle>
            <a:lvl1pPr>
              <a:defRPr>
                <a:solidFill>
                  <a:schemeClr val="bg1"/>
                </a:solidFill>
              </a:defRPr>
            </a:lvl1pPr>
          </a:lstStyle>
          <a:p>
            <a:endParaRPr lang="en-US" dirty="0"/>
          </a:p>
        </p:txBody>
      </p:sp>
      <p:sp>
        <p:nvSpPr>
          <p:cNvPr id="5" name="Content Placeholder 1">
            <a:extLst>
              <a:ext uri="{FF2B5EF4-FFF2-40B4-BE49-F238E27FC236}">
                <a16:creationId xmlns:a16="http://schemas.microsoft.com/office/drawing/2014/main" id="{E6D1CF51-D6A3-06C2-380C-0B32A9F612F2}"/>
              </a:ext>
            </a:extLst>
          </p:cNvPr>
          <p:cNvSpPr>
            <a:spLocks noGrp="1"/>
          </p:cNvSpPr>
          <p:nvPr>
            <p:ph sz="quarter" idx="10"/>
          </p:nvPr>
        </p:nvSpPr>
        <p:spPr>
          <a:xfrm>
            <a:off x="228600" y="1060704"/>
            <a:ext cx="8677800" cy="4824303"/>
          </a:xfrm>
        </p:spPr>
        <p:txBody>
          <a:bodyPr>
            <a:normAutofit/>
          </a:bodyPr>
          <a:lstStyle>
            <a:lvl1pPr marL="0" indent="0">
              <a:buNone/>
              <a:defRPr sz="2200">
                <a:solidFill>
                  <a:schemeClr val="bg1"/>
                </a:solidFill>
              </a:defRPr>
            </a:lvl1pPr>
            <a:lvl2pPr marL="742950" indent="-285750">
              <a:buFont typeface="Arial" panose="020B0604020202020204" pitchFamily="34" charset="0"/>
              <a:buChar char="•"/>
              <a:defRPr sz="2200">
                <a:solidFill>
                  <a:schemeClr val="bg1"/>
                </a:solidFill>
              </a:defRPr>
            </a:lvl2pPr>
            <a:lvl3pPr marL="1143000" indent="-228600">
              <a:buFont typeface="Arial" panose="020B0604020202020204" pitchFamily="34" charset="0"/>
              <a:buChar char="‒"/>
              <a:defRPr sz="2200">
                <a:solidFill>
                  <a:schemeClr val="bg1"/>
                </a:solidFill>
              </a:defRPr>
            </a:lvl3pPr>
            <a:lvl4pPr marL="1600200" indent="-228600">
              <a:buFont typeface="Wingdings" panose="05000000000000000000" pitchFamily="2" charset="2"/>
              <a:buChar cha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a:extLst>
              <a:ext uri="{FF2B5EF4-FFF2-40B4-BE49-F238E27FC236}">
                <a16:creationId xmlns:a16="http://schemas.microsoft.com/office/drawing/2014/main" id="{213DEFD8-25D0-899A-3265-F9633A4AC953}"/>
              </a:ext>
            </a:extLst>
          </p:cNvPr>
          <p:cNvSpPr>
            <a:spLocks noGrp="1"/>
          </p:cNvSpPr>
          <p:nvPr>
            <p:ph type="sldNum" sz="quarter" idx="11"/>
          </p:nvPr>
        </p:nvSpPr>
        <p:spPr/>
        <p:txBody>
          <a:bodyPr/>
          <a:lstStyle>
            <a:lvl1pPr>
              <a:defRPr>
                <a:solidFill>
                  <a:schemeClr val="bg1"/>
                </a:solidFill>
              </a:defRPr>
            </a:lvl1pPr>
          </a:lstStyle>
          <a:p>
            <a:fld id="{CCCA1E73-8E84-49CD-93F4-B3B8626091A0}" type="slidenum">
              <a:rPr lang="en-US" smtClean="0"/>
              <a:pPr/>
              <a:t>‹#›</a:t>
            </a:fld>
            <a:endParaRPr lang="en-US"/>
          </a:p>
        </p:txBody>
      </p:sp>
      <p:grpSp>
        <p:nvGrpSpPr>
          <p:cNvPr id="11" name="Group 10"/>
          <p:cNvGrpSpPr/>
          <p:nvPr userDrawn="1"/>
        </p:nvGrpSpPr>
        <p:grpSpPr>
          <a:xfrm>
            <a:off x="-30788" y="6215357"/>
            <a:ext cx="9228667" cy="705284"/>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030972" y="4852591"/>
              <a:ext cx="3613600" cy="173124"/>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20" y="6019792"/>
            <a:ext cx="684581" cy="1002449"/>
          </a:xfrm>
          <a:prstGeom prst="rect">
            <a:avLst/>
          </a:prstGeom>
        </p:spPr>
      </p:pic>
      <p:sp>
        <p:nvSpPr>
          <p:cNvPr id="8" name="Rectangle 7">
            <a:extLst>
              <a:ext uri="{FF2B5EF4-FFF2-40B4-BE49-F238E27FC236}">
                <a16:creationId xmlns:a16="http://schemas.microsoft.com/office/drawing/2014/main" id="{2698C3CF-0BD4-FFE0-B9D6-9843FC05C0CC}"/>
              </a:ext>
              <a:ext uri="{C183D7F6-B498-43B3-948B-1728B52AA6E4}">
                <adec:decorative xmlns:adec="http://schemas.microsoft.com/office/drawing/2017/decorative" val="1"/>
              </a:ext>
            </a:extLst>
          </p:cNvPr>
          <p:cNvSpPr/>
          <p:nvPr userDrawn="1"/>
        </p:nvSpPr>
        <p:spPr>
          <a:xfrm>
            <a:off x="0" y="229259"/>
            <a:ext cx="82664" cy="54864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96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660B13"/>
        </a:solidFill>
        <a:effectLst/>
      </p:bgPr>
    </p:bg>
    <p:spTree>
      <p:nvGrpSpPr>
        <p:cNvPr id="1" name=""/>
        <p:cNvGrpSpPr/>
        <p:nvPr/>
      </p:nvGrpSpPr>
      <p:grpSpPr>
        <a:xfrm>
          <a:off x="0" y="0"/>
          <a:ext cx="0" cy="0"/>
          <a:chOff x="0" y="0"/>
          <a:chExt cx="0" cy="0"/>
        </a:xfrm>
      </p:grpSpPr>
      <p:sp>
        <p:nvSpPr>
          <p:cNvPr id="4" name="Rectangle 3"/>
          <p:cNvSpPr/>
          <p:nvPr userDrawn="1"/>
        </p:nvSpPr>
        <p:spPr>
          <a:xfrm>
            <a:off x="0" y="1157057"/>
            <a:ext cx="148614" cy="176217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3"/>
          <p:cNvSpPr>
            <a:spLocks noGrp="1"/>
          </p:cNvSpPr>
          <p:nvPr>
            <p:ph type="title" hasCustomPrompt="1"/>
          </p:nvPr>
        </p:nvSpPr>
        <p:spPr>
          <a:xfrm>
            <a:off x="526131" y="1157057"/>
            <a:ext cx="8549289" cy="1762177"/>
          </a:xfrm>
        </p:spPr>
        <p:txBody>
          <a:bodyPr anchor="ctr">
            <a:noAutofit/>
          </a:bodyPr>
          <a:lstStyle>
            <a:lvl1pPr>
              <a:defRPr sz="4400" b="1" i="0" spc="0" baseline="0">
                <a:solidFill>
                  <a:srgbClr val="FFFFFF"/>
                </a:solidFill>
                <a:latin typeface="Arial"/>
                <a:cs typeface="Arial"/>
              </a:defRPr>
            </a:lvl1pPr>
          </a:lstStyle>
          <a:p>
            <a:r>
              <a:rPr lang="en-US"/>
              <a:t>Section Heading</a:t>
            </a:r>
          </a:p>
        </p:txBody>
      </p:sp>
    </p:spTree>
    <p:extLst>
      <p:ext uri="{BB962C8B-B14F-4D97-AF65-F5344CB8AC3E}">
        <p14:creationId xmlns:p14="http://schemas.microsoft.com/office/powerpoint/2010/main" val="98215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13" name="Text Placeholder 19"/>
          <p:cNvSpPr>
            <a:spLocks noGrp="1"/>
          </p:cNvSpPr>
          <p:nvPr>
            <p:ph type="body" sz="quarter" idx="10" hasCustomPrompt="1"/>
          </p:nvPr>
        </p:nvSpPr>
        <p:spPr>
          <a:xfrm>
            <a:off x="5190706" y="41653"/>
            <a:ext cx="3700462" cy="336549"/>
          </a:xfrm>
        </p:spPr>
        <p:txBody>
          <a:bodyPr>
            <a:noAutofit/>
          </a:bodyPr>
          <a:lstStyle>
            <a:lvl1pPr marL="0" indent="0" algn="r">
              <a:buNone/>
              <a:defRPr sz="1100" b="0" i="0" spc="0" baseline="0">
                <a:solidFill>
                  <a:srgbClr val="A6A6A6"/>
                </a:solidFill>
                <a:latin typeface="Arial"/>
                <a:cs typeface="Arial"/>
              </a:defRPr>
            </a:lvl1pPr>
          </a:lstStyle>
          <a:p>
            <a:pPr lvl="0"/>
            <a:r>
              <a:rPr lang="en-US"/>
              <a:t>SECTION TITLE OR SUBTITLE</a:t>
            </a:r>
          </a:p>
        </p:txBody>
      </p:sp>
      <p:sp>
        <p:nvSpPr>
          <p:cNvPr id="5" name="Rectangle 4"/>
          <p:cNvSpPr/>
          <p:nvPr userDrawn="1"/>
        </p:nvSpPr>
        <p:spPr>
          <a:xfrm>
            <a:off x="0" y="530638"/>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15153" y="469316"/>
            <a:ext cx="8676015" cy="638906"/>
          </a:xfrm>
        </p:spPr>
        <p:txBody>
          <a:bodyPr>
            <a:normAutofit/>
          </a:bodyPr>
          <a:lstStyle>
            <a:lvl1pPr>
              <a:defRPr sz="3200" b="1" i="0" cap="none" spc="0">
                <a:solidFill>
                  <a:srgbClr val="404041"/>
                </a:solidFill>
                <a:latin typeface="Arial"/>
                <a:cs typeface="Arial"/>
              </a:defRPr>
            </a:lvl1pPr>
          </a:lstStyle>
          <a:p>
            <a:r>
              <a:rPr lang="en-US"/>
              <a:t>Click to edit master title style</a:t>
            </a:r>
          </a:p>
        </p:txBody>
      </p:sp>
      <p:sp>
        <p:nvSpPr>
          <p:cNvPr id="7" name="Text Placeholder 2"/>
          <p:cNvSpPr>
            <a:spLocks noGrp="1"/>
          </p:cNvSpPr>
          <p:nvPr>
            <p:ph idx="1" hasCustomPrompt="1"/>
          </p:nvPr>
        </p:nvSpPr>
        <p:spPr>
          <a:xfrm>
            <a:off x="215153" y="1325147"/>
            <a:ext cx="8676015" cy="487511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a:t>Click to edit master subtitle style</a:t>
            </a:r>
          </a:p>
        </p:txBody>
      </p:sp>
      <p:grpSp>
        <p:nvGrpSpPr>
          <p:cNvPr id="23" name="Group 22"/>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r>
                <a:rPr lang="en-US" sz="900">
                  <a:solidFill>
                    <a:srgbClr val="FFFFFF"/>
                  </a:solidFill>
                </a:rPr>
                <a:t>INDIANA UNIVERSITY BLOOMINGTON</a:t>
              </a:r>
            </a:p>
          </p:txBody>
        </p:sp>
      </p:grpSp>
    </p:spTree>
    <p:extLst>
      <p:ext uri="{BB962C8B-B14F-4D97-AF65-F5344CB8AC3E}">
        <p14:creationId xmlns:p14="http://schemas.microsoft.com/office/powerpoint/2010/main" val="368206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17" name="Rectangle 16"/>
          <p:cNvSpPr/>
          <p:nvPr userDrawn="1"/>
        </p:nvSpPr>
        <p:spPr>
          <a:xfrm>
            <a:off x="0" y="649066"/>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525304" y="619181"/>
            <a:ext cx="4560579" cy="1039091"/>
          </a:xfrm>
          <a:prstGeom prst="rect">
            <a:avLst/>
          </a:prstGeom>
        </p:spPr>
        <p:txBody>
          <a:bodyPr vert="horz" lIns="91440" tIns="45720" rIns="91440" bIns="45720" rtlCol="0" anchor="ctr">
            <a:noAutofit/>
          </a:bodyPr>
          <a:lstStyle>
            <a:lvl1pPr>
              <a:defRPr sz="3200" b="1" i="0" spc="0">
                <a:solidFill>
                  <a:srgbClr val="404041"/>
                </a:solidFill>
                <a:latin typeface="Arial"/>
                <a:cs typeface="Arial"/>
              </a:defRPr>
            </a:lvl1pPr>
          </a:lstStyle>
          <a:p>
            <a:r>
              <a:rPr lang="en-US"/>
              <a:t>Click to edit master title style</a:t>
            </a:r>
          </a:p>
        </p:txBody>
      </p:sp>
      <p:sp>
        <p:nvSpPr>
          <p:cNvPr id="8" name="Text Placeholder 2"/>
          <p:cNvSpPr>
            <a:spLocks noGrp="1"/>
          </p:cNvSpPr>
          <p:nvPr>
            <p:ph idx="1"/>
          </p:nvPr>
        </p:nvSpPr>
        <p:spPr>
          <a:xfrm>
            <a:off x="525304" y="1922839"/>
            <a:ext cx="4560579" cy="4169990"/>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0"/>
          </p:nvPr>
        </p:nvSpPr>
        <p:spPr>
          <a:xfrm>
            <a:off x="5573059" y="0"/>
            <a:ext cx="3570941" cy="6858000"/>
          </a:xfrm>
        </p:spPr>
        <p:txBody>
          <a:bodyPr/>
          <a:lstStyle/>
          <a:p>
            <a:r>
              <a:rPr lang="en-US"/>
              <a:t>Click icon to add picture</a:t>
            </a:r>
          </a:p>
        </p:txBody>
      </p:sp>
      <p:grpSp>
        <p:nvGrpSpPr>
          <p:cNvPr id="2" name="Group 1">
            <a:extLst>
              <a:ext uri="{FF2B5EF4-FFF2-40B4-BE49-F238E27FC236}">
                <a16:creationId xmlns:a16="http://schemas.microsoft.com/office/drawing/2014/main" id="{5B371682-1378-4741-BBB3-1C71223B93D2}"/>
              </a:ext>
            </a:extLst>
          </p:cNvPr>
          <p:cNvGrpSpPr/>
          <p:nvPr userDrawn="1"/>
        </p:nvGrpSpPr>
        <p:grpSpPr>
          <a:xfrm>
            <a:off x="635303" y="6336171"/>
            <a:ext cx="387197" cy="528963"/>
            <a:chOff x="635303" y="6336171"/>
            <a:chExt cx="387197" cy="528963"/>
          </a:xfrm>
        </p:grpSpPr>
        <p:sp>
          <p:nvSpPr>
            <p:cNvPr id="15" name="Rectangle 14"/>
            <p:cNvSpPr/>
            <p:nvPr userDrawn="1"/>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grpSp>
    </p:spTree>
    <p:extLst>
      <p:ext uri="{BB962C8B-B14F-4D97-AF65-F5344CB8AC3E}">
        <p14:creationId xmlns:p14="http://schemas.microsoft.com/office/powerpoint/2010/main" val="322038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24340732-4EC7-4FE8-972F-6296E2BC7CED}"/>
              </a:ext>
            </a:extLst>
          </p:cNvPr>
          <p:cNvSpPr>
            <a:spLocks noGrp="1"/>
          </p:cNvSpPr>
          <p:nvPr>
            <p:ph sz="quarter" idx="10"/>
          </p:nvPr>
        </p:nvSpPr>
        <p:spPr>
          <a:xfrm>
            <a:off x="252413" y="1031875"/>
            <a:ext cx="8639176" cy="5049838"/>
          </a:xfrm>
        </p:spPr>
        <p:txBody>
          <a:bodyPr/>
          <a:lstStyle>
            <a:lvl1pPr marL="0" indent="0">
              <a:buClr>
                <a:schemeClr val="bg1"/>
              </a:buClr>
              <a:buFontTx/>
              <a:buNone/>
              <a:defRPr>
                <a:solidFill>
                  <a:schemeClr val="bg1"/>
                </a:solidFill>
              </a:defRPr>
            </a:lvl1pPr>
            <a:lvl2pPr marL="457200" indent="0">
              <a:buClr>
                <a:schemeClr val="bg1"/>
              </a:buClr>
              <a:buFontTx/>
              <a:buNone/>
              <a:defRPr>
                <a:solidFill>
                  <a:schemeClr val="bg1"/>
                </a:solidFill>
              </a:defRPr>
            </a:lvl2pPr>
            <a:lvl3pPr marL="914400" indent="0">
              <a:buClr>
                <a:schemeClr val="bg1"/>
              </a:buClr>
              <a:buFontTx/>
              <a:buNone/>
              <a:defRPr>
                <a:solidFill>
                  <a:schemeClr val="bg1"/>
                </a:solidFill>
              </a:defRPr>
            </a:lvl3pPr>
            <a:lvl4pPr marL="1371600" indent="0">
              <a:buClr>
                <a:schemeClr val="bg1"/>
              </a:buClr>
              <a:buFontTx/>
              <a:buNone/>
              <a:defRPr>
                <a:solidFill>
                  <a:schemeClr val="bg1"/>
                </a:solidFill>
              </a:defRPr>
            </a:lvl4pPr>
            <a:lvl5pPr marL="1828800" indent="0">
              <a:buClr>
                <a:schemeClr val="bg1"/>
              </a:buCl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1728351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24340732-4EC7-4FE8-972F-6296E2BC7CED}"/>
              </a:ext>
            </a:extLst>
          </p:cNvPr>
          <p:cNvSpPr>
            <a:spLocks noGrp="1"/>
          </p:cNvSpPr>
          <p:nvPr>
            <p:ph sz="quarter" idx="10"/>
          </p:nvPr>
        </p:nvSpPr>
        <p:spPr>
          <a:xfrm>
            <a:off x="252413" y="1031875"/>
            <a:ext cx="8639176" cy="1868274"/>
          </a:xfrm>
        </p:spPr>
        <p:txBody>
          <a:bodyPr/>
          <a:lstStyle>
            <a:lvl1pPr marL="0" indent="0">
              <a:buClr>
                <a:schemeClr val="bg1"/>
              </a:buClr>
              <a:buFontTx/>
              <a:buNone/>
              <a:defRPr>
                <a:solidFill>
                  <a:schemeClr val="bg1"/>
                </a:solidFill>
              </a:defRPr>
            </a:lvl1pPr>
            <a:lvl2pPr marL="457200" indent="0">
              <a:buClr>
                <a:schemeClr val="bg1"/>
              </a:buClr>
              <a:buFontTx/>
              <a:buNone/>
              <a:defRPr>
                <a:solidFill>
                  <a:schemeClr val="bg1"/>
                </a:solidFill>
              </a:defRPr>
            </a:lvl2pPr>
            <a:lvl3pPr marL="914400" indent="0">
              <a:buClr>
                <a:schemeClr val="bg1"/>
              </a:buClr>
              <a:buFontTx/>
              <a:buNone/>
              <a:defRPr>
                <a:solidFill>
                  <a:schemeClr val="bg1"/>
                </a:solidFill>
              </a:defRPr>
            </a:lvl3pPr>
            <a:lvl4pPr marL="1371600" indent="0">
              <a:buClr>
                <a:schemeClr val="bg1"/>
              </a:buClr>
              <a:buFontTx/>
              <a:buNone/>
              <a:defRPr>
                <a:solidFill>
                  <a:schemeClr val="bg1"/>
                </a:solidFill>
              </a:defRPr>
            </a:lvl4pPr>
            <a:lvl5pPr marL="1828800" indent="0">
              <a:buClr>
                <a:schemeClr val="bg1"/>
              </a:buCl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1E6A38-841E-4345-B895-B76D57BC7739}"/>
              </a:ext>
            </a:extLst>
          </p:cNvPr>
          <p:cNvSpPr>
            <a:spLocks noGrp="1"/>
          </p:cNvSpPr>
          <p:nvPr>
            <p:ph sz="quarter" idx="11"/>
          </p:nvPr>
        </p:nvSpPr>
        <p:spPr>
          <a:xfrm>
            <a:off x="273050" y="3268663"/>
            <a:ext cx="8618538" cy="2586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2795998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24340732-4EC7-4FE8-972F-6296E2BC7CED}"/>
              </a:ext>
            </a:extLst>
          </p:cNvPr>
          <p:cNvSpPr>
            <a:spLocks noGrp="1"/>
          </p:cNvSpPr>
          <p:nvPr>
            <p:ph sz="quarter" idx="10"/>
          </p:nvPr>
        </p:nvSpPr>
        <p:spPr>
          <a:xfrm>
            <a:off x="252413" y="1031875"/>
            <a:ext cx="8639176" cy="1501775"/>
          </a:xfrm>
        </p:spPr>
        <p:txBody>
          <a:bodyPr/>
          <a:lstStyle>
            <a:lvl1pPr marL="0" indent="0">
              <a:buClr>
                <a:schemeClr val="bg1"/>
              </a:buClr>
              <a:buFontTx/>
              <a:buNone/>
              <a:defRPr>
                <a:solidFill>
                  <a:schemeClr val="bg1"/>
                </a:solidFill>
              </a:defRPr>
            </a:lvl1pPr>
            <a:lvl2pPr marL="457200" indent="0">
              <a:buClr>
                <a:schemeClr val="bg1"/>
              </a:buClr>
              <a:buFontTx/>
              <a:buNone/>
              <a:defRPr>
                <a:solidFill>
                  <a:schemeClr val="bg1"/>
                </a:solidFill>
              </a:defRPr>
            </a:lvl2pPr>
            <a:lvl3pPr marL="914400" indent="0">
              <a:buClr>
                <a:schemeClr val="bg1"/>
              </a:buClr>
              <a:buFontTx/>
              <a:buNone/>
              <a:defRPr>
                <a:solidFill>
                  <a:schemeClr val="bg1"/>
                </a:solidFill>
              </a:defRPr>
            </a:lvl3pPr>
            <a:lvl4pPr marL="1371600" indent="0">
              <a:buClr>
                <a:schemeClr val="bg1"/>
              </a:buClr>
              <a:buFontTx/>
              <a:buNone/>
              <a:defRPr>
                <a:solidFill>
                  <a:schemeClr val="bg1"/>
                </a:solidFill>
              </a:defRPr>
            </a:lvl4pPr>
            <a:lvl5pPr marL="1828800" indent="0">
              <a:buClr>
                <a:schemeClr val="bg1"/>
              </a:buCl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1E6A38-841E-4345-B895-B76D57BC7739}"/>
              </a:ext>
            </a:extLst>
          </p:cNvPr>
          <p:cNvSpPr>
            <a:spLocks noGrp="1"/>
          </p:cNvSpPr>
          <p:nvPr>
            <p:ph sz="quarter" idx="11"/>
          </p:nvPr>
        </p:nvSpPr>
        <p:spPr>
          <a:xfrm>
            <a:off x="257918" y="2982913"/>
            <a:ext cx="2755900" cy="18494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D9054B74-803C-478C-BA23-C9E25B28BE66}"/>
              </a:ext>
            </a:extLst>
          </p:cNvPr>
          <p:cNvSpPr>
            <a:spLocks noGrp="1"/>
          </p:cNvSpPr>
          <p:nvPr>
            <p:ph sz="quarter" idx="12"/>
          </p:nvPr>
        </p:nvSpPr>
        <p:spPr>
          <a:xfrm>
            <a:off x="3289300" y="2982913"/>
            <a:ext cx="2686050" cy="184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A29C043D-F34C-4AC7-8E40-DC4D27B9E8C1}"/>
              </a:ext>
            </a:extLst>
          </p:cNvPr>
          <p:cNvSpPr>
            <a:spLocks noGrp="1"/>
          </p:cNvSpPr>
          <p:nvPr>
            <p:ph sz="quarter" idx="13"/>
          </p:nvPr>
        </p:nvSpPr>
        <p:spPr>
          <a:xfrm>
            <a:off x="6130925" y="2982913"/>
            <a:ext cx="2755900" cy="184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211252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only: black">
    <p:bg>
      <p:bgPr>
        <a:solidFill>
          <a:schemeClr val="tx1"/>
        </a:solidFill>
        <a:effectLst/>
      </p:bgPr>
    </p:bg>
    <p:spTree>
      <p:nvGrpSpPr>
        <p:cNvPr id="1" name=""/>
        <p:cNvGrpSpPr/>
        <p:nvPr/>
      </p:nvGrpSpPr>
      <p:grpSpPr>
        <a:xfrm>
          <a:off x="0" y="0"/>
          <a:ext cx="0" cy="0"/>
          <a:chOff x="0" y="0"/>
          <a:chExt cx="0" cy="0"/>
        </a:xfrm>
      </p:grpSpPr>
      <p:sp>
        <p:nvSpPr>
          <p:cNvPr id="29" name="Rectangle 28"/>
          <p:cNvSpPr/>
          <p:nvPr userDrawn="1"/>
        </p:nvSpPr>
        <p:spPr>
          <a:xfrm>
            <a:off x="0" y="234800"/>
            <a:ext cx="82664"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20043" y="173478"/>
            <a:ext cx="8671125" cy="638906"/>
          </a:xfrm>
        </p:spPr>
        <p:txBody>
          <a:bodyPr>
            <a:normAutofit/>
          </a:bodyPr>
          <a:lstStyle>
            <a:lvl1pPr>
              <a:defRPr sz="3200" b="1" i="0" cap="none" spc="0">
                <a:solidFill>
                  <a:schemeClr val="bg1"/>
                </a:solidFill>
                <a:latin typeface="Arial"/>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84D5EF48-1B92-4E59-8575-F94956196B73}"/>
              </a:ext>
            </a:extLst>
          </p:cNvPr>
          <p:cNvSpPr>
            <a:spLocks noGrp="1"/>
          </p:cNvSpPr>
          <p:nvPr>
            <p:ph sz="quarter" idx="10"/>
          </p:nvPr>
        </p:nvSpPr>
        <p:spPr>
          <a:xfrm>
            <a:off x="411163" y="1166331"/>
            <a:ext cx="4160837" cy="37465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551F3E-C17E-4014-B975-D8B38A9DD1C0}"/>
              </a:ext>
            </a:extLst>
          </p:cNvPr>
          <p:cNvSpPr>
            <a:spLocks noGrp="1"/>
          </p:cNvSpPr>
          <p:nvPr>
            <p:ph type="pic" sz="quarter" idx="11"/>
          </p:nvPr>
        </p:nvSpPr>
        <p:spPr>
          <a:xfrm>
            <a:off x="5280968" y="1234958"/>
            <a:ext cx="3355848" cy="3575304"/>
          </a:xfrm>
        </p:spPr>
        <p:txBody>
          <a:bodyPr/>
          <a:lstStyle/>
          <a:p>
            <a:endParaRPr lang="en-US"/>
          </a:p>
        </p:txBody>
      </p:sp>
      <p:grpSp>
        <p:nvGrpSpPr>
          <p:cNvPr id="22" name="Group 21"/>
          <p:cNvGrpSpPr/>
          <p:nvPr userDrawn="1"/>
        </p:nvGrpSpPr>
        <p:grpSpPr>
          <a:xfrm>
            <a:off x="-30788" y="6336171"/>
            <a:ext cx="9228667" cy="528963"/>
            <a:chOff x="-30788" y="4661517"/>
            <a:chExt cx="9228667" cy="528963"/>
          </a:xfrm>
        </p:grpSpPr>
        <p:sp>
          <p:nvSpPr>
            <p:cNvPr id="24" name="Rectangle 2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userDrawn="1"/>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a:solidFill>
                    <a:srgbClr val="FFFFFF"/>
                  </a:solidFill>
                </a:rPr>
                <a:t>INDIANA UNIVERSITY BLOOMINGTON</a:t>
              </a:r>
            </a:p>
          </p:txBody>
        </p:sp>
      </p:grpSp>
    </p:spTree>
    <p:extLst>
      <p:ext uri="{BB962C8B-B14F-4D97-AF65-F5344CB8AC3E}">
        <p14:creationId xmlns:p14="http://schemas.microsoft.com/office/powerpoint/2010/main" val="41298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846139"/>
            <a:ext cx="680248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9" r:id="rId1"/>
    <p:sldLayoutId id="2147493467" r:id="rId2"/>
    <p:sldLayoutId id="2147493480" r:id="rId3"/>
    <p:sldLayoutId id="2147493472" r:id="rId4"/>
    <p:sldLayoutId id="2147493457" r:id="rId5"/>
    <p:sldLayoutId id="2147493456" r:id="rId6"/>
    <p:sldLayoutId id="2147493487" r:id="rId7"/>
    <p:sldLayoutId id="2147493488" r:id="rId8"/>
    <p:sldLayoutId id="2147493482" r:id="rId9"/>
    <p:sldLayoutId id="2147493489" r:id="rId10"/>
    <p:sldLayoutId id="2147493483" r:id="rId11"/>
    <p:sldLayoutId id="2147493486" r:id="rId12"/>
    <p:sldLayoutId id="2147493485" r:id="rId13"/>
    <p:sldLayoutId id="2147493484" r:id="rId14"/>
    <p:sldLayoutId id="2147493474" r:id="rId15"/>
    <p:sldLayoutId id="2147493475" r:id="rId16"/>
    <p:sldLayoutId id="2147493476" r:id="rId17"/>
    <p:sldLayoutId id="2147493481" r:id="rId18"/>
    <p:sldLayoutId id="2147493477" r:id="rId19"/>
    <p:sldLayoutId id="2147493478" r:id="rId20"/>
    <p:sldLayoutId id="2147493479" r:id="rId21"/>
    <p:sldLayoutId id="2147493490" r:id="rId22"/>
    <p:sldLayoutId id="2147493491" r:id="rId23"/>
    <p:sldLayoutId id="2147493492" r:id="rId24"/>
    <p:sldLayoutId id="2147493493" r:id="rId25"/>
    <p:sldLayoutId id="2147493494" r:id="rId26"/>
    <p:sldLayoutId id="2147493495" r:id="rId27"/>
  </p:sldLayoutIdLst>
  <p:hf sldNum="0" hdr="0" ftr="0" dt="0"/>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w3.org/Math/"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iu.instructure.com/accounts/98865/external_tools/135244?launch_type=global_navigation"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eewritehear.com/learn/the-fundamental-problem-of-spoken-mathematics/" TargetMode="External"/><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hyperlink" Target="https://www.seewritehear.com/accessible-mathml/mathspeak/examples/grammar-rules/index.ph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hyperlink" Target="https://docs.wiris.com/en/mathtype/office_tools/accessibility/clearspeak"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hyperlink" Target="https://brichwin.pages.iu.edu/tests/mathML_speech_text_examples.html"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6.mp4"/><Relationship Id="rId1" Type="http://schemas.openxmlformats.org/officeDocument/2006/relationships/video" Target="NULL" TargetMode="External"/><Relationship Id="rId6" Type="http://schemas.openxmlformats.org/officeDocument/2006/relationships/image" Target="../media/image28.png"/><Relationship Id="rId5" Type="http://schemas.microsoft.com/office/2017/04/relationships/track" Target="../media/track1.vtt"/><Relationship Id="rId4"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3" Type="http://schemas.openxmlformats.org/officeDocument/2006/relationships/hyperlink" Target="https://nvda.groups.io/g/nvda/topic/84904907"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8.mp4"/><Relationship Id="rId1" Type="http://schemas.openxmlformats.org/officeDocument/2006/relationships/video" Target="NULL" TargetMode="External"/><Relationship Id="rId6" Type="http://schemas.openxmlformats.org/officeDocument/2006/relationships/image" Target="../media/image31.png"/><Relationship Id="rId5" Type="http://schemas.microsoft.com/office/2017/04/relationships/track" Target="../media/track2.vtt"/><Relationship Id="rId4"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hyperlink" Target="https://docs.wiris.com/en/mathplayer/start#mathplayer_settings"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9.mp4"/><Relationship Id="rId1" Type="http://schemas.openxmlformats.org/officeDocument/2006/relationships/video" Target="NULL" TargetMode="External"/><Relationship Id="rId6" Type="http://schemas.openxmlformats.org/officeDocument/2006/relationships/image" Target="../media/image33.png"/><Relationship Id="rId5" Type="http://schemas.microsoft.com/office/2017/04/relationships/track" Target="../media/track3.vtt"/><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slideLayout" Target="../slideLayouts/slideLayout10.xml"/><Relationship Id="rId4" Type="http://schemas.openxmlformats.org/officeDocument/2006/relationships/audio" Target="../media/media2.m4a"/></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hyperlink" Target="https://daisy.org/news-events/articles/creating-reading-accessible-math-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hyperlink" Target="https://addons.nvda-project.org/addons/MathCAT.en.html" TargetMode="External"/><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hyperlink" Target="https://brichwin.pages.iu.edu/altMediaTools/mathToSpeechTextMathJax3.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nsoiffer.github.io/MathCATDemo/" TargetMode="Externa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freedomscientific.com/training/teachers/accessing-math-content-with-jaws-and-fusion/" TargetMode="External"/><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hyperlink" Target="https://speechruleengine.org/www/keybindings.html" TargetMode="External"/><Relationship Id="rId5" Type="http://schemas.openxmlformats.org/officeDocument/2006/relationships/hyperlink" Target="https://docs.wiris.com/en/mathplayer/navigation_commands" TargetMode="External"/><Relationship Id="rId4" Type="http://schemas.openxmlformats.org/officeDocument/2006/relationships/hyperlink" Target="https://nsoiffer.github.io/MathCAT/nav-commands.htm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iu.instructure.com/courses/1886472/pages/complex-math-examples"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hyperlink" Target="https://go.iu.edu/4Djx"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hyperlink" Target="https://github.com/FreedomScientific/VFO-standards-support/issues/539"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A24B4-5F9D-4B9C-AB17-4D24EC56F7EC}"/>
              </a:ext>
            </a:extLst>
          </p:cNvPr>
          <p:cNvSpPr>
            <a:spLocks noGrp="1"/>
          </p:cNvSpPr>
          <p:nvPr>
            <p:ph type="title"/>
          </p:nvPr>
        </p:nvSpPr>
        <p:spPr>
          <a:xfrm>
            <a:off x="600702" y="2159126"/>
            <a:ext cx="7942596" cy="1485992"/>
          </a:xfrm>
        </p:spPr>
        <p:txBody>
          <a:bodyPr>
            <a:normAutofit/>
          </a:bodyPr>
          <a:lstStyle/>
          <a:p>
            <a:r>
              <a:rPr lang="en-US" sz="4000" dirty="0"/>
              <a:t>What Grade Did Your Screen Reader Get in Arithmetic?</a:t>
            </a:r>
          </a:p>
        </p:txBody>
      </p:sp>
      <p:pic>
        <p:nvPicPr>
          <p:cNvPr id="9" name="Picture Placeholder 8" descr="A wide eyed professor holding up a paper of a math assignment with problems crossed out in red and a big F at the top.">
            <a:extLst>
              <a:ext uri="{FF2B5EF4-FFF2-40B4-BE49-F238E27FC236}">
                <a16:creationId xmlns:a16="http://schemas.microsoft.com/office/drawing/2014/main" id="{C5102482-9E7F-44B5-9E7E-C6B7067B7448}"/>
              </a:ext>
            </a:extLst>
          </p:cNvPr>
          <p:cNvPicPr>
            <a:picLocks noGrp="1" noChangeAspect="1"/>
          </p:cNvPicPr>
          <p:nvPr>
            <p:ph type="pic" sz="quarter" idx="11"/>
          </p:nvPr>
        </p:nvPicPr>
        <p:blipFill rotWithShape="1">
          <a:blip r:embed="rId3"/>
          <a:srcRect t="18222" b="18222"/>
          <a:stretch/>
        </p:blipFill>
        <p:spPr>
          <a:xfrm>
            <a:off x="3314700" y="3811946"/>
            <a:ext cx="5159375" cy="2404703"/>
          </a:xfrm>
        </p:spPr>
      </p:pic>
    </p:spTree>
    <p:extLst>
      <p:ext uri="{BB962C8B-B14F-4D97-AF65-F5344CB8AC3E}">
        <p14:creationId xmlns:p14="http://schemas.microsoft.com/office/powerpoint/2010/main" val="1079966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B3064-5B72-41D6-908F-E93470D31CD0}"/>
              </a:ext>
            </a:extLst>
          </p:cNvPr>
          <p:cNvSpPr>
            <a:spLocks noGrp="1"/>
          </p:cNvSpPr>
          <p:nvPr>
            <p:ph type="ctrTitle"/>
          </p:nvPr>
        </p:nvSpPr>
        <p:spPr/>
        <p:txBody>
          <a:bodyPr/>
          <a:lstStyle/>
          <a:p>
            <a:r>
              <a:rPr lang="en-US"/>
              <a:t>Electronic Braille Has Its Downsides Too</a:t>
            </a:r>
          </a:p>
        </p:txBody>
      </p:sp>
      <p:sp>
        <p:nvSpPr>
          <p:cNvPr id="3" name="Content Placeholder 2">
            <a:extLst>
              <a:ext uri="{FF2B5EF4-FFF2-40B4-BE49-F238E27FC236}">
                <a16:creationId xmlns:a16="http://schemas.microsoft.com/office/drawing/2014/main" id="{712D77D0-7DE6-42FD-A8BE-163A813A93F3}"/>
              </a:ext>
            </a:extLst>
          </p:cNvPr>
          <p:cNvSpPr>
            <a:spLocks noGrp="1"/>
          </p:cNvSpPr>
          <p:nvPr>
            <p:ph sz="quarter" idx="10"/>
          </p:nvPr>
        </p:nvSpPr>
        <p:spPr>
          <a:xfrm>
            <a:off x="411162" y="1023731"/>
            <a:ext cx="5462864" cy="5247860"/>
          </a:xfrm>
        </p:spPr>
        <p:txBody>
          <a:bodyPr>
            <a:normAutofit lnSpcReduction="10000"/>
          </a:bodyPr>
          <a:lstStyle/>
          <a:p>
            <a:pPr>
              <a:spcAft>
                <a:spcPts val="1000"/>
              </a:spcAft>
            </a:pPr>
            <a:r>
              <a:rPr lang="en-US" sz="2400" dirty="0"/>
              <a:t>Electronic braille solves the physical space needs problem, but:</a:t>
            </a:r>
          </a:p>
          <a:p>
            <a:pPr marL="342900" indent="-342900">
              <a:spcAft>
                <a:spcPts val="1000"/>
              </a:spcAft>
              <a:buClr>
                <a:schemeClr val="bg1"/>
              </a:buClr>
              <a:buFont typeface="Arial" panose="020B0604020202020204" pitchFamily="34" charset="0"/>
              <a:buChar char="•"/>
            </a:pPr>
            <a:r>
              <a:rPr lang="en-US" sz="2400" dirty="0"/>
              <a:t>Not everyone knows braille and a math braille code</a:t>
            </a:r>
          </a:p>
          <a:p>
            <a:pPr marL="342900" indent="-342900">
              <a:spcAft>
                <a:spcPts val="1000"/>
              </a:spcAft>
              <a:buClr>
                <a:schemeClr val="bg1"/>
              </a:buClr>
              <a:buFont typeface="Arial" panose="020B0604020202020204" pitchFamily="34" charset="0"/>
              <a:buChar char="•"/>
            </a:pPr>
            <a:r>
              <a:rPr lang="en-US" sz="2400" dirty="0"/>
              <a:t>Some may no longer be able to read braille due to neuropathy or diabetes.</a:t>
            </a:r>
          </a:p>
          <a:p>
            <a:pPr marL="342900" indent="-342900">
              <a:spcAft>
                <a:spcPts val="1000"/>
              </a:spcAft>
              <a:buClr>
                <a:schemeClr val="bg1"/>
              </a:buClr>
              <a:buFont typeface="Arial" panose="020B0604020202020204" pitchFamily="34" charset="0"/>
              <a:buChar char="•"/>
            </a:pPr>
            <a:r>
              <a:rPr lang="en-US" sz="2400" dirty="0"/>
              <a:t>Not everyone has a braille display or carries it around everywhere</a:t>
            </a:r>
          </a:p>
          <a:p>
            <a:pPr marL="342900" indent="-342900">
              <a:spcAft>
                <a:spcPts val="1000"/>
              </a:spcAft>
              <a:buClr>
                <a:schemeClr val="bg1"/>
              </a:buClr>
              <a:buFont typeface="Arial" panose="020B0604020202020204" pitchFamily="34" charset="0"/>
              <a:buChar char="•"/>
            </a:pPr>
            <a:r>
              <a:rPr lang="en-US" sz="2400" dirty="0"/>
              <a:t>Electronic braille can be expensive and take a long time to produce</a:t>
            </a:r>
          </a:p>
          <a:p>
            <a:pPr marL="342900" indent="-342900">
              <a:spcAft>
                <a:spcPts val="1000"/>
              </a:spcAft>
              <a:buClr>
                <a:schemeClr val="bg1"/>
              </a:buClr>
              <a:buFont typeface="Arial" panose="020B0604020202020204" pitchFamily="34" charset="0"/>
              <a:buChar char="•"/>
            </a:pPr>
            <a:r>
              <a:rPr lang="en-US" sz="2400" dirty="0"/>
              <a:t>Many programs handle automatic math braille translation poorly</a:t>
            </a:r>
            <a:endParaRPr lang="en-US" sz="2400" i="1" dirty="0"/>
          </a:p>
        </p:txBody>
      </p:sp>
      <p:pic>
        <p:nvPicPr>
          <p:cNvPr id="6" name="Picture Placeholder 5" descr="An electronic braille display sitting under a standard pc keyboard.">
            <a:extLst>
              <a:ext uri="{FF2B5EF4-FFF2-40B4-BE49-F238E27FC236}">
                <a16:creationId xmlns:a16="http://schemas.microsoft.com/office/drawing/2014/main" id="{D071E69F-2585-481B-AC16-2CED1D2A6C06}"/>
              </a:ext>
            </a:extLst>
          </p:cNvPr>
          <p:cNvPicPr>
            <a:picLocks noGrp="1" noChangeAspect="1"/>
          </p:cNvPicPr>
          <p:nvPr>
            <p:ph type="pic" sz="quarter" idx="11"/>
          </p:nvPr>
        </p:nvPicPr>
        <p:blipFill>
          <a:blip r:embed="rId3"/>
          <a:srcRect l="18717" r="18717"/>
          <a:stretch>
            <a:fillRect/>
          </a:stretch>
        </p:blipFill>
        <p:spPr>
          <a:xfrm>
            <a:off x="5973789" y="1023731"/>
            <a:ext cx="2759049" cy="2939477"/>
          </a:xfrm>
        </p:spPr>
      </p:pic>
    </p:spTree>
    <p:extLst>
      <p:ext uri="{BB962C8B-B14F-4D97-AF65-F5344CB8AC3E}">
        <p14:creationId xmlns:p14="http://schemas.microsoft.com/office/powerpoint/2010/main" val="3477721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ctrTitle"/>
          </p:nvPr>
        </p:nvSpPr>
        <p:spPr/>
        <p:txBody>
          <a:bodyPr>
            <a:normAutofit fontScale="90000"/>
          </a:bodyPr>
          <a:lstStyle/>
          <a:p>
            <a:r>
              <a:rPr lang="en-US" dirty="0"/>
              <a:t>Happily, the W3C Has a Math Standard: MathML</a:t>
            </a:r>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US" sz="2400" dirty="0"/>
              <a:t>MathML = An XML Mathematical Markup Language</a:t>
            </a:r>
          </a:p>
          <a:p>
            <a:pPr marL="285750" indent="-285750">
              <a:buFont typeface="Arial" panose="020B0604020202020204" pitchFamily="34" charset="0"/>
              <a:buChar char="•"/>
            </a:pPr>
            <a:r>
              <a:rPr lang="en-US" sz="2400" dirty="0"/>
              <a:t>MathML was created to integrate mathematical formulae into World Wide Web pages and other documents</a:t>
            </a:r>
          </a:p>
          <a:p>
            <a:pPr marL="285750" indent="-285750">
              <a:buFont typeface="Arial" panose="020B0604020202020204" pitchFamily="34" charset="0"/>
              <a:buChar char="•"/>
            </a:pPr>
            <a:r>
              <a:rPr lang="en-US" sz="2400" dirty="0"/>
              <a:t>MathML 1.0 was released in April 1998</a:t>
            </a:r>
          </a:p>
          <a:p>
            <a:pPr marL="285750" indent="-285750">
              <a:buFont typeface="Arial" panose="020B0604020202020204" pitchFamily="34" charset="0"/>
              <a:buChar char="•"/>
            </a:pPr>
            <a:r>
              <a:rPr lang="en-US" sz="2400" dirty="0"/>
              <a:t>MathML 3.0 (current) was released April 2014</a:t>
            </a:r>
          </a:p>
          <a:p>
            <a:pPr marL="285750" indent="-285750">
              <a:buFont typeface="Arial" panose="020B0604020202020204" pitchFamily="34" charset="0"/>
              <a:buChar char="•"/>
            </a:pPr>
            <a:r>
              <a:rPr lang="en-US" sz="2400" dirty="0"/>
              <a:t>For more on MathML see: </a:t>
            </a:r>
            <a:r>
              <a:rPr lang="en-US" sz="2400" dirty="0">
                <a:solidFill>
                  <a:schemeClr val="tx2">
                    <a:lumMod val="40000"/>
                    <a:lumOff val="60000"/>
                  </a:schemeClr>
                </a:solidFill>
                <a:hlinkClick r:id="rId3">
                  <a:extLst>
                    <a:ext uri="{A12FA001-AC4F-418D-AE19-62706E023703}">
                      <ahyp:hlinkClr xmlns:ahyp="http://schemas.microsoft.com/office/drawing/2018/hyperlinkcolor" val="tx"/>
                    </a:ext>
                  </a:extLst>
                </a:hlinkClick>
              </a:rPr>
              <a:t>https://www.w3.org/Math/</a:t>
            </a:r>
            <a:r>
              <a:rPr lang="en-US" sz="2400" dirty="0">
                <a:solidFill>
                  <a:schemeClr val="tx2">
                    <a:lumMod val="40000"/>
                    <a:lumOff val="60000"/>
                  </a:schemeClr>
                </a:solidFill>
              </a:rPr>
              <a:t> </a:t>
            </a:r>
          </a:p>
        </p:txBody>
      </p:sp>
    </p:spTree>
    <p:extLst>
      <p:ext uri="{BB962C8B-B14F-4D97-AF65-F5344CB8AC3E}">
        <p14:creationId xmlns:p14="http://schemas.microsoft.com/office/powerpoint/2010/main" val="3894514149"/>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AA1A-F428-4B15-933C-6E95D6548434}"/>
              </a:ext>
            </a:extLst>
          </p:cNvPr>
          <p:cNvSpPr>
            <a:spLocks noGrp="1"/>
          </p:cNvSpPr>
          <p:nvPr>
            <p:ph type="ctrTitle"/>
          </p:nvPr>
        </p:nvSpPr>
        <p:spPr/>
        <p:txBody>
          <a:bodyPr/>
          <a:lstStyle/>
          <a:p>
            <a:r>
              <a:rPr lang="en-US"/>
              <a:t>MathML is easily embedded into HTML5</a:t>
            </a:r>
          </a:p>
        </p:txBody>
      </p:sp>
      <p:sp>
        <p:nvSpPr>
          <p:cNvPr id="3" name="Content Placeholder 2">
            <a:extLst>
              <a:ext uri="{FF2B5EF4-FFF2-40B4-BE49-F238E27FC236}">
                <a16:creationId xmlns:a16="http://schemas.microsoft.com/office/drawing/2014/main" id="{0A6EAF2D-6D31-4D81-880E-1A40BFF965F3}"/>
              </a:ext>
            </a:extLst>
          </p:cNvPr>
          <p:cNvSpPr>
            <a:spLocks noGrp="1"/>
          </p:cNvSpPr>
          <p:nvPr>
            <p:ph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h1</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chemeClr val="accent6">
                    <a:lumMod val="60000"/>
                    <a:lumOff val="40000"/>
                  </a:schemeClr>
                </a:solidFill>
                <a:effectLst/>
                <a:latin typeface="Courier New" panose="02070309020205020404" pitchFamily="49" charset="0"/>
              </a:rPr>
              <a:t>Example of MathML embedded in an HTML5 file</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h1</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p</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chemeClr val="accent6">
                    <a:lumMod val="60000"/>
                    <a:lumOff val="40000"/>
                  </a:schemeClr>
                </a:solidFill>
                <a:effectLst/>
                <a:latin typeface="Courier New" panose="02070309020205020404" pitchFamily="49" charset="0"/>
              </a:rPr>
              <a:t>The area of a circle is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urier New" panose="02070309020205020404" pitchFamily="49" charset="0"/>
              </a:rPr>
              <a:t>  </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math</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urier New" panose="02070309020205020404" pitchFamily="49" charset="0"/>
              </a:rPr>
              <a:t>    </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mi</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i="0" u="none" strike="noStrike" cap="none" normalizeH="0" baseline="0">
                <a:ln>
                  <a:noFill/>
                </a:ln>
                <a:solidFill>
                  <a:schemeClr val="accent6">
                    <a:lumMod val="60000"/>
                    <a:lumOff val="40000"/>
                  </a:schemeClr>
                </a:solidFill>
                <a:effectLst/>
                <a:latin typeface="Courier New" panose="02070309020205020404" pitchFamily="49" charset="0"/>
              </a:rPr>
              <a:t>&amp;pi;</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mi</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urier New" panose="02070309020205020404" pitchFamily="49" charset="0"/>
              </a:rPr>
              <a:t>    </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err="1">
                <a:ln>
                  <a:noFill/>
                </a:ln>
                <a:solidFill>
                  <a:schemeClr val="tx2">
                    <a:lumMod val="60000"/>
                    <a:lumOff val="40000"/>
                  </a:schemeClr>
                </a:solidFill>
                <a:effectLst/>
                <a:latin typeface="Courier New" panose="02070309020205020404" pitchFamily="49" charset="0"/>
              </a:rPr>
              <a:t>mo</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i="0" u="none" strike="noStrike" cap="none" normalizeH="0" baseline="0">
                <a:ln>
                  <a:noFill/>
                </a:ln>
                <a:solidFill>
                  <a:schemeClr val="accent6">
                    <a:lumMod val="60000"/>
                    <a:lumOff val="40000"/>
                  </a:schemeClr>
                </a:solidFill>
                <a:effectLst/>
                <a:latin typeface="Courier New" panose="02070309020205020404" pitchFamily="49" charset="0"/>
              </a:rPr>
              <a:t>&amp;</a:t>
            </a:r>
            <a:r>
              <a:rPr kumimoji="0" lang="en-US" altLang="en-US" sz="1800" i="0" u="none" strike="noStrike" cap="none" normalizeH="0" baseline="0" err="1">
                <a:ln>
                  <a:noFill/>
                </a:ln>
                <a:solidFill>
                  <a:schemeClr val="accent6">
                    <a:lumMod val="60000"/>
                    <a:lumOff val="40000"/>
                  </a:schemeClr>
                </a:solidFill>
                <a:effectLst/>
                <a:latin typeface="Courier New" panose="02070309020205020404" pitchFamily="49" charset="0"/>
              </a:rPr>
              <a:t>InvisibleTimes</a:t>
            </a:r>
            <a:r>
              <a:rPr kumimoji="0" lang="en-US" altLang="en-US" sz="1800" i="0" u="none" strike="noStrike" cap="none" normalizeH="0" baseline="0">
                <a:ln>
                  <a:noFill/>
                </a:ln>
                <a:solidFill>
                  <a:schemeClr val="accent6">
                    <a:lumMod val="60000"/>
                    <a:lumOff val="40000"/>
                  </a:schemeClr>
                </a:solidFill>
                <a:effectLst/>
                <a:latin typeface="Courier New" panose="02070309020205020404" pitchFamily="49" charset="0"/>
              </a:rPr>
              <a:t>;</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err="1">
                <a:ln>
                  <a:noFill/>
                </a:ln>
                <a:solidFill>
                  <a:schemeClr val="tx2">
                    <a:lumMod val="60000"/>
                    <a:lumOff val="40000"/>
                  </a:schemeClr>
                </a:solidFill>
                <a:effectLst/>
                <a:latin typeface="Courier New" panose="02070309020205020404" pitchFamily="49" charset="0"/>
              </a:rPr>
              <a:t>mo</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urier New" panose="02070309020205020404" pitchFamily="49" charset="0"/>
              </a:rPr>
              <a:t>    </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err="1">
                <a:ln>
                  <a:noFill/>
                </a:ln>
                <a:solidFill>
                  <a:schemeClr val="tx2">
                    <a:lumMod val="60000"/>
                    <a:lumOff val="40000"/>
                  </a:schemeClr>
                </a:solidFill>
                <a:effectLst/>
                <a:latin typeface="Courier New" panose="02070309020205020404" pitchFamily="49" charset="0"/>
              </a:rPr>
              <a:t>msup</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urier New" panose="02070309020205020404" pitchFamily="49" charset="0"/>
              </a:rPr>
              <a:t>      </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mi</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i="0" u="none" strike="noStrike" cap="none" normalizeH="0" baseline="0">
                <a:ln>
                  <a:noFill/>
                </a:ln>
                <a:solidFill>
                  <a:schemeClr val="accent6">
                    <a:lumMod val="60000"/>
                    <a:lumOff val="40000"/>
                  </a:schemeClr>
                </a:solidFill>
                <a:effectLst/>
                <a:latin typeface="Courier New" panose="02070309020205020404" pitchFamily="49" charset="0"/>
              </a:rPr>
              <a:t>r</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mi</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urier New" panose="02070309020205020404" pitchFamily="49" charset="0"/>
              </a:rPr>
              <a:t>      </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err="1">
                <a:ln>
                  <a:noFill/>
                </a:ln>
                <a:solidFill>
                  <a:schemeClr val="tx2">
                    <a:lumMod val="60000"/>
                    <a:lumOff val="40000"/>
                  </a:schemeClr>
                </a:solidFill>
                <a:effectLst/>
                <a:latin typeface="Courier New" panose="02070309020205020404" pitchFamily="49" charset="0"/>
              </a:rPr>
              <a:t>mn</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chemeClr val="accent6">
                    <a:lumMod val="60000"/>
                    <a:lumOff val="40000"/>
                  </a:schemeClr>
                </a:solidFill>
                <a:effectLst/>
                <a:latin typeface="Courier New" panose="02070309020205020404" pitchFamily="49" charset="0"/>
              </a:rPr>
              <a:t>2</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err="1">
                <a:ln>
                  <a:noFill/>
                </a:ln>
                <a:solidFill>
                  <a:schemeClr val="tx2">
                    <a:lumMod val="60000"/>
                    <a:lumOff val="40000"/>
                  </a:schemeClr>
                </a:solidFill>
                <a:effectLst/>
                <a:latin typeface="Courier New" panose="02070309020205020404" pitchFamily="49" charset="0"/>
              </a:rPr>
              <a:t>mn</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urier New" panose="02070309020205020404" pitchFamily="49" charset="0"/>
              </a:rPr>
              <a:t>    </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err="1">
                <a:ln>
                  <a:noFill/>
                </a:ln>
                <a:solidFill>
                  <a:schemeClr val="tx2">
                    <a:lumMod val="60000"/>
                    <a:lumOff val="40000"/>
                  </a:schemeClr>
                </a:solidFill>
                <a:effectLst/>
                <a:latin typeface="Courier New" panose="02070309020205020404" pitchFamily="49" charset="0"/>
              </a:rPr>
              <a:t>msup</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chemeClr val="accent6">
                    <a:lumMod val="60000"/>
                    <a:lumOff val="40000"/>
                  </a:schemeClr>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urier New" panose="02070309020205020404" pitchFamily="49" charset="0"/>
              </a:rPr>
              <a:t>  </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math</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800" b="0" i="0" u="none" strike="noStrike" cap="none" normalizeH="0" baseline="0">
                <a:ln>
                  <a:noFill/>
                </a:ln>
                <a:solidFill>
                  <a:schemeClr val="accent6">
                    <a:lumMod val="60000"/>
                    <a:lumOff val="40000"/>
                  </a:schemeClr>
                </a:solidFill>
                <a:effectLst/>
                <a:latin typeface="Courier New" panose="02070309020205020404" pitchFamily="49" charset="0"/>
              </a:rPr>
              <a:t>.</a:t>
            </a:r>
            <a:r>
              <a:rPr kumimoji="0" lang="en-US" altLang="en-US" sz="1800" b="0" i="0" u="none" strike="noStrike" cap="none" normalizeH="0" baseline="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&lt;/</a:t>
            </a:r>
            <a:r>
              <a:rPr kumimoji="0" lang="en-US" altLang="en-US" sz="1800" b="1" i="0" u="none" strike="noStrike" cap="none" normalizeH="0" baseline="0">
                <a:ln>
                  <a:noFill/>
                </a:ln>
                <a:solidFill>
                  <a:schemeClr val="tx2">
                    <a:lumMod val="60000"/>
                    <a:lumOff val="40000"/>
                  </a:schemeClr>
                </a:solidFill>
                <a:effectLst/>
                <a:latin typeface="Courier New" panose="02070309020205020404" pitchFamily="49" charset="0"/>
              </a:rPr>
              <a:t>p</a:t>
            </a:r>
            <a:r>
              <a:rPr kumimoji="0" lang="en-US" altLang="en-US" sz="1800" b="0" i="0" u="none" strike="noStrike" cap="none" normalizeH="0" baseline="0">
                <a:ln>
                  <a:noFill/>
                </a:ln>
                <a:solidFill>
                  <a:schemeClr val="bg1">
                    <a:lumMod val="85000"/>
                  </a:schemeClr>
                </a:solidFill>
                <a:effectLst/>
                <a:latin typeface="Courier New" panose="02070309020205020404" pitchFamily="49" charset="0"/>
              </a:rPr>
              <a:t>&gt;</a:t>
            </a:r>
            <a:r>
              <a:rPr kumimoji="0" lang="en-US" altLang="en-US" sz="1100" b="0" i="0" u="none" strike="noStrike" cap="none" normalizeH="0" baseline="0">
                <a:ln>
                  <a:noFill/>
                </a:ln>
                <a:solidFill>
                  <a:schemeClr val="bg1">
                    <a:lumMod val="85000"/>
                  </a:schemeClr>
                </a:solidFill>
                <a:effectLst/>
              </a:rPr>
              <a:t> </a:t>
            </a:r>
            <a:endParaRPr kumimoji="0" lang="en-US" altLang="en-US" sz="4000" b="0" i="0" u="none" strike="noStrike" cap="none" normalizeH="0" baseline="0">
              <a:ln>
                <a:noFill/>
              </a:ln>
              <a:solidFill>
                <a:schemeClr val="bg1">
                  <a:lumMod val="85000"/>
                </a:schemeClr>
              </a:solidFill>
              <a:effectLst/>
              <a:latin typeface="Arial" panose="020B0604020202020204" pitchFamily="34" charset="0"/>
            </a:endParaRPr>
          </a:p>
          <a:p>
            <a:endParaRPr lang="en-US"/>
          </a:p>
        </p:txBody>
      </p:sp>
      <p:pic>
        <p:nvPicPr>
          <p:cNvPr id="6" name="Picture Placeholder 5" descr="Screen capture of the HTML and MathML code on this slide as rendered in the Fire Fox web browser. The equation can be seen rendered.">
            <a:extLst>
              <a:ext uri="{FF2B5EF4-FFF2-40B4-BE49-F238E27FC236}">
                <a16:creationId xmlns:a16="http://schemas.microsoft.com/office/drawing/2014/main" id="{5CA5D478-068F-4D2F-9035-6B2B927680E8}"/>
              </a:ext>
            </a:extLst>
          </p:cNvPr>
          <p:cNvPicPr>
            <a:picLocks noGrp="1" noChangeAspect="1"/>
          </p:cNvPicPr>
          <p:nvPr>
            <p:ph type="pic" sz="quarter" idx="11"/>
          </p:nvPr>
        </p:nvPicPr>
        <p:blipFill>
          <a:blip r:embed="rId2"/>
          <a:srcRect t="8644" b="8644"/>
          <a:stretch>
            <a:fillRect/>
          </a:stretch>
        </p:blipFill>
        <p:spPr/>
      </p:pic>
    </p:spTree>
    <p:extLst>
      <p:ext uri="{BB962C8B-B14F-4D97-AF65-F5344CB8AC3E}">
        <p14:creationId xmlns:p14="http://schemas.microsoft.com/office/powerpoint/2010/main" val="2603824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F3479-FAC4-4CCA-A035-C9B8B5CB14F3}"/>
              </a:ext>
            </a:extLst>
          </p:cNvPr>
          <p:cNvSpPr>
            <a:spLocks noGrp="1"/>
          </p:cNvSpPr>
          <p:nvPr>
            <p:ph type="ctrTitle"/>
          </p:nvPr>
        </p:nvSpPr>
        <p:spPr/>
        <p:txBody>
          <a:bodyPr>
            <a:normAutofit/>
          </a:bodyPr>
          <a:lstStyle/>
          <a:p>
            <a:r>
              <a:rPr lang="en-US" dirty="0"/>
              <a:t>We Started Promoting Electronic Math</a:t>
            </a:r>
          </a:p>
        </p:txBody>
      </p:sp>
      <p:sp>
        <p:nvSpPr>
          <p:cNvPr id="2" name="Content Placeholder 1">
            <a:extLst>
              <a:ext uri="{FF2B5EF4-FFF2-40B4-BE49-F238E27FC236}">
                <a16:creationId xmlns:a16="http://schemas.microsoft.com/office/drawing/2014/main" id="{4C96A68A-0FE2-445A-BC1D-13CC290BDFC1}"/>
              </a:ext>
            </a:extLst>
          </p:cNvPr>
          <p:cNvSpPr>
            <a:spLocks noGrp="1"/>
          </p:cNvSpPr>
          <p:nvPr>
            <p:ph sz="quarter" idx="10"/>
          </p:nvPr>
        </p:nvSpPr>
        <p:spPr>
          <a:xfrm>
            <a:off x="250719" y="1166330"/>
            <a:ext cx="4719296" cy="5293256"/>
          </a:xfrm>
        </p:spPr>
        <p:txBody>
          <a:bodyPr>
            <a:normAutofit lnSpcReduction="10000"/>
          </a:bodyPr>
          <a:lstStyle/>
          <a:p>
            <a:r>
              <a:rPr lang="en-US" sz="2400" dirty="0"/>
              <a:t>Began meeting with Instructional Designers and Faculty to promote building born accessible math course materials</a:t>
            </a:r>
          </a:p>
          <a:p>
            <a:r>
              <a:rPr lang="en-US" sz="2400" dirty="0"/>
              <a:t>The ID’s built a course to help faculty make accessible math content using LaTeX in our Learning Management System (Canvas). Lecture notes, readings, assessments, etc.</a:t>
            </a:r>
          </a:p>
          <a:p>
            <a:r>
              <a:rPr lang="en-US" sz="2400" dirty="0"/>
              <a:t>Faculty became enthused and found it empowering.</a:t>
            </a:r>
          </a:p>
          <a:p>
            <a:r>
              <a:rPr lang="en-US" dirty="0">
                <a:solidFill>
                  <a:schemeClr val="accent1">
                    <a:lumMod val="60000"/>
                    <a:lumOff val="40000"/>
                  </a:schemeClr>
                </a:solidFill>
                <a:hlinkClick r:id="rId3"/>
              </a:rPr>
              <a:t>LaTeX for Canvas on “Canvas Commons”</a:t>
            </a:r>
            <a:endParaRPr lang="en-US" dirty="0">
              <a:solidFill>
                <a:schemeClr val="accent1">
                  <a:lumMod val="60000"/>
                  <a:lumOff val="40000"/>
                </a:schemeClr>
              </a:solidFill>
            </a:endParaRPr>
          </a:p>
        </p:txBody>
      </p:sp>
      <p:pic>
        <p:nvPicPr>
          <p:cNvPr id="8" name="Picture Placeholder 7">
            <a:extLst>
              <a:ext uri="{FF2B5EF4-FFF2-40B4-BE49-F238E27FC236}">
                <a16:creationId xmlns:a16="http://schemas.microsoft.com/office/drawing/2014/main" id="{B00D012E-0195-4C4A-AF32-73EC4E06B2AA}"/>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srcRect l="950" t="8328" r="2529" b="3741"/>
          <a:stretch/>
        </p:blipFill>
        <p:spPr>
          <a:xfrm>
            <a:off x="4970015" y="1242531"/>
            <a:ext cx="3923266" cy="3615219"/>
          </a:xfrm>
        </p:spPr>
      </p:pic>
    </p:spTree>
    <p:extLst>
      <p:ext uri="{BB962C8B-B14F-4D97-AF65-F5344CB8AC3E}">
        <p14:creationId xmlns:p14="http://schemas.microsoft.com/office/powerpoint/2010/main" val="1897164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464430-F5DC-426A-8212-AD73A90BB02D}"/>
              </a:ext>
            </a:extLst>
          </p:cNvPr>
          <p:cNvSpPr>
            <a:spLocks noGrp="1"/>
          </p:cNvSpPr>
          <p:nvPr>
            <p:ph type="ctrTitle"/>
          </p:nvPr>
        </p:nvSpPr>
        <p:spPr>
          <a:xfrm>
            <a:off x="230400" y="173478"/>
            <a:ext cx="8913600" cy="638906"/>
          </a:xfrm>
        </p:spPr>
        <p:txBody>
          <a:bodyPr>
            <a:normAutofit/>
          </a:bodyPr>
          <a:lstStyle/>
          <a:p>
            <a:r>
              <a:rPr lang="en-US" dirty="0"/>
              <a:t>Then the Problems Came</a:t>
            </a:r>
          </a:p>
        </p:txBody>
      </p:sp>
      <p:sp>
        <p:nvSpPr>
          <p:cNvPr id="6" name="Content Placeholder 5">
            <a:extLst>
              <a:ext uri="{FF2B5EF4-FFF2-40B4-BE49-F238E27FC236}">
                <a16:creationId xmlns:a16="http://schemas.microsoft.com/office/drawing/2014/main" id="{59AF4897-1C4F-436E-8E7E-FEB395797233}"/>
              </a:ext>
            </a:extLst>
          </p:cNvPr>
          <p:cNvSpPr>
            <a:spLocks noGrp="1"/>
          </p:cNvSpPr>
          <p:nvPr>
            <p:ph sz="quarter" idx="10"/>
          </p:nvPr>
        </p:nvSpPr>
        <p:spPr>
          <a:xfrm>
            <a:off x="252413" y="981075"/>
            <a:ext cx="8639176" cy="5576478"/>
          </a:xfrm>
        </p:spPr>
        <p:txBody>
          <a:bodyPr>
            <a:normAutofit/>
          </a:bodyPr>
          <a:lstStyle/>
          <a:p>
            <a:pPr>
              <a:spcAft>
                <a:spcPts val="1200"/>
              </a:spcAft>
            </a:pPr>
            <a:r>
              <a:rPr lang="en-US" sz="2400" dirty="0">
                <a:latin typeface="Helvetica" panose="020B0604020202020204" pitchFamily="34" charset="0"/>
                <a:ea typeface="Calibri" panose="020F0502020204030204" pitchFamily="34" charset="0"/>
              </a:rPr>
              <a:t>Each combination of technology used has different bugs</a:t>
            </a:r>
            <a:r>
              <a:rPr lang="en-US" sz="2400" dirty="0">
                <a:effectLst/>
                <a:latin typeface="Helvetica" panose="020B0604020202020204" pitchFamily="34" charset="0"/>
                <a:ea typeface="Calibri" panose="020F0502020204030204" pitchFamily="34" charset="0"/>
              </a:rPr>
              <a:t> and limitations:</a:t>
            </a:r>
          </a:p>
          <a:p>
            <a:pPr marL="285750" indent="-285750">
              <a:spcAft>
                <a:spcPts val="1200"/>
              </a:spcAft>
              <a:buFont typeface="Arial" panose="020B0604020202020204" pitchFamily="34" charset="0"/>
              <a:buChar char="•"/>
            </a:pPr>
            <a:r>
              <a:rPr lang="en-US" sz="2400" dirty="0">
                <a:latin typeface="Helvetica" panose="020B0604020202020204" pitchFamily="34" charset="0"/>
                <a:ea typeface="Calibri" panose="020F0502020204030204" pitchFamily="34" charset="0"/>
              </a:rPr>
              <a:t>MathML does not work as part of an accessible name (like a radio button label for a multiple-choice question for an online quiz) as accessibility APIs pass them by straight text</a:t>
            </a:r>
          </a:p>
          <a:p>
            <a:pPr marL="285750" indent="-285750">
              <a:spcAft>
                <a:spcPts val="1200"/>
              </a:spcAft>
              <a:buFont typeface="Arial" panose="020B0604020202020204" pitchFamily="34" charset="0"/>
              <a:buChar char="•"/>
            </a:pPr>
            <a:r>
              <a:rPr lang="en-US" sz="2400" dirty="0">
                <a:effectLst/>
                <a:latin typeface="Helvetica" panose="020B0604020202020204" pitchFamily="34" charset="0"/>
                <a:ea typeface="Calibri" panose="020F0502020204030204" pitchFamily="34" charset="0"/>
              </a:rPr>
              <a:t>Incorrect math braille output generated by screen readers</a:t>
            </a:r>
          </a:p>
          <a:p>
            <a:pPr marL="285750" indent="-285750">
              <a:spcAft>
                <a:spcPts val="1200"/>
              </a:spcAft>
              <a:buFont typeface="Arial" panose="020B0604020202020204" pitchFamily="34" charset="0"/>
              <a:buChar char="•"/>
            </a:pPr>
            <a:r>
              <a:rPr lang="en-US" sz="2400" dirty="0">
                <a:latin typeface="Helvetica" panose="020B0604020202020204" pitchFamily="34" charset="0"/>
                <a:ea typeface="Calibri" panose="020F0502020204030204" pitchFamily="34" charset="0"/>
              </a:rPr>
              <a:t>Lower case ‘a’s disappearing in speech output from equations due to TTS sonification quirks</a:t>
            </a:r>
          </a:p>
          <a:p>
            <a:pPr marL="285750" indent="-285750">
              <a:spcAft>
                <a:spcPts val="1200"/>
              </a:spcAft>
              <a:buFont typeface="Arial" panose="020B0604020202020204" pitchFamily="34" charset="0"/>
              <a:buChar char="•"/>
            </a:pPr>
            <a:r>
              <a:rPr lang="en-US" sz="2400" dirty="0">
                <a:effectLst/>
                <a:latin typeface="Helvetica" panose="020B0604020202020204" pitchFamily="34" charset="0"/>
                <a:ea typeface="Calibri" panose="020F0502020204030204" pitchFamily="34" charset="0"/>
              </a:rPr>
              <a:t>And… math simply </a:t>
            </a:r>
            <a:r>
              <a:rPr lang="en-US" sz="2400" dirty="0">
                <a:latin typeface="Helvetica" panose="020B0604020202020204" pitchFamily="34" charset="0"/>
                <a:ea typeface="Calibri" panose="020F0502020204030204" pitchFamily="34" charset="0"/>
              </a:rPr>
              <a:t>being read aloud incorrectly or too ambiguously and nothing the author or end user could can do will fix it</a:t>
            </a:r>
            <a:endParaRPr lang="en-US" sz="2400" dirty="0">
              <a:effectLst/>
              <a:latin typeface="Helvetica" panose="020B0604020202020204" pitchFamily="34" charset="0"/>
              <a:ea typeface="Calibri" panose="020F0502020204030204" pitchFamily="34" charset="0"/>
            </a:endParaRPr>
          </a:p>
        </p:txBody>
      </p:sp>
    </p:spTree>
    <p:extLst>
      <p:ext uri="{BB962C8B-B14F-4D97-AF65-F5344CB8AC3E}">
        <p14:creationId xmlns:p14="http://schemas.microsoft.com/office/powerpoint/2010/main" val="3497741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7C8E-6120-4A57-8742-9ED0F66A5EAF}"/>
              </a:ext>
            </a:extLst>
          </p:cNvPr>
          <p:cNvSpPr>
            <a:spLocks noGrp="1"/>
          </p:cNvSpPr>
          <p:nvPr>
            <p:ph type="ctrTitle"/>
          </p:nvPr>
        </p:nvSpPr>
        <p:spPr/>
        <p:txBody>
          <a:bodyPr/>
          <a:lstStyle/>
          <a:p>
            <a:r>
              <a:rPr lang="en-US" dirty="0"/>
              <a:t>Troubleshooting</a:t>
            </a:r>
          </a:p>
        </p:txBody>
      </p:sp>
      <p:sp>
        <p:nvSpPr>
          <p:cNvPr id="3" name="Content Placeholder 2">
            <a:extLst>
              <a:ext uri="{FF2B5EF4-FFF2-40B4-BE49-F238E27FC236}">
                <a16:creationId xmlns:a16="http://schemas.microsoft.com/office/drawing/2014/main" id="{6FAA0FE9-0746-4207-92DB-78ED020042E5}"/>
              </a:ext>
            </a:extLst>
          </p:cNvPr>
          <p:cNvSpPr>
            <a:spLocks noGrp="1"/>
          </p:cNvSpPr>
          <p:nvPr>
            <p:ph sz="quarter" idx="10"/>
          </p:nvPr>
        </p:nvSpPr>
        <p:spPr>
          <a:xfrm>
            <a:off x="175492" y="838983"/>
            <a:ext cx="4519056" cy="5288437"/>
          </a:xfrm>
        </p:spPr>
        <p:txBody>
          <a:bodyPr>
            <a:normAutofit/>
          </a:bodyPr>
          <a:lstStyle/>
          <a:p>
            <a:pPr marL="342900" indent="-342900">
              <a:buClr>
                <a:schemeClr val="bg1"/>
              </a:buClr>
              <a:buFont typeface="Arial" panose="020B0604020202020204" pitchFamily="34" charset="0"/>
              <a:buChar char="•"/>
            </a:pPr>
            <a:r>
              <a:rPr lang="en-US" sz="2400" dirty="0"/>
              <a:t>We made a “torture test” of a diverse set of equations. The equations were coded in MathML in a page in the Canvas LMS.</a:t>
            </a:r>
          </a:p>
          <a:p>
            <a:pPr marL="342900" indent="-342900">
              <a:buClr>
                <a:schemeClr val="bg1"/>
              </a:buClr>
              <a:buFont typeface="Arial" panose="020B0604020202020204" pitchFamily="34" charset="0"/>
              <a:buChar char="•"/>
            </a:pPr>
            <a:r>
              <a:rPr lang="en-US" sz="2400" dirty="0"/>
              <a:t>We had JAWS speak the equations and soon realized a pattern to the mistakes JAWS makes and created a simpler test set.</a:t>
            </a:r>
          </a:p>
        </p:txBody>
      </p:sp>
      <p:pic>
        <p:nvPicPr>
          <p:cNvPr id="8" name="Picture Placeholder 7" descr="Screen shot of a web page containing a table of various complicated equations created using LaTeX and MathML">
            <a:extLst>
              <a:ext uri="{FF2B5EF4-FFF2-40B4-BE49-F238E27FC236}">
                <a16:creationId xmlns:a16="http://schemas.microsoft.com/office/drawing/2014/main" id="{24556AD9-B37E-4D5B-888E-DB9D1332E366}"/>
              </a:ext>
            </a:extLst>
          </p:cNvPr>
          <p:cNvPicPr>
            <a:picLocks noGrp="1" noChangeAspect="1"/>
          </p:cNvPicPr>
          <p:nvPr>
            <p:ph type="pic" sz="quarter" idx="11"/>
          </p:nvPr>
        </p:nvPicPr>
        <p:blipFill rotWithShape="1">
          <a:blip r:embed="rId3"/>
          <a:srcRect t="522" b="841"/>
          <a:stretch/>
        </p:blipFill>
        <p:spPr>
          <a:xfrm>
            <a:off x="4963424" y="729204"/>
            <a:ext cx="3673392" cy="5004621"/>
          </a:xfrm>
          <a:prstGeom prst="rect">
            <a:avLst/>
          </a:prstGeom>
        </p:spPr>
      </p:pic>
    </p:spTree>
    <p:extLst>
      <p:ext uri="{BB962C8B-B14F-4D97-AF65-F5344CB8AC3E}">
        <p14:creationId xmlns:p14="http://schemas.microsoft.com/office/powerpoint/2010/main" val="285681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7C8E-6120-4A57-8742-9ED0F66A5EAF}"/>
              </a:ext>
            </a:extLst>
          </p:cNvPr>
          <p:cNvSpPr>
            <a:spLocks noGrp="1"/>
          </p:cNvSpPr>
          <p:nvPr>
            <p:ph type="ctrTitle"/>
          </p:nvPr>
        </p:nvSpPr>
        <p:spPr>
          <a:xfrm>
            <a:off x="220043" y="173478"/>
            <a:ext cx="8923957" cy="638906"/>
          </a:xfrm>
        </p:spPr>
        <p:txBody>
          <a:bodyPr>
            <a:normAutofit/>
          </a:bodyPr>
          <a:lstStyle/>
          <a:p>
            <a:r>
              <a:rPr lang="en-US" dirty="0"/>
              <a:t>Samples of Potentially Ambiguous MathML</a:t>
            </a:r>
          </a:p>
        </p:txBody>
      </p:sp>
      <p:sp>
        <p:nvSpPr>
          <p:cNvPr id="3" name="Content Placeholder 2">
            <a:extLst>
              <a:ext uri="{FF2B5EF4-FFF2-40B4-BE49-F238E27FC236}">
                <a16:creationId xmlns:a16="http://schemas.microsoft.com/office/drawing/2014/main" id="{6FAA0FE9-0746-4207-92DB-78ED020042E5}"/>
              </a:ext>
            </a:extLst>
          </p:cNvPr>
          <p:cNvSpPr>
            <a:spLocks noGrp="1"/>
          </p:cNvSpPr>
          <p:nvPr>
            <p:ph sz="quarter" idx="10"/>
          </p:nvPr>
        </p:nvSpPr>
        <p:spPr>
          <a:xfrm>
            <a:off x="175492" y="838983"/>
            <a:ext cx="4519056" cy="5288437"/>
          </a:xfrm>
        </p:spPr>
        <p:txBody>
          <a:bodyPr>
            <a:normAutofit/>
          </a:bodyPr>
          <a:lstStyle/>
          <a:p>
            <a:pPr marL="285750" indent="-285750">
              <a:buClr>
                <a:schemeClr val="bg1"/>
              </a:buClr>
              <a:buFont typeface="Arial" panose="020B0604020202020204" pitchFamily="34" charset="0"/>
              <a:buChar char="•"/>
            </a:pPr>
            <a:r>
              <a:rPr lang="en-US" sz="2400" dirty="0"/>
              <a:t>We created a test web page with MathML and two equivalent Word docs; one built with default MathType equations and the second using the Microsoft equation tools.</a:t>
            </a:r>
          </a:p>
          <a:p>
            <a:pPr marL="285750" indent="-285750">
              <a:buClr>
                <a:schemeClr val="bg1"/>
              </a:buClr>
              <a:buFont typeface="Arial" panose="020B0604020202020204" pitchFamily="34" charset="0"/>
              <a:buChar char="•"/>
            </a:pPr>
            <a:r>
              <a:rPr lang="en-US" sz="2400" dirty="0"/>
              <a:t>The test documents are available upon request.</a:t>
            </a:r>
          </a:p>
        </p:txBody>
      </p:sp>
      <p:pic>
        <p:nvPicPr>
          <p:cNvPr id="6" name="Picture Placeholder 5">
            <a:extLst>
              <a:ext uri="{FF2B5EF4-FFF2-40B4-BE49-F238E27FC236}">
                <a16:creationId xmlns:a16="http://schemas.microsoft.com/office/drawing/2014/main" id="{0FD55A27-4DAB-437E-8256-59749AEAEFB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t="1543" b="1359"/>
          <a:stretch/>
        </p:blipFill>
        <p:spPr>
          <a:xfrm>
            <a:off x="4889783" y="904970"/>
            <a:ext cx="3907116" cy="5156462"/>
          </a:xfrm>
        </p:spPr>
      </p:pic>
    </p:spTree>
    <p:extLst>
      <p:ext uri="{BB962C8B-B14F-4D97-AF65-F5344CB8AC3E}">
        <p14:creationId xmlns:p14="http://schemas.microsoft.com/office/powerpoint/2010/main" val="13950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D170-B6AB-43BE-89AC-856CFADCD96A}"/>
              </a:ext>
            </a:extLst>
          </p:cNvPr>
          <p:cNvSpPr>
            <a:spLocks noGrp="1"/>
          </p:cNvSpPr>
          <p:nvPr>
            <p:ph type="ctrTitle"/>
          </p:nvPr>
        </p:nvSpPr>
        <p:spPr/>
        <p:txBody>
          <a:bodyPr/>
          <a:lstStyle/>
          <a:p>
            <a:r>
              <a:rPr lang="en-US" dirty="0"/>
              <a:t>Is it Us?</a:t>
            </a:r>
          </a:p>
        </p:txBody>
      </p:sp>
      <p:sp>
        <p:nvSpPr>
          <p:cNvPr id="3" name="Content Placeholder 2">
            <a:extLst>
              <a:ext uri="{FF2B5EF4-FFF2-40B4-BE49-F238E27FC236}">
                <a16:creationId xmlns:a16="http://schemas.microsoft.com/office/drawing/2014/main" id="{32A9FBC8-E4BE-4D9B-8236-98C4BCB29D94}"/>
              </a:ext>
            </a:extLst>
          </p:cNvPr>
          <p:cNvSpPr>
            <a:spLocks noGrp="1"/>
          </p:cNvSpPr>
          <p:nvPr>
            <p:ph sz="quarter" idx="10"/>
          </p:nvPr>
        </p:nvSpPr>
        <p:spPr>
          <a:xfrm>
            <a:off x="252413" y="1031875"/>
            <a:ext cx="8639176" cy="5377634"/>
          </a:xfrm>
        </p:spPr>
        <p:txBody>
          <a:bodyPr>
            <a:normAutofit/>
          </a:bodyPr>
          <a:lstStyle/>
          <a:p>
            <a:pPr>
              <a:spcAft>
                <a:spcPts val="1200"/>
              </a:spcAft>
            </a:pPr>
            <a:r>
              <a:rPr lang="en-US" sz="2400" dirty="0"/>
              <a:t>We kept expecting to find someone who knew something we didn’t:</a:t>
            </a:r>
          </a:p>
          <a:p>
            <a:pPr marL="514350" indent="-287338">
              <a:spcAft>
                <a:spcPts val="1200"/>
              </a:spcAft>
              <a:buFont typeface="Arial" panose="020B0604020202020204" pitchFamily="34" charset="0"/>
              <a:buChar char="•"/>
            </a:pPr>
            <a:r>
              <a:rPr lang="en-US" sz="2400" dirty="0"/>
              <a:t>Maybe there is a JAWS support page we missed</a:t>
            </a:r>
          </a:p>
          <a:p>
            <a:pPr marL="514350" indent="-287338">
              <a:spcAft>
                <a:spcPts val="1200"/>
              </a:spcAft>
              <a:buFont typeface="Arial" panose="020B0604020202020204" pitchFamily="34" charset="0"/>
              <a:buChar char="•"/>
            </a:pPr>
            <a:r>
              <a:rPr lang="en-US" sz="2400" dirty="0"/>
              <a:t>Maybe we made our MathML or LaTeX wrong</a:t>
            </a:r>
          </a:p>
          <a:p>
            <a:pPr marL="514350" indent="-287338">
              <a:spcAft>
                <a:spcPts val="1200"/>
              </a:spcAft>
              <a:buFont typeface="Arial" panose="020B0604020202020204" pitchFamily="34" charset="0"/>
              <a:buChar char="•"/>
            </a:pPr>
            <a:r>
              <a:rPr lang="en-US" sz="2400" dirty="0"/>
              <a:t>Maybe there’s something we didn’t know we don’t know….</a:t>
            </a:r>
          </a:p>
        </p:txBody>
      </p:sp>
    </p:spTree>
    <p:extLst>
      <p:ext uri="{BB962C8B-B14F-4D97-AF65-F5344CB8AC3E}">
        <p14:creationId xmlns:p14="http://schemas.microsoft.com/office/powerpoint/2010/main" val="1237716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D170-B6AB-43BE-89AC-856CFADCD96A}"/>
              </a:ext>
            </a:extLst>
          </p:cNvPr>
          <p:cNvSpPr>
            <a:spLocks noGrp="1"/>
          </p:cNvSpPr>
          <p:nvPr>
            <p:ph type="ctrTitle"/>
          </p:nvPr>
        </p:nvSpPr>
        <p:spPr/>
        <p:txBody>
          <a:bodyPr/>
          <a:lstStyle/>
          <a:p>
            <a:r>
              <a:rPr lang="en-US" dirty="0"/>
              <a:t>We Decided to Get a Few Other Opinions…</a:t>
            </a:r>
          </a:p>
        </p:txBody>
      </p:sp>
      <p:sp>
        <p:nvSpPr>
          <p:cNvPr id="3" name="Content Placeholder 2">
            <a:extLst>
              <a:ext uri="{FF2B5EF4-FFF2-40B4-BE49-F238E27FC236}">
                <a16:creationId xmlns:a16="http://schemas.microsoft.com/office/drawing/2014/main" id="{32A9FBC8-E4BE-4D9B-8236-98C4BCB29D94}"/>
              </a:ext>
            </a:extLst>
          </p:cNvPr>
          <p:cNvSpPr>
            <a:spLocks noGrp="1"/>
          </p:cNvSpPr>
          <p:nvPr>
            <p:ph sz="quarter" idx="10"/>
          </p:nvPr>
        </p:nvSpPr>
        <p:spPr>
          <a:xfrm>
            <a:off x="252413" y="925552"/>
            <a:ext cx="8639176" cy="5483958"/>
          </a:xfrm>
        </p:spPr>
        <p:txBody>
          <a:bodyPr>
            <a:normAutofit fontScale="92500"/>
          </a:bodyPr>
          <a:lstStyle/>
          <a:p>
            <a:pPr>
              <a:spcAft>
                <a:spcPts val="600"/>
              </a:spcAft>
            </a:pPr>
            <a:r>
              <a:rPr lang="en-US" sz="2400" dirty="0"/>
              <a:t>We reached out to others to help us test. We’d like to thank them here:</a:t>
            </a:r>
          </a:p>
          <a:p>
            <a:pPr marL="514350" indent="-287338">
              <a:spcAft>
                <a:spcPts val="600"/>
              </a:spcAft>
              <a:buFont typeface="Arial" panose="020B0604020202020204" pitchFamily="34" charset="0"/>
              <a:buChar char="•"/>
              <a:tabLst>
                <a:tab pos="457200" algn="l"/>
              </a:tabLst>
            </a:pPr>
            <a:r>
              <a:rPr lang="en-US" sz="2400" noProof="1"/>
              <a:t>Liz Botner:</a:t>
            </a:r>
            <a:br>
              <a:rPr lang="en-US" sz="2400" noProof="1"/>
            </a:br>
            <a:r>
              <a:rPr lang="en-US" sz="2400" noProof="1"/>
              <a:t>  Tested with a MacBook </a:t>
            </a:r>
            <a:r>
              <a:rPr lang="en-US" sz="2400" noProof="1">
                <a:effectLst/>
                <a:latin typeface="Calibri" panose="020F0502020204030204" pitchFamily="34" charset="0"/>
                <a:ea typeface="Calibri" panose="020F0502020204030204" pitchFamily="34" charset="0"/>
                <a:cs typeface="Times New Roman" panose="02020603050405020304" pitchFamily="18" charset="0"/>
              </a:rPr>
              <a:t>Pro and Safari</a:t>
            </a:r>
          </a:p>
          <a:p>
            <a:pPr marL="514350" marR="0" lvl="0" indent="-287338">
              <a:spcAft>
                <a:spcPts val="600"/>
              </a:spcAft>
              <a:buFont typeface="Arial" panose="020B0604020202020204" pitchFamily="34" charset="0"/>
              <a:buChar char="•"/>
              <a:tabLst>
                <a:tab pos="457200" algn="l"/>
              </a:tabLst>
            </a:pPr>
            <a:r>
              <a:rPr lang="en-US" sz="2400" noProof="1"/>
              <a:t>Colette Roos:</a:t>
            </a:r>
            <a:br>
              <a:rPr lang="en-US" sz="2400" noProof="1"/>
            </a:br>
            <a:r>
              <a:rPr lang="en-US" sz="2400" noProof="1"/>
              <a:t>  Tested with NVDA and Chrome and Office 365 on Windows 10</a:t>
            </a:r>
          </a:p>
          <a:p>
            <a:pPr marL="514350" marR="0" lvl="0" indent="-287338">
              <a:spcAft>
                <a:spcPts val="600"/>
              </a:spcAft>
              <a:buFont typeface="Arial" panose="020B0604020202020204" pitchFamily="34" charset="0"/>
              <a:buChar char="•"/>
              <a:tabLst>
                <a:tab pos="457200" algn="l"/>
              </a:tabLst>
            </a:pPr>
            <a:r>
              <a:rPr lang="en-US" sz="2400" noProof="1"/>
              <a:t>Nancy Simpson-Oberhart:</a:t>
            </a:r>
            <a:br>
              <a:rPr lang="en-US" sz="2400" noProof="1"/>
            </a:br>
            <a:r>
              <a:rPr lang="en-US" sz="2400" noProof="1"/>
              <a:t>  Tested with JAWS 2022 and Chrome on a Windows 10</a:t>
            </a:r>
          </a:p>
          <a:p>
            <a:pPr marL="514350" indent="-287338">
              <a:spcAft>
                <a:spcPts val="600"/>
              </a:spcAft>
              <a:buFont typeface="Arial" panose="020B0604020202020204" pitchFamily="34" charset="0"/>
              <a:buChar char="•"/>
              <a:tabLst>
                <a:tab pos="457200" algn="l"/>
              </a:tabLst>
            </a:pPr>
            <a:r>
              <a:rPr lang="en-US" sz="2400" noProof="1"/>
              <a:t>Desiree Sturdevant:</a:t>
            </a:r>
            <a:br>
              <a:rPr lang="en-US" sz="2400" noProof="1"/>
            </a:br>
            <a:r>
              <a:rPr lang="en-US" sz="2400" noProof="1"/>
              <a:t>  Tested with JAWS 2021, Chrome and Microsoft Word</a:t>
            </a:r>
          </a:p>
          <a:p>
            <a:pPr marL="514350" marR="0" lvl="0" indent="-287338">
              <a:spcAft>
                <a:spcPts val="600"/>
              </a:spcAft>
              <a:buFont typeface="Arial" panose="020B0604020202020204" pitchFamily="34" charset="0"/>
              <a:buChar char="•"/>
              <a:tabLst>
                <a:tab pos="457200" algn="l"/>
              </a:tabLst>
            </a:pPr>
            <a:r>
              <a:rPr lang="en-US" sz="2400" noProof="1"/>
              <a:t>Carlos Taylor:</a:t>
            </a:r>
            <a:br>
              <a:rPr lang="en-US" sz="2400" noProof="1"/>
            </a:br>
            <a:r>
              <a:rPr lang="en-US" sz="2400" noProof="1"/>
              <a:t>  Tested with JAWS 2021 with Windows 10</a:t>
            </a:r>
          </a:p>
          <a:p>
            <a:pPr marL="514350" marR="0" lvl="0" indent="-287338">
              <a:spcAft>
                <a:spcPts val="600"/>
              </a:spcAft>
              <a:buFont typeface="Arial" panose="020B0604020202020204" pitchFamily="34" charset="0"/>
              <a:buChar char="•"/>
              <a:tabLst>
                <a:tab pos="457200" algn="l"/>
              </a:tabLst>
            </a:pPr>
            <a:r>
              <a:rPr lang="en-US" sz="2400" noProof="1"/>
              <a:t>Melissa Wobschall:</a:t>
            </a:r>
            <a:br>
              <a:rPr lang="en-US" sz="2400" noProof="1"/>
            </a:br>
            <a:r>
              <a:rPr lang="en-US" sz="2400" noProof="1"/>
              <a:t>  Tested with Windows 10, NVDA and Chrome.</a:t>
            </a:r>
          </a:p>
        </p:txBody>
      </p:sp>
    </p:spTree>
    <p:extLst>
      <p:ext uri="{BB962C8B-B14F-4D97-AF65-F5344CB8AC3E}">
        <p14:creationId xmlns:p14="http://schemas.microsoft.com/office/powerpoint/2010/main" val="2963568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78B2CB-0A6C-4F2D-95EA-1C4392852BBF}"/>
              </a:ext>
            </a:extLst>
          </p:cNvPr>
          <p:cNvSpPr>
            <a:spLocks noGrp="1"/>
          </p:cNvSpPr>
          <p:nvPr>
            <p:ph type="title"/>
          </p:nvPr>
        </p:nvSpPr>
        <p:spPr/>
        <p:txBody>
          <a:bodyPr/>
          <a:lstStyle/>
          <a:p>
            <a:r>
              <a:rPr lang="en-US" dirty="0"/>
              <a:t>How Screen Readers Speak Math</a:t>
            </a:r>
          </a:p>
        </p:txBody>
      </p:sp>
    </p:spTree>
    <p:extLst>
      <p:ext uri="{BB962C8B-B14F-4D97-AF65-F5344CB8AC3E}">
        <p14:creationId xmlns:p14="http://schemas.microsoft.com/office/powerpoint/2010/main" val="135431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479EBDE-DA97-438C-BE5C-67439F862336}"/>
              </a:ext>
            </a:extLst>
          </p:cNvPr>
          <p:cNvSpPr>
            <a:spLocks noGrp="1"/>
          </p:cNvSpPr>
          <p:nvPr>
            <p:ph type="title"/>
          </p:nvPr>
        </p:nvSpPr>
        <p:spPr/>
        <p:txBody>
          <a:bodyPr/>
          <a:lstStyle/>
          <a:p>
            <a:r>
              <a:rPr lang="en-US"/>
              <a:t>Presenters</a:t>
            </a:r>
          </a:p>
        </p:txBody>
      </p:sp>
      <p:pic>
        <p:nvPicPr>
          <p:cNvPr id="15" name="Picture Placeholder 14">
            <a:extLst>
              <a:ext uri="{FF2B5EF4-FFF2-40B4-BE49-F238E27FC236}">
                <a16:creationId xmlns:a16="http://schemas.microsoft.com/office/drawing/2014/main" id="{5A85AD7D-4CF5-468C-972A-545C6B494E2C}"/>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2985" r="2985"/>
          <a:stretch>
            <a:fillRect/>
          </a:stretch>
        </p:blipFill>
        <p:spPr/>
      </p:pic>
      <p:sp>
        <p:nvSpPr>
          <p:cNvPr id="11" name="Text Placeholder 10">
            <a:extLst>
              <a:ext uri="{FF2B5EF4-FFF2-40B4-BE49-F238E27FC236}">
                <a16:creationId xmlns:a16="http://schemas.microsoft.com/office/drawing/2014/main" id="{76283C24-6E31-4977-BD96-7174B8CC566F}"/>
              </a:ext>
            </a:extLst>
          </p:cNvPr>
          <p:cNvSpPr>
            <a:spLocks noGrp="1"/>
          </p:cNvSpPr>
          <p:nvPr>
            <p:ph type="body" sz="quarter" idx="11"/>
          </p:nvPr>
        </p:nvSpPr>
        <p:spPr>
          <a:xfrm>
            <a:off x="2541595" y="1366708"/>
            <a:ext cx="6408767" cy="1747735"/>
          </a:xfrm>
        </p:spPr>
        <p:txBody>
          <a:bodyPr>
            <a:normAutofit/>
          </a:bodyPr>
          <a:lstStyle/>
          <a:p>
            <a:r>
              <a:rPr lang="en-US" sz="2000" dirty="0"/>
              <a:t>Brian Richwine, CPACC</a:t>
            </a:r>
          </a:p>
          <a:p>
            <a:r>
              <a:rPr lang="en-US" sz="2000" dirty="0"/>
              <a:t>Senior Accessibility Strategist – Learning Technologies</a:t>
            </a:r>
            <a:br>
              <a:rPr lang="en-US" sz="2000" dirty="0"/>
            </a:br>
            <a:r>
              <a:rPr lang="en-US" sz="2000" dirty="0"/>
              <a:t>UITS Assistive Technology and Accessibility Centers</a:t>
            </a:r>
            <a:br>
              <a:rPr lang="en-US" sz="2000" dirty="0"/>
            </a:br>
            <a:r>
              <a:rPr lang="en-US" sz="2000" dirty="0"/>
              <a:t>brichwin@iu.edu</a:t>
            </a:r>
          </a:p>
        </p:txBody>
      </p:sp>
      <p:pic>
        <p:nvPicPr>
          <p:cNvPr id="17" name="Picture Placeholder 16">
            <a:extLst>
              <a:ext uri="{FF2B5EF4-FFF2-40B4-BE49-F238E27FC236}">
                <a16:creationId xmlns:a16="http://schemas.microsoft.com/office/drawing/2014/main" id="{0467E965-E0F9-4BE8-8C2B-FD28EE43690E}"/>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l="2985" r="2985"/>
          <a:stretch>
            <a:fillRect/>
          </a:stretch>
        </p:blipFill>
        <p:spPr/>
      </p:pic>
      <p:sp>
        <p:nvSpPr>
          <p:cNvPr id="13" name="Text Placeholder 12">
            <a:extLst>
              <a:ext uri="{FF2B5EF4-FFF2-40B4-BE49-F238E27FC236}">
                <a16:creationId xmlns:a16="http://schemas.microsoft.com/office/drawing/2014/main" id="{DB6C33AA-9FE0-49D8-8DF5-EB6FEC002274}"/>
              </a:ext>
            </a:extLst>
          </p:cNvPr>
          <p:cNvSpPr>
            <a:spLocks noGrp="1"/>
          </p:cNvSpPr>
          <p:nvPr>
            <p:ph type="body" sz="quarter" idx="13"/>
          </p:nvPr>
        </p:nvSpPr>
        <p:spPr>
          <a:xfrm>
            <a:off x="2549205" y="3114444"/>
            <a:ext cx="6143206" cy="1941650"/>
          </a:xfrm>
        </p:spPr>
        <p:txBody>
          <a:bodyPr>
            <a:normAutofit/>
          </a:bodyPr>
          <a:lstStyle/>
          <a:p>
            <a:r>
              <a:rPr lang="en-US" sz="2000" dirty="0"/>
              <a:t>Mary Stores, CPACC</a:t>
            </a:r>
          </a:p>
          <a:p>
            <a:r>
              <a:rPr lang="en-US" sz="2000" dirty="0"/>
              <a:t>Accessibility Analyst</a:t>
            </a:r>
            <a:br>
              <a:rPr lang="en-US" sz="2000" dirty="0"/>
            </a:br>
            <a:r>
              <a:rPr lang="en-US" sz="2000" dirty="0"/>
              <a:t>UITS Assistive Technology and Accessibility Centers</a:t>
            </a:r>
            <a:br>
              <a:rPr lang="en-US" sz="2000" dirty="0"/>
            </a:br>
            <a:r>
              <a:rPr lang="en-US" sz="2000" dirty="0"/>
              <a:t>mstores@iu.edu</a:t>
            </a:r>
          </a:p>
        </p:txBody>
      </p:sp>
    </p:spTree>
    <p:extLst>
      <p:ext uri="{BB962C8B-B14F-4D97-AF65-F5344CB8AC3E}">
        <p14:creationId xmlns:p14="http://schemas.microsoft.com/office/powerpoint/2010/main" val="3504147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ctrTitle"/>
          </p:nvPr>
        </p:nvSpPr>
        <p:spPr/>
        <p:txBody>
          <a:bodyPr>
            <a:normAutofit/>
          </a:bodyPr>
          <a:lstStyle/>
          <a:p>
            <a:r>
              <a:rPr lang="en-US"/>
              <a:t>How Should a Screen-Reader Speak Math?</a:t>
            </a:r>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p:txBody>
          <a:bodyPr>
            <a:normAutofit/>
          </a:bodyPr>
          <a:lstStyle/>
          <a:p>
            <a:pPr>
              <a:spcAft>
                <a:spcPts val="3000"/>
              </a:spcAft>
            </a:pPr>
            <a:r>
              <a:rPr lang="en-US" sz="2800" dirty="0"/>
              <a:t>How would you read this bit of mathematics to someone?</a:t>
            </a:r>
          </a:p>
          <a:p>
            <a:endParaRPr lang="en-US" sz="2800" dirty="0"/>
          </a:p>
        </p:txBody>
      </p:sp>
      <p:pic>
        <p:nvPicPr>
          <p:cNvPr id="4" name="Content Placeholder 3" descr="three terms of a mathematics all on the same level: an A, then a plus sign, and then a fraction with b over c">
            <a:extLst>
              <a:ext uri="{FF2B5EF4-FFF2-40B4-BE49-F238E27FC236}">
                <a16:creationId xmlns:a16="http://schemas.microsoft.com/office/drawing/2014/main" id="{BEE7248C-CAC6-477A-9737-FA56B0A19D4C}"/>
              </a:ext>
            </a:extLst>
          </p:cNvPr>
          <p:cNvPicPr>
            <a:picLocks noGrp="1" noChangeAspect="1"/>
          </p:cNvPicPr>
          <p:nvPr>
            <p:ph sz="quarter" idx="11"/>
          </p:nvPr>
        </p:nvPicPr>
        <p:blipFill>
          <a:blip r:embed="rId2"/>
          <a:stretch>
            <a:fillRect/>
          </a:stretch>
        </p:blipFill>
        <p:spPr>
          <a:xfrm>
            <a:off x="3390735" y="2513242"/>
            <a:ext cx="2362530" cy="1981477"/>
          </a:xfrm>
        </p:spPr>
      </p:pic>
    </p:spTree>
    <p:extLst>
      <p:ext uri="{BB962C8B-B14F-4D97-AF65-F5344CB8AC3E}">
        <p14:creationId xmlns:p14="http://schemas.microsoft.com/office/powerpoint/2010/main" val="2347085800"/>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ctrTitle"/>
          </p:nvPr>
        </p:nvSpPr>
        <p:spPr/>
        <p:txBody>
          <a:bodyPr>
            <a:normAutofit fontScale="90000"/>
          </a:bodyPr>
          <a:lstStyle/>
          <a:p>
            <a:r>
              <a:rPr lang="en-US" dirty="0"/>
              <a:t>How Should a Screen-Reader Speak MathML?</a:t>
            </a:r>
            <a:endParaRPr lang="en-US" baseline="30000" dirty="0"/>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a:xfrm>
            <a:off x="252413" y="1031875"/>
            <a:ext cx="8639176" cy="1633266"/>
          </a:xfrm>
        </p:spPr>
        <p:txBody>
          <a:bodyPr>
            <a:normAutofit/>
          </a:bodyPr>
          <a:lstStyle/>
          <a:p>
            <a:pPr>
              <a:spcAft>
                <a:spcPts val="3000"/>
              </a:spcAft>
            </a:pPr>
            <a:r>
              <a:rPr lang="en-US" sz="2800" dirty="0"/>
              <a:t>How would you distinguish the following two similar, but algebraically different equations by speech?</a:t>
            </a:r>
          </a:p>
        </p:txBody>
      </p:sp>
      <p:pic>
        <p:nvPicPr>
          <p:cNvPr id="6" name="Content Placeholder 5" descr="The same equation from the previous slide: three terms of a mathematics all on the same level: an A, then a plus sign, and then a fraction with b over c">
            <a:extLst>
              <a:ext uri="{FF2B5EF4-FFF2-40B4-BE49-F238E27FC236}">
                <a16:creationId xmlns:a16="http://schemas.microsoft.com/office/drawing/2014/main" id="{147332BD-ADB5-482D-B4D8-1B991D703258}"/>
              </a:ext>
            </a:extLst>
          </p:cNvPr>
          <p:cNvPicPr>
            <a:picLocks noGrp="1" noChangeAspect="1"/>
          </p:cNvPicPr>
          <p:nvPr>
            <p:ph sz="quarter" idx="11"/>
          </p:nvPr>
        </p:nvPicPr>
        <p:blipFill>
          <a:blip r:embed="rId2"/>
          <a:stretch>
            <a:fillRect/>
          </a:stretch>
        </p:blipFill>
        <p:spPr>
          <a:xfrm>
            <a:off x="1142181" y="2982913"/>
            <a:ext cx="2205097" cy="1849437"/>
          </a:xfrm>
        </p:spPr>
      </p:pic>
      <p:sp>
        <p:nvSpPr>
          <p:cNvPr id="3" name="Content Placeholder 2">
            <a:extLst>
              <a:ext uri="{FF2B5EF4-FFF2-40B4-BE49-F238E27FC236}">
                <a16:creationId xmlns:a16="http://schemas.microsoft.com/office/drawing/2014/main" id="{41DA228D-49A7-4118-84AD-605DFF659AA6}"/>
              </a:ext>
            </a:extLst>
          </p:cNvPr>
          <p:cNvSpPr>
            <a:spLocks noGrp="1"/>
          </p:cNvSpPr>
          <p:nvPr>
            <p:ph sz="quarter" idx="12"/>
          </p:nvPr>
        </p:nvSpPr>
        <p:spPr>
          <a:xfrm>
            <a:off x="3228975" y="2982913"/>
            <a:ext cx="2686050" cy="1849437"/>
          </a:xfrm>
        </p:spPr>
        <p:txBody>
          <a:bodyPr anchor="ctr"/>
          <a:lstStyle/>
          <a:p>
            <a:pPr marL="0" indent="0" algn="ctr">
              <a:buNone/>
            </a:pPr>
            <a:r>
              <a:rPr lang="en-US" sz="4000" dirty="0">
                <a:solidFill>
                  <a:schemeClr val="bg1"/>
                </a:solidFill>
              </a:rPr>
              <a:t>or</a:t>
            </a:r>
            <a:endParaRPr lang="en-US" dirty="0">
              <a:solidFill>
                <a:schemeClr val="bg1"/>
              </a:solidFill>
            </a:endParaRPr>
          </a:p>
        </p:txBody>
      </p:sp>
      <p:pic>
        <p:nvPicPr>
          <p:cNvPr id="8" name="Content Placeholder 7" descr="one terms of mathematics. An A, then a plus sign, and then a B all over a C.">
            <a:extLst>
              <a:ext uri="{FF2B5EF4-FFF2-40B4-BE49-F238E27FC236}">
                <a16:creationId xmlns:a16="http://schemas.microsoft.com/office/drawing/2014/main" id="{E8613D30-E6E2-4A18-9976-8F5D9597912E}"/>
              </a:ext>
            </a:extLst>
          </p:cNvPr>
          <p:cNvPicPr>
            <a:picLocks noGrp="1" noChangeAspect="1"/>
          </p:cNvPicPr>
          <p:nvPr>
            <p:ph sz="quarter" idx="13"/>
          </p:nvPr>
        </p:nvPicPr>
        <p:blipFill>
          <a:blip r:embed="rId3"/>
          <a:stretch>
            <a:fillRect/>
          </a:stretch>
        </p:blipFill>
        <p:spPr>
          <a:xfrm>
            <a:off x="6021212" y="2982913"/>
            <a:ext cx="1790957" cy="1849437"/>
          </a:xfrm>
        </p:spPr>
      </p:pic>
    </p:spTree>
    <p:extLst>
      <p:ext uri="{BB962C8B-B14F-4D97-AF65-F5344CB8AC3E}">
        <p14:creationId xmlns:p14="http://schemas.microsoft.com/office/powerpoint/2010/main" val="4080147693"/>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E53E-3E3C-80DC-96CE-9D52E7DD9ACF}"/>
              </a:ext>
            </a:extLst>
          </p:cNvPr>
          <p:cNvSpPr>
            <a:spLocks noGrp="1"/>
          </p:cNvSpPr>
          <p:nvPr>
            <p:ph type="ctrTitle"/>
          </p:nvPr>
        </p:nvSpPr>
        <p:spPr/>
        <p:txBody>
          <a:bodyPr/>
          <a:lstStyle/>
          <a:p>
            <a:r>
              <a:rPr lang="en-US" dirty="0"/>
              <a:t>First Handbook for Spoken Mathematics?</a:t>
            </a:r>
          </a:p>
        </p:txBody>
      </p:sp>
      <p:sp>
        <p:nvSpPr>
          <p:cNvPr id="3" name="Content Placeholder 2">
            <a:extLst>
              <a:ext uri="{FF2B5EF4-FFF2-40B4-BE49-F238E27FC236}">
                <a16:creationId xmlns:a16="http://schemas.microsoft.com/office/drawing/2014/main" id="{BE78F3FB-52CD-6D0B-65E9-490CD05BBA35}"/>
              </a:ext>
            </a:extLst>
          </p:cNvPr>
          <p:cNvSpPr>
            <a:spLocks noGrp="1"/>
          </p:cNvSpPr>
          <p:nvPr>
            <p:ph sz="quarter" idx="10"/>
          </p:nvPr>
        </p:nvSpPr>
        <p:spPr>
          <a:xfrm>
            <a:off x="228599" y="953095"/>
            <a:ext cx="4440219" cy="5372398"/>
          </a:xfrm>
        </p:spPr>
        <p:txBody>
          <a:bodyPr>
            <a:normAutofit/>
          </a:bodyPr>
          <a:lstStyle/>
          <a:p>
            <a:r>
              <a:rPr lang="en-US" dirty="0"/>
              <a:t>“Larry’s Speakeasy”</a:t>
            </a:r>
          </a:p>
          <a:p>
            <a:r>
              <a:rPr lang="en-US" dirty="0"/>
              <a:t>Lawrence Chang, Ph.D.</a:t>
            </a:r>
            <a:br>
              <a:rPr lang="en-US" dirty="0"/>
            </a:br>
            <a:r>
              <a:rPr lang="en-US" dirty="0"/>
              <a:t>October 1983</a:t>
            </a:r>
          </a:p>
          <a:p>
            <a:r>
              <a:rPr lang="en-US" dirty="0"/>
              <a:t>A goal of the handbook was to establish a standard where no standard has existed</a:t>
            </a:r>
          </a:p>
          <a:p>
            <a:r>
              <a:rPr lang="en-US" dirty="0"/>
              <a:t>As a blind person he learned mathematics by means of others reading the material to him</a:t>
            </a:r>
          </a:p>
          <a:p>
            <a:r>
              <a:rPr lang="en-US" dirty="0"/>
              <a:t>The Office of Equal Opportunity of the Lawrence Livermore National Laboratory, the U.S. Department of Energy</a:t>
            </a:r>
          </a:p>
        </p:txBody>
      </p:sp>
      <p:pic>
        <p:nvPicPr>
          <p:cNvPr id="7" name="Content Placeholder 6">
            <a:extLst>
              <a:ext uri="{FF2B5EF4-FFF2-40B4-BE49-F238E27FC236}">
                <a16:creationId xmlns:a16="http://schemas.microsoft.com/office/drawing/2014/main" id="{1BCCCF6A-3A65-A68C-DB68-1DA2ED9CAE05}"/>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4764088" y="1169413"/>
            <a:ext cx="4133850" cy="4768412"/>
          </a:xfrm>
        </p:spPr>
      </p:pic>
    </p:spTree>
    <p:extLst>
      <p:ext uri="{BB962C8B-B14F-4D97-AF65-F5344CB8AC3E}">
        <p14:creationId xmlns:p14="http://schemas.microsoft.com/office/powerpoint/2010/main" val="1415517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2B8F-C758-4C91-9A4B-DB8110A4CB7C}"/>
              </a:ext>
            </a:extLst>
          </p:cNvPr>
          <p:cNvSpPr>
            <a:spLocks noGrp="1"/>
          </p:cNvSpPr>
          <p:nvPr>
            <p:ph type="ctrTitle"/>
          </p:nvPr>
        </p:nvSpPr>
        <p:spPr/>
        <p:txBody>
          <a:bodyPr>
            <a:normAutofit/>
          </a:bodyPr>
          <a:lstStyle/>
          <a:p>
            <a:r>
              <a:rPr lang="en-US" dirty="0"/>
              <a:t>Enter the Grammars for Speaking Math</a:t>
            </a:r>
          </a:p>
        </p:txBody>
      </p:sp>
      <p:pic>
        <p:nvPicPr>
          <p:cNvPr id="10" name="Picture Placeholder 9">
            <a:extLst>
              <a:ext uri="{FF2B5EF4-FFF2-40B4-BE49-F238E27FC236}">
                <a16:creationId xmlns:a16="http://schemas.microsoft.com/office/drawing/2014/main" id="{9B5BEEF0-7760-418C-A1B1-B42A551D894B}"/>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688" r="1688"/>
          <a:stretch>
            <a:fillRect/>
          </a:stretch>
        </p:blipFill>
        <p:spPr/>
      </p:pic>
      <p:sp>
        <p:nvSpPr>
          <p:cNvPr id="7" name="Content Placeholder 6">
            <a:extLst>
              <a:ext uri="{FF2B5EF4-FFF2-40B4-BE49-F238E27FC236}">
                <a16:creationId xmlns:a16="http://schemas.microsoft.com/office/drawing/2014/main" id="{99CD1AEA-F462-485B-A1F6-CE3E6F457E55}"/>
              </a:ext>
            </a:extLst>
          </p:cNvPr>
          <p:cNvSpPr>
            <a:spLocks noGrp="1"/>
          </p:cNvSpPr>
          <p:nvPr>
            <p:ph sz="quarter" idx="10"/>
          </p:nvPr>
        </p:nvSpPr>
        <p:spPr>
          <a:xfrm>
            <a:off x="236438" y="4757516"/>
            <a:ext cx="8671125" cy="1306734"/>
          </a:xfrm>
        </p:spPr>
        <p:txBody>
          <a:bodyPr>
            <a:normAutofit/>
          </a:bodyPr>
          <a:lstStyle/>
          <a:p>
            <a:r>
              <a:rPr lang="en-US" sz="2400" dirty="0"/>
              <a:t>Many assistive technologies use defined grammars like ClearSpeak, MathSpeak and SimpleSpeak to speak math.</a:t>
            </a:r>
          </a:p>
        </p:txBody>
      </p:sp>
    </p:spTree>
    <p:extLst>
      <p:ext uri="{BB962C8B-B14F-4D97-AF65-F5344CB8AC3E}">
        <p14:creationId xmlns:p14="http://schemas.microsoft.com/office/powerpoint/2010/main" val="60333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ctrTitle"/>
          </p:nvPr>
        </p:nvSpPr>
        <p:spPr/>
        <p:txBody>
          <a:bodyPr>
            <a:normAutofit/>
          </a:bodyPr>
          <a:lstStyle/>
          <a:p>
            <a:r>
              <a:rPr lang="en-US" dirty="0"/>
              <a:t>The MathSpeak Grammar</a:t>
            </a:r>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a:xfrm>
            <a:off x="28893" y="1060675"/>
            <a:ext cx="7695882" cy="5049838"/>
          </a:xfrm>
        </p:spPr>
        <p:txBody>
          <a:bodyPr>
            <a:normAutofit/>
          </a:bodyPr>
          <a:lstStyle/>
          <a:p>
            <a:pPr marL="285750" indent="-285750">
              <a:spcAft>
                <a:spcPts val="1200"/>
              </a:spcAft>
              <a:buFont typeface="Arial" panose="020B0604020202020204" pitchFamily="34" charset="0"/>
              <a:buChar char="•"/>
            </a:pPr>
            <a:r>
              <a:rPr lang="en-US" sz="2400" dirty="0"/>
              <a:t>Developed by Dr. Nemeth (author of the Nemeth braille math code)</a:t>
            </a:r>
          </a:p>
          <a:p>
            <a:pPr marL="285750" indent="-285750">
              <a:spcAft>
                <a:spcPts val="1200"/>
              </a:spcAft>
              <a:buFont typeface="Arial" panose="020B0604020202020204" pitchFamily="34" charset="0"/>
              <a:buChar char="•"/>
            </a:pPr>
            <a:r>
              <a:rPr lang="en-US" sz="2400" dirty="0"/>
              <a:t>Allows speaking math information unambiguously and concisely</a:t>
            </a:r>
          </a:p>
          <a:p>
            <a:pPr marL="285750" indent="-285750">
              <a:spcAft>
                <a:spcPts val="1200"/>
              </a:spcAft>
              <a:buFont typeface="Arial" panose="020B0604020202020204" pitchFamily="34" charset="0"/>
              <a:buChar char="•"/>
            </a:pPr>
            <a:r>
              <a:rPr lang="en-US" sz="2400" dirty="0"/>
              <a:t>Uses a special grammar and lexicon that follows how the Nemeth Code linearizes mathematics:</a:t>
            </a:r>
          </a:p>
          <a:p>
            <a:pPr marL="287338">
              <a:spcAft>
                <a:spcPts val="0"/>
              </a:spcAft>
            </a:pPr>
            <a:r>
              <a:rPr lang="en-US" sz="2400" noProof="1">
                <a:solidFill>
                  <a:schemeClr val="accent6"/>
                </a:solidFill>
              </a:rPr>
              <a:t>[Begin math]</a:t>
            </a:r>
          </a:p>
          <a:p>
            <a:pPr marL="457200">
              <a:spcAft>
                <a:spcPts val="0"/>
              </a:spcAft>
            </a:pPr>
            <a:r>
              <a:rPr lang="en-US" sz="2400" noProof="1">
                <a:solidFill>
                  <a:schemeClr val="accent6"/>
                </a:solidFill>
              </a:rPr>
              <a:t>x equals StartFraction </a:t>
            </a:r>
            <a:br>
              <a:rPr lang="en-US" sz="2400" noProof="1">
                <a:solidFill>
                  <a:schemeClr val="accent6"/>
                </a:solidFill>
              </a:rPr>
            </a:br>
            <a:r>
              <a:rPr lang="en-US" sz="2400" noProof="1">
                <a:solidFill>
                  <a:schemeClr val="accent6"/>
                </a:solidFill>
              </a:rPr>
              <a:t>negative b plus-or-minus StartRoot </a:t>
            </a:r>
            <a:br>
              <a:rPr lang="en-US" sz="2400" noProof="1">
                <a:solidFill>
                  <a:schemeClr val="accent6"/>
                </a:solidFill>
              </a:rPr>
            </a:br>
            <a:r>
              <a:rPr lang="en-US" sz="2400" noProof="1">
                <a:solidFill>
                  <a:schemeClr val="accent6"/>
                </a:solidFill>
              </a:rPr>
              <a:t>b squared minus 4 a c EndRoot Over </a:t>
            </a:r>
            <a:br>
              <a:rPr lang="en-US" sz="2400" noProof="1">
                <a:solidFill>
                  <a:schemeClr val="accent6"/>
                </a:solidFill>
              </a:rPr>
            </a:br>
            <a:r>
              <a:rPr lang="en-US" sz="2400" noProof="1">
                <a:solidFill>
                  <a:schemeClr val="accent6"/>
                </a:solidFill>
              </a:rPr>
              <a:t>2 a EndFraction</a:t>
            </a:r>
          </a:p>
          <a:p>
            <a:pPr marL="287338">
              <a:spcAft>
                <a:spcPts val="0"/>
              </a:spcAft>
            </a:pPr>
            <a:r>
              <a:rPr lang="en-US" sz="2400" noProof="1">
                <a:solidFill>
                  <a:schemeClr val="accent6"/>
                </a:solidFill>
              </a:rPr>
              <a:t>[End math]</a:t>
            </a:r>
          </a:p>
        </p:txBody>
      </p:sp>
      <p:pic>
        <p:nvPicPr>
          <p:cNvPr id="5" name="Content Placeholder 4">
            <a:extLst>
              <a:ext uri="{FF2B5EF4-FFF2-40B4-BE49-F238E27FC236}">
                <a16:creationId xmlns:a16="http://schemas.microsoft.com/office/drawing/2014/main" id="{2728806F-BFE8-066B-EABE-539935314D0B}"/>
              </a:ext>
              <a:ext uri="{C183D7F6-B498-43B3-948B-1728B52AA6E4}">
                <adec:decorative xmlns:adec="http://schemas.microsoft.com/office/drawing/2017/decorative" val="1"/>
              </a:ext>
            </a:extLst>
          </p:cNvPr>
          <p:cNvPicPr>
            <a:picLocks noGrp="1" noChangeAspect="1"/>
          </p:cNvPicPr>
          <p:nvPr>
            <p:ph sz="quarter" idx="12"/>
          </p:nvPr>
        </p:nvPicPr>
        <p:blipFill>
          <a:blip r:embed="rId2"/>
          <a:stretch>
            <a:fillRect/>
          </a:stretch>
        </p:blipFill>
        <p:spPr>
          <a:xfrm>
            <a:off x="5715318" y="3818489"/>
            <a:ext cx="3175850" cy="1093670"/>
          </a:xfrm>
          <a:prstGeom prst="rect">
            <a:avLst/>
          </a:prstGeom>
        </p:spPr>
      </p:pic>
    </p:spTree>
    <p:extLst>
      <p:ext uri="{BB962C8B-B14F-4D97-AF65-F5344CB8AC3E}">
        <p14:creationId xmlns:p14="http://schemas.microsoft.com/office/powerpoint/2010/main" val="2842812406"/>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892E-F3AB-4894-8EF5-C35E57ECA76B}"/>
              </a:ext>
            </a:extLst>
          </p:cNvPr>
          <p:cNvSpPr>
            <a:spLocks noGrp="1"/>
          </p:cNvSpPr>
          <p:nvPr>
            <p:ph type="title"/>
          </p:nvPr>
        </p:nvSpPr>
        <p:spPr/>
        <p:txBody>
          <a:bodyPr/>
          <a:lstStyle/>
          <a:p>
            <a:r>
              <a:rPr lang="en-US" dirty="0"/>
              <a:t>MathSpeak Core Specification</a:t>
            </a:r>
          </a:p>
        </p:txBody>
      </p:sp>
      <p:pic>
        <p:nvPicPr>
          <p:cNvPr id="7" name="Picture Placeholder 5">
            <a:extLst>
              <a:ext uri="{FF2B5EF4-FFF2-40B4-BE49-F238E27FC236}">
                <a16:creationId xmlns:a16="http://schemas.microsoft.com/office/drawing/2014/main" id="{EB0477C7-FCDE-A0EC-B4FA-79C9A243F3B0}"/>
              </a:ext>
              <a:ext uri="{C183D7F6-B498-43B3-948B-1728B52AA6E4}">
                <adec:decorative xmlns:adec="http://schemas.microsoft.com/office/drawing/2017/decorative" val="1"/>
              </a:ext>
            </a:extLst>
          </p:cNvPr>
          <p:cNvPicPr>
            <a:picLocks noGrp="1" noChangeAspect="1"/>
          </p:cNvPicPr>
          <p:nvPr>
            <p:ph sz="quarter" idx="10"/>
          </p:nvPr>
        </p:nvPicPr>
        <p:blipFill>
          <a:blip r:embed="rId2"/>
          <a:stretch>
            <a:fillRect/>
          </a:stretch>
        </p:blipFill>
        <p:spPr>
          <a:xfrm>
            <a:off x="1984663" y="969425"/>
            <a:ext cx="5174674" cy="2698607"/>
          </a:xfrm>
        </p:spPr>
      </p:pic>
      <p:sp>
        <p:nvSpPr>
          <p:cNvPr id="5" name="Content Placeholder 4">
            <a:extLst>
              <a:ext uri="{FF2B5EF4-FFF2-40B4-BE49-F238E27FC236}">
                <a16:creationId xmlns:a16="http://schemas.microsoft.com/office/drawing/2014/main" id="{361D1D2E-7D6C-2B37-4877-04FB9F7405E3}"/>
              </a:ext>
            </a:extLst>
          </p:cNvPr>
          <p:cNvSpPr>
            <a:spLocks noGrp="1"/>
          </p:cNvSpPr>
          <p:nvPr>
            <p:ph sz="quarter" idx="12"/>
          </p:nvPr>
        </p:nvSpPr>
        <p:spPr>
          <a:xfrm>
            <a:off x="228600" y="3759057"/>
            <a:ext cx="8677800" cy="2348383"/>
          </a:xfrm>
        </p:spPr>
        <p:txBody>
          <a:bodyPr/>
          <a:lstStyle/>
          <a:p>
            <a:pPr marL="285750" indent="-285750">
              <a:spcAft>
                <a:spcPts val="600"/>
              </a:spcAft>
              <a:buClr>
                <a:schemeClr val="bg1"/>
              </a:buClr>
              <a:buFont typeface="Arial" panose="020B0604020202020204" pitchFamily="34" charset="0"/>
              <a:buChar char="•"/>
            </a:pPr>
            <a:r>
              <a:rPr lang="en-US" sz="2400" b="1" dirty="0"/>
              <a:t>Introduction to MathSpeak Grammar: </a:t>
            </a:r>
            <a:r>
              <a:rPr lang="en-US" sz="2400" dirty="0">
                <a:solidFill>
                  <a:schemeClr val="tx2">
                    <a:lumMod val="40000"/>
                    <a:lumOff val="60000"/>
                  </a:schemeClr>
                </a:solidFill>
                <a:hlinkClick r:id="rId3">
                  <a:extLst>
                    <a:ext uri="{A12FA001-AC4F-418D-AE19-62706E023703}">
                      <ahyp:hlinkClr xmlns:ahyp="http://schemas.microsoft.com/office/drawing/2018/hyperlinkcolor" val="tx"/>
                    </a:ext>
                  </a:extLst>
                </a:hlinkClick>
              </a:rPr>
              <a:t>https://www.seewritehear.com/learn/the-fundamental-problem-of-spoken-mathematics/</a:t>
            </a:r>
            <a:endParaRPr lang="en-US" sz="2400" dirty="0">
              <a:solidFill>
                <a:schemeClr val="tx2">
                  <a:lumMod val="40000"/>
                  <a:lumOff val="60000"/>
                </a:schemeClr>
              </a:solidFill>
            </a:endParaRPr>
          </a:p>
          <a:p>
            <a:pPr marL="285750" indent="-285750">
              <a:spcAft>
                <a:spcPts val="600"/>
              </a:spcAft>
              <a:buClr>
                <a:schemeClr val="bg1"/>
              </a:buClr>
              <a:buFont typeface="Arial" panose="020B0604020202020204" pitchFamily="34" charset="0"/>
              <a:buChar char="•"/>
            </a:pPr>
            <a:r>
              <a:rPr lang="en-US" sz="2400" b="1" dirty="0"/>
              <a:t>MathSpeak Grammar Specification: </a:t>
            </a:r>
            <a:r>
              <a:rPr lang="en-US" sz="2400" dirty="0">
                <a:solidFill>
                  <a:schemeClr val="tx2">
                    <a:lumMod val="40000"/>
                    <a:lumOff val="60000"/>
                  </a:schemeClr>
                </a:solidFill>
                <a:hlinkClick r:id="rId4">
                  <a:extLst>
                    <a:ext uri="{A12FA001-AC4F-418D-AE19-62706E023703}">
                      <ahyp:hlinkClr xmlns:ahyp="http://schemas.microsoft.com/office/drawing/2018/hyperlinkcolor" val="tx"/>
                    </a:ext>
                  </a:extLst>
                </a:hlinkClick>
              </a:rPr>
              <a:t>https://www.seewritehear.com/accessible-mathml/mathspeak/examples/grammar-rules/index.php</a:t>
            </a:r>
            <a:endParaRPr lang="en-US" sz="2400" dirty="0">
              <a:solidFill>
                <a:schemeClr val="tx2">
                  <a:lumMod val="40000"/>
                  <a:lumOff val="60000"/>
                </a:schemeClr>
              </a:solidFill>
            </a:endParaRPr>
          </a:p>
          <a:p>
            <a:endParaRPr lang="en-US" dirty="0"/>
          </a:p>
        </p:txBody>
      </p:sp>
    </p:spTree>
    <p:extLst>
      <p:ext uri="{BB962C8B-B14F-4D97-AF65-F5344CB8AC3E}">
        <p14:creationId xmlns:p14="http://schemas.microsoft.com/office/powerpoint/2010/main" val="466690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F9ECC9-9B16-4BE7-8659-E8DD436EE5F0}"/>
              </a:ext>
            </a:extLst>
          </p:cNvPr>
          <p:cNvSpPr>
            <a:spLocks noGrp="1"/>
          </p:cNvSpPr>
          <p:nvPr>
            <p:ph type="ctrTitle"/>
          </p:nvPr>
        </p:nvSpPr>
        <p:spPr/>
        <p:txBody>
          <a:bodyPr>
            <a:normAutofit/>
          </a:bodyPr>
          <a:lstStyle/>
          <a:p>
            <a:r>
              <a:rPr lang="en-US" dirty="0"/>
              <a:t>The ClearSpeak Grammar</a:t>
            </a:r>
          </a:p>
        </p:txBody>
      </p:sp>
      <p:sp>
        <p:nvSpPr>
          <p:cNvPr id="11" name="Content Placeholder 10">
            <a:extLst>
              <a:ext uri="{FF2B5EF4-FFF2-40B4-BE49-F238E27FC236}">
                <a16:creationId xmlns:a16="http://schemas.microsoft.com/office/drawing/2014/main" id="{4F4840BA-FFAE-4720-980E-6E31343804F4}"/>
              </a:ext>
            </a:extLst>
          </p:cNvPr>
          <p:cNvSpPr>
            <a:spLocks noGrp="1"/>
          </p:cNvSpPr>
          <p:nvPr>
            <p:ph sz="quarter" idx="10"/>
          </p:nvPr>
        </p:nvSpPr>
        <p:spPr>
          <a:xfrm>
            <a:off x="113211" y="896983"/>
            <a:ext cx="8891452" cy="5184730"/>
          </a:xfrm>
        </p:spPr>
        <p:txBody>
          <a:bodyPr>
            <a:normAutofit lnSpcReduction="10000"/>
          </a:bodyPr>
          <a:lstStyle/>
          <a:p>
            <a:pPr marL="285750" indent="-285750">
              <a:spcAft>
                <a:spcPts val="300"/>
              </a:spcAft>
              <a:buFont typeface="Arial" panose="020B0604020202020204" pitchFamily="34" charset="0"/>
              <a:buChar char="•"/>
            </a:pPr>
            <a:r>
              <a:rPr lang="en-US" sz="2400" dirty="0"/>
              <a:t>Developed by:</a:t>
            </a:r>
          </a:p>
          <a:p>
            <a:pPr lvl="1">
              <a:spcAft>
                <a:spcPts val="300"/>
              </a:spcAft>
              <a:buFont typeface="Arial" panose="020B0604020202020204" pitchFamily="34" charset="0"/>
              <a:buChar char="‒"/>
            </a:pPr>
            <a:r>
              <a:rPr lang="en-US" sz="2400" dirty="0"/>
              <a:t>Lois Frankel and Beth </a:t>
            </a:r>
            <a:r>
              <a:rPr lang="en-US" sz="2400" dirty="0" err="1"/>
              <a:t>Browstein</a:t>
            </a:r>
            <a:r>
              <a:rPr lang="en-US" sz="2400" dirty="0"/>
              <a:t>, Educational Testing Service</a:t>
            </a:r>
          </a:p>
          <a:p>
            <a:pPr lvl="1">
              <a:spcAft>
                <a:spcPts val="300"/>
              </a:spcAft>
              <a:buFont typeface="Arial" panose="020B0604020202020204" pitchFamily="34" charset="0"/>
              <a:buChar char="‒"/>
            </a:pPr>
            <a:r>
              <a:rPr lang="en-US" sz="2400" dirty="0"/>
              <a:t>Neil Soiffer, Design Science, Inc. (at the time)</a:t>
            </a:r>
          </a:p>
          <a:p>
            <a:pPr marL="285750" indent="-285750">
              <a:spcAft>
                <a:spcPts val="1200"/>
              </a:spcAft>
              <a:buFont typeface="Arial" panose="020B0604020202020204" pitchFamily="34" charset="0"/>
              <a:buChar char="•"/>
            </a:pPr>
            <a:r>
              <a:rPr lang="en-US" sz="2400" b="0" i="0" dirty="0">
                <a:effectLst/>
                <a:latin typeface="Open Sans" panose="020B0606030504020204" pitchFamily="34" charset="0"/>
              </a:rPr>
              <a:t>Create rules for math expressions typical of high school-level algebra that produce speech like the speech used in typical classrooms.</a:t>
            </a:r>
            <a:r>
              <a:rPr lang="en-US" sz="2400" dirty="0"/>
              <a:t> </a:t>
            </a:r>
          </a:p>
          <a:p>
            <a:pPr marL="285750" indent="-285750">
              <a:spcAft>
                <a:spcPts val="1200"/>
              </a:spcAft>
              <a:buFont typeface="Arial" panose="020B0604020202020204" pitchFamily="34" charset="0"/>
              <a:buChar char="•"/>
            </a:pPr>
            <a:r>
              <a:rPr lang="en-US" sz="2400" dirty="0"/>
              <a:t>Designed along with flexible authoring and content-user tools</a:t>
            </a:r>
          </a:p>
          <a:p>
            <a:pPr marL="287338">
              <a:spcAft>
                <a:spcPts val="0"/>
              </a:spcAft>
            </a:pPr>
            <a:r>
              <a:rPr lang="en-US" sz="2400" dirty="0">
                <a:solidFill>
                  <a:schemeClr val="accent6"/>
                </a:solidFill>
              </a:rPr>
              <a:t>[Begin math] </a:t>
            </a:r>
          </a:p>
          <a:p>
            <a:pPr marL="457200">
              <a:spcAft>
                <a:spcPts val="0"/>
              </a:spcAft>
            </a:pPr>
            <a:r>
              <a:rPr lang="en-US" sz="2400" dirty="0">
                <a:solidFill>
                  <a:schemeClr val="accent6"/>
                </a:solidFill>
              </a:rPr>
              <a:t>x equals the fraction with</a:t>
            </a:r>
            <a:br>
              <a:rPr lang="en-US" sz="2400" dirty="0">
                <a:solidFill>
                  <a:schemeClr val="accent6"/>
                </a:solidFill>
              </a:rPr>
            </a:br>
            <a:r>
              <a:rPr lang="en-US" sz="2400" dirty="0">
                <a:solidFill>
                  <a:schemeClr val="accent6"/>
                </a:solidFill>
              </a:rPr>
              <a:t>numerator negative b + or - the square </a:t>
            </a:r>
            <a:br>
              <a:rPr lang="en-US" sz="2400" dirty="0">
                <a:solidFill>
                  <a:schemeClr val="accent6"/>
                </a:solidFill>
              </a:rPr>
            </a:br>
            <a:r>
              <a:rPr lang="en-US" sz="2400" dirty="0">
                <a:solidFill>
                  <a:schemeClr val="accent6"/>
                </a:solidFill>
              </a:rPr>
              <a:t>root of b squared minus 4 a c and</a:t>
            </a:r>
            <a:br>
              <a:rPr lang="en-US" sz="2400" dirty="0">
                <a:solidFill>
                  <a:schemeClr val="accent6"/>
                </a:solidFill>
              </a:rPr>
            </a:br>
            <a:r>
              <a:rPr lang="en-US" sz="2400" dirty="0">
                <a:solidFill>
                  <a:schemeClr val="accent6"/>
                </a:solidFill>
              </a:rPr>
              <a:t>denominator 2 a </a:t>
            </a:r>
          </a:p>
          <a:p>
            <a:pPr marL="287338"/>
            <a:r>
              <a:rPr lang="en-US" sz="2400" dirty="0">
                <a:solidFill>
                  <a:schemeClr val="accent6"/>
                </a:solidFill>
              </a:rPr>
              <a:t>[End math]</a:t>
            </a:r>
          </a:p>
        </p:txBody>
      </p:sp>
      <p:pic>
        <p:nvPicPr>
          <p:cNvPr id="3" name="Picture 2" descr="Quadratic equation as rendered in MathML  on a webpage. It's the same mathematics as the ClearSpeak Grammar example on this slide.">
            <a:extLst>
              <a:ext uri="{FF2B5EF4-FFF2-40B4-BE49-F238E27FC236}">
                <a16:creationId xmlns:a16="http://schemas.microsoft.com/office/drawing/2014/main" id="{5F0FE1C0-A1B3-409C-BD82-75464432C056}"/>
              </a:ext>
            </a:extLst>
          </p:cNvPr>
          <p:cNvPicPr>
            <a:picLocks noChangeAspect="1"/>
          </p:cNvPicPr>
          <p:nvPr/>
        </p:nvPicPr>
        <p:blipFill>
          <a:blip r:embed="rId3"/>
          <a:stretch>
            <a:fillRect/>
          </a:stretch>
        </p:blipFill>
        <p:spPr>
          <a:xfrm>
            <a:off x="6076949" y="4419582"/>
            <a:ext cx="2636887" cy="908067"/>
          </a:xfrm>
          <a:prstGeom prst="rect">
            <a:avLst/>
          </a:prstGeom>
        </p:spPr>
      </p:pic>
    </p:spTree>
    <p:extLst>
      <p:ext uri="{BB962C8B-B14F-4D97-AF65-F5344CB8AC3E}">
        <p14:creationId xmlns:p14="http://schemas.microsoft.com/office/powerpoint/2010/main" val="2074734553"/>
      </p:ext>
    </p:extLst>
  </p:cSld>
  <p:clrMapOvr>
    <a:masterClrMapping/>
  </p:clrMapOvr>
  <mc:AlternateContent xmlns:mc="http://schemas.openxmlformats.org/markup-compatibility/2006" xmlns:p14="http://schemas.microsoft.com/office/powerpoint/2010/main">
    <mc:Choice Requires="p14">
      <p:transition spd="slow" p14:dur="2000" advTm="10765"/>
    </mc:Choice>
    <mc:Fallback xmlns="">
      <p:transition spd="slow" advTm="10765"/>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A016-2619-4AAA-9D06-180A931698C3}"/>
              </a:ext>
            </a:extLst>
          </p:cNvPr>
          <p:cNvSpPr>
            <a:spLocks noGrp="1"/>
          </p:cNvSpPr>
          <p:nvPr>
            <p:ph type="ctrTitle"/>
          </p:nvPr>
        </p:nvSpPr>
        <p:spPr>
          <a:xfrm>
            <a:off x="220043" y="173478"/>
            <a:ext cx="9115546" cy="638906"/>
          </a:xfrm>
        </p:spPr>
        <p:txBody>
          <a:bodyPr>
            <a:normAutofit/>
          </a:bodyPr>
          <a:lstStyle/>
          <a:p>
            <a:r>
              <a:rPr lang="en-US" dirty="0"/>
              <a:t>ClearSpeak Grammar Spec, Tutorial, History</a:t>
            </a:r>
          </a:p>
        </p:txBody>
      </p:sp>
      <p:pic>
        <p:nvPicPr>
          <p:cNvPr id="6" name="Picture Placeholder 5">
            <a:extLst>
              <a:ext uri="{FF2B5EF4-FFF2-40B4-BE49-F238E27FC236}">
                <a16:creationId xmlns:a16="http://schemas.microsoft.com/office/drawing/2014/main" id="{F3C2D060-60FB-4A2B-AB72-F68284CA9C5E}"/>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t="91" b="37672"/>
          <a:stretch/>
        </p:blipFill>
        <p:spPr>
          <a:xfrm>
            <a:off x="2025424" y="926698"/>
            <a:ext cx="5093153" cy="2598811"/>
          </a:xfrm>
        </p:spPr>
      </p:pic>
      <p:sp>
        <p:nvSpPr>
          <p:cNvPr id="3" name="Content Placeholder 2">
            <a:extLst>
              <a:ext uri="{FF2B5EF4-FFF2-40B4-BE49-F238E27FC236}">
                <a16:creationId xmlns:a16="http://schemas.microsoft.com/office/drawing/2014/main" id="{C9DD54BE-AD1D-4609-9146-DCBDE98039C1}"/>
              </a:ext>
            </a:extLst>
          </p:cNvPr>
          <p:cNvSpPr>
            <a:spLocks noGrp="1"/>
          </p:cNvSpPr>
          <p:nvPr>
            <p:ph sz="quarter" idx="10"/>
          </p:nvPr>
        </p:nvSpPr>
        <p:spPr>
          <a:xfrm>
            <a:off x="236438" y="3733800"/>
            <a:ext cx="8671125" cy="2527664"/>
          </a:xfrm>
        </p:spPr>
        <p:txBody>
          <a:bodyPr>
            <a:normAutofit/>
          </a:bodyPr>
          <a:lstStyle/>
          <a:p>
            <a:r>
              <a:rPr lang="en-US" sz="2200" dirty="0"/>
              <a:t>In the MathType documentation on the Wiris website, you can find a page on ClearSpeak. It used to include early presentations, tutorials, and videos on the thinking behind its development. They described how flexible and customizable it is. Unfortunately, Wiris took much of it down.</a:t>
            </a:r>
          </a:p>
          <a:p>
            <a:r>
              <a:rPr lang="en-US" dirty="0">
                <a:solidFill>
                  <a:schemeClr val="tx2">
                    <a:lumMod val="40000"/>
                    <a:lumOff val="60000"/>
                  </a:schemeClr>
                </a:solidFill>
                <a:hlinkClick r:id="rId4">
                  <a:extLst>
                    <a:ext uri="{A12FA001-AC4F-418D-AE19-62706E023703}">
                      <ahyp:hlinkClr xmlns:ahyp="http://schemas.microsoft.com/office/drawing/2018/hyperlinkcolor" val="tx"/>
                    </a:ext>
                  </a:extLst>
                </a:hlinkClick>
              </a:rPr>
              <a:t>https://docs.wiris.com/en/mathtype/office_tools/accessibility/clearspeak</a:t>
            </a:r>
            <a:r>
              <a:rPr lang="en-US" dirty="0"/>
              <a:t> </a:t>
            </a:r>
          </a:p>
        </p:txBody>
      </p:sp>
    </p:spTree>
    <p:extLst>
      <p:ext uri="{BB962C8B-B14F-4D97-AF65-F5344CB8AC3E}">
        <p14:creationId xmlns:p14="http://schemas.microsoft.com/office/powerpoint/2010/main" val="1012762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C6DB-0EC9-7538-455C-894C15DA68E3}"/>
              </a:ext>
            </a:extLst>
          </p:cNvPr>
          <p:cNvSpPr>
            <a:spLocks noGrp="1"/>
          </p:cNvSpPr>
          <p:nvPr>
            <p:ph type="ctrTitle"/>
          </p:nvPr>
        </p:nvSpPr>
        <p:spPr/>
        <p:txBody>
          <a:bodyPr/>
          <a:lstStyle/>
          <a:p>
            <a:r>
              <a:rPr lang="en-US" dirty="0"/>
              <a:t>The SimpleSpeak Grammar</a:t>
            </a:r>
          </a:p>
        </p:txBody>
      </p:sp>
      <p:sp>
        <p:nvSpPr>
          <p:cNvPr id="5" name="Content Placeholder 4">
            <a:extLst>
              <a:ext uri="{FF2B5EF4-FFF2-40B4-BE49-F238E27FC236}">
                <a16:creationId xmlns:a16="http://schemas.microsoft.com/office/drawing/2014/main" id="{A3C68ED0-BB51-9A60-04B4-B2CA2C457B6A}"/>
              </a:ext>
            </a:extLst>
          </p:cNvPr>
          <p:cNvSpPr>
            <a:spLocks noGrp="1"/>
          </p:cNvSpPr>
          <p:nvPr>
            <p:ph sz="quarter" idx="10"/>
          </p:nvPr>
        </p:nvSpPr>
        <p:spPr>
          <a:xfrm>
            <a:off x="228599" y="1060675"/>
            <a:ext cx="8660767" cy="5049838"/>
          </a:xfrm>
        </p:spPr>
        <p:txBody>
          <a:bodyPr>
            <a:normAutofit/>
          </a:bodyPr>
          <a:lstStyle/>
          <a:p>
            <a:pPr marL="342900" indent="-342900">
              <a:spcAft>
                <a:spcPts val="400"/>
              </a:spcAft>
              <a:buFont typeface="Arial" panose="020B0604020202020204" pitchFamily="34" charset="0"/>
              <a:buChar char="•"/>
            </a:pPr>
            <a:r>
              <a:rPr lang="en-US" sz="2400" dirty="0"/>
              <a:t>Designed by Neil Soiffer to use less words where possible, yet clearly disambiguate math</a:t>
            </a:r>
          </a:p>
          <a:p>
            <a:pPr marL="342900" indent="-342900">
              <a:spcAft>
                <a:spcPts val="400"/>
              </a:spcAft>
              <a:buFont typeface="Arial" panose="020B0604020202020204" pitchFamily="34" charset="0"/>
              <a:buChar char="•"/>
            </a:pPr>
            <a:r>
              <a:rPr lang="en-US" sz="2400" dirty="0"/>
              <a:t>Speaks common, simple expressions such as 1/x without extra words. </a:t>
            </a:r>
          </a:p>
          <a:p>
            <a:pPr marL="342900" indent="-342900">
              <a:spcAft>
                <a:spcPts val="400"/>
              </a:spcAft>
              <a:buFont typeface="Arial" panose="020B0604020202020204" pitchFamily="34" charset="0"/>
              <a:buChar char="•"/>
            </a:pPr>
            <a:r>
              <a:rPr lang="en-US" sz="2400" dirty="0"/>
              <a:t>More complicated expressions will have begin/end words to clearly disambiguate where the notation begins and ends.</a:t>
            </a:r>
            <a:br>
              <a:rPr lang="en-US" sz="2400" dirty="0"/>
            </a:br>
            <a:br>
              <a:rPr lang="en-US" sz="2400" dirty="0"/>
            </a:br>
            <a:r>
              <a:rPr lang="en-US" sz="2400" dirty="0">
                <a:solidFill>
                  <a:schemeClr val="accent6"/>
                </a:solidFill>
              </a:rPr>
              <a:t>[Begin math] </a:t>
            </a:r>
          </a:p>
          <a:p>
            <a:pPr marL="571500">
              <a:spcAft>
                <a:spcPts val="0"/>
              </a:spcAft>
            </a:pPr>
            <a:r>
              <a:rPr lang="en-US" sz="2400" dirty="0">
                <a:solidFill>
                  <a:schemeClr val="accent6"/>
                </a:solidFill>
              </a:rPr>
              <a:t>x equals; fraction, negative b plus or minus; </a:t>
            </a:r>
          </a:p>
          <a:p>
            <a:pPr marL="571500">
              <a:spcAft>
                <a:spcPts val="0"/>
              </a:spcAft>
            </a:pPr>
            <a:r>
              <a:rPr lang="en-US" sz="2400" dirty="0">
                <a:solidFill>
                  <a:schemeClr val="accent6"/>
                </a:solidFill>
              </a:rPr>
              <a:t>the square root of b squared minus 4 a c end root; </a:t>
            </a:r>
          </a:p>
          <a:p>
            <a:pPr marL="571500">
              <a:spcAft>
                <a:spcPts val="0"/>
              </a:spcAft>
            </a:pPr>
            <a:r>
              <a:rPr lang="en-US" sz="2400" dirty="0">
                <a:solidFill>
                  <a:schemeClr val="accent6"/>
                </a:solidFill>
              </a:rPr>
              <a:t>over, 2 a, end fraction;</a:t>
            </a:r>
          </a:p>
          <a:p>
            <a:pPr marL="342900">
              <a:spcAft>
                <a:spcPts val="0"/>
              </a:spcAft>
            </a:pPr>
            <a:r>
              <a:rPr lang="en-US" sz="2400" dirty="0">
                <a:solidFill>
                  <a:schemeClr val="accent6"/>
                </a:solidFill>
              </a:rPr>
              <a:t>[end math]</a:t>
            </a:r>
          </a:p>
        </p:txBody>
      </p:sp>
      <p:pic>
        <p:nvPicPr>
          <p:cNvPr id="7" name="Content Placeholder 6" descr="Quadratic equation as rendered in MathML  on a webpage. It's the same mathematics as the SimpleSpeak Grammar example on this slide.">
            <a:extLst>
              <a:ext uri="{FF2B5EF4-FFF2-40B4-BE49-F238E27FC236}">
                <a16:creationId xmlns:a16="http://schemas.microsoft.com/office/drawing/2014/main" id="{4A82EBFD-F17B-FB71-FBED-60C673591F78}"/>
              </a:ext>
            </a:extLst>
          </p:cNvPr>
          <p:cNvPicPr>
            <a:picLocks noGrp="1" noChangeAspect="1"/>
          </p:cNvPicPr>
          <p:nvPr>
            <p:ph sz="quarter" idx="12"/>
          </p:nvPr>
        </p:nvPicPr>
        <p:blipFill>
          <a:blip r:embed="rId2"/>
          <a:stretch>
            <a:fillRect/>
          </a:stretch>
        </p:blipFill>
        <p:spPr>
          <a:xfrm>
            <a:off x="6086975" y="5267325"/>
            <a:ext cx="2941187" cy="1012859"/>
          </a:xfrm>
          <a:prstGeom prst="rect">
            <a:avLst/>
          </a:prstGeom>
        </p:spPr>
      </p:pic>
    </p:spTree>
    <p:extLst>
      <p:ext uri="{BB962C8B-B14F-4D97-AF65-F5344CB8AC3E}">
        <p14:creationId xmlns:p14="http://schemas.microsoft.com/office/powerpoint/2010/main" val="273011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AC779-BA05-48E0-91D7-805CA9618C0C}"/>
              </a:ext>
            </a:extLst>
          </p:cNvPr>
          <p:cNvSpPr>
            <a:spLocks noGrp="1"/>
          </p:cNvSpPr>
          <p:nvPr>
            <p:ph type="ctrTitle"/>
          </p:nvPr>
        </p:nvSpPr>
        <p:spPr/>
        <p:txBody>
          <a:bodyPr>
            <a:normAutofit fontScale="90000"/>
          </a:bodyPr>
          <a:lstStyle/>
          <a:p>
            <a:r>
              <a:rPr lang="en-US"/>
              <a:t>JAWS - HTML - Case of the missing plus signs</a:t>
            </a:r>
          </a:p>
        </p:txBody>
      </p:sp>
      <p:pic>
        <p:nvPicPr>
          <p:cNvPr id="5" name="Picture Placeholder 4" descr="Ambiguous square root example. Bullet. StartRoot 3 i EndRoot plus 2 i. Bullet. StartRoot 3 i plus 2 i End Root">
            <a:extLst>
              <a:ext uri="{FF2B5EF4-FFF2-40B4-BE49-F238E27FC236}">
                <a16:creationId xmlns:a16="http://schemas.microsoft.com/office/drawing/2014/main" id="{004DC037-4CB6-480A-9014-372547B25C7A}"/>
              </a:ext>
            </a:extLst>
          </p:cNvPr>
          <p:cNvPicPr>
            <a:picLocks noGrp="1" noChangeAspect="1"/>
          </p:cNvPicPr>
          <p:nvPr>
            <p:ph type="pic" sz="quarter" idx="11"/>
          </p:nvPr>
        </p:nvPicPr>
        <p:blipFill rotWithShape="1">
          <a:blip r:embed="rId5"/>
          <a:srcRect l="2715" r="3210"/>
          <a:stretch/>
        </p:blipFill>
        <p:spPr>
          <a:xfrm>
            <a:off x="467139" y="963556"/>
            <a:ext cx="5039139" cy="2015164"/>
          </a:xfrm>
        </p:spPr>
      </p:pic>
      <p:pic>
        <p:nvPicPr>
          <p:cNvPr id="14" name="JAWS_ambiguousSqRtPuncNone" descr="Audio of JAWS reading this example">
            <a:hlinkClick r:id="" action="ppaction://media"/>
            <a:extLst>
              <a:ext uri="{FF2B5EF4-FFF2-40B4-BE49-F238E27FC236}">
                <a16:creationId xmlns:a16="http://schemas.microsoft.com/office/drawing/2014/main" id="{D3151F9E-C0B9-4192-9EB5-51345DF6584D}"/>
              </a:ext>
              <a:ext uri="{C183D7F6-B498-43B3-948B-1728B52AA6E4}">
                <adec:decorative xmlns:adec="http://schemas.microsoft.com/office/drawing/2017/decorative" val="0"/>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974963" y="1473630"/>
            <a:ext cx="609600" cy="609600"/>
          </a:xfrm>
        </p:spPr>
      </p:pic>
      <p:sp>
        <p:nvSpPr>
          <p:cNvPr id="12" name="Content Placeholder 11">
            <a:extLst>
              <a:ext uri="{FF2B5EF4-FFF2-40B4-BE49-F238E27FC236}">
                <a16:creationId xmlns:a16="http://schemas.microsoft.com/office/drawing/2014/main" id="{6A63C6E1-395E-44E1-9B48-0F55643BA76E}"/>
              </a:ext>
            </a:extLst>
          </p:cNvPr>
          <p:cNvSpPr>
            <a:spLocks noGrp="1"/>
          </p:cNvSpPr>
          <p:nvPr>
            <p:ph sz="quarter" idx="10"/>
          </p:nvPr>
        </p:nvSpPr>
        <p:spPr>
          <a:xfrm>
            <a:off x="236438" y="3129892"/>
            <a:ext cx="8907562" cy="3356969"/>
          </a:xfrm>
        </p:spPr>
        <p:txBody>
          <a:bodyPr>
            <a:normAutofit/>
          </a:bodyPr>
          <a:lstStyle/>
          <a:p>
            <a:pPr>
              <a:spcAft>
                <a:spcPts val="600"/>
              </a:spcAft>
            </a:pPr>
            <a:r>
              <a:rPr lang="en-US" sz="2000" dirty="0"/>
              <a:t>JAWS’s Speech:</a:t>
            </a:r>
          </a:p>
          <a:p>
            <a:pPr marL="285750" indent="-285750">
              <a:spcAft>
                <a:spcPts val="600"/>
              </a:spcAft>
              <a:buClr>
                <a:schemeClr val="bg1"/>
              </a:buClr>
              <a:buFont typeface="Courier New" panose="02070309020205020404" pitchFamily="49" charset="0"/>
              <a:buChar char="o"/>
            </a:pPr>
            <a:r>
              <a:rPr lang="en-US" sz="2000" dirty="0"/>
              <a:t>the square root of 3 i 2 i  </a:t>
            </a:r>
            <a:r>
              <a:rPr lang="en-US" sz="2000" dirty="0" err="1"/>
              <a:t>MathContent</a:t>
            </a:r>
            <a:r>
              <a:rPr lang="en-US" sz="2000" dirty="0"/>
              <a:t> </a:t>
            </a:r>
          </a:p>
          <a:p>
            <a:pPr marL="285750" indent="-285750">
              <a:spcAft>
                <a:spcPts val="600"/>
              </a:spcAft>
              <a:buClr>
                <a:schemeClr val="bg1"/>
              </a:buClr>
              <a:buFont typeface="Courier New" panose="02070309020205020404" pitchFamily="49" charset="0"/>
              <a:buChar char="o"/>
            </a:pPr>
            <a:r>
              <a:rPr lang="en-US" sz="2000" dirty="0"/>
              <a:t>the square root of 3 i 2 i  </a:t>
            </a:r>
            <a:r>
              <a:rPr lang="en-US" sz="2000" dirty="0" err="1"/>
              <a:t>MathContent</a:t>
            </a:r>
            <a:endParaRPr lang="en-US" sz="2000" dirty="0"/>
          </a:p>
          <a:p>
            <a:pPr>
              <a:spcAft>
                <a:spcPts val="600"/>
              </a:spcAft>
              <a:buClr>
                <a:schemeClr val="bg1"/>
              </a:buClr>
            </a:pPr>
            <a:r>
              <a:rPr lang="en-US" sz="2000" dirty="0"/>
              <a:t>Note that in both examples, the plus operator is not being announced. We discovered that surprisingly the JAWS punctuation verbosity level setting affects how math is read aloud.</a:t>
            </a:r>
          </a:p>
          <a:p>
            <a:pPr>
              <a:spcAft>
                <a:spcPts val="600"/>
              </a:spcAft>
              <a:buClr>
                <a:schemeClr val="bg1"/>
              </a:buClr>
            </a:pPr>
            <a:r>
              <a:rPr lang="en-US" sz="2000" dirty="0"/>
              <a:t>Find the source web page at: </a:t>
            </a:r>
            <a:r>
              <a:rPr lang="en-US" sz="2000" dirty="0">
                <a:solidFill>
                  <a:schemeClr val="tx2">
                    <a:lumMod val="40000"/>
                    <a:lumOff val="60000"/>
                  </a:schemeClr>
                </a:solidFill>
                <a:hlinkClick r:id="rId7">
                  <a:extLst>
                    <a:ext uri="{A12FA001-AC4F-418D-AE19-62706E023703}">
                      <ahyp:hlinkClr xmlns:ahyp="http://schemas.microsoft.com/office/drawing/2018/hyperlinkcolor" val="tx"/>
                    </a:ext>
                  </a:extLst>
                </a:hlinkClick>
              </a:rPr>
              <a:t>https://brichwin.pages.iu.edu/tests/mathML_speech_text_examples.html</a:t>
            </a:r>
            <a:r>
              <a:rPr lang="en-US" sz="2000" dirty="0"/>
              <a:t> </a:t>
            </a:r>
          </a:p>
          <a:p>
            <a:pPr>
              <a:spcAft>
                <a:spcPts val="600"/>
              </a:spcAft>
              <a:buClr>
                <a:schemeClr val="bg1"/>
              </a:buClr>
            </a:pPr>
            <a:endParaRPr lang="en-US" dirty="0"/>
          </a:p>
        </p:txBody>
      </p:sp>
    </p:spTree>
    <p:extLst>
      <p:ext uri="{BB962C8B-B14F-4D97-AF65-F5344CB8AC3E}">
        <p14:creationId xmlns:p14="http://schemas.microsoft.com/office/powerpoint/2010/main" val="1917263644"/>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C481B7-52F1-40E2-A1AB-B0E4412F7AFF}"/>
              </a:ext>
            </a:extLst>
          </p:cNvPr>
          <p:cNvSpPr>
            <a:spLocks noGrp="1"/>
          </p:cNvSpPr>
          <p:nvPr>
            <p:ph type="title"/>
          </p:nvPr>
        </p:nvSpPr>
        <p:spPr>
          <a:xfrm>
            <a:off x="263066" y="2759840"/>
            <a:ext cx="8617869" cy="3323869"/>
          </a:xfrm>
        </p:spPr>
        <p:txBody>
          <a:bodyPr anchor="t"/>
          <a:lstStyle/>
          <a:p>
            <a:pPr algn="ctr"/>
            <a:r>
              <a:rPr lang="en-US" dirty="0"/>
              <a:t>Every Good STEM Webinar </a:t>
            </a:r>
            <a:br>
              <a:rPr lang="en-US" dirty="0"/>
            </a:br>
            <a:r>
              <a:rPr lang="en-US" dirty="0"/>
              <a:t>Starts with a Math Quiz</a:t>
            </a:r>
          </a:p>
        </p:txBody>
      </p:sp>
    </p:spTree>
    <p:extLst>
      <p:ext uri="{BB962C8B-B14F-4D97-AF65-F5344CB8AC3E}">
        <p14:creationId xmlns:p14="http://schemas.microsoft.com/office/powerpoint/2010/main" val="2926487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AC779-BA05-48E0-91D7-805CA9618C0C}"/>
              </a:ext>
            </a:extLst>
          </p:cNvPr>
          <p:cNvSpPr>
            <a:spLocks noGrp="1"/>
          </p:cNvSpPr>
          <p:nvPr>
            <p:ph type="ctrTitle"/>
          </p:nvPr>
        </p:nvSpPr>
        <p:spPr/>
        <p:txBody>
          <a:bodyPr/>
          <a:lstStyle/>
          <a:p>
            <a:r>
              <a:rPr lang="en-US"/>
              <a:t>JAWS – Required Punctuation Setting</a:t>
            </a:r>
          </a:p>
        </p:txBody>
      </p:sp>
      <p:sp>
        <p:nvSpPr>
          <p:cNvPr id="5" name="Content Placeholder 4">
            <a:extLst>
              <a:ext uri="{FF2B5EF4-FFF2-40B4-BE49-F238E27FC236}">
                <a16:creationId xmlns:a16="http://schemas.microsoft.com/office/drawing/2014/main" id="{647A903A-9F99-42F1-9491-7E98B02168D5}"/>
              </a:ext>
            </a:extLst>
          </p:cNvPr>
          <p:cNvSpPr>
            <a:spLocks noGrp="1"/>
          </p:cNvSpPr>
          <p:nvPr>
            <p:ph sz="quarter" idx="10"/>
          </p:nvPr>
        </p:nvSpPr>
        <p:spPr>
          <a:xfrm>
            <a:off x="236438" y="3578087"/>
            <a:ext cx="8671125" cy="2604051"/>
          </a:xfrm>
        </p:spPr>
        <p:txBody>
          <a:bodyPr>
            <a:normAutofit/>
          </a:bodyPr>
          <a:lstStyle/>
          <a:p>
            <a:r>
              <a:rPr lang="en-US" sz="2400" dirty="0"/>
              <a:t>The JAWS Punctuation setting in Editing Options controls the amount of punctuation JAWS will speak. Available settings are None, Some, Most, and All. The default setting is Most. </a:t>
            </a:r>
          </a:p>
          <a:p>
            <a:r>
              <a:rPr lang="en-US" sz="2400" dirty="0"/>
              <a:t>Punctuation must be at least “</a:t>
            </a:r>
            <a:r>
              <a:rPr lang="en-US" sz="2400" b="1" dirty="0"/>
              <a:t>Some</a:t>
            </a:r>
            <a:r>
              <a:rPr lang="en-US" sz="2400" dirty="0"/>
              <a:t>” for the math symbols we tested in math content to be read aloud.</a:t>
            </a:r>
          </a:p>
        </p:txBody>
      </p:sp>
      <p:pic>
        <p:nvPicPr>
          <p:cNvPr id="10" name="Picture Placeholder 9">
            <a:extLst>
              <a:ext uri="{FF2B5EF4-FFF2-40B4-BE49-F238E27FC236}">
                <a16:creationId xmlns:a16="http://schemas.microsoft.com/office/drawing/2014/main" id="{243810EF-3214-4C96-8BBD-95DFC95BFFC2}"/>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t="-48" b="54839"/>
          <a:stretch/>
        </p:blipFill>
        <p:spPr>
          <a:xfrm>
            <a:off x="1036674" y="944217"/>
            <a:ext cx="7070652" cy="2484783"/>
          </a:xfrm>
        </p:spPr>
      </p:pic>
      <p:sp>
        <p:nvSpPr>
          <p:cNvPr id="11" name="Arrow: Right 10">
            <a:extLst>
              <a:ext uri="{FF2B5EF4-FFF2-40B4-BE49-F238E27FC236}">
                <a16:creationId xmlns:a16="http://schemas.microsoft.com/office/drawing/2014/main" id="{66AD7CD0-4334-49A9-8375-6FFD155980BE}"/>
              </a:ext>
              <a:ext uri="{C183D7F6-B498-43B3-948B-1728B52AA6E4}">
                <adec:decorative xmlns:adec="http://schemas.microsoft.com/office/drawing/2017/decorative" val="1"/>
              </a:ext>
            </a:extLst>
          </p:cNvPr>
          <p:cNvSpPr/>
          <p:nvPr/>
        </p:nvSpPr>
        <p:spPr>
          <a:xfrm rot="10800000">
            <a:off x="5658324" y="2498884"/>
            <a:ext cx="1361661" cy="50689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613192"/>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AC779-BA05-48E0-91D7-805CA9618C0C}"/>
              </a:ext>
            </a:extLst>
          </p:cNvPr>
          <p:cNvSpPr>
            <a:spLocks noGrp="1"/>
          </p:cNvSpPr>
          <p:nvPr>
            <p:ph type="ctrTitle"/>
          </p:nvPr>
        </p:nvSpPr>
        <p:spPr/>
        <p:txBody>
          <a:bodyPr>
            <a:normAutofit/>
          </a:bodyPr>
          <a:lstStyle/>
          <a:p>
            <a:r>
              <a:rPr lang="en-US"/>
              <a:t>JAWS - HTML – Square Roots</a:t>
            </a:r>
          </a:p>
        </p:txBody>
      </p:sp>
      <p:pic>
        <p:nvPicPr>
          <p:cNvPr id="5" name="Picture Placeholder 4" descr="Ambiguous square root example. Bullet. StartRoot 3 i EndRoot plus 2 i. Bullet. StartRoot 3 i plus 2 i End Root">
            <a:extLst>
              <a:ext uri="{FF2B5EF4-FFF2-40B4-BE49-F238E27FC236}">
                <a16:creationId xmlns:a16="http://schemas.microsoft.com/office/drawing/2014/main" id="{004DC037-4CB6-480A-9014-372547B25C7A}"/>
              </a:ext>
            </a:extLst>
          </p:cNvPr>
          <p:cNvPicPr>
            <a:picLocks noGrp="1" noChangeAspect="1"/>
          </p:cNvPicPr>
          <p:nvPr>
            <p:ph type="pic" sz="quarter" idx="11"/>
          </p:nvPr>
        </p:nvPicPr>
        <p:blipFill rotWithShape="1">
          <a:blip r:embed="rId5"/>
          <a:srcRect l="2715" r="3210"/>
          <a:stretch/>
        </p:blipFill>
        <p:spPr>
          <a:xfrm>
            <a:off x="616226" y="1056789"/>
            <a:ext cx="5039139" cy="2015164"/>
          </a:xfrm>
        </p:spPr>
      </p:pic>
      <p:pic>
        <p:nvPicPr>
          <p:cNvPr id="6" name="JAWS_ambiguousSqRtPuncSome" descr="Audio of JAWS reading this example">
            <a:hlinkClick r:id="" action="ppaction://media"/>
            <a:extLst>
              <a:ext uri="{FF2B5EF4-FFF2-40B4-BE49-F238E27FC236}">
                <a16:creationId xmlns:a16="http://schemas.microsoft.com/office/drawing/2014/main" id="{423C00EF-4BCA-4E39-BF9E-3886E1560618}"/>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124562" y="1686684"/>
            <a:ext cx="609600" cy="609600"/>
          </a:xfrm>
        </p:spPr>
      </p:pic>
      <p:sp>
        <p:nvSpPr>
          <p:cNvPr id="12" name="Content Placeholder 11">
            <a:extLst>
              <a:ext uri="{FF2B5EF4-FFF2-40B4-BE49-F238E27FC236}">
                <a16:creationId xmlns:a16="http://schemas.microsoft.com/office/drawing/2014/main" id="{6A63C6E1-395E-44E1-9B48-0F55643BA76E}"/>
              </a:ext>
            </a:extLst>
          </p:cNvPr>
          <p:cNvSpPr>
            <a:spLocks noGrp="1"/>
          </p:cNvSpPr>
          <p:nvPr>
            <p:ph sz="quarter" idx="10"/>
          </p:nvPr>
        </p:nvSpPr>
        <p:spPr>
          <a:xfrm>
            <a:off x="236438" y="3316358"/>
            <a:ext cx="8671125" cy="2955350"/>
          </a:xfrm>
        </p:spPr>
        <p:txBody>
          <a:bodyPr>
            <a:normAutofit/>
          </a:bodyPr>
          <a:lstStyle/>
          <a:p>
            <a:pPr>
              <a:spcAft>
                <a:spcPts val="600"/>
              </a:spcAft>
            </a:pPr>
            <a:r>
              <a:rPr lang="en-US" sz="2400" dirty="0"/>
              <a:t>JAWS’s Speech:</a:t>
            </a:r>
          </a:p>
          <a:p>
            <a:pPr marL="285750" indent="-285750">
              <a:spcAft>
                <a:spcPts val="600"/>
              </a:spcAft>
              <a:buClr>
                <a:schemeClr val="bg1"/>
              </a:buClr>
              <a:buFont typeface="Courier New" panose="02070309020205020404" pitchFamily="49" charset="0"/>
              <a:buChar char="o"/>
            </a:pPr>
            <a:r>
              <a:rPr lang="en-US" sz="2400" dirty="0"/>
              <a:t>the square root of 3 i plus 2 i  </a:t>
            </a:r>
            <a:r>
              <a:rPr lang="en-US" sz="2400" dirty="0" err="1"/>
              <a:t>MathContent</a:t>
            </a:r>
            <a:r>
              <a:rPr lang="en-US" sz="2400" dirty="0"/>
              <a:t> </a:t>
            </a:r>
          </a:p>
          <a:p>
            <a:pPr marL="285750" indent="-285750">
              <a:spcAft>
                <a:spcPts val="600"/>
              </a:spcAft>
              <a:buClr>
                <a:schemeClr val="bg1"/>
              </a:buClr>
              <a:buFont typeface="Courier New" panose="02070309020205020404" pitchFamily="49" charset="0"/>
              <a:buChar char="o"/>
            </a:pPr>
            <a:r>
              <a:rPr lang="en-US" sz="2400" dirty="0"/>
              <a:t>the square root of 3 i plus 2 i  </a:t>
            </a:r>
            <a:r>
              <a:rPr lang="en-US" sz="2400" dirty="0" err="1"/>
              <a:t>MathContent</a:t>
            </a:r>
            <a:br>
              <a:rPr lang="en-US" sz="1050" dirty="0"/>
            </a:br>
            <a:endParaRPr lang="en-US" sz="1050" dirty="0"/>
          </a:p>
          <a:p>
            <a:pPr>
              <a:spcAft>
                <a:spcPts val="600"/>
              </a:spcAft>
              <a:buClr>
                <a:schemeClr val="bg1"/>
              </a:buClr>
            </a:pPr>
            <a:r>
              <a:rPr lang="en-US" sz="2000" dirty="0"/>
              <a:t>Note that in the first example, only the 3i is under the square root. In the second example both the 3i and the 2i are under the square root. JAWS is not announcing the end of the root, so the two distinct equations are being read the same. JAWS provides no user settings for its math speech output.</a:t>
            </a:r>
          </a:p>
          <a:p>
            <a:pPr>
              <a:spcAft>
                <a:spcPts val="600"/>
              </a:spcAft>
              <a:buClr>
                <a:schemeClr val="bg1"/>
              </a:buClr>
            </a:pPr>
            <a:endParaRPr lang="en-US" dirty="0"/>
          </a:p>
        </p:txBody>
      </p:sp>
    </p:spTree>
    <p:extLst>
      <p:ext uri="{BB962C8B-B14F-4D97-AF65-F5344CB8AC3E}">
        <p14:creationId xmlns:p14="http://schemas.microsoft.com/office/powerpoint/2010/main" val="3608079079"/>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a:t>JAWS – HTML – Trig Functions</a:t>
            </a:r>
          </a:p>
        </p:txBody>
      </p:sp>
      <p:pic>
        <p:nvPicPr>
          <p:cNvPr id="7" name="Picture Placeholder 6" descr="Ambiguous trig function example. Bullet. sine left-parenthesis 3 i right-parenthesis minus 2 i. Bullet. sine left-parenthesis 3 i minus 2 i right-parenthesis">
            <a:extLst>
              <a:ext uri="{FF2B5EF4-FFF2-40B4-BE49-F238E27FC236}">
                <a16:creationId xmlns:a16="http://schemas.microsoft.com/office/drawing/2014/main" id="{97885E8A-F1B2-4C8C-889D-4461A1CADC84}"/>
              </a:ext>
            </a:extLst>
          </p:cNvPr>
          <p:cNvPicPr>
            <a:picLocks noGrp="1" noChangeAspect="1"/>
          </p:cNvPicPr>
          <p:nvPr>
            <p:ph type="pic" sz="quarter" idx="11"/>
          </p:nvPr>
        </p:nvPicPr>
        <p:blipFill rotWithShape="1">
          <a:blip r:embed="rId5"/>
          <a:srcRect l="902" r="841"/>
          <a:stretch/>
        </p:blipFill>
        <p:spPr>
          <a:xfrm>
            <a:off x="252412" y="1225840"/>
            <a:ext cx="5412892" cy="1571658"/>
          </a:xfrm>
        </p:spPr>
      </p:pic>
      <p:pic>
        <p:nvPicPr>
          <p:cNvPr id="8" name="JAWS_ambiguousTrigExample" descr="Audio of JAWS reading this example">
            <a:hlinkClick r:id="" action="ppaction://media"/>
            <a:extLst>
              <a:ext uri="{FF2B5EF4-FFF2-40B4-BE49-F238E27FC236}">
                <a16:creationId xmlns:a16="http://schemas.microsoft.com/office/drawing/2014/main" id="{C154EEF8-830F-4BC7-A2CC-2B0D14A5AC1A}"/>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227266" y="1706869"/>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210954"/>
            <a:ext cx="8671125" cy="2971185"/>
          </a:xfrm>
        </p:spPr>
        <p:txBody>
          <a:bodyPr/>
          <a:lstStyle/>
          <a:p>
            <a:pPr>
              <a:spcAft>
                <a:spcPts val="600"/>
              </a:spcAft>
            </a:pPr>
            <a:r>
              <a:rPr lang="en-US"/>
              <a:t>JAWS’s Speech:</a:t>
            </a:r>
          </a:p>
          <a:p>
            <a:pPr marL="285750" indent="-285750">
              <a:spcAft>
                <a:spcPts val="600"/>
              </a:spcAft>
              <a:buClr>
                <a:schemeClr val="bg1"/>
              </a:buClr>
              <a:buFont typeface="Courier New" panose="02070309020205020404" pitchFamily="49" charset="0"/>
              <a:buChar char="o"/>
            </a:pPr>
            <a:r>
              <a:rPr lang="en-US"/>
              <a:t>sine of 3 i minus 2 i  </a:t>
            </a:r>
            <a:r>
              <a:rPr lang="en-US" err="1"/>
              <a:t>MathContent</a:t>
            </a:r>
            <a:r>
              <a:rPr lang="en-US"/>
              <a:t> </a:t>
            </a:r>
          </a:p>
          <a:p>
            <a:pPr marL="285750" indent="-285750">
              <a:spcAft>
                <a:spcPts val="600"/>
              </a:spcAft>
              <a:buClr>
                <a:schemeClr val="bg1"/>
              </a:buClr>
              <a:buFont typeface="Courier New" panose="02070309020205020404" pitchFamily="49" charset="0"/>
              <a:buChar char="o"/>
            </a:pPr>
            <a:r>
              <a:rPr lang="en-US"/>
              <a:t>sine of 3 i minus 2 i  </a:t>
            </a:r>
            <a:r>
              <a:rPr lang="en-US" err="1"/>
              <a:t>MathContent</a:t>
            </a:r>
            <a:endParaRPr lang="en-US"/>
          </a:p>
          <a:p>
            <a:pPr>
              <a:spcAft>
                <a:spcPts val="600"/>
              </a:spcAft>
              <a:buClr>
                <a:schemeClr val="bg1"/>
              </a:buClr>
            </a:pPr>
            <a:endParaRPr lang="en-US"/>
          </a:p>
          <a:p>
            <a:pPr>
              <a:spcAft>
                <a:spcPts val="600"/>
              </a:spcAft>
              <a:buClr>
                <a:schemeClr val="bg1"/>
              </a:buClr>
            </a:pPr>
            <a:r>
              <a:rPr lang="en-US"/>
              <a:t>Note that JAWS is not reading the parentheses that are present in the two equations. The listener cannot determine that in the first equation, only the 3i is being passed to the sine function but in the second equation the entire quantity 3i minus 2i is being passed to the sine function. </a:t>
            </a:r>
          </a:p>
        </p:txBody>
      </p:sp>
    </p:spTree>
    <p:extLst>
      <p:ext uri="{BB962C8B-B14F-4D97-AF65-F5344CB8AC3E}">
        <p14:creationId xmlns:p14="http://schemas.microsoft.com/office/powerpoint/2010/main" val="3855587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a:t>JAWS – HTML – Fractions</a:t>
            </a:r>
          </a:p>
        </p:txBody>
      </p:sp>
      <p:pic>
        <p:nvPicPr>
          <p:cNvPr id="9" name="Picture Placeholder 8" descr="Fractions example. Bullet. Start Fraction x plus y Over x minus y plus five sevenths EndFraction. Bullet. StartFraction x plus y Over x minus y EndFraction plus five sevenths">
            <a:extLst>
              <a:ext uri="{FF2B5EF4-FFF2-40B4-BE49-F238E27FC236}">
                <a16:creationId xmlns:a16="http://schemas.microsoft.com/office/drawing/2014/main" id="{CC9E0845-B75A-4BCF-9A8F-2F827CCE50E9}"/>
              </a:ext>
            </a:extLst>
          </p:cNvPr>
          <p:cNvPicPr>
            <a:picLocks noGrp="1" noChangeAspect="1"/>
          </p:cNvPicPr>
          <p:nvPr>
            <p:ph type="pic" sz="quarter" idx="11"/>
          </p:nvPr>
        </p:nvPicPr>
        <p:blipFill rotWithShape="1">
          <a:blip r:embed="rId5"/>
          <a:srcRect l="3352" r="3075"/>
          <a:stretch/>
        </p:blipFill>
        <p:spPr>
          <a:xfrm>
            <a:off x="715618" y="906921"/>
            <a:ext cx="3071192" cy="2053636"/>
          </a:xfrm>
        </p:spPr>
      </p:pic>
      <p:pic>
        <p:nvPicPr>
          <p:cNvPr id="12" name="JAWS_ambiguousFractionsExample" descr="Audio of JAWS reading this example">
            <a:hlinkClick r:id="" action="ppaction://media"/>
            <a:extLst>
              <a:ext uri="{FF2B5EF4-FFF2-40B4-BE49-F238E27FC236}">
                <a16:creationId xmlns:a16="http://schemas.microsoft.com/office/drawing/2014/main" id="{86563CB5-B3F1-4CBB-ACB6-F49474692547}"/>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230040" y="1628939"/>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20043" y="3013781"/>
            <a:ext cx="8907562" cy="3440807"/>
          </a:xfrm>
        </p:spPr>
        <p:txBody>
          <a:bodyPr/>
          <a:lstStyle/>
          <a:p>
            <a:pPr>
              <a:spcAft>
                <a:spcPts val="600"/>
              </a:spcAft>
            </a:pPr>
            <a:r>
              <a:rPr lang="en-US" sz="2400" dirty="0"/>
              <a:t>JAWS’s Speech:</a:t>
            </a:r>
          </a:p>
          <a:p>
            <a:pPr marL="285750" indent="-285750">
              <a:spcAft>
                <a:spcPts val="600"/>
              </a:spcAft>
              <a:buClr>
                <a:schemeClr val="bg1"/>
              </a:buClr>
              <a:buFont typeface="Courier New" panose="02070309020205020404" pitchFamily="49" charset="0"/>
              <a:buChar char="o"/>
            </a:pPr>
            <a:r>
              <a:rPr lang="en-US" sz="2400" dirty="0"/>
              <a:t>fraction, x + y, over x minus y. + 5 sevenths  </a:t>
            </a:r>
            <a:r>
              <a:rPr lang="en-US" sz="2400" dirty="0" err="1"/>
              <a:t>MathContent</a:t>
            </a:r>
            <a:r>
              <a:rPr lang="en-US" sz="2400" dirty="0"/>
              <a:t> </a:t>
            </a:r>
          </a:p>
          <a:p>
            <a:pPr marL="285750" indent="-285750">
              <a:spcAft>
                <a:spcPts val="600"/>
              </a:spcAft>
              <a:buClr>
                <a:schemeClr val="bg1"/>
              </a:buClr>
              <a:buFont typeface="Courier New" panose="02070309020205020404" pitchFamily="49" charset="0"/>
              <a:buChar char="o"/>
            </a:pPr>
            <a:r>
              <a:rPr lang="en-US" sz="2400" dirty="0"/>
              <a:t>fraction, x + y, over x minus y. + 5 sevenths  </a:t>
            </a:r>
            <a:r>
              <a:rPr lang="en-US" sz="2400" dirty="0" err="1"/>
              <a:t>MathContent</a:t>
            </a:r>
            <a:endParaRPr lang="en-US" sz="1050" dirty="0"/>
          </a:p>
          <a:p>
            <a:pPr>
              <a:spcAft>
                <a:spcPts val="600"/>
              </a:spcAft>
              <a:buClr>
                <a:schemeClr val="bg1"/>
              </a:buClr>
            </a:pPr>
            <a:endParaRPr lang="en-US" sz="900" dirty="0"/>
          </a:p>
          <a:p>
            <a:pPr>
              <a:spcAft>
                <a:spcPts val="600"/>
              </a:spcAft>
              <a:buClr>
                <a:schemeClr val="bg1"/>
              </a:buClr>
            </a:pPr>
            <a:r>
              <a:rPr lang="en-US" sz="2000" dirty="0"/>
              <a:t>Note that JAWS is not announcing the end of fractions. The listener cannot determine that in the first equation, the 5 sevenths is part of the denominator of the first fraction while in the second equation only the x minus y is in the denominator and the 5 sevenths is a separate term at the same level as the first fraction.</a:t>
            </a:r>
          </a:p>
        </p:txBody>
      </p:sp>
    </p:spTree>
    <p:extLst>
      <p:ext uri="{BB962C8B-B14F-4D97-AF65-F5344CB8AC3E}">
        <p14:creationId xmlns:p14="http://schemas.microsoft.com/office/powerpoint/2010/main" val="2901116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a:t>JAWS – HTML – Superscripts</a:t>
            </a:r>
          </a:p>
        </p:txBody>
      </p:sp>
      <p:pic>
        <p:nvPicPr>
          <p:cNvPr id="7" name="Picture Placeholder 6" descr="Superscript example. Bullet. x Superscript n minus 1. Bullet. x Superscript n Baseline minus 1">
            <a:extLst>
              <a:ext uri="{FF2B5EF4-FFF2-40B4-BE49-F238E27FC236}">
                <a16:creationId xmlns:a16="http://schemas.microsoft.com/office/drawing/2014/main" id="{BBA28C61-721B-4F80-8B4B-44FE84CB2EB0}"/>
              </a:ext>
            </a:extLst>
          </p:cNvPr>
          <p:cNvPicPr>
            <a:picLocks noGrp="1" noChangeAspect="1"/>
          </p:cNvPicPr>
          <p:nvPr>
            <p:ph type="pic" sz="quarter" idx="11"/>
          </p:nvPr>
        </p:nvPicPr>
        <p:blipFill rotWithShape="1">
          <a:blip r:embed="rId5"/>
          <a:srcRect l="613" r="2850"/>
          <a:stretch/>
        </p:blipFill>
        <p:spPr>
          <a:xfrm>
            <a:off x="387626" y="910089"/>
            <a:ext cx="3588026" cy="2047300"/>
          </a:xfrm>
        </p:spPr>
      </p:pic>
      <p:pic>
        <p:nvPicPr>
          <p:cNvPr id="11" name="JAWS_ambiguousSuperScriptExample" descr="Audio of JAWS reading this example">
            <a:hlinkClick r:id="" action="ppaction://media"/>
            <a:extLst>
              <a:ext uri="{FF2B5EF4-FFF2-40B4-BE49-F238E27FC236}">
                <a16:creationId xmlns:a16="http://schemas.microsoft.com/office/drawing/2014/main" id="{07A8279D-9DCD-40DF-BE78-E51E9EEDA0A0}"/>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442075" y="1588531"/>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044336"/>
            <a:ext cx="8671125" cy="3377979"/>
          </a:xfrm>
        </p:spPr>
        <p:txBody>
          <a:bodyPr>
            <a:normAutofit/>
          </a:bodyPr>
          <a:lstStyle/>
          <a:p>
            <a:pPr>
              <a:spcAft>
                <a:spcPts val="600"/>
              </a:spcAft>
            </a:pPr>
            <a:r>
              <a:rPr lang="en-US" sz="2400" dirty="0"/>
              <a:t>JAWS’s Speech:</a:t>
            </a:r>
          </a:p>
          <a:p>
            <a:pPr marL="285750" indent="-285750">
              <a:spcAft>
                <a:spcPts val="600"/>
              </a:spcAft>
              <a:buClr>
                <a:schemeClr val="bg1"/>
              </a:buClr>
              <a:buFont typeface="Courier New" panose="02070309020205020404" pitchFamily="49" charset="0"/>
              <a:buChar char="o"/>
            </a:pPr>
            <a:r>
              <a:rPr lang="en-US" sz="2400" dirty="0"/>
              <a:t>x to the power of n minus 1 </a:t>
            </a:r>
            <a:r>
              <a:rPr lang="en-US" sz="2400" dirty="0" err="1"/>
              <a:t>MathContent</a:t>
            </a:r>
            <a:r>
              <a:rPr lang="en-US" sz="2400" dirty="0"/>
              <a:t> </a:t>
            </a:r>
          </a:p>
          <a:p>
            <a:pPr marL="285750" indent="-285750">
              <a:spcAft>
                <a:spcPts val="600"/>
              </a:spcAft>
              <a:buClr>
                <a:schemeClr val="bg1"/>
              </a:buClr>
              <a:buFont typeface="Courier New" panose="02070309020205020404" pitchFamily="49" charset="0"/>
              <a:buChar char="o"/>
            </a:pPr>
            <a:r>
              <a:rPr lang="en-US" sz="2400" dirty="0"/>
              <a:t>x to the power of n minus 1 </a:t>
            </a:r>
            <a:r>
              <a:rPr lang="en-US" sz="2400" dirty="0" err="1"/>
              <a:t>MathContent</a:t>
            </a:r>
            <a:endParaRPr lang="en-US" sz="1000" dirty="0"/>
          </a:p>
          <a:p>
            <a:pPr>
              <a:spcAft>
                <a:spcPts val="600"/>
              </a:spcAft>
              <a:buClr>
                <a:schemeClr val="bg1"/>
              </a:buClr>
            </a:pPr>
            <a:endParaRPr lang="en-US" sz="800" dirty="0"/>
          </a:p>
          <a:p>
            <a:pPr>
              <a:spcAft>
                <a:spcPts val="600"/>
              </a:spcAft>
              <a:buClr>
                <a:schemeClr val="bg1"/>
              </a:buClr>
            </a:pPr>
            <a:r>
              <a:rPr lang="en-US" sz="2200" dirty="0"/>
              <a:t>Note that JAWS is not the end of exponents. The listener cannot determine that in the first equation, the minus one is part of the exponent while in the second equation only n is in the exponent and the minus one is a separate term at the same level as the x to the power of n.</a:t>
            </a:r>
          </a:p>
        </p:txBody>
      </p:sp>
    </p:spTree>
    <p:extLst>
      <p:ext uri="{BB962C8B-B14F-4D97-AF65-F5344CB8AC3E}">
        <p14:creationId xmlns:p14="http://schemas.microsoft.com/office/powerpoint/2010/main" val="695140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AC779-BA05-48E0-91D7-805CA9618C0C}"/>
              </a:ext>
            </a:extLst>
          </p:cNvPr>
          <p:cNvSpPr>
            <a:spLocks noGrp="1"/>
          </p:cNvSpPr>
          <p:nvPr>
            <p:ph type="ctrTitle"/>
          </p:nvPr>
        </p:nvSpPr>
        <p:spPr/>
        <p:txBody>
          <a:bodyPr>
            <a:normAutofit/>
          </a:bodyPr>
          <a:lstStyle/>
          <a:p>
            <a:r>
              <a:rPr lang="en-US" dirty="0"/>
              <a:t>VoiceOver MacOS - HTML – Square Roots</a:t>
            </a:r>
          </a:p>
        </p:txBody>
      </p:sp>
      <p:pic>
        <p:nvPicPr>
          <p:cNvPr id="5" name="Picture Placeholder 4" descr="Ambiguous square root example. Bullet. StartRoot 3 i EndRoot plus 2 i. Bullet. StartRoot 3 i plus 2 i End Root">
            <a:extLst>
              <a:ext uri="{FF2B5EF4-FFF2-40B4-BE49-F238E27FC236}">
                <a16:creationId xmlns:a16="http://schemas.microsoft.com/office/drawing/2014/main" id="{004DC037-4CB6-480A-9014-372547B25C7A}"/>
              </a:ext>
            </a:extLst>
          </p:cNvPr>
          <p:cNvPicPr>
            <a:picLocks noGrp="1" noChangeAspect="1"/>
          </p:cNvPicPr>
          <p:nvPr>
            <p:ph type="pic" sz="quarter" idx="11"/>
          </p:nvPr>
        </p:nvPicPr>
        <p:blipFill rotWithShape="1">
          <a:blip r:embed="rId5"/>
          <a:srcRect l="2715" r="3210"/>
          <a:stretch/>
        </p:blipFill>
        <p:spPr>
          <a:xfrm>
            <a:off x="616226" y="1056789"/>
            <a:ext cx="5039139" cy="2015164"/>
          </a:xfrm>
        </p:spPr>
      </p:pic>
      <p:pic>
        <p:nvPicPr>
          <p:cNvPr id="7" name="VOmac_squareRoot" descr="Audio of JAWS reading this example">
            <a:hlinkClick r:id="" action="ppaction://media"/>
            <a:extLst>
              <a:ext uri="{FF2B5EF4-FFF2-40B4-BE49-F238E27FC236}">
                <a16:creationId xmlns:a16="http://schemas.microsoft.com/office/drawing/2014/main" id="{D6EA507F-4566-402C-BE91-201EBA23253E}"/>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154380" y="1454771"/>
            <a:ext cx="609600" cy="609600"/>
          </a:xfrm>
        </p:spPr>
      </p:pic>
      <p:sp>
        <p:nvSpPr>
          <p:cNvPr id="12" name="Content Placeholder 11">
            <a:extLst>
              <a:ext uri="{FF2B5EF4-FFF2-40B4-BE49-F238E27FC236}">
                <a16:creationId xmlns:a16="http://schemas.microsoft.com/office/drawing/2014/main" id="{6A63C6E1-395E-44E1-9B48-0F55643BA76E}"/>
              </a:ext>
            </a:extLst>
          </p:cNvPr>
          <p:cNvSpPr>
            <a:spLocks noGrp="1"/>
          </p:cNvSpPr>
          <p:nvPr>
            <p:ph sz="quarter" idx="10"/>
          </p:nvPr>
        </p:nvSpPr>
        <p:spPr>
          <a:xfrm>
            <a:off x="236438" y="3227294"/>
            <a:ext cx="8671125" cy="3227294"/>
          </a:xfrm>
        </p:spPr>
        <p:txBody>
          <a:bodyPr/>
          <a:lstStyle/>
          <a:p>
            <a:pPr>
              <a:spcAft>
                <a:spcPts val="600"/>
              </a:spcAft>
            </a:pPr>
            <a:r>
              <a:rPr lang="en-US" sz="2400" dirty="0"/>
              <a:t>VoiceOver’s Speech:</a:t>
            </a:r>
          </a:p>
          <a:p>
            <a:pPr marL="285750" indent="-285750">
              <a:spcAft>
                <a:spcPts val="600"/>
              </a:spcAft>
              <a:buClr>
                <a:schemeClr val="bg1"/>
              </a:buClr>
              <a:buFont typeface="Courier New" panose="02070309020205020404" pitchFamily="49" charset="0"/>
              <a:buChar char="o"/>
            </a:pPr>
            <a:r>
              <a:rPr lang="en-US" sz="2400" dirty="0"/>
              <a:t>square root of 3i, end of root, plus 2i, with 4 items, math </a:t>
            </a:r>
          </a:p>
          <a:p>
            <a:pPr marL="285750" indent="-285750">
              <a:spcAft>
                <a:spcPts val="600"/>
              </a:spcAft>
              <a:buClr>
                <a:schemeClr val="bg1"/>
              </a:buClr>
              <a:buFont typeface="Courier New" panose="02070309020205020404" pitchFamily="49" charset="0"/>
              <a:buChar char="o"/>
            </a:pPr>
            <a:r>
              <a:rPr lang="en-US" sz="2400" dirty="0"/>
              <a:t>square root of 3i plus 2i, end of root, math</a:t>
            </a:r>
            <a:endParaRPr lang="en-US" sz="1600" dirty="0"/>
          </a:p>
          <a:p>
            <a:pPr marL="285750" indent="-285750">
              <a:spcAft>
                <a:spcPts val="600"/>
              </a:spcAft>
              <a:buClr>
                <a:schemeClr val="bg1"/>
              </a:buClr>
              <a:buFont typeface="Courier New" panose="02070309020205020404" pitchFamily="49" charset="0"/>
              <a:buChar char="o"/>
            </a:pPr>
            <a:endParaRPr lang="en-US" sz="1600" dirty="0"/>
          </a:p>
          <a:p>
            <a:pPr>
              <a:spcAft>
                <a:spcPts val="600"/>
              </a:spcAft>
              <a:buClr>
                <a:schemeClr val="bg1"/>
              </a:buClr>
            </a:pPr>
            <a:r>
              <a:rPr lang="en-US" sz="2400" dirty="0"/>
              <a:t>Note that VoiceOver on MacOS is announcing the end of root and putting in a pause before and after that annunciation.</a:t>
            </a:r>
          </a:p>
          <a:p>
            <a:pPr>
              <a:spcAft>
                <a:spcPts val="600"/>
              </a:spcAft>
              <a:buClr>
                <a:schemeClr val="bg1"/>
              </a:buClr>
            </a:pPr>
            <a:endParaRPr lang="en-US" dirty="0"/>
          </a:p>
        </p:txBody>
      </p:sp>
    </p:spTree>
    <p:extLst>
      <p:ext uri="{BB962C8B-B14F-4D97-AF65-F5344CB8AC3E}">
        <p14:creationId xmlns:p14="http://schemas.microsoft.com/office/powerpoint/2010/main" val="2859144519"/>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a:xfrm>
            <a:off x="220043" y="173478"/>
            <a:ext cx="8810835" cy="638906"/>
          </a:xfrm>
        </p:spPr>
        <p:txBody>
          <a:bodyPr/>
          <a:lstStyle/>
          <a:p>
            <a:r>
              <a:rPr lang="en-US" dirty="0"/>
              <a:t>VoiceOver MacOS – HTML – Trig Functions</a:t>
            </a:r>
          </a:p>
        </p:txBody>
      </p:sp>
      <p:pic>
        <p:nvPicPr>
          <p:cNvPr id="7" name="Picture Placeholder 6" descr="Ambiguous trig function example. Bullet. sine left-parenthesis 3 i right-parenthesis minus 2 i. Bullet. sine left-parenthesis 3 i minus 2 i right-parenthesis">
            <a:extLst>
              <a:ext uri="{FF2B5EF4-FFF2-40B4-BE49-F238E27FC236}">
                <a16:creationId xmlns:a16="http://schemas.microsoft.com/office/drawing/2014/main" id="{97885E8A-F1B2-4C8C-889D-4461A1CADC84}"/>
              </a:ext>
            </a:extLst>
          </p:cNvPr>
          <p:cNvPicPr>
            <a:picLocks noGrp="1" noChangeAspect="1"/>
          </p:cNvPicPr>
          <p:nvPr>
            <p:ph type="pic" sz="quarter" idx="11"/>
          </p:nvPr>
        </p:nvPicPr>
        <p:blipFill rotWithShape="1">
          <a:blip r:embed="rId5"/>
          <a:srcRect l="902" r="841"/>
          <a:stretch/>
        </p:blipFill>
        <p:spPr>
          <a:xfrm>
            <a:off x="252412" y="1225840"/>
            <a:ext cx="5412892" cy="1571658"/>
          </a:xfrm>
        </p:spPr>
      </p:pic>
      <p:pic>
        <p:nvPicPr>
          <p:cNvPr id="6" name="VOmac_trig" descr="Audio of JAWS reading this example">
            <a:hlinkClick r:id="" action="ppaction://media"/>
            <a:extLst>
              <a:ext uri="{FF2B5EF4-FFF2-40B4-BE49-F238E27FC236}">
                <a16:creationId xmlns:a16="http://schemas.microsoft.com/office/drawing/2014/main" id="{B3C5D53F-80F4-4F64-AB35-2DD4CC40EC22}"/>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169662" y="1527534"/>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210954"/>
            <a:ext cx="8671125" cy="2971185"/>
          </a:xfrm>
        </p:spPr>
        <p:txBody>
          <a:bodyPr/>
          <a:lstStyle/>
          <a:p>
            <a:pPr>
              <a:spcAft>
                <a:spcPts val="600"/>
              </a:spcAft>
            </a:pPr>
            <a:r>
              <a:rPr lang="en-US" dirty="0" err="1"/>
              <a:t>VoiceOver’s</a:t>
            </a:r>
            <a:r>
              <a:rPr lang="en-US" dirty="0"/>
              <a:t> Speech:</a:t>
            </a:r>
          </a:p>
          <a:p>
            <a:pPr marL="285750" indent="-285750">
              <a:spcAft>
                <a:spcPts val="600"/>
              </a:spcAft>
              <a:buClr>
                <a:schemeClr val="bg1"/>
              </a:buClr>
              <a:buFont typeface="Courier New" panose="02070309020205020404" pitchFamily="49" charset="0"/>
              <a:buChar char="o"/>
            </a:pPr>
            <a:r>
              <a:rPr lang="en-US" dirty="0"/>
              <a:t>sine ( 3i ) negative 2i, with 9 items, math </a:t>
            </a:r>
          </a:p>
          <a:p>
            <a:pPr marL="285750" indent="-285750">
              <a:spcAft>
                <a:spcPts val="600"/>
              </a:spcAft>
              <a:buClr>
                <a:schemeClr val="bg1"/>
              </a:buClr>
              <a:buFont typeface="Courier New" panose="02070309020205020404" pitchFamily="49" charset="0"/>
              <a:buChar char="o"/>
            </a:pPr>
            <a:r>
              <a:rPr lang="en-US" dirty="0"/>
              <a:t>sine ( 3i minus 2i ), with 9 items, math</a:t>
            </a:r>
          </a:p>
          <a:p>
            <a:pPr>
              <a:spcAft>
                <a:spcPts val="600"/>
              </a:spcAft>
              <a:buClr>
                <a:schemeClr val="bg1"/>
              </a:buClr>
            </a:pPr>
            <a:endParaRPr lang="en-US" dirty="0"/>
          </a:p>
          <a:p>
            <a:pPr>
              <a:spcAft>
                <a:spcPts val="600"/>
              </a:spcAft>
              <a:buClr>
                <a:schemeClr val="bg1"/>
              </a:buClr>
            </a:pPr>
            <a:r>
              <a:rPr lang="en-US" dirty="0"/>
              <a:t>Note that VO on the Mac is reading the parentheses that are present in the two equations. The listener can detect the differences. Note however how VO said “negative 2i” instead of minus 2i in the first equation. </a:t>
            </a:r>
          </a:p>
        </p:txBody>
      </p:sp>
    </p:spTree>
    <p:extLst>
      <p:ext uri="{BB962C8B-B14F-4D97-AF65-F5344CB8AC3E}">
        <p14:creationId xmlns:p14="http://schemas.microsoft.com/office/powerpoint/2010/main" val="829707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dirty="0"/>
              <a:t>VoiceOver MacOS – HTML – Fractions</a:t>
            </a:r>
          </a:p>
        </p:txBody>
      </p:sp>
      <p:pic>
        <p:nvPicPr>
          <p:cNvPr id="9" name="Picture Placeholder 8" descr="Fractions example. Bullet. Start Fraction x plus y Over x minus y plus five sevenths EndFraction. Bullet. StartFraction x plus y Over x minus y EndFraction plus five sevenths">
            <a:extLst>
              <a:ext uri="{FF2B5EF4-FFF2-40B4-BE49-F238E27FC236}">
                <a16:creationId xmlns:a16="http://schemas.microsoft.com/office/drawing/2014/main" id="{CC9E0845-B75A-4BCF-9A8F-2F827CCE50E9}"/>
              </a:ext>
            </a:extLst>
          </p:cNvPr>
          <p:cNvPicPr>
            <a:picLocks noGrp="1" noChangeAspect="1"/>
          </p:cNvPicPr>
          <p:nvPr>
            <p:ph type="pic" sz="quarter" idx="11"/>
          </p:nvPr>
        </p:nvPicPr>
        <p:blipFill rotWithShape="1">
          <a:blip r:embed="rId5"/>
          <a:srcRect l="3352" r="3075"/>
          <a:stretch/>
        </p:blipFill>
        <p:spPr>
          <a:xfrm>
            <a:off x="715618" y="885405"/>
            <a:ext cx="3071192" cy="2053636"/>
          </a:xfrm>
        </p:spPr>
      </p:pic>
      <p:pic>
        <p:nvPicPr>
          <p:cNvPr id="6" name="VOmac_fraction" descr="Audio of JAWS reading this example">
            <a:hlinkClick r:id="" action="ppaction://media"/>
            <a:extLst>
              <a:ext uri="{FF2B5EF4-FFF2-40B4-BE49-F238E27FC236}">
                <a16:creationId xmlns:a16="http://schemas.microsoft.com/office/drawing/2014/main" id="{7CAD42A9-0AAE-4264-AF84-8FB29D0EA7FB}"/>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619056" y="1437921"/>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071100"/>
            <a:ext cx="8671125" cy="2971185"/>
          </a:xfrm>
        </p:spPr>
        <p:txBody>
          <a:bodyPr>
            <a:normAutofit/>
          </a:bodyPr>
          <a:lstStyle/>
          <a:p>
            <a:pPr>
              <a:spcAft>
                <a:spcPts val="600"/>
              </a:spcAft>
            </a:pPr>
            <a:r>
              <a:rPr lang="en-US" sz="2400" dirty="0"/>
              <a:t>VoiceOver’s Speech:</a:t>
            </a:r>
          </a:p>
          <a:p>
            <a:pPr marL="285750" indent="-285750">
              <a:spcAft>
                <a:spcPts val="600"/>
              </a:spcAft>
              <a:buClr>
                <a:schemeClr val="bg1"/>
              </a:buClr>
              <a:buFont typeface="Courier New" panose="02070309020205020404" pitchFamily="49" charset="0"/>
              <a:buChar char="o"/>
            </a:pPr>
            <a:r>
              <a:rPr lang="en-US" sz="2400" dirty="0"/>
              <a:t>fraction start, x + y over x – y + fraction start, 5 over 7, end of fraction, end of fraction, math </a:t>
            </a:r>
          </a:p>
          <a:p>
            <a:pPr marL="285750" indent="-285750">
              <a:spcAft>
                <a:spcPts val="600"/>
              </a:spcAft>
              <a:buClr>
                <a:schemeClr val="bg1"/>
              </a:buClr>
              <a:buFont typeface="Courier New" panose="02070309020205020404" pitchFamily="49" charset="0"/>
              <a:buChar char="o"/>
            </a:pPr>
            <a:r>
              <a:rPr lang="en-US" sz="2400" dirty="0"/>
              <a:t>fraction start, x + y over x – y, end of fraction, + fraction start, 5 over 7, end of fraction, with 3 items, math</a:t>
            </a:r>
          </a:p>
          <a:p>
            <a:pPr>
              <a:spcAft>
                <a:spcPts val="600"/>
              </a:spcAft>
              <a:buClr>
                <a:schemeClr val="bg1"/>
              </a:buClr>
            </a:pPr>
            <a:r>
              <a:rPr lang="en-US" sz="2400" dirty="0"/>
              <a:t>Note that VO clearly announces the start, over, and end of each fraction.</a:t>
            </a:r>
          </a:p>
        </p:txBody>
      </p:sp>
    </p:spTree>
    <p:extLst>
      <p:ext uri="{BB962C8B-B14F-4D97-AF65-F5344CB8AC3E}">
        <p14:creationId xmlns:p14="http://schemas.microsoft.com/office/powerpoint/2010/main" val="3135948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dirty="0"/>
              <a:t>VoiceOver MacOS – HTML – Superscripts</a:t>
            </a:r>
          </a:p>
        </p:txBody>
      </p:sp>
      <p:pic>
        <p:nvPicPr>
          <p:cNvPr id="7" name="Picture Placeholder 6" descr="Superscript example. Bullet. x Superscript n minus 1. Bullet. x Superscript n Baseline minus 1">
            <a:extLst>
              <a:ext uri="{FF2B5EF4-FFF2-40B4-BE49-F238E27FC236}">
                <a16:creationId xmlns:a16="http://schemas.microsoft.com/office/drawing/2014/main" id="{BBA28C61-721B-4F80-8B4B-44FE84CB2EB0}"/>
              </a:ext>
            </a:extLst>
          </p:cNvPr>
          <p:cNvPicPr>
            <a:picLocks noGrp="1" noChangeAspect="1"/>
          </p:cNvPicPr>
          <p:nvPr>
            <p:ph type="pic" sz="quarter" idx="11"/>
          </p:nvPr>
        </p:nvPicPr>
        <p:blipFill rotWithShape="1">
          <a:blip r:embed="rId5"/>
          <a:srcRect l="613" r="2850"/>
          <a:stretch/>
        </p:blipFill>
        <p:spPr>
          <a:xfrm>
            <a:off x="387626" y="1028427"/>
            <a:ext cx="3588026" cy="2047300"/>
          </a:xfrm>
        </p:spPr>
      </p:pic>
      <p:pic>
        <p:nvPicPr>
          <p:cNvPr id="6" name="VOmac_superscript" descr="Audio of JAWS reading this example">
            <a:hlinkClick r:id="" action="ppaction://media"/>
            <a:extLst>
              <a:ext uri="{FF2B5EF4-FFF2-40B4-BE49-F238E27FC236}">
                <a16:creationId xmlns:a16="http://schemas.microsoft.com/office/drawing/2014/main" id="{2455A2BC-0A65-407C-B6C3-58A3E7C7A430}"/>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855030" y="1747277"/>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210954"/>
            <a:ext cx="8671125" cy="2971185"/>
          </a:xfrm>
        </p:spPr>
        <p:txBody>
          <a:bodyPr>
            <a:normAutofit/>
          </a:bodyPr>
          <a:lstStyle/>
          <a:p>
            <a:pPr>
              <a:spcAft>
                <a:spcPts val="600"/>
              </a:spcAft>
            </a:pPr>
            <a:r>
              <a:rPr lang="en-US" sz="2400" dirty="0"/>
              <a:t>VoiceOver’s Speech:</a:t>
            </a:r>
          </a:p>
          <a:p>
            <a:pPr marL="285750" indent="-285750">
              <a:spcAft>
                <a:spcPts val="600"/>
              </a:spcAft>
              <a:buClr>
                <a:schemeClr val="bg1"/>
              </a:buClr>
              <a:buFont typeface="Courier New" panose="02070309020205020404" pitchFamily="49" charset="0"/>
              <a:buChar char="o"/>
            </a:pPr>
            <a:r>
              <a:rPr lang="en-US" sz="2400" dirty="0"/>
              <a:t>x, superscript n minus 1, math </a:t>
            </a:r>
          </a:p>
          <a:p>
            <a:pPr marL="285750" indent="-285750">
              <a:spcAft>
                <a:spcPts val="600"/>
              </a:spcAft>
              <a:buClr>
                <a:schemeClr val="bg1"/>
              </a:buClr>
              <a:buFont typeface="Courier New" panose="02070309020205020404" pitchFamily="49" charset="0"/>
              <a:buChar char="o"/>
            </a:pPr>
            <a:r>
              <a:rPr lang="en-US" sz="2400" dirty="0"/>
              <a:t>x, superscript n, minus 1, with 3 items, math</a:t>
            </a:r>
            <a:endParaRPr lang="en-US" sz="1400" dirty="0"/>
          </a:p>
          <a:p>
            <a:pPr>
              <a:spcAft>
                <a:spcPts val="600"/>
              </a:spcAft>
              <a:buClr>
                <a:schemeClr val="bg1"/>
              </a:buClr>
            </a:pPr>
            <a:endParaRPr lang="en-US" sz="1400" dirty="0"/>
          </a:p>
          <a:p>
            <a:pPr>
              <a:spcAft>
                <a:spcPts val="600"/>
              </a:spcAft>
              <a:buClr>
                <a:schemeClr val="bg1"/>
              </a:buClr>
            </a:pPr>
            <a:r>
              <a:rPr lang="en-US" sz="2400" dirty="0"/>
              <a:t>Note that VO is depending upon the pause between the n and the minus one to let listeners know the exponent has ended. </a:t>
            </a:r>
          </a:p>
        </p:txBody>
      </p:sp>
    </p:spTree>
    <p:extLst>
      <p:ext uri="{BB962C8B-B14F-4D97-AF65-F5344CB8AC3E}">
        <p14:creationId xmlns:p14="http://schemas.microsoft.com/office/powerpoint/2010/main" val="59511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AC779-BA05-48E0-91D7-805CA9618C0C}"/>
              </a:ext>
            </a:extLst>
          </p:cNvPr>
          <p:cNvSpPr>
            <a:spLocks noGrp="1"/>
          </p:cNvSpPr>
          <p:nvPr>
            <p:ph type="ctrTitle"/>
          </p:nvPr>
        </p:nvSpPr>
        <p:spPr>
          <a:xfrm>
            <a:off x="220043" y="173478"/>
            <a:ext cx="8671125" cy="638906"/>
          </a:xfrm>
        </p:spPr>
        <p:txBody>
          <a:bodyPr>
            <a:normAutofit/>
          </a:bodyPr>
          <a:lstStyle/>
          <a:p>
            <a:r>
              <a:rPr lang="en-US" dirty="0" err="1"/>
              <a:t>NVDA+MathCAT</a:t>
            </a:r>
            <a:r>
              <a:rPr lang="en-US" dirty="0"/>
              <a:t> – HTML – Square Roots</a:t>
            </a:r>
          </a:p>
        </p:txBody>
      </p:sp>
      <p:pic>
        <p:nvPicPr>
          <p:cNvPr id="5" name="Picture Placeholder 4" descr="Ambiguous square root example. Bullet. StartRoot 3 i EndRoot plus 2 i. Bullet. StartRoot 3 i plus 2 i End Root">
            <a:extLst>
              <a:ext uri="{FF2B5EF4-FFF2-40B4-BE49-F238E27FC236}">
                <a16:creationId xmlns:a16="http://schemas.microsoft.com/office/drawing/2014/main" id="{004DC037-4CB6-480A-9014-372547B25C7A}"/>
              </a:ext>
            </a:extLst>
          </p:cNvPr>
          <p:cNvPicPr>
            <a:picLocks noGrp="1" noChangeAspect="1"/>
          </p:cNvPicPr>
          <p:nvPr>
            <p:ph type="pic" sz="quarter" idx="11"/>
          </p:nvPr>
        </p:nvPicPr>
        <p:blipFill rotWithShape="1">
          <a:blip r:embed="rId5"/>
          <a:srcRect l="2715" r="3210"/>
          <a:stretch/>
        </p:blipFill>
        <p:spPr>
          <a:xfrm>
            <a:off x="487130" y="1056789"/>
            <a:ext cx="5039139" cy="2015164"/>
          </a:xfrm>
        </p:spPr>
      </p:pic>
      <p:pic>
        <p:nvPicPr>
          <p:cNvPr id="7" name="MathCAT01_SquareRootExamples" descr="Audio for MathCAT speaking square roots">
            <a:hlinkClick r:id="" action="ppaction://media"/>
            <a:extLst>
              <a:ext uri="{FF2B5EF4-FFF2-40B4-BE49-F238E27FC236}">
                <a16:creationId xmlns:a16="http://schemas.microsoft.com/office/drawing/2014/main" id="{2F15BC49-5FE8-4DB5-85F7-47231C2FADF3}"/>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048091" y="1566863"/>
            <a:ext cx="609600" cy="609600"/>
          </a:xfrm>
        </p:spPr>
      </p:pic>
      <p:sp>
        <p:nvSpPr>
          <p:cNvPr id="12" name="Content Placeholder 11">
            <a:extLst>
              <a:ext uri="{FF2B5EF4-FFF2-40B4-BE49-F238E27FC236}">
                <a16:creationId xmlns:a16="http://schemas.microsoft.com/office/drawing/2014/main" id="{6A63C6E1-395E-44E1-9B48-0F55643BA76E}"/>
              </a:ext>
            </a:extLst>
          </p:cNvPr>
          <p:cNvSpPr>
            <a:spLocks noGrp="1"/>
          </p:cNvSpPr>
          <p:nvPr>
            <p:ph sz="quarter" idx="10"/>
          </p:nvPr>
        </p:nvSpPr>
        <p:spPr>
          <a:xfrm>
            <a:off x="236438" y="3316358"/>
            <a:ext cx="8671125" cy="2955350"/>
          </a:xfrm>
        </p:spPr>
        <p:txBody>
          <a:bodyPr>
            <a:normAutofit/>
          </a:bodyPr>
          <a:lstStyle/>
          <a:p>
            <a:pPr>
              <a:spcAft>
                <a:spcPts val="600"/>
              </a:spcAft>
            </a:pPr>
            <a:r>
              <a:rPr lang="en-US" sz="2400" dirty="0"/>
              <a:t>MathCAT’s Speech (ClearSpeak Verbose for Blindness):</a:t>
            </a:r>
          </a:p>
          <a:p>
            <a:pPr marL="285750" indent="-285750">
              <a:spcAft>
                <a:spcPts val="600"/>
              </a:spcAft>
              <a:buClr>
                <a:schemeClr val="bg1"/>
              </a:buClr>
              <a:buFont typeface="Courier New" panose="02070309020205020404" pitchFamily="49" charset="0"/>
              <a:buChar char="o"/>
            </a:pPr>
            <a:r>
              <a:rPr lang="en-US" sz="2400" dirty="0"/>
              <a:t>[tick] the square root of 3 i end root plus 2 i [tock]</a:t>
            </a:r>
          </a:p>
          <a:p>
            <a:pPr marL="285750" indent="-285750">
              <a:spcAft>
                <a:spcPts val="600"/>
              </a:spcAft>
              <a:buClr>
                <a:schemeClr val="bg1"/>
              </a:buClr>
              <a:buFont typeface="Courier New" panose="02070309020205020404" pitchFamily="49" charset="0"/>
              <a:buChar char="o"/>
            </a:pPr>
            <a:r>
              <a:rPr lang="en-US" sz="2400" dirty="0"/>
              <a:t>[tick] the square root of 3 i plus 2 i end root [tock]</a:t>
            </a:r>
            <a:br>
              <a:rPr lang="en-US" sz="1050" dirty="0"/>
            </a:br>
            <a:endParaRPr lang="en-US" sz="1050" dirty="0"/>
          </a:p>
          <a:p>
            <a:pPr>
              <a:spcAft>
                <a:spcPts val="600"/>
              </a:spcAft>
              <a:buClr>
                <a:schemeClr val="bg1"/>
              </a:buClr>
            </a:pPr>
            <a:r>
              <a:rPr lang="en-US" sz="2400" dirty="0"/>
              <a:t>Note that when setup for Blindness and ClearSpeak Verbose, MathCAT’s speech explicitly indicates where the root ends.</a:t>
            </a:r>
            <a:endParaRPr lang="en-US" sz="2000" dirty="0"/>
          </a:p>
        </p:txBody>
      </p:sp>
    </p:spTree>
    <p:extLst>
      <p:ext uri="{BB962C8B-B14F-4D97-AF65-F5344CB8AC3E}">
        <p14:creationId xmlns:p14="http://schemas.microsoft.com/office/powerpoint/2010/main" val="3981252919"/>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8B53C-932C-A575-D293-1BAE7789C1DE}"/>
              </a:ext>
            </a:extLst>
          </p:cNvPr>
          <p:cNvSpPr>
            <a:spLocks noGrp="1"/>
          </p:cNvSpPr>
          <p:nvPr>
            <p:ph type="ctrTitle"/>
          </p:nvPr>
        </p:nvSpPr>
        <p:spPr/>
        <p:txBody>
          <a:bodyPr>
            <a:normAutofit/>
          </a:bodyPr>
          <a:lstStyle/>
          <a:p>
            <a:r>
              <a:rPr lang="en-US" dirty="0"/>
              <a:t>Demo Math Quiz Question</a:t>
            </a:r>
          </a:p>
        </p:txBody>
      </p:sp>
      <p:sp>
        <p:nvSpPr>
          <p:cNvPr id="7" name="Content Placeholder 6">
            <a:extLst>
              <a:ext uri="{FF2B5EF4-FFF2-40B4-BE49-F238E27FC236}">
                <a16:creationId xmlns:a16="http://schemas.microsoft.com/office/drawing/2014/main" id="{0710592A-D75D-7921-E5F0-51DCD6821E1C}"/>
              </a:ext>
            </a:extLst>
          </p:cNvPr>
          <p:cNvSpPr>
            <a:spLocks noGrp="1"/>
          </p:cNvSpPr>
          <p:nvPr>
            <p:ph sz="quarter" idx="10"/>
          </p:nvPr>
        </p:nvSpPr>
        <p:spPr/>
        <p:txBody>
          <a:bodyPr>
            <a:normAutofit/>
          </a:bodyPr>
          <a:lstStyle/>
          <a:p>
            <a:r>
              <a:rPr lang="en-US" sz="2800" dirty="0"/>
              <a:t>Included on the next slide are two audio players:</a:t>
            </a:r>
          </a:p>
          <a:p>
            <a:pPr marL="285750" indent="-285750">
              <a:buClr>
                <a:schemeClr val="bg1"/>
              </a:buClr>
              <a:buFont typeface="Arial" panose="020B0604020202020204" pitchFamily="34" charset="0"/>
              <a:buChar char="•"/>
            </a:pPr>
            <a:r>
              <a:rPr lang="en-US" sz="2800" dirty="0"/>
              <a:t>The first is of JAWS reading the entire math quiz question web page.</a:t>
            </a:r>
          </a:p>
          <a:p>
            <a:pPr marL="285750" indent="-285750">
              <a:buClr>
                <a:schemeClr val="bg1"/>
              </a:buClr>
              <a:buFont typeface="Arial" panose="020B0604020202020204" pitchFamily="34" charset="0"/>
              <a:buChar char="•"/>
            </a:pPr>
            <a:r>
              <a:rPr lang="en-US" sz="2800" dirty="0"/>
              <a:t>The second is of only the equation and the answer options</a:t>
            </a:r>
          </a:p>
          <a:p>
            <a:r>
              <a:rPr lang="en-US" sz="2800" dirty="0"/>
              <a:t>Listen to the audio and determine which answer you would choose.</a:t>
            </a:r>
          </a:p>
        </p:txBody>
      </p:sp>
    </p:spTree>
    <p:extLst>
      <p:ext uri="{BB962C8B-B14F-4D97-AF65-F5344CB8AC3E}">
        <p14:creationId xmlns:p14="http://schemas.microsoft.com/office/powerpoint/2010/main" val="1246360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dirty="0" err="1"/>
              <a:t>NVDA+MathCAT</a:t>
            </a:r>
            <a:r>
              <a:rPr lang="en-US" dirty="0"/>
              <a:t> – HTML – Trig Functions</a:t>
            </a:r>
          </a:p>
        </p:txBody>
      </p:sp>
      <p:pic>
        <p:nvPicPr>
          <p:cNvPr id="7" name="Picture Placeholder 6" descr="Ambiguous trig function example. Bullet. sine left-parenthesis 3 i right-parenthesis minus 2 i. Bullet. sine left-parenthesis 3 i minus 2 i right-parenthesis">
            <a:extLst>
              <a:ext uri="{FF2B5EF4-FFF2-40B4-BE49-F238E27FC236}">
                <a16:creationId xmlns:a16="http://schemas.microsoft.com/office/drawing/2014/main" id="{97885E8A-F1B2-4C8C-889D-4461A1CADC84}"/>
              </a:ext>
            </a:extLst>
          </p:cNvPr>
          <p:cNvPicPr>
            <a:picLocks noGrp="1" noChangeAspect="1"/>
          </p:cNvPicPr>
          <p:nvPr>
            <p:ph type="pic" sz="quarter" idx="11"/>
          </p:nvPr>
        </p:nvPicPr>
        <p:blipFill rotWithShape="1">
          <a:blip r:embed="rId5"/>
          <a:srcRect l="902" r="841"/>
          <a:stretch/>
        </p:blipFill>
        <p:spPr>
          <a:xfrm>
            <a:off x="252412" y="1225840"/>
            <a:ext cx="5412892" cy="1571658"/>
          </a:xfrm>
        </p:spPr>
      </p:pic>
      <p:pic>
        <p:nvPicPr>
          <p:cNvPr id="6" name="MathCAT02_Trig_Examples" descr="Audio for MathCat speaking trig functions">
            <a:hlinkClick r:id="" action="ppaction://media"/>
            <a:extLst>
              <a:ext uri="{FF2B5EF4-FFF2-40B4-BE49-F238E27FC236}">
                <a16:creationId xmlns:a16="http://schemas.microsoft.com/office/drawing/2014/main" id="{0B4CAC2B-A9C5-4125-BFBF-BA9F7B91D08C}"/>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7101882" y="1478368"/>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2926080"/>
            <a:ext cx="8671125" cy="3256059"/>
          </a:xfrm>
        </p:spPr>
        <p:txBody>
          <a:bodyPr>
            <a:normAutofit/>
          </a:bodyPr>
          <a:lstStyle/>
          <a:p>
            <a:pPr>
              <a:spcAft>
                <a:spcPts val="600"/>
              </a:spcAft>
            </a:pPr>
            <a:r>
              <a:rPr lang="en-US" sz="2400" dirty="0"/>
              <a:t>MathCAT’s Speech (ClearSpeak Verbose for Blindness):</a:t>
            </a:r>
          </a:p>
          <a:p>
            <a:pPr marL="285750" indent="-285750">
              <a:spcAft>
                <a:spcPts val="600"/>
              </a:spcAft>
              <a:buClr>
                <a:schemeClr val="bg1"/>
              </a:buClr>
              <a:buFont typeface="Courier New" panose="02070309020205020404" pitchFamily="49" charset="0"/>
              <a:buChar char="o"/>
            </a:pPr>
            <a:r>
              <a:rPr lang="en-US" sz="2400" dirty="0"/>
              <a:t>[tick] sine of 3 i minus 2 i [tock]</a:t>
            </a:r>
          </a:p>
          <a:p>
            <a:pPr marL="285750" indent="-285750">
              <a:spcAft>
                <a:spcPts val="600"/>
              </a:spcAft>
              <a:buClr>
                <a:schemeClr val="bg1"/>
              </a:buClr>
              <a:buFont typeface="Courier New" panose="02070309020205020404" pitchFamily="49" charset="0"/>
              <a:buChar char="o"/>
            </a:pPr>
            <a:r>
              <a:rPr lang="en-US" sz="2400" dirty="0"/>
              <a:t>[tick] sine open </a:t>
            </a:r>
            <a:r>
              <a:rPr lang="en-US" sz="2400" dirty="0" err="1"/>
              <a:t>paren</a:t>
            </a:r>
            <a:r>
              <a:rPr lang="en-US" sz="2400" dirty="0"/>
              <a:t> 3 i minus 2 i close </a:t>
            </a:r>
            <a:r>
              <a:rPr lang="en-US" sz="2400" dirty="0" err="1"/>
              <a:t>paren</a:t>
            </a:r>
            <a:r>
              <a:rPr lang="en-US" sz="2400" dirty="0"/>
              <a:t> [tock]</a:t>
            </a:r>
            <a:br>
              <a:rPr lang="en-US" sz="2400" dirty="0"/>
            </a:br>
            <a:endParaRPr lang="en-US" sz="2400" dirty="0"/>
          </a:p>
          <a:p>
            <a:pPr>
              <a:spcAft>
                <a:spcPts val="600"/>
              </a:spcAft>
              <a:buClr>
                <a:schemeClr val="bg1"/>
              </a:buClr>
            </a:pPr>
            <a:r>
              <a:rPr lang="en-US" sz="2400" dirty="0"/>
              <a:t>Note that when setup for Blindness and ClearSpeak Verbose, MathCAT’s speech only speaks the parenthesis for the trig function when there is more than one term contained in them.</a:t>
            </a:r>
          </a:p>
        </p:txBody>
      </p:sp>
    </p:spTree>
    <p:extLst>
      <p:ext uri="{BB962C8B-B14F-4D97-AF65-F5344CB8AC3E}">
        <p14:creationId xmlns:p14="http://schemas.microsoft.com/office/powerpoint/2010/main" val="875676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dirty="0" err="1"/>
              <a:t>NVDA+MathCAT</a:t>
            </a:r>
            <a:r>
              <a:rPr lang="en-US" dirty="0"/>
              <a:t> – HTML – Fractions</a:t>
            </a:r>
          </a:p>
        </p:txBody>
      </p:sp>
      <p:pic>
        <p:nvPicPr>
          <p:cNvPr id="9" name="Picture Placeholder 8" descr="Fractions example. Bullet. Start Fraction x plus y Over x minus y plus five sevenths EndFraction. Bullet. StartFraction x plus y Over x minus y EndFraction plus five sevenths">
            <a:extLst>
              <a:ext uri="{FF2B5EF4-FFF2-40B4-BE49-F238E27FC236}">
                <a16:creationId xmlns:a16="http://schemas.microsoft.com/office/drawing/2014/main" id="{CC9E0845-B75A-4BCF-9A8F-2F827CCE50E9}"/>
              </a:ext>
            </a:extLst>
          </p:cNvPr>
          <p:cNvPicPr>
            <a:picLocks noGrp="1" noChangeAspect="1"/>
          </p:cNvPicPr>
          <p:nvPr>
            <p:ph type="pic" sz="quarter" idx="11"/>
          </p:nvPr>
        </p:nvPicPr>
        <p:blipFill rotWithShape="1">
          <a:blip r:embed="rId5"/>
          <a:srcRect l="3352" r="3075"/>
          <a:stretch/>
        </p:blipFill>
        <p:spPr>
          <a:xfrm>
            <a:off x="715618" y="906921"/>
            <a:ext cx="3071192" cy="2053636"/>
          </a:xfrm>
        </p:spPr>
      </p:pic>
      <p:pic>
        <p:nvPicPr>
          <p:cNvPr id="6" name="MathCAT03_FractionsExamples" descr="Audio for MathCat speaking fractions">
            <a:hlinkClick r:id="" action="ppaction://media"/>
            <a:extLst>
              <a:ext uri="{FF2B5EF4-FFF2-40B4-BE49-F238E27FC236}">
                <a16:creationId xmlns:a16="http://schemas.microsoft.com/office/drawing/2014/main" id="{86CA8CA5-7E44-4B1D-9EC6-B5453E5AF35E}"/>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5897021" y="1303482"/>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20043" y="3013781"/>
            <a:ext cx="8907562" cy="3440807"/>
          </a:xfrm>
        </p:spPr>
        <p:txBody>
          <a:bodyPr>
            <a:normAutofit/>
          </a:bodyPr>
          <a:lstStyle/>
          <a:p>
            <a:pPr>
              <a:spcAft>
                <a:spcPts val="600"/>
              </a:spcAft>
            </a:pPr>
            <a:r>
              <a:rPr lang="en-US" sz="2400" dirty="0"/>
              <a:t>MathCAT’s Speech (ClearSpeak Verbose for Blindness):</a:t>
            </a:r>
          </a:p>
          <a:p>
            <a:pPr marL="285750" indent="-285750">
              <a:spcAft>
                <a:spcPts val="600"/>
              </a:spcAft>
              <a:buClr>
                <a:schemeClr val="bg1"/>
              </a:buClr>
              <a:buFont typeface="Courier New" panose="02070309020205020404" pitchFamily="49" charset="0"/>
              <a:buChar char="o"/>
            </a:pPr>
            <a:r>
              <a:rPr lang="en-US" sz="2400" dirty="0"/>
              <a:t>[tick] the fraction with numerator; x plus y; and denominator x minus y plus 5 sevenths; end fraction, [tock] </a:t>
            </a:r>
          </a:p>
          <a:p>
            <a:pPr marL="285750" indent="-285750">
              <a:spcAft>
                <a:spcPts val="600"/>
              </a:spcAft>
              <a:buClr>
                <a:schemeClr val="bg1"/>
              </a:buClr>
              <a:buFont typeface="Courier New" panose="02070309020205020404" pitchFamily="49" charset="0"/>
              <a:buChar char="o"/>
            </a:pPr>
            <a:r>
              <a:rPr lang="en-US" sz="2400" dirty="0"/>
              <a:t>[tick] the fraction with numerator; x plus y; and denominator x minus y; end fraction; plus 5 sevenths [tock]</a:t>
            </a:r>
            <a:endParaRPr lang="en-US" sz="100" dirty="0"/>
          </a:p>
          <a:p>
            <a:pPr>
              <a:spcAft>
                <a:spcPts val="600"/>
              </a:spcAft>
              <a:buClr>
                <a:schemeClr val="bg1"/>
              </a:buClr>
            </a:pPr>
            <a:endParaRPr lang="en-US" sz="100" dirty="0"/>
          </a:p>
          <a:p>
            <a:pPr>
              <a:spcAft>
                <a:spcPts val="600"/>
              </a:spcAft>
              <a:buClr>
                <a:schemeClr val="bg1"/>
              </a:buClr>
            </a:pPr>
            <a:r>
              <a:rPr lang="en-US" sz="2400" dirty="0"/>
              <a:t>Note how the use of “end fraction” in both cases makes the math unambiguous.  </a:t>
            </a:r>
          </a:p>
        </p:txBody>
      </p:sp>
    </p:spTree>
    <p:extLst>
      <p:ext uri="{BB962C8B-B14F-4D97-AF65-F5344CB8AC3E}">
        <p14:creationId xmlns:p14="http://schemas.microsoft.com/office/powerpoint/2010/main" val="4002211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7207-8E9F-4BB9-AF6B-F1A43B44F77E}"/>
              </a:ext>
            </a:extLst>
          </p:cNvPr>
          <p:cNvSpPr>
            <a:spLocks noGrp="1"/>
          </p:cNvSpPr>
          <p:nvPr>
            <p:ph type="ctrTitle"/>
          </p:nvPr>
        </p:nvSpPr>
        <p:spPr/>
        <p:txBody>
          <a:bodyPr/>
          <a:lstStyle/>
          <a:p>
            <a:r>
              <a:rPr lang="en-US" dirty="0" err="1"/>
              <a:t>NVDA+MathCAT</a:t>
            </a:r>
            <a:r>
              <a:rPr lang="en-US" dirty="0"/>
              <a:t> – HTML – Superscripts</a:t>
            </a:r>
          </a:p>
        </p:txBody>
      </p:sp>
      <p:pic>
        <p:nvPicPr>
          <p:cNvPr id="7" name="Picture Placeholder 6" descr="Superscript example. Bullet. x Superscript n minus 1. Bullet. x Superscript n Baseline minus 1">
            <a:extLst>
              <a:ext uri="{FF2B5EF4-FFF2-40B4-BE49-F238E27FC236}">
                <a16:creationId xmlns:a16="http://schemas.microsoft.com/office/drawing/2014/main" id="{BBA28C61-721B-4F80-8B4B-44FE84CB2EB0}"/>
              </a:ext>
            </a:extLst>
          </p:cNvPr>
          <p:cNvPicPr>
            <a:picLocks noGrp="1" noChangeAspect="1"/>
          </p:cNvPicPr>
          <p:nvPr>
            <p:ph type="pic" sz="quarter" idx="11"/>
          </p:nvPr>
        </p:nvPicPr>
        <p:blipFill rotWithShape="1">
          <a:blip r:embed="rId5"/>
          <a:srcRect l="613" r="2850"/>
          <a:stretch/>
        </p:blipFill>
        <p:spPr>
          <a:xfrm>
            <a:off x="387626" y="910089"/>
            <a:ext cx="3588026" cy="2047300"/>
          </a:xfrm>
        </p:spPr>
      </p:pic>
      <p:pic>
        <p:nvPicPr>
          <p:cNvPr id="6" name="MathCAT04_SuperscriptExample" descr="Audio for MathCat speaking superscripts">
            <a:hlinkClick r:id="" action="ppaction://media"/>
            <a:extLst>
              <a:ext uri="{FF2B5EF4-FFF2-40B4-BE49-F238E27FC236}">
                <a16:creationId xmlns:a16="http://schemas.microsoft.com/office/drawing/2014/main" id="{028B5B1E-0686-437B-941D-37B5D220288C}"/>
              </a:ext>
            </a:extLst>
          </p:cNvPr>
          <p:cNvPicPr>
            <a:picLocks noGrp="1" noChangeAspect="1"/>
          </p:cNvPicPr>
          <p:nvPr>
            <p:ph type="media" sz="quarter" idx="12"/>
            <a:audioFile r:link="rId2"/>
            <p:extLst>
              <p:ext uri="{DAA4B4D4-6D71-4841-9C94-3DE7FCFB9230}">
                <p14:media xmlns:p14="http://schemas.microsoft.com/office/powerpoint/2010/main" r:embed="rId1"/>
              </p:ext>
            </p:extLst>
          </p:nvPr>
        </p:nvPicPr>
        <p:blipFill>
          <a:blip r:embed="rId6"/>
          <a:stretch>
            <a:fillRect/>
          </a:stretch>
        </p:blipFill>
        <p:spPr>
          <a:xfrm>
            <a:off x="6208993" y="1318760"/>
            <a:ext cx="609600" cy="609600"/>
          </a:xfrm>
        </p:spPr>
      </p:pic>
      <p:sp>
        <p:nvSpPr>
          <p:cNvPr id="3" name="Content Placeholder 2">
            <a:extLst>
              <a:ext uri="{FF2B5EF4-FFF2-40B4-BE49-F238E27FC236}">
                <a16:creationId xmlns:a16="http://schemas.microsoft.com/office/drawing/2014/main" id="{75C47FB4-3207-4B71-B87B-293884C5C95F}"/>
              </a:ext>
            </a:extLst>
          </p:cNvPr>
          <p:cNvSpPr>
            <a:spLocks noGrp="1"/>
          </p:cNvSpPr>
          <p:nvPr>
            <p:ph sz="quarter" idx="10"/>
          </p:nvPr>
        </p:nvSpPr>
        <p:spPr>
          <a:xfrm>
            <a:off x="236438" y="3044336"/>
            <a:ext cx="8671125" cy="3377979"/>
          </a:xfrm>
        </p:spPr>
        <p:txBody>
          <a:bodyPr>
            <a:normAutofit/>
          </a:bodyPr>
          <a:lstStyle/>
          <a:p>
            <a:pPr>
              <a:spcAft>
                <a:spcPts val="600"/>
              </a:spcAft>
            </a:pPr>
            <a:r>
              <a:rPr lang="en-US" sz="2400" dirty="0"/>
              <a:t>MathCAT’s Speech (ClearSpeak Verbose for Blindness):</a:t>
            </a:r>
          </a:p>
          <a:p>
            <a:pPr marL="285750" indent="-285750">
              <a:spcAft>
                <a:spcPts val="600"/>
              </a:spcAft>
              <a:buClr>
                <a:schemeClr val="bg1"/>
              </a:buClr>
              <a:buFont typeface="Courier New" panose="02070309020205020404" pitchFamily="49" charset="0"/>
              <a:buChar char="o"/>
            </a:pPr>
            <a:r>
              <a:rPr lang="en-US" sz="2400" dirty="0"/>
              <a:t>[tick] x raised to the n minus 1 power [tock]</a:t>
            </a:r>
          </a:p>
          <a:p>
            <a:pPr marL="285750" indent="-285750">
              <a:spcAft>
                <a:spcPts val="600"/>
              </a:spcAft>
              <a:buClr>
                <a:schemeClr val="bg1"/>
              </a:buClr>
              <a:buFont typeface="Courier New" panose="02070309020205020404" pitchFamily="49" charset="0"/>
              <a:buChar char="o"/>
            </a:pPr>
            <a:r>
              <a:rPr lang="en-US" sz="2400" dirty="0"/>
              <a:t>[tick] x to the n-</a:t>
            </a:r>
            <a:r>
              <a:rPr lang="en-US" sz="2400" dirty="0" err="1"/>
              <a:t>th</a:t>
            </a:r>
            <a:r>
              <a:rPr lang="en-US" sz="2400" dirty="0"/>
              <a:t> power, minus 1 [tock]</a:t>
            </a:r>
            <a:endParaRPr lang="en-US" sz="1000" dirty="0"/>
          </a:p>
          <a:p>
            <a:pPr>
              <a:spcAft>
                <a:spcPts val="600"/>
              </a:spcAft>
              <a:buClr>
                <a:schemeClr val="bg1"/>
              </a:buClr>
            </a:pPr>
            <a:endParaRPr lang="en-US" sz="800" dirty="0"/>
          </a:p>
          <a:p>
            <a:pPr>
              <a:spcAft>
                <a:spcPts val="600"/>
              </a:spcAft>
              <a:buClr>
                <a:schemeClr val="bg1"/>
              </a:buClr>
            </a:pPr>
            <a:r>
              <a:rPr lang="en-US" sz="2400" dirty="0"/>
              <a:t>Note how MathCAT’s natural sounding choice of saying either “raised to the … power” or “to the … power” makes the exponent unambiguous.</a:t>
            </a:r>
          </a:p>
        </p:txBody>
      </p:sp>
    </p:spTree>
    <p:extLst>
      <p:ext uri="{BB962C8B-B14F-4D97-AF65-F5344CB8AC3E}">
        <p14:creationId xmlns:p14="http://schemas.microsoft.com/office/powerpoint/2010/main" val="1266188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78B2CB-0A6C-4F2D-95EA-1C4392852BBF}"/>
              </a:ext>
            </a:extLst>
          </p:cNvPr>
          <p:cNvSpPr>
            <a:spLocks noGrp="1"/>
          </p:cNvSpPr>
          <p:nvPr>
            <p:ph type="title"/>
          </p:nvPr>
        </p:nvSpPr>
        <p:spPr>
          <a:xfrm>
            <a:off x="526131" y="2759841"/>
            <a:ext cx="7831288" cy="656910"/>
          </a:xfrm>
        </p:spPr>
        <p:txBody>
          <a:bodyPr/>
          <a:lstStyle/>
          <a:p>
            <a:r>
              <a:rPr lang="en-US" dirty="0"/>
              <a:t>How Screen Readers Read Math in Word Documents</a:t>
            </a:r>
          </a:p>
        </p:txBody>
      </p:sp>
    </p:spTree>
    <p:extLst>
      <p:ext uri="{BB962C8B-B14F-4D97-AF65-F5344CB8AC3E}">
        <p14:creationId xmlns:p14="http://schemas.microsoft.com/office/powerpoint/2010/main" val="3470696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F93DE-54F4-4913-8B76-4C87308B10AE}"/>
              </a:ext>
            </a:extLst>
          </p:cNvPr>
          <p:cNvSpPr>
            <a:spLocks noGrp="1"/>
          </p:cNvSpPr>
          <p:nvPr>
            <p:ph type="ctrTitle"/>
          </p:nvPr>
        </p:nvSpPr>
        <p:spPr/>
        <p:txBody>
          <a:bodyPr>
            <a:normAutofit/>
          </a:bodyPr>
          <a:lstStyle/>
          <a:p>
            <a:r>
              <a:rPr lang="en-US" dirty="0"/>
              <a:t>JAWS – Word with Microsoft Math Objects</a:t>
            </a:r>
          </a:p>
        </p:txBody>
      </p:sp>
      <p:sp>
        <p:nvSpPr>
          <p:cNvPr id="8" name="Content Placeholder 7">
            <a:extLst>
              <a:ext uri="{FF2B5EF4-FFF2-40B4-BE49-F238E27FC236}">
                <a16:creationId xmlns:a16="http://schemas.microsoft.com/office/drawing/2014/main" id="{97428D03-0D0F-4A1F-94A5-FD6230469DB8}"/>
              </a:ext>
            </a:extLst>
          </p:cNvPr>
          <p:cNvSpPr>
            <a:spLocks noGrp="1"/>
          </p:cNvSpPr>
          <p:nvPr>
            <p:ph sz="quarter" idx="10"/>
          </p:nvPr>
        </p:nvSpPr>
        <p:spPr>
          <a:xfrm>
            <a:off x="236438" y="5123282"/>
            <a:ext cx="8671125" cy="1425570"/>
          </a:xfrm>
        </p:spPr>
        <p:txBody>
          <a:bodyPr>
            <a:normAutofit/>
          </a:bodyPr>
          <a:lstStyle/>
          <a:p>
            <a:r>
              <a:rPr lang="en-US" sz="2000" dirty="0"/>
              <a:t>JAWS reads math in Microsoft Word documents if the math was entered using Microsoft Word’s equation tools. JAWS appears to read the math exactly as it read the same equations from MathML on a webpage.</a:t>
            </a:r>
          </a:p>
        </p:txBody>
      </p:sp>
      <p:pic>
        <p:nvPicPr>
          <p:cNvPr id="4" name="JAWSinWordTry2" descr="Video of JAWS reading math in a Word document created from the Microsoft equation tools in Microsoft Word. ">
            <a:hlinkClick r:id="" action="ppaction://media"/>
            <a:extLst>
              <a:ext uri="{FF2B5EF4-FFF2-40B4-BE49-F238E27FC236}">
                <a16:creationId xmlns:a16="http://schemas.microsoft.com/office/drawing/2014/main" id="{BA2066A6-41B3-4BDA-80FD-DABBAEF159D9}"/>
              </a:ext>
            </a:extLst>
          </p:cNvPr>
          <p:cNvPicPr>
            <a:picLocks noGrp="1" noChangeAspect="1"/>
          </p:cNvPicPr>
          <p:nvPr>
            <p:ph sz="quarter" idx="11"/>
            <a:videoFile r:link="rId1"/>
            <p:extLst>
              <p:ext uri="{DAA4B4D4-6D71-4841-9C94-3DE7FCFB9230}">
                <p14:media xmlns:p14="http://schemas.microsoft.com/office/powerpoint/2010/main" r:embed="rId2">
                  <p14:trim st="5596"/>
                  <p14:extLst>
                    <p:ext uri="{3AFAAA56-56D3-431D-BCD4-E75A35582382}">
                      <p173:tracksInfo xmlns:p173="http://schemas.microsoft.com/office/powerpoint/2017/3/main" displayLoc="media">
                        <p173:trackLst>
                          <p173:track id="{45261E05-13FC-4648-8A7B-8967E7943098}" label="JAWSReadingWord3" lang="" r:embed="rId5"/>
                        </p173:trackLst>
                      </p173:tracksInfo>
                    </p:ext>
                  </p14:extLst>
                </p14:media>
              </p:ext>
            </p:extLst>
          </p:nvPr>
        </p:nvPicPr>
        <p:blipFill>
          <a:blip r:embed="rId6"/>
          <a:stretch>
            <a:fillRect/>
          </a:stretch>
        </p:blipFill>
        <p:spPr>
          <a:xfrm>
            <a:off x="312737" y="1049338"/>
            <a:ext cx="8711987" cy="3645210"/>
          </a:xfrm>
        </p:spPr>
      </p:pic>
    </p:spTree>
    <p:extLst>
      <p:ext uri="{BB962C8B-B14F-4D97-AF65-F5344CB8AC3E}">
        <p14:creationId xmlns:p14="http://schemas.microsoft.com/office/powerpoint/2010/main" val="547462415"/>
      </p:ext>
    </p:extLst>
  </p:cSld>
  <p:clrMapOvr>
    <a:masterClrMapping/>
  </p:clrMapOvr>
  <mc:AlternateContent xmlns:mc="http://schemas.openxmlformats.org/markup-compatibility/2006" xmlns:p14="http://schemas.microsoft.com/office/powerpoint/2010/main">
    <mc:Choice Requires="p14">
      <p:transition spd="slow" p14:dur="2000" advTm="71779"/>
    </mc:Choice>
    <mc:Fallback xmlns="">
      <p:transition spd="slow" advTm="71779"/>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F93DE-54F4-4913-8B76-4C87308B10AE}"/>
              </a:ext>
            </a:extLst>
          </p:cNvPr>
          <p:cNvSpPr>
            <a:spLocks noGrp="1"/>
          </p:cNvSpPr>
          <p:nvPr>
            <p:ph type="ctrTitle"/>
          </p:nvPr>
        </p:nvSpPr>
        <p:spPr/>
        <p:txBody>
          <a:bodyPr>
            <a:normAutofit fontScale="90000"/>
          </a:bodyPr>
          <a:lstStyle/>
          <a:p>
            <a:r>
              <a:rPr lang="en-US" dirty="0"/>
              <a:t>VoiceOver – Word with Microsoft Math Objects</a:t>
            </a:r>
          </a:p>
        </p:txBody>
      </p:sp>
      <p:sp>
        <p:nvSpPr>
          <p:cNvPr id="8" name="Content Placeholder 7">
            <a:extLst>
              <a:ext uri="{FF2B5EF4-FFF2-40B4-BE49-F238E27FC236}">
                <a16:creationId xmlns:a16="http://schemas.microsoft.com/office/drawing/2014/main" id="{97428D03-0D0F-4A1F-94A5-FD6230469DB8}"/>
              </a:ext>
            </a:extLst>
          </p:cNvPr>
          <p:cNvSpPr>
            <a:spLocks noGrp="1"/>
          </p:cNvSpPr>
          <p:nvPr>
            <p:ph sz="quarter" idx="10"/>
          </p:nvPr>
        </p:nvSpPr>
        <p:spPr>
          <a:xfrm>
            <a:off x="236438" y="5062194"/>
            <a:ext cx="8907562" cy="1486658"/>
          </a:xfrm>
        </p:spPr>
        <p:txBody>
          <a:bodyPr>
            <a:normAutofit/>
          </a:bodyPr>
          <a:lstStyle/>
          <a:p>
            <a:r>
              <a:rPr lang="en-US" sz="2000" dirty="0"/>
              <a:t>VoiceOver reads math in Microsoft Word documents if the math was entered using Microsoft Word’s equation tools. VoiceOver reads the math differently than the equations from MathML on a webpage. For example, notice it does not speak the “end root” in the first equation as it did on the webpage.</a:t>
            </a:r>
          </a:p>
        </p:txBody>
      </p:sp>
      <p:pic>
        <p:nvPicPr>
          <p:cNvPr id="4" name="Screen Recording 2022-02-10 at 10.35.09 AM" descr="Video of Voice Over reading math in a Word document created from the Microsoft equation tools in Microsoft Word. ">
            <a:hlinkClick r:id="" action="ppaction://media"/>
            <a:extLst>
              <a:ext uri="{FF2B5EF4-FFF2-40B4-BE49-F238E27FC236}">
                <a16:creationId xmlns:a16="http://schemas.microsoft.com/office/drawing/2014/main" id="{79A4C8FA-C491-42D7-9878-A20C84CBD654}"/>
              </a:ext>
            </a:extLst>
          </p:cNvPr>
          <p:cNvPicPr>
            <a:picLocks noGrp="1" noChangeAspect="1"/>
          </p:cNvPicPr>
          <p:nvPr>
            <p:ph sz="quarter" idx="11"/>
            <a:videoFile r:link="rId2"/>
            <p:extLst>
              <p:ext uri="{DAA4B4D4-6D71-4841-9C94-3DE7FCFB9230}">
                <p14:media xmlns:p14="http://schemas.microsoft.com/office/powerpoint/2010/main" r:embed="rId1"/>
              </p:ext>
            </p:extLst>
          </p:nvPr>
        </p:nvPicPr>
        <p:blipFill>
          <a:blip r:embed="rId5"/>
          <a:stretch>
            <a:fillRect/>
          </a:stretch>
        </p:blipFill>
        <p:spPr>
          <a:xfrm>
            <a:off x="2109788" y="1027113"/>
            <a:ext cx="4887912" cy="3594100"/>
          </a:xfrm>
        </p:spPr>
      </p:pic>
    </p:spTree>
    <p:extLst>
      <p:ext uri="{BB962C8B-B14F-4D97-AF65-F5344CB8AC3E}">
        <p14:creationId xmlns:p14="http://schemas.microsoft.com/office/powerpoint/2010/main" val="1795079136"/>
      </p:ext>
    </p:extLst>
  </p:cSld>
  <p:clrMapOvr>
    <a:masterClrMapping/>
  </p:clrMapOvr>
  <mc:AlternateContent xmlns:mc="http://schemas.openxmlformats.org/markup-compatibility/2006" xmlns:p14="http://schemas.microsoft.com/office/powerpoint/2010/main">
    <mc:Choice Requires="p14">
      <p:transition spd="slow" p14:dur="2000" advTm="71779"/>
    </mc:Choice>
    <mc:Fallback xmlns="">
      <p:transition spd="slow" advTm="71779"/>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F0FF-06B8-4772-B29F-3F41A34E3884}"/>
              </a:ext>
            </a:extLst>
          </p:cNvPr>
          <p:cNvSpPr>
            <a:spLocks noGrp="1"/>
          </p:cNvSpPr>
          <p:nvPr>
            <p:ph type="ctrTitle"/>
          </p:nvPr>
        </p:nvSpPr>
        <p:spPr/>
        <p:txBody>
          <a:bodyPr>
            <a:normAutofit/>
          </a:bodyPr>
          <a:lstStyle/>
          <a:p>
            <a:r>
              <a:rPr lang="en-US" dirty="0"/>
              <a:t>Neil Soiffer on Where MathPlayer Works</a:t>
            </a:r>
          </a:p>
        </p:txBody>
      </p:sp>
      <p:sp>
        <p:nvSpPr>
          <p:cNvPr id="3" name="Content Placeholder 2">
            <a:extLst>
              <a:ext uri="{FF2B5EF4-FFF2-40B4-BE49-F238E27FC236}">
                <a16:creationId xmlns:a16="http://schemas.microsoft.com/office/drawing/2014/main" id="{BA425217-4C1B-48BD-9588-0901BFED72F0}"/>
              </a:ext>
            </a:extLst>
          </p:cNvPr>
          <p:cNvSpPr>
            <a:spLocks noGrp="1"/>
          </p:cNvSpPr>
          <p:nvPr>
            <p:ph sz="quarter" idx="10"/>
          </p:nvPr>
        </p:nvSpPr>
        <p:spPr>
          <a:xfrm>
            <a:off x="140643" y="5799909"/>
            <a:ext cx="8671125" cy="475784"/>
          </a:xfrm>
        </p:spPr>
        <p:txBody>
          <a:bodyPr>
            <a:normAutofit/>
          </a:bodyPr>
          <a:lstStyle/>
          <a:p>
            <a:r>
              <a:rPr lang="en-US" dirty="0"/>
              <a:t>Retrieved from: </a:t>
            </a:r>
            <a:r>
              <a:rPr lang="en-US" dirty="0">
                <a:solidFill>
                  <a:schemeClr val="tx2">
                    <a:lumMod val="40000"/>
                    <a:lumOff val="60000"/>
                  </a:schemeClr>
                </a:solidFill>
                <a:hlinkClick r:id="rId3">
                  <a:extLst>
                    <a:ext uri="{A12FA001-AC4F-418D-AE19-62706E023703}">
                      <ahyp:hlinkClr xmlns:ahyp="http://schemas.microsoft.com/office/drawing/2018/hyperlinkcolor" val="tx"/>
                    </a:ext>
                  </a:extLst>
                </a:hlinkClick>
              </a:rPr>
              <a:t>https://nvda.groups.io/g/nvda/topic/84904907</a:t>
            </a:r>
            <a:r>
              <a:rPr lang="en-US" dirty="0">
                <a:solidFill>
                  <a:schemeClr val="tx2">
                    <a:lumMod val="40000"/>
                    <a:lumOff val="60000"/>
                  </a:schemeClr>
                </a:solidFill>
              </a:rPr>
              <a:t> </a:t>
            </a:r>
            <a:r>
              <a:rPr lang="en-US" dirty="0"/>
              <a:t>on February 4, 2022</a:t>
            </a:r>
          </a:p>
        </p:txBody>
      </p:sp>
      <p:sp>
        <p:nvSpPr>
          <p:cNvPr id="4" name="Picture Placeholder 3">
            <a:extLst>
              <a:ext uri="{FF2B5EF4-FFF2-40B4-BE49-F238E27FC236}">
                <a16:creationId xmlns:a16="http://schemas.microsoft.com/office/drawing/2014/main" id="{63C31AC1-F4AD-4B27-ABC1-6FD91449311F}"/>
              </a:ext>
              <a:ext uri="{C183D7F6-B498-43B3-948B-1728B52AA6E4}">
                <adec:decorative xmlns:adec="http://schemas.microsoft.com/office/drawing/2017/decorative" val="1"/>
              </a:ext>
            </a:extLst>
          </p:cNvPr>
          <p:cNvSpPr>
            <a:spLocks noGrp="1"/>
          </p:cNvSpPr>
          <p:nvPr>
            <p:ph type="pic" sz="quarter" idx="11"/>
          </p:nvPr>
        </p:nvSpPr>
        <p:spPr/>
      </p:sp>
      <p:pic>
        <p:nvPicPr>
          <p:cNvPr id="6" name="Picture 5" descr="Image of Neil Soiffer's nvda.groups.io reply where he says MathPlayer still works in HTML and Word and discusses the future of MathPlayer. Visit the link on the slide to read the post on groups.io">
            <a:extLst>
              <a:ext uri="{FF2B5EF4-FFF2-40B4-BE49-F238E27FC236}">
                <a16:creationId xmlns:a16="http://schemas.microsoft.com/office/drawing/2014/main" id="{1BA47C8C-110D-4DCE-892E-076633CFB284}"/>
              </a:ext>
            </a:extLst>
          </p:cNvPr>
          <p:cNvPicPr>
            <a:picLocks noChangeAspect="1"/>
          </p:cNvPicPr>
          <p:nvPr/>
        </p:nvPicPr>
        <p:blipFill rotWithShape="1">
          <a:blip r:embed="rId4"/>
          <a:srcRect t="5077" b="2267"/>
          <a:stretch/>
        </p:blipFill>
        <p:spPr>
          <a:xfrm>
            <a:off x="1545077" y="885579"/>
            <a:ext cx="6053845" cy="4737463"/>
          </a:xfrm>
          <a:prstGeom prst="rect">
            <a:avLst/>
          </a:prstGeom>
        </p:spPr>
      </p:pic>
    </p:spTree>
    <p:extLst>
      <p:ext uri="{BB962C8B-B14F-4D97-AF65-F5344CB8AC3E}">
        <p14:creationId xmlns:p14="http://schemas.microsoft.com/office/powerpoint/2010/main" val="1329228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F93DE-54F4-4913-8B76-4C87308B10AE}"/>
              </a:ext>
            </a:extLst>
          </p:cNvPr>
          <p:cNvSpPr>
            <a:spLocks noGrp="1"/>
          </p:cNvSpPr>
          <p:nvPr>
            <p:ph type="ctrTitle"/>
          </p:nvPr>
        </p:nvSpPr>
        <p:spPr/>
        <p:txBody>
          <a:bodyPr/>
          <a:lstStyle/>
          <a:p>
            <a:r>
              <a:rPr lang="en-US" dirty="0"/>
              <a:t>NVDA with MathPlayer’s Default Settings</a:t>
            </a:r>
          </a:p>
        </p:txBody>
      </p:sp>
      <p:sp>
        <p:nvSpPr>
          <p:cNvPr id="8" name="Content Placeholder 7">
            <a:extLst>
              <a:ext uri="{FF2B5EF4-FFF2-40B4-BE49-F238E27FC236}">
                <a16:creationId xmlns:a16="http://schemas.microsoft.com/office/drawing/2014/main" id="{97428D03-0D0F-4A1F-94A5-FD6230469DB8}"/>
              </a:ext>
            </a:extLst>
          </p:cNvPr>
          <p:cNvSpPr>
            <a:spLocks noGrp="1"/>
          </p:cNvSpPr>
          <p:nvPr>
            <p:ph sz="quarter" idx="10"/>
          </p:nvPr>
        </p:nvSpPr>
        <p:spPr>
          <a:xfrm>
            <a:off x="236438" y="5123282"/>
            <a:ext cx="8671125" cy="1425570"/>
          </a:xfrm>
        </p:spPr>
        <p:txBody>
          <a:bodyPr/>
          <a:lstStyle/>
          <a:p>
            <a:r>
              <a:rPr lang="en-US" dirty="0"/>
              <a:t>MathPlayer’s default settings use settings for a sighted individual. It assumes the individual can see the equation’s structure thus does not include details necessary for understanding the structure and relationships between the parts. Hearing the speech alone is not enough to understand the content. </a:t>
            </a:r>
          </a:p>
        </p:txBody>
      </p:sp>
      <p:pic>
        <p:nvPicPr>
          <p:cNvPr id="13" name="Screen Recording 12" descr="Video of NVDA reading through a word document using MathPlayer configured to read for Learning Disabilities.">
            <a:hlinkClick r:id="" action="ppaction://media"/>
            <a:extLst>
              <a:ext uri="{FF2B5EF4-FFF2-40B4-BE49-F238E27FC236}">
                <a16:creationId xmlns:a16="http://schemas.microsoft.com/office/drawing/2014/main" id="{20925063-0262-488C-9A0D-1F8BFD433F48}"/>
              </a:ext>
            </a:extLst>
          </p:cNvPr>
          <p:cNvPicPr>
            <a:picLocks noGrp="1" noChangeAspect="1"/>
          </p:cNvPicPr>
          <p:nvPr>
            <p:ph sz="quarter" idx="11"/>
            <a:videoFile r:link="rId1"/>
            <p:extLst>
              <p:ext uri="{DAA4B4D4-6D71-4841-9C94-3DE7FCFB9230}">
                <p14:media xmlns:p14="http://schemas.microsoft.com/office/powerpoint/2010/main" r:embed="rId2">
                  <p14:trim st="42736" end="5979.7"/>
                  <p14:extLst>
                    <p:ext uri="{3AFAAA56-56D3-431D-BCD4-E75A35582382}">
                      <p173:tracksInfo xmlns:p173="http://schemas.microsoft.com/office/powerpoint/2017/3/main" displayLoc="media">
                        <p173:trackLst>
                          <p173:track id="{5CDC6E10-4561-4640-8BED-D7DC5FA28CE1}" label="NVDAreadingWordMathPlayerDefaults" lang="" r:embed="rId5"/>
                        </p173:trackLst>
                      </p173:tracksInfo>
                    </p:ext>
                  </p14:extLst>
                </p14:media>
              </p:ext>
            </p:extLst>
          </p:nvPr>
        </p:nvPicPr>
        <p:blipFill>
          <a:blip r:embed="rId6"/>
          <a:stretch>
            <a:fillRect/>
          </a:stretch>
        </p:blipFill>
        <p:spPr>
          <a:xfrm>
            <a:off x="2014615" y="1405935"/>
            <a:ext cx="5114770" cy="2957058"/>
          </a:xfrm>
        </p:spPr>
      </p:pic>
    </p:spTree>
    <p:extLst>
      <p:ext uri="{BB962C8B-B14F-4D97-AF65-F5344CB8AC3E}">
        <p14:creationId xmlns:p14="http://schemas.microsoft.com/office/powerpoint/2010/main" val="3505786199"/>
      </p:ext>
    </p:extLst>
  </p:cSld>
  <p:clrMapOvr>
    <a:masterClrMapping/>
  </p:clrMapOvr>
  <mc:AlternateContent xmlns:mc="http://schemas.openxmlformats.org/markup-compatibility/2006" xmlns:p14="http://schemas.microsoft.com/office/powerpoint/2010/main">
    <mc:Choice Requires="p14">
      <p:transition spd="slow" p14:dur="2000" advTm="71779"/>
    </mc:Choice>
    <mc:Fallback xmlns="">
      <p:transition spd="slow" advTm="71779"/>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3"/>
                                        </p:tgtEl>
                                      </p:cBhvr>
                                    </p:cmd>
                                  </p:childTnLst>
                                </p:cTn>
                              </p:par>
                            </p:childTnLst>
                          </p:cTn>
                        </p:par>
                      </p:childTnLst>
                    </p:cTn>
                  </p:par>
                </p:childTnLst>
              </p:cTn>
              <p:nextCondLst>
                <p:cond evt="onClick" delay="0">
                  <p:tgtEl>
                    <p:spTgt spid="13"/>
                  </p:tgtEl>
                </p:cond>
              </p:nextCondLst>
            </p:seq>
            <p:video>
              <p:cMediaNode vol="80000">
                <p:cTn id="8" fill="hold" display="0">
                  <p:stCondLst>
                    <p:cond delay="indefinite"/>
                  </p:stCondLst>
                </p:cTn>
                <p:tgtEl>
                  <p:spTgt spid="1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43DBF2-5205-42FD-9ECE-86370016D53B}"/>
              </a:ext>
            </a:extLst>
          </p:cNvPr>
          <p:cNvSpPr>
            <a:spLocks noGrp="1"/>
          </p:cNvSpPr>
          <p:nvPr>
            <p:ph type="ctrTitle"/>
          </p:nvPr>
        </p:nvSpPr>
        <p:spPr/>
        <p:txBody>
          <a:bodyPr/>
          <a:lstStyle/>
          <a:p>
            <a:r>
              <a:rPr lang="en-US" dirty="0"/>
              <a:t>Be Aware of MathPlayer’s Default Settings</a:t>
            </a:r>
          </a:p>
        </p:txBody>
      </p:sp>
      <p:sp>
        <p:nvSpPr>
          <p:cNvPr id="5" name="Content Placeholder 4">
            <a:extLst>
              <a:ext uri="{FF2B5EF4-FFF2-40B4-BE49-F238E27FC236}">
                <a16:creationId xmlns:a16="http://schemas.microsoft.com/office/drawing/2014/main" id="{96C641E5-76E8-4A0D-A68D-92C6E3A94E6F}"/>
              </a:ext>
            </a:extLst>
          </p:cNvPr>
          <p:cNvSpPr>
            <a:spLocks noGrp="1"/>
          </p:cNvSpPr>
          <p:nvPr>
            <p:ph sz="quarter" idx="10"/>
          </p:nvPr>
        </p:nvSpPr>
        <p:spPr>
          <a:xfrm>
            <a:off x="236438" y="4598581"/>
            <a:ext cx="8671125" cy="1754371"/>
          </a:xfrm>
        </p:spPr>
        <p:txBody>
          <a:bodyPr>
            <a:normAutofit lnSpcReduction="10000"/>
          </a:bodyPr>
          <a:lstStyle/>
          <a:p>
            <a:r>
              <a:rPr lang="en-US" sz="2000" dirty="0"/>
              <a:t>By default, MathPlayer’s settings are for sighted individuals with print impairments. They need to be changed to generate speech appropriate for individuals with blindness.</a:t>
            </a:r>
          </a:p>
          <a:p>
            <a:r>
              <a:rPr lang="en-US" sz="2000" dirty="0">
                <a:solidFill>
                  <a:schemeClr val="tx2">
                    <a:lumMod val="40000"/>
                    <a:lumOff val="60000"/>
                  </a:schemeClr>
                </a:solidFill>
                <a:hlinkClick r:id="rId3">
                  <a:extLst>
                    <a:ext uri="{A12FA001-AC4F-418D-AE19-62706E023703}">
                      <ahyp:hlinkClr xmlns:ahyp="http://schemas.microsoft.com/office/drawing/2018/hyperlinkcolor" val="tx"/>
                    </a:ext>
                  </a:extLst>
                </a:hlinkClick>
              </a:rPr>
              <a:t>https://docs.wiris.com/en/mathplayer/start#mathplayer_settings</a:t>
            </a:r>
            <a:endParaRPr lang="en-US" sz="2000" dirty="0">
              <a:solidFill>
                <a:schemeClr val="tx2">
                  <a:lumMod val="40000"/>
                  <a:lumOff val="60000"/>
                </a:schemeClr>
              </a:solidFill>
            </a:endParaRPr>
          </a:p>
          <a:p>
            <a:endParaRPr lang="en-US" sz="2000" dirty="0"/>
          </a:p>
        </p:txBody>
      </p:sp>
      <p:pic>
        <p:nvPicPr>
          <p:cNvPr id="8" name="Picture Placeholder 7" descr="MathPlayer's default settings of &quot;Generate speech for Learning Disabilities&quot; vs. &quot;Generate speech for Blindness&quot;. ">
            <a:extLst>
              <a:ext uri="{FF2B5EF4-FFF2-40B4-BE49-F238E27FC236}">
                <a16:creationId xmlns:a16="http://schemas.microsoft.com/office/drawing/2014/main" id="{5EB8BEA7-C9C7-469B-9856-A1AF168EEEDC}"/>
              </a:ext>
            </a:extLst>
          </p:cNvPr>
          <p:cNvPicPr>
            <a:picLocks noGrp="1" noChangeAspect="1"/>
          </p:cNvPicPr>
          <p:nvPr>
            <p:ph type="pic" sz="quarter" idx="11"/>
          </p:nvPr>
        </p:nvPicPr>
        <p:blipFill>
          <a:blip r:embed="rId4"/>
          <a:srcRect l="503" r="503"/>
          <a:stretch>
            <a:fillRect/>
          </a:stretch>
        </p:blipFill>
        <p:spPr>
          <a:xfrm>
            <a:off x="1531620" y="1046418"/>
            <a:ext cx="6080760" cy="3255264"/>
          </a:xfrm>
        </p:spPr>
      </p:pic>
    </p:spTree>
    <p:extLst>
      <p:ext uri="{BB962C8B-B14F-4D97-AF65-F5344CB8AC3E}">
        <p14:creationId xmlns:p14="http://schemas.microsoft.com/office/powerpoint/2010/main" val="4130282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F93DE-54F4-4913-8B76-4C87308B10AE}"/>
              </a:ext>
            </a:extLst>
          </p:cNvPr>
          <p:cNvSpPr>
            <a:spLocks noGrp="1"/>
          </p:cNvSpPr>
          <p:nvPr>
            <p:ph type="ctrTitle"/>
          </p:nvPr>
        </p:nvSpPr>
        <p:spPr/>
        <p:txBody>
          <a:bodyPr>
            <a:normAutofit fontScale="90000"/>
          </a:bodyPr>
          <a:lstStyle/>
          <a:p>
            <a:r>
              <a:rPr lang="en-US" dirty="0"/>
              <a:t>NVDA and MathPlayer Set to Read for Blindness</a:t>
            </a:r>
          </a:p>
        </p:txBody>
      </p:sp>
      <p:pic>
        <p:nvPicPr>
          <p:cNvPr id="9" name="Screen Recording 8" descr="Video of NVDA reading through a word document using MathPlayer configured to read for blindness.">
            <a:hlinkClick r:id="" action="ppaction://media"/>
            <a:extLst>
              <a:ext uri="{FF2B5EF4-FFF2-40B4-BE49-F238E27FC236}">
                <a16:creationId xmlns:a16="http://schemas.microsoft.com/office/drawing/2014/main" id="{9CD07D67-F4B5-462E-95AE-90F0C5E442AB}"/>
              </a:ext>
            </a:extLst>
          </p:cNvPr>
          <p:cNvPicPr>
            <a:picLocks noGrp="1" noChangeAspect="1"/>
          </p:cNvPicPr>
          <p:nvPr>
            <p:ph sz="quarter" idx="11"/>
            <a:videoFile r:link="rId1"/>
            <p:extLst>
              <p:ext uri="{DAA4B4D4-6D71-4841-9C94-3DE7FCFB9230}">
                <p14:media xmlns:p14="http://schemas.microsoft.com/office/powerpoint/2010/main" r:embed="rId2">
                  <p14:trim st="5203"/>
                  <p14:extLst>
                    <p:ext uri="{3AFAAA56-56D3-431D-BCD4-E75A35582382}">
                      <p173:tracksInfo xmlns:p173="http://schemas.microsoft.com/office/powerpoint/2017/3/main" displayLoc="media">
                        <p173:trackLst>
                          <p173:track id="{177F539B-E688-4FB4-91E4-89D5907EFE66}" label="NVDAreadingWordMathPlayerSetForBlindness" lang="" r:embed="rId5"/>
                        </p173:trackLst>
                      </p173:tracksInfo>
                    </p:ext>
                  </p14:extLst>
                </p14:media>
              </p:ext>
            </p:extLst>
          </p:nvPr>
        </p:nvPicPr>
        <p:blipFill>
          <a:blip r:embed="rId6"/>
          <a:stretch>
            <a:fillRect/>
          </a:stretch>
        </p:blipFill>
        <p:spPr>
          <a:xfrm>
            <a:off x="2036409" y="1244374"/>
            <a:ext cx="5071181" cy="2931857"/>
          </a:xfrm>
        </p:spPr>
      </p:pic>
      <p:sp>
        <p:nvSpPr>
          <p:cNvPr id="6" name="Content Placeholder 5">
            <a:extLst>
              <a:ext uri="{FF2B5EF4-FFF2-40B4-BE49-F238E27FC236}">
                <a16:creationId xmlns:a16="http://schemas.microsoft.com/office/drawing/2014/main" id="{A94CCF64-E602-49B1-BF55-E759BB462628}"/>
              </a:ext>
            </a:extLst>
          </p:cNvPr>
          <p:cNvSpPr>
            <a:spLocks noGrp="1"/>
          </p:cNvSpPr>
          <p:nvPr>
            <p:ph sz="quarter" idx="10"/>
          </p:nvPr>
        </p:nvSpPr>
        <p:spPr>
          <a:xfrm>
            <a:off x="189303" y="4781985"/>
            <a:ext cx="8907562" cy="1599960"/>
          </a:xfrm>
        </p:spPr>
        <p:txBody>
          <a:bodyPr>
            <a:normAutofit fontScale="92500" lnSpcReduction="20000"/>
          </a:bodyPr>
          <a:lstStyle/>
          <a:p>
            <a:pPr>
              <a:spcAft>
                <a:spcPts val="600"/>
              </a:spcAft>
            </a:pPr>
            <a:r>
              <a:rPr lang="en-US" dirty="0"/>
              <a:t>Here MathPlayer has been configured to “generate speech for blindness” and to use MathSpeak Grammar and “Speech amount Full”. </a:t>
            </a:r>
          </a:p>
          <a:p>
            <a:pPr>
              <a:spcAft>
                <a:spcPts val="600"/>
              </a:spcAft>
            </a:pPr>
            <a:r>
              <a:rPr lang="en-US" dirty="0"/>
              <a:t>Notice the error NVDA and MathPlayer make reading the last two equations: the ‘x’ is missing from the speech output that should be: </a:t>
            </a:r>
          </a:p>
          <a:p>
            <a:pPr marL="285750" indent="-285750">
              <a:spcAft>
                <a:spcPts val="600"/>
              </a:spcAft>
              <a:buClr>
                <a:schemeClr val="bg1"/>
              </a:buClr>
              <a:buFont typeface="Courier New" panose="02070309020205020404" pitchFamily="49" charset="0"/>
              <a:buChar char="o"/>
            </a:pPr>
            <a:r>
              <a:rPr lang="en-US" dirty="0"/>
              <a:t>x superscript n minus 1 </a:t>
            </a:r>
          </a:p>
          <a:p>
            <a:pPr marL="285750" indent="-285750">
              <a:spcAft>
                <a:spcPts val="600"/>
              </a:spcAft>
              <a:buClr>
                <a:schemeClr val="bg1"/>
              </a:buClr>
              <a:buFont typeface="Courier New" panose="02070309020205020404" pitchFamily="49" charset="0"/>
              <a:buChar char="o"/>
            </a:pPr>
            <a:r>
              <a:rPr lang="en-US" dirty="0"/>
              <a:t>x superscript n baseline minus 1</a:t>
            </a:r>
          </a:p>
        </p:txBody>
      </p:sp>
    </p:spTree>
    <p:extLst>
      <p:ext uri="{BB962C8B-B14F-4D97-AF65-F5344CB8AC3E}">
        <p14:creationId xmlns:p14="http://schemas.microsoft.com/office/powerpoint/2010/main" val="2939195557"/>
      </p:ext>
    </p:extLst>
  </p:cSld>
  <p:clrMapOvr>
    <a:masterClrMapping/>
  </p:clrMapOvr>
  <mc:AlternateContent xmlns:mc="http://schemas.openxmlformats.org/markup-compatibility/2006" xmlns:p14="http://schemas.microsoft.com/office/powerpoint/2010/main">
    <mc:Choice Requires="p14">
      <p:transition spd="slow" p14:dur="2000" advTm="71779"/>
    </mc:Choice>
    <mc:Fallback xmlns="">
      <p:transition spd="slow" advTm="71779"/>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9"/>
                                        </p:tgtEl>
                                      </p:cBhvr>
                                    </p:cmd>
                                  </p:childTnLst>
                                </p:cTn>
                              </p:par>
                            </p:childTnLst>
                          </p:cTn>
                        </p:par>
                      </p:childTnLst>
                    </p:cTn>
                  </p:par>
                </p:childTnLst>
              </p:cTn>
              <p:nextCondLst>
                <p:cond evt="onClick" delay="0">
                  <p:tgtEl>
                    <p:spTgt spid="9"/>
                  </p:tgtEl>
                </p:cond>
              </p:nextCondLst>
            </p:seq>
            <p:video>
              <p:cMediaNode vol="80000">
                <p:cTn id="8"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12D376-D6A8-5E4D-ACA2-1F77B9196612}"/>
              </a:ext>
            </a:extLst>
          </p:cNvPr>
          <p:cNvSpPr>
            <a:spLocks noGrp="1"/>
          </p:cNvSpPr>
          <p:nvPr>
            <p:ph type="ctrTitle"/>
          </p:nvPr>
        </p:nvSpPr>
        <p:spPr/>
        <p:txBody>
          <a:bodyPr>
            <a:normAutofit/>
          </a:bodyPr>
          <a:lstStyle/>
          <a:p>
            <a:r>
              <a:rPr lang="en-US" dirty="0"/>
              <a:t>The Math Quiz as Read by JAWS</a:t>
            </a:r>
          </a:p>
        </p:txBody>
      </p:sp>
      <p:sp>
        <p:nvSpPr>
          <p:cNvPr id="7" name="Content Placeholder 6">
            <a:extLst>
              <a:ext uri="{FF2B5EF4-FFF2-40B4-BE49-F238E27FC236}">
                <a16:creationId xmlns:a16="http://schemas.microsoft.com/office/drawing/2014/main" id="{1630BC59-9271-D0DB-9B92-5415E8DB4B48}"/>
              </a:ext>
            </a:extLst>
          </p:cNvPr>
          <p:cNvSpPr>
            <a:spLocks noGrp="1"/>
          </p:cNvSpPr>
          <p:nvPr>
            <p:ph sz="quarter" idx="10"/>
          </p:nvPr>
        </p:nvSpPr>
        <p:spPr>
          <a:xfrm>
            <a:off x="220043" y="946673"/>
            <a:ext cx="5320145" cy="5335793"/>
          </a:xfrm>
        </p:spPr>
        <p:txBody>
          <a:bodyPr>
            <a:normAutofit/>
          </a:bodyPr>
          <a:lstStyle/>
          <a:p>
            <a:r>
              <a:rPr lang="en-US" sz="2400" dirty="0"/>
              <a:t>Here is the text of what is spoken by JAWS:</a:t>
            </a:r>
          </a:p>
          <a:p>
            <a:r>
              <a:rPr lang="en-US" sz="2800" dirty="0"/>
              <a:t>Heading level 1 Quiz Question 1</a:t>
            </a:r>
          </a:p>
          <a:p>
            <a:r>
              <a:rPr lang="en-US" sz="2800" dirty="0"/>
              <a:t>Solve the following question and select from the answers below:</a:t>
            </a:r>
          </a:p>
          <a:p>
            <a:r>
              <a:rPr lang="en-US" sz="2800" dirty="0"/>
              <a:t>Square root of 4 plus 5 math content.</a:t>
            </a:r>
          </a:p>
          <a:p>
            <a:r>
              <a:rPr lang="en-US" sz="2800" dirty="0"/>
              <a:t>Choices: 9, 7, 3, 2</a:t>
            </a:r>
          </a:p>
          <a:p>
            <a:endParaRPr lang="en-US" sz="2400" dirty="0"/>
          </a:p>
        </p:txBody>
      </p:sp>
      <p:pic>
        <p:nvPicPr>
          <p:cNvPr id="10" name="entireQuiz" descr="Entire Quiz Page audio as read by JAWS">
            <a:hlinkClick r:id="" action="ppaction://media"/>
            <a:extLst>
              <a:ext uri="{FF2B5EF4-FFF2-40B4-BE49-F238E27FC236}">
                <a16:creationId xmlns:a16="http://schemas.microsoft.com/office/drawing/2014/main" id="{F29D3BAD-CD4A-ECCF-7851-B81D4DAA203D}"/>
              </a:ext>
            </a:extLst>
          </p:cNvPr>
          <p:cNvPicPr>
            <a:picLocks noGrp="1" noChangeAspect="1"/>
          </p:cNvPicPr>
          <p:nvPr>
            <p:ph type="media" sz="quarter" idx="11"/>
            <a:audioFile r:link="rId2"/>
            <p:extLst>
              <p:ext uri="{DAA4B4D4-6D71-4841-9C94-3DE7FCFB9230}">
                <p14:media xmlns:p14="http://schemas.microsoft.com/office/powerpoint/2010/main" r:embed="rId1"/>
              </p:ext>
            </p:extLst>
          </p:nvPr>
        </p:nvPicPr>
        <p:blipFill>
          <a:blip r:embed="rId6"/>
          <a:stretch>
            <a:fillRect/>
          </a:stretch>
        </p:blipFill>
        <p:spPr>
          <a:xfrm>
            <a:off x="7077183" y="1433513"/>
            <a:ext cx="609600" cy="609600"/>
          </a:xfrm>
        </p:spPr>
      </p:pic>
      <p:pic>
        <p:nvPicPr>
          <p:cNvPr id="11" name="justMathAndAnswers" descr="Only equation and answer options audio as read by JAWS">
            <a:hlinkClick r:id="" action="ppaction://media"/>
            <a:extLst>
              <a:ext uri="{FF2B5EF4-FFF2-40B4-BE49-F238E27FC236}">
                <a16:creationId xmlns:a16="http://schemas.microsoft.com/office/drawing/2014/main" id="{5F46BF45-733C-FECB-964D-F139FF3D5B14}"/>
              </a:ext>
            </a:extLst>
          </p:cNvPr>
          <p:cNvPicPr>
            <a:picLocks noGrp="1" noChangeAspect="1"/>
          </p:cNvPicPr>
          <p:nvPr>
            <p:ph type="media" sz="quarter" idx="12"/>
            <a:audioFile r:link="rId4"/>
            <p:extLst>
              <p:ext uri="{DAA4B4D4-6D71-4841-9C94-3DE7FCFB9230}">
                <p14:media xmlns:p14="http://schemas.microsoft.com/office/powerpoint/2010/main" r:embed="rId3"/>
              </p:ext>
            </p:extLst>
          </p:nvPr>
        </p:nvPicPr>
        <p:blipFill>
          <a:blip r:embed="rId6"/>
          <a:stretch>
            <a:fillRect/>
          </a:stretch>
        </p:blipFill>
        <p:spPr>
          <a:xfrm>
            <a:off x="7077183" y="2795588"/>
            <a:ext cx="609600" cy="609600"/>
          </a:xfrm>
        </p:spPr>
      </p:pic>
    </p:spTree>
    <p:extLst>
      <p:ext uri="{BB962C8B-B14F-4D97-AF65-F5344CB8AC3E}">
        <p14:creationId xmlns:p14="http://schemas.microsoft.com/office/powerpoint/2010/main" val="1181092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3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427"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9157-3CF3-4D1B-A0BF-ADDA08EC89BB}"/>
              </a:ext>
            </a:extLst>
          </p:cNvPr>
          <p:cNvSpPr>
            <a:spLocks noGrp="1"/>
          </p:cNvSpPr>
          <p:nvPr>
            <p:ph type="ctrTitle"/>
          </p:nvPr>
        </p:nvSpPr>
        <p:spPr>
          <a:xfrm>
            <a:off x="220043" y="173478"/>
            <a:ext cx="8923957" cy="638906"/>
          </a:xfrm>
        </p:spPr>
        <p:txBody>
          <a:bodyPr>
            <a:normAutofit/>
          </a:bodyPr>
          <a:lstStyle/>
          <a:p>
            <a:r>
              <a:rPr lang="en-US" dirty="0"/>
              <a:t>MathPlayer’s Future Under Wiris is Uncertain</a:t>
            </a:r>
          </a:p>
        </p:txBody>
      </p:sp>
      <p:sp>
        <p:nvSpPr>
          <p:cNvPr id="3" name="Content Placeholder 2">
            <a:extLst>
              <a:ext uri="{FF2B5EF4-FFF2-40B4-BE49-F238E27FC236}">
                <a16:creationId xmlns:a16="http://schemas.microsoft.com/office/drawing/2014/main" id="{D4152BDB-83CF-40FD-BFCB-8CE8B5C1DDF6}"/>
              </a:ext>
            </a:extLst>
          </p:cNvPr>
          <p:cNvSpPr>
            <a:spLocks noGrp="1"/>
          </p:cNvSpPr>
          <p:nvPr>
            <p:ph sz="quarter" idx="10"/>
          </p:nvPr>
        </p:nvSpPr>
        <p:spPr>
          <a:xfrm>
            <a:off x="462579" y="4615032"/>
            <a:ext cx="8444984" cy="1718036"/>
          </a:xfrm>
        </p:spPr>
        <p:txBody>
          <a:bodyPr>
            <a:normAutofit/>
          </a:bodyPr>
          <a:lstStyle/>
          <a:p>
            <a:r>
              <a:rPr lang="en-US" sz="2400" b="0" i="0" dirty="0">
                <a:effectLst/>
                <a:latin typeface="Helvetica Neue"/>
              </a:rPr>
              <a:t>It appears that Wiris, the company that bought Design Science, has decided they don't want to continue with MathPlayer. They don’t have a time frame for when they will have products that replace MathPlayer’s functionality.</a:t>
            </a:r>
            <a:endParaRPr lang="en-US" sz="2400" dirty="0"/>
          </a:p>
        </p:txBody>
      </p:sp>
      <p:pic>
        <p:nvPicPr>
          <p:cNvPr id="6" name="Picture Placeholder 5" descr="screen shot of Wiris webpage where they state they are not actively developing MathPlayer and do not have a timeframe for implementing simular features in their products.">
            <a:extLst>
              <a:ext uri="{FF2B5EF4-FFF2-40B4-BE49-F238E27FC236}">
                <a16:creationId xmlns:a16="http://schemas.microsoft.com/office/drawing/2014/main" id="{53192631-568F-4E47-A4FF-727A7A21181F}"/>
              </a:ext>
            </a:extLst>
          </p:cNvPr>
          <p:cNvPicPr>
            <a:picLocks noGrp="1" noChangeAspect="1"/>
          </p:cNvPicPr>
          <p:nvPr>
            <p:ph type="pic" sz="quarter" idx="11"/>
          </p:nvPr>
        </p:nvPicPr>
        <p:blipFill rotWithShape="1">
          <a:blip r:embed="rId3"/>
          <a:srcRect l="27" r="121"/>
          <a:stretch/>
        </p:blipFill>
        <p:spPr>
          <a:xfrm>
            <a:off x="832483" y="892885"/>
            <a:ext cx="7479034" cy="3597337"/>
          </a:xfrm>
        </p:spPr>
      </p:pic>
    </p:spTree>
    <p:extLst>
      <p:ext uri="{BB962C8B-B14F-4D97-AF65-F5344CB8AC3E}">
        <p14:creationId xmlns:p14="http://schemas.microsoft.com/office/powerpoint/2010/main" val="1799121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78B2CB-0A6C-4F2D-95EA-1C4392852BBF}"/>
              </a:ext>
            </a:extLst>
          </p:cNvPr>
          <p:cNvSpPr>
            <a:spLocks noGrp="1"/>
          </p:cNvSpPr>
          <p:nvPr>
            <p:ph type="title"/>
          </p:nvPr>
        </p:nvSpPr>
        <p:spPr>
          <a:xfrm>
            <a:off x="526131" y="2759841"/>
            <a:ext cx="7831288" cy="656910"/>
          </a:xfrm>
        </p:spPr>
        <p:txBody>
          <a:bodyPr/>
          <a:lstStyle/>
          <a:p>
            <a:r>
              <a:rPr lang="en-US" dirty="0"/>
              <a:t>Testing Summary</a:t>
            </a:r>
          </a:p>
        </p:txBody>
      </p:sp>
    </p:spTree>
    <p:extLst>
      <p:ext uri="{BB962C8B-B14F-4D97-AF65-F5344CB8AC3E}">
        <p14:creationId xmlns:p14="http://schemas.microsoft.com/office/powerpoint/2010/main" val="1912323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D9408-A9B1-45F4-BFD5-545C849544B6}"/>
              </a:ext>
            </a:extLst>
          </p:cNvPr>
          <p:cNvSpPr>
            <a:spLocks noGrp="1"/>
          </p:cNvSpPr>
          <p:nvPr>
            <p:ph type="ctrTitle"/>
          </p:nvPr>
        </p:nvSpPr>
        <p:spPr/>
        <p:txBody>
          <a:bodyPr/>
          <a:lstStyle/>
          <a:p>
            <a:r>
              <a:rPr lang="en-US" dirty="0"/>
              <a:t>Summaries of Screen Readers and Consuming Math Content - JAWS</a:t>
            </a:r>
          </a:p>
        </p:txBody>
      </p:sp>
      <p:sp>
        <p:nvSpPr>
          <p:cNvPr id="5" name="Content Placeholder 4">
            <a:extLst>
              <a:ext uri="{FF2B5EF4-FFF2-40B4-BE49-F238E27FC236}">
                <a16:creationId xmlns:a16="http://schemas.microsoft.com/office/drawing/2014/main" id="{F3E6F389-189D-4689-87A6-C43581E8C3D3}"/>
              </a:ext>
            </a:extLst>
          </p:cNvPr>
          <p:cNvSpPr>
            <a:spLocks noGrp="1"/>
          </p:cNvSpPr>
          <p:nvPr>
            <p:ph sz="quarter" idx="10"/>
          </p:nvPr>
        </p:nvSpPr>
        <p:spPr>
          <a:xfrm>
            <a:off x="230398" y="1600200"/>
            <a:ext cx="8913601" cy="4721577"/>
          </a:xfrm>
        </p:spPr>
        <p:txBody>
          <a:bodyPr>
            <a:normAutofit/>
          </a:bodyPr>
          <a:lstStyle/>
          <a:p>
            <a:pPr marL="342900" indent="-342900">
              <a:spcAft>
                <a:spcPts val="1200"/>
              </a:spcAft>
              <a:buFont typeface="Arial" panose="020B0604020202020204" pitchFamily="34" charset="0"/>
              <a:buChar char="•"/>
            </a:pPr>
            <a:r>
              <a:rPr lang="en-US" sz="2400" dirty="0"/>
              <a:t>Not currently recommended for listening to math content</a:t>
            </a:r>
          </a:p>
          <a:p>
            <a:pPr marL="342900" indent="-342900">
              <a:spcAft>
                <a:spcPts val="1200"/>
              </a:spcAft>
              <a:buFont typeface="Arial" panose="020B0604020202020204" pitchFamily="34" charset="0"/>
              <a:buChar char="•"/>
            </a:pPr>
            <a:r>
              <a:rPr lang="en-US" sz="2400" dirty="0"/>
              <a:t>Supports MathML in Web pages and EPUBs natively </a:t>
            </a:r>
          </a:p>
          <a:p>
            <a:pPr marL="342900" indent="-342900">
              <a:spcAft>
                <a:spcPts val="1200"/>
              </a:spcAft>
              <a:buFont typeface="Arial" panose="020B0604020202020204" pitchFamily="34" charset="0"/>
              <a:buChar char="•"/>
            </a:pPr>
            <a:r>
              <a:rPr lang="en-US" sz="2400" dirty="0"/>
              <a:t>Supports modern Microsoft Math objects in Word docs natively</a:t>
            </a:r>
          </a:p>
          <a:p>
            <a:pPr marL="342900" indent="-342900">
              <a:spcAft>
                <a:spcPts val="1200"/>
              </a:spcAft>
              <a:buFont typeface="Arial" panose="020B0604020202020204" pitchFamily="34" charset="0"/>
              <a:buChar char="•"/>
            </a:pPr>
            <a:r>
              <a:rPr lang="en-US" sz="2400" dirty="0"/>
              <a:t>Does not offer any end user settings to adjust how it speaks math</a:t>
            </a:r>
          </a:p>
          <a:p>
            <a:pPr marL="342900" indent="-342900">
              <a:spcAft>
                <a:spcPts val="1200"/>
              </a:spcAft>
              <a:buFont typeface="Arial" panose="020B0604020202020204" pitchFamily="34" charset="0"/>
              <a:buChar char="•"/>
            </a:pPr>
            <a:r>
              <a:rPr lang="en-US" sz="2400" dirty="0"/>
              <a:t>Does not speak math unambiguously. It leaves out “End Fractions”, “End Roots”, “back to base”, etc. and does not employ pauses or other means to indicate structure.</a:t>
            </a:r>
          </a:p>
        </p:txBody>
      </p:sp>
    </p:spTree>
    <p:extLst>
      <p:ext uri="{BB962C8B-B14F-4D97-AF65-F5344CB8AC3E}">
        <p14:creationId xmlns:p14="http://schemas.microsoft.com/office/powerpoint/2010/main" val="109340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D9408-A9B1-45F4-BFD5-545C849544B6}"/>
              </a:ext>
            </a:extLst>
          </p:cNvPr>
          <p:cNvSpPr>
            <a:spLocks noGrp="1"/>
          </p:cNvSpPr>
          <p:nvPr>
            <p:ph type="ctrTitle"/>
          </p:nvPr>
        </p:nvSpPr>
        <p:spPr/>
        <p:txBody>
          <a:bodyPr/>
          <a:lstStyle/>
          <a:p>
            <a:r>
              <a:rPr lang="en-US" dirty="0"/>
              <a:t>Summaries of Screen Readers and Consuming Math Content – JAWS </a:t>
            </a:r>
            <a:r>
              <a:rPr lang="en-US" sz="2800" dirty="0"/>
              <a:t>(2)</a:t>
            </a:r>
            <a:endParaRPr lang="en-US" dirty="0"/>
          </a:p>
        </p:txBody>
      </p:sp>
      <p:sp>
        <p:nvSpPr>
          <p:cNvPr id="5" name="Content Placeholder 4">
            <a:extLst>
              <a:ext uri="{FF2B5EF4-FFF2-40B4-BE49-F238E27FC236}">
                <a16:creationId xmlns:a16="http://schemas.microsoft.com/office/drawing/2014/main" id="{F3E6F389-189D-4689-87A6-C43581E8C3D3}"/>
              </a:ext>
            </a:extLst>
          </p:cNvPr>
          <p:cNvSpPr>
            <a:spLocks noGrp="1"/>
          </p:cNvSpPr>
          <p:nvPr>
            <p:ph sz="quarter" idx="10"/>
          </p:nvPr>
        </p:nvSpPr>
        <p:spPr>
          <a:xfrm>
            <a:off x="230398" y="1600200"/>
            <a:ext cx="8913601" cy="4721577"/>
          </a:xfrm>
        </p:spPr>
        <p:txBody>
          <a:bodyPr>
            <a:normAutofit/>
          </a:bodyPr>
          <a:lstStyle/>
          <a:p>
            <a:pPr marL="342900" indent="-342900">
              <a:spcAft>
                <a:spcPts val="1200"/>
              </a:spcAft>
              <a:buFont typeface="Arial" panose="020B0604020202020204" pitchFamily="34" charset="0"/>
              <a:buChar char="•"/>
            </a:pPr>
            <a:r>
              <a:rPr lang="en-US" sz="2400" dirty="0"/>
              <a:t>It’s not clear what speech grammar it is using</a:t>
            </a:r>
          </a:p>
          <a:p>
            <a:pPr marL="342900" indent="-342900">
              <a:spcAft>
                <a:spcPts val="1200"/>
              </a:spcAft>
              <a:buFont typeface="Arial" panose="020B0604020202020204" pitchFamily="34" charset="0"/>
              <a:buChar char="•"/>
            </a:pPr>
            <a:r>
              <a:rPr lang="en-US" sz="2400" dirty="0"/>
              <a:t>Overrides MathJax (when present)</a:t>
            </a:r>
          </a:p>
          <a:p>
            <a:pPr marL="342900" indent="-342900">
              <a:spcAft>
                <a:spcPts val="1200"/>
              </a:spcAft>
              <a:buFont typeface="Arial" panose="020B0604020202020204" pitchFamily="34" charset="0"/>
              <a:buChar char="•"/>
            </a:pPr>
            <a:r>
              <a:rPr lang="en-US" sz="2400" dirty="0"/>
              <a:t>Has its own expression explorer (custom version of MathJax expression explorer)</a:t>
            </a:r>
          </a:p>
        </p:txBody>
      </p:sp>
    </p:spTree>
    <p:extLst>
      <p:ext uri="{BB962C8B-B14F-4D97-AF65-F5344CB8AC3E}">
        <p14:creationId xmlns:p14="http://schemas.microsoft.com/office/powerpoint/2010/main" val="2732126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1F75-4F1B-4828-8CC5-41E84F4E6928}"/>
              </a:ext>
            </a:extLst>
          </p:cNvPr>
          <p:cNvSpPr>
            <a:spLocks noGrp="1"/>
          </p:cNvSpPr>
          <p:nvPr>
            <p:ph type="ctrTitle"/>
          </p:nvPr>
        </p:nvSpPr>
        <p:spPr/>
        <p:txBody>
          <a:bodyPr>
            <a:normAutofit fontScale="90000"/>
          </a:bodyPr>
          <a:lstStyle/>
          <a:p>
            <a:r>
              <a:rPr lang="en-US" dirty="0"/>
              <a:t>Summaries of Screen Readers and Consuming Math Content – VoiceOver (Mac OS)</a:t>
            </a:r>
          </a:p>
        </p:txBody>
      </p:sp>
      <p:sp>
        <p:nvSpPr>
          <p:cNvPr id="3" name="Content Placeholder 2">
            <a:extLst>
              <a:ext uri="{FF2B5EF4-FFF2-40B4-BE49-F238E27FC236}">
                <a16:creationId xmlns:a16="http://schemas.microsoft.com/office/drawing/2014/main" id="{2E2D8C18-97CA-4F3F-9BA9-1E2B4278A08C}"/>
              </a:ext>
            </a:extLst>
          </p:cNvPr>
          <p:cNvSpPr>
            <a:spLocks noGrp="1"/>
          </p:cNvSpPr>
          <p:nvPr>
            <p:ph sz="quarter" idx="10"/>
          </p:nvPr>
        </p:nvSpPr>
        <p:spPr>
          <a:xfrm>
            <a:off x="230399" y="1600200"/>
            <a:ext cx="8660768" cy="4859385"/>
          </a:xfrm>
        </p:spPr>
        <p:txBody>
          <a:bodyPr>
            <a:normAutofit/>
          </a:bodyPr>
          <a:lstStyle/>
          <a:p>
            <a:pPr marL="342900" indent="-342900">
              <a:spcAft>
                <a:spcPts val="1200"/>
              </a:spcAft>
              <a:buFont typeface="Arial" panose="020B0604020202020204" pitchFamily="34" charset="0"/>
              <a:buChar char="•"/>
            </a:pPr>
            <a:r>
              <a:rPr lang="en-US" sz="2400" dirty="0"/>
              <a:t>Passable only if the user is okay with interpreting pauses</a:t>
            </a:r>
          </a:p>
          <a:p>
            <a:pPr marL="342900" indent="-342900">
              <a:spcAft>
                <a:spcPts val="1200"/>
              </a:spcAft>
              <a:buFont typeface="Arial" panose="020B0604020202020204" pitchFamily="34" charset="0"/>
              <a:buChar char="•"/>
            </a:pPr>
            <a:r>
              <a:rPr lang="en-US" sz="2400" dirty="0"/>
              <a:t>Supports MathML in Web pages and EPUBs natively </a:t>
            </a:r>
          </a:p>
          <a:p>
            <a:pPr marL="342900" indent="-342900">
              <a:spcAft>
                <a:spcPts val="1200"/>
              </a:spcAft>
              <a:buFont typeface="Arial" panose="020B0604020202020204" pitchFamily="34" charset="0"/>
              <a:buChar char="•"/>
            </a:pPr>
            <a:r>
              <a:rPr lang="en-US" sz="2400" dirty="0"/>
              <a:t>Supports modern Microsoft Math objects in Word docs natively</a:t>
            </a:r>
          </a:p>
          <a:p>
            <a:pPr marL="342900" indent="-342900">
              <a:spcAft>
                <a:spcPts val="1200"/>
              </a:spcAft>
              <a:buFont typeface="Arial" panose="020B0604020202020204" pitchFamily="34" charset="0"/>
              <a:buChar char="•"/>
            </a:pPr>
            <a:r>
              <a:rPr lang="en-US" sz="2400" dirty="0"/>
              <a:t>Does not offer any end user settings to adjust how it speaks math</a:t>
            </a:r>
          </a:p>
          <a:p>
            <a:pPr marL="342900" indent="-342900">
              <a:spcAft>
                <a:spcPts val="1200"/>
              </a:spcAft>
              <a:buFont typeface="Arial" panose="020B0604020202020204" pitchFamily="34" charset="0"/>
              <a:buChar char="•"/>
            </a:pPr>
            <a:r>
              <a:rPr lang="en-US" sz="2400" dirty="0"/>
              <a:t>Seemingly randomly switches between speaking end of structure notifications and using pauses.</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818327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1F75-4F1B-4828-8CC5-41E84F4E6928}"/>
              </a:ext>
            </a:extLst>
          </p:cNvPr>
          <p:cNvSpPr>
            <a:spLocks noGrp="1"/>
          </p:cNvSpPr>
          <p:nvPr>
            <p:ph type="ctrTitle"/>
          </p:nvPr>
        </p:nvSpPr>
        <p:spPr/>
        <p:txBody>
          <a:bodyPr>
            <a:normAutofit fontScale="90000"/>
          </a:bodyPr>
          <a:lstStyle/>
          <a:p>
            <a:r>
              <a:rPr lang="en-US" dirty="0"/>
              <a:t>Summaries of Screen Readers and Consuming Math Content – VoiceOver (Mac OS) (2)</a:t>
            </a:r>
          </a:p>
        </p:txBody>
      </p:sp>
      <p:sp>
        <p:nvSpPr>
          <p:cNvPr id="3" name="Content Placeholder 2">
            <a:extLst>
              <a:ext uri="{FF2B5EF4-FFF2-40B4-BE49-F238E27FC236}">
                <a16:creationId xmlns:a16="http://schemas.microsoft.com/office/drawing/2014/main" id="{2E2D8C18-97CA-4F3F-9BA9-1E2B4278A08C}"/>
              </a:ext>
            </a:extLst>
          </p:cNvPr>
          <p:cNvSpPr>
            <a:spLocks noGrp="1"/>
          </p:cNvSpPr>
          <p:nvPr>
            <p:ph sz="quarter" idx="10"/>
          </p:nvPr>
        </p:nvSpPr>
        <p:spPr>
          <a:xfrm>
            <a:off x="230399" y="1600200"/>
            <a:ext cx="8660768" cy="4859385"/>
          </a:xfrm>
        </p:spPr>
        <p:txBody>
          <a:bodyPr>
            <a:normAutofit/>
          </a:bodyPr>
          <a:lstStyle/>
          <a:p>
            <a:pPr marL="342900" indent="-342900">
              <a:spcAft>
                <a:spcPts val="1200"/>
              </a:spcAft>
              <a:buFont typeface="Arial" panose="020B0604020202020204" pitchFamily="34" charset="0"/>
              <a:buChar char="•"/>
            </a:pPr>
            <a:r>
              <a:rPr lang="en-US" sz="2400" dirty="0"/>
              <a:t>Has a unique math speech grammar</a:t>
            </a:r>
          </a:p>
          <a:p>
            <a:pPr marL="342900" indent="-342900">
              <a:spcAft>
                <a:spcPts val="1200"/>
              </a:spcAft>
              <a:buFont typeface="Arial" panose="020B0604020202020204" pitchFamily="34" charset="0"/>
              <a:buChar char="•"/>
            </a:pPr>
            <a:r>
              <a:rPr lang="en-US" sz="2400" dirty="0"/>
              <a:t>Complex MathML generated very awkward speech output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85071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AE5C3-94CE-48C7-804A-60651D9B7D2F}"/>
              </a:ext>
            </a:extLst>
          </p:cNvPr>
          <p:cNvSpPr>
            <a:spLocks noGrp="1"/>
          </p:cNvSpPr>
          <p:nvPr>
            <p:ph type="ctrTitle"/>
          </p:nvPr>
        </p:nvSpPr>
        <p:spPr/>
        <p:txBody>
          <a:bodyPr>
            <a:normAutofit fontScale="90000"/>
          </a:bodyPr>
          <a:lstStyle/>
          <a:p>
            <a:r>
              <a:rPr lang="en-US" dirty="0"/>
              <a:t>Summaries of Screen Readers and Consuming Math Content – NVDA (Windows)</a:t>
            </a:r>
          </a:p>
        </p:txBody>
      </p:sp>
      <p:sp>
        <p:nvSpPr>
          <p:cNvPr id="3" name="Content Placeholder 2">
            <a:extLst>
              <a:ext uri="{FF2B5EF4-FFF2-40B4-BE49-F238E27FC236}">
                <a16:creationId xmlns:a16="http://schemas.microsoft.com/office/drawing/2014/main" id="{5E158FC8-2AB7-4A84-9205-FC05DCEF5449}"/>
              </a:ext>
            </a:extLst>
          </p:cNvPr>
          <p:cNvSpPr>
            <a:spLocks noGrp="1"/>
          </p:cNvSpPr>
          <p:nvPr>
            <p:ph sz="quarter" idx="10"/>
          </p:nvPr>
        </p:nvSpPr>
        <p:spPr/>
        <p:txBody>
          <a:bodyPr>
            <a:normAutofit/>
          </a:bodyPr>
          <a:lstStyle/>
          <a:p>
            <a:pPr marL="342900" indent="-342900">
              <a:spcAft>
                <a:spcPts val="1200"/>
              </a:spcAft>
              <a:buFont typeface="Arial" panose="020B0604020202020204" pitchFamily="34" charset="0"/>
              <a:buChar char="•"/>
            </a:pPr>
            <a:r>
              <a:rPr lang="en-US" sz="2400" dirty="0"/>
              <a:t>Does not support MathML in Web pages or EPUBs natively </a:t>
            </a:r>
          </a:p>
          <a:p>
            <a:pPr marL="342900" indent="-342900">
              <a:spcAft>
                <a:spcPts val="1200"/>
              </a:spcAft>
              <a:buFont typeface="Arial" panose="020B0604020202020204" pitchFamily="34" charset="0"/>
              <a:buChar char="•"/>
            </a:pPr>
            <a:r>
              <a:rPr lang="en-US" sz="2400" dirty="0"/>
              <a:t>Does not support Microsoft Math objects in Word docs natively</a:t>
            </a:r>
          </a:p>
          <a:p>
            <a:pPr marL="342900" indent="-342900">
              <a:spcAft>
                <a:spcPts val="1200"/>
              </a:spcAft>
              <a:buFont typeface="Arial" panose="020B0604020202020204" pitchFamily="34" charset="0"/>
              <a:buChar char="•"/>
            </a:pPr>
            <a:r>
              <a:rPr lang="en-US" sz="2400" dirty="0"/>
              <a:t>Will support MathJax 3 in Web pages natively. </a:t>
            </a:r>
          </a:p>
          <a:p>
            <a:pPr marL="342900" indent="-342900">
              <a:spcAft>
                <a:spcPts val="1200"/>
              </a:spcAft>
              <a:buFont typeface="Arial" panose="020B0604020202020204" pitchFamily="34" charset="0"/>
              <a:buChar char="•"/>
            </a:pPr>
            <a:r>
              <a:rPr lang="en-US" sz="2400" dirty="0"/>
              <a:t>Seemed difficult to get NVDA and MathJax 2.7.7 to work together smoothly</a:t>
            </a:r>
          </a:p>
          <a:p>
            <a:pPr marL="342900" indent="-342900">
              <a:buFont typeface="Arial" panose="020B0604020202020204" pitchFamily="34" charset="0"/>
              <a:buChar char="•"/>
            </a:pPr>
            <a:r>
              <a:rPr lang="en-US" sz="2400" dirty="0"/>
              <a:t>Works with MathJax’s expression explorer</a:t>
            </a:r>
          </a:p>
        </p:txBody>
      </p:sp>
    </p:spTree>
    <p:extLst>
      <p:ext uri="{BB962C8B-B14F-4D97-AF65-F5344CB8AC3E}">
        <p14:creationId xmlns:p14="http://schemas.microsoft.com/office/powerpoint/2010/main" val="4156100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C90D-B2AA-4D70-92D0-C43CE2FA2BAC}"/>
              </a:ext>
            </a:extLst>
          </p:cNvPr>
          <p:cNvSpPr>
            <a:spLocks noGrp="1"/>
          </p:cNvSpPr>
          <p:nvPr>
            <p:ph type="ctrTitle"/>
          </p:nvPr>
        </p:nvSpPr>
        <p:spPr/>
        <p:txBody>
          <a:bodyPr>
            <a:normAutofit fontScale="90000"/>
          </a:bodyPr>
          <a:lstStyle/>
          <a:p>
            <a:r>
              <a:rPr lang="en-US" dirty="0"/>
              <a:t>Summaries of Screen Readers and Consuming Math Content – NVDA + MathCAT</a:t>
            </a:r>
          </a:p>
        </p:txBody>
      </p:sp>
      <p:sp>
        <p:nvSpPr>
          <p:cNvPr id="3" name="Content Placeholder 2">
            <a:extLst>
              <a:ext uri="{FF2B5EF4-FFF2-40B4-BE49-F238E27FC236}">
                <a16:creationId xmlns:a16="http://schemas.microsoft.com/office/drawing/2014/main" id="{97E65C8B-C1A3-462C-921E-AB430D9836F5}"/>
              </a:ext>
            </a:extLst>
          </p:cNvPr>
          <p:cNvSpPr>
            <a:spLocks noGrp="1"/>
          </p:cNvSpPr>
          <p:nvPr>
            <p:ph sz="quarter" idx="10"/>
          </p:nvPr>
        </p:nvSpPr>
        <p:spPr>
          <a:xfrm>
            <a:off x="230399" y="1600200"/>
            <a:ext cx="8660768" cy="4859385"/>
          </a:xfrm>
        </p:spPr>
        <p:txBody>
          <a:bodyPr>
            <a:normAutofit/>
          </a:bodyPr>
          <a:lstStyle/>
          <a:p>
            <a:pPr marL="342900" indent="-342900">
              <a:spcAft>
                <a:spcPts val="1200"/>
              </a:spcAft>
              <a:buFont typeface="Arial" panose="020B0604020202020204" pitchFamily="34" charset="0"/>
              <a:buChar char="•"/>
            </a:pPr>
            <a:r>
              <a:rPr lang="en-US" sz="2400" dirty="0"/>
              <a:t>Best combination to use for listening to math in Web pages, EPUBs, and documents</a:t>
            </a:r>
          </a:p>
          <a:p>
            <a:pPr marL="342900" indent="-342900">
              <a:buFont typeface="Arial" panose="020B0604020202020204" pitchFamily="34" charset="0"/>
              <a:buChar char="•"/>
            </a:pPr>
            <a:r>
              <a:rPr lang="en-US" sz="2400" dirty="0"/>
              <a:t>Supports MathML in HTML and EPUBs</a:t>
            </a:r>
          </a:p>
          <a:p>
            <a:pPr marL="342900" indent="-342900">
              <a:buFont typeface="Arial" panose="020B0604020202020204" pitchFamily="34" charset="0"/>
              <a:buChar char="•"/>
            </a:pPr>
            <a:r>
              <a:rPr lang="en-US" sz="2400" dirty="0"/>
              <a:t>Supports Microsoft Math objects natively</a:t>
            </a:r>
          </a:p>
          <a:p>
            <a:pPr marL="342900" indent="-342900">
              <a:buFont typeface="Arial" panose="020B0604020202020204" pitchFamily="34" charset="0"/>
              <a:buChar char="•"/>
            </a:pPr>
            <a:r>
              <a:rPr lang="en-US" sz="2400" dirty="0"/>
              <a:t>Supports MathType math objects if MathType is installed and licensed</a:t>
            </a:r>
          </a:p>
        </p:txBody>
      </p:sp>
    </p:spTree>
    <p:extLst>
      <p:ext uri="{BB962C8B-B14F-4D97-AF65-F5344CB8AC3E}">
        <p14:creationId xmlns:p14="http://schemas.microsoft.com/office/powerpoint/2010/main" val="117198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C90D-B2AA-4D70-92D0-C43CE2FA2BAC}"/>
              </a:ext>
            </a:extLst>
          </p:cNvPr>
          <p:cNvSpPr>
            <a:spLocks noGrp="1"/>
          </p:cNvSpPr>
          <p:nvPr>
            <p:ph type="ctrTitle"/>
          </p:nvPr>
        </p:nvSpPr>
        <p:spPr/>
        <p:txBody>
          <a:bodyPr>
            <a:normAutofit fontScale="90000"/>
          </a:bodyPr>
          <a:lstStyle/>
          <a:p>
            <a:r>
              <a:rPr lang="en-US" dirty="0"/>
              <a:t>Summaries of Screen Readers and Consuming Math Content – NVDA + MathCAT </a:t>
            </a:r>
            <a:r>
              <a:rPr lang="en-US" sz="2700" dirty="0"/>
              <a:t>(2)</a:t>
            </a:r>
            <a:endParaRPr lang="en-US" dirty="0"/>
          </a:p>
        </p:txBody>
      </p:sp>
      <p:sp>
        <p:nvSpPr>
          <p:cNvPr id="3" name="Content Placeholder 2">
            <a:extLst>
              <a:ext uri="{FF2B5EF4-FFF2-40B4-BE49-F238E27FC236}">
                <a16:creationId xmlns:a16="http://schemas.microsoft.com/office/drawing/2014/main" id="{97E65C8B-C1A3-462C-921E-AB430D9836F5}"/>
              </a:ext>
            </a:extLst>
          </p:cNvPr>
          <p:cNvSpPr>
            <a:spLocks noGrp="1"/>
          </p:cNvSpPr>
          <p:nvPr>
            <p:ph sz="quarter" idx="10"/>
          </p:nvPr>
        </p:nvSpPr>
        <p:spPr>
          <a:xfrm>
            <a:off x="230399" y="1600200"/>
            <a:ext cx="8660768" cy="4859385"/>
          </a:xfrm>
        </p:spPr>
        <p:txBody>
          <a:bodyPr>
            <a:normAutofit/>
          </a:bodyPr>
          <a:lstStyle/>
          <a:p>
            <a:pPr marL="342900" indent="-342900">
              <a:buFont typeface="Arial" panose="020B0604020202020204" pitchFamily="34" charset="0"/>
              <a:buChar char="•"/>
            </a:pPr>
            <a:r>
              <a:rPr lang="en-US" sz="2400" dirty="0"/>
              <a:t>Offers many user settings</a:t>
            </a:r>
          </a:p>
          <a:p>
            <a:pPr marL="342900" indent="-342900">
              <a:buFont typeface="Arial" panose="020B0604020202020204" pitchFamily="34" charset="0"/>
              <a:buChar char="•"/>
            </a:pPr>
            <a:r>
              <a:rPr lang="en-US" sz="2400" dirty="0"/>
              <a:t>Speaks math unambiguously when configured for SimpleSpeak or for Blindness with ClearSpeak Verbose</a:t>
            </a:r>
          </a:p>
          <a:p>
            <a:pPr marL="342900" indent="-342900">
              <a:buFont typeface="Arial" panose="020B0604020202020204" pitchFamily="34" charset="0"/>
              <a:buChar char="•"/>
            </a:pPr>
            <a:r>
              <a:rPr lang="en-US" sz="2400" dirty="0"/>
              <a:t>Has its own expression explorer</a:t>
            </a:r>
          </a:p>
          <a:p>
            <a:pPr marL="342900" indent="-342900">
              <a:buFont typeface="Arial" panose="020B0604020202020204" pitchFamily="34" charset="0"/>
              <a:buChar char="•"/>
            </a:pPr>
            <a:r>
              <a:rPr lang="en-US" sz="2400" dirty="0"/>
              <a:t>Has advanced math navigation features</a:t>
            </a:r>
          </a:p>
        </p:txBody>
      </p:sp>
    </p:spTree>
    <p:extLst>
      <p:ext uri="{BB962C8B-B14F-4D97-AF65-F5344CB8AC3E}">
        <p14:creationId xmlns:p14="http://schemas.microsoft.com/office/powerpoint/2010/main" val="3766432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EEB1-AEB0-4F9A-8F61-D2C68775B579}"/>
              </a:ext>
            </a:extLst>
          </p:cNvPr>
          <p:cNvSpPr>
            <a:spLocks noGrp="1"/>
          </p:cNvSpPr>
          <p:nvPr>
            <p:ph type="title"/>
          </p:nvPr>
        </p:nvSpPr>
        <p:spPr/>
        <p:txBody>
          <a:bodyPr/>
          <a:lstStyle/>
          <a:p>
            <a:r>
              <a:rPr lang="en-US" dirty="0"/>
              <a:t>DAISY Webinars on Accessible Math</a:t>
            </a:r>
          </a:p>
        </p:txBody>
      </p:sp>
      <p:pic>
        <p:nvPicPr>
          <p:cNvPr id="8" name="Content Placeholder 7" descr="The DAISY Consortium logo: Creating the best way to read and publish">
            <a:extLst>
              <a:ext uri="{FF2B5EF4-FFF2-40B4-BE49-F238E27FC236}">
                <a16:creationId xmlns:a16="http://schemas.microsoft.com/office/drawing/2014/main" id="{56D4D305-CF35-4E0B-9C39-96F5900CDF6C}"/>
              </a:ext>
            </a:extLst>
          </p:cNvPr>
          <p:cNvPicPr>
            <a:picLocks noGrp="1" noChangeAspect="1"/>
          </p:cNvPicPr>
          <p:nvPr>
            <p:ph sz="quarter" idx="10"/>
          </p:nvPr>
        </p:nvPicPr>
        <p:blipFill>
          <a:blip r:embed="rId3"/>
          <a:stretch>
            <a:fillRect/>
          </a:stretch>
        </p:blipFill>
        <p:spPr>
          <a:xfrm>
            <a:off x="2047523" y="1068671"/>
            <a:ext cx="5048955" cy="1209844"/>
          </a:xfrm>
        </p:spPr>
      </p:pic>
      <p:sp>
        <p:nvSpPr>
          <p:cNvPr id="6" name="Content Placeholder 5">
            <a:extLst>
              <a:ext uri="{FF2B5EF4-FFF2-40B4-BE49-F238E27FC236}">
                <a16:creationId xmlns:a16="http://schemas.microsoft.com/office/drawing/2014/main" id="{25D51977-1627-4697-97C0-D04DB450B990}"/>
              </a:ext>
            </a:extLst>
          </p:cNvPr>
          <p:cNvSpPr>
            <a:spLocks noGrp="1"/>
          </p:cNvSpPr>
          <p:nvPr>
            <p:ph sz="quarter" idx="12"/>
          </p:nvPr>
        </p:nvSpPr>
        <p:spPr>
          <a:xfrm>
            <a:off x="228600" y="3151762"/>
            <a:ext cx="8677800" cy="2736603"/>
          </a:xfrm>
        </p:spPr>
        <p:txBody>
          <a:bodyPr/>
          <a:lstStyle/>
          <a:p>
            <a:pPr marL="342900" indent="-342900">
              <a:buClr>
                <a:schemeClr val="bg1"/>
              </a:buClr>
              <a:buFont typeface="Arial" panose="020B0604020202020204" pitchFamily="34" charset="0"/>
              <a:buChar char="•"/>
            </a:pPr>
            <a:r>
              <a:rPr lang="en-US" dirty="0"/>
              <a:t>The DAISY Consortium produces many great online Webinars</a:t>
            </a:r>
          </a:p>
          <a:p>
            <a:pPr marL="342900" indent="-342900">
              <a:buClr>
                <a:schemeClr val="bg1"/>
              </a:buClr>
              <a:buFont typeface="Arial" panose="020B0604020202020204" pitchFamily="34" charset="0"/>
              <a:buChar char="•"/>
            </a:pPr>
            <a:r>
              <a:rPr lang="en-US" dirty="0"/>
              <a:t>Their Creating and Reading Accessible Math Webinar covers using tools to produce accessible Word, HTML, and EPUB output.</a:t>
            </a:r>
          </a:p>
          <a:p>
            <a:r>
              <a:rPr lang="en-US" dirty="0">
                <a:hlinkClick r:id="rId4"/>
              </a:rPr>
              <a:t>https://daisy.org/news-events/articles/creating-reading-accessible-math-w/</a:t>
            </a:r>
            <a:r>
              <a:rPr lang="en-US" dirty="0"/>
              <a:t> </a:t>
            </a:r>
          </a:p>
          <a:p>
            <a:endParaRPr lang="en-US" dirty="0"/>
          </a:p>
        </p:txBody>
      </p:sp>
    </p:spTree>
    <p:extLst>
      <p:ext uri="{BB962C8B-B14F-4D97-AF65-F5344CB8AC3E}">
        <p14:creationId xmlns:p14="http://schemas.microsoft.com/office/powerpoint/2010/main" val="2147519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5587AE2-9A6D-D33C-965F-45373A4E6A64}"/>
              </a:ext>
            </a:extLst>
          </p:cNvPr>
          <p:cNvSpPr>
            <a:spLocks noGrp="1"/>
          </p:cNvSpPr>
          <p:nvPr>
            <p:ph type="ctrTitle"/>
          </p:nvPr>
        </p:nvSpPr>
        <p:spPr/>
        <p:txBody>
          <a:bodyPr/>
          <a:lstStyle/>
          <a:p>
            <a:r>
              <a:rPr lang="en-US" dirty="0"/>
              <a:t>The Quiz Question Answer</a:t>
            </a:r>
          </a:p>
        </p:txBody>
      </p:sp>
      <p:sp>
        <p:nvSpPr>
          <p:cNvPr id="11" name="Content Placeholder 10">
            <a:extLst>
              <a:ext uri="{FF2B5EF4-FFF2-40B4-BE49-F238E27FC236}">
                <a16:creationId xmlns:a16="http://schemas.microsoft.com/office/drawing/2014/main" id="{1D262D50-3174-105C-CE5F-61C2FE152CB8}"/>
              </a:ext>
            </a:extLst>
          </p:cNvPr>
          <p:cNvSpPr>
            <a:spLocks noGrp="1"/>
          </p:cNvSpPr>
          <p:nvPr>
            <p:ph sz="quarter" idx="10"/>
          </p:nvPr>
        </p:nvSpPr>
        <p:spPr/>
        <p:txBody>
          <a:bodyPr>
            <a:normAutofit/>
          </a:bodyPr>
          <a:lstStyle/>
          <a:p>
            <a:r>
              <a:rPr lang="en-US" sz="2400" dirty="0"/>
              <a:t>The correct answer is 3.</a:t>
            </a:r>
          </a:p>
          <a:p>
            <a:r>
              <a:rPr lang="en-US" sz="2400" dirty="0"/>
              <a:t>If you selected 3, how confident were you that the answer wasn’t 7?</a:t>
            </a:r>
          </a:p>
          <a:p>
            <a:r>
              <a:rPr lang="en-US" sz="2400" dirty="0"/>
              <a:t>JAWS does not announce where the square root symbol ends.</a:t>
            </a:r>
          </a:p>
        </p:txBody>
      </p:sp>
      <p:pic>
        <p:nvPicPr>
          <p:cNvPr id="13" name="Picture Placeholder 12" descr="The quiz web page as displayed in FireFox. The equation in the question is displayed as [Begin math] StartRoot 4 plus 5 EndRoot [End math]">
            <a:extLst>
              <a:ext uri="{FF2B5EF4-FFF2-40B4-BE49-F238E27FC236}">
                <a16:creationId xmlns:a16="http://schemas.microsoft.com/office/drawing/2014/main" id="{A1178F64-B89E-8ADA-960C-5B7969C71B56}"/>
              </a:ext>
            </a:extLst>
          </p:cNvPr>
          <p:cNvPicPr>
            <a:picLocks noGrp="1" noChangeAspect="1"/>
          </p:cNvPicPr>
          <p:nvPr>
            <p:ph sz="quarter" idx="12"/>
          </p:nvPr>
        </p:nvPicPr>
        <p:blipFill rotWithShape="1">
          <a:blip r:embed="rId3"/>
          <a:stretch/>
        </p:blipFill>
        <p:spPr>
          <a:xfrm>
            <a:off x="4764088" y="1156432"/>
            <a:ext cx="4133850" cy="4170432"/>
          </a:xfrm>
          <a:prstGeom prst="rect">
            <a:avLst/>
          </a:prstGeom>
          <a:effectLst>
            <a:softEdge rad="25400"/>
          </a:effectLst>
        </p:spPr>
      </p:pic>
    </p:spTree>
    <p:extLst>
      <p:ext uri="{BB962C8B-B14F-4D97-AF65-F5344CB8AC3E}">
        <p14:creationId xmlns:p14="http://schemas.microsoft.com/office/powerpoint/2010/main" val="2406452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A64D-433E-42B4-A764-33031939C4B9}"/>
              </a:ext>
            </a:extLst>
          </p:cNvPr>
          <p:cNvSpPr>
            <a:spLocks noGrp="1"/>
          </p:cNvSpPr>
          <p:nvPr>
            <p:ph type="ctrTitle"/>
          </p:nvPr>
        </p:nvSpPr>
        <p:spPr/>
        <p:txBody>
          <a:bodyPr>
            <a:normAutofit/>
          </a:bodyPr>
          <a:lstStyle/>
          <a:p>
            <a:r>
              <a:rPr lang="en-US" dirty="0"/>
              <a:t>Summaries of Screen Readers and Consuming Math Content – MathPlayer</a:t>
            </a:r>
          </a:p>
        </p:txBody>
      </p:sp>
      <p:sp>
        <p:nvSpPr>
          <p:cNvPr id="3" name="Content Placeholder 2">
            <a:extLst>
              <a:ext uri="{FF2B5EF4-FFF2-40B4-BE49-F238E27FC236}">
                <a16:creationId xmlns:a16="http://schemas.microsoft.com/office/drawing/2014/main" id="{44702233-D7E7-40F5-8F8E-FF96ED5A126E}"/>
              </a:ext>
            </a:extLst>
          </p:cNvPr>
          <p:cNvSpPr>
            <a:spLocks noGrp="1"/>
          </p:cNvSpPr>
          <p:nvPr>
            <p:ph sz="quarter" idx="10"/>
          </p:nvPr>
        </p:nvSpPr>
        <p:spPr/>
        <p:txBody>
          <a:bodyPr>
            <a:normAutofit/>
          </a:bodyPr>
          <a:lstStyle/>
          <a:p>
            <a:pPr marL="342900" indent="-342900">
              <a:buFont typeface="Arial" panose="020B0604020202020204" pitchFamily="34" charset="0"/>
              <a:buChar char="•"/>
            </a:pPr>
            <a:r>
              <a:rPr lang="en-US" sz="2400" dirty="0"/>
              <a:t>Appears to have been abandoned by Wiris</a:t>
            </a:r>
          </a:p>
          <a:p>
            <a:pPr marL="342900" indent="-342900">
              <a:buFont typeface="Arial" panose="020B0604020202020204" pitchFamily="34" charset="0"/>
              <a:buChar char="•"/>
            </a:pPr>
            <a:r>
              <a:rPr lang="en-US" sz="2400" dirty="0"/>
              <a:t>Requires configuring via a Control Panel app</a:t>
            </a:r>
          </a:p>
          <a:p>
            <a:pPr marL="342900" indent="-342900">
              <a:buFont typeface="Arial" panose="020B0604020202020204" pitchFamily="34" charset="0"/>
              <a:buChar char="•"/>
            </a:pPr>
            <a:r>
              <a:rPr lang="en-US" sz="2400" dirty="0"/>
              <a:t>Defaults to producing speech output for print impairment (sighted users) instead of for users with blindness</a:t>
            </a:r>
          </a:p>
          <a:p>
            <a:pPr marL="342900" indent="-342900">
              <a:buFont typeface="Arial" panose="020B0604020202020204" pitchFamily="34" charset="0"/>
              <a:buChar char="•"/>
            </a:pPr>
            <a:r>
              <a:rPr lang="en-US" sz="2400" dirty="0"/>
              <a:t>Can generally produce unambiguous math if configured for Blindness and MathSpeak grammar or SimpleSpeak grammar. However, it is buggy</a:t>
            </a:r>
          </a:p>
          <a:p>
            <a:pPr marL="342900" indent="-342900">
              <a:buFont typeface="Arial" panose="020B0604020202020204" pitchFamily="34" charset="0"/>
              <a:buChar char="•"/>
            </a:pPr>
            <a:r>
              <a:rPr lang="en-US" sz="2400" dirty="0"/>
              <a:t>Uninstalling MathPlayer can cause difficult to repair issues with office products</a:t>
            </a:r>
          </a:p>
        </p:txBody>
      </p:sp>
    </p:spTree>
    <p:extLst>
      <p:ext uri="{BB962C8B-B14F-4D97-AF65-F5344CB8AC3E}">
        <p14:creationId xmlns:p14="http://schemas.microsoft.com/office/powerpoint/2010/main" val="3878978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8F32-4B4A-4897-863F-604ECB77C972}"/>
              </a:ext>
            </a:extLst>
          </p:cNvPr>
          <p:cNvSpPr>
            <a:spLocks noGrp="1"/>
          </p:cNvSpPr>
          <p:nvPr>
            <p:ph type="ctrTitle"/>
          </p:nvPr>
        </p:nvSpPr>
        <p:spPr/>
        <p:txBody>
          <a:bodyPr/>
          <a:lstStyle/>
          <a:p>
            <a:r>
              <a:rPr lang="en-US" dirty="0"/>
              <a:t>Summaries of Screen Readers and Consuming Math Content – MathPlayer </a:t>
            </a:r>
            <a:r>
              <a:rPr lang="en-US" sz="2400" dirty="0"/>
              <a:t>(2)</a:t>
            </a:r>
            <a:endParaRPr lang="en-US" dirty="0"/>
          </a:p>
        </p:txBody>
      </p:sp>
      <p:sp>
        <p:nvSpPr>
          <p:cNvPr id="3" name="Content Placeholder 2">
            <a:extLst>
              <a:ext uri="{FF2B5EF4-FFF2-40B4-BE49-F238E27FC236}">
                <a16:creationId xmlns:a16="http://schemas.microsoft.com/office/drawing/2014/main" id="{98449CD9-8D6F-4F5E-B21C-C8FC50558140}"/>
              </a:ext>
            </a:extLst>
          </p:cNvPr>
          <p:cNvSpPr>
            <a:spLocks noGrp="1"/>
          </p:cNvSpPr>
          <p:nvPr>
            <p:ph sz="quarter" idx="10"/>
          </p:nvPr>
        </p:nvSpPr>
        <p:spPr/>
        <p:txBody>
          <a:bodyPr>
            <a:normAutofit/>
          </a:bodyPr>
          <a:lstStyle/>
          <a:p>
            <a:pPr marL="342900" indent="-342900">
              <a:buFont typeface="Arial" panose="020B0604020202020204" pitchFamily="34" charset="0"/>
              <a:buChar char="•"/>
            </a:pPr>
            <a:r>
              <a:rPr lang="en-US" sz="2400" dirty="0"/>
              <a:t>Works with NVDA and JAWS in various contexts</a:t>
            </a:r>
          </a:p>
          <a:p>
            <a:pPr marL="342900" indent="-342900">
              <a:buFont typeface="Arial" panose="020B0604020202020204" pitchFamily="34" charset="0"/>
              <a:buChar char="•"/>
            </a:pPr>
            <a:r>
              <a:rPr lang="en-US" sz="2400" dirty="0"/>
              <a:t>Requires full Windows version of MathType to be installed and licensed to speak MathType math objects in Microsoft Word docs</a:t>
            </a:r>
          </a:p>
          <a:p>
            <a:pPr marL="342900" indent="-342900">
              <a:buFont typeface="Arial" panose="020B0604020202020204" pitchFamily="34" charset="0"/>
              <a:buChar char="•"/>
            </a:pPr>
            <a:r>
              <a:rPr lang="en-US" sz="2400" dirty="0"/>
              <a:t>Good documentation for configuring and using MathPlayer is available on the Wiris website</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4259706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A8CE-4728-4A61-83C7-3A4E8EC84B3C}"/>
              </a:ext>
            </a:extLst>
          </p:cNvPr>
          <p:cNvSpPr>
            <a:spLocks noGrp="1"/>
          </p:cNvSpPr>
          <p:nvPr>
            <p:ph type="title"/>
          </p:nvPr>
        </p:nvSpPr>
        <p:spPr/>
        <p:txBody>
          <a:bodyPr/>
          <a:lstStyle/>
          <a:p>
            <a:r>
              <a:rPr lang="en-US" dirty="0"/>
              <a:t>The MathCAT NVDA Addon</a:t>
            </a:r>
          </a:p>
        </p:txBody>
      </p:sp>
      <p:sp>
        <p:nvSpPr>
          <p:cNvPr id="3" name="Content Placeholder 2">
            <a:extLst>
              <a:ext uri="{FF2B5EF4-FFF2-40B4-BE49-F238E27FC236}">
                <a16:creationId xmlns:a16="http://schemas.microsoft.com/office/drawing/2014/main" id="{43946FEB-AB95-4698-929F-B16B5ABC70F1}"/>
              </a:ext>
            </a:extLst>
          </p:cNvPr>
          <p:cNvSpPr>
            <a:spLocks noGrp="1"/>
          </p:cNvSpPr>
          <p:nvPr>
            <p:ph sz="quarter" idx="10"/>
          </p:nvPr>
        </p:nvSpPr>
        <p:spPr/>
        <p:txBody>
          <a:bodyPr/>
          <a:lstStyle/>
          <a:p>
            <a:r>
              <a:rPr lang="en-US" sz="2400" dirty="0"/>
              <a:t>The MathCAT NVDA plug-in is available now by searching for MathCAT NVDA Addon or by visiting:</a:t>
            </a:r>
          </a:p>
          <a:p>
            <a:r>
              <a:rPr lang="en-US" sz="2400" dirty="0">
                <a:hlinkClick r:id="rId3"/>
              </a:rPr>
              <a:t>https://addons.nvda-project.org/addons/MathCAT.en.html</a:t>
            </a:r>
            <a:r>
              <a:rPr lang="en-US" sz="2400" dirty="0"/>
              <a:t> </a:t>
            </a:r>
          </a:p>
        </p:txBody>
      </p:sp>
      <p:pic>
        <p:nvPicPr>
          <p:cNvPr id="6" name="Content Placeholder 5">
            <a:extLst>
              <a:ext uri="{FF2B5EF4-FFF2-40B4-BE49-F238E27FC236}">
                <a16:creationId xmlns:a16="http://schemas.microsoft.com/office/drawing/2014/main" id="{B3223EC0-5276-46F7-8B35-7E9EF9E449F0}"/>
              </a:ext>
              <a:ext uri="{C183D7F6-B498-43B3-948B-1728B52AA6E4}">
                <adec:decorative xmlns:adec="http://schemas.microsoft.com/office/drawing/2017/decorative" val="1"/>
              </a:ext>
            </a:extLst>
          </p:cNvPr>
          <p:cNvPicPr>
            <a:picLocks noGrp="1" noChangeAspect="1"/>
          </p:cNvPicPr>
          <p:nvPr>
            <p:ph sz="quarter" idx="12"/>
          </p:nvPr>
        </p:nvPicPr>
        <p:blipFill>
          <a:blip r:embed="rId4"/>
          <a:stretch>
            <a:fillRect/>
          </a:stretch>
        </p:blipFill>
        <p:spPr>
          <a:xfrm>
            <a:off x="1124177" y="2635624"/>
            <a:ext cx="6895647" cy="3473515"/>
          </a:xfrm>
        </p:spPr>
      </p:pic>
    </p:spTree>
    <p:extLst>
      <p:ext uri="{BB962C8B-B14F-4D97-AF65-F5344CB8AC3E}">
        <p14:creationId xmlns:p14="http://schemas.microsoft.com/office/powerpoint/2010/main" val="2757351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080F-C9E2-4D84-8046-CA95C9C9D5F4}"/>
              </a:ext>
            </a:extLst>
          </p:cNvPr>
          <p:cNvSpPr>
            <a:spLocks noGrp="1"/>
          </p:cNvSpPr>
          <p:nvPr>
            <p:ph type="title"/>
          </p:nvPr>
        </p:nvSpPr>
        <p:spPr/>
        <p:txBody>
          <a:bodyPr/>
          <a:lstStyle/>
          <a:p>
            <a:r>
              <a:rPr lang="en-US" dirty="0"/>
              <a:t>MathJax Math to Speech Text Converter</a:t>
            </a:r>
          </a:p>
        </p:txBody>
      </p:sp>
      <p:pic>
        <p:nvPicPr>
          <p:cNvPr id="8" name="Content Placeholder 7" descr="webpage with a text input box for entering latex, ascii math, or math m l and controls for configuring how to convert it into speech text. A table can be seen of previous conversions.">
            <a:extLst>
              <a:ext uri="{FF2B5EF4-FFF2-40B4-BE49-F238E27FC236}">
                <a16:creationId xmlns:a16="http://schemas.microsoft.com/office/drawing/2014/main" id="{F21832AA-B68A-4ADA-9D76-AAE673CBA7C2}"/>
              </a:ext>
            </a:extLst>
          </p:cNvPr>
          <p:cNvPicPr>
            <a:picLocks noGrp="1" noChangeAspect="1"/>
          </p:cNvPicPr>
          <p:nvPr>
            <p:ph sz="quarter" idx="12"/>
          </p:nvPr>
        </p:nvPicPr>
        <p:blipFill>
          <a:blip r:embed="rId3"/>
          <a:stretch>
            <a:fillRect/>
          </a:stretch>
        </p:blipFill>
        <p:spPr>
          <a:xfrm>
            <a:off x="1330794" y="2675106"/>
            <a:ext cx="6482413" cy="3567409"/>
          </a:xfrm>
        </p:spPr>
      </p:pic>
      <p:sp>
        <p:nvSpPr>
          <p:cNvPr id="4" name="Content Placeholder 3">
            <a:extLst>
              <a:ext uri="{FF2B5EF4-FFF2-40B4-BE49-F238E27FC236}">
                <a16:creationId xmlns:a16="http://schemas.microsoft.com/office/drawing/2014/main" id="{6FDD9D05-24FF-4265-885E-335FBF1A07FE}"/>
              </a:ext>
            </a:extLst>
          </p:cNvPr>
          <p:cNvSpPr>
            <a:spLocks noGrp="1"/>
          </p:cNvSpPr>
          <p:nvPr>
            <p:ph sz="quarter" idx="10"/>
          </p:nvPr>
        </p:nvSpPr>
        <p:spPr/>
        <p:txBody>
          <a:bodyPr/>
          <a:lstStyle/>
          <a:p>
            <a:r>
              <a:rPr lang="en-US" dirty="0"/>
              <a:t>We created a tool that leverages MathJax to create math speech for us: </a:t>
            </a:r>
            <a:r>
              <a:rPr lang="en-US" dirty="0">
                <a:hlinkClick r:id="rId4"/>
              </a:rPr>
              <a:t>https://brichwin.pages.iu.edu/altMediaTools/mathToSpeechTextMathJax3.html</a:t>
            </a:r>
            <a:r>
              <a:rPr lang="en-US" dirty="0"/>
              <a:t> </a:t>
            </a:r>
          </a:p>
        </p:txBody>
      </p:sp>
    </p:spTree>
    <p:extLst>
      <p:ext uri="{BB962C8B-B14F-4D97-AF65-F5344CB8AC3E}">
        <p14:creationId xmlns:p14="http://schemas.microsoft.com/office/powerpoint/2010/main" val="4164117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A485-4456-4F37-843A-7391F8014921}"/>
              </a:ext>
            </a:extLst>
          </p:cNvPr>
          <p:cNvSpPr>
            <a:spLocks noGrp="1"/>
          </p:cNvSpPr>
          <p:nvPr>
            <p:ph type="title"/>
          </p:nvPr>
        </p:nvSpPr>
        <p:spPr/>
        <p:txBody>
          <a:bodyPr/>
          <a:lstStyle/>
          <a:p>
            <a:r>
              <a:rPr lang="en-US" dirty="0"/>
              <a:t>The MathCAT Demo</a:t>
            </a:r>
          </a:p>
        </p:txBody>
      </p:sp>
      <p:sp>
        <p:nvSpPr>
          <p:cNvPr id="3" name="Content Placeholder 2">
            <a:extLst>
              <a:ext uri="{FF2B5EF4-FFF2-40B4-BE49-F238E27FC236}">
                <a16:creationId xmlns:a16="http://schemas.microsoft.com/office/drawing/2014/main" id="{0081C49C-8C75-470F-8EC3-6C9C39B1EFB5}"/>
              </a:ext>
            </a:extLst>
          </p:cNvPr>
          <p:cNvSpPr>
            <a:spLocks noGrp="1"/>
          </p:cNvSpPr>
          <p:nvPr>
            <p:ph sz="quarter" idx="10"/>
          </p:nvPr>
        </p:nvSpPr>
        <p:spPr>
          <a:xfrm>
            <a:off x="228600" y="1060704"/>
            <a:ext cx="8677800" cy="1521131"/>
          </a:xfrm>
        </p:spPr>
        <p:txBody>
          <a:bodyPr/>
          <a:lstStyle/>
          <a:p>
            <a:r>
              <a:rPr lang="en-US" sz="2400" dirty="0"/>
              <a:t>A demo page is available where MathCAT’s speech and braille output can be explored:</a:t>
            </a:r>
          </a:p>
          <a:p>
            <a:r>
              <a:rPr lang="en-US" sz="2400" dirty="0">
                <a:hlinkClick r:id="rId2"/>
              </a:rPr>
              <a:t>https://nsoiffer.github.io/MathCATDemo/</a:t>
            </a:r>
            <a:r>
              <a:rPr lang="en-US" sz="2400" dirty="0"/>
              <a:t> </a:t>
            </a:r>
          </a:p>
        </p:txBody>
      </p:sp>
      <p:pic>
        <p:nvPicPr>
          <p:cNvPr id="6" name="Content Placeholder 5" descr="The MathCAT demo webpage has a math input area that accepts LaTeX, Ascii Math, and MathML. It also has controls for configuring the speech grammar settings and the navigation settings. ">
            <a:extLst>
              <a:ext uri="{FF2B5EF4-FFF2-40B4-BE49-F238E27FC236}">
                <a16:creationId xmlns:a16="http://schemas.microsoft.com/office/drawing/2014/main" id="{378C535D-A9AC-4A99-B9F5-8028AF8C6596}"/>
              </a:ext>
            </a:extLst>
          </p:cNvPr>
          <p:cNvPicPr>
            <a:picLocks noGrp="1" noChangeAspect="1"/>
          </p:cNvPicPr>
          <p:nvPr>
            <p:ph sz="quarter" idx="12"/>
          </p:nvPr>
        </p:nvPicPr>
        <p:blipFill>
          <a:blip r:embed="rId3"/>
          <a:stretch>
            <a:fillRect/>
          </a:stretch>
        </p:blipFill>
        <p:spPr>
          <a:xfrm>
            <a:off x="2097741" y="2570379"/>
            <a:ext cx="4948518" cy="3617967"/>
          </a:xfrm>
        </p:spPr>
      </p:pic>
    </p:spTree>
    <p:extLst>
      <p:ext uri="{BB962C8B-B14F-4D97-AF65-F5344CB8AC3E}">
        <p14:creationId xmlns:p14="http://schemas.microsoft.com/office/powerpoint/2010/main" val="1994290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A3E94F-988B-4CE1-8B49-D5EDC18E107A}"/>
              </a:ext>
            </a:extLst>
          </p:cNvPr>
          <p:cNvSpPr>
            <a:spLocks noGrp="1"/>
          </p:cNvSpPr>
          <p:nvPr>
            <p:ph type="title"/>
          </p:nvPr>
        </p:nvSpPr>
        <p:spPr/>
        <p:txBody>
          <a:bodyPr/>
          <a:lstStyle/>
          <a:p>
            <a:r>
              <a:rPr lang="en-US" dirty="0"/>
              <a:t>Linear Math Speech Will Not Always Cut It</a:t>
            </a:r>
          </a:p>
        </p:txBody>
      </p:sp>
      <p:sp>
        <p:nvSpPr>
          <p:cNvPr id="5" name="Content Placeholder 4">
            <a:extLst>
              <a:ext uri="{FF2B5EF4-FFF2-40B4-BE49-F238E27FC236}">
                <a16:creationId xmlns:a16="http://schemas.microsoft.com/office/drawing/2014/main" id="{0AE45AA1-F11C-4A7B-AF4A-0DB39AFF44B1}"/>
              </a:ext>
            </a:extLst>
          </p:cNvPr>
          <p:cNvSpPr>
            <a:spLocks noGrp="1"/>
          </p:cNvSpPr>
          <p:nvPr>
            <p:ph sz="quarter" idx="10"/>
          </p:nvPr>
        </p:nvSpPr>
        <p:spPr/>
        <p:txBody>
          <a:bodyPr>
            <a:normAutofit/>
          </a:bodyPr>
          <a:lstStyle/>
          <a:p>
            <a:pPr marL="0" indent="0">
              <a:spcAft>
                <a:spcPts val="600"/>
              </a:spcAft>
              <a:buNone/>
            </a:pPr>
            <a:r>
              <a:rPr lang="en-US" dirty="0"/>
              <a:t>What would you prefer? Exploring this equation with your eyes:</a:t>
            </a:r>
          </a:p>
          <a:p>
            <a:pPr>
              <a:spcAft>
                <a:spcPts val="600"/>
              </a:spcAft>
              <a:buFont typeface="Arial" panose="020B0604020202020204" pitchFamily="34" charset="0"/>
              <a:buChar char="•"/>
            </a:pPr>
            <a:endParaRPr lang="en-US" dirty="0"/>
          </a:p>
          <a:p>
            <a:pPr marL="0" indent="0">
              <a:buNone/>
            </a:pPr>
            <a:endParaRPr lang="en-US" dirty="0"/>
          </a:p>
        </p:txBody>
      </p:sp>
      <p:pic>
        <p:nvPicPr>
          <p:cNvPr id="16" name="Picture Placeholder 15" descr="long complex equation. Speech text for it is on the slide below the image.">
            <a:extLst>
              <a:ext uri="{FF2B5EF4-FFF2-40B4-BE49-F238E27FC236}">
                <a16:creationId xmlns:a16="http://schemas.microsoft.com/office/drawing/2014/main" id="{FF3C4F11-78C9-4B69-BEF9-4E683F44D5A6}"/>
              </a:ext>
            </a:extLst>
          </p:cNvPr>
          <p:cNvPicPr>
            <a:picLocks noGrp="1" noChangeAspect="1"/>
          </p:cNvPicPr>
          <p:nvPr>
            <p:ph sz="quarter" idx="12"/>
          </p:nvPr>
        </p:nvPicPr>
        <p:blipFill rotWithShape="1">
          <a:blip r:embed="rId3"/>
          <a:stretch/>
        </p:blipFill>
        <p:spPr>
          <a:xfrm>
            <a:off x="228600" y="1709902"/>
            <a:ext cx="8677275" cy="1395083"/>
          </a:xfrm>
        </p:spPr>
      </p:pic>
      <p:sp>
        <p:nvSpPr>
          <p:cNvPr id="7" name="Text Placeholder 6">
            <a:extLst>
              <a:ext uri="{FF2B5EF4-FFF2-40B4-BE49-F238E27FC236}">
                <a16:creationId xmlns:a16="http://schemas.microsoft.com/office/drawing/2014/main" id="{93D139C9-5BEC-4A01-8ABE-C3F43194078D}"/>
              </a:ext>
            </a:extLst>
          </p:cNvPr>
          <p:cNvSpPr>
            <a:spLocks noGrp="1"/>
          </p:cNvSpPr>
          <p:nvPr>
            <p:ph sz="quarter" idx="13"/>
          </p:nvPr>
        </p:nvSpPr>
        <p:spPr>
          <a:xfrm>
            <a:off x="228600" y="3104985"/>
            <a:ext cx="8677800" cy="3031020"/>
          </a:xfrm>
        </p:spPr>
        <p:txBody>
          <a:bodyPr>
            <a:noAutofit/>
          </a:bodyPr>
          <a:lstStyle/>
          <a:p>
            <a:pPr marL="0" indent="0">
              <a:spcAft>
                <a:spcPts val="600"/>
              </a:spcAft>
              <a:buNone/>
            </a:pPr>
            <a:r>
              <a:rPr lang="en-US" sz="2000" dirty="0"/>
              <a:t>o</a:t>
            </a:r>
            <a:r>
              <a:rPr lang="en-US" sz="2000" dirty="0">
                <a:solidFill>
                  <a:schemeClr val="bg1"/>
                </a:solidFill>
              </a:rPr>
              <a:t>r, hearing it read aloud: </a:t>
            </a:r>
            <a:endParaRPr lang="en-US" sz="2000" dirty="0"/>
          </a:p>
          <a:p>
            <a:pPr marL="114300">
              <a:spcAft>
                <a:spcPts val="600"/>
              </a:spcAft>
              <a:buNone/>
            </a:pPr>
            <a:r>
              <a:rPr lang="en-US" sz="2000" noProof="1">
                <a:solidFill>
                  <a:schemeClr val="bg1"/>
                </a:solidFill>
              </a:rPr>
              <a:t>“sigma-summation Underscript k equals n 0 Overscript n Endscripts left-parenthesis StartFraction upper A Over StartAbsoluteValue k minus c EndAbsoluteValue plus 1 EndFraction cosine left-parenthesis k dot 2 pi x minus v t right-parenthesis cosine left-parenthesis r dot pi x right-parenthesis plus a right-parenthesis StartFraction 1 Over StartRoot 2 pi s EndRoot EndFraction e Superscript left-parenthesis minus StartFraction left-parenthesis x minus u right-parenthesis squared Over 2 s squared EndFraction right-parenthesis” ?</a:t>
            </a:r>
          </a:p>
        </p:txBody>
      </p:sp>
    </p:spTree>
    <p:extLst>
      <p:ext uri="{BB962C8B-B14F-4D97-AF65-F5344CB8AC3E}">
        <p14:creationId xmlns:p14="http://schemas.microsoft.com/office/powerpoint/2010/main" val="540031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CAF62F-4E62-4685-8091-3908D77E54C6}"/>
              </a:ext>
            </a:extLst>
          </p:cNvPr>
          <p:cNvSpPr>
            <a:spLocks noGrp="1"/>
          </p:cNvSpPr>
          <p:nvPr>
            <p:ph type="ctrTitle"/>
          </p:nvPr>
        </p:nvSpPr>
        <p:spPr/>
        <p:txBody>
          <a:bodyPr>
            <a:normAutofit/>
          </a:bodyPr>
          <a:lstStyle/>
          <a:p>
            <a:r>
              <a:rPr lang="en-US" dirty="0"/>
              <a:t>Students May Need to Learn to Navigate Math Using Expression Explorers</a:t>
            </a:r>
          </a:p>
        </p:txBody>
      </p:sp>
      <p:pic>
        <p:nvPicPr>
          <p:cNvPr id="13" name="Content Placeholder 12" descr="The MathJax expression explorer open and highlighting  just one term of a lengthy and complex expression.">
            <a:extLst>
              <a:ext uri="{FF2B5EF4-FFF2-40B4-BE49-F238E27FC236}">
                <a16:creationId xmlns:a16="http://schemas.microsoft.com/office/drawing/2014/main" id="{75C09330-D1AA-49C8-B944-2D1DBD6AEEA5}"/>
              </a:ext>
            </a:extLst>
          </p:cNvPr>
          <p:cNvPicPr>
            <a:picLocks noGrp="1" noChangeAspect="1"/>
          </p:cNvPicPr>
          <p:nvPr>
            <p:ph sz="quarter" idx="10"/>
          </p:nvPr>
        </p:nvPicPr>
        <p:blipFill>
          <a:blip r:embed="rId3"/>
          <a:stretch>
            <a:fillRect/>
          </a:stretch>
        </p:blipFill>
        <p:spPr>
          <a:xfrm>
            <a:off x="316089" y="1645762"/>
            <a:ext cx="8550837" cy="1705295"/>
          </a:xfrm>
        </p:spPr>
      </p:pic>
      <p:sp>
        <p:nvSpPr>
          <p:cNvPr id="4" name="Content Placeholder 3">
            <a:extLst>
              <a:ext uri="{FF2B5EF4-FFF2-40B4-BE49-F238E27FC236}">
                <a16:creationId xmlns:a16="http://schemas.microsoft.com/office/drawing/2014/main" id="{8BFAC9E2-0A01-30BC-5287-FB804B48F74B}"/>
              </a:ext>
            </a:extLst>
          </p:cNvPr>
          <p:cNvSpPr>
            <a:spLocks noGrp="1"/>
          </p:cNvSpPr>
          <p:nvPr>
            <p:ph sz="quarter" idx="12"/>
          </p:nvPr>
        </p:nvSpPr>
        <p:spPr>
          <a:xfrm>
            <a:off x="206158" y="3747911"/>
            <a:ext cx="8660768" cy="2456563"/>
          </a:xfrm>
        </p:spPr>
        <p:txBody>
          <a:bodyPr>
            <a:normAutofit fontScale="92500"/>
          </a:bodyPr>
          <a:lstStyle/>
          <a:p>
            <a:pPr marL="285750" indent="-285750">
              <a:spcAft>
                <a:spcPts val="1200"/>
              </a:spcAft>
              <a:buClr>
                <a:schemeClr val="bg1"/>
              </a:buClr>
              <a:buFont typeface="Arial" panose="020B0604020202020204" pitchFamily="34" charset="0"/>
              <a:buChar char="•"/>
            </a:pPr>
            <a:r>
              <a:rPr lang="en-US" dirty="0"/>
              <a:t>MathCAT: </a:t>
            </a:r>
            <a:r>
              <a:rPr lang="en-US" dirty="0">
                <a:hlinkClick r:id="rId4"/>
              </a:rPr>
              <a:t>https://nsoiffer.github.io/MathCAT/nav-commands.html</a:t>
            </a:r>
            <a:r>
              <a:rPr lang="en-US" dirty="0"/>
              <a:t>  </a:t>
            </a:r>
            <a:endParaRPr lang="en-US" dirty="0">
              <a:solidFill>
                <a:schemeClr val="accent5"/>
              </a:solidFill>
            </a:endParaRPr>
          </a:p>
          <a:p>
            <a:pPr marL="285750" indent="-285750">
              <a:spcAft>
                <a:spcPts val="1200"/>
              </a:spcAft>
              <a:buClr>
                <a:schemeClr val="bg1"/>
              </a:buClr>
              <a:buFont typeface="Arial" panose="020B0604020202020204" pitchFamily="34" charset="0"/>
              <a:buChar char="•"/>
            </a:pPr>
            <a:r>
              <a:rPr lang="en-US" dirty="0"/>
              <a:t>MathPlayer: </a:t>
            </a:r>
            <a:r>
              <a:rPr lang="en-US" dirty="0">
                <a:hlinkClick r:id="rId5"/>
              </a:rPr>
              <a:t>https://docs.wiris.com/en/mathplayer/navigation_commands</a:t>
            </a:r>
            <a:r>
              <a:rPr lang="en-US" dirty="0"/>
              <a:t> </a:t>
            </a:r>
            <a:endParaRPr lang="en-US" sz="1800" dirty="0">
              <a:solidFill>
                <a:schemeClr val="tx2">
                  <a:lumMod val="40000"/>
                  <a:lumOff val="60000"/>
                </a:schemeClr>
              </a:solidFill>
            </a:endParaRPr>
          </a:p>
          <a:p>
            <a:pPr marL="285750" indent="-285750">
              <a:spcAft>
                <a:spcPts val="1200"/>
              </a:spcAft>
              <a:buClr>
                <a:schemeClr val="bg1"/>
              </a:buClr>
              <a:buFont typeface="Arial" panose="020B0604020202020204" pitchFamily="34" charset="0"/>
              <a:buChar char="•"/>
            </a:pPr>
            <a:r>
              <a:rPr lang="en-US" dirty="0"/>
              <a:t>MathJax: </a:t>
            </a:r>
            <a:r>
              <a:rPr lang="en-US" dirty="0">
                <a:hlinkClick r:id="rId6"/>
              </a:rPr>
              <a:t>https://speechruleengine.org/www/keybindings.html</a:t>
            </a:r>
            <a:r>
              <a:rPr lang="en-US" dirty="0"/>
              <a:t> </a:t>
            </a:r>
            <a:endParaRPr lang="en-US" dirty="0">
              <a:solidFill>
                <a:schemeClr val="tx2">
                  <a:lumMod val="40000"/>
                  <a:lumOff val="60000"/>
                </a:schemeClr>
              </a:solidFill>
            </a:endParaRPr>
          </a:p>
          <a:p>
            <a:pPr marL="285750" indent="-285750">
              <a:spcAft>
                <a:spcPts val="1200"/>
              </a:spcAft>
              <a:buClr>
                <a:schemeClr val="bg1"/>
              </a:buClr>
              <a:buFont typeface="Arial" panose="020B0604020202020204" pitchFamily="34" charset="0"/>
              <a:buChar char="•"/>
            </a:pPr>
            <a:r>
              <a:rPr lang="en-US" dirty="0"/>
              <a:t>JAWS: </a:t>
            </a:r>
            <a:r>
              <a:rPr lang="en-US" dirty="0">
                <a:hlinkClick r:id="rId7"/>
              </a:rPr>
              <a:t>https://www.freedomscientific.com/training/teachers/accessing-math-content-with-jaws-and-fusion/</a:t>
            </a:r>
            <a:r>
              <a:rPr lang="en-US" dirty="0"/>
              <a:t> </a:t>
            </a:r>
            <a:endParaRPr lang="en-US" dirty="0">
              <a:solidFill>
                <a:schemeClr val="tx2">
                  <a:lumMod val="40000"/>
                  <a:lumOff val="60000"/>
                </a:schemeClr>
              </a:solidFill>
            </a:endParaRPr>
          </a:p>
          <a:p>
            <a:endParaRPr lang="en-US" dirty="0"/>
          </a:p>
        </p:txBody>
      </p:sp>
    </p:spTree>
    <p:extLst>
      <p:ext uri="{BB962C8B-B14F-4D97-AF65-F5344CB8AC3E}">
        <p14:creationId xmlns:p14="http://schemas.microsoft.com/office/powerpoint/2010/main" val="6535722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EF10D-8BD8-9CA3-3C9D-9C233442A216}"/>
              </a:ext>
            </a:extLst>
          </p:cNvPr>
          <p:cNvSpPr>
            <a:spLocks noGrp="1"/>
          </p:cNvSpPr>
          <p:nvPr>
            <p:ph type="title"/>
          </p:nvPr>
        </p:nvSpPr>
        <p:spPr/>
        <p:txBody>
          <a:bodyPr/>
          <a:lstStyle/>
          <a:p>
            <a:r>
              <a:rPr lang="en-US" dirty="0"/>
              <a:t>Expression Explorer Demo</a:t>
            </a:r>
          </a:p>
        </p:txBody>
      </p:sp>
      <p:sp>
        <p:nvSpPr>
          <p:cNvPr id="5" name="Content Placeholder 4">
            <a:extLst>
              <a:ext uri="{FF2B5EF4-FFF2-40B4-BE49-F238E27FC236}">
                <a16:creationId xmlns:a16="http://schemas.microsoft.com/office/drawing/2014/main" id="{7D26E620-5290-274A-65D3-1CC528792A68}"/>
              </a:ext>
            </a:extLst>
          </p:cNvPr>
          <p:cNvSpPr>
            <a:spLocks noGrp="1"/>
          </p:cNvSpPr>
          <p:nvPr>
            <p:ph sz="quarter" idx="10"/>
          </p:nvPr>
        </p:nvSpPr>
        <p:spPr/>
        <p:txBody>
          <a:bodyPr/>
          <a:lstStyle/>
          <a:p>
            <a:pPr>
              <a:spcAft>
                <a:spcPts val="600"/>
              </a:spcAft>
            </a:pPr>
            <a:r>
              <a:rPr lang="en-US" sz="2800" dirty="0"/>
              <a:t>To follow along, visit this Canvas page:</a:t>
            </a:r>
          </a:p>
          <a:p>
            <a:pPr>
              <a:spcAft>
                <a:spcPts val="600"/>
              </a:spcAft>
            </a:pPr>
            <a:r>
              <a:rPr lang="en-US" sz="2800" dirty="0">
                <a:hlinkClick r:id="rId3"/>
              </a:rPr>
              <a:t>https://iu.instructure.com/courses/1886472/pages/complex-math-examples</a:t>
            </a:r>
            <a:r>
              <a:rPr lang="en-US" sz="2800" dirty="0"/>
              <a:t>  or use this shortened URL:</a:t>
            </a:r>
          </a:p>
          <a:p>
            <a:r>
              <a:rPr lang="en-US" sz="2800" dirty="0">
                <a:hlinkClick r:id="rId4"/>
              </a:rPr>
              <a:t>https://go.iu.edu/4Djx</a:t>
            </a:r>
            <a:r>
              <a:rPr lang="en-US" sz="2800" dirty="0"/>
              <a:t> </a:t>
            </a:r>
          </a:p>
          <a:p>
            <a:endParaRPr lang="en-US" dirty="0"/>
          </a:p>
        </p:txBody>
      </p:sp>
      <p:pic>
        <p:nvPicPr>
          <p:cNvPr id="9" name="Content Placeholder 8" descr="Qr code to go to the demo page&#10;">
            <a:extLst>
              <a:ext uri="{FF2B5EF4-FFF2-40B4-BE49-F238E27FC236}">
                <a16:creationId xmlns:a16="http://schemas.microsoft.com/office/drawing/2014/main" id="{F4194C90-0FEE-4BD3-BC04-26CC3E787FFB}"/>
              </a:ext>
            </a:extLst>
          </p:cNvPr>
          <p:cNvPicPr>
            <a:picLocks noGrp="1" noChangeAspect="1"/>
          </p:cNvPicPr>
          <p:nvPr>
            <p:ph sz="quarter" idx="12"/>
          </p:nvPr>
        </p:nvPicPr>
        <p:blipFill>
          <a:blip r:embed="rId5"/>
          <a:stretch>
            <a:fillRect/>
          </a:stretch>
        </p:blipFill>
        <p:spPr>
          <a:xfrm>
            <a:off x="3401108" y="3540125"/>
            <a:ext cx="2332259" cy="2347913"/>
          </a:xfrm>
        </p:spPr>
      </p:pic>
    </p:spTree>
    <p:extLst>
      <p:ext uri="{BB962C8B-B14F-4D97-AF65-F5344CB8AC3E}">
        <p14:creationId xmlns:p14="http://schemas.microsoft.com/office/powerpoint/2010/main" val="1209774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7D9E3D-CB83-42DA-8EFD-0180F6CF6AE5}"/>
              </a:ext>
            </a:extLst>
          </p:cNvPr>
          <p:cNvSpPr>
            <a:spLocks noGrp="1"/>
          </p:cNvSpPr>
          <p:nvPr>
            <p:ph type="title"/>
          </p:nvPr>
        </p:nvSpPr>
        <p:spPr/>
        <p:txBody>
          <a:bodyPr/>
          <a:lstStyle/>
          <a:p>
            <a:r>
              <a:rPr lang="en-US" dirty="0"/>
              <a:t>Student Sentiments on Electronic Math</a:t>
            </a:r>
          </a:p>
        </p:txBody>
      </p:sp>
      <p:sp>
        <p:nvSpPr>
          <p:cNvPr id="6" name="Content Placeholder 5">
            <a:extLst>
              <a:ext uri="{FF2B5EF4-FFF2-40B4-BE49-F238E27FC236}">
                <a16:creationId xmlns:a16="http://schemas.microsoft.com/office/drawing/2014/main" id="{1CCEDF97-D7DD-4D5F-BD65-828E2F5EC141}"/>
              </a:ext>
            </a:extLst>
          </p:cNvPr>
          <p:cNvSpPr>
            <a:spLocks noGrp="1"/>
          </p:cNvSpPr>
          <p:nvPr>
            <p:ph sz="quarter" idx="10"/>
          </p:nvPr>
        </p:nvSpPr>
        <p:spPr>
          <a:xfrm>
            <a:off x="228600" y="993422"/>
            <a:ext cx="8813800" cy="5159022"/>
          </a:xfrm>
        </p:spPr>
        <p:txBody>
          <a:bodyPr>
            <a:normAutofit/>
          </a:bodyPr>
          <a:lstStyle/>
          <a:p>
            <a:pPr>
              <a:spcAft>
                <a:spcPts val="1200"/>
              </a:spcAft>
            </a:pPr>
            <a:r>
              <a:rPr lang="en-US" dirty="0"/>
              <a:t>Question: </a:t>
            </a:r>
          </a:p>
          <a:p>
            <a:pPr lvl="1"/>
            <a:r>
              <a:rPr lang="en-US" dirty="0"/>
              <a:t>“</a:t>
            </a:r>
            <a:r>
              <a:rPr lang="en-US" dirty="0">
                <a:effectLst/>
                <a:latin typeface="Segoe UI" panose="020B0502040204020203" pitchFamily="34" charset="0"/>
              </a:rPr>
              <a:t>Why didn’t you advocate more for accessibility in your math classes?”</a:t>
            </a:r>
          </a:p>
          <a:p>
            <a:pPr>
              <a:spcAft>
                <a:spcPts val="1200"/>
              </a:spcAft>
            </a:pPr>
            <a:r>
              <a:rPr lang="en-US" dirty="0">
                <a:latin typeface="+mj-lt"/>
              </a:rPr>
              <a:t>Colette’s reply: </a:t>
            </a:r>
          </a:p>
          <a:p>
            <a:pPr lvl="1"/>
            <a:r>
              <a:rPr lang="en-US" dirty="0">
                <a:effectLst/>
                <a:latin typeface="Segoe UI" panose="020B0502040204020203" pitchFamily="34" charset="0"/>
              </a:rPr>
              <a:t>“You don’t know where the problem lies. Is it the LMS? Is it the way they programmed the textbook? Is there something wrong with the screen reader? Who do you report the problem to when everyone will say it’s not their problem?” </a:t>
            </a:r>
          </a:p>
          <a:p>
            <a:pPr>
              <a:spcAft>
                <a:spcPts val="1200"/>
              </a:spcAft>
            </a:pPr>
            <a:r>
              <a:rPr lang="en-US" dirty="0"/>
              <a:t>After discussing how the Math Explorer tools are more effective at allowing discovery of an equation’s structure, </a:t>
            </a:r>
            <a:r>
              <a:rPr lang="en-US" dirty="0">
                <a:effectLst/>
                <a:latin typeface="Segoe UI" panose="020B0502040204020203" pitchFamily="34" charset="0"/>
              </a:rPr>
              <a:t>Nancy said:</a:t>
            </a:r>
            <a:endParaRPr lang="en-US" dirty="0"/>
          </a:p>
          <a:p>
            <a:pPr lvl="1"/>
            <a:r>
              <a:rPr lang="en-US" dirty="0">
                <a:effectLst/>
                <a:latin typeface="Segoe UI" panose="020B0502040204020203" pitchFamily="34" charset="0"/>
              </a:rPr>
              <a:t>“Why bother doing all these steps in the math explorer when it may not read correctly?” </a:t>
            </a:r>
          </a:p>
        </p:txBody>
      </p:sp>
    </p:spTree>
    <p:extLst>
      <p:ext uri="{BB962C8B-B14F-4D97-AF65-F5344CB8AC3E}">
        <p14:creationId xmlns:p14="http://schemas.microsoft.com/office/powerpoint/2010/main" val="779665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8480B-2ACC-4BA9-8D8B-3EF59306CD72}"/>
              </a:ext>
            </a:extLst>
          </p:cNvPr>
          <p:cNvSpPr>
            <a:spLocks noGrp="1"/>
          </p:cNvSpPr>
          <p:nvPr>
            <p:ph type="ctrTitle"/>
          </p:nvPr>
        </p:nvSpPr>
        <p:spPr/>
        <p:txBody>
          <a:bodyPr/>
          <a:lstStyle/>
          <a:p>
            <a:r>
              <a:rPr lang="en-US" dirty="0"/>
              <a:t>Some take aways</a:t>
            </a:r>
          </a:p>
        </p:txBody>
      </p:sp>
      <p:sp>
        <p:nvSpPr>
          <p:cNvPr id="5" name="Content Placeholder 4">
            <a:extLst>
              <a:ext uri="{FF2B5EF4-FFF2-40B4-BE49-F238E27FC236}">
                <a16:creationId xmlns:a16="http://schemas.microsoft.com/office/drawing/2014/main" id="{CBD3102D-9061-4B13-8745-ADB2CC3A858B}"/>
              </a:ext>
            </a:extLst>
          </p:cNvPr>
          <p:cNvSpPr>
            <a:spLocks noGrp="1"/>
          </p:cNvSpPr>
          <p:nvPr>
            <p:ph sz="quarter" idx="10"/>
          </p:nvPr>
        </p:nvSpPr>
        <p:spPr>
          <a:xfrm>
            <a:off x="252412" y="914400"/>
            <a:ext cx="8891587" cy="5382227"/>
          </a:xfrm>
        </p:spPr>
        <p:txBody>
          <a:bodyPr>
            <a:normAutofit fontScale="92500"/>
          </a:bodyPr>
          <a:lstStyle/>
          <a:p>
            <a:pPr marL="285750" indent="-285750">
              <a:spcAft>
                <a:spcPts val="1200"/>
              </a:spcAft>
              <a:buFont typeface="Arial" panose="020B0604020202020204" pitchFamily="34" charset="0"/>
              <a:buChar char="•"/>
            </a:pPr>
            <a:r>
              <a:rPr lang="en-US" sz="2400" dirty="0">
                <a:solidFill>
                  <a:schemeClr val="bg1">
                    <a:lumMod val="95000"/>
                  </a:schemeClr>
                </a:solidFill>
              </a:rPr>
              <a:t>There are a lot of subtle complexities to providing effective communication of mathematical content through speech text.</a:t>
            </a:r>
          </a:p>
          <a:p>
            <a:pPr marL="285750" indent="-285750">
              <a:spcAft>
                <a:spcPts val="1200"/>
              </a:spcAft>
              <a:buFont typeface="Arial" panose="020B0604020202020204" pitchFamily="34" charset="0"/>
              <a:buChar char="•"/>
            </a:pPr>
            <a:r>
              <a:rPr lang="en-US" sz="2400" dirty="0">
                <a:solidFill>
                  <a:schemeClr val="bg1">
                    <a:lumMod val="95000"/>
                  </a:schemeClr>
                </a:solidFill>
              </a:rPr>
              <a:t>Speech grammars were designed with specific goals and contexts in mind</a:t>
            </a:r>
          </a:p>
          <a:p>
            <a:pPr marL="742950" lvl="1" indent="-285750">
              <a:spcAft>
                <a:spcPts val="1200"/>
              </a:spcAft>
              <a:buFont typeface="Arial" panose="020B0604020202020204" pitchFamily="34" charset="0"/>
              <a:buChar char="•"/>
            </a:pPr>
            <a:r>
              <a:rPr lang="en-US" sz="2400" dirty="0">
                <a:solidFill>
                  <a:schemeClr val="bg1">
                    <a:lumMod val="95000"/>
                  </a:schemeClr>
                </a:solidFill>
              </a:rPr>
              <a:t>The wrong choice of speech grammar and speech grammar settings could lead to miscommunication and misunderstanding of math content.</a:t>
            </a:r>
          </a:p>
          <a:p>
            <a:pPr marL="742950" lvl="1" indent="-285750">
              <a:spcAft>
                <a:spcPts val="1200"/>
              </a:spcAft>
              <a:buFont typeface="Arial" panose="020B0604020202020204" pitchFamily="34" charset="0"/>
              <a:buChar char="•"/>
            </a:pPr>
            <a:r>
              <a:rPr lang="en-US" sz="2400" dirty="0">
                <a:solidFill>
                  <a:schemeClr val="bg1">
                    <a:lumMod val="95000"/>
                  </a:schemeClr>
                </a:solidFill>
              </a:rPr>
              <a:t>Users dependent on speech should be informed consumers and get training on how to correctly interpret what they are hearing</a:t>
            </a:r>
          </a:p>
          <a:p>
            <a:pPr marL="285750" indent="-285750">
              <a:spcAft>
                <a:spcPts val="1200"/>
              </a:spcAft>
              <a:buFont typeface="Arial" panose="020B0604020202020204" pitchFamily="34" charset="0"/>
              <a:buChar char="•"/>
            </a:pPr>
            <a:r>
              <a:rPr lang="en-US" sz="2400" dirty="0">
                <a:solidFill>
                  <a:schemeClr val="bg1">
                    <a:lumMod val="95000"/>
                  </a:schemeClr>
                </a:solidFill>
              </a:rPr>
              <a:t>Some tools do not give you a choice in math grammar and may not offer any customization</a:t>
            </a:r>
          </a:p>
          <a:p>
            <a:pPr marL="285750" indent="-285750">
              <a:spcAft>
                <a:spcPts val="1200"/>
              </a:spcAft>
              <a:buFont typeface="Arial" panose="020B0604020202020204" pitchFamily="34" charset="0"/>
              <a:buChar char="•"/>
            </a:pPr>
            <a:r>
              <a:rPr lang="en-US" sz="2400" dirty="0">
                <a:solidFill>
                  <a:schemeClr val="bg1">
                    <a:lumMod val="95000"/>
                  </a:schemeClr>
                </a:solidFill>
              </a:rPr>
              <a:t>Some tools simply do a poor job of converting MathML into speech</a:t>
            </a:r>
          </a:p>
        </p:txBody>
      </p:sp>
    </p:spTree>
    <p:extLst>
      <p:ext uri="{BB962C8B-B14F-4D97-AF65-F5344CB8AC3E}">
        <p14:creationId xmlns:p14="http://schemas.microsoft.com/office/powerpoint/2010/main" val="29803293"/>
      </p:ext>
    </p:extLst>
  </p:cSld>
  <p:clrMapOvr>
    <a:masterClrMapping/>
  </p:clrMapOvr>
  <mc:AlternateContent xmlns:mc="http://schemas.openxmlformats.org/markup-compatibility/2006" xmlns:p14="http://schemas.microsoft.com/office/powerpoint/2010/main">
    <mc:Choice Requires="p14">
      <p:transition spd="slow" p14:dur="2000" advTm="23347"/>
    </mc:Choice>
    <mc:Fallback xmlns="">
      <p:transition spd="slow" advTm="2334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5587AE2-9A6D-D33C-965F-45373A4E6A64}"/>
              </a:ext>
            </a:extLst>
          </p:cNvPr>
          <p:cNvSpPr>
            <a:spLocks noGrp="1"/>
          </p:cNvSpPr>
          <p:nvPr>
            <p:ph type="ctrTitle"/>
          </p:nvPr>
        </p:nvSpPr>
        <p:spPr/>
        <p:txBody>
          <a:bodyPr/>
          <a:lstStyle/>
          <a:p>
            <a:r>
              <a:rPr lang="en-US" dirty="0"/>
              <a:t>The Quiz Question Answer </a:t>
            </a:r>
            <a:r>
              <a:rPr lang="en-US" sz="2400" dirty="0"/>
              <a:t>(2)</a:t>
            </a:r>
            <a:endParaRPr lang="en-US" dirty="0"/>
          </a:p>
        </p:txBody>
      </p:sp>
      <p:sp>
        <p:nvSpPr>
          <p:cNvPr id="11" name="Content Placeholder 10">
            <a:extLst>
              <a:ext uri="{FF2B5EF4-FFF2-40B4-BE49-F238E27FC236}">
                <a16:creationId xmlns:a16="http://schemas.microsoft.com/office/drawing/2014/main" id="{1D262D50-3174-105C-CE5F-61C2FE152CB8}"/>
              </a:ext>
            </a:extLst>
          </p:cNvPr>
          <p:cNvSpPr>
            <a:spLocks noGrp="1"/>
          </p:cNvSpPr>
          <p:nvPr>
            <p:ph sz="quarter" idx="10"/>
          </p:nvPr>
        </p:nvSpPr>
        <p:spPr/>
        <p:txBody>
          <a:bodyPr>
            <a:normAutofit/>
          </a:bodyPr>
          <a:lstStyle/>
          <a:p>
            <a:r>
              <a:rPr lang="en-US" sz="2400" dirty="0"/>
              <a:t>If the square root extended over the quantity 4 plus 5, the answer would be the square root of 9, which is 3.</a:t>
            </a:r>
          </a:p>
          <a:p>
            <a:r>
              <a:rPr lang="en-US" sz="2400" dirty="0"/>
              <a:t>But, if the square root only extended over the 4, then the square root of 4 is 2 and the answer would be 2 plus 5, which is 7.</a:t>
            </a:r>
          </a:p>
          <a:p>
            <a:r>
              <a:rPr lang="en-US" sz="2400" dirty="0"/>
              <a:t>Unfortunately, JAWS would read either possibility the same.</a:t>
            </a:r>
          </a:p>
        </p:txBody>
      </p:sp>
      <p:pic>
        <p:nvPicPr>
          <p:cNvPr id="13" name="Picture Placeholder 12" descr="The quiz web page as displayed in FireFox. The equation in the question is displayed as [Begin math] StartRoot 4 plus 5 EndRoot [End math]">
            <a:extLst>
              <a:ext uri="{FF2B5EF4-FFF2-40B4-BE49-F238E27FC236}">
                <a16:creationId xmlns:a16="http://schemas.microsoft.com/office/drawing/2014/main" id="{A1178F64-B89E-8ADA-960C-5B7969C71B56}"/>
              </a:ext>
            </a:extLst>
          </p:cNvPr>
          <p:cNvPicPr>
            <a:picLocks noGrp="1" noChangeAspect="1"/>
          </p:cNvPicPr>
          <p:nvPr>
            <p:ph sz="quarter" idx="12"/>
          </p:nvPr>
        </p:nvPicPr>
        <p:blipFill rotWithShape="1">
          <a:blip r:embed="rId3"/>
          <a:stretch/>
        </p:blipFill>
        <p:spPr>
          <a:xfrm>
            <a:off x="4764088" y="1468403"/>
            <a:ext cx="4133850" cy="4170432"/>
          </a:xfrm>
          <a:prstGeom prst="rect">
            <a:avLst/>
          </a:prstGeom>
        </p:spPr>
      </p:pic>
    </p:spTree>
    <p:extLst>
      <p:ext uri="{BB962C8B-B14F-4D97-AF65-F5344CB8AC3E}">
        <p14:creationId xmlns:p14="http://schemas.microsoft.com/office/powerpoint/2010/main" val="2053813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2F70E-DF3A-4B3D-A81E-250CF3D9AFEF}"/>
              </a:ext>
            </a:extLst>
          </p:cNvPr>
          <p:cNvSpPr>
            <a:spLocks noGrp="1"/>
          </p:cNvSpPr>
          <p:nvPr>
            <p:ph type="ctrTitle"/>
          </p:nvPr>
        </p:nvSpPr>
        <p:spPr>
          <a:xfrm>
            <a:off x="220043" y="173478"/>
            <a:ext cx="8923957" cy="638906"/>
          </a:xfrm>
        </p:spPr>
        <p:txBody>
          <a:bodyPr>
            <a:normAutofit/>
          </a:bodyPr>
          <a:lstStyle/>
          <a:p>
            <a:r>
              <a:rPr lang="en-US" dirty="0"/>
              <a:t>Tools Should Be Better – Let’s Raise the Bar</a:t>
            </a:r>
          </a:p>
        </p:txBody>
      </p:sp>
      <p:sp>
        <p:nvSpPr>
          <p:cNvPr id="3" name="Content Placeholder 2">
            <a:extLst>
              <a:ext uri="{FF2B5EF4-FFF2-40B4-BE49-F238E27FC236}">
                <a16:creationId xmlns:a16="http://schemas.microsoft.com/office/drawing/2014/main" id="{CBEEA70C-370A-4AD3-98CE-7CDA8672D62B}"/>
              </a:ext>
            </a:extLst>
          </p:cNvPr>
          <p:cNvSpPr>
            <a:spLocks noGrp="1"/>
          </p:cNvSpPr>
          <p:nvPr>
            <p:ph sz="quarter" idx="10"/>
          </p:nvPr>
        </p:nvSpPr>
        <p:spPr>
          <a:xfrm>
            <a:off x="252413" y="1031875"/>
            <a:ext cx="7916227" cy="5049838"/>
          </a:xfrm>
        </p:spPr>
        <p:txBody>
          <a:bodyPr/>
          <a:lstStyle/>
          <a:p>
            <a:pPr marL="285750" indent="-285750">
              <a:buFont typeface="Arial" panose="020B0604020202020204" pitchFamily="34" charset="0"/>
              <a:buChar char="•"/>
            </a:pPr>
            <a:r>
              <a:rPr lang="en-US" sz="2400" dirty="0"/>
              <a:t>More and more STEM content is being “Born Digital”</a:t>
            </a:r>
          </a:p>
          <a:p>
            <a:pPr marL="285750" indent="-285750">
              <a:buFont typeface="Arial" panose="020B0604020202020204" pitchFamily="34" charset="0"/>
              <a:buChar char="•"/>
            </a:pPr>
            <a:r>
              <a:rPr lang="en-US" sz="2400" dirty="0"/>
              <a:t>We need reliable tools of production and consumption so those born digital STEM materials can truly be “Born Accessible” for the widest audience possible</a:t>
            </a:r>
          </a:p>
          <a:p>
            <a:pPr marL="285750" indent="-285750">
              <a:buFont typeface="Arial" panose="020B0604020202020204" pitchFamily="34" charset="0"/>
              <a:buChar char="•"/>
            </a:pPr>
            <a:r>
              <a:rPr lang="en-US" sz="2400" dirty="0"/>
              <a:t>AT vendors need to hear that supporting STEM content is important</a:t>
            </a:r>
          </a:p>
          <a:p>
            <a:pPr marL="285750" indent="-285750">
              <a:buFont typeface="Arial" panose="020B0604020202020204" pitchFamily="34" charset="0"/>
              <a:buChar char="•"/>
            </a:pPr>
            <a:r>
              <a:rPr lang="en-US" sz="2400" dirty="0"/>
              <a:t>AT Vendors, eText platform developers, and content creators need to hear that they need to have qualified people that understand the space they are working in</a:t>
            </a:r>
          </a:p>
        </p:txBody>
      </p:sp>
    </p:spTree>
    <p:extLst>
      <p:ext uri="{BB962C8B-B14F-4D97-AF65-F5344CB8AC3E}">
        <p14:creationId xmlns:p14="http://schemas.microsoft.com/office/powerpoint/2010/main" val="31332762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2E9D-1AB0-4272-82A1-2973306874BB}"/>
              </a:ext>
            </a:extLst>
          </p:cNvPr>
          <p:cNvSpPr>
            <a:spLocks noGrp="1"/>
          </p:cNvSpPr>
          <p:nvPr>
            <p:ph type="title"/>
          </p:nvPr>
        </p:nvSpPr>
        <p:spPr/>
        <p:txBody>
          <a:bodyPr/>
          <a:lstStyle/>
          <a:p>
            <a:r>
              <a:rPr lang="en-US" dirty="0"/>
              <a:t>Reported the issue to Vispero</a:t>
            </a:r>
          </a:p>
        </p:txBody>
      </p:sp>
      <p:pic>
        <p:nvPicPr>
          <p:cNvPr id="6" name="Content Placeholder 5" descr="Screenshot of JAWS not reading MathML in a clear, unambiguous manner issue #539 on the Freedom Scientific github issues">
            <a:extLst>
              <a:ext uri="{FF2B5EF4-FFF2-40B4-BE49-F238E27FC236}">
                <a16:creationId xmlns:a16="http://schemas.microsoft.com/office/drawing/2014/main" id="{5DB0DFC4-1DFE-4BFE-B95A-E0777C0AA916}"/>
              </a:ext>
            </a:extLst>
          </p:cNvPr>
          <p:cNvPicPr>
            <a:picLocks noGrp="1" noChangeAspect="1"/>
          </p:cNvPicPr>
          <p:nvPr>
            <p:ph sz="quarter" idx="10"/>
          </p:nvPr>
        </p:nvPicPr>
        <p:blipFill>
          <a:blip r:embed="rId3"/>
          <a:stretch>
            <a:fillRect/>
          </a:stretch>
        </p:blipFill>
        <p:spPr>
          <a:xfrm>
            <a:off x="2367863" y="878400"/>
            <a:ext cx="4408274" cy="3697262"/>
          </a:xfrm>
        </p:spPr>
      </p:pic>
      <p:sp>
        <p:nvSpPr>
          <p:cNvPr id="7" name="Content Placeholder 6">
            <a:extLst>
              <a:ext uri="{FF2B5EF4-FFF2-40B4-BE49-F238E27FC236}">
                <a16:creationId xmlns:a16="http://schemas.microsoft.com/office/drawing/2014/main" id="{95F00E99-C38A-4957-889B-38B2E8E5CE4D}"/>
              </a:ext>
            </a:extLst>
          </p:cNvPr>
          <p:cNvSpPr>
            <a:spLocks noGrp="1"/>
          </p:cNvSpPr>
          <p:nvPr>
            <p:ph sz="quarter" idx="12"/>
          </p:nvPr>
        </p:nvSpPr>
        <p:spPr>
          <a:xfrm>
            <a:off x="228600" y="4562272"/>
            <a:ext cx="8677800" cy="1326093"/>
          </a:xfrm>
        </p:spPr>
        <p:txBody>
          <a:bodyPr/>
          <a:lstStyle/>
          <a:p>
            <a:r>
              <a:rPr lang="en-US" dirty="0"/>
              <a:t>Please feel free to pile on comments to the issue:</a:t>
            </a:r>
            <a:br>
              <a:rPr lang="en-US" dirty="0"/>
            </a:br>
            <a:r>
              <a:rPr lang="en-US" dirty="0">
                <a:hlinkClick r:id="rId4"/>
              </a:rPr>
              <a:t>https://github.com/FreedomScientific/VFO-standards-support/issues/539</a:t>
            </a:r>
            <a:r>
              <a:rPr lang="en-US" dirty="0"/>
              <a:t> </a:t>
            </a:r>
          </a:p>
        </p:txBody>
      </p:sp>
    </p:spTree>
    <p:extLst>
      <p:ext uri="{BB962C8B-B14F-4D97-AF65-F5344CB8AC3E}">
        <p14:creationId xmlns:p14="http://schemas.microsoft.com/office/powerpoint/2010/main" val="6249780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52AB-174D-4258-B12D-F218522BEDD7}"/>
              </a:ext>
            </a:extLst>
          </p:cNvPr>
          <p:cNvSpPr>
            <a:spLocks noGrp="1"/>
          </p:cNvSpPr>
          <p:nvPr>
            <p:ph type="ctrTitle"/>
          </p:nvPr>
        </p:nvSpPr>
        <p:spPr/>
        <p:txBody>
          <a:bodyPr/>
          <a:lstStyle/>
          <a:p>
            <a:pPr algn="ctr"/>
            <a:r>
              <a:rPr lang="en-US" dirty="0"/>
              <a:t>Thoughts… Discussion… Ideas???</a:t>
            </a:r>
          </a:p>
        </p:txBody>
      </p:sp>
      <p:pic>
        <p:nvPicPr>
          <p:cNvPr id="5" name="Content Placeholder 4">
            <a:extLst>
              <a:ext uri="{FF2B5EF4-FFF2-40B4-BE49-F238E27FC236}">
                <a16:creationId xmlns:a16="http://schemas.microsoft.com/office/drawing/2014/main" id="{D64E7450-4E62-4EDF-81FF-9209DACB02EA}"/>
              </a:ext>
              <a:ext uri="{C183D7F6-B498-43B3-948B-1728B52AA6E4}">
                <adec:decorative xmlns:adec="http://schemas.microsoft.com/office/drawing/2017/decorative" val="1"/>
              </a:ext>
            </a:extLst>
          </p:cNvPr>
          <p:cNvPicPr>
            <a:picLocks noGrp="1" noChangeAspect="1"/>
          </p:cNvPicPr>
          <p:nvPr>
            <p:ph sz="quarter" idx="10"/>
          </p:nvPr>
        </p:nvPicPr>
        <p:blipFill>
          <a:blip r:embed="rId3"/>
          <a:stretch>
            <a:fillRect/>
          </a:stretch>
        </p:blipFill>
        <p:spPr>
          <a:xfrm>
            <a:off x="710506" y="1031875"/>
            <a:ext cx="7722988" cy="5049838"/>
          </a:xfrm>
        </p:spPr>
      </p:pic>
    </p:spTree>
    <p:extLst>
      <p:ext uri="{BB962C8B-B14F-4D97-AF65-F5344CB8AC3E}">
        <p14:creationId xmlns:p14="http://schemas.microsoft.com/office/powerpoint/2010/main" val="3967975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C481B7-52F1-40E2-A1AB-B0E4412F7AFF}"/>
              </a:ext>
            </a:extLst>
          </p:cNvPr>
          <p:cNvSpPr>
            <a:spLocks noGrp="1"/>
          </p:cNvSpPr>
          <p:nvPr>
            <p:ph type="title"/>
          </p:nvPr>
        </p:nvSpPr>
        <p:spPr/>
        <p:txBody>
          <a:bodyPr anchor="t"/>
          <a:lstStyle/>
          <a:p>
            <a:r>
              <a:rPr lang="en-US" dirty="0"/>
              <a:t>Why Special Attention to Spoken Electronic Math Content is Necessary</a:t>
            </a:r>
          </a:p>
        </p:txBody>
      </p:sp>
    </p:spTree>
    <p:extLst>
      <p:ext uri="{BB962C8B-B14F-4D97-AF65-F5344CB8AC3E}">
        <p14:creationId xmlns:p14="http://schemas.microsoft.com/office/powerpoint/2010/main" val="350040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6C1FB1-3332-49FB-8197-29793122271F}"/>
              </a:ext>
            </a:extLst>
          </p:cNvPr>
          <p:cNvSpPr>
            <a:spLocks noGrp="1"/>
          </p:cNvSpPr>
          <p:nvPr>
            <p:ph type="ctrTitle"/>
          </p:nvPr>
        </p:nvSpPr>
        <p:spPr/>
        <p:txBody>
          <a:bodyPr/>
          <a:lstStyle/>
          <a:p>
            <a:r>
              <a:rPr lang="en-US"/>
              <a:t>A Downside of Embossed Braille Materials</a:t>
            </a:r>
          </a:p>
        </p:txBody>
      </p:sp>
      <p:sp>
        <p:nvSpPr>
          <p:cNvPr id="7" name="Content Placeholder 6">
            <a:extLst>
              <a:ext uri="{FF2B5EF4-FFF2-40B4-BE49-F238E27FC236}">
                <a16:creationId xmlns:a16="http://schemas.microsoft.com/office/drawing/2014/main" id="{BAFF29CA-1E3F-4D74-9F4D-8F52867F69A7}"/>
              </a:ext>
            </a:extLst>
          </p:cNvPr>
          <p:cNvSpPr>
            <a:spLocks noGrp="1"/>
          </p:cNvSpPr>
          <p:nvPr>
            <p:ph sz="quarter" idx="10"/>
          </p:nvPr>
        </p:nvSpPr>
        <p:spPr/>
        <p:txBody>
          <a:bodyPr anchor="ctr">
            <a:normAutofit/>
          </a:bodyPr>
          <a:lstStyle/>
          <a:p>
            <a:r>
              <a:rPr lang="en-US" sz="3200"/>
              <a:t>A consideration for braille readers is the physical volume of paper required for embossed braille materials</a:t>
            </a:r>
          </a:p>
        </p:txBody>
      </p:sp>
      <p:pic>
        <p:nvPicPr>
          <p:cNvPr id="10" name="Picture Placeholder 9" descr="The braille Bible is 38 volumes of braille. If stacked up it is over 2 meters in height.">
            <a:extLst>
              <a:ext uri="{FF2B5EF4-FFF2-40B4-BE49-F238E27FC236}">
                <a16:creationId xmlns:a16="http://schemas.microsoft.com/office/drawing/2014/main" id="{579B5F8F-57CD-4FC2-9EF8-C967431EA421}"/>
              </a:ext>
            </a:extLst>
          </p:cNvPr>
          <p:cNvPicPr>
            <a:picLocks noGrp="1" noChangeAspect="1"/>
          </p:cNvPicPr>
          <p:nvPr>
            <p:ph type="pic" sz="quarter" idx="11"/>
          </p:nvPr>
        </p:nvPicPr>
        <p:blipFill>
          <a:blip r:embed="rId2"/>
          <a:srcRect t="104" b="104"/>
          <a:stretch>
            <a:fillRect/>
          </a:stretch>
        </p:blipFill>
        <p:spPr/>
      </p:pic>
    </p:spTree>
    <p:extLst>
      <p:ext uri="{BB962C8B-B14F-4D97-AF65-F5344CB8AC3E}">
        <p14:creationId xmlns:p14="http://schemas.microsoft.com/office/powerpoint/2010/main" val="108035196"/>
      </p:ext>
    </p:extLst>
  </p:cSld>
  <p:clrMapOvr>
    <a:masterClrMapping/>
  </p:clrMapOvr>
</p:sld>
</file>

<file path=ppt/theme/theme1.xml><?xml version="1.0" encoding="utf-8"?>
<a:theme xmlns:a="http://schemas.openxmlformats.org/drawingml/2006/main" name="Mai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BACC6"/>
      </a:hlink>
      <a:folHlink>
        <a:srgbClr val="4BACC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4DCF6A4586FA4991CF421231B024A5" ma:contentTypeVersion="12" ma:contentTypeDescription="Create a new document." ma:contentTypeScope="" ma:versionID="57787a2c2bc9ce6476fd7ce189575f01">
  <xsd:schema xmlns:xsd="http://www.w3.org/2001/XMLSchema" xmlns:xs="http://www.w3.org/2001/XMLSchema" xmlns:p="http://schemas.microsoft.com/office/2006/metadata/properties" xmlns:ns2="1209ccb1-1ba9-49c1-b21c-57698013a74d" xmlns:ns3="0e9f4f7a-58bf-433b-8230-0801f1ed4cc2" targetNamespace="http://schemas.microsoft.com/office/2006/metadata/properties" ma:root="true" ma:fieldsID="322dcc78188d56465479393af813041e" ns2:_="" ns3:_="">
    <xsd:import namespace="1209ccb1-1ba9-49c1-b21c-57698013a74d"/>
    <xsd:import namespace="0e9f4f7a-58bf-433b-8230-0801f1ed4c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9ccb1-1ba9-49c1-b21c-57698013a7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9f4f7a-58bf-433b-8230-0801f1ed4cc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C3DE537E-1412-4DF2-9DFD-41F30EC291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9ccb1-1ba9-49c1-b21c-57698013a74d"/>
    <ds:schemaRef ds:uri="0e9f4f7a-58bf-433b-8230-0801f1ed4c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elements/1.1/"/>
    <ds:schemaRef ds:uri="http://www.w3.org/XML/1998/namespace"/>
    <ds:schemaRef ds:uri="http://purl.org/dc/dcmitype/"/>
    <ds:schemaRef ds:uri="http://purl.org/dc/terms/"/>
    <ds:schemaRef ds:uri="http://schemas.microsoft.com/office/2006/documentManagement/types"/>
    <ds:schemaRef ds:uri="0e9f4f7a-58bf-433b-8230-0801f1ed4cc2"/>
    <ds:schemaRef ds:uri="http://schemas.microsoft.com/office/2006/metadata/properties"/>
    <ds:schemaRef ds:uri="http://schemas.openxmlformats.org/package/2006/metadata/core-properties"/>
    <ds:schemaRef ds:uri="http://schemas.microsoft.com/office/infopath/2007/PartnerControls"/>
    <ds:schemaRef ds:uri="1209ccb1-1ba9-49c1-b21c-57698013a74d"/>
  </ds:schemaRefs>
</ds:datastoreItem>
</file>

<file path=docProps/app.xml><?xml version="1.0" encoding="utf-8"?>
<Properties xmlns="http://schemas.openxmlformats.org/officeDocument/2006/extended-properties" xmlns:vt="http://schemas.openxmlformats.org/officeDocument/2006/docPropsVTypes">
  <TotalTime>1504</TotalTime>
  <Words>4653</Words>
  <Application>Microsoft Office PowerPoint</Application>
  <PresentationFormat>On-screen Show (4:3)</PresentationFormat>
  <Paragraphs>357</Paragraphs>
  <Slides>72</Slides>
  <Notes>48</Notes>
  <HiddenSlides>8</HiddenSlides>
  <MMClips>19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Arial</vt:lpstr>
      <vt:lpstr>Calibri</vt:lpstr>
      <vt:lpstr>Courier New</vt:lpstr>
      <vt:lpstr>Helvetica</vt:lpstr>
      <vt:lpstr>Helvetica Neue</vt:lpstr>
      <vt:lpstr>Open Sans</vt:lpstr>
      <vt:lpstr>Segoe UI</vt:lpstr>
      <vt:lpstr>Wingdings</vt:lpstr>
      <vt:lpstr>Main</vt:lpstr>
      <vt:lpstr>What Grade Did Your Screen Reader Get in Arithmetic?</vt:lpstr>
      <vt:lpstr>Presenters</vt:lpstr>
      <vt:lpstr>Every Good STEM Webinar  Starts with a Math Quiz</vt:lpstr>
      <vt:lpstr>Demo Math Quiz Question</vt:lpstr>
      <vt:lpstr>The Math Quiz as Read by JAWS</vt:lpstr>
      <vt:lpstr>The Quiz Question Answer</vt:lpstr>
      <vt:lpstr>The Quiz Question Answer (2)</vt:lpstr>
      <vt:lpstr>Why Special Attention to Spoken Electronic Math Content is Necessary</vt:lpstr>
      <vt:lpstr>A Downside of Embossed Braille Materials</vt:lpstr>
      <vt:lpstr>Electronic Braille Has Its Downsides Too</vt:lpstr>
      <vt:lpstr>Happily, the W3C Has a Math Standard: MathML</vt:lpstr>
      <vt:lpstr>MathML is easily embedded into HTML5</vt:lpstr>
      <vt:lpstr>We Started Promoting Electronic Math</vt:lpstr>
      <vt:lpstr>Then the Problems Came</vt:lpstr>
      <vt:lpstr>Troubleshooting</vt:lpstr>
      <vt:lpstr>Samples of Potentially Ambiguous MathML</vt:lpstr>
      <vt:lpstr>Is it Us?</vt:lpstr>
      <vt:lpstr>We Decided to Get a Few Other Opinions…</vt:lpstr>
      <vt:lpstr>How Screen Readers Speak Math</vt:lpstr>
      <vt:lpstr>How Should a Screen-Reader Speak Math?</vt:lpstr>
      <vt:lpstr>How Should a Screen-Reader Speak MathML?</vt:lpstr>
      <vt:lpstr>First Handbook for Spoken Mathematics?</vt:lpstr>
      <vt:lpstr>Enter the Grammars for Speaking Math</vt:lpstr>
      <vt:lpstr>The MathSpeak Grammar</vt:lpstr>
      <vt:lpstr>MathSpeak Core Specification</vt:lpstr>
      <vt:lpstr>The ClearSpeak Grammar</vt:lpstr>
      <vt:lpstr>ClearSpeak Grammar Spec, Tutorial, History</vt:lpstr>
      <vt:lpstr>The SimpleSpeak Grammar</vt:lpstr>
      <vt:lpstr>JAWS - HTML - Case of the missing plus signs</vt:lpstr>
      <vt:lpstr>JAWS – Required Punctuation Setting</vt:lpstr>
      <vt:lpstr>JAWS - HTML – Square Roots</vt:lpstr>
      <vt:lpstr>JAWS – HTML – Trig Functions</vt:lpstr>
      <vt:lpstr>JAWS – HTML – Fractions</vt:lpstr>
      <vt:lpstr>JAWS – HTML – Superscripts</vt:lpstr>
      <vt:lpstr>VoiceOver MacOS - HTML – Square Roots</vt:lpstr>
      <vt:lpstr>VoiceOver MacOS – HTML – Trig Functions</vt:lpstr>
      <vt:lpstr>VoiceOver MacOS – HTML – Fractions</vt:lpstr>
      <vt:lpstr>VoiceOver MacOS – HTML – Superscripts</vt:lpstr>
      <vt:lpstr>NVDA+MathCAT – HTML – Square Roots</vt:lpstr>
      <vt:lpstr>NVDA+MathCAT – HTML – Trig Functions</vt:lpstr>
      <vt:lpstr>NVDA+MathCAT – HTML – Fractions</vt:lpstr>
      <vt:lpstr>NVDA+MathCAT – HTML – Superscripts</vt:lpstr>
      <vt:lpstr>How Screen Readers Read Math in Word Documents</vt:lpstr>
      <vt:lpstr>JAWS – Word with Microsoft Math Objects</vt:lpstr>
      <vt:lpstr>VoiceOver – Word with Microsoft Math Objects</vt:lpstr>
      <vt:lpstr>Neil Soiffer on Where MathPlayer Works</vt:lpstr>
      <vt:lpstr>NVDA with MathPlayer’s Default Settings</vt:lpstr>
      <vt:lpstr>Be Aware of MathPlayer’s Default Settings</vt:lpstr>
      <vt:lpstr>NVDA and MathPlayer Set to Read for Blindness</vt:lpstr>
      <vt:lpstr>MathPlayer’s Future Under Wiris is Uncertain</vt:lpstr>
      <vt:lpstr>Testing Summary</vt:lpstr>
      <vt:lpstr>Summaries of Screen Readers and Consuming Math Content - JAWS</vt:lpstr>
      <vt:lpstr>Summaries of Screen Readers and Consuming Math Content – JAWS (2)</vt:lpstr>
      <vt:lpstr>Summaries of Screen Readers and Consuming Math Content – VoiceOver (Mac OS)</vt:lpstr>
      <vt:lpstr>Summaries of Screen Readers and Consuming Math Content – VoiceOver (Mac OS) (2)</vt:lpstr>
      <vt:lpstr>Summaries of Screen Readers and Consuming Math Content – NVDA (Windows)</vt:lpstr>
      <vt:lpstr>Summaries of Screen Readers and Consuming Math Content – NVDA + MathCAT</vt:lpstr>
      <vt:lpstr>Summaries of Screen Readers and Consuming Math Content – NVDA + MathCAT (2)</vt:lpstr>
      <vt:lpstr>DAISY Webinars on Accessible Math</vt:lpstr>
      <vt:lpstr>Summaries of Screen Readers and Consuming Math Content – MathPlayer</vt:lpstr>
      <vt:lpstr>Summaries of Screen Readers and Consuming Math Content – MathPlayer (2)</vt:lpstr>
      <vt:lpstr>The MathCAT NVDA Addon</vt:lpstr>
      <vt:lpstr>MathJax Math to Speech Text Converter</vt:lpstr>
      <vt:lpstr>The MathCAT Demo</vt:lpstr>
      <vt:lpstr>Linear Math Speech Will Not Always Cut It</vt:lpstr>
      <vt:lpstr>Students May Need to Learn to Navigate Math Using Expression Explorers</vt:lpstr>
      <vt:lpstr>Expression Explorer Demo</vt:lpstr>
      <vt:lpstr>Student Sentiments on Electronic Math</vt:lpstr>
      <vt:lpstr>Some take aways</vt:lpstr>
      <vt:lpstr>Tools Should Be Better – Let’s Raise the Bar</vt:lpstr>
      <vt:lpstr>Reported the issue to Vispero</vt:lpstr>
      <vt:lpstr>Thoughts… Discussion…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V261 Technology in Public Affairs</dc:title>
  <dc:creator>Brian Richwine;mstores@indiana.edu</dc:creator>
  <cp:lastModifiedBy>Richwine, Brian L</cp:lastModifiedBy>
  <cp:revision>31</cp:revision>
  <dcterms:created xsi:type="dcterms:W3CDTF">2020-09-01T01:48:58Z</dcterms:created>
  <dcterms:modified xsi:type="dcterms:W3CDTF">2022-11-17T07:05:49Z</dcterms:modified>
</cp:coreProperties>
</file>