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Lst>
  <p:notesMasterIdLst>
    <p:notesMasterId r:id="rId55"/>
  </p:notesMasterIdLst>
  <p:sldIdLst>
    <p:sldId id="266" r:id="rId4"/>
    <p:sldId id="1289" r:id="rId5"/>
    <p:sldId id="1286" r:id="rId6"/>
    <p:sldId id="267" r:id="rId7"/>
    <p:sldId id="1283" r:id="rId8"/>
    <p:sldId id="1287" r:id="rId9"/>
    <p:sldId id="268" r:id="rId10"/>
    <p:sldId id="1288" r:id="rId11"/>
    <p:sldId id="1290" r:id="rId12"/>
    <p:sldId id="269" r:id="rId13"/>
    <p:sldId id="271" r:id="rId14"/>
    <p:sldId id="265" r:id="rId15"/>
    <p:sldId id="272" r:id="rId16"/>
    <p:sldId id="273" r:id="rId17"/>
    <p:sldId id="274" r:id="rId18"/>
    <p:sldId id="275" r:id="rId19"/>
    <p:sldId id="276" r:id="rId20"/>
    <p:sldId id="277" r:id="rId21"/>
    <p:sldId id="278" r:id="rId22"/>
    <p:sldId id="279" r:id="rId23"/>
    <p:sldId id="1291" r:id="rId24"/>
    <p:sldId id="280" r:id="rId25"/>
    <p:sldId id="281" r:id="rId26"/>
    <p:sldId id="284" r:id="rId27"/>
    <p:sldId id="283" r:id="rId28"/>
    <p:sldId id="282" r:id="rId29"/>
    <p:sldId id="285" r:id="rId30"/>
    <p:sldId id="286" r:id="rId31"/>
    <p:sldId id="287" r:id="rId32"/>
    <p:sldId id="288" r:id="rId33"/>
    <p:sldId id="270"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06" r:id="rId52"/>
    <p:sldId id="1281" r:id="rId53"/>
    <p:sldId id="32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C36"/>
    <a:srgbClr val="E65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1" autoAdjust="0"/>
    <p:restoredTop sz="86391" autoAdjust="0"/>
  </p:normalViewPr>
  <p:slideViewPr>
    <p:cSldViewPr snapToGrid="0" snapToObjects="1" showGuides="1">
      <p:cViewPr varScale="1">
        <p:scale>
          <a:sx n="60" d="100"/>
          <a:sy n="60" d="100"/>
        </p:scale>
        <p:origin x="67" y="28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CE0B9-F408-4CA4-83DD-A72631F1A0F0}" type="datetimeFigureOut">
              <a:rPr lang="en-AU" smtClean="0"/>
              <a:t>12/11/2022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9EB10-5B16-4F6F-A23D-FA4E298CFD98}" type="slidenum">
              <a:rPr lang="en-AU" smtClean="0"/>
              <a:t>‹#›</a:t>
            </a:fld>
            <a:endParaRPr lang="en-AU"/>
          </a:p>
        </p:txBody>
      </p:sp>
    </p:spTree>
    <p:extLst>
      <p:ext uri="{BB962C8B-B14F-4D97-AF65-F5344CB8AC3E}">
        <p14:creationId xmlns:p14="http://schemas.microsoft.com/office/powerpoint/2010/main" val="174465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Infinite scrolling and lack of audio descriptions</a:t>
            </a:r>
          </a:p>
        </p:txBody>
      </p:sp>
      <p:sp>
        <p:nvSpPr>
          <p:cNvPr id="4" name="Slide Number Placeholder 3"/>
          <p:cNvSpPr>
            <a:spLocks noGrp="1"/>
          </p:cNvSpPr>
          <p:nvPr>
            <p:ph type="sldNum" sz="quarter" idx="5"/>
          </p:nvPr>
        </p:nvSpPr>
        <p:spPr/>
        <p:txBody>
          <a:bodyPr/>
          <a:lstStyle/>
          <a:p>
            <a:fld id="{F589EB10-5B16-4F6F-A23D-FA4E298CFD98}" type="slidenum">
              <a:rPr lang="en-AU" smtClean="0"/>
              <a:t>30</a:t>
            </a:fld>
            <a:endParaRPr lang="en-AU"/>
          </a:p>
        </p:txBody>
      </p:sp>
    </p:spTree>
    <p:extLst>
      <p:ext uri="{BB962C8B-B14F-4D97-AF65-F5344CB8AC3E}">
        <p14:creationId xmlns:p14="http://schemas.microsoft.com/office/powerpoint/2010/main" val="375801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76E1FC7-818E-45DF-8EB2-33CCA9E819DD}"/>
              </a:ext>
            </a:extLst>
          </p:cNvPr>
          <p:cNvSpPr>
            <a:spLocks noGrp="1"/>
          </p:cNvSpPr>
          <p:nvPr>
            <p:ph type="body" sz="quarter" idx="10"/>
          </p:nvPr>
        </p:nvSpPr>
        <p:spPr>
          <a:xfrm>
            <a:off x="7355840" y="3739277"/>
            <a:ext cx="4593273" cy="831850"/>
          </a:xfrm>
          <a:prstGeom prst="rect">
            <a:avLst/>
          </a:prstGeom>
        </p:spPr>
        <p:txBody>
          <a:bodyPr/>
          <a:lstStyle>
            <a:lvl1pPr marL="0" indent="0">
              <a:buNone/>
              <a:defRPr lang="en-US" sz="2800" b="1" kern="1200" dirty="0">
                <a:solidFill>
                  <a:schemeClr val="tx1"/>
                </a:solidFill>
                <a:latin typeface="Proxima Nova" panose="02000506030000020004" pitchFamily="2" charset="0"/>
                <a:ea typeface="+mn-ea"/>
                <a:cs typeface="+mn-cs"/>
              </a:defRPr>
            </a:lvl1pPr>
          </a:lstStyle>
          <a:p>
            <a:pPr lvl="0"/>
            <a:r>
              <a:rPr lang="en-US" dirty="0"/>
              <a:t>Click to edit Master text styles</a:t>
            </a:r>
          </a:p>
        </p:txBody>
      </p:sp>
      <p:sp>
        <p:nvSpPr>
          <p:cNvPr id="11" name="Title 10">
            <a:extLst>
              <a:ext uri="{FF2B5EF4-FFF2-40B4-BE49-F238E27FC236}">
                <a16:creationId xmlns:a16="http://schemas.microsoft.com/office/drawing/2014/main" id="{53C3EFE8-8605-41B8-A8AE-087027AFE235}"/>
              </a:ext>
            </a:extLst>
          </p:cNvPr>
          <p:cNvSpPr>
            <a:spLocks noGrp="1"/>
          </p:cNvSpPr>
          <p:nvPr>
            <p:ph type="title"/>
          </p:nvPr>
        </p:nvSpPr>
        <p:spPr>
          <a:xfrm>
            <a:off x="4422475" y="2989883"/>
            <a:ext cx="7526637" cy="727767"/>
          </a:xfrm>
          <a:prstGeom prst="rect">
            <a:avLst/>
          </a:prstGeom>
        </p:spPr>
        <p:txBody>
          <a:bodyPr/>
          <a:lstStyle>
            <a:lvl1pPr>
              <a:defRPr lang="en-US" sz="4800" b="1" kern="1200" dirty="0">
                <a:solidFill>
                  <a:schemeClr val="tx1"/>
                </a:solidFill>
                <a:latin typeface="Proxima Nova" panose="02000506030000020004" pitchFamily="2" charset="77"/>
                <a:ea typeface="+mn-ea"/>
                <a:cs typeface="+mn-cs"/>
              </a:defRPr>
            </a:lvl1pPr>
          </a:lstStyle>
          <a:p>
            <a:r>
              <a:rPr lang="en-US" dirty="0"/>
              <a:t>Click to edit Master title</a:t>
            </a:r>
          </a:p>
        </p:txBody>
      </p:sp>
    </p:spTree>
    <p:extLst>
      <p:ext uri="{BB962C8B-B14F-4D97-AF65-F5344CB8AC3E}">
        <p14:creationId xmlns:p14="http://schemas.microsoft.com/office/powerpoint/2010/main" val="797227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510A64B-40EC-4007-8F36-1E717C331201}"/>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E1A9BB6-DD20-48AB-95D2-C6DDCCB55B2E}"/>
              </a:ext>
            </a:extLst>
          </p:cNvPr>
          <p:cNvSpPr>
            <a:spLocks noGrp="1"/>
          </p:cNvSpPr>
          <p:nvPr>
            <p:ph type="title"/>
          </p:nvPr>
        </p:nvSpPr>
        <p:spPr>
          <a:xfrm>
            <a:off x="0" y="734008"/>
            <a:ext cx="12192000" cy="668072"/>
          </a:xfrm>
          <a:prstGeom prst="rect">
            <a:avLst/>
          </a:prstGeom>
        </p:spPr>
        <p:txBody>
          <a:bodyPr/>
          <a:lstStyle>
            <a:lvl1pPr algn="ctr">
              <a:defRPr lang="en-US" sz="4400" b="1" kern="1200" dirty="0">
                <a:solidFill>
                  <a:srgbClr val="E65225"/>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080ED592-4A9F-4EF8-979C-E3DB7BE3A947}"/>
              </a:ext>
            </a:extLst>
          </p:cNvPr>
          <p:cNvSpPr>
            <a:spLocks noGrp="1"/>
          </p:cNvSpPr>
          <p:nvPr>
            <p:ph type="body" sz="quarter" idx="10"/>
          </p:nvPr>
        </p:nvSpPr>
        <p:spPr>
          <a:xfrm>
            <a:off x="886803" y="1665514"/>
            <a:ext cx="10466997" cy="4052534"/>
          </a:xfrm>
          <a:prstGeom prst="rect">
            <a:avLst/>
          </a:prstGeom>
        </p:spPr>
        <p:txBody>
          <a:bodyPr/>
          <a:lstStyle>
            <a:lvl1pPr marL="0" indent="0">
              <a:buNone/>
              <a:defRPr lang="en-US" sz="3600" kern="1200" dirty="0" smtClean="0">
                <a:solidFill>
                  <a:schemeClr val="tx1"/>
                </a:solidFill>
                <a:latin typeface="+mn-lt"/>
                <a:ea typeface="+mn-ea"/>
                <a:cs typeface="+mn-cs"/>
              </a:defRPr>
            </a:lvl1pPr>
            <a:lvl2pPr>
              <a:defRPr lang="en-US" sz="3600" kern="1200" dirty="0" smtClean="0">
                <a:solidFill>
                  <a:schemeClr val="tx1"/>
                </a:solidFill>
                <a:latin typeface="+mn-lt"/>
                <a:ea typeface="+mn-ea"/>
                <a:cs typeface="+mn-cs"/>
              </a:defRPr>
            </a:lvl2pPr>
            <a:lvl3pPr>
              <a:defRPr lang="en-US" sz="3600" kern="1200" dirty="0" smtClean="0">
                <a:solidFill>
                  <a:schemeClr val="tx1"/>
                </a:solidFill>
                <a:latin typeface="+mn-lt"/>
                <a:ea typeface="+mn-ea"/>
                <a:cs typeface="+mn-cs"/>
              </a:defRPr>
            </a:lvl3pPr>
            <a:lvl4pPr>
              <a:defRPr lang="en-US" sz="3600" kern="1200" dirty="0" smtClean="0">
                <a:solidFill>
                  <a:schemeClr val="tx1"/>
                </a:solidFill>
                <a:latin typeface="+mn-lt"/>
                <a:ea typeface="+mn-ea"/>
                <a:cs typeface="+mn-cs"/>
              </a:defRPr>
            </a:lvl4pPr>
            <a:lvl5pPr>
              <a:defRPr lang="en-US" sz="3600" kern="1200" dirty="0">
                <a:solidFill>
                  <a:schemeClr val="tx1"/>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408804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E3F94F-038A-483B-A0BF-DAD26A2DD95F}"/>
              </a:ext>
            </a:extLst>
          </p:cNvPr>
          <p:cNvPicPr>
            <a:picLocks noChangeAspect="1"/>
          </p:cNvPicPr>
          <p:nvPr userDrawn="1"/>
        </p:nvPicPr>
        <p:blipFill>
          <a:blip r:embed="rId2"/>
          <a:stretch>
            <a:fillRect/>
          </a:stretch>
        </p:blipFill>
        <p:spPr>
          <a:xfrm>
            <a:off x="-1446035" y="0"/>
            <a:ext cx="9878785" cy="6858000"/>
          </a:xfrm>
          <a:prstGeom prst="rect">
            <a:avLst/>
          </a:prstGeom>
        </p:spPr>
      </p:pic>
      <p:sp>
        <p:nvSpPr>
          <p:cNvPr id="9" name="Rectangle 8">
            <a:extLst>
              <a:ext uri="{FF2B5EF4-FFF2-40B4-BE49-F238E27FC236}">
                <a16:creationId xmlns:a16="http://schemas.microsoft.com/office/drawing/2014/main" id="{0FD83C3C-358B-4059-9081-8DE4C37629F2}"/>
              </a:ext>
            </a:extLst>
          </p:cNvPr>
          <p:cNvSpPr/>
          <p:nvPr userDrawn="1"/>
        </p:nvSpPr>
        <p:spPr>
          <a:xfrm>
            <a:off x="6852212" y="0"/>
            <a:ext cx="5339788" cy="6858000"/>
          </a:xfrm>
          <a:prstGeom prst="rect">
            <a:avLst/>
          </a:prstGeom>
          <a:gradFill>
            <a:gsLst>
              <a:gs pos="0">
                <a:srgbClr val="C00000"/>
              </a:gs>
              <a:gs pos="100000">
                <a:srgbClr val="FF66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881F5F-61FF-4D46-ABD6-785181634632}"/>
              </a:ext>
            </a:extLst>
          </p:cNvPr>
          <p:cNvSpPr>
            <a:spLocks noGrp="1"/>
          </p:cNvSpPr>
          <p:nvPr>
            <p:ph type="title"/>
          </p:nvPr>
        </p:nvSpPr>
        <p:spPr>
          <a:xfrm>
            <a:off x="7101840" y="1377858"/>
            <a:ext cx="4892040" cy="4174800"/>
          </a:xfrm>
          <a:prstGeom prst="rect">
            <a:avLst/>
          </a:prstGeom>
        </p:spPr>
        <p:txBody>
          <a:bodyPr/>
          <a:lstStyle>
            <a:lvl1pPr algn="ctr">
              <a:defRPr lang="en-US" sz="5400" b="1" kern="1200" dirty="0">
                <a:solidFill>
                  <a:schemeClr val="bg1"/>
                </a:solidFill>
                <a:latin typeface="Proxima Nova Cn Lt" panose="02000506030000020004" pitchFamily="50" charset="0"/>
                <a:ea typeface="+mn-ea"/>
                <a:cs typeface="+mn-cs"/>
              </a:defRPr>
            </a:lvl1pPr>
          </a:lstStyle>
          <a:p>
            <a:r>
              <a:rPr lang="en-US" dirty="0"/>
              <a:t>Click to edit Master title style</a:t>
            </a:r>
          </a:p>
        </p:txBody>
      </p:sp>
    </p:spTree>
    <p:extLst>
      <p:ext uri="{BB962C8B-B14F-4D97-AF65-F5344CB8AC3E}">
        <p14:creationId xmlns:p14="http://schemas.microsoft.com/office/powerpoint/2010/main" val="257064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6EF08A-982F-49A2-B632-FB45A50E544F}"/>
              </a:ext>
            </a:extLst>
          </p:cNvPr>
          <p:cNvGrpSpPr>
            <a:grpSpLocks noChangeAspect="1"/>
          </p:cNvGrpSpPr>
          <p:nvPr userDrawn="1"/>
        </p:nvGrpSpPr>
        <p:grpSpPr>
          <a:xfrm>
            <a:off x="3623235" y="699247"/>
            <a:ext cx="5013635" cy="5000812"/>
            <a:chOff x="7213600" y="1549400"/>
            <a:chExt cx="9931400" cy="9906000"/>
          </a:xfrm>
          <a:solidFill>
            <a:schemeClr val="bg1">
              <a:lumMod val="95000"/>
            </a:schemeClr>
          </a:solidFill>
        </p:grpSpPr>
        <p:sp>
          <p:nvSpPr>
            <p:cNvPr id="9" name="L-Shape 8">
              <a:extLst>
                <a:ext uri="{FF2B5EF4-FFF2-40B4-BE49-F238E27FC236}">
                  <a16:creationId xmlns:a16="http://schemas.microsoft.com/office/drawing/2014/main" id="{6117B741-7A88-4F67-AE4E-CC7A52201BF8}"/>
                </a:ext>
              </a:extLst>
            </p:cNvPr>
            <p:cNvSpPr/>
            <p:nvPr/>
          </p:nvSpPr>
          <p:spPr>
            <a:xfrm rot="10800000">
              <a:off x="7772400" y="1549400"/>
              <a:ext cx="9372600" cy="9906000"/>
            </a:xfrm>
            <a:prstGeom prst="corner">
              <a:avLst>
                <a:gd name="adj1" fmla="val 5876"/>
                <a:gd name="adj2" fmla="val 57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8D262D9A-2035-4CD7-81C5-4E1D4A3FFB5E}"/>
                </a:ext>
              </a:extLst>
            </p:cNvPr>
            <p:cNvSpPr/>
            <p:nvPr/>
          </p:nvSpPr>
          <p:spPr>
            <a:xfrm>
              <a:off x="7213600" y="1549400"/>
              <a:ext cx="4216400" cy="9906000"/>
            </a:xfrm>
            <a:prstGeom prst="corner">
              <a:avLst>
                <a:gd name="adj1" fmla="val 12651"/>
                <a:gd name="adj2" fmla="val 13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AA27E568-9D9B-4C83-96E0-258E9C9DC6ED}"/>
              </a:ext>
            </a:extLst>
          </p:cNvPr>
          <p:cNvPicPr>
            <a:picLocks noChangeAspect="1"/>
          </p:cNvPicPr>
          <p:nvPr userDrawn="1"/>
        </p:nvPicPr>
        <p:blipFill>
          <a:blip r:embed="rId2"/>
          <a:stretch>
            <a:fillRect/>
          </a:stretch>
        </p:blipFill>
        <p:spPr>
          <a:xfrm>
            <a:off x="5299797" y="3553775"/>
            <a:ext cx="4044865" cy="2429179"/>
          </a:xfrm>
          <a:prstGeom prst="rect">
            <a:avLst/>
          </a:prstGeom>
        </p:spPr>
      </p:pic>
      <p:sp>
        <p:nvSpPr>
          <p:cNvPr id="3" name="Text Placeholder 2">
            <a:extLst>
              <a:ext uri="{FF2B5EF4-FFF2-40B4-BE49-F238E27FC236}">
                <a16:creationId xmlns:a16="http://schemas.microsoft.com/office/drawing/2014/main" id="{36FC04EC-0AE9-474A-AFEF-C3989EF5D72F}"/>
              </a:ext>
            </a:extLst>
          </p:cNvPr>
          <p:cNvSpPr>
            <a:spLocks noGrp="1"/>
          </p:cNvSpPr>
          <p:nvPr>
            <p:ph type="body" sz="quarter" idx="10"/>
          </p:nvPr>
        </p:nvSpPr>
        <p:spPr>
          <a:xfrm>
            <a:off x="770024" y="874454"/>
            <a:ext cx="9753514" cy="2554545"/>
          </a:xfrm>
          <a:prstGeom prst="rect">
            <a:avLst/>
          </a:prstGeom>
        </p:spPr>
        <p:txBody>
          <a:bodyPr/>
          <a:lstStyle>
            <a:lvl1pPr marL="0" indent="0">
              <a:buNone/>
              <a:defRPr lang="en-US" sz="3200" b="1" kern="1200" dirty="0">
                <a:solidFill>
                  <a:schemeClr val="tx1"/>
                </a:solidFill>
                <a:latin typeface="Proxima Nova" panose="02000506030000020004" pitchFamily="2" charset="77"/>
                <a:ea typeface="Lato Thin" charset="0"/>
                <a:cs typeface="Lato Thin" charset="0"/>
              </a:defRPr>
            </a:lvl1pPr>
          </a:lstStyle>
          <a:p>
            <a:pPr lvl="0"/>
            <a:r>
              <a:rPr lang="en-US" dirty="0"/>
              <a:t>Click to edit Master text styles</a:t>
            </a:r>
          </a:p>
        </p:txBody>
      </p:sp>
    </p:spTree>
    <p:extLst>
      <p:ext uri="{BB962C8B-B14F-4D97-AF65-F5344CB8AC3E}">
        <p14:creationId xmlns:p14="http://schemas.microsoft.com/office/powerpoint/2010/main" val="1617870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2033D7-ED7B-4ACF-B164-470D0E6AEE39}"/>
              </a:ext>
            </a:extLst>
          </p:cNvPr>
          <p:cNvPicPr>
            <a:picLocks noChangeAspect="1"/>
          </p:cNvPicPr>
          <p:nvPr userDrawn="1"/>
        </p:nvPicPr>
        <p:blipFill>
          <a:blip r:embed="rId2"/>
          <a:stretch>
            <a:fillRect/>
          </a:stretch>
        </p:blipFill>
        <p:spPr>
          <a:xfrm>
            <a:off x="0" y="-1675879"/>
            <a:ext cx="12227752" cy="8151835"/>
          </a:xfrm>
          <a:prstGeom prst="rect">
            <a:avLst/>
          </a:prstGeom>
        </p:spPr>
      </p:pic>
      <p:sp>
        <p:nvSpPr>
          <p:cNvPr id="9" name="Rectangle 8">
            <a:extLst>
              <a:ext uri="{FF2B5EF4-FFF2-40B4-BE49-F238E27FC236}">
                <a16:creationId xmlns:a16="http://schemas.microsoft.com/office/drawing/2014/main" id="{80DA1C1D-B803-459B-9D8F-453A0B0B7586}"/>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040C4FC-16E3-4BCE-8651-41FFB03EEAF0}"/>
              </a:ext>
            </a:extLst>
          </p:cNvPr>
          <p:cNvCxnSpPr>
            <a:cxnSpLocks/>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EC364B6-20A7-45BD-A152-01401AC8F3D5}"/>
              </a:ext>
            </a:extLst>
          </p:cNvPr>
          <p:cNvSpPr>
            <a:spLocks noGrp="1"/>
          </p:cNvSpPr>
          <p:nvPr>
            <p:ph type="title"/>
          </p:nvPr>
        </p:nvSpPr>
        <p:spPr>
          <a:xfrm>
            <a:off x="0" y="5120005"/>
            <a:ext cx="12192000" cy="1325563"/>
          </a:xfrm>
          <a:prstGeom prst="rect">
            <a:avLst/>
          </a:prstGeom>
        </p:spPr>
        <p:txBody>
          <a:bodyPr/>
          <a:lstStyle>
            <a:lvl1pPr algn="ctr">
              <a:defRPr lang="en-US" sz="4400" b="1" kern="1200" dirty="0">
                <a:solidFill>
                  <a:schemeClr val="bg1"/>
                </a:solidFill>
                <a:latin typeface="Proxima Nova" panose="02000506030000020004" pitchFamily="2" charset="77"/>
                <a:ea typeface="Lato Thin" charset="0"/>
                <a:cs typeface="Lato Thin" charset="0"/>
              </a:defRPr>
            </a:lvl1pPr>
          </a:lstStyle>
          <a:p>
            <a:r>
              <a:rPr lang="en-US" dirty="0"/>
              <a:t>Click to edit Master title style</a:t>
            </a:r>
          </a:p>
        </p:txBody>
      </p:sp>
    </p:spTree>
    <p:extLst>
      <p:ext uri="{BB962C8B-B14F-4D97-AF65-F5344CB8AC3E}">
        <p14:creationId xmlns:p14="http://schemas.microsoft.com/office/powerpoint/2010/main" val="265686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AD7D0-6E61-413E-9634-D7E063204D77}"/>
              </a:ext>
            </a:extLst>
          </p:cNvPr>
          <p:cNvPicPr>
            <a:picLocks noChangeAspect="1"/>
          </p:cNvPicPr>
          <p:nvPr userDrawn="1"/>
        </p:nvPicPr>
        <p:blipFill>
          <a:blip r:embed="rId2"/>
          <a:srcRect/>
          <a:stretch/>
        </p:blipFill>
        <p:spPr>
          <a:xfrm>
            <a:off x="-35751" y="-1050766"/>
            <a:ext cx="12227750" cy="6435658"/>
          </a:xfrm>
          <a:prstGeom prst="rect">
            <a:avLst/>
          </a:prstGeom>
        </p:spPr>
      </p:pic>
      <p:sp>
        <p:nvSpPr>
          <p:cNvPr id="4" name="Rectangle 3">
            <a:extLst>
              <a:ext uri="{FF2B5EF4-FFF2-40B4-BE49-F238E27FC236}">
                <a16:creationId xmlns:a16="http://schemas.microsoft.com/office/drawing/2014/main" id="{58B01F53-CCA9-48D3-AF72-0488CB9358F0}"/>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C4751D0-B463-4075-8E43-3E664752D9AD}"/>
              </a:ext>
            </a:extLst>
          </p:cNvPr>
          <p:cNvCxnSpPr>
            <a:cxnSpLocks/>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7F681B8-60DF-4BEA-B5FD-C1E8316E8F51}"/>
              </a:ext>
            </a:extLst>
          </p:cNvPr>
          <p:cNvSpPr>
            <a:spLocks noGrp="1"/>
          </p:cNvSpPr>
          <p:nvPr>
            <p:ph type="title"/>
          </p:nvPr>
        </p:nvSpPr>
        <p:spPr>
          <a:xfrm>
            <a:off x="0" y="5120005"/>
            <a:ext cx="12192000" cy="1325563"/>
          </a:xfrm>
          <a:prstGeom prst="rect">
            <a:avLst/>
          </a:prstGeom>
        </p:spPr>
        <p:txBody>
          <a:bodyPr/>
          <a:lstStyle>
            <a:lvl1pPr algn="ctr">
              <a:defRPr lang="en-US" sz="4400" b="1" kern="1200" dirty="0">
                <a:solidFill>
                  <a:schemeClr val="bg1"/>
                </a:solidFill>
                <a:latin typeface="Proxima Nova" panose="02000506030000020004" pitchFamily="2" charset="77"/>
                <a:ea typeface="Lato Thin" charset="0"/>
                <a:cs typeface="Lato Thin" charset="0"/>
              </a:defRPr>
            </a:lvl1pPr>
          </a:lstStyle>
          <a:p>
            <a:r>
              <a:rPr lang="en-US" dirty="0"/>
              <a:t>Click to edit Master title style</a:t>
            </a:r>
          </a:p>
        </p:txBody>
      </p:sp>
    </p:spTree>
    <p:extLst>
      <p:ext uri="{BB962C8B-B14F-4D97-AF65-F5344CB8AC3E}">
        <p14:creationId xmlns:p14="http://schemas.microsoft.com/office/powerpoint/2010/main" val="427675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FEA5E7-3300-D943-B2FB-E21DA6393C4A}"/>
              </a:ext>
            </a:extLst>
          </p:cNvPr>
          <p:cNvPicPr>
            <a:picLocks noChangeAspect="1"/>
          </p:cNvPicPr>
          <p:nvPr userDrawn="1"/>
        </p:nvPicPr>
        <p:blipFill>
          <a:blip r:embed="rId2"/>
          <a:stretch>
            <a:fillRect/>
          </a:stretch>
        </p:blipFill>
        <p:spPr>
          <a:xfrm>
            <a:off x="1194" y="0"/>
            <a:ext cx="12189611" cy="6858000"/>
          </a:xfrm>
          <a:prstGeom prst="rect">
            <a:avLst/>
          </a:prstGeom>
        </p:spPr>
      </p:pic>
      <p:sp>
        <p:nvSpPr>
          <p:cNvPr id="11" name="Rectangle 10">
            <a:extLst>
              <a:ext uri="{FF2B5EF4-FFF2-40B4-BE49-F238E27FC236}">
                <a16:creationId xmlns:a16="http://schemas.microsoft.com/office/drawing/2014/main" id="{561C6034-CFAE-4147-9D7E-2256126E82A1}"/>
              </a:ext>
            </a:extLst>
          </p:cNvPr>
          <p:cNvSpPr/>
          <p:nvPr userDrawn="1"/>
        </p:nvSpPr>
        <p:spPr>
          <a:xfrm>
            <a:off x="685800" y="542190"/>
            <a:ext cx="3640015" cy="2180492"/>
          </a:xfrm>
          <a:prstGeom prst="rect">
            <a:avLst/>
          </a:prstGeom>
          <a:solidFill>
            <a:srgbClr val="F05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1C5631E-EC9F-7049-9B0E-CCB1C5FC50DA}"/>
              </a:ext>
            </a:extLst>
          </p:cNvPr>
          <p:cNvSpPr>
            <a:spLocks noGrp="1"/>
          </p:cNvSpPr>
          <p:nvPr>
            <p:ph type="ctrTitle"/>
          </p:nvPr>
        </p:nvSpPr>
        <p:spPr>
          <a:xfrm>
            <a:off x="940410" y="791179"/>
            <a:ext cx="4638675" cy="2382837"/>
          </a:xfrm>
          <a:prstGeom prst="rect">
            <a:avLst/>
          </a:prstGeom>
        </p:spPr>
        <p:txBody>
          <a:bodyPr/>
          <a:lstStyle>
            <a:lvl1pPr>
              <a:defRPr sz="4000" b="1" i="0">
                <a:solidFill>
                  <a:schemeClr val="bg1"/>
                </a:solidFill>
                <a:latin typeface="Proxima Nova" panose="02000506030000020004" pitchFamily="2" charset="77"/>
              </a:defRPr>
            </a:lvl1p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219216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C5631E-EC9F-7049-9B0E-CCB1C5FC50DA}"/>
              </a:ext>
            </a:extLst>
          </p:cNvPr>
          <p:cNvSpPr>
            <a:spLocks noGrp="1"/>
          </p:cNvSpPr>
          <p:nvPr>
            <p:ph type="ctrTitle" hasCustomPrompt="1"/>
          </p:nvPr>
        </p:nvSpPr>
        <p:spPr>
          <a:xfrm>
            <a:off x="4361468" y="5529434"/>
            <a:ext cx="3469064" cy="586359"/>
          </a:xfrm>
          <a:prstGeom prst="rect">
            <a:avLst/>
          </a:prstGeom>
        </p:spPr>
        <p:txBody>
          <a:bodyPr/>
          <a:lstStyle>
            <a:lvl1pPr algn="ctr">
              <a:defRPr sz="2800" b="1" i="0">
                <a:solidFill>
                  <a:schemeClr val="bg1"/>
                </a:solidFill>
                <a:latin typeface="Proxima Nova" panose="02000506030000020004" pitchFamily="2" charset="77"/>
              </a:defRPr>
            </a:lvl1pPr>
          </a:lstStyle>
          <a:p>
            <a:r>
              <a:rPr lang="en-AU" dirty="0"/>
              <a:t>Meet our team</a:t>
            </a:r>
          </a:p>
        </p:txBody>
      </p:sp>
    </p:spTree>
    <p:extLst>
      <p:ext uri="{BB962C8B-B14F-4D97-AF65-F5344CB8AC3E}">
        <p14:creationId xmlns:p14="http://schemas.microsoft.com/office/powerpoint/2010/main" val="3991679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59E49-911C-9A44-8F7F-00FBF72F4E4C}"/>
              </a:ext>
            </a:extLst>
          </p:cNvPr>
          <p:cNvPicPr>
            <a:picLocks noChangeAspect="1"/>
          </p:cNvPicPr>
          <p:nvPr userDrawn="1"/>
        </p:nvPicPr>
        <p:blipFill>
          <a:blip r:embed="rId2"/>
          <a:stretch>
            <a:fillRect/>
          </a:stretch>
        </p:blipFill>
        <p:spPr>
          <a:xfrm>
            <a:off x="-1723746" y="998696"/>
            <a:ext cx="8794996" cy="5859304"/>
          </a:xfrm>
          <a:prstGeom prst="rect">
            <a:avLst/>
          </a:prstGeom>
        </p:spPr>
      </p:pic>
      <p:sp>
        <p:nvSpPr>
          <p:cNvPr id="12" name="Rectangle 11">
            <a:extLst>
              <a:ext uri="{FF2B5EF4-FFF2-40B4-BE49-F238E27FC236}">
                <a16:creationId xmlns:a16="http://schemas.microsoft.com/office/drawing/2014/main" id="{BF65E50F-3371-2348-9926-F644B6B1F6D6}"/>
              </a:ext>
            </a:extLst>
          </p:cNvPr>
          <p:cNvSpPr/>
          <p:nvPr userDrawn="1"/>
        </p:nvSpPr>
        <p:spPr>
          <a:xfrm>
            <a:off x="701166" y="6201899"/>
            <a:ext cx="2151762" cy="369332"/>
          </a:xfrm>
          <a:prstGeom prst="rect">
            <a:avLst/>
          </a:prstGeom>
          <a:noFill/>
          <a:ln>
            <a:noFill/>
          </a:ln>
        </p:spPr>
        <p:txBody>
          <a:bodyPr wrap="square" lIns="91440" tIns="45720" rIns="91440" bIns="45720">
            <a:spAutoFit/>
          </a:bodyPr>
          <a:lstStyle/>
          <a:p>
            <a:pPr algn="ctr"/>
            <a:r>
              <a:rPr lang="en-AU" sz="1800" cap="none" spc="0" dirty="0">
                <a:ln w="12700">
                  <a:noFill/>
                  <a:prstDash val="solid"/>
                </a:ln>
                <a:solidFill>
                  <a:srgbClr val="E65225"/>
                </a:solidFill>
                <a:latin typeface="Proxima Nova Semibold"/>
                <a:cs typeface="Proxima Nova Semibold"/>
              </a:rPr>
              <a:t>@</a:t>
            </a:r>
            <a:r>
              <a:rPr lang="en-AU" sz="1800" cap="none" spc="0" dirty="0" err="1">
                <a:ln w="12700">
                  <a:noFill/>
                  <a:prstDash val="solid"/>
                </a:ln>
                <a:solidFill>
                  <a:srgbClr val="E65225"/>
                </a:solidFill>
                <a:latin typeface="Proxima Nova Semibold"/>
                <a:cs typeface="Proxima Nova Semibold"/>
              </a:rPr>
              <a:t>accessibilityoz</a:t>
            </a:r>
            <a:endParaRPr lang="en-AU" sz="1800" cap="none" spc="0" dirty="0">
              <a:ln w="12700">
                <a:noFill/>
                <a:prstDash val="solid"/>
              </a:ln>
              <a:solidFill>
                <a:srgbClr val="E65225"/>
              </a:solidFill>
              <a:latin typeface="Proxima Nova Semibold"/>
              <a:cs typeface="Proxima Nova Semibold"/>
            </a:endParaRPr>
          </a:p>
        </p:txBody>
      </p:sp>
      <p:pic>
        <p:nvPicPr>
          <p:cNvPr id="13" name="Picture 12" descr="Twitter_Orange.png">
            <a:extLst>
              <a:ext uri="{FF2B5EF4-FFF2-40B4-BE49-F238E27FC236}">
                <a16:creationId xmlns:a16="http://schemas.microsoft.com/office/drawing/2014/main" id="{80AA8FE1-297F-8346-824F-9E63077D3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118406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51977A8D-A512-0B49-8EA7-3975E2215418}"/>
              </a:ext>
            </a:extLst>
          </p:cNvPr>
          <p:cNvSpPr/>
          <p:nvPr userDrawn="1"/>
        </p:nvSpPr>
        <p:spPr>
          <a:xfrm rot="5400000">
            <a:off x="12654585" y="8006080"/>
            <a:ext cx="5851550" cy="504444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31BB28C-0B1E-CB40-8C34-8C7060A8B1FD}"/>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189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F867AED-8F25-6A4F-9460-5E4EC2A1C26E}"/>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907202-6C78-674F-82C0-CC0255110347}"/>
              </a:ext>
            </a:extLst>
          </p:cNvPr>
          <p:cNvCxnSpPr/>
          <p:nvPr userDrawn="1"/>
        </p:nvCxnSpPr>
        <p:spPr>
          <a:xfrm>
            <a:off x="6096000" y="1615918"/>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8A727C-ADB8-5845-9F9D-505BB33E352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CB7393-4C4D-5C42-B288-68759D649792}"/>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677C95D-F9FD-0644-B74C-A3B3B222540A}"/>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69FA451-258D-4244-AB3A-AA5784D64CD8}"/>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74AF0D0-8E42-FD4A-8EC6-BAE22E22653C}"/>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491B62-1D65-6749-AFB9-36C3B6459120}"/>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01CD50-2663-C94D-A966-7788656BC9AC}"/>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C1DDA3D-3722-FB40-A5EF-2C24BC5AE24C}"/>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698995E-8DF0-EE41-A7FF-C5E16EB0FEB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2AC4D24-7685-EC40-A689-56F2C448C9F9}"/>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0273FD4-B6D9-BB4E-9F18-DD24016A6E42}"/>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4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D715B8D-D73F-4854-9A91-4EE3C713713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E490832-CDEB-4622-879B-EF82CEF002E8}"/>
              </a:ext>
            </a:extLst>
          </p:cNvPr>
          <p:cNvPicPr>
            <a:picLocks noChangeAspect="1"/>
          </p:cNvPicPr>
          <p:nvPr userDrawn="1"/>
        </p:nvPicPr>
        <p:blipFill rotWithShape="1">
          <a:blip r:embed="rId2"/>
          <a:srcRect l="5381"/>
          <a:stretch/>
        </p:blipFill>
        <p:spPr>
          <a:xfrm>
            <a:off x="5234524" y="0"/>
            <a:ext cx="9721323" cy="6858000"/>
          </a:xfrm>
          <a:prstGeom prst="rect">
            <a:avLst/>
          </a:prstGeom>
        </p:spPr>
      </p:pic>
      <p:sp>
        <p:nvSpPr>
          <p:cNvPr id="2" name="Title 1">
            <a:extLst>
              <a:ext uri="{FF2B5EF4-FFF2-40B4-BE49-F238E27FC236}">
                <a16:creationId xmlns:a16="http://schemas.microsoft.com/office/drawing/2014/main" id="{DE5E6263-1D2E-4A38-938C-C04376117B1D}"/>
              </a:ext>
            </a:extLst>
          </p:cNvPr>
          <p:cNvSpPr>
            <a:spLocks noGrp="1"/>
          </p:cNvSpPr>
          <p:nvPr>
            <p:ph type="title"/>
          </p:nvPr>
        </p:nvSpPr>
        <p:spPr>
          <a:xfrm>
            <a:off x="720301" y="3161058"/>
            <a:ext cx="3863891" cy="2231771"/>
          </a:xfrm>
          <a:prstGeom prst="rect">
            <a:avLst/>
          </a:prstGeom>
        </p:spPr>
        <p:txBody>
          <a:bodyPr/>
          <a:lstStyle>
            <a:lvl1pPr>
              <a:defRPr lang="en-US" sz="4400" b="1" kern="1200" dirty="0">
                <a:solidFill>
                  <a:schemeClr val="tx1"/>
                </a:solidFill>
                <a:latin typeface="Proxima Nova" panose="02000506030000020004" pitchFamily="2" charset="77"/>
                <a:ea typeface="Lato" charset="0"/>
                <a:cs typeface="Lato" charset="0"/>
              </a:defRPr>
            </a:lvl1pPr>
          </a:lstStyle>
          <a:p>
            <a:r>
              <a:rPr lang="en-US" dirty="0"/>
              <a:t>Click to edit Master title style</a:t>
            </a:r>
          </a:p>
        </p:txBody>
      </p:sp>
    </p:spTree>
    <p:extLst>
      <p:ext uri="{BB962C8B-B14F-4D97-AF65-F5344CB8AC3E}">
        <p14:creationId xmlns:p14="http://schemas.microsoft.com/office/powerpoint/2010/main" val="3846434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F907202-6C78-674F-82C0-CC0255110347}"/>
              </a:ext>
            </a:extLst>
          </p:cNvPr>
          <p:cNvCxnSpPr>
            <a:cxnSpLocks/>
            <a:endCxn id="32" idx="0"/>
          </p:cNvCxnSpPr>
          <p:nvPr userDrawn="1"/>
        </p:nvCxnSpPr>
        <p:spPr>
          <a:xfrm>
            <a:off x="6096000" y="0"/>
            <a:ext cx="30636" cy="56216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38A727C-ADB8-5845-9F9D-505BB33E3520}"/>
              </a:ext>
            </a:extLst>
          </p:cNvPr>
          <p:cNvSpPr/>
          <p:nvPr userDrawn="1"/>
        </p:nvSpPr>
        <p:spPr>
          <a:xfrm>
            <a:off x="6039568" y="87495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677C95D-F9FD-0644-B74C-A3B3B222540A}"/>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190A9D-C0DA-9B41-BBBF-097D75A7B2CE}"/>
              </a:ext>
            </a:extLst>
          </p:cNvPr>
          <p:cNvSpPr txBox="1"/>
          <p:nvPr userDrawn="1"/>
        </p:nvSpPr>
        <p:spPr>
          <a:xfrm>
            <a:off x="6143191" y="5536522"/>
            <a:ext cx="764937" cy="307777"/>
          </a:xfrm>
          <a:prstGeom prst="rect">
            <a:avLst/>
          </a:prstGeom>
          <a:noFill/>
        </p:spPr>
        <p:txBody>
          <a:bodyPr wrap="square" rtlCol="0">
            <a:spAutoFit/>
          </a:bodyPr>
          <a:lstStyle/>
          <a:p>
            <a:pPr algn="ctr"/>
            <a:r>
              <a:rPr lang="en-US" sz="1400" b="0" i="0" dirty="0">
                <a:latin typeface="Proxima Nova Medium" panose="02000506030000020004" pitchFamily="2" charset="0"/>
              </a:rPr>
              <a:t>2018</a:t>
            </a:r>
          </a:p>
        </p:txBody>
      </p:sp>
      <p:cxnSp>
        <p:nvCxnSpPr>
          <p:cNvPr id="36" name="Straight Connector 35">
            <a:extLst>
              <a:ext uri="{FF2B5EF4-FFF2-40B4-BE49-F238E27FC236}">
                <a16:creationId xmlns:a16="http://schemas.microsoft.com/office/drawing/2014/main" id="{D69FA451-258D-4244-AB3A-AA5784D64CD8}"/>
              </a:ext>
            </a:extLst>
          </p:cNvPr>
          <p:cNvCxnSpPr>
            <a:cxnSpLocks/>
          </p:cNvCxnSpPr>
          <p:nvPr userDrawn="1"/>
        </p:nvCxnSpPr>
        <p:spPr>
          <a:xfrm>
            <a:off x="6521215" y="189665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74AF0D0-8E42-FD4A-8EC6-BAE22E22653C}"/>
              </a:ext>
            </a:extLst>
          </p:cNvPr>
          <p:cNvCxnSpPr>
            <a:cxnSpLocks/>
          </p:cNvCxnSpPr>
          <p:nvPr userDrawn="1"/>
        </p:nvCxnSpPr>
        <p:spPr>
          <a:xfrm>
            <a:off x="5010059" y="71628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491B62-1D65-6749-AFB9-36C3B6459120}"/>
              </a:ext>
            </a:extLst>
          </p:cNvPr>
          <p:cNvCxnSpPr>
            <a:cxnSpLocks/>
          </p:cNvCxnSpPr>
          <p:nvPr userDrawn="1"/>
        </p:nvCxnSpPr>
        <p:spPr>
          <a:xfrm>
            <a:off x="4994143" y="2602153"/>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9D0A17B-6043-244F-B2BB-0CA331FB2EE6}"/>
              </a:ext>
            </a:extLst>
          </p:cNvPr>
          <p:cNvPicPr>
            <a:picLocks noChangeAspect="1"/>
          </p:cNvPicPr>
          <p:nvPr userDrawn="1"/>
        </p:nvPicPr>
        <p:blipFill>
          <a:blip r:embed="rId2"/>
          <a:stretch>
            <a:fillRect/>
          </a:stretch>
        </p:blipFill>
        <p:spPr>
          <a:xfrm>
            <a:off x="6521215" y="2341912"/>
            <a:ext cx="1460933" cy="330449"/>
          </a:xfrm>
          <a:prstGeom prst="rect">
            <a:avLst/>
          </a:prstGeom>
        </p:spPr>
      </p:pic>
      <p:pic>
        <p:nvPicPr>
          <p:cNvPr id="12" name="Picture 11">
            <a:extLst>
              <a:ext uri="{FF2B5EF4-FFF2-40B4-BE49-F238E27FC236}">
                <a16:creationId xmlns:a16="http://schemas.microsoft.com/office/drawing/2014/main" id="{803499D8-EAC5-4640-804C-D9CE59CE2903}"/>
              </a:ext>
            </a:extLst>
          </p:cNvPr>
          <p:cNvPicPr>
            <a:picLocks noChangeAspect="1"/>
          </p:cNvPicPr>
          <p:nvPr userDrawn="1"/>
        </p:nvPicPr>
        <p:blipFill>
          <a:blip r:embed="rId3"/>
          <a:stretch>
            <a:fillRect/>
          </a:stretch>
        </p:blipFill>
        <p:spPr>
          <a:xfrm>
            <a:off x="4638692" y="3037701"/>
            <a:ext cx="1019331" cy="366168"/>
          </a:xfrm>
          <a:prstGeom prst="rect">
            <a:avLst/>
          </a:prstGeom>
        </p:spPr>
      </p:pic>
      <p:cxnSp>
        <p:nvCxnSpPr>
          <p:cNvPr id="34" name="Straight Connector 33">
            <a:extLst>
              <a:ext uri="{FF2B5EF4-FFF2-40B4-BE49-F238E27FC236}">
                <a16:creationId xmlns:a16="http://schemas.microsoft.com/office/drawing/2014/main" id="{F4BB1EC3-4355-F747-A477-A3939898BCB2}"/>
              </a:ext>
            </a:extLst>
          </p:cNvPr>
          <p:cNvCxnSpPr>
            <a:cxnSpLocks/>
          </p:cNvCxnSpPr>
          <p:nvPr userDrawn="1"/>
        </p:nvCxnSpPr>
        <p:spPr>
          <a:xfrm>
            <a:off x="6521215" y="369717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E7EC23-D2CC-6348-80ED-E183485F0060}"/>
              </a:ext>
            </a:extLst>
          </p:cNvPr>
          <p:cNvCxnSpPr>
            <a:cxnSpLocks/>
          </p:cNvCxnSpPr>
          <p:nvPr userDrawn="1"/>
        </p:nvCxnSpPr>
        <p:spPr>
          <a:xfrm>
            <a:off x="5049451" y="4715265"/>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D981949-B1F2-B941-888E-B2640C41305D}"/>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88786A4-7A03-B44A-98FF-C9D0F486875F}"/>
              </a:ext>
            </a:extLst>
          </p:cNvPr>
          <p:cNvSpPr/>
          <p:nvPr userDrawn="1"/>
        </p:nvSpPr>
        <p:spPr>
          <a:xfrm>
            <a:off x="6060770" y="394364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7BD1615-617E-A44A-8741-7F4045CC424B}"/>
              </a:ext>
            </a:extLst>
          </p:cNvPr>
          <p:cNvSpPr/>
          <p:nvPr userDrawn="1"/>
        </p:nvSpPr>
        <p:spPr>
          <a:xfrm>
            <a:off x="6051343" y="276529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AFECCB7-37ED-AE46-AD9A-9B9969839796}"/>
              </a:ext>
            </a:extLst>
          </p:cNvPr>
          <p:cNvSpPr/>
          <p:nvPr userDrawn="1"/>
        </p:nvSpPr>
        <p:spPr>
          <a:xfrm>
            <a:off x="6051343" y="20394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B150AE-300D-B540-B2A3-36E08CFDD2B0}"/>
              </a:ext>
            </a:extLst>
          </p:cNvPr>
          <p:cNvPicPr>
            <a:picLocks noChangeAspect="1"/>
          </p:cNvPicPr>
          <p:nvPr userDrawn="1"/>
        </p:nvPicPr>
        <p:blipFill>
          <a:blip r:embed="rId4"/>
          <a:stretch>
            <a:fillRect/>
          </a:stretch>
        </p:blipFill>
        <p:spPr>
          <a:xfrm>
            <a:off x="4301936" y="1140180"/>
            <a:ext cx="1395946" cy="512323"/>
          </a:xfrm>
          <a:prstGeom prst="rect">
            <a:avLst/>
          </a:prstGeom>
        </p:spPr>
      </p:pic>
      <p:sp>
        <p:nvSpPr>
          <p:cNvPr id="45" name="Rectangle 44">
            <a:extLst>
              <a:ext uri="{FF2B5EF4-FFF2-40B4-BE49-F238E27FC236}">
                <a16:creationId xmlns:a16="http://schemas.microsoft.com/office/drawing/2014/main" id="{A7D5C930-C998-4843-8E28-20BB3AB2918C}"/>
              </a:ext>
            </a:extLst>
          </p:cNvPr>
          <p:cNvSpPr/>
          <p:nvPr userDrawn="1"/>
        </p:nvSpPr>
        <p:spPr>
          <a:xfrm>
            <a:off x="5466604" y="5485821"/>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442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D06124-738E-9C46-8E92-BC1B07A8A675}"/>
              </a:ext>
            </a:extLst>
          </p:cNvPr>
          <p:cNvSpPr txBox="1"/>
          <p:nvPr userDrawn="1"/>
        </p:nvSpPr>
        <p:spPr>
          <a:xfrm>
            <a:off x="3560697" y="637032"/>
            <a:ext cx="5070619" cy="769441"/>
          </a:xfrm>
          <a:prstGeom prst="rect">
            <a:avLst/>
          </a:prstGeom>
          <a:noFill/>
        </p:spPr>
        <p:txBody>
          <a:bodyPr wrap="none" rtlCol="0">
            <a:spAutoFit/>
          </a:bodyPr>
          <a:lstStyle/>
          <a:p>
            <a:pPr algn="ctr"/>
            <a:r>
              <a:rPr lang="en-US" sz="4400" b="0" i="0" dirty="0">
                <a:solidFill>
                  <a:schemeClr val="tx1"/>
                </a:solidFill>
                <a:latin typeface="Proxima Nova Extrabold" panose="02000506030000020004" pitchFamily="2" charset="77"/>
                <a:ea typeface="Lato Black" charset="0"/>
                <a:cs typeface="Lato Black" charset="0"/>
              </a:rPr>
              <a:t>Heading goes here</a:t>
            </a:r>
          </a:p>
        </p:txBody>
      </p:sp>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2" name="TextBox 1">
            <a:extLst>
              <a:ext uri="{FF2B5EF4-FFF2-40B4-BE49-F238E27FC236}">
                <a16:creationId xmlns:a16="http://schemas.microsoft.com/office/drawing/2014/main" id="{AB5CA320-94C7-9545-ADFD-85699FC3C185}"/>
              </a:ext>
            </a:extLst>
          </p:cNvPr>
          <p:cNvSpPr txBox="1"/>
          <p:nvPr userDrawn="1"/>
        </p:nvSpPr>
        <p:spPr>
          <a:xfrm>
            <a:off x="1035123" y="1796095"/>
            <a:ext cx="10515600" cy="4324261"/>
          </a:xfrm>
          <a:prstGeom prst="rect">
            <a:avLst/>
          </a:prstGeom>
          <a:noFill/>
        </p:spPr>
        <p:txBody>
          <a:bodyPr wrap="square" rtlCol="0">
            <a:spAutoFit/>
          </a:bodyPr>
          <a:lstStyle/>
          <a:p>
            <a:r>
              <a:rPr lang="en-US" altLang="en-US" sz="2800" b="1" i="0" dirty="0">
                <a:solidFill>
                  <a:srgbClr val="E65225"/>
                </a:solidFill>
                <a:latin typeface="Proxima Nova" panose="02000506030000020004" pitchFamily="2" charset="77"/>
                <a:ea typeface="ＭＳ Ｐゴシック" pitchFamily="32" charset="-128"/>
              </a:rPr>
              <a:t>Subheading Style:</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2400" b="0" i="0" kern="0" dirty="0">
                <a:solidFill>
                  <a:srgbClr val="000000"/>
                </a:solidFill>
                <a:latin typeface="Proxima Nova" panose="02000506030000020004" pitchFamily="2" charset="77"/>
                <a:ea typeface="ＭＳ Ｐゴシック" pitchFamily="32" charset="-128"/>
              </a:rPr>
              <a:t>Australian Human Rights Commission, Disability Discrimination Act: Web Advisory Notes</a:t>
            </a:r>
          </a:p>
          <a:p>
            <a:pPr>
              <a:lnSpc>
                <a:spcPct val="150000"/>
              </a:lnSpc>
            </a:pPr>
            <a:r>
              <a:rPr lang="en-US" altLang="en-US" sz="2800" b="1" i="0" dirty="0">
                <a:solidFill>
                  <a:srgbClr val="E65225"/>
                </a:solidFill>
                <a:latin typeface="Proxima Nova" panose="02000506030000020004" pitchFamily="2" charset="77"/>
                <a:ea typeface="ＭＳ Ｐゴシック" pitchFamily="32" charset="-128"/>
              </a:rPr>
              <a:t>Subheading Style:</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2400" b="0" i="0" kern="0" dirty="0">
                <a:solidFill>
                  <a:srgbClr val="000000"/>
                </a:solidFill>
                <a:latin typeface="Proxima Nova" panose="02000506030000020004" pitchFamily="2" charset="77"/>
                <a:ea typeface="ＭＳ Ｐゴシック" pitchFamily="32" charset="-128"/>
              </a:rPr>
              <a:t>Australian Human Rights Commission, Disability Discrimination Act: Web Advisory Notes</a:t>
            </a:r>
          </a:p>
          <a:p>
            <a:pPr>
              <a:lnSpc>
                <a:spcPct val="150000"/>
              </a:lnSpc>
            </a:pPr>
            <a:r>
              <a:rPr lang="en-US" altLang="en-US" sz="2800" b="1" i="0" dirty="0">
                <a:solidFill>
                  <a:srgbClr val="E65225"/>
                </a:solidFill>
                <a:latin typeface="Proxima Nova" panose="02000506030000020004" pitchFamily="2" charset="77"/>
                <a:ea typeface="ＭＳ Ｐゴシック" pitchFamily="32" charset="-128"/>
              </a:rPr>
              <a:t>Subheading Style:</a:t>
            </a:r>
          </a:p>
          <a:p>
            <a:pPr marL="576072" lvl="2" indent="-571500"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2400" b="0" i="0" kern="0" dirty="0">
                <a:solidFill>
                  <a:srgbClr val="000000"/>
                </a:solidFill>
                <a:latin typeface="Proxima Nova" panose="02000506030000020004" pitchFamily="2" charset="77"/>
                <a:ea typeface="ＭＳ Ｐゴシック" pitchFamily="32" charset="-128"/>
              </a:rPr>
              <a:t>W3C Web Content Accessibility Guidelines (WCAG)</a:t>
            </a:r>
          </a:p>
          <a:p>
            <a:endParaRPr lang="en-US" dirty="0"/>
          </a:p>
        </p:txBody>
      </p:sp>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58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9B39AB6-0F37-4175-9D95-7CD866C01233}"/>
              </a:ext>
            </a:extLst>
          </p:cNvPr>
          <p:cNvSpPr>
            <a:spLocks noGrp="1"/>
          </p:cNvSpPr>
          <p:nvPr>
            <p:ph type="title"/>
          </p:nvPr>
        </p:nvSpPr>
        <p:spPr>
          <a:xfrm>
            <a:off x="838200" y="869858"/>
            <a:ext cx="10515600" cy="1134338"/>
          </a:xfrm>
          <a:prstGeom prst="rect">
            <a:avLst/>
          </a:prstGeom>
        </p:spPr>
        <p:txBody>
          <a:bodyPr/>
          <a:lstStyle>
            <a:lvl1pPr algn="ctr">
              <a:defRPr b="1">
                <a:latin typeface="Proxima Nova"/>
              </a:defRPr>
            </a:lvl1pPr>
          </a:lstStyle>
          <a:p>
            <a:r>
              <a:rPr lang="en-US" dirty="0"/>
              <a:t>Click to edit Master title style</a:t>
            </a:r>
            <a:endParaRPr lang="en-AU" dirty="0"/>
          </a:p>
        </p:txBody>
      </p:sp>
    </p:spTree>
    <p:extLst>
      <p:ext uri="{BB962C8B-B14F-4D97-AF65-F5344CB8AC3E}">
        <p14:creationId xmlns:p14="http://schemas.microsoft.com/office/powerpoint/2010/main" val="520954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D06124-738E-9C46-8E92-BC1B07A8A675}"/>
              </a:ext>
            </a:extLst>
          </p:cNvPr>
          <p:cNvSpPr txBox="1"/>
          <p:nvPr userDrawn="1"/>
        </p:nvSpPr>
        <p:spPr>
          <a:xfrm>
            <a:off x="3560696" y="637032"/>
            <a:ext cx="5070619" cy="769441"/>
          </a:xfrm>
          <a:prstGeom prst="rect">
            <a:avLst/>
          </a:prstGeom>
          <a:noFill/>
        </p:spPr>
        <p:txBody>
          <a:bodyPr wrap="none" rtlCol="0">
            <a:spAutoFit/>
          </a:bodyPr>
          <a:lstStyle/>
          <a:p>
            <a:pPr algn="ctr"/>
            <a:r>
              <a:rPr lang="en-US" sz="4400" b="0" i="0" dirty="0">
                <a:solidFill>
                  <a:schemeClr val="tx1"/>
                </a:solidFill>
                <a:latin typeface="Proxima Nova Extrabold" panose="02000506030000020004" pitchFamily="2" charset="77"/>
                <a:ea typeface="Lato Black" charset="0"/>
                <a:cs typeface="Lato Black" charset="0"/>
              </a:rPr>
              <a:t>Heading goes here</a:t>
            </a:r>
          </a:p>
        </p:txBody>
      </p:sp>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cxnSp>
        <p:nvCxnSpPr>
          <p:cNvPr id="12" name="Straight Connector 11">
            <a:extLst>
              <a:ext uri="{FF2B5EF4-FFF2-40B4-BE49-F238E27FC236}">
                <a16:creationId xmlns:a16="http://schemas.microsoft.com/office/drawing/2014/main" id="{CEDCC7E7-6727-684A-A1DF-82716AFA5983}"/>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346856-2BDD-BF4E-A028-730A2CB48751}"/>
              </a:ext>
            </a:extLst>
          </p:cNvPr>
          <p:cNvSpPr txBox="1"/>
          <p:nvPr userDrawn="1"/>
        </p:nvSpPr>
        <p:spPr>
          <a:xfrm>
            <a:off x="932253" y="2224458"/>
            <a:ext cx="5469275" cy="2420282"/>
          </a:xfrm>
          <a:prstGeom prst="rect">
            <a:avLst/>
          </a:prstGeom>
          <a:noFill/>
        </p:spPr>
        <p:txBody>
          <a:bodyPr wrap="square" rtlCol="0">
            <a:spAutoFit/>
          </a:bodyPr>
          <a:lstStyle/>
          <a:p>
            <a:r>
              <a:rPr lang="en-US" altLang="en-US" sz="2800" b="1" i="0" dirty="0">
                <a:solidFill>
                  <a:srgbClr val="E65225"/>
                </a:solidFill>
                <a:latin typeface="Proxima Nova" panose="02000506030000020004" pitchFamily="2" charset="77"/>
                <a:ea typeface="ＭＳ Ｐゴシック" pitchFamily="32" charset="-128"/>
              </a:rPr>
              <a:t>Subheading Style 2 (Larger):</a:t>
            </a:r>
          </a:p>
          <a:p>
            <a:pPr marL="342900" indent="-342900">
              <a:lnSpc>
                <a:spcPts val="3200"/>
              </a:lnSpc>
              <a:buFont typeface="Arial" panose="020B0604020202020204" pitchFamily="34" charset="0"/>
              <a:buChar char="•"/>
            </a:pPr>
            <a:r>
              <a:rPr lang="en-US" sz="2400" b="0" i="0" dirty="0">
                <a:solidFill>
                  <a:srgbClr val="000000"/>
                </a:solidFill>
                <a:latin typeface="Proxima Nova Medium" panose="02000506030000020004" pitchFamily="2" charset="0"/>
                <a:ea typeface="ＭＳ Ｐゴシック" pitchFamily="-107" charset="-128"/>
              </a:rPr>
              <a:t>Bullet point one goes here</a:t>
            </a: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two goes here</a:t>
            </a:r>
            <a:endParaRPr lang="en-US" sz="2400" b="0" i="0" dirty="0">
              <a:latin typeface="Proxima Nova Medium" panose="02000506030000020004" pitchFamily="2" charset="0"/>
            </a:endParaRP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three goes here</a:t>
            </a: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three goes here</a:t>
            </a: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three goes here</a:t>
            </a: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dirty="0">
              <a:solidFill>
                <a:srgbClr val="000000"/>
              </a:solidFill>
              <a:latin typeface="Proxima Nova Medium" panose="02000506030000020004" pitchFamily="2" charset="0"/>
              <a:ea typeface="ＭＳ Ｐゴシック" pitchFamily="-107" charset="-128"/>
            </a:endParaRPr>
          </a:p>
          <a:p>
            <a:endParaRPr lang="en-US" dirty="0"/>
          </a:p>
        </p:txBody>
      </p:sp>
      <p:sp>
        <p:nvSpPr>
          <p:cNvPr id="15" name="TextBox 14">
            <a:extLst>
              <a:ext uri="{FF2B5EF4-FFF2-40B4-BE49-F238E27FC236}">
                <a16:creationId xmlns:a16="http://schemas.microsoft.com/office/drawing/2014/main" id="{CE02A562-ED0B-4B4D-A1AD-EEBE781CFE6D}"/>
              </a:ext>
            </a:extLst>
          </p:cNvPr>
          <p:cNvSpPr txBox="1"/>
          <p:nvPr userDrawn="1"/>
        </p:nvSpPr>
        <p:spPr>
          <a:xfrm>
            <a:off x="6401528" y="2224458"/>
            <a:ext cx="4972068" cy="2420282"/>
          </a:xfrm>
          <a:prstGeom prst="rect">
            <a:avLst/>
          </a:prstGeom>
          <a:noFill/>
        </p:spPr>
        <p:txBody>
          <a:bodyPr wrap="square" rtlCol="0">
            <a:spAutoFit/>
          </a:bodyPr>
          <a:lstStyle/>
          <a:p>
            <a:r>
              <a:rPr lang="en-US" altLang="en-US" sz="2800" b="1" i="0" dirty="0">
                <a:solidFill>
                  <a:srgbClr val="E65225"/>
                </a:solidFill>
                <a:latin typeface="Proxima Nova" panose="02000506030000020004" pitchFamily="2" charset="77"/>
                <a:ea typeface="ＭＳ Ｐゴシック" pitchFamily="32" charset="-128"/>
              </a:rPr>
              <a:t>Subheading Style 2 (Larger):</a:t>
            </a:r>
          </a:p>
          <a:p>
            <a:pPr marL="342900" indent="-342900">
              <a:lnSpc>
                <a:spcPts val="3200"/>
              </a:lnSpc>
              <a:buFont typeface="Arial" panose="020B0604020202020204" pitchFamily="34" charset="0"/>
              <a:buChar char="•"/>
            </a:pPr>
            <a:r>
              <a:rPr lang="en-US" sz="2400" b="0" i="0" dirty="0">
                <a:solidFill>
                  <a:srgbClr val="000000"/>
                </a:solidFill>
                <a:latin typeface="Proxima Nova Medium" panose="02000506030000020004" pitchFamily="2" charset="0"/>
                <a:ea typeface="ＭＳ Ｐゴシック" pitchFamily="-107" charset="-128"/>
              </a:rPr>
              <a:t>Bullet point one goes here</a:t>
            </a: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two goes here</a:t>
            </a:r>
            <a:endParaRPr lang="en-US" sz="2400" b="0" i="0" dirty="0">
              <a:latin typeface="Proxima Nova Medium" panose="02000506030000020004" pitchFamily="2" charset="0"/>
            </a:endParaRP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three goes here</a:t>
            </a: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three goes here</a:t>
            </a:r>
          </a:p>
          <a:p>
            <a:pPr marL="342900" marR="0" lvl="0" indent="-342900" algn="l" defTabSz="914377" rtl="0" eaLnBrk="1" fontAlgn="auto" latinLnBrk="0" hangingPunct="1">
              <a:lnSpc>
                <a:spcPts val="3200"/>
              </a:lnSpc>
              <a:spcBef>
                <a:spcPts val="0"/>
              </a:spcBef>
              <a:spcAft>
                <a:spcPts val="0"/>
              </a:spcAft>
              <a:buClrTx/>
              <a:buSzTx/>
              <a:buFont typeface="Arial" panose="020B0604020202020204" pitchFamily="34" charset="0"/>
              <a:buChar char="•"/>
              <a:tabLst/>
              <a:defRPr/>
            </a:pPr>
            <a:r>
              <a:rPr lang="en-US" sz="2400" b="0" i="0" dirty="0">
                <a:solidFill>
                  <a:srgbClr val="000000"/>
                </a:solidFill>
                <a:latin typeface="Proxima Nova Medium" panose="02000506030000020004" pitchFamily="2" charset="0"/>
                <a:ea typeface="ＭＳ Ｐゴシック" pitchFamily="-107" charset="-128"/>
              </a:rPr>
              <a:t>Bullet point three goes here</a:t>
            </a: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dirty="0">
              <a:solidFill>
                <a:srgbClr val="000000"/>
              </a:solidFill>
              <a:latin typeface="Proxima Nova Medium" panose="02000506030000020004" pitchFamily="2" charset="0"/>
              <a:ea typeface="ＭＳ Ｐゴシック" pitchFamily="-107" charset="-128"/>
            </a:endParaRPr>
          </a:p>
          <a:p>
            <a:endParaRPr lang="en-US" dirty="0"/>
          </a:p>
        </p:txBody>
      </p:sp>
    </p:spTree>
    <p:extLst>
      <p:ext uri="{BB962C8B-B14F-4D97-AF65-F5344CB8AC3E}">
        <p14:creationId xmlns:p14="http://schemas.microsoft.com/office/powerpoint/2010/main" val="3651829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cxnSp>
        <p:nvCxnSpPr>
          <p:cNvPr id="10" name="Straight Connector 9">
            <a:extLst>
              <a:ext uri="{FF2B5EF4-FFF2-40B4-BE49-F238E27FC236}">
                <a16:creationId xmlns:a16="http://schemas.microsoft.com/office/drawing/2014/main" id="{F5E59F3F-64B0-4849-87C1-36B32CCE431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68198DF-A1EC-46CD-A5D1-547F12F621F3}"/>
              </a:ext>
            </a:extLst>
          </p:cNvPr>
          <p:cNvSpPr>
            <a:spLocks noGrp="1"/>
          </p:cNvSpPr>
          <p:nvPr>
            <p:ph sz="quarter" idx="19" hasCustomPrompt="1"/>
          </p:nvPr>
        </p:nvSpPr>
        <p:spPr>
          <a:xfrm>
            <a:off x="886802" y="2220686"/>
            <a:ext cx="10466997" cy="3526971"/>
          </a:xfrm>
          <a:prstGeom prst="rect">
            <a:avLst/>
          </a:prstGeom>
        </p:spPr>
        <p:txBody>
          <a:bodyPr/>
          <a:lstStyle>
            <a:lvl1pPr marL="0" indent="0">
              <a:buNone/>
              <a:defRPr sz="4400" b="0">
                <a:solidFill>
                  <a:schemeClr val="tx1"/>
                </a:solidFill>
              </a:defRPr>
            </a:lvl1pPr>
          </a:lstStyle>
          <a:p>
            <a:pPr lvl="0"/>
            <a:r>
              <a:rPr lang="en-US" dirty="0"/>
              <a:t>Text</a:t>
            </a:r>
          </a:p>
          <a:p>
            <a:pPr lvl="0"/>
            <a:r>
              <a:rPr lang="en-US" dirty="0"/>
              <a:t>text</a:t>
            </a:r>
          </a:p>
          <a:p>
            <a:pPr lvl="0"/>
            <a:endParaRPr lang="en-US" dirty="0"/>
          </a:p>
        </p:txBody>
      </p:sp>
      <p:sp>
        <p:nvSpPr>
          <p:cNvPr id="5" name="Title 4">
            <a:extLst>
              <a:ext uri="{FF2B5EF4-FFF2-40B4-BE49-F238E27FC236}">
                <a16:creationId xmlns:a16="http://schemas.microsoft.com/office/drawing/2014/main" id="{57C9021C-146C-4E0D-91F4-1FC6FC6AFF8B}"/>
              </a:ext>
            </a:extLst>
          </p:cNvPr>
          <p:cNvSpPr>
            <a:spLocks noGrp="1"/>
          </p:cNvSpPr>
          <p:nvPr>
            <p:ph type="title" hasCustomPrompt="1"/>
          </p:nvPr>
        </p:nvSpPr>
        <p:spPr>
          <a:xfrm>
            <a:off x="838200" y="734008"/>
            <a:ext cx="10515600" cy="956680"/>
          </a:xfrm>
          <a:prstGeom prst="rect">
            <a:avLst/>
          </a:prstGeom>
        </p:spPr>
        <p:txBody>
          <a:bodyPr/>
          <a:lstStyle>
            <a:lvl1pPr algn="ctr">
              <a:defRPr b="1">
                <a:solidFill>
                  <a:srgbClr val="E65225"/>
                </a:solidFill>
                <a:latin typeface="Calibri" panose="020F0502020204030204" pitchFamily="34" charset="0"/>
                <a:cs typeface="Calibri" panose="020F0502020204030204" pitchFamily="34" charset="0"/>
              </a:defRPr>
            </a:lvl1pPr>
          </a:lstStyle>
          <a:p>
            <a:r>
              <a:rPr lang="en-US" dirty="0"/>
              <a:t>Heading, heading</a:t>
            </a:r>
            <a:endParaRPr lang="en-AU" dirty="0"/>
          </a:p>
        </p:txBody>
      </p:sp>
    </p:spTree>
    <p:extLst>
      <p:ext uri="{BB962C8B-B14F-4D97-AF65-F5344CB8AC3E}">
        <p14:creationId xmlns:p14="http://schemas.microsoft.com/office/powerpoint/2010/main" val="2974494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cxnSp>
        <p:nvCxnSpPr>
          <p:cNvPr id="10" name="Straight Connector 9">
            <a:extLst>
              <a:ext uri="{FF2B5EF4-FFF2-40B4-BE49-F238E27FC236}">
                <a16:creationId xmlns:a16="http://schemas.microsoft.com/office/drawing/2014/main" id="{F5E59F3F-64B0-4849-87C1-36B32CCE431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68198DF-A1EC-46CD-A5D1-547F12F621F3}"/>
              </a:ext>
            </a:extLst>
          </p:cNvPr>
          <p:cNvSpPr>
            <a:spLocks noGrp="1"/>
          </p:cNvSpPr>
          <p:nvPr>
            <p:ph sz="quarter" idx="19" hasCustomPrompt="1"/>
          </p:nvPr>
        </p:nvSpPr>
        <p:spPr>
          <a:xfrm>
            <a:off x="886803" y="2220686"/>
            <a:ext cx="5004546" cy="3526971"/>
          </a:xfrm>
          <a:prstGeom prst="rect">
            <a:avLst/>
          </a:prstGeom>
        </p:spPr>
        <p:txBody>
          <a:bodyPr/>
          <a:lstStyle>
            <a:lvl1pPr marL="0" indent="0">
              <a:buNone/>
              <a:defRPr sz="4400" b="0">
                <a:solidFill>
                  <a:schemeClr val="tx1"/>
                </a:solidFill>
              </a:defRPr>
            </a:lvl1pPr>
          </a:lstStyle>
          <a:p>
            <a:pPr lvl="0"/>
            <a:r>
              <a:rPr lang="en-US" dirty="0"/>
              <a:t>Text</a:t>
            </a:r>
          </a:p>
          <a:p>
            <a:pPr lvl="0"/>
            <a:r>
              <a:rPr lang="en-US" dirty="0"/>
              <a:t>text</a:t>
            </a:r>
          </a:p>
          <a:p>
            <a:pPr lvl="0"/>
            <a:endParaRPr lang="en-US" dirty="0"/>
          </a:p>
        </p:txBody>
      </p:sp>
      <p:sp>
        <p:nvSpPr>
          <p:cNvPr id="5" name="Title 4">
            <a:extLst>
              <a:ext uri="{FF2B5EF4-FFF2-40B4-BE49-F238E27FC236}">
                <a16:creationId xmlns:a16="http://schemas.microsoft.com/office/drawing/2014/main" id="{57C9021C-146C-4E0D-91F4-1FC6FC6AFF8B}"/>
              </a:ext>
            </a:extLst>
          </p:cNvPr>
          <p:cNvSpPr>
            <a:spLocks noGrp="1"/>
          </p:cNvSpPr>
          <p:nvPr>
            <p:ph type="title" hasCustomPrompt="1"/>
          </p:nvPr>
        </p:nvSpPr>
        <p:spPr>
          <a:xfrm>
            <a:off x="838200" y="734008"/>
            <a:ext cx="10515600" cy="956680"/>
          </a:xfrm>
          <a:prstGeom prst="rect">
            <a:avLst/>
          </a:prstGeom>
        </p:spPr>
        <p:txBody>
          <a:bodyPr/>
          <a:lstStyle>
            <a:lvl1pPr algn="ctr">
              <a:defRPr b="1">
                <a:solidFill>
                  <a:srgbClr val="E65225"/>
                </a:solidFill>
                <a:latin typeface="Calibri" panose="020F0502020204030204" pitchFamily="34" charset="0"/>
                <a:cs typeface="Calibri" panose="020F0502020204030204" pitchFamily="34" charset="0"/>
              </a:defRPr>
            </a:lvl1pPr>
          </a:lstStyle>
          <a:p>
            <a:r>
              <a:rPr lang="en-US" dirty="0"/>
              <a:t>Heading, heading</a:t>
            </a:r>
            <a:endParaRPr lang="en-AU" dirty="0"/>
          </a:p>
        </p:txBody>
      </p:sp>
      <p:sp>
        <p:nvSpPr>
          <p:cNvPr id="6" name="Content Placeholder 3">
            <a:extLst>
              <a:ext uri="{FF2B5EF4-FFF2-40B4-BE49-F238E27FC236}">
                <a16:creationId xmlns:a16="http://schemas.microsoft.com/office/drawing/2014/main" id="{44B04D50-F1BB-4F9F-8553-2F134AF0A5F2}"/>
              </a:ext>
            </a:extLst>
          </p:cNvPr>
          <p:cNvSpPr>
            <a:spLocks noGrp="1"/>
          </p:cNvSpPr>
          <p:nvPr>
            <p:ph sz="quarter" idx="20" hasCustomPrompt="1"/>
          </p:nvPr>
        </p:nvSpPr>
        <p:spPr>
          <a:xfrm>
            <a:off x="6300653" y="2220686"/>
            <a:ext cx="5025762" cy="3526971"/>
          </a:xfrm>
          <a:prstGeom prst="rect">
            <a:avLst/>
          </a:prstGeom>
        </p:spPr>
        <p:txBody>
          <a:bodyPr/>
          <a:lstStyle>
            <a:lvl1pPr marL="0" indent="0">
              <a:buNone/>
              <a:defRPr sz="4400" b="0">
                <a:solidFill>
                  <a:schemeClr val="tx1"/>
                </a:solidFill>
              </a:defRPr>
            </a:lvl1pPr>
          </a:lstStyle>
          <a:p>
            <a:pPr lvl="0"/>
            <a:r>
              <a:rPr lang="en-US" dirty="0"/>
              <a:t>Text</a:t>
            </a:r>
          </a:p>
          <a:p>
            <a:pPr lvl="0"/>
            <a:r>
              <a:rPr lang="en-US" dirty="0"/>
              <a:t>text</a:t>
            </a:r>
          </a:p>
          <a:p>
            <a:pPr lvl="0"/>
            <a:endParaRPr lang="en-US" dirty="0"/>
          </a:p>
        </p:txBody>
      </p:sp>
    </p:spTree>
    <p:extLst>
      <p:ext uri="{BB962C8B-B14F-4D97-AF65-F5344CB8AC3E}">
        <p14:creationId xmlns:p14="http://schemas.microsoft.com/office/powerpoint/2010/main" val="3054790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C10E01C-FFD3-6F49-BC87-78307CF5F65D}"/>
              </a:ext>
            </a:extLst>
          </p:cNvPr>
          <p:cNvGrpSpPr>
            <a:grpSpLocks noChangeAspect="1"/>
          </p:cNvGrpSpPr>
          <p:nvPr userDrawn="1"/>
        </p:nvGrpSpPr>
        <p:grpSpPr>
          <a:xfrm>
            <a:off x="3623235" y="699247"/>
            <a:ext cx="5013635" cy="5000812"/>
            <a:chOff x="7213600" y="1549400"/>
            <a:chExt cx="9931400" cy="9906000"/>
          </a:xfrm>
          <a:solidFill>
            <a:schemeClr val="bg1">
              <a:lumMod val="95000"/>
            </a:schemeClr>
          </a:solidFill>
        </p:grpSpPr>
        <p:sp>
          <p:nvSpPr>
            <p:cNvPr id="16" name="L-Shape 15">
              <a:extLst>
                <a:ext uri="{FF2B5EF4-FFF2-40B4-BE49-F238E27FC236}">
                  <a16:creationId xmlns:a16="http://schemas.microsoft.com/office/drawing/2014/main" id="{40CF66D9-F5B3-CB4F-89A8-76D90B2A6E88}"/>
                </a:ext>
              </a:extLst>
            </p:cNvPr>
            <p:cNvSpPr/>
            <p:nvPr/>
          </p:nvSpPr>
          <p:spPr>
            <a:xfrm rot="10800000">
              <a:off x="7772400" y="1549400"/>
              <a:ext cx="9372600" cy="9906000"/>
            </a:xfrm>
            <a:prstGeom prst="corner">
              <a:avLst>
                <a:gd name="adj1" fmla="val 5876"/>
                <a:gd name="adj2" fmla="val 57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6">
              <a:extLst>
                <a:ext uri="{FF2B5EF4-FFF2-40B4-BE49-F238E27FC236}">
                  <a16:creationId xmlns:a16="http://schemas.microsoft.com/office/drawing/2014/main" id="{0DA340EE-E5CC-CB41-9440-9482E033C3BB}"/>
                </a:ext>
              </a:extLst>
            </p:cNvPr>
            <p:cNvSpPr/>
            <p:nvPr/>
          </p:nvSpPr>
          <p:spPr>
            <a:xfrm>
              <a:off x="7213600" y="1549400"/>
              <a:ext cx="4216400" cy="9906000"/>
            </a:xfrm>
            <a:prstGeom prst="corner">
              <a:avLst>
                <a:gd name="adj1" fmla="val 12651"/>
                <a:gd name="adj2" fmla="val 13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77AD0F5-EDF0-DD42-91A1-D7F1660FF66C}"/>
              </a:ext>
            </a:extLst>
          </p:cNvPr>
          <p:cNvSpPr txBox="1"/>
          <p:nvPr userDrawn="1"/>
        </p:nvSpPr>
        <p:spPr>
          <a:xfrm>
            <a:off x="1443875" y="1907903"/>
            <a:ext cx="8157325" cy="1077218"/>
          </a:xfrm>
          <a:prstGeom prst="rect">
            <a:avLst/>
          </a:prstGeom>
          <a:noFill/>
        </p:spPr>
        <p:txBody>
          <a:bodyPr wrap="square" rtlCol="0">
            <a:spAutoFit/>
          </a:bodyPr>
          <a:lstStyle/>
          <a:p>
            <a:pPr>
              <a:lnSpc>
                <a:spcPct val="100000"/>
              </a:lnSpc>
            </a:pPr>
            <a:r>
              <a:rPr lang="en-US" sz="3200" b="1" i="0" dirty="0">
                <a:solidFill>
                  <a:schemeClr val="tx1"/>
                </a:solidFill>
                <a:latin typeface="Proxima Nova" panose="02000506030000020004" pitchFamily="2" charset="77"/>
                <a:ea typeface="Lato Thin" charset="0"/>
                <a:cs typeface="Lato Thin" charset="0"/>
              </a:rPr>
              <a:t>Feature Quote - We have the best technology of the world </a:t>
            </a:r>
            <a:r>
              <a:rPr lang="en-US" sz="3200" b="1" i="0" dirty="0">
                <a:solidFill>
                  <a:schemeClr val="tx1"/>
                </a:solidFill>
                <a:latin typeface="Proxima Nova" panose="02000506030000020004" pitchFamily="2" charset="77"/>
                <a:ea typeface="Lato" charset="0"/>
                <a:cs typeface="Lato" charset="0"/>
              </a:rPr>
              <a:t>for less money</a:t>
            </a:r>
          </a:p>
        </p:txBody>
      </p:sp>
      <p:sp>
        <p:nvSpPr>
          <p:cNvPr id="22" name="Rectangle 21">
            <a:extLst>
              <a:ext uri="{FF2B5EF4-FFF2-40B4-BE49-F238E27FC236}">
                <a16:creationId xmlns:a16="http://schemas.microsoft.com/office/drawing/2014/main" id="{6E7B4704-6602-8D4D-9F96-59F1DA2E8F4B}"/>
              </a:ext>
            </a:extLst>
          </p:cNvPr>
          <p:cNvSpPr>
            <a:spLocks noChangeAspect="1"/>
          </p:cNvSpPr>
          <p:nvPr userDrawn="1"/>
        </p:nvSpPr>
        <p:spPr>
          <a:xfrm>
            <a:off x="1962533" y="3174237"/>
            <a:ext cx="2058138" cy="406432"/>
          </a:xfrm>
          <a:prstGeom prst="rect">
            <a:avLst/>
          </a:prstGeom>
          <a:noFill/>
          <a:ln w="57150">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D851E7D-5727-D44C-8736-EB170B576241}"/>
              </a:ext>
            </a:extLst>
          </p:cNvPr>
          <p:cNvSpPr txBox="1">
            <a:spLocks noChangeAspect="1"/>
          </p:cNvSpPr>
          <p:nvPr userDrawn="1"/>
        </p:nvSpPr>
        <p:spPr>
          <a:xfrm>
            <a:off x="1937841" y="3184443"/>
            <a:ext cx="2082830" cy="369332"/>
          </a:xfrm>
          <a:prstGeom prst="rect">
            <a:avLst/>
          </a:prstGeom>
          <a:noFill/>
        </p:spPr>
        <p:txBody>
          <a:bodyPr wrap="square" rtlCol="0" anchor="ctr" anchorCtr="0">
            <a:spAutoFit/>
          </a:bodyPr>
          <a:lstStyle/>
          <a:p>
            <a:pPr algn="ctr"/>
            <a:r>
              <a:rPr lang="en-US" sz="1800" b="1" dirty="0">
                <a:solidFill>
                  <a:schemeClr val="tx1"/>
                </a:solidFill>
                <a:latin typeface="Poppins SemiBold" charset="0"/>
                <a:ea typeface="Poppins SemiBold" charset="0"/>
                <a:cs typeface="Poppins SemiBold" charset="0"/>
              </a:rPr>
              <a:t>Name Here</a:t>
            </a:r>
          </a:p>
        </p:txBody>
      </p:sp>
      <p:pic>
        <p:nvPicPr>
          <p:cNvPr id="3" name="Picture 2">
            <a:extLst>
              <a:ext uri="{FF2B5EF4-FFF2-40B4-BE49-F238E27FC236}">
                <a16:creationId xmlns:a16="http://schemas.microsoft.com/office/drawing/2014/main" id="{38146FC9-3941-4845-86CA-E2A696550C5A}"/>
              </a:ext>
            </a:extLst>
          </p:cNvPr>
          <p:cNvPicPr>
            <a:picLocks noChangeAspect="1"/>
          </p:cNvPicPr>
          <p:nvPr userDrawn="1"/>
        </p:nvPicPr>
        <p:blipFill>
          <a:blip r:embed="rId2"/>
          <a:stretch>
            <a:fillRect/>
          </a:stretch>
        </p:blipFill>
        <p:spPr>
          <a:xfrm>
            <a:off x="5299797" y="3553775"/>
            <a:ext cx="4044865" cy="2429179"/>
          </a:xfrm>
          <a:prstGeom prst="rect">
            <a:avLst/>
          </a:prstGeom>
        </p:spPr>
      </p:pic>
    </p:spTree>
    <p:extLst>
      <p:ext uri="{BB962C8B-B14F-4D97-AF65-F5344CB8AC3E}">
        <p14:creationId xmlns:p14="http://schemas.microsoft.com/office/powerpoint/2010/main" val="3393168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descr="Abstract painting with blues and yellows">
            <a:extLst>
              <a:ext uri="{FF2B5EF4-FFF2-40B4-BE49-F238E27FC236}">
                <a16:creationId xmlns:a16="http://schemas.microsoft.com/office/drawing/2014/main" id="{273BA1A5-F9C2-044D-98C6-1A2FB3659B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50966" cy="6860983"/>
          </a:xfrm>
          <a:prstGeom prst="rect">
            <a:avLst/>
          </a:prstGeom>
        </p:spPr>
      </p:pic>
      <p:grpSp>
        <p:nvGrpSpPr>
          <p:cNvPr id="11" name="Group 10">
            <a:extLst>
              <a:ext uri="{FF2B5EF4-FFF2-40B4-BE49-F238E27FC236}">
                <a16:creationId xmlns:a16="http://schemas.microsoft.com/office/drawing/2014/main" id="{AB5AEA3A-C9A1-F94F-A636-6C0816D10BEF}"/>
              </a:ext>
            </a:extLst>
          </p:cNvPr>
          <p:cNvGrpSpPr>
            <a:grpSpLocks noChangeAspect="1"/>
          </p:cNvGrpSpPr>
          <p:nvPr userDrawn="1"/>
        </p:nvGrpSpPr>
        <p:grpSpPr>
          <a:xfrm>
            <a:off x="5440102" y="404211"/>
            <a:ext cx="5480009" cy="5465993"/>
            <a:chOff x="7213600" y="1549400"/>
            <a:chExt cx="9931400" cy="9906000"/>
          </a:xfrm>
          <a:solidFill>
            <a:srgbClr val="00927D"/>
          </a:solidFill>
        </p:grpSpPr>
        <p:sp>
          <p:nvSpPr>
            <p:cNvPr id="12" name="L-Shape 11">
              <a:extLst>
                <a:ext uri="{FF2B5EF4-FFF2-40B4-BE49-F238E27FC236}">
                  <a16:creationId xmlns:a16="http://schemas.microsoft.com/office/drawing/2014/main" id="{A24145B7-DF1D-5E46-881C-A7FF57E580F4}"/>
                </a:ext>
              </a:extLst>
            </p:cNvPr>
            <p:cNvSpPr/>
            <p:nvPr/>
          </p:nvSpPr>
          <p:spPr>
            <a:xfrm rot="10800000">
              <a:off x="7772400" y="1549400"/>
              <a:ext cx="9372600" cy="9906000"/>
            </a:xfrm>
            <a:prstGeom prst="corner">
              <a:avLst>
                <a:gd name="adj1" fmla="val 5876"/>
                <a:gd name="adj2" fmla="val 57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a:extLst>
                <a:ext uri="{FF2B5EF4-FFF2-40B4-BE49-F238E27FC236}">
                  <a16:creationId xmlns:a16="http://schemas.microsoft.com/office/drawing/2014/main" id="{AFA75E34-EED8-5944-B308-4CBB1C46E0D6}"/>
                </a:ext>
              </a:extLst>
            </p:cNvPr>
            <p:cNvSpPr/>
            <p:nvPr/>
          </p:nvSpPr>
          <p:spPr>
            <a:xfrm>
              <a:off x="7213600" y="1549400"/>
              <a:ext cx="4216400" cy="9906000"/>
            </a:xfrm>
            <a:prstGeom prst="corner">
              <a:avLst>
                <a:gd name="adj1" fmla="val 12651"/>
                <a:gd name="adj2" fmla="val 13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08720CC-186B-B44E-884D-53A9F8C36BDB}"/>
              </a:ext>
            </a:extLst>
          </p:cNvPr>
          <p:cNvSpPr txBox="1"/>
          <p:nvPr userDrawn="1"/>
        </p:nvSpPr>
        <p:spPr>
          <a:xfrm>
            <a:off x="7130841" y="1383032"/>
            <a:ext cx="3452684" cy="4247317"/>
          </a:xfrm>
          <a:prstGeom prst="rect">
            <a:avLst/>
          </a:prstGeom>
          <a:noFill/>
        </p:spPr>
        <p:txBody>
          <a:bodyPr wrap="square" rtlCol="0">
            <a:spAutoFit/>
          </a:bodyPr>
          <a:lstStyle/>
          <a:p>
            <a:r>
              <a:rPr lang="en-AU" sz="2100" b="1" i="1" dirty="0">
                <a:latin typeface="Proxima Nova" panose="02000506030000020004" pitchFamily="2" charset="77"/>
              </a:rPr>
              <a:t>Until I was 15, I thought everyone constantly saw </a:t>
            </a:r>
            <a:r>
              <a:rPr lang="en-AU" sz="2100" b="1" i="1" dirty="0" err="1">
                <a:latin typeface="Proxima Nova" panose="02000506030000020004" pitchFamily="2" charset="77"/>
              </a:rPr>
              <a:t>colors</a:t>
            </a:r>
            <a:r>
              <a:rPr lang="en-AU" sz="2100" b="1" i="1" dirty="0">
                <a:latin typeface="Proxima Nova" panose="02000506030000020004" pitchFamily="2" charset="77"/>
              </a:rPr>
              <a:t>. </a:t>
            </a:r>
            <a:r>
              <a:rPr lang="en-AU" sz="2100" b="1" i="1" dirty="0" err="1">
                <a:latin typeface="Proxima Nova" panose="02000506030000020004" pitchFamily="2" charset="77"/>
              </a:rPr>
              <a:t>Colors</a:t>
            </a:r>
            <a:r>
              <a:rPr lang="en-AU" sz="2100" b="1" i="1" dirty="0">
                <a:latin typeface="Proxima Nova" panose="02000506030000020004" pitchFamily="2" charset="77"/>
              </a:rPr>
              <a:t> in books, </a:t>
            </a:r>
            <a:r>
              <a:rPr lang="en-AU" sz="2100" b="1" i="1" dirty="0" err="1">
                <a:latin typeface="Proxima Nova" panose="02000506030000020004" pitchFamily="2" charset="77"/>
              </a:rPr>
              <a:t>colors</a:t>
            </a:r>
            <a:r>
              <a:rPr lang="en-AU" sz="2100" b="1" i="1" dirty="0">
                <a:latin typeface="Proxima Nova" panose="02000506030000020004" pitchFamily="2" charset="77"/>
              </a:rPr>
              <a:t> in math formulas, </a:t>
            </a:r>
            <a:r>
              <a:rPr lang="en-AU" sz="2100" b="1" i="1" dirty="0" err="1">
                <a:latin typeface="Proxima Nova" panose="02000506030000020004" pitchFamily="2" charset="77"/>
              </a:rPr>
              <a:t>colors</a:t>
            </a:r>
            <a:r>
              <a:rPr lang="en-AU" sz="2100" b="1" i="1" dirty="0">
                <a:latin typeface="Proxima Nova" panose="02000506030000020004" pitchFamily="2" charset="77"/>
              </a:rPr>
              <a:t> at concerts. But when I finally asked my brother which </a:t>
            </a:r>
            <a:r>
              <a:rPr lang="en-AU" sz="2100" b="1" i="1" dirty="0" err="1">
                <a:latin typeface="Proxima Nova" panose="02000506030000020004" pitchFamily="2" charset="77"/>
              </a:rPr>
              <a:t>color</a:t>
            </a:r>
            <a:r>
              <a:rPr lang="en-AU" sz="2100" b="1" i="1" dirty="0">
                <a:latin typeface="Proxima Nova" panose="02000506030000020004" pitchFamily="2" charset="77"/>
              </a:rPr>
              <a:t> the letter C was (canary yellow, by the way) I realized my mind wasn't quite as normal as I had thought.”</a:t>
            </a:r>
          </a:p>
          <a:p>
            <a:endParaRPr lang="en-US" dirty="0"/>
          </a:p>
        </p:txBody>
      </p:sp>
      <p:sp>
        <p:nvSpPr>
          <p:cNvPr id="4" name="Rectangle 3">
            <a:extLst>
              <a:ext uri="{FF2B5EF4-FFF2-40B4-BE49-F238E27FC236}">
                <a16:creationId xmlns:a16="http://schemas.microsoft.com/office/drawing/2014/main" id="{AF61E5F3-37CE-2A4E-A599-FDEA3F20DEAA}"/>
              </a:ext>
            </a:extLst>
          </p:cNvPr>
          <p:cNvSpPr/>
          <p:nvPr userDrawn="1"/>
        </p:nvSpPr>
        <p:spPr>
          <a:xfrm>
            <a:off x="7884054" y="5481172"/>
            <a:ext cx="2661371" cy="707886"/>
          </a:xfrm>
          <a:prstGeom prst="rect">
            <a:avLst/>
          </a:prstGeom>
        </p:spPr>
        <p:txBody>
          <a:bodyPr wrap="non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AU" sz="2200" b="1" i="0" dirty="0">
                <a:latin typeface="Proxima Nova" panose="02000506030000020004" pitchFamily="2" charset="77"/>
              </a:rPr>
              <a:t>Melissa McCracken</a:t>
            </a:r>
          </a:p>
          <a:p>
            <a:pPr algn="r"/>
            <a:endParaRPr lang="en-AU" sz="1800" dirty="0"/>
          </a:p>
        </p:txBody>
      </p:sp>
    </p:spTree>
    <p:extLst>
      <p:ext uri="{BB962C8B-B14F-4D97-AF65-F5344CB8AC3E}">
        <p14:creationId xmlns:p14="http://schemas.microsoft.com/office/powerpoint/2010/main" val="940130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580D98-2D8D-4A49-B431-9F3F03D753E5}"/>
              </a:ext>
            </a:extLst>
          </p:cNvPr>
          <p:cNvPicPr>
            <a:picLocks noChangeAspect="1"/>
          </p:cNvPicPr>
          <p:nvPr userDrawn="1"/>
        </p:nvPicPr>
        <p:blipFill rotWithShape="1">
          <a:blip r:embed="rId2"/>
          <a:srcRect l="19630" r="12507"/>
          <a:stretch/>
        </p:blipFill>
        <p:spPr>
          <a:xfrm>
            <a:off x="5210907" y="0"/>
            <a:ext cx="6981093" cy="6858000"/>
          </a:xfrm>
          <a:prstGeom prst="rect">
            <a:avLst/>
          </a:prstGeom>
        </p:spPr>
      </p:pic>
      <p:cxnSp>
        <p:nvCxnSpPr>
          <p:cNvPr id="8" name="Straight Connector 7">
            <a:extLst>
              <a:ext uri="{FF2B5EF4-FFF2-40B4-BE49-F238E27FC236}">
                <a16:creationId xmlns:a16="http://schemas.microsoft.com/office/drawing/2014/main" id="{03972162-AA3A-F449-8EC0-945E069169BC}"/>
              </a:ext>
            </a:extLst>
          </p:cNvPr>
          <p:cNvCxnSpPr/>
          <p:nvPr userDrawn="1"/>
        </p:nvCxnSpPr>
        <p:spPr>
          <a:xfrm>
            <a:off x="923356" y="2464996"/>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217359-739C-4AA0-9F1E-4D1DEB266BA9}"/>
              </a:ext>
            </a:extLst>
          </p:cNvPr>
          <p:cNvSpPr>
            <a:spLocks noGrp="1"/>
          </p:cNvSpPr>
          <p:nvPr>
            <p:ph type="title"/>
          </p:nvPr>
        </p:nvSpPr>
        <p:spPr>
          <a:xfrm>
            <a:off x="767846" y="2693409"/>
            <a:ext cx="3485606" cy="1325562"/>
          </a:xfrm>
          <a:prstGeom prst="rect">
            <a:avLst/>
          </a:prstGeom>
        </p:spPr>
        <p:txBody>
          <a:bodyPr/>
          <a:lstStyle>
            <a:lvl1pPr>
              <a:defRPr b="1">
                <a:latin typeface="Proxima Nova" panose="02000506030000020004"/>
              </a:defRPr>
            </a:lvl1pPr>
          </a:lstStyle>
          <a:p>
            <a:r>
              <a:rPr lang="en-US" dirty="0"/>
              <a:t>Click to edit Master title style</a:t>
            </a:r>
            <a:endParaRPr lang="en-AU" dirty="0"/>
          </a:p>
        </p:txBody>
      </p:sp>
    </p:spTree>
    <p:extLst>
      <p:ext uri="{BB962C8B-B14F-4D97-AF65-F5344CB8AC3E}">
        <p14:creationId xmlns:p14="http://schemas.microsoft.com/office/powerpoint/2010/main" val="3794150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580D98-2D8D-4A49-B431-9F3F03D753E5}"/>
              </a:ext>
            </a:extLst>
          </p:cNvPr>
          <p:cNvPicPr>
            <a:picLocks noChangeAspect="1"/>
          </p:cNvPicPr>
          <p:nvPr userDrawn="1"/>
        </p:nvPicPr>
        <p:blipFill rotWithShape="1">
          <a:blip r:embed="rId2"/>
          <a:srcRect l="19630" r="12507"/>
          <a:stretch/>
        </p:blipFill>
        <p:spPr>
          <a:xfrm>
            <a:off x="5210907" y="0"/>
            <a:ext cx="6981093" cy="6858000"/>
          </a:xfrm>
          <a:prstGeom prst="rect">
            <a:avLst/>
          </a:prstGeom>
        </p:spPr>
      </p:pic>
      <p:sp>
        <p:nvSpPr>
          <p:cNvPr id="7" name="TextBox 6">
            <a:extLst>
              <a:ext uri="{FF2B5EF4-FFF2-40B4-BE49-F238E27FC236}">
                <a16:creationId xmlns:a16="http://schemas.microsoft.com/office/drawing/2014/main" id="{AC6A0DFD-076D-E345-845F-73E7BBB47F21}"/>
              </a:ext>
            </a:extLst>
          </p:cNvPr>
          <p:cNvSpPr txBox="1"/>
          <p:nvPr userDrawn="1"/>
        </p:nvSpPr>
        <p:spPr>
          <a:xfrm>
            <a:off x="767845" y="2632915"/>
            <a:ext cx="4482139" cy="1446550"/>
          </a:xfrm>
          <a:prstGeom prst="rect">
            <a:avLst/>
          </a:prstGeom>
          <a:noFill/>
        </p:spPr>
        <p:txBody>
          <a:bodyPr wrap="square" rtlCol="0">
            <a:spAutoFit/>
          </a:bodyPr>
          <a:lstStyle/>
          <a:p>
            <a:pPr>
              <a:lnSpc>
                <a:spcPct val="100000"/>
              </a:lnSpc>
            </a:pPr>
            <a:r>
              <a:rPr lang="en-US" sz="4400" b="1" i="0" dirty="0">
                <a:solidFill>
                  <a:schemeClr val="tx1"/>
                </a:solidFill>
                <a:latin typeface="Proxima Nova" panose="02000506030000020004" pitchFamily="2" charset="77"/>
                <a:ea typeface="Lato Thin" charset="0"/>
                <a:cs typeface="Lato Thin" charset="0"/>
              </a:rPr>
              <a:t>About mobile usage</a:t>
            </a:r>
            <a:endParaRPr lang="en-US" sz="4400" b="1" i="0" dirty="0">
              <a:solidFill>
                <a:schemeClr val="tx1"/>
              </a:solidFill>
              <a:latin typeface="Proxima Nova" panose="02000506030000020004" pitchFamily="2" charset="77"/>
              <a:ea typeface="Lato" charset="0"/>
              <a:cs typeface="Lato" charset="0"/>
            </a:endParaRPr>
          </a:p>
        </p:txBody>
      </p:sp>
      <p:cxnSp>
        <p:nvCxnSpPr>
          <p:cNvPr id="8" name="Straight Connector 7">
            <a:extLst>
              <a:ext uri="{FF2B5EF4-FFF2-40B4-BE49-F238E27FC236}">
                <a16:creationId xmlns:a16="http://schemas.microsoft.com/office/drawing/2014/main" id="{03972162-AA3A-F449-8EC0-945E069169BC}"/>
              </a:ext>
            </a:extLst>
          </p:cNvPr>
          <p:cNvCxnSpPr/>
          <p:nvPr userDrawn="1"/>
        </p:nvCxnSpPr>
        <p:spPr>
          <a:xfrm>
            <a:off x="923356" y="2464996"/>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72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90832-CDEB-4622-879B-EF82CEF002E8}"/>
              </a:ext>
            </a:extLst>
          </p:cNvPr>
          <p:cNvPicPr>
            <a:picLocks noChangeAspect="1"/>
          </p:cNvPicPr>
          <p:nvPr userDrawn="1"/>
        </p:nvPicPr>
        <p:blipFill rotWithShape="1">
          <a:blip r:embed="rId2"/>
          <a:srcRect l="5381"/>
          <a:stretch/>
        </p:blipFill>
        <p:spPr>
          <a:xfrm>
            <a:off x="5234524" y="0"/>
            <a:ext cx="9721323" cy="6858000"/>
          </a:xfrm>
          <a:prstGeom prst="rect">
            <a:avLst/>
          </a:prstGeom>
        </p:spPr>
      </p:pic>
      <p:sp>
        <p:nvSpPr>
          <p:cNvPr id="5" name="Text Placeholder 4">
            <a:extLst>
              <a:ext uri="{FF2B5EF4-FFF2-40B4-BE49-F238E27FC236}">
                <a16:creationId xmlns:a16="http://schemas.microsoft.com/office/drawing/2014/main" id="{57036E8B-658A-40AE-B5ED-4A6469B52BA3}"/>
              </a:ext>
            </a:extLst>
          </p:cNvPr>
          <p:cNvSpPr>
            <a:spLocks noGrp="1"/>
          </p:cNvSpPr>
          <p:nvPr>
            <p:ph type="body" sz="quarter" idx="10"/>
          </p:nvPr>
        </p:nvSpPr>
        <p:spPr>
          <a:xfrm>
            <a:off x="239713" y="891552"/>
            <a:ext cx="4668837" cy="4643616"/>
          </a:xfrm>
          <a:prstGeom prst="rect">
            <a:avLst/>
          </a:prstGeom>
        </p:spPr>
        <p:txBody>
          <a:bodyPr/>
          <a:lstStyle>
            <a:lvl1pPr marL="0" indent="0">
              <a:buNone/>
              <a:defRPr lang="en-US" sz="4000" kern="1200" dirty="0">
                <a:solidFill>
                  <a:schemeClr val="tx1"/>
                </a:solidFill>
                <a:latin typeface="Proxima Nova" panose="02000506030000020004" pitchFamily="2" charset="77"/>
                <a:ea typeface="Lato" charset="0"/>
                <a:cs typeface="Lato" charset="0"/>
              </a:defRPr>
            </a:lvl1pPr>
          </a:lstStyle>
          <a:p>
            <a:pPr lvl="0"/>
            <a:r>
              <a:rPr lang="en-US" dirty="0"/>
              <a:t>Click to edit Master text styles</a:t>
            </a:r>
          </a:p>
        </p:txBody>
      </p:sp>
    </p:spTree>
    <p:extLst>
      <p:ext uri="{BB962C8B-B14F-4D97-AF65-F5344CB8AC3E}">
        <p14:creationId xmlns:p14="http://schemas.microsoft.com/office/powerpoint/2010/main" val="2718723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580D98-2D8D-4A49-B431-9F3F03D753E5}"/>
              </a:ext>
            </a:extLst>
          </p:cNvPr>
          <p:cNvPicPr>
            <a:picLocks noChangeAspect="1"/>
          </p:cNvPicPr>
          <p:nvPr userDrawn="1"/>
        </p:nvPicPr>
        <p:blipFill rotWithShape="1">
          <a:blip r:embed="rId2"/>
          <a:srcRect l="19630" r="12507"/>
          <a:stretch/>
        </p:blipFill>
        <p:spPr>
          <a:xfrm>
            <a:off x="5210907" y="0"/>
            <a:ext cx="6981093" cy="6858000"/>
          </a:xfrm>
          <a:prstGeom prst="rect">
            <a:avLst/>
          </a:prstGeom>
        </p:spPr>
      </p:pic>
      <p:sp>
        <p:nvSpPr>
          <p:cNvPr id="7" name="TextBox 6">
            <a:extLst>
              <a:ext uri="{FF2B5EF4-FFF2-40B4-BE49-F238E27FC236}">
                <a16:creationId xmlns:a16="http://schemas.microsoft.com/office/drawing/2014/main" id="{AC6A0DFD-076D-E345-845F-73E7BBB47F21}"/>
              </a:ext>
            </a:extLst>
          </p:cNvPr>
          <p:cNvSpPr txBox="1"/>
          <p:nvPr userDrawn="1"/>
        </p:nvSpPr>
        <p:spPr>
          <a:xfrm>
            <a:off x="767845" y="2632915"/>
            <a:ext cx="4482139" cy="2123658"/>
          </a:xfrm>
          <a:prstGeom prst="rect">
            <a:avLst/>
          </a:prstGeom>
          <a:noFill/>
        </p:spPr>
        <p:txBody>
          <a:bodyPr wrap="square" rtlCol="0">
            <a:spAutoFit/>
          </a:bodyPr>
          <a:lstStyle/>
          <a:p>
            <a:pPr>
              <a:lnSpc>
                <a:spcPct val="100000"/>
              </a:lnSpc>
            </a:pPr>
            <a:r>
              <a:rPr lang="en-US" sz="4400" b="1" i="0" dirty="0">
                <a:solidFill>
                  <a:schemeClr val="tx1"/>
                </a:solidFill>
                <a:latin typeface="Proxima Nova" panose="02000506030000020004" pitchFamily="2" charset="77"/>
                <a:ea typeface="Lato Thin" charset="0"/>
                <a:cs typeface="Lato Thin" charset="0"/>
              </a:rPr>
              <a:t>Mobile accessibility fails</a:t>
            </a:r>
            <a:endParaRPr lang="en-US" sz="4400" b="1" i="0" dirty="0">
              <a:solidFill>
                <a:schemeClr val="tx1"/>
              </a:solidFill>
              <a:latin typeface="Proxima Nova" panose="02000506030000020004" pitchFamily="2" charset="77"/>
              <a:ea typeface="Lato" charset="0"/>
              <a:cs typeface="Lato" charset="0"/>
            </a:endParaRPr>
          </a:p>
        </p:txBody>
      </p:sp>
      <p:cxnSp>
        <p:nvCxnSpPr>
          <p:cNvPr id="8" name="Straight Connector 7">
            <a:extLst>
              <a:ext uri="{FF2B5EF4-FFF2-40B4-BE49-F238E27FC236}">
                <a16:creationId xmlns:a16="http://schemas.microsoft.com/office/drawing/2014/main" id="{03972162-AA3A-F449-8EC0-945E069169BC}"/>
              </a:ext>
            </a:extLst>
          </p:cNvPr>
          <p:cNvCxnSpPr/>
          <p:nvPr userDrawn="1"/>
        </p:nvCxnSpPr>
        <p:spPr>
          <a:xfrm>
            <a:off x="923356" y="2464996"/>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580D98-2D8D-4A49-B431-9F3F03D753E5}"/>
              </a:ext>
            </a:extLst>
          </p:cNvPr>
          <p:cNvPicPr>
            <a:picLocks noChangeAspect="1"/>
          </p:cNvPicPr>
          <p:nvPr userDrawn="1"/>
        </p:nvPicPr>
        <p:blipFill rotWithShape="1">
          <a:blip r:embed="rId2"/>
          <a:srcRect l="19630" r="12507"/>
          <a:stretch/>
        </p:blipFill>
        <p:spPr>
          <a:xfrm>
            <a:off x="5210907" y="0"/>
            <a:ext cx="6981093" cy="6858000"/>
          </a:xfrm>
          <a:prstGeom prst="rect">
            <a:avLst/>
          </a:prstGeom>
        </p:spPr>
      </p:pic>
      <p:sp>
        <p:nvSpPr>
          <p:cNvPr id="7" name="TextBox 6">
            <a:extLst>
              <a:ext uri="{FF2B5EF4-FFF2-40B4-BE49-F238E27FC236}">
                <a16:creationId xmlns:a16="http://schemas.microsoft.com/office/drawing/2014/main" id="{AC6A0DFD-076D-E345-845F-73E7BBB47F21}"/>
              </a:ext>
            </a:extLst>
          </p:cNvPr>
          <p:cNvSpPr txBox="1"/>
          <p:nvPr userDrawn="1"/>
        </p:nvSpPr>
        <p:spPr>
          <a:xfrm>
            <a:off x="752385" y="3087906"/>
            <a:ext cx="4482139" cy="1200329"/>
          </a:xfrm>
          <a:prstGeom prst="rect">
            <a:avLst/>
          </a:prstGeom>
          <a:noFill/>
        </p:spPr>
        <p:txBody>
          <a:bodyPr wrap="square" rtlCol="0">
            <a:spAutoFit/>
          </a:bodyPr>
          <a:lstStyle/>
          <a:p>
            <a:pPr>
              <a:lnSpc>
                <a:spcPct val="100000"/>
              </a:lnSpc>
            </a:pPr>
            <a:r>
              <a:rPr lang="en-US" sz="3600" b="1" i="0" dirty="0">
                <a:solidFill>
                  <a:schemeClr val="tx1"/>
                </a:solidFill>
                <a:latin typeface="Proxima Nova" panose="02000506030000020004" pitchFamily="2" charset="77"/>
                <a:ea typeface="Lato" charset="0"/>
                <a:cs typeface="Lato" charset="0"/>
              </a:rPr>
              <a:t>Correct implementations</a:t>
            </a:r>
          </a:p>
        </p:txBody>
      </p:sp>
      <p:cxnSp>
        <p:nvCxnSpPr>
          <p:cNvPr id="8" name="Straight Connector 7">
            <a:extLst>
              <a:ext uri="{FF2B5EF4-FFF2-40B4-BE49-F238E27FC236}">
                <a16:creationId xmlns:a16="http://schemas.microsoft.com/office/drawing/2014/main" id="{03972162-AA3A-F449-8EC0-945E069169BC}"/>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3A458BB-66EE-0148-8EE5-02793FD5A8B7}"/>
              </a:ext>
            </a:extLst>
          </p:cNvPr>
          <p:cNvPicPr>
            <a:picLocks noChangeAspect="1"/>
          </p:cNvPicPr>
          <p:nvPr userDrawn="1"/>
        </p:nvPicPr>
        <p:blipFill rotWithShape="1">
          <a:blip r:embed="rId3"/>
          <a:srcRect l="20931" r="20130"/>
          <a:stretch/>
        </p:blipFill>
        <p:spPr>
          <a:xfrm>
            <a:off x="5234524" y="0"/>
            <a:ext cx="6957476" cy="6941125"/>
          </a:xfrm>
          <a:prstGeom prst="rect">
            <a:avLst/>
          </a:prstGeom>
        </p:spPr>
      </p:pic>
    </p:spTree>
    <p:extLst>
      <p:ext uri="{BB962C8B-B14F-4D97-AF65-F5344CB8AC3E}">
        <p14:creationId xmlns:p14="http://schemas.microsoft.com/office/powerpoint/2010/main" val="791222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5E56C-776F-3A42-ADA6-29DEF66A4053}"/>
              </a:ext>
            </a:extLst>
          </p:cNvPr>
          <p:cNvPicPr>
            <a:picLocks noChangeAspect="1"/>
          </p:cNvPicPr>
          <p:nvPr userDrawn="1"/>
        </p:nvPicPr>
        <p:blipFill>
          <a:blip r:embed="rId2"/>
          <a:stretch>
            <a:fillRect/>
          </a:stretch>
        </p:blipFill>
        <p:spPr>
          <a:xfrm>
            <a:off x="0" y="0"/>
            <a:ext cx="12271664" cy="8258533"/>
          </a:xfrm>
          <a:prstGeom prst="rect">
            <a:avLst/>
          </a:prstGeom>
        </p:spPr>
      </p:pic>
      <p:sp>
        <p:nvSpPr>
          <p:cNvPr id="4" name="Rectangle 3">
            <a:extLst>
              <a:ext uri="{FF2B5EF4-FFF2-40B4-BE49-F238E27FC236}">
                <a16:creationId xmlns:a16="http://schemas.microsoft.com/office/drawing/2014/main" id="{D84014CF-DAD0-2841-9CA8-CCEEECD6E19C}"/>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C6A0DFD-076D-E345-845F-73E7BBB47F21}"/>
              </a:ext>
            </a:extLst>
          </p:cNvPr>
          <p:cNvSpPr txBox="1"/>
          <p:nvPr userDrawn="1"/>
        </p:nvSpPr>
        <p:spPr>
          <a:xfrm>
            <a:off x="567702" y="2937812"/>
            <a:ext cx="5375898" cy="1446550"/>
          </a:xfrm>
          <a:prstGeom prst="rect">
            <a:avLst/>
          </a:prstGeom>
          <a:noFill/>
        </p:spPr>
        <p:txBody>
          <a:bodyPr wrap="square" rtlCol="0">
            <a:spAutoFit/>
          </a:bodyPr>
          <a:lstStyle/>
          <a:p>
            <a:pPr>
              <a:lnSpc>
                <a:spcPct val="100000"/>
              </a:lnSpc>
            </a:pPr>
            <a:r>
              <a:rPr lang="en-US" sz="4400" b="1" i="0" dirty="0">
                <a:solidFill>
                  <a:schemeClr val="bg1"/>
                </a:solidFill>
                <a:latin typeface="Proxima Nova" panose="02000506030000020004" pitchFamily="2" charset="77"/>
                <a:ea typeface="Lato" charset="0"/>
                <a:cs typeface="Lato" charset="0"/>
              </a:rPr>
              <a:t>Identify what needs to be tested</a:t>
            </a:r>
          </a:p>
        </p:txBody>
      </p:sp>
      <p:cxnSp>
        <p:nvCxnSpPr>
          <p:cNvPr id="8" name="Straight Connector 7">
            <a:extLst>
              <a:ext uri="{FF2B5EF4-FFF2-40B4-BE49-F238E27FC236}">
                <a16:creationId xmlns:a16="http://schemas.microsoft.com/office/drawing/2014/main" id="{03972162-AA3A-F449-8EC0-945E069169BC}"/>
              </a:ext>
            </a:extLst>
          </p:cNvPr>
          <p:cNvCxnSpPr>
            <a:cxnSpLocks/>
          </p:cNvCxnSpPr>
          <p:nvPr userDrawn="1"/>
        </p:nvCxnSpPr>
        <p:spPr>
          <a:xfrm>
            <a:off x="631463" y="2816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10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5E56C-776F-3A42-ADA6-29DEF66A4053}"/>
              </a:ext>
            </a:extLst>
          </p:cNvPr>
          <p:cNvPicPr>
            <a:picLocks noChangeAspect="1"/>
          </p:cNvPicPr>
          <p:nvPr userDrawn="1"/>
        </p:nvPicPr>
        <p:blipFill>
          <a:blip r:embed="rId2"/>
          <a:stretch>
            <a:fillRect/>
          </a:stretch>
        </p:blipFill>
        <p:spPr>
          <a:xfrm>
            <a:off x="0" y="0"/>
            <a:ext cx="12271664" cy="8258533"/>
          </a:xfrm>
          <a:prstGeom prst="rect">
            <a:avLst/>
          </a:prstGeom>
        </p:spPr>
      </p:pic>
      <p:sp>
        <p:nvSpPr>
          <p:cNvPr id="4" name="Rectangle 3">
            <a:extLst>
              <a:ext uri="{FF2B5EF4-FFF2-40B4-BE49-F238E27FC236}">
                <a16:creationId xmlns:a16="http://schemas.microsoft.com/office/drawing/2014/main" id="{D84014CF-DAD0-2841-9CA8-CCEEECD6E19C}"/>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C6A0DFD-076D-E345-845F-73E7BBB47F21}"/>
              </a:ext>
            </a:extLst>
          </p:cNvPr>
          <p:cNvSpPr txBox="1"/>
          <p:nvPr userDrawn="1"/>
        </p:nvSpPr>
        <p:spPr>
          <a:xfrm>
            <a:off x="567702" y="2937812"/>
            <a:ext cx="5375898" cy="1446550"/>
          </a:xfrm>
          <a:prstGeom prst="rect">
            <a:avLst/>
          </a:prstGeom>
          <a:noFill/>
        </p:spPr>
        <p:txBody>
          <a:bodyPr wrap="square" rtlCol="0">
            <a:spAutoFit/>
          </a:bodyPr>
          <a:lstStyle/>
          <a:p>
            <a:pPr>
              <a:lnSpc>
                <a:spcPct val="100000"/>
              </a:lnSpc>
            </a:pPr>
            <a:r>
              <a:rPr lang="en-US" sz="4400" b="1" i="0" dirty="0">
                <a:solidFill>
                  <a:schemeClr val="bg1"/>
                </a:solidFill>
                <a:latin typeface="Proxima Nova" panose="02000506030000020004" pitchFamily="2" charset="77"/>
                <a:ea typeface="Lato" charset="0"/>
                <a:cs typeface="Lato" charset="0"/>
              </a:rPr>
              <a:t>Conduct mobile testing</a:t>
            </a:r>
          </a:p>
        </p:txBody>
      </p:sp>
      <p:cxnSp>
        <p:nvCxnSpPr>
          <p:cNvPr id="8" name="Straight Connector 7">
            <a:extLst>
              <a:ext uri="{FF2B5EF4-FFF2-40B4-BE49-F238E27FC236}">
                <a16:creationId xmlns:a16="http://schemas.microsoft.com/office/drawing/2014/main" id="{03972162-AA3A-F449-8EC0-945E069169BC}"/>
              </a:ext>
            </a:extLst>
          </p:cNvPr>
          <p:cNvCxnSpPr>
            <a:cxnSpLocks/>
          </p:cNvCxnSpPr>
          <p:nvPr userDrawn="1"/>
        </p:nvCxnSpPr>
        <p:spPr>
          <a:xfrm>
            <a:off x="631463" y="2816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464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3321A-818F-104B-AF97-A67A5F2961B3}"/>
              </a:ext>
            </a:extLst>
          </p:cNvPr>
          <p:cNvPicPr>
            <a:picLocks noChangeAspect="1"/>
          </p:cNvPicPr>
          <p:nvPr userDrawn="1"/>
        </p:nvPicPr>
        <p:blipFill>
          <a:blip r:embed="rId2"/>
          <a:stretch>
            <a:fillRect/>
          </a:stretch>
        </p:blipFill>
        <p:spPr>
          <a:xfrm>
            <a:off x="-193790" y="1037"/>
            <a:ext cx="12579580" cy="3775079"/>
          </a:xfrm>
          <a:prstGeom prst="rect">
            <a:avLst/>
          </a:prstGeom>
        </p:spPr>
      </p:pic>
      <p:sp>
        <p:nvSpPr>
          <p:cNvPr id="10" name="TextBox 9">
            <a:extLst>
              <a:ext uri="{FF2B5EF4-FFF2-40B4-BE49-F238E27FC236}">
                <a16:creationId xmlns:a16="http://schemas.microsoft.com/office/drawing/2014/main" id="{5C9AE811-2EA1-BB41-A338-097B4E60A655}"/>
              </a:ext>
            </a:extLst>
          </p:cNvPr>
          <p:cNvSpPr txBox="1"/>
          <p:nvPr userDrawn="1"/>
        </p:nvSpPr>
        <p:spPr>
          <a:xfrm>
            <a:off x="0" y="4594526"/>
            <a:ext cx="12192000" cy="786112"/>
          </a:xfrm>
          <a:prstGeom prst="rect">
            <a:avLst/>
          </a:prstGeom>
          <a:noFill/>
        </p:spPr>
        <p:txBody>
          <a:bodyPr wrap="square" rtlCol="0">
            <a:spAutoFit/>
          </a:bodyPr>
          <a:lstStyle/>
          <a:p>
            <a:pPr algn="ctr">
              <a:lnSpc>
                <a:spcPct val="100000"/>
              </a:lnSpc>
            </a:pPr>
            <a:r>
              <a:rPr lang="en-US" sz="4400" b="1" i="0" dirty="0">
                <a:solidFill>
                  <a:schemeClr val="tx1"/>
                </a:solidFill>
                <a:latin typeface="Proxima Nova" panose="02000506030000020004" pitchFamily="2" charset="77"/>
                <a:ea typeface="Lato Thin" charset="0"/>
                <a:cs typeface="Lato Thin" charset="0"/>
              </a:rPr>
              <a:t>Overview of </a:t>
            </a:r>
            <a:r>
              <a:rPr lang="en-US" sz="4400" b="1" i="0" dirty="0">
                <a:solidFill>
                  <a:schemeClr val="tx1"/>
                </a:solidFill>
                <a:latin typeface="Proxima Nova" panose="02000506030000020004" pitchFamily="2" charset="77"/>
                <a:ea typeface="Lato" charset="0"/>
                <a:cs typeface="Lato" charset="0"/>
              </a:rPr>
              <a:t>Accessibility</a:t>
            </a:r>
          </a:p>
        </p:txBody>
      </p:sp>
      <p:cxnSp>
        <p:nvCxnSpPr>
          <p:cNvPr id="11" name="Straight Connector 10">
            <a:extLst>
              <a:ext uri="{FF2B5EF4-FFF2-40B4-BE49-F238E27FC236}">
                <a16:creationId xmlns:a16="http://schemas.microsoft.com/office/drawing/2014/main" id="{B2062780-6ED9-EA4A-8759-1B0109B09EEE}"/>
              </a:ext>
            </a:extLst>
          </p:cNvPr>
          <p:cNvCxnSpPr/>
          <p:nvPr userDrawn="1"/>
        </p:nvCxnSpPr>
        <p:spPr>
          <a:xfrm>
            <a:off x="5459783" y="4416888"/>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174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1EB836-0803-2642-95AE-F40A5B82E052}"/>
              </a:ext>
            </a:extLst>
          </p:cNvPr>
          <p:cNvPicPr>
            <a:picLocks noChangeAspect="1"/>
          </p:cNvPicPr>
          <p:nvPr userDrawn="1"/>
        </p:nvPicPr>
        <p:blipFill rotWithShape="1">
          <a:blip r:embed="rId2"/>
          <a:srcRect r="2024" b="19307"/>
          <a:stretch/>
        </p:blipFill>
        <p:spPr>
          <a:xfrm>
            <a:off x="0" y="-465713"/>
            <a:ext cx="12192000" cy="4871530"/>
          </a:xfrm>
          <a:prstGeom prst="rect">
            <a:avLst/>
          </a:prstGeom>
        </p:spPr>
      </p:pic>
      <p:sp>
        <p:nvSpPr>
          <p:cNvPr id="4" name="Rectangle 3">
            <a:extLst>
              <a:ext uri="{FF2B5EF4-FFF2-40B4-BE49-F238E27FC236}">
                <a16:creationId xmlns:a16="http://schemas.microsoft.com/office/drawing/2014/main" id="{3D78D3FF-F187-6849-BBBB-647126E3AB3F}"/>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9AE811-2EA1-BB41-A338-097B4E60A655}"/>
              </a:ext>
            </a:extLst>
          </p:cNvPr>
          <p:cNvSpPr txBox="1"/>
          <p:nvPr userDrawn="1"/>
        </p:nvSpPr>
        <p:spPr>
          <a:xfrm>
            <a:off x="0" y="5056119"/>
            <a:ext cx="12192000" cy="714647"/>
          </a:xfrm>
          <a:prstGeom prst="rect">
            <a:avLst/>
          </a:prstGeom>
          <a:noFill/>
        </p:spPr>
        <p:txBody>
          <a:bodyPr wrap="square" rtlCol="0">
            <a:spAutoFit/>
          </a:bodyPr>
          <a:lstStyle/>
          <a:p>
            <a:pPr algn="ctr">
              <a:lnSpc>
                <a:spcPct val="100000"/>
              </a:lnSpc>
            </a:pPr>
            <a:r>
              <a:rPr lang="en-US" sz="4400" b="1" i="0" dirty="0">
                <a:solidFill>
                  <a:schemeClr val="bg1"/>
                </a:solidFill>
                <a:latin typeface="Proxima Nova" panose="02000506030000020004" pitchFamily="2" charset="77"/>
                <a:ea typeface="Lato Thin" charset="0"/>
                <a:cs typeface="Lato Thin" charset="0"/>
              </a:rPr>
              <a:t>Overview of </a:t>
            </a:r>
            <a:r>
              <a:rPr lang="en-US" sz="4400" b="1" i="0" dirty="0">
                <a:solidFill>
                  <a:schemeClr val="bg1"/>
                </a:solidFill>
                <a:latin typeface="Proxima Nova" panose="02000506030000020004" pitchFamily="2" charset="77"/>
                <a:ea typeface="Lato" charset="0"/>
                <a:cs typeface="Lato" charset="0"/>
              </a:rPr>
              <a:t>Accessibility</a:t>
            </a:r>
          </a:p>
        </p:txBody>
      </p:sp>
      <p:cxnSp>
        <p:nvCxnSpPr>
          <p:cNvPr id="11" name="Straight Connector 10">
            <a:extLst>
              <a:ext uri="{FF2B5EF4-FFF2-40B4-BE49-F238E27FC236}">
                <a16:creationId xmlns:a16="http://schemas.microsoft.com/office/drawing/2014/main" id="{B2062780-6ED9-EA4A-8759-1B0109B09EEE}"/>
              </a:ext>
            </a:extLst>
          </p:cNvPr>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926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1EB836-0803-2642-95AE-F40A5B82E052}"/>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4" name="Rectangle 3">
            <a:extLst>
              <a:ext uri="{FF2B5EF4-FFF2-40B4-BE49-F238E27FC236}">
                <a16:creationId xmlns:a16="http://schemas.microsoft.com/office/drawing/2014/main" id="{3D78D3FF-F187-6849-BBBB-647126E3AB3F}"/>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9AE811-2EA1-BB41-A338-097B4E60A655}"/>
              </a:ext>
            </a:extLst>
          </p:cNvPr>
          <p:cNvSpPr txBox="1"/>
          <p:nvPr userDrawn="1"/>
        </p:nvSpPr>
        <p:spPr>
          <a:xfrm>
            <a:off x="0" y="5056119"/>
            <a:ext cx="12192000" cy="769441"/>
          </a:xfrm>
          <a:prstGeom prst="rect">
            <a:avLst/>
          </a:prstGeom>
          <a:noFill/>
        </p:spPr>
        <p:txBody>
          <a:bodyPr wrap="square" rtlCol="0">
            <a:spAutoFit/>
          </a:bodyPr>
          <a:lstStyle/>
          <a:p>
            <a:pPr algn="ctr">
              <a:lnSpc>
                <a:spcPct val="100000"/>
              </a:lnSpc>
            </a:pPr>
            <a:r>
              <a:rPr lang="en-US" sz="4400" b="1" i="0" dirty="0">
                <a:solidFill>
                  <a:schemeClr val="bg1"/>
                </a:solidFill>
                <a:latin typeface="Proxima Nova" panose="02000506030000020004" pitchFamily="2" charset="77"/>
                <a:ea typeface="Lato Thin" charset="0"/>
                <a:cs typeface="Lato Thin" charset="0"/>
              </a:rPr>
              <a:t>Mobile Accessibility Fails</a:t>
            </a:r>
            <a:endParaRPr lang="en-US" sz="4400" b="1" i="0" dirty="0">
              <a:solidFill>
                <a:schemeClr val="bg1"/>
              </a:solidFill>
              <a:latin typeface="Proxima Nova" panose="02000506030000020004" pitchFamily="2" charset="77"/>
              <a:ea typeface="Lato" charset="0"/>
              <a:cs typeface="Lato" charset="0"/>
            </a:endParaRPr>
          </a:p>
        </p:txBody>
      </p:sp>
      <p:cxnSp>
        <p:nvCxnSpPr>
          <p:cNvPr id="11" name="Straight Connector 10">
            <a:extLst>
              <a:ext uri="{FF2B5EF4-FFF2-40B4-BE49-F238E27FC236}">
                <a16:creationId xmlns:a16="http://schemas.microsoft.com/office/drawing/2014/main" id="{B2062780-6ED9-EA4A-8759-1B0109B09EEE}"/>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688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1EB836-0803-2642-95AE-F40A5B82E052}"/>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4" name="Rectangle 3">
            <a:extLst>
              <a:ext uri="{FF2B5EF4-FFF2-40B4-BE49-F238E27FC236}">
                <a16:creationId xmlns:a16="http://schemas.microsoft.com/office/drawing/2014/main" id="{3D78D3FF-F187-6849-BBBB-647126E3AB3F}"/>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9AE811-2EA1-BB41-A338-097B4E60A655}"/>
              </a:ext>
            </a:extLst>
          </p:cNvPr>
          <p:cNvSpPr txBox="1"/>
          <p:nvPr userDrawn="1"/>
        </p:nvSpPr>
        <p:spPr>
          <a:xfrm>
            <a:off x="0" y="5056119"/>
            <a:ext cx="12192000" cy="769441"/>
          </a:xfrm>
          <a:prstGeom prst="rect">
            <a:avLst/>
          </a:prstGeom>
          <a:noFill/>
        </p:spPr>
        <p:txBody>
          <a:bodyPr wrap="square" rtlCol="0">
            <a:spAutoFit/>
          </a:bodyPr>
          <a:lstStyle/>
          <a:p>
            <a:pPr algn="ctr">
              <a:lnSpc>
                <a:spcPct val="100000"/>
              </a:lnSpc>
            </a:pPr>
            <a:r>
              <a:rPr lang="en-US" sz="4400" b="1" i="0" dirty="0">
                <a:solidFill>
                  <a:schemeClr val="bg1"/>
                </a:solidFill>
                <a:latin typeface="Proxima Nova" panose="02000506030000020004" pitchFamily="2" charset="77"/>
                <a:ea typeface="Lato Thin" charset="0"/>
                <a:cs typeface="Lato Thin" charset="0"/>
              </a:rPr>
              <a:t>Mobile Usage</a:t>
            </a:r>
            <a:endParaRPr lang="en-US" sz="4400" b="1" i="0" dirty="0">
              <a:solidFill>
                <a:schemeClr val="bg1"/>
              </a:solidFill>
              <a:latin typeface="Proxima Nova" panose="02000506030000020004" pitchFamily="2" charset="77"/>
              <a:ea typeface="Lato" charset="0"/>
              <a:cs typeface="Lato" charset="0"/>
            </a:endParaRPr>
          </a:p>
        </p:txBody>
      </p:sp>
      <p:cxnSp>
        <p:nvCxnSpPr>
          <p:cNvPr id="11" name="Straight Connector 10">
            <a:extLst>
              <a:ext uri="{FF2B5EF4-FFF2-40B4-BE49-F238E27FC236}">
                <a16:creationId xmlns:a16="http://schemas.microsoft.com/office/drawing/2014/main" id="{B2062780-6ED9-EA4A-8759-1B0109B09EEE}"/>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931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1EB836-0803-2642-95AE-F40A5B82E052}"/>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4" name="Rectangle 3">
            <a:extLst>
              <a:ext uri="{FF2B5EF4-FFF2-40B4-BE49-F238E27FC236}">
                <a16:creationId xmlns:a16="http://schemas.microsoft.com/office/drawing/2014/main" id="{3D78D3FF-F187-6849-BBBB-647126E3AB3F}"/>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9AE811-2EA1-BB41-A338-097B4E60A655}"/>
              </a:ext>
            </a:extLst>
          </p:cNvPr>
          <p:cNvSpPr txBox="1"/>
          <p:nvPr userDrawn="1"/>
        </p:nvSpPr>
        <p:spPr>
          <a:xfrm>
            <a:off x="0" y="5056119"/>
            <a:ext cx="12192000" cy="769441"/>
          </a:xfrm>
          <a:prstGeom prst="rect">
            <a:avLst/>
          </a:prstGeom>
          <a:noFill/>
        </p:spPr>
        <p:txBody>
          <a:bodyPr wrap="square" rtlCol="0">
            <a:spAutoFit/>
          </a:bodyPr>
          <a:lstStyle/>
          <a:p>
            <a:pPr algn="ctr">
              <a:lnSpc>
                <a:spcPct val="100000"/>
              </a:lnSpc>
            </a:pPr>
            <a:r>
              <a:rPr lang="en-US" sz="4400" b="1" i="0" dirty="0">
                <a:solidFill>
                  <a:schemeClr val="bg1"/>
                </a:solidFill>
                <a:latin typeface="Proxima Nova" panose="02000506030000020004" pitchFamily="2" charset="77"/>
                <a:ea typeface="Lato Thin" charset="0"/>
                <a:cs typeface="Lato Thin" charset="0"/>
              </a:rPr>
              <a:t>Mobile Testing Methodology</a:t>
            </a:r>
            <a:endParaRPr lang="en-US" sz="4400" b="1" i="0" dirty="0">
              <a:solidFill>
                <a:schemeClr val="bg1"/>
              </a:solidFill>
              <a:latin typeface="Proxima Nova" panose="02000506030000020004" pitchFamily="2" charset="77"/>
              <a:ea typeface="Lato" charset="0"/>
              <a:cs typeface="Lato" charset="0"/>
            </a:endParaRPr>
          </a:p>
        </p:txBody>
      </p:sp>
      <p:cxnSp>
        <p:nvCxnSpPr>
          <p:cNvPr id="11" name="Straight Connector 10">
            <a:extLst>
              <a:ext uri="{FF2B5EF4-FFF2-40B4-BE49-F238E27FC236}">
                <a16:creationId xmlns:a16="http://schemas.microsoft.com/office/drawing/2014/main" id="{B2062780-6ED9-EA4A-8759-1B0109B09EEE}"/>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214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D346172-595F-9F48-A5E9-6A58F5E7F7CC}"/>
              </a:ext>
            </a:extLst>
          </p:cNvPr>
          <p:cNvGrpSpPr/>
          <p:nvPr userDrawn="1"/>
        </p:nvGrpSpPr>
        <p:grpSpPr>
          <a:xfrm>
            <a:off x="4596564" y="1960521"/>
            <a:ext cx="6802491" cy="3915844"/>
            <a:chOff x="5898415" y="1976415"/>
            <a:chExt cx="5654530" cy="3255020"/>
          </a:xfrm>
        </p:grpSpPr>
        <p:sp>
          <p:nvSpPr>
            <p:cNvPr id="12" name="Freeform 45">
              <a:extLst>
                <a:ext uri="{FF2B5EF4-FFF2-40B4-BE49-F238E27FC236}">
                  <a16:creationId xmlns:a16="http://schemas.microsoft.com/office/drawing/2014/main" id="{8CB3EF29-1DA5-C44F-B1A8-86B9DB6A7A41}"/>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3" name="Freeform 46">
              <a:extLst>
                <a:ext uri="{FF2B5EF4-FFF2-40B4-BE49-F238E27FC236}">
                  <a16:creationId xmlns:a16="http://schemas.microsoft.com/office/drawing/2014/main" id="{BFEC0375-6FF3-4845-A526-555F397FE3CF}"/>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4" name="Freeform 47">
              <a:extLst>
                <a:ext uri="{FF2B5EF4-FFF2-40B4-BE49-F238E27FC236}">
                  <a16:creationId xmlns:a16="http://schemas.microsoft.com/office/drawing/2014/main" id="{75228194-CA8F-DD40-8AB0-9615F1AE1AD8}"/>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5" name="Freeform 48">
              <a:extLst>
                <a:ext uri="{FF2B5EF4-FFF2-40B4-BE49-F238E27FC236}">
                  <a16:creationId xmlns:a16="http://schemas.microsoft.com/office/drawing/2014/main" id="{5CB86697-D7A8-4E4E-961A-2BE4D9842018}"/>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6" name="Rectangle 50">
              <a:extLst>
                <a:ext uri="{FF2B5EF4-FFF2-40B4-BE49-F238E27FC236}">
                  <a16:creationId xmlns:a16="http://schemas.microsoft.com/office/drawing/2014/main" id="{CAF36A99-A4AB-AD40-A409-018638DB5935}"/>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7" name="Freeform 51">
              <a:extLst>
                <a:ext uri="{FF2B5EF4-FFF2-40B4-BE49-F238E27FC236}">
                  <a16:creationId xmlns:a16="http://schemas.microsoft.com/office/drawing/2014/main" id="{45550C0B-4615-4D44-9690-A15968751464}"/>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8" name="Rectangle 52">
              <a:extLst>
                <a:ext uri="{FF2B5EF4-FFF2-40B4-BE49-F238E27FC236}">
                  <a16:creationId xmlns:a16="http://schemas.microsoft.com/office/drawing/2014/main" id="{FA876BDB-A4BA-844B-9753-575D2FC2F5E9}"/>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9" name="Oval 54">
              <a:extLst>
                <a:ext uri="{FF2B5EF4-FFF2-40B4-BE49-F238E27FC236}">
                  <a16:creationId xmlns:a16="http://schemas.microsoft.com/office/drawing/2014/main" id="{D3AF520F-5624-8A47-8467-74E941F99AE5}"/>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0" name="Oval 55">
              <a:extLst>
                <a:ext uri="{FF2B5EF4-FFF2-40B4-BE49-F238E27FC236}">
                  <a16:creationId xmlns:a16="http://schemas.microsoft.com/office/drawing/2014/main" id="{1FAF5651-30F1-DC43-8482-0D4263A12CAA}"/>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1" name="Oval 56">
              <a:extLst>
                <a:ext uri="{FF2B5EF4-FFF2-40B4-BE49-F238E27FC236}">
                  <a16:creationId xmlns:a16="http://schemas.microsoft.com/office/drawing/2014/main" id="{5D26A052-66FB-2C41-AFC6-B7CE51A736EA}"/>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2" name="Oval 57">
              <a:extLst>
                <a:ext uri="{FF2B5EF4-FFF2-40B4-BE49-F238E27FC236}">
                  <a16:creationId xmlns:a16="http://schemas.microsoft.com/office/drawing/2014/main" id="{DDCD0C6C-DA22-8A4A-9874-F4681E23EE47}"/>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3" name="Freeform 58">
              <a:extLst>
                <a:ext uri="{FF2B5EF4-FFF2-40B4-BE49-F238E27FC236}">
                  <a16:creationId xmlns:a16="http://schemas.microsoft.com/office/drawing/2014/main" id="{D27AC03A-708A-1C42-8C1A-4A18DD9A2D7B}"/>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grpSp>
      <p:sp>
        <p:nvSpPr>
          <p:cNvPr id="24" name="TextBox 23">
            <a:extLst>
              <a:ext uri="{FF2B5EF4-FFF2-40B4-BE49-F238E27FC236}">
                <a16:creationId xmlns:a16="http://schemas.microsoft.com/office/drawing/2014/main" id="{4FC156BE-1F15-EA40-B750-125C3B52874A}"/>
              </a:ext>
            </a:extLst>
          </p:cNvPr>
          <p:cNvSpPr txBox="1"/>
          <p:nvPr userDrawn="1"/>
        </p:nvSpPr>
        <p:spPr>
          <a:xfrm>
            <a:off x="3545045" y="475668"/>
            <a:ext cx="5144357" cy="769441"/>
          </a:xfrm>
          <a:prstGeom prst="rect">
            <a:avLst/>
          </a:prstGeom>
          <a:noFill/>
        </p:spPr>
        <p:txBody>
          <a:bodyPr wrap="none" rtlCol="0">
            <a:spAutoFit/>
          </a:bodyPr>
          <a:lstStyle/>
          <a:p>
            <a:pPr algn="ctr"/>
            <a:r>
              <a:rPr lang="en-US" sz="4400" b="0" i="0" dirty="0">
                <a:solidFill>
                  <a:schemeClr val="tx1"/>
                </a:solidFill>
                <a:latin typeface="Proxima Nova Extrabold" panose="02000506030000020004" pitchFamily="2" charset="77"/>
                <a:ea typeface="Lato Black" charset="0"/>
                <a:cs typeface="Lato Black" charset="0"/>
              </a:rPr>
              <a:t>Heading Goes here</a:t>
            </a:r>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48D5849-7297-4844-BCDF-CBB203984D5E}"/>
              </a:ext>
            </a:extLst>
          </p:cNvPr>
          <p:cNvSpPr txBox="1"/>
          <p:nvPr userDrawn="1"/>
        </p:nvSpPr>
        <p:spPr>
          <a:xfrm>
            <a:off x="726140" y="2326341"/>
            <a:ext cx="4378187" cy="3447098"/>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a:t>
            </a:r>
          </a:p>
          <a:p>
            <a:r>
              <a:rPr lang="en-AU" sz="2200" b="0" i="0" dirty="0">
                <a:latin typeface="Proxima Nova Medium" panose="02000506030000020004" pitchFamily="2" charset="77"/>
              </a:rPr>
              <a:t>WCAG2 Success Criterion 2.1.2 No Keyboard Trap</a:t>
            </a:r>
          </a:p>
          <a:p>
            <a:endParaRPr lang="en-US" sz="2200" b="0" i="0" dirty="0">
              <a:latin typeface="Proxima Nova Medium" panose="02000506030000020004" pitchFamily="2"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2200" b="0" i="0" dirty="0">
                <a:latin typeface="Proxima Nova Medium" panose="02000506030000020004" pitchFamily="2" charset="77"/>
              </a:rPr>
              <a:t>WCAG2 Success Criterion 2.1.2 No Keyboard Trap</a:t>
            </a:r>
          </a:p>
          <a:p>
            <a:endParaRPr lang="en-US" sz="2200" b="0" i="0" dirty="0">
              <a:latin typeface="Proxima Nova Medium" panose="02000506030000020004" pitchFamily="2"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2200" b="0" i="0" dirty="0">
                <a:latin typeface="Proxima Nova Medium" panose="02000506030000020004" pitchFamily="2" charset="77"/>
              </a:rPr>
              <a:t>WCAG2 Success Criterion 2.1.2 No Keyboard Trap</a:t>
            </a:r>
          </a:p>
          <a:p>
            <a:endParaRPr lang="en-US" dirty="0"/>
          </a:p>
        </p:txBody>
      </p:sp>
      <p:sp>
        <p:nvSpPr>
          <p:cNvPr id="31" name="Picture Placeholder 1">
            <a:extLst>
              <a:ext uri="{FF2B5EF4-FFF2-40B4-BE49-F238E27FC236}">
                <a16:creationId xmlns:a16="http://schemas.microsoft.com/office/drawing/2014/main" id="{61113D35-0917-B042-9F53-B9FCE7B70554}"/>
              </a:ext>
            </a:extLst>
          </p:cNvPr>
          <p:cNvSpPr>
            <a:spLocks noGrp="1"/>
          </p:cNvSpPr>
          <p:nvPr>
            <p:ph type="pic" sz="quarter" idx="20"/>
          </p:nvPr>
        </p:nvSpPr>
        <p:spPr>
          <a:xfrm>
            <a:off x="5487545" y="2195873"/>
            <a:ext cx="5102588" cy="3220250"/>
          </a:xfrm>
          <a:prstGeom prst="rect">
            <a:avLst/>
          </a:prstGeom>
        </p:spPr>
      </p:sp>
    </p:spTree>
    <p:extLst>
      <p:ext uri="{BB962C8B-B14F-4D97-AF65-F5344CB8AC3E}">
        <p14:creationId xmlns:p14="http://schemas.microsoft.com/office/powerpoint/2010/main" val="185265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F9B75-19B2-4404-87FB-098FF8175881}"/>
              </a:ext>
            </a:extLst>
          </p:cNvPr>
          <p:cNvPicPr>
            <a:picLocks noChangeAspect="1"/>
          </p:cNvPicPr>
          <p:nvPr userDrawn="1"/>
        </p:nvPicPr>
        <p:blipFill>
          <a:blip r:embed="rId2"/>
          <a:srcRect/>
          <a:stretch/>
        </p:blipFill>
        <p:spPr>
          <a:xfrm>
            <a:off x="0" y="-958508"/>
            <a:ext cx="12191998" cy="8112475"/>
          </a:xfrm>
          <a:prstGeom prst="rect">
            <a:avLst/>
          </a:prstGeom>
        </p:spPr>
      </p:pic>
      <p:sp>
        <p:nvSpPr>
          <p:cNvPr id="8" name="Rectangle 7">
            <a:extLst>
              <a:ext uri="{FF2B5EF4-FFF2-40B4-BE49-F238E27FC236}">
                <a16:creationId xmlns:a16="http://schemas.microsoft.com/office/drawing/2014/main" id="{781EF4E5-800D-434F-99DE-0A97693872C3}"/>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E1EF7AC-A7F6-4B4F-95AD-7A750B04EDEB}"/>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8CA39A1-A4D7-483E-9767-59BCC3C90DC1}"/>
              </a:ext>
            </a:extLst>
          </p:cNvPr>
          <p:cNvSpPr>
            <a:spLocks noGrp="1"/>
          </p:cNvSpPr>
          <p:nvPr>
            <p:ph type="title"/>
          </p:nvPr>
        </p:nvSpPr>
        <p:spPr>
          <a:xfrm>
            <a:off x="529389" y="3169285"/>
            <a:ext cx="5566611" cy="1325563"/>
          </a:xfrm>
          <a:prstGeom prst="rect">
            <a:avLst/>
          </a:prstGeom>
        </p:spPr>
        <p:txBody>
          <a:bodyPr/>
          <a:lstStyle>
            <a:lvl1pPr>
              <a:defRPr lang="en-US" sz="4000" b="1" kern="1200" dirty="0">
                <a:solidFill>
                  <a:schemeClr val="bg1"/>
                </a:solidFill>
                <a:latin typeface="Proxima Nova" panose="02000506030000020004" pitchFamily="2" charset="77"/>
                <a:ea typeface="Lato Thin" charset="0"/>
                <a:cs typeface="Lato Thin" charset="0"/>
              </a:defRPr>
            </a:lvl1pPr>
          </a:lstStyle>
          <a:p>
            <a:r>
              <a:rPr lang="en-US" dirty="0"/>
              <a:t>Click to edit Master title style</a:t>
            </a:r>
          </a:p>
        </p:txBody>
      </p:sp>
    </p:spTree>
    <p:extLst>
      <p:ext uri="{BB962C8B-B14F-4D97-AF65-F5344CB8AC3E}">
        <p14:creationId xmlns:p14="http://schemas.microsoft.com/office/powerpoint/2010/main" val="1343145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C156BE-1F15-EA40-B750-125C3B52874A}"/>
              </a:ext>
            </a:extLst>
          </p:cNvPr>
          <p:cNvSpPr txBox="1"/>
          <p:nvPr userDrawn="1"/>
        </p:nvSpPr>
        <p:spPr>
          <a:xfrm>
            <a:off x="3545045" y="475668"/>
            <a:ext cx="5144357" cy="769441"/>
          </a:xfrm>
          <a:prstGeom prst="rect">
            <a:avLst/>
          </a:prstGeom>
          <a:noFill/>
        </p:spPr>
        <p:txBody>
          <a:bodyPr wrap="none" rtlCol="0">
            <a:spAutoFit/>
          </a:bodyPr>
          <a:lstStyle/>
          <a:p>
            <a:pPr algn="ctr"/>
            <a:r>
              <a:rPr lang="en-US" sz="4400" b="0" i="0" dirty="0">
                <a:solidFill>
                  <a:schemeClr val="tx1"/>
                </a:solidFill>
                <a:latin typeface="Proxima Nova Extrabold" panose="02000506030000020004" pitchFamily="2" charset="77"/>
                <a:ea typeface="Lato Black" charset="0"/>
                <a:cs typeface="Lato Black" charset="0"/>
              </a:rPr>
              <a:t>Heading Goes here</a:t>
            </a:r>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8D5EC48-9BD5-CF47-96E8-969D43905431}"/>
              </a:ext>
            </a:extLst>
          </p:cNvPr>
          <p:cNvGrpSpPr/>
          <p:nvPr userDrawn="1"/>
        </p:nvGrpSpPr>
        <p:grpSpPr>
          <a:xfrm>
            <a:off x="5673161" y="1398494"/>
            <a:ext cx="3628383" cy="5152245"/>
            <a:chOff x="19740901" y="3907229"/>
            <a:chExt cx="2810409" cy="3990736"/>
          </a:xfrm>
        </p:grpSpPr>
        <p:sp>
          <p:nvSpPr>
            <p:cNvPr id="28" name="Freeform 33">
              <a:extLst>
                <a:ext uri="{FF2B5EF4-FFF2-40B4-BE49-F238E27FC236}">
                  <a16:creationId xmlns:a16="http://schemas.microsoft.com/office/drawing/2014/main" id="{83E2696F-296C-A643-840A-C502CC9A2D9D}"/>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29" name="Group 28">
              <a:extLst>
                <a:ext uri="{FF2B5EF4-FFF2-40B4-BE49-F238E27FC236}">
                  <a16:creationId xmlns:a16="http://schemas.microsoft.com/office/drawing/2014/main" id="{2524507A-E361-BF48-BCAB-77A733AA4B37}"/>
                </a:ext>
              </a:extLst>
            </p:cNvPr>
            <p:cNvGrpSpPr/>
            <p:nvPr/>
          </p:nvGrpSpPr>
          <p:grpSpPr>
            <a:xfrm>
              <a:off x="21066819" y="4065780"/>
              <a:ext cx="104590" cy="53974"/>
              <a:chOff x="21066819" y="4065780"/>
              <a:chExt cx="104590" cy="53974"/>
            </a:xfrm>
            <a:solidFill>
              <a:schemeClr val="bg1">
                <a:lumMod val="65000"/>
              </a:schemeClr>
            </a:solidFill>
          </p:grpSpPr>
          <p:sp>
            <p:nvSpPr>
              <p:cNvPr id="34" name="Oval 35">
                <a:extLst>
                  <a:ext uri="{FF2B5EF4-FFF2-40B4-BE49-F238E27FC236}">
                    <a16:creationId xmlns:a16="http://schemas.microsoft.com/office/drawing/2014/main" id="{D2A46692-550F-764C-9FDC-92D5766F6CF5}"/>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5" name="Oval 36">
                <a:extLst>
                  <a:ext uri="{FF2B5EF4-FFF2-40B4-BE49-F238E27FC236}">
                    <a16:creationId xmlns:a16="http://schemas.microsoft.com/office/drawing/2014/main" id="{4379648F-BDD8-1D46-9121-72FB548553F9}"/>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6" name="Oval 37">
                <a:extLst>
                  <a:ext uri="{FF2B5EF4-FFF2-40B4-BE49-F238E27FC236}">
                    <a16:creationId xmlns:a16="http://schemas.microsoft.com/office/drawing/2014/main" id="{DED0B1FE-979A-1A44-A048-81477D1A5AA1}"/>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7" name="Oval 38">
                <a:extLst>
                  <a:ext uri="{FF2B5EF4-FFF2-40B4-BE49-F238E27FC236}">
                    <a16:creationId xmlns:a16="http://schemas.microsoft.com/office/drawing/2014/main" id="{3E5BAD36-DC1D-224D-8FCD-41DA0C36D0CE}"/>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8" name="Freeform 39">
                <a:extLst>
                  <a:ext uri="{FF2B5EF4-FFF2-40B4-BE49-F238E27FC236}">
                    <a16:creationId xmlns:a16="http://schemas.microsoft.com/office/drawing/2014/main" id="{ECAC7CAA-E381-0D49-8612-D12F4184D2C8}"/>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9" name="Rectangle 40">
                <a:extLst>
                  <a:ext uri="{FF2B5EF4-FFF2-40B4-BE49-F238E27FC236}">
                    <a16:creationId xmlns:a16="http://schemas.microsoft.com/office/drawing/2014/main" id="{291EFD3E-761D-A34B-BC99-123BCEF64B37}"/>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30" name="Rectangle 41">
              <a:extLst>
                <a:ext uri="{FF2B5EF4-FFF2-40B4-BE49-F238E27FC236}">
                  <a16:creationId xmlns:a16="http://schemas.microsoft.com/office/drawing/2014/main" id="{74FF6224-17F8-5547-A372-FBCDFDFF9CB2}"/>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31" name="Group 30">
              <a:extLst>
                <a:ext uri="{FF2B5EF4-FFF2-40B4-BE49-F238E27FC236}">
                  <a16:creationId xmlns:a16="http://schemas.microsoft.com/office/drawing/2014/main" id="{1BB4BF86-7FC5-4A48-ABE5-D41F33A15ADF}"/>
                </a:ext>
              </a:extLst>
            </p:cNvPr>
            <p:cNvGrpSpPr/>
            <p:nvPr/>
          </p:nvGrpSpPr>
          <p:grpSpPr>
            <a:xfrm>
              <a:off x="21043201" y="7614599"/>
              <a:ext cx="209178" cy="212525"/>
              <a:chOff x="21043201" y="7614599"/>
              <a:chExt cx="209178" cy="212525"/>
            </a:xfrm>
            <a:solidFill>
              <a:schemeClr val="bg1">
                <a:lumMod val="65000"/>
              </a:schemeClr>
            </a:solidFill>
          </p:grpSpPr>
          <p:sp>
            <p:nvSpPr>
              <p:cNvPr id="32" name="Oval 43">
                <a:extLst>
                  <a:ext uri="{FF2B5EF4-FFF2-40B4-BE49-F238E27FC236}">
                    <a16:creationId xmlns:a16="http://schemas.microsoft.com/office/drawing/2014/main" id="{4DA47E1F-F02C-F848-8267-841CF42A120D}"/>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3" name="Freeform 44">
                <a:extLst>
                  <a:ext uri="{FF2B5EF4-FFF2-40B4-BE49-F238E27FC236}">
                    <a16:creationId xmlns:a16="http://schemas.microsoft.com/office/drawing/2014/main" id="{F043E1EB-6887-0643-85EB-5AE9FB370DEF}"/>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40" name="Picture Placeholder 1">
            <a:extLst>
              <a:ext uri="{FF2B5EF4-FFF2-40B4-BE49-F238E27FC236}">
                <a16:creationId xmlns:a16="http://schemas.microsoft.com/office/drawing/2014/main" id="{37198F54-D736-354B-A5ED-6C463FCF2F05}"/>
              </a:ext>
            </a:extLst>
          </p:cNvPr>
          <p:cNvSpPr>
            <a:spLocks noGrp="1"/>
          </p:cNvSpPr>
          <p:nvPr>
            <p:ph type="pic" sz="quarter" idx="20"/>
          </p:nvPr>
        </p:nvSpPr>
        <p:spPr>
          <a:xfrm>
            <a:off x="5886593" y="1816597"/>
            <a:ext cx="3197158" cy="4263776"/>
          </a:xfrm>
          <a:prstGeom prst="rect">
            <a:avLst/>
          </a:prstGeom>
        </p:spPr>
      </p:sp>
      <p:sp>
        <p:nvSpPr>
          <p:cNvPr id="20" name="TextBox 19">
            <a:extLst>
              <a:ext uri="{FF2B5EF4-FFF2-40B4-BE49-F238E27FC236}">
                <a16:creationId xmlns:a16="http://schemas.microsoft.com/office/drawing/2014/main" id="{98BC37CF-EC3F-E541-85BB-65A02033C57B}"/>
              </a:ext>
            </a:extLst>
          </p:cNvPr>
          <p:cNvSpPr txBox="1"/>
          <p:nvPr userDrawn="1"/>
        </p:nvSpPr>
        <p:spPr>
          <a:xfrm>
            <a:off x="726141" y="2166387"/>
            <a:ext cx="4391291" cy="3447098"/>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a:t>
            </a:r>
          </a:p>
          <a:p>
            <a:r>
              <a:rPr lang="en-AU" sz="2200" b="0" i="0" dirty="0">
                <a:latin typeface="Proxima Nova Medium" panose="02000506030000020004" pitchFamily="2" charset="77"/>
              </a:rPr>
              <a:t>WCAG2 Success Criterion 2.1.2 No Keyboard Trap</a:t>
            </a:r>
          </a:p>
          <a:p>
            <a:endParaRPr lang="en-US" sz="2200" b="0" i="0" dirty="0">
              <a:latin typeface="Proxima Nova Medium" panose="02000506030000020004" pitchFamily="2"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2200" b="0" i="0" dirty="0">
                <a:latin typeface="Proxima Nova Medium" panose="02000506030000020004" pitchFamily="2" charset="77"/>
              </a:rPr>
              <a:t>WCAG2 Success Criterion 2.1.2 No Keyboard Trap</a:t>
            </a:r>
          </a:p>
          <a:p>
            <a:endParaRPr lang="en-US" sz="2200" b="0" i="0" dirty="0">
              <a:latin typeface="Proxima Nova Medium" panose="02000506030000020004" pitchFamily="2"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2200" b="0" i="0" dirty="0">
                <a:latin typeface="Proxima Nova Medium" panose="02000506030000020004" pitchFamily="2" charset="77"/>
              </a:rPr>
              <a:t>WCAG2 Success Criterion 2.1.2 No Keyboard Trap</a:t>
            </a:r>
          </a:p>
          <a:p>
            <a:endParaRPr lang="en-US" dirty="0"/>
          </a:p>
        </p:txBody>
      </p:sp>
    </p:spTree>
    <p:extLst>
      <p:ext uri="{BB962C8B-B14F-4D97-AF65-F5344CB8AC3E}">
        <p14:creationId xmlns:p14="http://schemas.microsoft.com/office/powerpoint/2010/main" val="3573769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C156BE-1F15-EA40-B750-125C3B52874A}"/>
              </a:ext>
            </a:extLst>
          </p:cNvPr>
          <p:cNvSpPr txBox="1"/>
          <p:nvPr userDrawn="1"/>
        </p:nvSpPr>
        <p:spPr>
          <a:xfrm>
            <a:off x="3545045" y="475668"/>
            <a:ext cx="5144357" cy="769441"/>
          </a:xfrm>
          <a:prstGeom prst="rect">
            <a:avLst/>
          </a:prstGeom>
          <a:noFill/>
        </p:spPr>
        <p:txBody>
          <a:bodyPr wrap="none" rtlCol="0">
            <a:spAutoFit/>
          </a:bodyPr>
          <a:lstStyle/>
          <a:p>
            <a:pPr algn="ctr"/>
            <a:r>
              <a:rPr lang="en-US" sz="4400" b="0" i="0" dirty="0">
                <a:solidFill>
                  <a:schemeClr val="tx1"/>
                </a:solidFill>
                <a:latin typeface="Proxima Nova Extrabold" panose="02000506030000020004" pitchFamily="2" charset="77"/>
                <a:ea typeface="Lato Black" charset="0"/>
                <a:cs typeface="Lato Black" charset="0"/>
              </a:rPr>
              <a:t>Heading Goes here</a:t>
            </a:r>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8D5EC48-9BD5-CF47-96E8-969D43905431}"/>
              </a:ext>
            </a:extLst>
          </p:cNvPr>
          <p:cNvGrpSpPr/>
          <p:nvPr userDrawn="1"/>
        </p:nvGrpSpPr>
        <p:grpSpPr>
          <a:xfrm>
            <a:off x="4323345" y="1416504"/>
            <a:ext cx="3628383" cy="5152245"/>
            <a:chOff x="19740901" y="3907229"/>
            <a:chExt cx="2810409" cy="3990736"/>
          </a:xfrm>
        </p:grpSpPr>
        <p:sp>
          <p:nvSpPr>
            <p:cNvPr id="28" name="Freeform 33">
              <a:extLst>
                <a:ext uri="{FF2B5EF4-FFF2-40B4-BE49-F238E27FC236}">
                  <a16:creationId xmlns:a16="http://schemas.microsoft.com/office/drawing/2014/main" id="{83E2696F-296C-A643-840A-C502CC9A2D9D}"/>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29" name="Group 28">
              <a:extLst>
                <a:ext uri="{FF2B5EF4-FFF2-40B4-BE49-F238E27FC236}">
                  <a16:creationId xmlns:a16="http://schemas.microsoft.com/office/drawing/2014/main" id="{2524507A-E361-BF48-BCAB-77A733AA4B37}"/>
                </a:ext>
              </a:extLst>
            </p:cNvPr>
            <p:cNvGrpSpPr/>
            <p:nvPr/>
          </p:nvGrpSpPr>
          <p:grpSpPr>
            <a:xfrm>
              <a:off x="21066819" y="4065780"/>
              <a:ext cx="104590" cy="53974"/>
              <a:chOff x="21066819" y="4065780"/>
              <a:chExt cx="104590" cy="53974"/>
            </a:xfrm>
            <a:solidFill>
              <a:schemeClr val="bg1">
                <a:lumMod val="65000"/>
              </a:schemeClr>
            </a:solidFill>
          </p:grpSpPr>
          <p:sp>
            <p:nvSpPr>
              <p:cNvPr id="34" name="Oval 35">
                <a:extLst>
                  <a:ext uri="{FF2B5EF4-FFF2-40B4-BE49-F238E27FC236}">
                    <a16:creationId xmlns:a16="http://schemas.microsoft.com/office/drawing/2014/main" id="{D2A46692-550F-764C-9FDC-92D5766F6CF5}"/>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5" name="Oval 36">
                <a:extLst>
                  <a:ext uri="{FF2B5EF4-FFF2-40B4-BE49-F238E27FC236}">
                    <a16:creationId xmlns:a16="http://schemas.microsoft.com/office/drawing/2014/main" id="{4379648F-BDD8-1D46-9121-72FB548553F9}"/>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6" name="Oval 37">
                <a:extLst>
                  <a:ext uri="{FF2B5EF4-FFF2-40B4-BE49-F238E27FC236}">
                    <a16:creationId xmlns:a16="http://schemas.microsoft.com/office/drawing/2014/main" id="{DED0B1FE-979A-1A44-A048-81477D1A5AA1}"/>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7" name="Oval 38">
                <a:extLst>
                  <a:ext uri="{FF2B5EF4-FFF2-40B4-BE49-F238E27FC236}">
                    <a16:creationId xmlns:a16="http://schemas.microsoft.com/office/drawing/2014/main" id="{3E5BAD36-DC1D-224D-8FCD-41DA0C36D0CE}"/>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8" name="Freeform 39">
                <a:extLst>
                  <a:ext uri="{FF2B5EF4-FFF2-40B4-BE49-F238E27FC236}">
                    <a16:creationId xmlns:a16="http://schemas.microsoft.com/office/drawing/2014/main" id="{ECAC7CAA-E381-0D49-8612-D12F4184D2C8}"/>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9" name="Rectangle 40">
                <a:extLst>
                  <a:ext uri="{FF2B5EF4-FFF2-40B4-BE49-F238E27FC236}">
                    <a16:creationId xmlns:a16="http://schemas.microsoft.com/office/drawing/2014/main" id="{291EFD3E-761D-A34B-BC99-123BCEF64B37}"/>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30" name="Rectangle 41">
              <a:extLst>
                <a:ext uri="{FF2B5EF4-FFF2-40B4-BE49-F238E27FC236}">
                  <a16:creationId xmlns:a16="http://schemas.microsoft.com/office/drawing/2014/main" id="{74FF6224-17F8-5547-A372-FBCDFDFF9CB2}"/>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31" name="Group 30">
              <a:extLst>
                <a:ext uri="{FF2B5EF4-FFF2-40B4-BE49-F238E27FC236}">
                  <a16:creationId xmlns:a16="http://schemas.microsoft.com/office/drawing/2014/main" id="{1BB4BF86-7FC5-4A48-ABE5-D41F33A15ADF}"/>
                </a:ext>
              </a:extLst>
            </p:cNvPr>
            <p:cNvGrpSpPr/>
            <p:nvPr/>
          </p:nvGrpSpPr>
          <p:grpSpPr>
            <a:xfrm>
              <a:off x="21043201" y="7614599"/>
              <a:ext cx="209178" cy="212525"/>
              <a:chOff x="21043201" y="7614599"/>
              <a:chExt cx="209178" cy="212525"/>
            </a:xfrm>
            <a:solidFill>
              <a:schemeClr val="bg1">
                <a:lumMod val="65000"/>
              </a:schemeClr>
            </a:solidFill>
          </p:grpSpPr>
          <p:sp>
            <p:nvSpPr>
              <p:cNvPr id="32" name="Oval 43">
                <a:extLst>
                  <a:ext uri="{FF2B5EF4-FFF2-40B4-BE49-F238E27FC236}">
                    <a16:creationId xmlns:a16="http://schemas.microsoft.com/office/drawing/2014/main" id="{4DA47E1F-F02C-F848-8267-841CF42A120D}"/>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33" name="Freeform 44">
                <a:extLst>
                  <a:ext uri="{FF2B5EF4-FFF2-40B4-BE49-F238E27FC236}">
                    <a16:creationId xmlns:a16="http://schemas.microsoft.com/office/drawing/2014/main" id="{F043E1EB-6887-0643-85EB-5AE9FB370DEF}"/>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40" name="Picture Placeholder 1">
            <a:extLst>
              <a:ext uri="{FF2B5EF4-FFF2-40B4-BE49-F238E27FC236}">
                <a16:creationId xmlns:a16="http://schemas.microsoft.com/office/drawing/2014/main" id="{37198F54-D736-354B-A5ED-6C463FCF2F05}"/>
              </a:ext>
            </a:extLst>
          </p:cNvPr>
          <p:cNvSpPr>
            <a:spLocks noGrp="1"/>
          </p:cNvSpPr>
          <p:nvPr>
            <p:ph type="pic" sz="quarter" idx="20"/>
          </p:nvPr>
        </p:nvSpPr>
        <p:spPr>
          <a:xfrm>
            <a:off x="4516457" y="1834607"/>
            <a:ext cx="3197158" cy="4263776"/>
          </a:xfrm>
          <a:prstGeom prst="rect">
            <a:avLst/>
          </a:prstGeom>
        </p:spPr>
      </p:sp>
      <p:sp>
        <p:nvSpPr>
          <p:cNvPr id="20" name="TextBox 19">
            <a:extLst>
              <a:ext uri="{FF2B5EF4-FFF2-40B4-BE49-F238E27FC236}">
                <a16:creationId xmlns:a16="http://schemas.microsoft.com/office/drawing/2014/main" id="{98BC37CF-EC3F-E541-85BB-65A02033C57B}"/>
              </a:ext>
            </a:extLst>
          </p:cNvPr>
          <p:cNvSpPr txBox="1"/>
          <p:nvPr userDrawn="1"/>
        </p:nvSpPr>
        <p:spPr>
          <a:xfrm>
            <a:off x="8689402" y="2166387"/>
            <a:ext cx="2609925" cy="2092881"/>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 3:</a:t>
            </a:r>
          </a:p>
          <a:p>
            <a:r>
              <a:rPr lang="en-AU" sz="2200" b="1" i="0" dirty="0">
                <a:latin typeface="Proxima Nova Semibold" panose="02000506030000020004" pitchFamily="2" charset="77"/>
              </a:rPr>
              <a:t>WCAG2 Success Criterion 2.1.2 No Keyboard Trap</a:t>
            </a:r>
          </a:p>
          <a:p>
            <a:endParaRPr lang="en-US" sz="2200" b="1" i="0" dirty="0">
              <a:latin typeface="Proxima Nova Semibold" panose="02000506030000020004" pitchFamily="2" charset="77"/>
            </a:endParaRPr>
          </a:p>
          <a:p>
            <a:endParaRPr lang="en-US" dirty="0"/>
          </a:p>
        </p:txBody>
      </p:sp>
      <p:sp>
        <p:nvSpPr>
          <p:cNvPr id="21" name="TextBox 20">
            <a:extLst>
              <a:ext uri="{FF2B5EF4-FFF2-40B4-BE49-F238E27FC236}">
                <a16:creationId xmlns:a16="http://schemas.microsoft.com/office/drawing/2014/main" id="{44C071F0-93BA-3C4F-9A7F-B1AC70974C4A}"/>
              </a:ext>
            </a:extLst>
          </p:cNvPr>
          <p:cNvSpPr txBox="1"/>
          <p:nvPr userDrawn="1"/>
        </p:nvSpPr>
        <p:spPr>
          <a:xfrm>
            <a:off x="8689401" y="3992627"/>
            <a:ext cx="2609925" cy="2092881"/>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 4:</a:t>
            </a:r>
          </a:p>
          <a:p>
            <a:r>
              <a:rPr lang="en-AU" sz="2200" b="1" i="0" dirty="0">
                <a:latin typeface="Proxima Nova Semibold" panose="02000506030000020004" pitchFamily="2" charset="77"/>
              </a:rPr>
              <a:t>WCAG2 Success Criterion 2.1.2 No Keyboard Trap</a:t>
            </a:r>
          </a:p>
          <a:p>
            <a:endParaRPr lang="en-US" sz="2200" b="1" i="0" dirty="0">
              <a:latin typeface="Proxima Nova Semibold" panose="02000506030000020004" pitchFamily="2" charset="77"/>
            </a:endParaRPr>
          </a:p>
          <a:p>
            <a:endParaRPr lang="en-US" dirty="0"/>
          </a:p>
        </p:txBody>
      </p:sp>
      <p:sp>
        <p:nvSpPr>
          <p:cNvPr id="22" name="TextBox 21">
            <a:extLst>
              <a:ext uri="{FF2B5EF4-FFF2-40B4-BE49-F238E27FC236}">
                <a16:creationId xmlns:a16="http://schemas.microsoft.com/office/drawing/2014/main" id="{2C364E5C-0B46-BD40-B53A-30661054CF51}"/>
              </a:ext>
            </a:extLst>
          </p:cNvPr>
          <p:cNvSpPr txBox="1"/>
          <p:nvPr userDrawn="1"/>
        </p:nvSpPr>
        <p:spPr>
          <a:xfrm>
            <a:off x="1301875" y="2166387"/>
            <a:ext cx="2372659" cy="2092881"/>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 1:</a:t>
            </a:r>
          </a:p>
          <a:p>
            <a:r>
              <a:rPr lang="en-AU" sz="2200" b="1" i="0" dirty="0">
                <a:latin typeface="Proxima Nova Semibold" panose="02000506030000020004" pitchFamily="2" charset="77"/>
              </a:rPr>
              <a:t>WCAG2 Success Criterion 2.1.2 No Keyboard Trap</a:t>
            </a:r>
          </a:p>
          <a:p>
            <a:endParaRPr lang="en-US" sz="2200" b="1" i="0" dirty="0">
              <a:latin typeface="Proxima Nova Semibold" panose="02000506030000020004" pitchFamily="2" charset="77"/>
            </a:endParaRPr>
          </a:p>
          <a:p>
            <a:endParaRPr lang="en-US" dirty="0"/>
          </a:p>
        </p:txBody>
      </p:sp>
      <p:sp>
        <p:nvSpPr>
          <p:cNvPr id="23" name="TextBox 22">
            <a:extLst>
              <a:ext uri="{FF2B5EF4-FFF2-40B4-BE49-F238E27FC236}">
                <a16:creationId xmlns:a16="http://schemas.microsoft.com/office/drawing/2014/main" id="{CA9C90A0-12E3-584F-BA4D-0C2B214E42FC}"/>
              </a:ext>
            </a:extLst>
          </p:cNvPr>
          <p:cNvSpPr txBox="1"/>
          <p:nvPr userDrawn="1"/>
        </p:nvSpPr>
        <p:spPr>
          <a:xfrm>
            <a:off x="1301874" y="3992627"/>
            <a:ext cx="2372659" cy="2092881"/>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 2:</a:t>
            </a:r>
          </a:p>
          <a:p>
            <a:r>
              <a:rPr lang="en-AU" sz="2200" b="1" i="0" dirty="0">
                <a:latin typeface="Proxima Nova Semibold" panose="02000506030000020004" pitchFamily="2" charset="77"/>
              </a:rPr>
              <a:t>WCAG2 Success Criterion 2.1.2 No Keyboard Trap</a:t>
            </a:r>
          </a:p>
          <a:p>
            <a:endParaRPr lang="en-US" sz="2200" b="1" i="0" dirty="0">
              <a:latin typeface="Proxima Nova Semibold" panose="02000506030000020004" pitchFamily="2" charset="77"/>
            </a:endParaRPr>
          </a:p>
          <a:p>
            <a:endParaRPr lang="en-US" dirty="0"/>
          </a:p>
        </p:txBody>
      </p:sp>
    </p:spTree>
    <p:extLst>
      <p:ext uri="{BB962C8B-B14F-4D97-AF65-F5344CB8AC3E}">
        <p14:creationId xmlns:p14="http://schemas.microsoft.com/office/powerpoint/2010/main" val="3840140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753768-62DC-DB45-A154-8C7D7F26815F}"/>
              </a:ext>
            </a:extLst>
          </p:cNvPr>
          <p:cNvSpPr txBox="1"/>
          <p:nvPr userDrawn="1"/>
        </p:nvSpPr>
        <p:spPr>
          <a:xfrm>
            <a:off x="726141" y="2326341"/>
            <a:ext cx="4407334" cy="461665"/>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a:t>
            </a:r>
            <a:endParaRPr lang="en-US" dirty="0"/>
          </a:p>
        </p:txBody>
      </p:sp>
      <p:pic>
        <p:nvPicPr>
          <p:cNvPr id="27" name="Picture 26" descr="iPhone6_mockup_front_white.png">
            <a:extLst>
              <a:ext uri="{FF2B5EF4-FFF2-40B4-BE49-F238E27FC236}">
                <a16:creationId xmlns:a16="http://schemas.microsoft.com/office/drawing/2014/main" id="{86AFADCA-650B-9F4A-9B07-604BC1270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sp>
        <p:nvSpPr>
          <p:cNvPr id="28" name="Picture Placeholder 1">
            <a:extLst>
              <a:ext uri="{FF2B5EF4-FFF2-40B4-BE49-F238E27FC236}">
                <a16:creationId xmlns:a16="http://schemas.microsoft.com/office/drawing/2014/main" id="{14AD5DB6-1EF3-7F4C-8CFA-9A3DB86199DD}"/>
              </a:ext>
            </a:extLst>
          </p:cNvPr>
          <p:cNvSpPr>
            <a:spLocks noGrp="1"/>
          </p:cNvSpPr>
          <p:nvPr>
            <p:ph type="pic" sz="quarter" idx="21"/>
          </p:nvPr>
        </p:nvSpPr>
        <p:spPr>
          <a:xfrm>
            <a:off x="5613522" y="2123698"/>
            <a:ext cx="2163214" cy="3820006"/>
          </a:xfrm>
          <a:prstGeom prst="rect">
            <a:avLst/>
          </a:prstGeom>
        </p:spPr>
      </p:sp>
      <p:pic>
        <p:nvPicPr>
          <p:cNvPr id="11" name="Picture 10" descr="iPhone6_mockup_front_white.png">
            <a:extLst>
              <a:ext uri="{FF2B5EF4-FFF2-40B4-BE49-F238E27FC236}">
                <a16:creationId xmlns:a16="http://schemas.microsoft.com/office/drawing/2014/main" id="{BC1C6F86-5E45-41BF-A042-85B4B004D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12" name="Picture Placeholder 1">
            <a:extLst>
              <a:ext uri="{FF2B5EF4-FFF2-40B4-BE49-F238E27FC236}">
                <a16:creationId xmlns:a16="http://schemas.microsoft.com/office/drawing/2014/main" id="{11319E11-2ABE-4414-8A1C-8F1B34BEBB03}"/>
              </a:ext>
            </a:extLst>
          </p:cNvPr>
          <p:cNvSpPr>
            <a:spLocks noGrp="1"/>
          </p:cNvSpPr>
          <p:nvPr>
            <p:ph type="pic" sz="quarter" idx="23"/>
          </p:nvPr>
        </p:nvSpPr>
        <p:spPr>
          <a:xfrm>
            <a:off x="8775571" y="2125363"/>
            <a:ext cx="2163214" cy="3820006"/>
          </a:xfrm>
          <a:prstGeom prst="rect">
            <a:avLst/>
          </a:prstGeom>
        </p:spPr>
      </p:sp>
      <p:sp>
        <p:nvSpPr>
          <p:cNvPr id="3" name="Text Placeholder 2">
            <a:extLst>
              <a:ext uri="{FF2B5EF4-FFF2-40B4-BE49-F238E27FC236}">
                <a16:creationId xmlns:a16="http://schemas.microsoft.com/office/drawing/2014/main" id="{6A2F5132-9B61-42E8-8125-88C89362564E}"/>
              </a:ext>
            </a:extLst>
          </p:cNvPr>
          <p:cNvSpPr>
            <a:spLocks noGrp="1"/>
          </p:cNvSpPr>
          <p:nvPr>
            <p:ph type="body" sz="quarter" idx="24"/>
          </p:nvPr>
        </p:nvSpPr>
        <p:spPr>
          <a:xfrm>
            <a:off x="726141" y="2724150"/>
            <a:ext cx="3712509" cy="3302000"/>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a:extLst>
              <a:ext uri="{FF2B5EF4-FFF2-40B4-BE49-F238E27FC236}">
                <a16:creationId xmlns:a16="http://schemas.microsoft.com/office/drawing/2014/main" id="{76AECC09-AF77-400C-9E21-F784973C26F8}"/>
              </a:ext>
            </a:extLst>
          </p:cNvPr>
          <p:cNvSpPr>
            <a:spLocks noGrp="1"/>
          </p:cNvSpPr>
          <p:nvPr>
            <p:ph type="title"/>
          </p:nvPr>
        </p:nvSpPr>
        <p:spPr>
          <a:xfrm>
            <a:off x="859417" y="681071"/>
            <a:ext cx="10515600" cy="1138233"/>
          </a:xfrm>
          <a:prstGeom prst="rect">
            <a:avLst/>
          </a:prstGeom>
        </p:spPr>
        <p:txBody>
          <a:bodyPr/>
          <a:lstStyle>
            <a:lvl1pPr algn="ctr">
              <a:defRPr b="1">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3427149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753768-62DC-DB45-A154-8C7D7F26815F}"/>
              </a:ext>
            </a:extLst>
          </p:cNvPr>
          <p:cNvSpPr txBox="1"/>
          <p:nvPr userDrawn="1"/>
        </p:nvSpPr>
        <p:spPr>
          <a:xfrm>
            <a:off x="726141" y="2326341"/>
            <a:ext cx="4407334" cy="461665"/>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a:t>
            </a:r>
            <a:endParaRPr lang="en-US" dirty="0"/>
          </a:p>
        </p:txBody>
      </p:sp>
      <p:pic>
        <p:nvPicPr>
          <p:cNvPr id="11" name="Picture 10" descr="iPhone6_mockup_front_white.png">
            <a:extLst>
              <a:ext uri="{FF2B5EF4-FFF2-40B4-BE49-F238E27FC236}">
                <a16:creationId xmlns:a16="http://schemas.microsoft.com/office/drawing/2014/main" id="{BC1C6F86-5E45-41BF-A042-85B4B004D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12" name="Picture Placeholder 1">
            <a:extLst>
              <a:ext uri="{FF2B5EF4-FFF2-40B4-BE49-F238E27FC236}">
                <a16:creationId xmlns:a16="http://schemas.microsoft.com/office/drawing/2014/main" id="{11319E11-2ABE-4414-8A1C-8F1B34BEBB03}"/>
              </a:ext>
            </a:extLst>
          </p:cNvPr>
          <p:cNvSpPr>
            <a:spLocks noGrp="1"/>
          </p:cNvSpPr>
          <p:nvPr>
            <p:ph type="pic" sz="quarter" idx="23"/>
          </p:nvPr>
        </p:nvSpPr>
        <p:spPr>
          <a:xfrm>
            <a:off x="6790035" y="2053147"/>
            <a:ext cx="2163214" cy="3820006"/>
          </a:xfrm>
          <a:prstGeom prst="rect">
            <a:avLst/>
          </a:prstGeom>
        </p:spPr>
      </p:sp>
      <p:sp>
        <p:nvSpPr>
          <p:cNvPr id="3" name="Text Placeholder 2">
            <a:extLst>
              <a:ext uri="{FF2B5EF4-FFF2-40B4-BE49-F238E27FC236}">
                <a16:creationId xmlns:a16="http://schemas.microsoft.com/office/drawing/2014/main" id="{6A2F5132-9B61-42E8-8125-88C89362564E}"/>
              </a:ext>
            </a:extLst>
          </p:cNvPr>
          <p:cNvSpPr>
            <a:spLocks noGrp="1"/>
          </p:cNvSpPr>
          <p:nvPr>
            <p:ph type="body" sz="quarter" idx="24"/>
          </p:nvPr>
        </p:nvSpPr>
        <p:spPr>
          <a:xfrm>
            <a:off x="726141" y="2724150"/>
            <a:ext cx="3712509" cy="3302000"/>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a:extLst>
              <a:ext uri="{FF2B5EF4-FFF2-40B4-BE49-F238E27FC236}">
                <a16:creationId xmlns:a16="http://schemas.microsoft.com/office/drawing/2014/main" id="{76AECC09-AF77-400C-9E21-F784973C26F8}"/>
              </a:ext>
            </a:extLst>
          </p:cNvPr>
          <p:cNvSpPr>
            <a:spLocks noGrp="1"/>
          </p:cNvSpPr>
          <p:nvPr>
            <p:ph type="title"/>
          </p:nvPr>
        </p:nvSpPr>
        <p:spPr>
          <a:xfrm>
            <a:off x="859417" y="716009"/>
            <a:ext cx="10515600" cy="1138233"/>
          </a:xfrm>
          <a:prstGeom prst="rect">
            <a:avLst/>
          </a:prstGeom>
        </p:spPr>
        <p:txBody>
          <a:bodyPr/>
          <a:lstStyle>
            <a:lvl1pPr algn="ctr">
              <a:defRPr b="1">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273831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1" name="Picture 10" descr="iPhone6_mockup_front_white.png">
            <a:extLst>
              <a:ext uri="{FF2B5EF4-FFF2-40B4-BE49-F238E27FC236}">
                <a16:creationId xmlns:a16="http://schemas.microsoft.com/office/drawing/2014/main" id="{BC1C6F86-5E45-41BF-A042-85B4B004D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12" name="Picture Placeholder 1">
            <a:extLst>
              <a:ext uri="{FF2B5EF4-FFF2-40B4-BE49-F238E27FC236}">
                <a16:creationId xmlns:a16="http://schemas.microsoft.com/office/drawing/2014/main" id="{11319E11-2ABE-4414-8A1C-8F1B34BEBB03}"/>
              </a:ext>
            </a:extLst>
          </p:cNvPr>
          <p:cNvSpPr>
            <a:spLocks noGrp="1"/>
          </p:cNvSpPr>
          <p:nvPr>
            <p:ph type="pic" sz="quarter" idx="23"/>
          </p:nvPr>
        </p:nvSpPr>
        <p:spPr>
          <a:xfrm>
            <a:off x="6790035" y="2053147"/>
            <a:ext cx="2163214" cy="3820006"/>
          </a:xfrm>
          <a:prstGeom prst="rect">
            <a:avLst/>
          </a:prstGeom>
        </p:spPr>
      </p:sp>
      <p:sp>
        <p:nvSpPr>
          <p:cNvPr id="3" name="Text Placeholder 2">
            <a:extLst>
              <a:ext uri="{FF2B5EF4-FFF2-40B4-BE49-F238E27FC236}">
                <a16:creationId xmlns:a16="http://schemas.microsoft.com/office/drawing/2014/main" id="{6A2F5132-9B61-42E8-8125-88C89362564E}"/>
              </a:ext>
            </a:extLst>
          </p:cNvPr>
          <p:cNvSpPr>
            <a:spLocks noGrp="1"/>
          </p:cNvSpPr>
          <p:nvPr>
            <p:ph type="body" sz="quarter" idx="24"/>
          </p:nvPr>
        </p:nvSpPr>
        <p:spPr>
          <a:xfrm>
            <a:off x="726141" y="2724150"/>
            <a:ext cx="3712509" cy="3302000"/>
          </a:xfrm>
          <a:prstGeom prst="rect">
            <a:avLst/>
          </a:prstGeo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a:extLst>
              <a:ext uri="{FF2B5EF4-FFF2-40B4-BE49-F238E27FC236}">
                <a16:creationId xmlns:a16="http://schemas.microsoft.com/office/drawing/2014/main" id="{76AECC09-AF77-400C-9E21-F784973C26F8}"/>
              </a:ext>
            </a:extLst>
          </p:cNvPr>
          <p:cNvSpPr>
            <a:spLocks noGrp="1"/>
          </p:cNvSpPr>
          <p:nvPr>
            <p:ph type="title"/>
          </p:nvPr>
        </p:nvSpPr>
        <p:spPr>
          <a:xfrm>
            <a:off x="859417" y="716009"/>
            <a:ext cx="10515600" cy="1138233"/>
          </a:xfrm>
          <a:prstGeom prst="rect">
            <a:avLst/>
          </a:prstGeom>
        </p:spPr>
        <p:txBody>
          <a:bodyPr/>
          <a:lstStyle>
            <a:lvl1pPr algn="ctr">
              <a:defRPr b="1">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337966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1" name="Picture 10" descr="iPhone6_mockup_front_white.png">
            <a:extLst>
              <a:ext uri="{FF2B5EF4-FFF2-40B4-BE49-F238E27FC236}">
                <a16:creationId xmlns:a16="http://schemas.microsoft.com/office/drawing/2014/main" id="{BC1C6F86-5E45-41BF-A042-85B4B004D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1245109"/>
            <a:ext cx="3588384" cy="5612891"/>
          </a:xfrm>
          <a:prstGeom prst="rect">
            <a:avLst/>
          </a:prstGeom>
        </p:spPr>
      </p:pic>
      <p:sp>
        <p:nvSpPr>
          <p:cNvPr id="12" name="Picture Placeholder 1">
            <a:extLst>
              <a:ext uri="{FF2B5EF4-FFF2-40B4-BE49-F238E27FC236}">
                <a16:creationId xmlns:a16="http://schemas.microsoft.com/office/drawing/2014/main" id="{11319E11-2ABE-4414-8A1C-8F1B34BEBB03}"/>
              </a:ext>
            </a:extLst>
          </p:cNvPr>
          <p:cNvSpPr>
            <a:spLocks noGrp="1"/>
          </p:cNvSpPr>
          <p:nvPr>
            <p:ph type="pic" sz="quarter" idx="23"/>
          </p:nvPr>
        </p:nvSpPr>
        <p:spPr>
          <a:xfrm>
            <a:off x="8953249" y="2125363"/>
            <a:ext cx="2163214" cy="3820006"/>
          </a:xfrm>
          <a:prstGeom prst="rect">
            <a:avLst/>
          </a:prstGeom>
        </p:spPr>
      </p:sp>
      <p:sp>
        <p:nvSpPr>
          <p:cNvPr id="4" name="Title 3">
            <a:extLst>
              <a:ext uri="{FF2B5EF4-FFF2-40B4-BE49-F238E27FC236}">
                <a16:creationId xmlns:a16="http://schemas.microsoft.com/office/drawing/2014/main" id="{76AECC09-AF77-400C-9E21-F784973C26F8}"/>
              </a:ext>
            </a:extLst>
          </p:cNvPr>
          <p:cNvSpPr>
            <a:spLocks noGrp="1"/>
          </p:cNvSpPr>
          <p:nvPr>
            <p:ph type="title"/>
          </p:nvPr>
        </p:nvSpPr>
        <p:spPr>
          <a:xfrm>
            <a:off x="859417" y="716009"/>
            <a:ext cx="10515600" cy="1138233"/>
          </a:xfrm>
          <a:prstGeom prst="rect">
            <a:avLst/>
          </a:prstGeom>
        </p:spPr>
        <p:txBody>
          <a:bodyPr/>
          <a:lstStyle>
            <a:lvl1pPr algn="ctr">
              <a:defRPr b="1">
                <a:latin typeface="+mn-lt"/>
              </a:defRPr>
            </a:lvl1pPr>
          </a:lstStyle>
          <a:p>
            <a:r>
              <a:rPr lang="en-US" dirty="0"/>
              <a:t>Click to edit Master title style</a:t>
            </a:r>
            <a:endParaRPr lang="en-AU" dirty="0"/>
          </a:p>
        </p:txBody>
      </p:sp>
      <p:pic>
        <p:nvPicPr>
          <p:cNvPr id="9" name="Picture 8">
            <a:extLst>
              <a:ext uri="{FF2B5EF4-FFF2-40B4-BE49-F238E27FC236}">
                <a16:creationId xmlns:a16="http://schemas.microsoft.com/office/drawing/2014/main" id="{1E181182-FCED-47A5-B226-9240040667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854242"/>
            <a:ext cx="7231634" cy="4757866"/>
          </a:xfrm>
          <a:prstGeom prst="rect">
            <a:avLst/>
          </a:prstGeom>
        </p:spPr>
      </p:pic>
      <p:sp>
        <p:nvSpPr>
          <p:cNvPr id="13" name="Picture Placeholder 9">
            <a:extLst>
              <a:ext uri="{FF2B5EF4-FFF2-40B4-BE49-F238E27FC236}">
                <a16:creationId xmlns:a16="http://schemas.microsoft.com/office/drawing/2014/main" id="{0193C30E-95FC-4F56-851F-C4B2FA80B9F7}"/>
              </a:ext>
            </a:extLst>
          </p:cNvPr>
          <p:cNvSpPr>
            <a:spLocks noGrp="1"/>
          </p:cNvSpPr>
          <p:nvPr>
            <p:ph type="pic" sz="quarter" idx="12"/>
          </p:nvPr>
        </p:nvSpPr>
        <p:spPr>
          <a:xfrm>
            <a:off x="1070324" y="2094610"/>
            <a:ext cx="6788150" cy="4262438"/>
          </a:xfrm>
          <a:prstGeom prst="rect">
            <a:avLst/>
          </a:prstGeom>
        </p:spPr>
        <p:txBody>
          <a:bodyPr/>
          <a:lstStyle/>
          <a:p>
            <a:endParaRPr lang="en-AU"/>
          </a:p>
        </p:txBody>
      </p:sp>
    </p:spTree>
    <p:extLst>
      <p:ext uri="{BB962C8B-B14F-4D97-AF65-F5344CB8AC3E}">
        <p14:creationId xmlns:p14="http://schemas.microsoft.com/office/powerpoint/2010/main" val="379237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27" name="Picture 26" descr="iPhone6_mockup_front_white.png">
            <a:extLst>
              <a:ext uri="{FF2B5EF4-FFF2-40B4-BE49-F238E27FC236}">
                <a16:creationId xmlns:a16="http://schemas.microsoft.com/office/drawing/2014/main" id="{86AFADCA-650B-9F4A-9B07-604BC1270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sp>
        <p:nvSpPr>
          <p:cNvPr id="28" name="Picture Placeholder 1">
            <a:extLst>
              <a:ext uri="{FF2B5EF4-FFF2-40B4-BE49-F238E27FC236}">
                <a16:creationId xmlns:a16="http://schemas.microsoft.com/office/drawing/2014/main" id="{14AD5DB6-1EF3-7F4C-8CFA-9A3DB86199DD}"/>
              </a:ext>
            </a:extLst>
          </p:cNvPr>
          <p:cNvSpPr>
            <a:spLocks noGrp="1"/>
          </p:cNvSpPr>
          <p:nvPr>
            <p:ph type="pic" sz="quarter" idx="21"/>
          </p:nvPr>
        </p:nvSpPr>
        <p:spPr>
          <a:xfrm>
            <a:off x="5613522" y="2123698"/>
            <a:ext cx="2163214" cy="3820006"/>
          </a:xfrm>
          <a:prstGeom prst="rect">
            <a:avLst/>
          </a:prstGeom>
        </p:spPr>
      </p:sp>
      <p:pic>
        <p:nvPicPr>
          <p:cNvPr id="11" name="Picture 10" descr="iPhone6_mockup_front_white.png">
            <a:extLst>
              <a:ext uri="{FF2B5EF4-FFF2-40B4-BE49-F238E27FC236}">
                <a16:creationId xmlns:a16="http://schemas.microsoft.com/office/drawing/2014/main" id="{BC1C6F86-5E45-41BF-A042-85B4B004D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12" name="Picture Placeholder 1">
            <a:extLst>
              <a:ext uri="{FF2B5EF4-FFF2-40B4-BE49-F238E27FC236}">
                <a16:creationId xmlns:a16="http://schemas.microsoft.com/office/drawing/2014/main" id="{11319E11-2ABE-4414-8A1C-8F1B34BEBB03}"/>
              </a:ext>
            </a:extLst>
          </p:cNvPr>
          <p:cNvSpPr>
            <a:spLocks noGrp="1"/>
          </p:cNvSpPr>
          <p:nvPr>
            <p:ph type="pic" sz="quarter" idx="23"/>
          </p:nvPr>
        </p:nvSpPr>
        <p:spPr>
          <a:xfrm>
            <a:off x="8775571" y="2125363"/>
            <a:ext cx="2163214" cy="3820006"/>
          </a:xfrm>
          <a:prstGeom prst="rect">
            <a:avLst/>
          </a:prstGeom>
        </p:spPr>
      </p:sp>
      <p:sp>
        <p:nvSpPr>
          <p:cNvPr id="3" name="Text Placeholder 2">
            <a:extLst>
              <a:ext uri="{FF2B5EF4-FFF2-40B4-BE49-F238E27FC236}">
                <a16:creationId xmlns:a16="http://schemas.microsoft.com/office/drawing/2014/main" id="{6A2F5132-9B61-42E8-8125-88C89362564E}"/>
              </a:ext>
            </a:extLst>
          </p:cNvPr>
          <p:cNvSpPr>
            <a:spLocks noGrp="1"/>
          </p:cNvSpPr>
          <p:nvPr>
            <p:ph type="body" sz="quarter" idx="24"/>
          </p:nvPr>
        </p:nvSpPr>
        <p:spPr>
          <a:xfrm>
            <a:off x="726141" y="2724150"/>
            <a:ext cx="3712509" cy="3302000"/>
          </a:xfrm>
          <a:prstGeom prst="rect">
            <a:avLst/>
          </a:prstGeom>
        </p:spPr>
        <p:txBody>
          <a:bodyPr/>
          <a:lstStyle>
            <a:lvl1pPr marL="0" indent="0">
              <a:buNone/>
              <a:defRPr sz="36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a:extLst>
              <a:ext uri="{FF2B5EF4-FFF2-40B4-BE49-F238E27FC236}">
                <a16:creationId xmlns:a16="http://schemas.microsoft.com/office/drawing/2014/main" id="{76AECC09-AF77-400C-9E21-F784973C26F8}"/>
              </a:ext>
            </a:extLst>
          </p:cNvPr>
          <p:cNvSpPr>
            <a:spLocks noGrp="1"/>
          </p:cNvSpPr>
          <p:nvPr>
            <p:ph type="title"/>
          </p:nvPr>
        </p:nvSpPr>
        <p:spPr>
          <a:xfrm>
            <a:off x="859417" y="699455"/>
            <a:ext cx="10515600" cy="1138233"/>
          </a:xfrm>
          <a:prstGeom prst="rect">
            <a:avLst/>
          </a:prstGeom>
        </p:spPr>
        <p:txBody>
          <a:bodyPr/>
          <a:lstStyle>
            <a:lvl1pPr algn="ctr">
              <a:defRPr b="1">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2154943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F452029-F060-AC4B-8FC4-86CE0D220E0D}"/>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C156BE-1F15-EA40-B750-125C3B52874A}"/>
              </a:ext>
            </a:extLst>
          </p:cNvPr>
          <p:cNvSpPr txBox="1"/>
          <p:nvPr userDrawn="1"/>
        </p:nvSpPr>
        <p:spPr>
          <a:xfrm>
            <a:off x="3545045" y="475668"/>
            <a:ext cx="5144357" cy="769441"/>
          </a:xfrm>
          <a:prstGeom prst="rect">
            <a:avLst/>
          </a:prstGeom>
          <a:noFill/>
        </p:spPr>
        <p:txBody>
          <a:bodyPr wrap="none" rtlCol="0">
            <a:spAutoFit/>
          </a:bodyPr>
          <a:lstStyle/>
          <a:p>
            <a:pPr algn="ctr"/>
            <a:r>
              <a:rPr lang="en-US" sz="4400" b="0" i="0" dirty="0">
                <a:solidFill>
                  <a:schemeClr val="tx1"/>
                </a:solidFill>
                <a:latin typeface="Proxima Nova Extrabold" panose="02000506030000020004" pitchFamily="2" charset="77"/>
                <a:ea typeface="Lato Black" charset="0"/>
                <a:cs typeface="Lato Black" charset="0"/>
              </a:rPr>
              <a:t>Heading Goes here</a:t>
            </a:r>
          </a:p>
        </p:txBody>
      </p:sp>
      <p:cxnSp>
        <p:nvCxnSpPr>
          <p:cNvPr id="25" name="Straight Connector 24">
            <a:extLst>
              <a:ext uri="{FF2B5EF4-FFF2-40B4-BE49-F238E27FC236}">
                <a16:creationId xmlns:a16="http://schemas.microsoft.com/office/drawing/2014/main" id="{6DD77C36-57DA-E042-9933-E031B837A070}"/>
              </a:ext>
            </a:extLst>
          </p:cNvPr>
          <p:cNvCxnSpPr/>
          <p:nvPr userDrawn="1"/>
        </p:nvCxnSpPr>
        <p:spPr>
          <a:xfrm>
            <a:off x="5520756" y="489115"/>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753768-62DC-DB45-A154-8C7D7F26815F}"/>
              </a:ext>
            </a:extLst>
          </p:cNvPr>
          <p:cNvSpPr txBox="1"/>
          <p:nvPr userDrawn="1"/>
        </p:nvSpPr>
        <p:spPr>
          <a:xfrm>
            <a:off x="726141" y="2326341"/>
            <a:ext cx="4407334" cy="3447098"/>
          </a:xfrm>
          <a:prstGeom prst="rect">
            <a:avLst/>
          </a:prstGeom>
          <a:noFill/>
        </p:spPr>
        <p:txBody>
          <a:bodyPr wrap="square" rtlCol="0">
            <a:spAutoFit/>
          </a:bodyPr>
          <a:lstStyle/>
          <a:p>
            <a:r>
              <a:rPr lang="en-AU" sz="2400" b="1" i="0" dirty="0">
                <a:solidFill>
                  <a:srgbClr val="FF0000"/>
                </a:solidFill>
                <a:latin typeface="Proxima Nova" panose="02000506030000020004" pitchFamily="2" charset="77"/>
              </a:rPr>
              <a:t>Fails:</a:t>
            </a:r>
          </a:p>
          <a:p>
            <a:r>
              <a:rPr lang="en-AU" sz="2200" b="0" i="0" dirty="0">
                <a:latin typeface="Proxima Nova Medium" panose="02000506030000020004" pitchFamily="2" charset="77"/>
              </a:rPr>
              <a:t>WCAG2 Success Criterion 2.1.2 No Keyboard Trap</a:t>
            </a:r>
          </a:p>
          <a:p>
            <a:endParaRPr lang="en-US" sz="2200" b="0" i="0" dirty="0">
              <a:latin typeface="Proxima Nova Medium" panose="02000506030000020004" pitchFamily="2"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2200" b="0" i="0" dirty="0">
                <a:latin typeface="Proxima Nova Medium" panose="02000506030000020004" pitchFamily="2" charset="77"/>
              </a:rPr>
              <a:t>WCAG2 Success Criterion 2.1.2 No Keyboard Trap</a:t>
            </a:r>
          </a:p>
          <a:p>
            <a:endParaRPr lang="en-US" sz="2200" b="0" i="0" dirty="0">
              <a:latin typeface="Proxima Nova Medium" panose="02000506030000020004" pitchFamily="2" charset="77"/>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2200" b="0" i="0" dirty="0">
                <a:latin typeface="Proxima Nova Medium" panose="02000506030000020004" pitchFamily="2" charset="77"/>
              </a:rPr>
              <a:t>WCAG2 Success Criterion 2.1.2 No Keyboard Trap</a:t>
            </a:r>
          </a:p>
          <a:p>
            <a:endParaRPr lang="en-US" dirty="0"/>
          </a:p>
        </p:txBody>
      </p:sp>
      <p:grpSp>
        <p:nvGrpSpPr>
          <p:cNvPr id="57" name="Group 56">
            <a:extLst>
              <a:ext uri="{FF2B5EF4-FFF2-40B4-BE49-F238E27FC236}">
                <a16:creationId xmlns:a16="http://schemas.microsoft.com/office/drawing/2014/main" id="{211A0932-4F07-AD4A-8166-5D9E7AFCC9D5}"/>
              </a:ext>
            </a:extLst>
          </p:cNvPr>
          <p:cNvGrpSpPr/>
          <p:nvPr userDrawn="1"/>
        </p:nvGrpSpPr>
        <p:grpSpPr>
          <a:xfrm>
            <a:off x="6123394" y="1599413"/>
            <a:ext cx="2317381" cy="4810802"/>
            <a:chOff x="11310678" y="5484773"/>
            <a:chExt cx="2665090" cy="5532633"/>
          </a:xfrm>
        </p:grpSpPr>
        <p:sp>
          <p:nvSpPr>
            <p:cNvPr id="58" name="Freeform 59">
              <a:extLst>
                <a:ext uri="{FF2B5EF4-FFF2-40B4-BE49-F238E27FC236}">
                  <a16:creationId xmlns:a16="http://schemas.microsoft.com/office/drawing/2014/main" id="{0FA92C2A-9F94-CC42-B8D7-20AB8E877D58}"/>
                </a:ext>
              </a:extLst>
            </p:cNvPr>
            <p:cNvSpPr>
              <a:spLocks/>
            </p:cNvSpPr>
            <p:nvPr/>
          </p:nvSpPr>
          <p:spPr bwMode="auto">
            <a:xfrm>
              <a:off x="11310678" y="5484773"/>
              <a:ext cx="2665090" cy="5532633"/>
            </a:xfrm>
            <a:custGeom>
              <a:avLst/>
              <a:gdLst>
                <a:gd name="T0" fmla="*/ 411 w 411"/>
                <a:gd name="T1" fmla="*/ 811 h 853"/>
                <a:gd name="T2" fmla="*/ 370 w 411"/>
                <a:gd name="T3" fmla="*/ 853 h 853"/>
                <a:gd name="T4" fmla="*/ 42 w 411"/>
                <a:gd name="T5" fmla="*/ 853 h 853"/>
                <a:gd name="T6" fmla="*/ 0 w 411"/>
                <a:gd name="T7" fmla="*/ 811 h 853"/>
                <a:gd name="T8" fmla="*/ 0 w 411"/>
                <a:gd name="T9" fmla="*/ 42 h 853"/>
                <a:gd name="T10" fmla="*/ 42 w 411"/>
                <a:gd name="T11" fmla="*/ 0 h 853"/>
                <a:gd name="T12" fmla="*/ 370 w 411"/>
                <a:gd name="T13" fmla="*/ 0 h 853"/>
                <a:gd name="T14" fmla="*/ 411 w 411"/>
                <a:gd name="T15" fmla="*/ 42 h 853"/>
                <a:gd name="T16" fmla="*/ 411 w 411"/>
                <a:gd name="T17" fmla="*/ 81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59" name="Freeform 60">
              <a:extLst>
                <a:ext uri="{FF2B5EF4-FFF2-40B4-BE49-F238E27FC236}">
                  <a16:creationId xmlns:a16="http://schemas.microsoft.com/office/drawing/2014/main" id="{9C9DA588-E7BD-0546-AFF0-CF7FB5BBD8AF}"/>
                </a:ext>
              </a:extLst>
            </p:cNvPr>
            <p:cNvSpPr>
              <a:spLocks/>
            </p:cNvSpPr>
            <p:nvPr/>
          </p:nvSpPr>
          <p:spPr bwMode="auto">
            <a:xfrm>
              <a:off x="11343102" y="5517205"/>
              <a:ext cx="2600245" cy="5467772"/>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0" name="Oval 61">
              <a:extLst>
                <a:ext uri="{FF2B5EF4-FFF2-40B4-BE49-F238E27FC236}">
                  <a16:creationId xmlns:a16="http://schemas.microsoft.com/office/drawing/2014/main" id="{5F26437E-9EC9-454A-9338-A1288CF50CD8}"/>
                </a:ext>
              </a:extLst>
            </p:cNvPr>
            <p:cNvSpPr>
              <a:spLocks noChangeArrowheads="1"/>
            </p:cNvSpPr>
            <p:nvPr/>
          </p:nvSpPr>
          <p:spPr bwMode="auto">
            <a:xfrm>
              <a:off x="12607558" y="5750705"/>
              <a:ext cx="77812" cy="77833"/>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1" name="Oval 62">
              <a:extLst>
                <a:ext uri="{FF2B5EF4-FFF2-40B4-BE49-F238E27FC236}">
                  <a16:creationId xmlns:a16="http://schemas.microsoft.com/office/drawing/2014/main" id="{65A0CAC1-AB64-CD43-9467-9D9500141359}"/>
                </a:ext>
              </a:extLst>
            </p:cNvPr>
            <p:cNvSpPr>
              <a:spLocks noChangeArrowheads="1"/>
            </p:cNvSpPr>
            <p:nvPr/>
          </p:nvSpPr>
          <p:spPr bwMode="auto">
            <a:xfrm>
              <a:off x="12633495" y="5776649"/>
              <a:ext cx="19455" cy="19460"/>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2" name="Oval 63">
              <a:extLst>
                <a:ext uri="{FF2B5EF4-FFF2-40B4-BE49-F238E27FC236}">
                  <a16:creationId xmlns:a16="http://schemas.microsoft.com/office/drawing/2014/main" id="{E908A103-004B-6B4E-A77A-A35DFD732E03}"/>
                </a:ext>
              </a:extLst>
            </p:cNvPr>
            <p:cNvSpPr>
              <a:spLocks noChangeArrowheads="1"/>
            </p:cNvSpPr>
            <p:nvPr/>
          </p:nvSpPr>
          <p:spPr bwMode="auto">
            <a:xfrm>
              <a:off x="12607558" y="5744216"/>
              <a:ext cx="77812" cy="77833"/>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3" name="Oval 64">
              <a:extLst>
                <a:ext uri="{FF2B5EF4-FFF2-40B4-BE49-F238E27FC236}">
                  <a16:creationId xmlns:a16="http://schemas.microsoft.com/office/drawing/2014/main" id="{110A5CF2-459B-A842-B68C-9A21D08C87F1}"/>
                </a:ext>
              </a:extLst>
            </p:cNvPr>
            <p:cNvSpPr>
              <a:spLocks noChangeArrowheads="1"/>
            </p:cNvSpPr>
            <p:nvPr/>
          </p:nvSpPr>
          <p:spPr bwMode="auto">
            <a:xfrm>
              <a:off x="12633495" y="5770161"/>
              <a:ext cx="19455" cy="19460"/>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4" name="Oval 65">
              <a:extLst>
                <a:ext uri="{FF2B5EF4-FFF2-40B4-BE49-F238E27FC236}">
                  <a16:creationId xmlns:a16="http://schemas.microsoft.com/office/drawing/2014/main" id="{649414D9-73F6-2C4A-9FA4-E9DB998FF9D3}"/>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5" name="Oval 66">
              <a:extLst>
                <a:ext uri="{FF2B5EF4-FFF2-40B4-BE49-F238E27FC236}">
                  <a16:creationId xmlns:a16="http://schemas.microsoft.com/office/drawing/2014/main" id="{F9BDC484-940F-B146-BBA6-C5185744645E}"/>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6" name="Oval 67">
              <a:extLst>
                <a:ext uri="{FF2B5EF4-FFF2-40B4-BE49-F238E27FC236}">
                  <a16:creationId xmlns:a16="http://schemas.microsoft.com/office/drawing/2014/main" id="{1E716B71-8D19-BC4B-BB5D-B6E61E9FB6D5}"/>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7" name="Oval 68">
              <a:extLst>
                <a:ext uri="{FF2B5EF4-FFF2-40B4-BE49-F238E27FC236}">
                  <a16:creationId xmlns:a16="http://schemas.microsoft.com/office/drawing/2014/main" id="{6A567D15-A8D6-DA4A-A602-18BA365CA05D}"/>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8" name="Freeform 69">
              <a:extLst>
                <a:ext uri="{FF2B5EF4-FFF2-40B4-BE49-F238E27FC236}">
                  <a16:creationId xmlns:a16="http://schemas.microsoft.com/office/drawing/2014/main" id="{6D0A7838-772D-344A-A722-514596E4B7E8}"/>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69" name="Freeform 70">
              <a:extLst>
                <a:ext uri="{FF2B5EF4-FFF2-40B4-BE49-F238E27FC236}">
                  <a16:creationId xmlns:a16="http://schemas.microsoft.com/office/drawing/2014/main" id="{E204035F-EC05-CD46-9053-6A0EFEE2D8F7}"/>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70" name="Oval 71">
              <a:extLst>
                <a:ext uri="{FF2B5EF4-FFF2-40B4-BE49-F238E27FC236}">
                  <a16:creationId xmlns:a16="http://schemas.microsoft.com/office/drawing/2014/main" id="{C9EBB4DB-0CB3-964D-BF7B-43564B05CEDC}"/>
                </a:ext>
              </a:extLst>
            </p:cNvPr>
            <p:cNvSpPr>
              <a:spLocks noChangeArrowheads="1"/>
            </p:cNvSpPr>
            <p:nvPr/>
          </p:nvSpPr>
          <p:spPr bwMode="auto">
            <a:xfrm>
              <a:off x="12432481" y="10433658"/>
              <a:ext cx="421488" cy="421597"/>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71" name="Freeform 72">
              <a:extLst>
                <a:ext uri="{FF2B5EF4-FFF2-40B4-BE49-F238E27FC236}">
                  <a16:creationId xmlns:a16="http://schemas.microsoft.com/office/drawing/2014/main" id="{CEC52E09-F890-5146-9C6D-B80F94085BE0}"/>
                </a:ext>
              </a:extLst>
            </p:cNvPr>
            <p:cNvSpPr>
              <a:spLocks/>
            </p:cNvSpPr>
            <p:nvPr/>
          </p:nvSpPr>
          <p:spPr bwMode="auto">
            <a:xfrm>
              <a:off x="12536231" y="10537435"/>
              <a:ext cx="213987" cy="214043"/>
            </a:xfrm>
            <a:custGeom>
              <a:avLst/>
              <a:gdLst>
                <a:gd name="T0" fmla="*/ 31 w 33"/>
                <a:gd name="T1" fmla="*/ 22 h 33"/>
                <a:gd name="T2" fmla="*/ 29 w 33"/>
                <a:gd name="T3" fmla="*/ 22 h 33"/>
                <a:gd name="T4" fmla="*/ 22 w 33"/>
                <a:gd name="T5" fmla="*/ 29 h 33"/>
                <a:gd name="T6" fmla="*/ 11 w 33"/>
                <a:gd name="T7" fmla="*/ 29 h 33"/>
                <a:gd name="T8" fmla="*/ 4 w 33"/>
                <a:gd name="T9" fmla="*/ 22 h 33"/>
                <a:gd name="T10" fmla="*/ 4 w 33"/>
                <a:gd name="T11" fmla="*/ 11 h 33"/>
                <a:gd name="T12" fmla="*/ 11 w 33"/>
                <a:gd name="T13" fmla="*/ 4 h 33"/>
                <a:gd name="T14" fmla="*/ 22 w 33"/>
                <a:gd name="T15" fmla="*/ 4 h 33"/>
                <a:gd name="T16" fmla="*/ 29 w 33"/>
                <a:gd name="T17" fmla="*/ 11 h 33"/>
                <a:gd name="T18" fmla="*/ 29 w 33"/>
                <a:gd name="T19" fmla="*/ 22 h 33"/>
                <a:gd name="T20" fmla="*/ 31 w 33"/>
                <a:gd name="T21" fmla="*/ 22 h 33"/>
                <a:gd name="T22" fmla="*/ 33 w 33"/>
                <a:gd name="T23" fmla="*/ 22 h 33"/>
                <a:gd name="T24" fmla="*/ 33 w 33"/>
                <a:gd name="T25" fmla="*/ 11 h 33"/>
                <a:gd name="T26" fmla="*/ 22 w 33"/>
                <a:gd name="T27" fmla="*/ 0 h 33"/>
                <a:gd name="T28" fmla="*/ 11 w 33"/>
                <a:gd name="T29" fmla="*/ 0 h 33"/>
                <a:gd name="T30" fmla="*/ 0 w 33"/>
                <a:gd name="T31" fmla="*/ 11 h 33"/>
                <a:gd name="T32" fmla="*/ 0 w 33"/>
                <a:gd name="T33" fmla="*/ 22 h 33"/>
                <a:gd name="T34" fmla="*/ 11 w 33"/>
                <a:gd name="T35" fmla="*/ 33 h 33"/>
                <a:gd name="T36" fmla="*/ 22 w 33"/>
                <a:gd name="T37" fmla="*/ 33 h 33"/>
                <a:gd name="T38" fmla="*/ 33 w 33"/>
                <a:gd name="T39" fmla="*/ 22 h 33"/>
                <a:gd name="T40" fmla="*/ 31 w 33"/>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72" name="Rectangle 73">
              <a:extLst>
                <a:ext uri="{FF2B5EF4-FFF2-40B4-BE49-F238E27FC236}">
                  <a16:creationId xmlns:a16="http://schemas.microsoft.com/office/drawing/2014/main" id="{B5EDD1CA-B1B9-A04D-8760-DAB61C5B7D37}"/>
                </a:ext>
              </a:extLst>
            </p:cNvPr>
            <p:cNvSpPr>
              <a:spLocks noChangeArrowheads="1"/>
            </p:cNvSpPr>
            <p:nvPr/>
          </p:nvSpPr>
          <p:spPr bwMode="auto">
            <a:xfrm>
              <a:off x="11505210" y="6302020"/>
              <a:ext cx="2282509" cy="400191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73" name="Freeform 75">
              <a:extLst>
                <a:ext uri="{FF2B5EF4-FFF2-40B4-BE49-F238E27FC236}">
                  <a16:creationId xmlns:a16="http://schemas.microsoft.com/office/drawing/2014/main" id="{D8A68BF7-A895-F943-9089-DB9224CFA8C4}"/>
                </a:ext>
              </a:extLst>
            </p:cNvPr>
            <p:cNvSpPr>
              <a:spLocks/>
            </p:cNvSpPr>
            <p:nvPr/>
          </p:nvSpPr>
          <p:spPr bwMode="auto">
            <a:xfrm>
              <a:off x="12445450" y="5938799"/>
              <a:ext cx="473364" cy="110266"/>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74" name="Freeform 76">
              <a:extLst>
                <a:ext uri="{FF2B5EF4-FFF2-40B4-BE49-F238E27FC236}">
                  <a16:creationId xmlns:a16="http://schemas.microsoft.com/office/drawing/2014/main" id="{19D2972B-9AA1-0E4C-AB5E-0D985D3CB7AD}"/>
                </a:ext>
              </a:extLst>
            </p:cNvPr>
            <p:cNvSpPr>
              <a:spLocks/>
            </p:cNvSpPr>
            <p:nvPr/>
          </p:nvSpPr>
          <p:spPr bwMode="auto">
            <a:xfrm>
              <a:off x="12471388" y="5971232"/>
              <a:ext cx="421488" cy="45405"/>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75" name="Oval 77">
              <a:extLst>
                <a:ext uri="{FF2B5EF4-FFF2-40B4-BE49-F238E27FC236}">
                  <a16:creationId xmlns:a16="http://schemas.microsoft.com/office/drawing/2014/main" id="{3668E13E-D357-974C-A6FE-F581F5CADCD7}"/>
                </a:ext>
              </a:extLst>
            </p:cNvPr>
            <p:cNvSpPr>
              <a:spLocks noChangeArrowheads="1"/>
            </p:cNvSpPr>
            <p:nvPr/>
          </p:nvSpPr>
          <p:spPr bwMode="auto">
            <a:xfrm>
              <a:off x="12289824" y="5958259"/>
              <a:ext cx="71331" cy="71349"/>
            </a:xfrm>
            <a:prstGeom prst="ellipse">
              <a:avLst/>
            </a:pr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grpSp>
      <p:sp>
        <p:nvSpPr>
          <p:cNvPr id="76" name="Picture Placeholder 1">
            <a:extLst>
              <a:ext uri="{FF2B5EF4-FFF2-40B4-BE49-F238E27FC236}">
                <a16:creationId xmlns:a16="http://schemas.microsoft.com/office/drawing/2014/main" id="{E547933F-4A84-8B4D-B647-EB62C36EF496}"/>
              </a:ext>
            </a:extLst>
          </p:cNvPr>
          <p:cNvSpPr>
            <a:spLocks noGrp="1"/>
          </p:cNvSpPr>
          <p:nvPr>
            <p:ph type="pic" sz="quarter" idx="21"/>
          </p:nvPr>
        </p:nvSpPr>
        <p:spPr>
          <a:xfrm>
            <a:off x="6298186" y="2276195"/>
            <a:ext cx="1984714" cy="3491073"/>
          </a:xfrm>
          <a:prstGeom prst="rect">
            <a:avLst/>
          </a:prstGeom>
        </p:spPr>
      </p:sp>
    </p:spTree>
    <p:extLst>
      <p:ext uri="{BB962C8B-B14F-4D97-AF65-F5344CB8AC3E}">
        <p14:creationId xmlns:p14="http://schemas.microsoft.com/office/powerpoint/2010/main" val="1548640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580D98-2D8D-4A49-B431-9F3F03D753E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sp>
        <p:nvSpPr>
          <p:cNvPr id="7" name="TextBox 6">
            <a:extLst>
              <a:ext uri="{FF2B5EF4-FFF2-40B4-BE49-F238E27FC236}">
                <a16:creationId xmlns:a16="http://schemas.microsoft.com/office/drawing/2014/main" id="{AC6A0DFD-076D-E345-845F-73E7BBB47F21}"/>
              </a:ext>
            </a:extLst>
          </p:cNvPr>
          <p:cNvSpPr txBox="1"/>
          <p:nvPr userDrawn="1"/>
        </p:nvSpPr>
        <p:spPr>
          <a:xfrm>
            <a:off x="752385" y="3087906"/>
            <a:ext cx="4482139" cy="769441"/>
          </a:xfrm>
          <a:prstGeom prst="rect">
            <a:avLst/>
          </a:prstGeom>
          <a:noFill/>
        </p:spPr>
        <p:txBody>
          <a:bodyPr wrap="square" rtlCol="0">
            <a:spAutoFit/>
          </a:bodyPr>
          <a:lstStyle/>
          <a:p>
            <a:pPr>
              <a:lnSpc>
                <a:spcPct val="100000"/>
              </a:lnSpc>
            </a:pPr>
            <a:r>
              <a:rPr lang="en-US" sz="4400" b="1" i="0" dirty="0">
                <a:solidFill>
                  <a:schemeClr val="tx1"/>
                </a:solidFill>
                <a:latin typeface="Proxima Nova" panose="02000506030000020004" pitchFamily="2" charset="77"/>
                <a:ea typeface="Lato" charset="0"/>
                <a:cs typeface="Lato" charset="0"/>
              </a:rPr>
              <a:t>Q&amp;A</a:t>
            </a:r>
          </a:p>
        </p:txBody>
      </p:sp>
      <p:cxnSp>
        <p:nvCxnSpPr>
          <p:cNvPr id="8" name="Straight Connector 7">
            <a:extLst>
              <a:ext uri="{FF2B5EF4-FFF2-40B4-BE49-F238E27FC236}">
                <a16:creationId xmlns:a16="http://schemas.microsoft.com/office/drawing/2014/main" id="{03972162-AA3A-F449-8EC0-945E069169BC}"/>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65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997889-22B3-475A-B031-61BEF784DF0D}"/>
              </a:ext>
            </a:extLst>
          </p:cNvPr>
          <p:cNvPicPr>
            <a:picLocks noChangeAspect="1"/>
          </p:cNvPicPr>
          <p:nvPr userDrawn="1"/>
        </p:nvPicPr>
        <p:blipFill>
          <a:blip r:embed="rId2"/>
          <a:srcRect/>
          <a:stretch/>
        </p:blipFill>
        <p:spPr>
          <a:xfrm>
            <a:off x="0" y="-2302440"/>
            <a:ext cx="12192000" cy="8128000"/>
          </a:xfrm>
          <a:prstGeom prst="rect">
            <a:avLst/>
          </a:prstGeom>
        </p:spPr>
      </p:pic>
      <p:sp>
        <p:nvSpPr>
          <p:cNvPr id="5" name="Rectangle 4">
            <a:extLst>
              <a:ext uri="{FF2B5EF4-FFF2-40B4-BE49-F238E27FC236}">
                <a16:creationId xmlns:a16="http://schemas.microsoft.com/office/drawing/2014/main" id="{7A857DD3-A108-475D-A214-9C30AAFDAF29}"/>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E5BFC2A-39A6-4368-AB70-2731DB8CE821}"/>
              </a:ext>
            </a:extLst>
          </p:cNvPr>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983223-4716-42D6-B0FB-8ACB495DC3F6}"/>
              </a:ext>
            </a:extLst>
          </p:cNvPr>
          <p:cNvSpPr>
            <a:spLocks noGrp="1"/>
          </p:cNvSpPr>
          <p:nvPr>
            <p:ph type="title"/>
          </p:nvPr>
        </p:nvSpPr>
        <p:spPr>
          <a:xfrm>
            <a:off x="0" y="5120005"/>
            <a:ext cx="12192000" cy="1325563"/>
          </a:xfrm>
          <a:prstGeom prst="rect">
            <a:avLst/>
          </a:prstGeom>
        </p:spPr>
        <p:txBody>
          <a:bodyPr/>
          <a:lstStyle>
            <a:lvl1pPr algn="ctr">
              <a:defRPr lang="en-US" sz="4400" b="1" kern="1200" dirty="0">
                <a:solidFill>
                  <a:schemeClr val="bg1"/>
                </a:solidFill>
                <a:latin typeface="Proxima Nova" panose="02000506030000020004" pitchFamily="2" charset="77"/>
                <a:ea typeface="Lato Thin" charset="0"/>
                <a:cs typeface="Lato Thin" charset="0"/>
              </a:defRPr>
            </a:lvl1pPr>
          </a:lstStyle>
          <a:p>
            <a:r>
              <a:rPr lang="en-US" dirty="0"/>
              <a:t>Click to edit Master title style</a:t>
            </a:r>
          </a:p>
        </p:txBody>
      </p:sp>
    </p:spTree>
    <p:extLst>
      <p:ext uri="{BB962C8B-B14F-4D97-AF65-F5344CB8AC3E}">
        <p14:creationId xmlns:p14="http://schemas.microsoft.com/office/powerpoint/2010/main" val="323498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41348-9A8A-4F0D-970D-1D7E08BD54D6}"/>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9" name="Straight Connector 8">
            <a:extLst>
              <a:ext uri="{FF2B5EF4-FFF2-40B4-BE49-F238E27FC236}">
                <a16:creationId xmlns:a16="http://schemas.microsoft.com/office/drawing/2014/main" id="{4081F203-EB7D-4566-BBC5-8223ED936ACF}"/>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D2CD83-9038-48D9-AB99-3B77B4CA3818}"/>
              </a:ext>
            </a:extLst>
          </p:cNvPr>
          <p:cNvSpPr>
            <a:spLocks noGrp="1"/>
          </p:cNvSpPr>
          <p:nvPr>
            <p:ph type="title"/>
          </p:nvPr>
        </p:nvSpPr>
        <p:spPr>
          <a:xfrm>
            <a:off x="720301" y="3157093"/>
            <a:ext cx="4482139" cy="1857149"/>
          </a:xfrm>
          <a:prstGeom prst="rect">
            <a:avLst/>
          </a:prstGeom>
        </p:spPr>
        <p:txBody>
          <a:bodyPr/>
          <a:lstStyle>
            <a:lvl1pPr>
              <a:defRPr lang="en-US" sz="4400" b="1" kern="1200" dirty="0">
                <a:solidFill>
                  <a:schemeClr val="tx1"/>
                </a:solidFill>
                <a:latin typeface="Proxima Nova" panose="02000506030000020004" pitchFamily="2" charset="77"/>
                <a:ea typeface="Lato" charset="0"/>
                <a:cs typeface="Lato" charset="0"/>
              </a:defRPr>
            </a:lvl1pPr>
          </a:lstStyle>
          <a:p>
            <a:r>
              <a:rPr lang="en-US" dirty="0"/>
              <a:t>Click to edit Master title style</a:t>
            </a:r>
          </a:p>
        </p:txBody>
      </p:sp>
    </p:spTree>
    <p:extLst>
      <p:ext uri="{BB962C8B-B14F-4D97-AF65-F5344CB8AC3E}">
        <p14:creationId xmlns:p14="http://schemas.microsoft.com/office/powerpoint/2010/main" val="350985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5D905-B97C-42FB-99FA-BA4211B2CE50}"/>
              </a:ext>
            </a:extLst>
          </p:cNvPr>
          <p:cNvPicPr>
            <a:picLocks noChangeAspect="1"/>
          </p:cNvPicPr>
          <p:nvPr userDrawn="1"/>
        </p:nvPicPr>
        <p:blipFill rotWithShape="1">
          <a:blip r:embed="rId2"/>
          <a:srcRect r="2024" b="19307"/>
          <a:stretch/>
        </p:blipFill>
        <p:spPr>
          <a:xfrm>
            <a:off x="0" y="-465713"/>
            <a:ext cx="12192000" cy="4871530"/>
          </a:xfrm>
          <a:prstGeom prst="rect">
            <a:avLst/>
          </a:prstGeom>
        </p:spPr>
      </p:pic>
      <p:sp>
        <p:nvSpPr>
          <p:cNvPr id="11" name="Rectangle 10">
            <a:extLst>
              <a:ext uri="{FF2B5EF4-FFF2-40B4-BE49-F238E27FC236}">
                <a16:creationId xmlns:a16="http://schemas.microsoft.com/office/drawing/2014/main" id="{59F3F773-7BC5-4317-8836-DF7372572E27}"/>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227CF8-C676-4650-B8EA-1ACAD5020740}"/>
              </a:ext>
            </a:extLst>
          </p:cNvPr>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0B8847CC-E197-4C9F-8C76-0C76C3806575}"/>
              </a:ext>
            </a:extLst>
          </p:cNvPr>
          <p:cNvSpPr>
            <a:spLocks noGrp="1"/>
          </p:cNvSpPr>
          <p:nvPr>
            <p:ph type="body" sz="quarter" idx="10"/>
          </p:nvPr>
        </p:nvSpPr>
        <p:spPr>
          <a:xfrm>
            <a:off x="0" y="5120831"/>
            <a:ext cx="12192000" cy="1335087"/>
          </a:xfrm>
          <a:prstGeom prst="rect">
            <a:avLst/>
          </a:prstGeom>
        </p:spPr>
        <p:txBody>
          <a:bodyPr/>
          <a:lstStyle>
            <a:lvl1pPr marL="0" indent="0" algn="ctr">
              <a:buNone/>
              <a:defRPr kumimoji="0" lang="en-US" sz="4400" b="1" i="0" u="none" strike="noStrike" kern="1200" cap="none" spc="0" normalizeH="0" baseline="0" dirty="0" smtClean="0">
                <a:ln>
                  <a:noFill/>
                </a:ln>
                <a:solidFill>
                  <a:schemeClr val="bg1"/>
                </a:solidFill>
                <a:effectLst/>
                <a:uLnTx/>
                <a:uFillTx/>
                <a:latin typeface="Proxima Nova" panose="02000506030000020004" pitchFamily="2" charset="77"/>
                <a:ea typeface="Lato Thin" charset="0"/>
                <a:cs typeface="Lato Thin" charset="0"/>
              </a:defRPr>
            </a:lvl1pPr>
            <a:lvl2pPr marL="457200" indent="0" algn="ctr">
              <a:buNone/>
              <a:defRPr kumimoji="0" lang="en-US" sz="4400" b="0" i="0" u="none" strike="noStrike" kern="1200" cap="none" spc="0" normalizeH="0" baseline="0" dirty="0">
                <a:ln>
                  <a:noFill/>
                </a:ln>
                <a:solidFill>
                  <a:schemeClr val="bg1"/>
                </a:solidFill>
                <a:effectLst/>
                <a:uLnTx/>
                <a:uFillTx/>
                <a:latin typeface="Proxima Nova" panose="02000506030000020004" pitchFamily="2" charset="77"/>
                <a:ea typeface="Lato Thin" charset="0"/>
                <a:cs typeface="Lato Thin" charset="0"/>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3371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5D905-B97C-42FB-99FA-BA4211B2CE50}"/>
              </a:ext>
            </a:extLst>
          </p:cNvPr>
          <p:cNvPicPr>
            <a:picLocks noChangeAspect="1"/>
          </p:cNvPicPr>
          <p:nvPr userDrawn="1"/>
        </p:nvPicPr>
        <p:blipFill rotWithShape="1">
          <a:blip r:embed="rId2"/>
          <a:srcRect r="2024" b="19307"/>
          <a:stretch/>
        </p:blipFill>
        <p:spPr>
          <a:xfrm>
            <a:off x="0" y="-465713"/>
            <a:ext cx="12192000" cy="4871530"/>
          </a:xfrm>
          <a:prstGeom prst="rect">
            <a:avLst/>
          </a:prstGeom>
        </p:spPr>
      </p:pic>
      <p:sp>
        <p:nvSpPr>
          <p:cNvPr id="5" name="Rectangle 4">
            <a:extLst>
              <a:ext uri="{FF2B5EF4-FFF2-40B4-BE49-F238E27FC236}">
                <a16:creationId xmlns:a16="http://schemas.microsoft.com/office/drawing/2014/main" id="{F5225CF3-4CB9-40DE-B583-5E5DC5F56758}"/>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227CF8-C676-4650-B8EA-1ACAD5020740}"/>
              </a:ext>
            </a:extLst>
          </p:cNvPr>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FE6C7BD-D44E-471A-A6C3-FBAA962ECDD5}"/>
              </a:ext>
            </a:extLst>
          </p:cNvPr>
          <p:cNvSpPr>
            <a:spLocks noGrp="1"/>
          </p:cNvSpPr>
          <p:nvPr>
            <p:ph type="body" sz="quarter" idx="10"/>
          </p:nvPr>
        </p:nvSpPr>
        <p:spPr>
          <a:xfrm>
            <a:off x="0" y="5120831"/>
            <a:ext cx="12192000" cy="1335087"/>
          </a:xfrm>
          <a:prstGeom prst="rect">
            <a:avLst/>
          </a:prstGeom>
        </p:spPr>
        <p:txBody>
          <a:bodyPr/>
          <a:lstStyle>
            <a:lvl1pPr marL="0" indent="0" algn="ctr">
              <a:buNone/>
              <a:defRPr kumimoji="0" lang="en-US" sz="4400" b="1" i="0" u="none" strike="noStrike" kern="1200" cap="none" spc="0" normalizeH="0" baseline="0" dirty="0" smtClean="0">
                <a:ln>
                  <a:noFill/>
                </a:ln>
                <a:solidFill>
                  <a:schemeClr val="bg1"/>
                </a:solidFill>
                <a:effectLst/>
                <a:uLnTx/>
                <a:uFillTx/>
                <a:latin typeface="Proxima Nova" panose="02000506030000020004" pitchFamily="2" charset="77"/>
                <a:ea typeface="Lato Thin" charset="0"/>
                <a:cs typeface="Lato Thin" charset="0"/>
              </a:defRPr>
            </a:lvl1pPr>
            <a:lvl2pPr marL="457200" indent="0" algn="ctr">
              <a:buNone/>
              <a:defRPr kumimoji="0" lang="en-US" sz="4400" b="0" i="0" u="none" strike="noStrike" kern="1200" cap="none" spc="0" normalizeH="0" baseline="0" dirty="0">
                <a:ln>
                  <a:noFill/>
                </a:ln>
                <a:solidFill>
                  <a:schemeClr val="bg1"/>
                </a:solidFill>
                <a:effectLst/>
                <a:uLnTx/>
                <a:uFillTx/>
                <a:latin typeface="Proxima Nova" panose="02000506030000020004" pitchFamily="2" charset="77"/>
                <a:ea typeface="Lato Thin" charset="0"/>
                <a:cs typeface="Lato Thin" charset="0"/>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87913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E12346-D3BB-4A15-9904-B28B435CD64F}"/>
              </a:ext>
            </a:extLst>
          </p:cNvPr>
          <p:cNvPicPr>
            <a:picLocks noChangeAspect="1"/>
          </p:cNvPicPr>
          <p:nvPr userDrawn="1"/>
        </p:nvPicPr>
        <p:blipFill rotWithShape="1">
          <a:blip r:embed="rId2"/>
          <a:srcRect l="19630" r="12507"/>
          <a:stretch/>
        </p:blipFill>
        <p:spPr>
          <a:xfrm>
            <a:off x="5210907" y="0"/>
            <a:ext cx="6981093" cy="6858000"/>
          </a:xfrm>
          <a:prstGeom prst="rect">
            <a:avLst/>
          </a:prstGeom>
        </p:spPr>
      </p:pic>
      <p:cxnSp>
        <p:nvCxnSpPr>
          <p:cNvPr id="7" name="Straight Connector 6">
            <a:extLst>
              <a:ext uri="{FF2B5EF4-FFF2-40B4-BE49-F238E27FC236}">
                <a16:creationId xmlns:a16="http://schemas.microsoft.com/office/drawing/2014/main" id="{97DF9A5B-7B96-4DCB-98C9-02F2046C8E35}"/>
              </a:ext>
            </a:extLst>
          </p:cNvPr>
          <p:cNvCxnSpPr/>
          <p:nvPr userDrawn="1"/>
        </p:nvCxnSpPr>
        <p:spPr>
          <a:xfrm>
            <a:off x="923356" y="2464996"/>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9BAD997-AF98-46F9-83DC-63345725C270}"/>
              </a:ext>
            </a:extLst>
          </p:cNvPr>
          <p:cNvSpPr>
            <a:spLocks noGrp="1"/>
          </p:cNvSpPr>
          <p:nvPr>
            <p:ph type="title"/>
          </p:nvPr>
        </p:nvSpPr>
        <p:spPr>
          <a:xfrm>
            <a:off x="923356" y="2743205"/>
            <a:ext cx="4185092" cy="2271038"/>
          </a:xfrm>
          <a:prstGeom prst="rect">
            <a:avLst/>
          </a:prstGeom>
        </p:spPr>
        <p:txBody>
          <a:bodyPr/>
          <a:lstStyle>
            <a:lvl1pPr>
              <a:defRPr lang="en-US" sz="4400" b="1" kern="1200" dirty="0">
                <a:solidFill>
                  <a:schemeClr val="tx1"/>
                </a:solidFill>
                <a:latin typeface="Proxima Nova" panose="02000506030000020004" pitchFamily="2" charset="77"/>
                <a:ea typeface="Lato" charset="0"/>
                <a:cs typeface="Lato" charset="0"/>
              </a:defRPr>
            </a:lvl1pPr>
          </a:lstStyle>
          <a:p>
            <a:r>
              <a:rPr lang="en-US" dirty="0"/>
              <a:t>Click to edit Master title style</a:t>
            </a:r>
          </a:p>
        </p:txBody>
      </p:sp>
    </p:spTree>
    <p:extLst>
      <p:ext uri="{BB962C8B-B14F-4D97-AF65-F5344CB8AC3E}">
        <p14:creationId xmlns:p14="http://schemas.microsoft.com/office/powerpoint/2010/main" val="14184866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3.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19FBA3-F636-44C9-A088-664AC931BCF7}"/>
              </a:ext>
            </a:extLst>
          </p:cNvPr>
          <p:cNvPicPr>
            <a:picLocks noChangeAspect="1"/>
          </p:cNvPicPr>
          <p:nvPr userDrawn="1"/>
        </p:nvPicPr>
        <p:blipFill>
          <a:blip r:embed="rId3"/>
          <a:stretch>
            <a:fillRect/>
          </a:stretch>
        </p:blipFill>
        <p:spPr>
          <a:xfrm>
            <a:off x="-4187265" y="-864885"/>
            <a:ext cx="8587769" cy="8587769"/>
          </a:xfrm>
          <a:prstGeom prst="rect">
            <a:avLst/>
          </a:prstGeom>
        </p:spPr>
      </p:pic>
      <p:cxnSp>
        <p:nvCxnSpPr>
          <p:cNvPr id="8" name="Straight Connector 7">
            <a:extLst>
              <a:ext uri="{FF2B5EF4-FFF2-40B4-BE49-F238E27FC236}">
                <a16:creationId xmlns:a16="http://schemas.microsoft.com/office/drawing/2014/main" id="{0172FF0C-67A9-4605-9613-EF7F4374BBB7}"/>
              </a:ext>
            </a:extLst>
          </p:cNvPr>
          <p:cNvCxnSpPr/>
          <p:nvPr userDrawn="1"/>
        </p:nvCxnSpPr>
        <p:spPr>
          <a:xfrm>
            <a:off x="10314323" y="2652963"/>
            <a:ext cx="1192923" cy="0"/>
          </a:xfrm>
          <a:prstGeom prst="line">
            <a:avLst/>
          </a:prstGeom>
          <a:ln w="82550">
            <a:solidFill>
              <a:srgbClr val="E6522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688F7A2-A3B1-4FE7-BBC7-63A01E4617F6}"/>
              </a:ext>
            </a:extLst>
          </p:cNvPr>
          <p:cNvPicPr>
            <a:picLocks noChangeAspect="1"/>
          </p:cNvPicPr>
          <p:nvPr userDrawn="1"/>
        </p:nvPicPr>
        <p:blipFill>
          <a:blip r:embed="rId4"/>
          <a:stretch>
            <a:fillRect/>
          </a:stretch>
        </p:blipFill>
        <p:spPr>
          <a:xfrm>
            <a:off x="9158191" y="5676190"/>
            <a:ext cx="2343640" cy="860166"/>
          </a:xfrm>
          <a:prstGeom prst="rect">
            <a:avLst/>
          </a:prstGeom>
        </p:spPr>
      </p:pic>
      <p:sp>
        <p:nvSpPr>
          <p:cNvPr id="10" name="Rectangle 9">
            <a:extLst>
              <a:ext uri="{FF2B5EF4-FFF2-40B4-BE49-F238E27FC236}">
                <a16:creationId xmlns:a16="http://schemas.microsoft.com/office/drawing/2014/main" id="{3F57659A-73A7-4052-B633-5D7B07C6B9B4}"/>
              </a:ext>
            </a:extLst>
          </p:cNvPr>
          <p:cNvSpPr/>
          <p:nvPr userDrawn="1"/>
        </p:nvSpPr>
        <p:spPr>
          <a:xfrm>
            <a:off x="3999246" y="5782500"/>
            <a:ext cx="1890577" cy="353943"/>
          </a:xfrm>
          <a:prstGeom prst="rect">
            <a:avLst/>
          </a:prstGeom>
          <a:noFill/>
          <a:ln>
            <a:noFill/>
          </a:ln>
        </p:spPr>
        <p:txBody>
          <a:bodyPr wrap="square" lIns="91440" tIns="45720" rIns="91440" bIns="45720">
            <a:spAutoFit/>
          </a:bodyPr>
          <a:lstStyle/>
          <a:p>
            <a:pPr algn="just"/>
            <a:r>
              <a:rPr lang="en-AU" sz="1700" cap="none" spc="0" dirty="0">
                <a:ln w="12700">
                  <a:noFill/>
                  <a:prstDash val="solid"/>
                </a:ln>
                <a:solidFill>
                  <a:srgbClr val="E65225"/>
                </a:solidFill>
                <a:latin typeface="Proxima Nova Semibold"/>
                <a:cs typeface="Proxima Nova Semibold"/>
              </a:rPr>
              <a:t>@accessibilityoz</a:t>
            </a:r>
          </a:p>
        </p:txBody>
      </p:sp>
      <p:pic>
        <p:nvPicPr>
          <p:cNvPr id="11" name="Picture 10" descr="Twitter_Orange.png">
            <a:extLst>
              <a:ext uri="{FF2B5EF4-FFF2-40B4-BE49-F238E27FC236}">
                <a16:creationId xmlns:a16="http://schemas.microsoft.com/office/drawing/2014/main" id="{B03C73EB-FF97-4FCE-BD7D-1AF11F3DFC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64476" y="5800434"/>
            <a:ext cx="334770" cy="334770"/>
          </a:xfrm>
          <a:prstGeom prst="rect">
            <a:avLst/>
          </a:prstGeom>
        </p:spPr>
      </p:pic>
      <p:sp>
        <p:nvSpPr>
          <p:cNvPr id="12" name="Rectangle 11">
            <a:extLst>
              <a:ext uri="{FF2B5EF4-FFF2-40B4-BE49-F238E27FC236}">
                <a16:creationId xmlns:a16="http://schemas.microsoft.com/office/drawing/2014/main" id="{DBD1D01C-FE33-4504-9C49-10BC19FE2A1E}"/>
              </a:ext>
            </a:extLst>
          </p:cNvPr>
          <p:cNvSpPr/>
          <p:nvPr userDrawn="1"/>
        </p:nvSpPr>
        <p:spPr>
          <a:xfrm>
            <a:off x="6010710" y="5759256"/>
            <a:ext cx="2862197" cy="367027"/>
          </a:xfrm>
          <a:prstGeom prst="rect">
            <a:avLst/>
          </a:prstGeom>
          <a:noFill/>
          <a:ln>
            <a:noFill/>
          </a:ln>
        </p:spPr>
        <p:txBody>
          <a:bodyPr wrap="square" lIns="91440" tIns="45720" rIns="91440" bIns="45720">
            <a:spAutoFit/>
          </a:bodyPr>
          <a:lstStyle/>
          <a:p>
            <a:pPr algn="ctr"/>
            <a:r>
              <a:rPr lang="en-AU" sz="1700" cap="none" spc="0" dirty="0">
                <a:ln w="12700">
                  <a:noFill/>
                  <a:prstDash val="solid"/>
                </a:ln>
                <a:solidFill>
                  <a:srgbClr val="E65225"/>
                </a:solidFill>
                <a:latin typeface="Proxima Nova Semibold"/>
                <a:cs typeface="Proxima Nova Semibold"/>
              </a:rPr>
              <a:t>www.accessibilityoz.com</a:t>
            </a:r>
          </a:p>
        </p:txBody>
      </p:sp>
    </p:spTree>
    <p:extLst>
      <p:ext uri="{BB962C8B-B14F-4D97-AF65-F5344CB8AC3E}">
        <p14:creationId xmlns:p14="http://schemas.microsoft.com/office/powerpoint/2010/main" val="874504406"/>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BE5950-F7CF-4128-8EA0-D92B2AF010CA}"/>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8" name="Picture 7" descr="Twitter_Orange.png">
            <a:extLst>
              <a:ext uri="{FF2B5EF4-FFF2-40B4-BE49-F238E27FC236}">
                <a16:creationId xmlns:a16="http://schemas.microsoft.com/office/drawing/2014/main" id="{97061389-A030-4AAB-BD0E-18F521FC75A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9" name="Picture 8">
            <a:extLst>
              <a:ext uri="{FF2B5EF4-FFF2-40B4-BE49-F238E27FC236}">
                <a16:creationId xmlns:a16="http://schemas.microsoft.com/office/drawing/2014/main" id="{8A9C12FF-C75D-4D77-90AB-B1A53A98B267}"/>
              </a:ext>
            </a:extLst>
          </p:cNvPr>
          <p:cNvPicPr>
            <a:picLocks noChangeAspect="1"/>
          </p:cNvPicPr>
          <p:nvPr userDrawn="1"/>
        </p:nvPicPr>
        <p:blipFill>
          <a:blip r:embed="rId16"/>
          <a:stretch>
            <a:fillRect/>
          </a:stretch>
        </p:blipFill>
        <p:spPr>
          <a:xfrm>
            <a:off x="10075826" y="6033155"/>
            <a:ext cx="1893054" cy="694791"/>
          </a:xfrm>
          <a:prstGeom prst="rect">
            <a:avLst/>
          </a:prstGeom>
        </p:spPr>
      </p:pic>
      <p:sp>
        <p:nvSpPr>
          <p:cNvPr id="10" name="TextBox 9">
            <a:extLst>
              <a:ext uri="{FF2B5EF4-FFF2-40B4-BE49-F238E27FC236}">
                <a16:creationId xmlns:a16="http://schemas.microsoft.com/office/drawing/2014/main" id="{E0AD7D7E-2EE7-44E9-9C84-890D0751180B}"/>
              </a:ext>
            </a:extLst>
          </p:cNvPr>
          <p:cNvSpPr txBox="1"/>
          <p:nvPr userDrawn="1"/>
        </p:nvSpPr>
        <p:spPr>
          <a:xfrm>
            <a:off x="2621880" y="6202160"/>
            <a:ext cx="1843069" cy="338554"/>
          </a:xfrm>
          <a:prstGeom prst="rect">
            <a:avLst/>
          </a:prstGeom>
          <a:noFill/>
        </p:spPr>
        <p:txBody>
          <a:bodyPr wrap="none" rtlCol="0">
            <a:spAutoFit/>
          </a:bodyPr>
          <a:lstStyle/>
          <a:p>
            <a:r>
              <a:rPr lang="en-AU" sz="1600" b="0" i="0" u="none" kern="1200" dirty="0">
                <a:solidFill>
                  <a:srgbClr val="E65225"/>
                </a:solidFill>
                <a:effectLst/>
                <a:latin typeface="Proxima Nova Semibold" panose="02000506030000020004" pitchFamily="2" charset="0"/>
                <a:ea typeface="+mn-ea"/>
                <a:cs typeface="+mn-cs"/>
              </a:rPr>
              <a:t>pz.tt/AHG22-video</a:t>
            </a:r>
            <a:endParaRPr lang="en-US" sz="1600" b="1"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853480872"/>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62" r:id="rId3"/>
    <p:sldLayoutId id="2147483663" r:id="rId4"/>
    <p:sldLayoutId id="2147483664" r:id="rId5"/>
    <p:sldLayoutId id="2147483665" r:id="rId6"/>
    <p:sldLayoutId id="2147483672" r:id="rId7"/>
    <p:sldLayoutId id="2147483666" r:id="rId8"/>
    <p:sldLayoutId id="2147483667" r:id="rId9"/>
    <p:sldLayoutId id="2147483668" r:id="rId10"/>
    <p:sldLayoutId id="2147483669" r:id="rId11"/>
    <p:sldLayoutId id="2147483671"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D50400-1BF3-C246-A2E9-054443878FFD}"/>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t>
            </a:r>
            <a:r>
              <a:rPr lang="en-AU" sz="1600" cap="none" spc="0" dirty="0" err="1">
                <a:ln w="12700">
                  <a:noFill/>
                  <a:prstDash val="solid"/>
                </a:ln>
                <a:solidFill>
                  <a:srgbClr val="E65225"/>
                </a:solidFill>
                <a:latin typeface="Proxima Nova Semibold"/>
                <a:cs typeface="Proxima Nova Semibold"/>
              </a:rPr>
              <a:t>accessibilityoz</a:t>
            </a:r>
            <a:r>
              <a:rPr lang="en-AU" sz="1600" cap="none" spc="0" dirty="0">
                <a:ln w="12700">
                  <a:noFill/>
                  <a:prstDash val="solid"/>
                </a:ln>
                <a:solidFill>
                  <a:srgbClr val="E65225"/>
                </a:solidFill>
                <a:latin typeface="Proxima Nova Semibold"/>
                <a:cs typeface="Proxima Nova Semibold"/>
              </a:rPr>
              <a:t>  |</a:t>
            </a:r>
          </a:p>
        </p:txBody>
      </p:sp>
      <p:pic>
        <p:nvPicPr>
          <p:cNvPr id="8" name="Picture 7" descr="Twitter_Orange.png">
            <a:extLst>
              <a:ext uri="{FF2B5EF4-FFF2-40B4-BE49-F238E27FC236}">
                <a16:creationId xmlns:a16="http://schemas.microsoft.com/office/drawing/2014/main" id="{88C8C900-0613-B845-AA7B-5F88A223BD42}"/>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4" name="Picture 3">
            <a:extLst>
              <a:ext uri="{FF2B5EF4-FFF2-40B4-BE49-F238E27FC236}">
                <a16:creationId xmlns:a16="http://schemas.microsoft.com/office/drawing/2014/main" id="{7D1A0BDD-A914-8841-83A0-934968778369}"/>
              </a:ext>
            </a:extLst>
          </p:cNvPr>
          <p:cNvPicPr>
            <a:picLocks noChangeAspect="1"/>
          </p:cNvPicPr>
          <p:nvPr userDrawn="1"/>
        </p:nvPicPr>
        <p:blipFill>
          <a:blip r:embed="rId37"/>
          <a:stretch>
            <a:fillRect/>
          </a:stretch>
        </p:blipFill>
        <p:spPr>
          <a:xfrm>
            <a:off x="10075826" y="6033155"/>
            <a:ext cx="1893054" cy="694791"/>
          </a:xfrm>
          <a:prstGeom prst="rect">
            <a:avLst/>
          </a:prstGeom>
        </p:spPr>
      </p:pic>
      <p:sp>
        <p:nvSpPr>
          <p:cNvPr id="2" name="TextBox 1">
            <a:extLst>
              <a:ext uri="{FF2B5EF4-FFF2-40B4-BE49-F238E27FC236}">
                <a16:creationId xmlns:a16="http://schemas.microsoft.com/office/drawing/2014/main" id="{E0D68071-5DB3-1147-8547-57F160E0BB96}"/>
              </a:ext>
            </a:extLst>
          </p:cNvPr>
          <p:cNvSpPr txBox="1"/>
          <p:nvPr userDrawn="1"/>
        </p:nvSpPr>
        <p:spPr>
          <a:xfrm>
            <a:off x="2621880" y="6202160"/>
            <a:ext cx="1374094" cy="338554"/>
          </a:xfrm>
          <a:prstGeom prst="rect">
            <a:avLst/>
          </a:prstGeom>
          <a:noFill/>
        </p:spPr>
        <p:txBody>
          <a:bodyPr wrap="none" rtlCol="0">
            <a:spAutoFit/>
          </a:bodyPr>
          <a:lstStyle/>
          <a:p>
            <a:r>
              <a:rPr lang="en-AU" sz="1600" b="0" i="0" u="none" kern="1200" dirty="0">
                <a:solidFill>
                  <a:srgbClr val="E65225"/>
                </a:solidFill>
                <a:effectLst/>
                <a:latin typeface="Proxima Nova Semibold" panose="02000506030000020004" pitchFamily="2" charset="0"/>
                <a:ea typeface="+mn-ea"/>
                <a:cs typeface="+mn-cs"/>
              </a:rPr>
              <a:t>pz.tt/video19</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23259881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race.umd.edu/peat"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ccessibilityoz.com/ozplayer/" TargetMode="External"/><Relationship Id="rId2" Type="http://schemas.openxmlformats.org/officeDocument/2006/relationships/hyperlink" Target="https://ableplayer.github.io/ableplayer/" TargetMode="External"/><Relationship Id="rId1" Type="http://schemas.openxmlformats.org/officeDocument/2006/relationships/slideLayout" Target="../slideLayouts/slideLayout10.xml"/><Relationship Id="rId4" Type="http://schemas.openxmlformats.org/officeDocument/2006/relationships/hyperlink" Target="https://www.accessibilityoz.com/ozplayer/ozplayer-code-generator/"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a11yoz.com/captionfail" TargetMode="External"/><Relationship Id="rId2" Type="http://schemas.openxmlformats.org/officeDocument/2006/relationships/hyperlink" Target="https://a11yoz.com/ead"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peatworks.org/content/video-accessibility-principles" TargetMode="External"/><Relationship Id="rId2" Type="http://schemas.openxmlformats.org/officeDocument/2006/relationships/hyperlink" Target="https://www.sitepoint.com/accessible-video/" TargetMode="External"/><Relationship Id="rId1" Type="http://schemas.openxmlformats.org/officeDocument/2006/relationships/slideLayout" Target="../slideLayouts/slideLayout10.xml"/><Relationship Id="rId6" Type="http://schemas.openxmlformats.org/officeDocument/2006/relationships/hyperlink" Target="https://www.accessibilityoz.com/factsheets/video/video-factsheet/" TargetMode="External"/><Relationship Id="rId5" Type="http://schemas.openxmlformats.org/officeDocument/2006/relationships/hyperlink" Target="https://www.accessibilityoz.com/about/presentations/implementing-accessible-workplace-tech-videos-and-accessibility/" TargetMode="External"/><Relationship Id="rId4" Type="http://schemas.openxmlformats.org/officeDocument/2006/relationships/hyperlink" Target="https://www.peatworks.org/blog/2017/feb/accessible-videos-are-your-frien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E0A14B-BFB9-45D4-AC2D-8642FB9A428E}"/>
              </a:ext>
            </a:extLst>
          </p:cNvPr>
          <p:cNvSpPr txBox="1">
            <a:spLocks noGrp="1"/>
          </p:cNvSpPr>
          <p:nvPr>
            <p:ph type="title"/>
          </p:nvPr>
        </p:nvSpPr>
        <p:spPr>
          <a:xfrm>
            <a:off x="4270076" y="2761876"/>
            <a:ext cx="76782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chemeClr val="tx1"/>
                </a:solidFill>
                <a:effectLst/>
                <a:uLnTx/>
                <a:uFillTx/>
                <a:latin typeface="Proxima Nova" panose="02000506030000020004" pitchFamily="2" charset="77"/>
                <a:ea typeface="+mn-ea"/>
                <a:cs typeface="+mn-cs"/>
              </a:rPr>
              <a:t>Video and accessibility</a:t>
            </a:r>
            <a:endParaRPr kumimoji="0" lang="en-US" sz="4800" b="1" i="0" u="none" strike="noStrike" kern="1200" cap="none" spc="0" normalizeH="0" baseline="0" noProof="0" dirty="0">
              <a:ln>
                <a:noFill/>
              </a:ln>
              <a:solidFill>
                <a:schemeClr val="tx1"/>
              </a:solidFill>
              <a:effectLst/>
              <a:uLnTx/>
              <a:uFillTx/>
              <a:latin typeface="Proxima Nova" panose="02000506030000020004" pitchFamily="2" charset="77"/>
              <a:ea typeface="+mn-ea"/>
              <a:cs typeface="+mn-cs"/>
            </a:endParaRPr>
          </a:p>
        </p:txBody>
      </p:sp>
      <p:sp>
        <p:nvSpPr>
          <p:cNvPr id="6" name="TextBox 5">
            <a:extLst>
              <a:ext uri="{FF2B5EF4-FFF2-40B4-BE49-F238E27FC236}">
                <a16:creationId xmlns:a16="http://schemas.microsoft.com/office/drawing/2014/main" id="{19B2B60A-D3E1-490A-89E3-4A6E4802B957}"/>
              </a:ext>
            </a:extLst>
          </p:cNvPr>
          <p:cNvSpPr txBox="1"/>
          <p:nvPr/>
        </p:nvSpPr>
        <p:spPr>
          <a:xfrm>
            <a:off x="7500072" y="3612297"/>
            <a:ext cx="4001759" cy="523220"/>
          </a:xfrm>
          <a:prstGeom prst="rect">
            <a:avLst/>
          </a:prstGeom>
          <a:noFill/>
        </p:spPr>
        <p:txBody>
          <a:bodyPr wrap="square" rtlCol="0">
            <a:spAutoFit/>
          </a:bodyPr>
          <a:lstStyle/>
          <a:p>
            <a:pPr algn="r"/>
            <a:r>
              <a:rPr lang="en-AU" sz="2800" b="1" dirty="0">
                <a:latin typeface="Proxima Nova" panose="02000506030000020004" pitchFamily="2" charset="0"/>
              </a:rPr>
              <a:t>pz.tt/AHG22-video</a:t>
            </a:r>
            <a:endParaRPr lang="en-US" sz="2800" b="1" i="0" dirty="0">
              <a:solidFill>
                <a:schemeClr val="tx1"/>
              </a:solidFill>
              <a:latin typeface="Proxima Nova" panose="02000506030000020004" pitchFamily="2" charset="0"/>
            </a:endParaRPr>
          </a:p>
        </p:txBody>
      </p:sp>
    </p:spTree>
    <p:extLst>
      <p:ext uri="{BB962C8B-B14F-4D97-AF65-F5344CB8AC3E}">
        <p14:creationId xmlns:p14="http://schemas.microsoft.com/office/powerpoint/2010/main" val="356354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Common accessibility issues for video</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1841977"/>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Inadequate keyboard access</a:t>
            </a:r>
          </a:p>
          <a:p>
            <a:pPr marL="571500" lvl="1" indent="-571500">
              <a:spcBef>
                <a:spcPts val="600"/>
              </a:spcBef>
              <a:buClr>
                <a:srgbClr val="E65225"/>
              </a:buClr>
              <a:buSzPct val="100000"/>
            </a:pPr>
            <a:r>
              <a:rPr lang="en-US" altLang="en-US" sz="3600" dirty="0"/>
              <a:t>Insufficient control and operation</a:t>
            </a:r>
          </a:p>
          <a:p>
            <a:pPr marL="571500" lvl="1" indent="-571500">
              <a:spcBef>
                <a:spcPts val="600"/>
              </a:spcBef>
              <a:buClr>
                <a:srgbClr val="E65225"/>
              </a:buClr>
              <a:buSzPct val="100000"/>
            </a:pPr>
            <a:r>
              <a:rPr lang="en-US" altLang="en-US" sz="3600" dirty="0"/>
              <a:t>Incorrect implementation</a:t>
            </a:r>
          </a:p>
          <a:p>
            <a:pPr marL="571500" lvl="1" indent="-571500">
              <a:spcBef>
                <a:spcPts val="600"/>
              </a:spcBef>
              <a:buClr>
                <a:srgbClr val="E65225"/>
              </a:buClr>
              <a:buSzPct val="100000"/>
            </a:pPr>
            <a:r>
              <a:rPr lang="en-US" altLang="en-US" sz="3600" dirty="0"/>
              <a:t>Inaccessible content</a:t>
            </a:r>
          </a:p>
          <a:p>
            <a:pPr marL="571500" lvl="1" indent="-571500">
              <a:spcBef>
                <a:spcPts val="600"/>
              </a:spcBef>
              <a:buClr>
                <a:srgbClr val="E65225"/>
              </a:buClr>
              <a:buSzPct val="100000"/>
            </a:pPr>
            <a:r>
              <a:rPr lang="en-US" altLang="en-US" sz="3600" dirty="0"/>
              <a:t>Lack of transcript, captions or audio descriptions</a:t>
            </a:r>
          </a:p>
        </p:txBody>
      </p:sp>
    </p:spTree>
    <p:extLst>
      <p:ext uri="{BB962C8B-B14F-4D97-AF65-F5344CB8AC3E}">
        <p14:creationId xmlns:p14="http://schemas.microsoft.com/office/powerpoint/2010/main" val="358615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11C300-E5D6-4496-A001-5E3482C5BF53}"/>
              </a:ext>
            </a:extLst>
          </p:cNvPr>
          <p:cNvSpPr>
            <a:spLocks noGrp="1"/>
          </p:cNvSpPr>
          <p:nvPr>
            <p:ph type="title" idx="4294967295"/>
          </p:nvPr>
        </p:nvSpPr>
        <p:spPr>
          <a:xfrm>
            <a:off x="838200" y="365125"/>
            <a:ext cx="10515600" cy="1325563"/>
          </a:xfrm>
          <a:prstGeom prst="rect">
            <a:avLst/>
          </a:prstGeom>
        </p:spPr>
        <p:txBody>
          <a:bodyPr/>
          <a:lstStyle/>
          <a:p>
            <a:r>
              <a:rPr lang="en-US" dirty="0"/>
              <a:t>Quot</a:t>
            </a:r>
            <a:r>
              <a:rPr lang="en-US" baseline="0" dirty="0"/>
              <a:t>e about video for blind people</a:t>
            </a:r>
            <a:endParaRPr lang="en-US" dirty="0"/>
          </a:p>
        </p:txBody>
      </p:sp>
      <p:sp>
        <p:nvSpPr>
          <p:cNvPr id="3" name="TextBox 2">
            <a:extLst>
              <a:ext uri="{FF2B5EF4-FFF2-40B4-BE49-F238E27FC236}">
                <a16:creationId xmlns:a16="http://schemas.microsoft.com/office/drawing/2014/main" id="{216AA44D-7620-4D96-8D46-0CC3E0F017DD}"/>
              </a:ext>
            </a:extLst>
          </p:cNvPr>
          <p:cNvSpPr txBox="1"/>
          <p:nvPr/>
        </p:nvSpPr>
        <p:spPr>
          <a:xfrm>
            <a:off x="770107" y="874455"/>
            <a:ext cx="9753514" cy="2554545"/>
          </a:xfrm>
          <a:prstGeom prst="rect">
            <a:avLst/>
          </a:prstGeom>
          <a:noFill/>
        </p:spPr>
        <p:txBody>
          <a:bodyPr wrap="square" rtlCol="0">
            <a:spAutoFit/>
          </a:bodyPr>
          <a:lstStyle/>
          <a:p>
            <a:pPr>
              <a:lnSpc>
                <a:spcPct val="100000"/>
              </a:lnSpc>
            </a:pPr>
            <a:r>
              <a:rPr lang="en-US" sz="3200" b="1" dirty="0">
                <a:latin typeface="Proxima Nova" panose="02000506030000020004" pitchFamily="2" charset="77"/>
                <a:ea typeface="Lato Thin" charset="0"/>
                <a:cs typeface="Lato Thin" charset="0"/>
              </a:rPr>
              <a:t>“Video is a very important source of information </a:t>
            </a:r>
            <a:r>
              <a:rPr lang="en-US" sz="3200" b="1" dirty="0">
                <a:highlight>
                  <a:srgbClr val="FFFF00"/>
                </a:highlight>
                <a:latin typeface="Proxima Nova" panose="02000506030000020004" pitchFamily="2" charset="77"/>
                <a:ea typeface="Lato Thin" charset="0"/>
                <a:cs typeface="Lato Thin" charset="0"/>
              </a:rPr>
              <a:t>and is remarkable of culture now.</a:t>
            </a:r>
            <a:r>
              <a:rPr lang="en-US" sz="3200" b="1" dirty="0">
                <a:latin typeface="Proxima Nova" panose="02000506030000020004" pitchFamily="2" charset="77"/>
                <a:ea typeface="Lato Thin" charset="0"/>
                <a:cs typeface="Lato Thin" charset="0"/>
              </a:rPr>
              <a:t> Blind individuals must not be excluded from access to data provided in video content. You can’t see, but you can understand.”</a:t>
            </a:r>
          </a:p>
        </p:txBody>
      </p:sp>
    </p:spTree>
    <p:extLst>
      <p:ext uri="{BB962C8B-B14F-4D97-AF65-F5344CB8AC3E}">
        <p14:creationId xmlns:p14="http://schemas.microsoft.com/office/powerpoint/2010/main" val="1422359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4FEAF9-ABA8-3F43-BEE2-2BA30E2D4E6D}"/>
              </a:ext>
            </a:extLst>
          </p:cNvPr>
          <p:cNvSpPr txBox="1">
            <a:spLocks noGrp="1"/>
          </p:cNvSpPr>
          <p:nvPr>
            <p:ph type="title"/>
          </p:nvPr>
        </p:nvSpPr>
        <p:spPr>
          <a:xfrm>
            <a:off x="720301" y="3087906"/>
            <a:ext cx="4482139"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Proxima Nova" panose="02000506030000020004" pitchFamily="2" charset="77"/>
                <a:ea typeface="Lato" charset="0"/>
                <a:cs typeface="Lato" charset="0"/>
              </a:rPr>
              <a:t>So, how do you create an accessible video experience?</a:t>
            </a:r>
          </a:p>
        </p:txBody>
      </p:sp>
    </p:spTree>
    <p:extLst>
      <p:ext uri="{BB962C8B-B14F-4D97-AF65-F5344CB8AC3E}">
        <p14:creationId xmlns:p14="http://schemas.microsoft.com/office/powerpoint/2010/main" val="2781034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video</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384109" y="16655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742950">
              <a:spcBef>
                <a:spcPts val="600"/>
              </a:spcBef>
              <a:buClr>
                <a:srgbClr val="E65225"/>
              </a:buClr>
              <a:buSzPct val="100000"/>
              <a:buFont typeface="+mj-lt"/>
              <a:buAutoNum type="arabicPeriod"/>
            </a:pPr>
            <a:r>
              <a:rPr lang="en-US" altLang="en-US" sz="3600" dirty="0"/>
              <a:t>No flashing content</a:t>
            </a:r>
          </a:p>
          <a:p>
            <a:pPr marL="742950" lvl="1" indent="-742950">
              <a:spcBef>
                <a:spcPts val="600"/>
              </a:spcBef>
              <a:buClr>
                <a:srgbClr val="E65225"/>
              </a:buClr>
              <a:buSzPct val="100000"/>
              <a:buFont typeface="+mj-lt"/>
              <a:buAutoNum type="arabicPeriod"/>
            </a:pPr>
            <a:r>
              <a:rPr lang="en-US" altLang="en-US" sz="3600" dirty="0"/>
              <a:t>Never auto-play</a:t>
            </a:r>
          </a:p>
          <a:p>
            <a:pPr marL="742950" lvl="1" indent="-742950">
              <a:spcBef>
                <a:spcPts val="600"/>
              </a:spcBef>
              <a:buClr>
                <a:srgbClr val="E65225"/>
              </a:buClr>
              <a:buSzPct val="100000"/>
              <a:buFont typeface="+mj-lt"/>
              <a:buAutoNum type="arabicPeriod"/>
            </a:pPr>
            <a:r>
              <a:rPr lang="en-US" altLang="en-US" sz="3600" dirty="0"/>
              <a:t>Accessible video player</a:t>
            </a:r>
          </a:p>
          <a:p>
            <a:pPr marL="742950" lvl="1" indent="-742950">
              <a:spcBef>
                <a:spcPts val="600"/>
              </a:spcBef>
              <a:buClr>
                <a:srgbClr val="E65225"/>
              </a:buClr>
              <a:buSzPct val="100000"/>
              <a:buFont typeface="+mj-lt"/>
              <a:buAutoNum type="arabicPeriod"/>
            </a:pPr>
            <a:r>
              <a:rPr lang="en-US" altLang="en-US" sz="3600" dirty="0"/>
              <a:t>Accessible content in the video</a:t>
            </a:r>
          </a:p>
          <a:p>
            <a:pPr marL="742950" lvl="1" indent="-742950">
              <a:spcBef>
                <a:spcPts val="600"/>
              </a:spcBef>
              <a:buClr>
                <a:srgbClr val="E65225"/>
              </a:buClr>
              <a:buSzPct val="100000"/>
              <a:buFont typeface="+mj-lt"/>
              <a:buAutoNum type="arabicPeriod"/>
            </a:pPr>
            <a:r>
              <a:rPr lang="en-US" altLang="en-US" sz="3600" dirty="0"/>
              <a:t>Accessible transcript</a:t>
            </a:r>
          </a:p>
          <a:p>
            <a:pPr marL="742950" lvl="1" indent="-742950">
              <a:spcBef>
                <a:spcPts val="600"/>
              </a:spcBef>
              <a:buClr>
                <a:srgbClr val="E65225"/>
              </a:buClr>
              <a:buSzPct val="100000"/>
              <a:buFont typeface="+mj-lt"/>
              <a:buAutoNum type="arabicPeriod"/>
            </a:pPr>
            <a:r>
              <a:rPr lang="en-US" altLang="en-US" sz="3600" dirty="0"/>
              <a:t>Accessible captions</a:t>
            </a:r>
          </a:p>
          <a:p>
            <a:pPr marL="742950" lvl="1" indent="-742950">
              <a:spcBef>
                <a:spcPts val="600"/>
              </a:spcBef>
              <a:buClr>
                <a:srgbClr val="E65225"/>
              </a:buClr>
              <a:buSzPct val="100000"/>
              <a:buFont typeface="+mj-lt"/>
              <a:buAutoNum type="arabicPeriod"/>
            </a:pPr>
            <a:r>
              <a:rPr lang="en-US" altLang="en-US" sz="3600" dirty="0"/>
              <a:t>Accessible audio descriptions</a:t>
            </a:r>
          </a:p>
        </p:txBody>
      </p:sp>
    </p:spTree>
    <p:extLst>
      <p:ext uri="{BB962C8B-B14F-4D97-AF65-F5344CB8AC3E}">
        <p14:creationId xmlns:p14="http://schemas.microsoft.com/office/powerpoint/2010/main" val="248271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One</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No flashing content</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244849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No flashing</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617388"/>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Flashing images, especially those with red, should not flicker faster than three times per second. If the image does not have red, it still should not flicker faster than five times per second.</a:t>
            </a:r>
          </a:p>
          <a:p>
            <a:pPr marL="571500" lvl="1" indent="-571500">
              <a:spcBef>
                <a:spcPts val="600"/>
              </a:spcBef>
              <a:buClr>
                <a:srgbClr val="E65225"/>
              </a:buClr>
              <a:buSzPct val="100000"/>
            </a:pPr>
            <a:r>
              <a:rPr lang="en-US" altLang="en-US" sz="3600" dirty="0"/>
              <a:t>Flashing images should not be displayed for a total duration of more than two seconds.</a:t>
            </a:r>
          </a:p>
          <a:p>
            <a:pPr marL="571500" lvl="1" indent="-571500">
              <a:spcBef>
                <a:spcPts val="600"/>
              </a:spcBef>
              <a:buClr>
                <a:srgbClr val="E65225"/>
              </a:buClr>
              <a:buSzPct val="100000"/>
            </a:pPr>
            <a:r>
              <a:rPr lang="en-US" altLang="en-US" sz="3600" dirty="0"/>
              <a:t>Stripes, whirls and concentric circles should not take up a large part of the screen.</a:t>
            </a:r>
          </a:p>
        </p:txBody>
      </p:sp>
    </p:spTree>
    <p:extLst>
      <p:ext uri="{BB962C8B-B14F-4D97-AF65-F5344CB8AC3E}">
        <p14:creationId xmlns:p14="http://schemas.microsoft.com/office/powerpoint/2010/main" val="416974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Pokémon Shock</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719908"/>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600"/>
              </a:spcBef>
              <a:spcAft>
                <a:spcPts val="600"/>
              </a:spcAft>
              <a:buClr>
                <a:srgbClr val="E65225"/>
              </a:buClr>
              <a:buSzPct val="100000"/>
              <a:buNone/>
            </a:pPr>
            <a:r>
              <a:rPr lang="en-US" altLang="en-US" sz="3600" dirty="0"/>
              <a:t>Electric Soldier </a:t>
            </a:r>
            <a:r>
              <a:rPr lang="en-US" altLang="en-US" sz="3600" dirty="0" err="1"/>
              <a:t>Porygon</a:t>
            </a:r>
            <a:r>
              <a:rPr lang="en-US" altLang="en-US" sz="3600" dirty="0"/>
              <a:t> is the 38th episode of the Pokémon's Anime series. It was broadcast in Japan on December 16, 1997 on 37 stations to 4.6 million households.</a:t>
            </a:r>
          </a:p>
          <a:p>
            <a:pPr marL="0" lvl="1" indent="0">
              <a:spcBef>
                <a:spcPts val="600"/>
              </a:spcBef>
              <a:buClr>
                <a:srgbClr val="E65225"/>
              </a:buClr>
              <a:buSzPct val="100000"/>
              <a:buNone/>
            </a:pPr>
            <a:r>
              <a:rPr lang="en-US" altLang="en-US" sz="3600" dirty="0"/>
              <a:t>There were repetitive visual effects (flashing red and blue lights) – effectively strobe lights at a rate of 12 Hz for six seconds</a:t>
            </a:r>
          </a:p>
        </p:txBody>
      </p:sp>
    </p:spTree>
    <p:extLst>
      <p:ext uri="{BB962C8B-B14F-4D97-AF65-F5344CB8AC3E}">
        <p14:creationId xmlns:p14="http://schemas.microsoft.com/office/powerpoint/2010/main" val="3602472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Flickering</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368969" y="2319082"/>
            <a:ext cx="5132672" cy="956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600"/>
              </a:spcBef>
              <a:spcAft>
                <a:spcPts val="600"/>
              </a:spcAft>
              <a:buClr>
                <a:srgbClr val="E65225"/>
              </a:buClr>
              <a:buSzPct val="100000"/>
              <a:buNone/>
            </a:pPr>
            <a:r>
              <a:rPr lang="en-US" altLang="en-US" sz="3200" dirty="0">
                <a:latin typeface="Proxima Nova"/>
              </a:rPr>
              <a:t>Use the PEAT (Photosensitive Epilepsy Analysis Tool) tool:</a:t>
            </a:r>
            <a:br>
              <a:rPr lang="en-US" altLang="en-US" sz="3200" dirty="0">
                <a:latin typeface="Proxima Nova"/>
              </a:rPr>
            </a:br>
            <a:r>
              <a:rPr lang="en-US" altLang="en-US" sz="3200" dirty="0">
                <a:solidFill>
                  <a:srgbClr val="D65C36"/>
                </a:solidFill>
                <a:latin typeface="Proxima Nova"/>
                <a:hlinkClick r:id="rId2"/>
              </a:rPr>
              <a:t>https://trace.umd.edu/peat</a:t>
            </a:r>
            <a:endParaRPr lang="en-US" altLang="en-US" sz="3200" dirty="0">
              <a:solidFill>
                <a:srgbClr val="D65C36"/>
              </a:solidFill>
              <a:latin typeface="Proxima Nova"/>
            </a:endParaRPr>
          </a:p>
          <a:p>
            <a:pPr marL="0" lvl="1" indent="0">
              <a:spcBef>
                <a:spcPts val="600"/>
              </a:spcBef>
              <a:spcAft>
                <a:spcPts val="600"/>
              </a:spcAft>
              <a:buClr>
                <a:srgbClr val="E65225"/>
              </a:buClr>
              <a:buSzPct val="100000"/>
              <a:buNone/>
            </a:pPr>
            <a:endParaRPr lang="en-US" altLang="en-US" sz="3600" dirty="0">
              <a:solidFill>
                <a:srgbClr val="D65C36"/>
              </a:solidFill>
            </a:endParaRPr>
          </a:p>
        </p:txBody>
      </p:sp>
      <p:pic>
        <p:nvPicPr>
          <p:cNvPr id="4" name="Picture 2" descr="Screenshot of the PEAT tool analyzing a scene from Pokémon.">
            <a:extLst>
              <a:ext uri="{FF2B5EF4-FFF2-40B4-BE49-F238E27FC236}">
                <a16:creationId xmlns:a16="http://schemas.microsoft.com/office/drawing/2014/main" id="{ED8F52CB-1E07-4937-B33E-FF4380100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469" y="1564196"/>
            <a:ext cx="6098841" cy="4349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30823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Two</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Never auto-play</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296457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Impact: Auto-play</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1841977"/>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600"/>
              </a:spcBef>
              <a:spcAft>
                <a:spcPts val="600"/>
              </a:spcAft>
              <a:buClr>
                <a:srgbClr val="E65225"/>
              </a:buClr>
              <a:buSzPct val="100000"/>
              <a:buNone/>
            </a:pPr>
            <a:r>
              <a:rPr lang="en-US" altLang="en-US" sz="3600" b="1" dirty="0"/>
              <a:t>Some video players will automatically start when a page opens. </a:t>
            </a:r>
          </a:p>
          <a:p>
            <a:pPr marL="571500" lvl="1" indent="-571500">
              <a:spcBef>
                <a:spcPts val="600"/>
              </a:spcBef>
              <a:buClr>
                <a:srgbClr val="E65225"/>
              </a:buClr>
              <a:buSzPct val="100000"/>
            </a:pPr>
            <a:r>
              <a:rPr lang="en-US" altLang="en-US" sz="3600" dirty="0"/>
              <a:t>Video audio clashes with the user’s screen reader audio (both run at the same time)</a:t>
            </a:r>
          </a:p>
          <a:p>
            <a:pPr marL="571500" lvl="1" indent="-571500">
              <a:spcBef>
                <a:spcPts val="600"/>
              </a:spcBef>
              <a:buClr>
                <a:srgbClr val="E65225"/>
              </a:buClr>
              <a:buSzPct val="100000"/>
            </a:pPr>
            <a:r>
              <a:rPr lang="en-US" altLang="en-US" sz="3600" dirty="0"/>
              <a:t>Screen reader users and keyboard users have to manually search through the page until they find the video and stop it using the player controls</a:t>
            </a:r>
          </a:p>
        </p:txBody>
      </p:sp>
    </p:spTree>
    <p:extLst>
      <p:ext uri="{BB962C8B-B14F-4D97-AF65-F5344CB8AC3E}">
        <p14:creationId xmlns:p14="http://schemas.microsoft.com/office/powerpoint/2010/main" val="2705586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F2AC-484F-2E94-6658-C3867154A970}"/>
              </a:ext>
            </a:extLst>
          </p:cNvPr>
          <p:cNvSpPr>
            <a:spLocks noGrp="1"/>
          </p:cNvSpPr>
          <p:nvPr>
            <p:ph type="title"/>
          </p:nvPr>
        </p:nvSpPr>
        <p:spPr/>
        <p:txBody>
          <a:bodyPr/>
          <a:lstStyle/>
          <a:p>
            <a:r>
              <a:rPr lang="en-AU" dirty="0"/>
              <a:t>Video statistics</a:t>
            </a:r>
          </a:p>
        </p:txBody>
      </p:sp>
    </p:spTree>
    <p:extLst>
      <p:ext uri="{BB962C8B-B14F-4D97-AF65-F5344CB8AC3E}">
        <p14:creationId xmlns:p14="http://schemas.microsoft.com/office/powerpoint/2010/main" val="2357603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7467-8B7F-40BE-9A4C-892E95757537}"/>
              </a:ext>
            </a:extLst>
          </p:cNvPr>
          <p:cNvSpPr txBox="1">
            <a:spLocks noGrp="1"/>
          </p:cNvSpPr>
          <p:nvPr>
            <p:ph type="title"/>
          </p:nvPr>
        </p:nvSpPr>
        <p:spPr>
          <a:xfrm>
            <a:off x="7101840" y="1305341"/>
            <a:ext cx="4892040" cy="42473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Proxima Nova Cn Lt" panose="02000506030000020004" pitchFamily="50" charset="0"/>
                <a:ea typeface="+mn-ea"/>
                <a:cs typeface="+mn-cs"/>
              </a:rPr>
              <a:t>There may not be a website mechanism to pause or stop the video.</a:t>
            </a:r>
          </a:p>
        </p:txBody>
      </p:sp>
    </p:spTree>
    <p:extLst>
      <p:ext uri="{BB962C8B-B14F-4D97-AF65-F5344CB8AC3E}">
        <p14:creationId xmlns:p14="http://schemas.microsoft.com/office/powerpoint/2010/main" val="167310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0FFF-1BB7-CF18-13E8-BB381C1D940C}"/>
              </a:ext>
            </a:extLst>
          </p:cNvPr>
          <p:cNvSpPr>
            <a:spLocks noGrp="1"/>
          </p:cNvSpPr>
          <p:nvPr>
            <p:ph type="title"/>
          </p:nvPr>
        </p:nvSpPr>
        <p:spPr/>
        <p:txBody>
          <a:bodyPr/>
          <a:lstStyle/>
          <a:p>
            <a:r>
              <a:rPr lang="en-AU" dirty="0"/>
              <a:t>No global setting to stop </a:t>
            </a:r>
            <a:r>
              <a:rPr lang="en-AU" dirty="0" err="1"/>
              <a:t>autoplay</a:t>
            </a:r>
            <a:r>
              <a:rPr lang="en-AU" dirty="0"/>
              <a:t> on YouTube</a:t>
            </a:r>
          </a:p>
        </p:txBody>
      </p:sp>
    </p:spTree>
    <p:extLst>
      <p:ext uri="{BB962C8B-B14F-4D97-AF65-F5344CB8AC3E}">
        <p14:creationId xmlns:p14="http://schemas.microsoft.com/office/powerpoint/2010/main" val="3081193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Auto-play</a:t>
            </a:r>
          </a:p>
        </p:txBody>
      </p:sp>
      <p:pic>
        <p:nvPicPr>
          <p:cNvPr id="3" name="Picture 2" descr="Autoplay button is on the video player itself - not in global settings">
            <a:extLst>
              <a:ext uri="{FF2B5EF4-FFF2-40B4-BE49-F238E27FC236}">
                <a16:creationId xmlns:a16="http://schemas.microsoft.com/office/drawing/2014/main" id="{07F0C823-9F5D-735E-9B1A-10417F9E13E9}"/>
              </a:ext>
            </a:extLst>
          </p:cNvPr>
          <p:cNvPicPr>
            <a:picLocks noChangeAspect="1"/>
          </p:cNvPicPr>
          <p:nvPr/>
        </p:nvPicPr>
        <p:blipFill>
          <a:blip r:embed="rId2"/>
          <a:stretch>
            <a:fillRect/>
          </a:stretch>
        </p:blipFill>
        <p:spPr>
          <a:xfrm>
            <a:off x="1276574" y="1402080"/>
            <a:ext cx="9638852" cy="45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2676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Three</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Accessible video player</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1033912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media player</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19161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600"/>
              </a:spcBef>
              <a:spcAft>
                <a:spcPts val="600"/>
              </a:spcAft>
              <a:buClr>
                <a:srgbClr val="E65225"/>
              </a:buClr>
              <a:buSzPct val="100000"/>
              <a:buNone/>
            </a:pPr>
            <a:r>
              <a:rPr lang="en-US" altLang="en-US" sz="3600" b="1" dirty="0"/>
              <a:t>Must address the common issues by providing:</a:t>
            </a:r>
          </a:p>
          <a:p>
            <a:pPr marL="571500" lvl="1" indent="-571500">
              <a:spcBef>
                <a:spcPts val="600"/>
              </a:spcBef>
              <a:buClr>
                <a:srgbClr val="E65225"/>
              </a:buClr>
              <a:buSzPct val="100000"/>
            </a:pPr>
            <a:r>
              <a:rPr lang="en-US" altLang="en-US" sz="3600" dirty="0"/>
              <a:t>Adequate keyboard access</a:t>
            </a:r>
          </a:p>
          <a:p>
            <a:pPr marL="571500" lvl="1" indent="-571500">
              <a:spcBef>
                <a:spcPts val="600"/>
              </a:spcBef>
              <a:buClr>
                <a:srgbClr val="E65225"/>
              </a:buClr>
              <a:buSzPct val="100000"/>
            </a:pPr>
            <a:r>
              <a:rPr lang="en-US" altLang="en-US" sz="3600" dirty="0"/>
              <a:t>Sufficient control and operation</a:t>
            </a:r>
          </a:p>
          <a:p>
            <a:pPr marL="571500" lvl="1" indent="-571500">
              <a:spcBef>
                <a:spcPts val="600"/>
              </a:spcBef>
              <a:buClr>
                <a:srgbClr val="E65225"/>
              </a:buClr>
              <a:buSzPct val="100000"/>
            </a:pPr>
            <a:r>
              <a:rPr lang="en-US" altLang="en-US" sz="3600" dirty="0"/>
              <a:t>Correct implementation</a:t>
            </a:r>
          </a:p>
        </p:txBody>
      </p:sp>
    </p:spTree>
    <p:extLst>
      <p:ext uri="{BB962C8B-B14F-4D97-AF65-F5344CB8AC3E}">
        <p14:creationId xmlns:p14="http://schemas.microsoft.com/office/powerpoint/2010/main" val="33190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Keyboard trap</a:t>
            </a:r>
          </a:p>
        </p:txBody>
      </p:sp>
      <p:pic>
        <p:nvPicPr>
          <p:cNvPr id="6" name="Picture 5" descr="Marine volunteers in Victoria video contains a keyboard trap - cannot bypass the video with the keyboard">
            <a:extLst>
              <a:ext uri="{FF2B5EF4-FFF2-40B4-BE49-F238E27FC236}">
                <a16:creationId xmlns:a16="http://schemas.microsoft.com/office/drawing/2014/main" id="{4E5D5AF6-24D9-44D1-BB12-6C546FAC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880" y="1453984"/>
            <a:ext cx="9777350" cy="5358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7819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Keyboard trap</a:t>
            </a:r>
          </a:p>
        </p:txBody>
      </p:sp>
      <p:pic>
        <p:nvPicPr>
          <p:cNvPr id="4" name="Picture 5" descr="Melbourne moratorium against the Vietnam War - the fullscreen icon is a keyboard trap">
            <a:extLst>
              <a:ext uri="{FF2B5EF4-FFF2-40B4-BE49-F238E27FC236}">
                <a16:creationId xmlns:a16="http://schemas.microsoft.com/office/drawing/2014/main" id="{48DDF178-EF86-4C1C-A4BD-51CBFD4C9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36" y="1569720"/>
            <a:ext cx="11880927" cy="5060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2880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Keyboard focus missing</a:t>
            </a:r>
          </a:p>
        </p:txBody>
      </p:sp>
      <p:pic>
        <p:nvPicPr>
          <p:cNvPr id="7" name="Picture 2" descr="The ICANT accessible YouTube player, the Video size options (Small, Medium, Large) have no keyboard focus indicator, colour is used to indicate volume level and help content is after the video">
            <a:extLst>
              <a:ext uri="{FF2B5EF4-FFF2-40B4-BE49-F238E27FC236}">
                <a16:creationId xmlns:a16="http://schemas.microsoft.com/office/drawing/2014/main" id="{B99C3477-28BE-469D-8347-D48831CE9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20" y="1439861"/>
            <a:ext cx="7438931" cy="538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168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So we built…</a:t>
            </a:r>
          </a:p>
        </p:txBody>
      </p:sp>
      <p:pic>
        <p:nvPicPr>
          <p:cNvPr id="4" name="Picture 5" descr="OzPlayer logo">
            <a:extLst>
              <a:ext uri="{FF2B5EF4-FFF2-40B4-BE49-F238E27FC236}">
                <a16:creationId xmlns:a16="http://schemas.microsoft.com/office/drawing/2014/main" id="{825DEF2F-0212-4CEE-84D5-77E13E093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513293"/>
            <a:ext cx="11449050" cy="406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5EE23FF8-D3FF-407D-A0E5-92134FB331EC}"/>
              </a:ext>
            </a:extLst>
          </p:cNvPr>
          <p:cNvSpPr txBox="1"/>
          <p:nvPr/>
        </p:nvSpPr>
        <p:spPr>
          <a:xfrm>
            <a:off x="0" y="4716295"/>
            <a:ext cx="12192000" cy="584775"/>
          </a:xfrm>
          <a:prstGeom prst="rect">
            <a:avLst/>
          </a:prstGeom>
          <a:noFill/>
        </p:spPr>
        <p:txBody>
          <a:bodyPr wrap="square" rtlCol="0">
            <a:spAutoFit/>
          </a:bodyPr>
          <a:lstStyle/>
          <a:p>
            <a:pPr algn="ctr"/>
            <a:r>
              <a:rPr lang="en-US" sz="3200" b="1" dirty="0">
                <a:solidFill>
                  <a:schemeClr val="bg1"/>
                </a:solidFill>
                <a:latin typeface="Proxima Nova Lt" panose="02000506030000020004" pitchFamily="50" charset="0"/>
              </a:rPr>
              <a:t>www.oz-player.com</a:t>
            </a:r>
          </a:p>
        </p:txBody>
      </p:sp>
    </p:spTree>
    <p:extLst>
      <p:ext uri="{BB962C8B-B14F-4D97-AF65-F5344CB8AC3E}">
        <p14:creationId xmlns:p14="http://schemas.microsoft.com/office/powerpoint/2010/main" val="3243854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OzPlayer features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1690688"/>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Skip links</a:t>
            </a:r>
          </a:p>
          <a:p>
            <a:pPr marL="1028700" lvl="2" indent="-571500">
              <a:spcBef>
                <a:spcPts val="600"/>
              </a:spcBef>
              <a:buSzPct val="75000"/>
              <a:buFont typeface="Wingdings" panose="05000000000000000000" pitchFamily="2" charset="2"/>
              <a:buChar char="§"/>
            </a:pPr>
            <a:r>
              <a:rPr lang="en-US" altLang="en-US" sz="3600" dirty="0"/>
              <a:t>Skip video entirely</a:t>
            </a:r>
          </a:p>
          <a:p>
            <a:pPr marL="1028700" lvl="2" indent="-571500">
              <a:spcBef>
                <a:spcPts val="600"/>
              </a:spcBef>
              <a:buSzPct val="75000"/>
              <a:buFont typeface="Wingdings" panose="05000000000000000000" pitchFamily="2" charset="2"/>
              <a:buChar char="§"/>
            </a:pPr>
            <a:r>
              <a:rPr lang="en-US" altLang="en-US" sz="3600" dirty="0"/>
              <a:t>Skip to transcript</a:t>
            </a:r>
          </a:p>
          <a:p>
            <a:pPr marL="571500" lvl="1" indent="-571500">
              <a:spcBef>
                <a:spcPts val="600"/>
              </a:spcBef>
              <a:buClr>
                <a:srgbClr val="E65225"/>
              </a:buClr>
              <a:buSzPct val="100000"/>
            </a:pPr>
            <a:r>
              <a:rPr lang="en-US" altLang="en-US" sz="3600" dirty="0"/>
              <a:t>Access to help information before the video</a:t>
            </a:r>
          </a:p>
          <a:p>
            <a:pPr marL="571500" lvl="1" indent="-571500">
              <a:spcBef>
                <a:spcPts val="600"/>
              </a:spcBef>
              <a:buClr>
                <a:srgbClr val="E65225"/>
              </a:buClr>
              <a:buSzPct val="100000"/>
            </a:pPr>
            <a:r>
              <a:rPr lang="en-US" altLang="en-US" sz="3600" dirty="0"/>
              <a:t>Fully keyboard accessible</a:t>
            </a:r>
          </a:p>
          <a:p>
            <a:pPr marL="571500" lvl="1" indent="-571500">
              <a:spcBef>
                <a:spcPts val="600"/>
              </a:spcBef>
              <a:buClr>
                <a:srgbClr val="E65225"/>
              </a:buClr>
              <a:buSzPct val="100000"/>
            </a:pPr>
            <a:r>
              <a:rPr lang="en-US" altLang="en-US" sz="3600" dirty="0"/>
              <a:t>Highly visible keyboard focus indicator on all controls</a:t>
            </a:r>
          </a:p>
        </p:txBody>
      </p:sp>
    </p:spTree>
    <p:extLst>
      <p:ext uri="{BB962C8B-B14F-4D97-AF65-F5344CB8AC3E}">
        <p14:creationId xmlns:p14="http://schemas.microsoft.com/office/powerpoint/2010/main" val="741895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About video numbers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6655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Three billion internet users watching video at least once a month (244.4 million viewers in the US) – 92% of internet users</a:t>
            </a:r>
          </a:p>
          <a:p>
            <a:pPr marL="571500" lvl="1" indent="-571500">
              <a:spcBef>
                <a:spcPts val="600"/>
              </a:spcBef>
              <a:buClr>
                <a:srgbClr val="E65225"/>
              </a:buClr>
              <a:buSzPct val="100000"/>
            </a:pPr>
            <a:r>
              <a:rPr lang="en-US" altLang="en-US" sz="3600" dirty="0"/>
              <a:t>Average video consumption is 84 minutes a day</a:t>
            </a:r>
          </a:p>
          <a:p>
            <a:pPr marL="571500" lvl="1" indent="-571500">
              <a:spcBef>
                <a:spcPts val="600"/>
              </a:spcBef>
              <a:buClr>
                <a:srgbClr val="E65225"/>
              </a:buClr>
              <a:buSzPct val="100000"/>
            </a:pPr>
            <a:r>
              <a:rPr lang="en-US" altLang="en-US" sz="3600" dirty="0"/>
              <a:t>15% of millennials watch 10 to 20 hours of video a week</a:t>
            </a:r>
          </a:p>
          <a:p>
            <a:pPr marL="571500" lvl="1" indent="-571500">
              <a:spcBef>
                <a:spcPts val="600"/>
              </a:spcBef>
              <a:buClr>
                <a:srgbClr val="E65225"/>
              </a:buClr>
              <a:buSzPct val="100000"/>
            </a:pPr>
            <a:r>
              <a:rPr lang="en-US" altLang="en-US" sz="3600" dirty="0"/>
              <a:t>One-third of all online activity is watching video</a:t>
            </a:r>
          </a:p>
          <a:p>
            <a:pPr marL="571500" lvl="1" indent="-571500">
              <a:spcBef>
                <a:spcPts val="600"/>
              </a:spcBef>
              <a:buClr>
                <a:srgbClr val="E65225"/>
              </a:buClr>
              <a:buSzPct val="100000"/>
            </a:pPr>
            <a:endParaRPr lang="en-US" altLang="en-US" sz="3600" dirty="0"/>
          </a:p>
        </p:txBody>
      </p:sp>
    </p:spTree>
    <p:extLst>
      <p:ext uri="{BB962C8B-B14F-4D97-AF65-F5344CB8AC3E}">
        <p14:creationId xmlns:p14="http://schemas.microsoft.com/office/powerpoint/2010/main" val="58652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13C1-A96A-42E9-BD8A-C1C47A74D8D9}"/>
              </a:ext>
            </a:extLst>
          </p:cNvPr>
          <p:cNvSpPr txBox="1">
            <a:spLocks noGrp="1"/>
          </p:cNvSpPr>
          <p:nvPr>
            <p:ph type="title"/>
          </p:nvPr>
        </p:nvSpPr>
        <p:spPr>
          <a:xfrm>
            <a:off x="720301" y="3087906"/>
            <a:ext cx="3863891"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Proxima Nova" panose="02000506030000020004" pitchFamily="2" charset="77"/>
                <a:ea typeface="Lato" charset="0"/>
                <a:cs typeface="Lato" charset="0"/>
              </a:rPr>
              <a:t>YouTube is accessible, right?</a:t>
            </a:r>
          </a:p>
        </p:txBody>
      </p:sp>
    </p:spTree>
    <p:extLst>
      <p:ext uri="{BB962C8B-B14F-4D97-AF65-F5344CB8AC3E}">
        <p14:creationId xmlns:p14="http://schemas.microsoft.com/office/powerpoint/2010/main" val="1373971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 Able Player and OzPlayer</a:t>
            </a:r>
          </a:p>
        </p:txBody>
      </p:sp>
      <p:sp>
        <p:nvSpPr>
          <p:cNvPr id="8" name="Content Placeholder 2">
            <a:extLst>
              <a:ext uri="{FF2B5EF4-FFF2-40B4-BE49-F238E27FC236}">
                <a16:creationId xmlns:a16="http://schemas.microsoft.com/office/drawing/2014/main" id="{55187246-6A19-40C7-9585-B184E5294AC5}"/>
              </a:ext>
            </a:extLst>
          </p:cNvPr>
          <p:cNvSpPr txBox="1">
            <a:spLocks/>
          </p:cNvSpPr>
          <p:nvPr/>
        </p:nvSpPr>
        <p:spPr>
          <a:xfrm>
            <a:off x="886803" y="1534315"/>
            <a:ext cx="10466997" cy="3526971"/>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4400" b="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kumimoji="0" lang="en-US" alt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Able Player:</a:t>
            </a: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2"/>
              </a:rPr>
              <a:t>https://ableplayer.github.io/ableplayer/</a:t>
            </a:r>
            <a:endParaRPr lang="en-US" altLang="en-US" sz="3000" dirty="0">
              <a:solidFill>
                <a:sysClr val="windowText" lastClr="000000"/>
              </a:solidFill>
            </a:endParaRPr>
          </a:p>
          <a:p>
            <a:pPr lvl="0">
              <a:buClr>
                <a:srgbClr val="E65225"/>
              </a:buClr>
            </a:pPr>
            <a:endParaRPr lang="en-US" altLang="en-US" sz="3000" dirty="0">
              <a:solidFill>
                <a:sysClr val="windowText" lastClr="000000"/>
              </a:solidFill>
            </a:endParaRPr>
          </a:p>
          <a:p>
            <a:pPr lvl="0"/>
            <a:r>
              <a:rPr lang="en-US" altLang="en-US" sz="3600" b="1" dirty="0">
                <a:solidFill>
                  <a:sysClr val="windowText" lastClr="000000"/>
                </a:solidFill>
              </a:rPr>
              <a:t>OzPlayer</a:t>
            </a: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3"/>
              </a:rPr>
              <a:t>https://www.accessibilityoz.com/ozplayer/</a:t>
            </a:r>
            <a:endParaRPr lang="en-US" altLang="en-US" sz="3000" dirty="0">
              <a:solidFill>
                <a:sysClr val="windowText" lastClr="000000"/>
              </a:solidFill>
            </a:endParaRPr>
          </a:p>
          <a:p>
            <a:pPr marL="457200" lvl="0" indent="-457200">
              <a:buClr>
                <a:srgbClr val="E65225"/>
              </a:buClr>
              <a:buFont typeface="Arial" panose="020B0604020202020204" pitchFamily="34" charset="0"/>
              <a:buChar char="•"/>
            </a:pPr>
            <a:r>
              <a:rPr lang="en-US" altLang="en-US" sz="3000" b="1" dirty="0">
                <a:solidFill>
                  <a:sysClr val="windowText" lastClr="000000"/>
                </a:solidFill>
              </a:rPr>
              <a:t>Code generator: </a:t>
            </a:r>
            <a:r>
              <a:rPr lang="en-US" altLang="en-US" sz="3000" dirty="0">
                <a:solidFill>
                  <a:sysClr val="windowText" lastClr="000000"/>
                </a:solidFill>
                <a:hlinkClick r:id="rId4"/>
              </a:rPr>
              <a:t>https://www.accessibilityoz.com/ozplayer/ozplayer-code-generator/</a:t>
            </a:r>
            <a:endParaRPr lang="en-US" altLang="en-US" sz="3000" dirty="0">
              <a:solidFill>
                <a:sysClr val="windowText" lastClr="000000"/>
              </a:solidFill>
            </a:endParaRPr>
          </a:p>
        </p:txBody>
      </p:sp>
    </p:spTree>
    <p:extLst>
      <p:ext uri="{BB962C8B-B14F-4D97-AF65-F5344CB8AC3E}">
        <p14:creationId xmlns:p14="http://schemas.microsoft.com/office/powerpoint/2010/main" val="135957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Four</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Accessible content</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1121706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content</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2178218"/>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Use high contrast colors for any text overlaying video content</a:t>
            </a:r>
          </a:p>
          <a:p>
            <a:pPr marL="571500" lvl="1" indent="-571500">
              <a:spcBef>
                <a:spcPts val="600"/>
              </a:spcBef>
              <a:buClr>
                <a:srgbClr val="E65225"/>
              </a:buClr>
              <a:buSzPct val="100000"/>
            </a:pPr>
            <a:r>
              <a:rPr lang="en-US" altLang="en-US" sz="3600" dirty="0"/>
              <a:t>Do not convey information with color alone</a:t>
            </a:r>
          </a:p>
          <a:p>
            <a:pPr marL="571500" lvl="1" indent="-571500">
              <a:spcBef>
                <a:spcPts val="600"/>
              </a:spcBef>
              <a:buClr>
                <a:srgbClr val="E65225"/>
              </a:buClr>
              <a:buSzPct val="100000"/>
            </a:pPr>
            <a:r>
              <a:rPr lang="en-US" altLang="en-US" sz="3600" dirty="0"/>
              <a:t>Avoid patterned backgrounds</a:t>
            </a:r>
          </a:p>
        </p:txBody>
      </p:sp>
    </p:spTree>
    <p:extLst>
      <p:ext uri="{BB962C8B-B14F-4D97-AF65-F5344CB8AC3E}">
        <p14:creationId xmlns:p14="http://schemas.microsoft.com/office/powerpoint/2010/main" val="1605919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18990D1-FBE8-419C-81C5-01FB681AB44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Low color contrast</a:t>
            </a:r>
          </a:p>
        </p:txBody>
      </p:sp>
      <p:pic>
        <p:nvPicPr>
          <p:cNvPr id="3" name="Picture 5" descr="Captions are white text on a light green background and very difficult to read">
            <a:extLst>
              <a:ext uri="{FF2B5EF4-FFF2-40B4-BE49-F238E27FC236}">
                <a16:creationId xmlns:a16="http://schemas.microsoft.com/office/drawing/2014/main" id="{E5964C51-37EA-473C-8238-65BC8AC32C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18"/>
          <a:stretch/>
        </p:blipFill>
        <p:spPr bwMode="auto">
          <a:xfrm>
            <a:off x="627219" y="1409792"/>
            <a:ext cx="10937562" cy="5432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4337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Five</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Accessible transcripts</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2822965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p:nvPr>
        </p:nvSpPr>
        <p:spPr>
          <a:xfrm>
            <a:off x="0" y="5056188"/>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Who are transcripts for?</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4167619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transcript</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2033839"/>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Be in an accessible format</a:t>
            </a:r>
          </a:p>
          <a:p>
            <a:pPr marL="571500" lvl="1" indent="-571500">
              <a:spcBef>
                <a:spcPts val="600"/>
              </a:spcBef>
              <a:buClr>
                <a:srgbClr val="E65225"/>
              </a:buClr>
              <a:buSzPct val="100000"/>
            </a:pPr>
            <a:r>
              <a:rPr lang="en-US" altLang="en-US" sz="3600" dirty="0"/>
              <a:t>Identify the speakers and include all speech</a:t>
            </a:r>
          </a:p>
          <a:p>
            <a:pPr marL="571500" lvl="1" indent="-571500">
              <a:spcBef>
                <a:spcPts val="600"/>
              </a:spcBef>
              <a:buClr>
                <a:srgbClr val="E65225"/>
              </a:buClr>
              <a:buSzPct val="100000"/>
            </a:pPr>
            <a:r>
              <a:rPr lang="en-US" altLang="en-US" sz="3600" dirty="0"/>
              <a:t>Include relevant information about the speech </a:t>
            </a:r>
          </a:p>
          <a:p>
            <a:pPr marL="571500" lvl="1" indent="-571500">
              <a:spcBef>
                <a:spcPts val="600"/>
              </a:spcBef>
              <a:buClr>
                <a:srgbClr val="E65225"/>
              </a:buClr>
              <a:buSzPct val="100000"/>
            </a:pPr>
            <a:r>
              <a:rPr lang="en-US" altLang="en-US" sz="3600" dirty="0"/>
              <a:t>Include relevant non-speech audio information</a:t>
            </a:r>
          </a:p>
          <a:p>
            <a:pPr marL="571500" lvl="1" indent="-571500">
              <a:spcBef>
                <a:spcPts val="600"/>
              </a:spcBef>
              <a:buClr>
                <a:srgbClr val="E65225"/>
              </a:buClr>
              <a:buSzPct val="100000"/>
            </a:pPr>
            <a:r>
              <a:rPr lang="en-US" altLang="en-US" sz="3600" dirty="0"/>
              <a:t>Include any textual or graphical information </a:t>
            </a:r>
          </a:p>
        </p:txBody>
      </p:sp>
    </p:spTree>
    <p:extLst>
      <p:ext uri="{BB962C8B-B14F-4D97-AF65-F5344CB8AC3E}">
        <p14:creationId xmlns:p14="http://schemas.microsoft.com/office/powerpoint/2010/main" val="195728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transcript</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2033839"/>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Include a description of on-screen events and important changes of scene</a:t>
            </a:r>
          </a:p>
          <a:p>
            <a:pPr marL="571500" lvl="1" indent="-571500">
              <a:spcBef>
                <a:spcPts val="600"/>
              </a:spcBef>
              <a:buClr>
                <a:srgbClr val="E65225"/>
              </a:buClr>
              <a:buSzPct val="100000"/>
            </a:pPr>
            <a:r>
              <a:rPr lang="en-US" altLang="en-US" sz="3600" dirty="0"/>
              <a:t>Indicate the end of the transcript if on the same page as the video or provide a mechanism to return to the video if on another page.</a:t>
            </a:r>
          </a:p>
        </p:txBody>
      </p:sp>
    </p:spTree>
    <p:extLst>
      <p:ext uri="{BB962C8B-B14F-4D97-AF65-F5344CB8AC3E}">
        <p14:creationId xmlns:p14="http://schemas.microsoft.com/office/powerpoint/2010/main" val="3236871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Six</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Accessible captions</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407825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About video traffic</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6655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82% of all internet traffic is video</a:t>
            </a:r>
          </a:p>
          <a:p>
            <a:pPr marL="571500" lvl="1" indent="-571500">
              <a:spcBef>
                <a:spcPts val="600"/>
              </a:spcBef>
              <a:buClr>
                <a:srgbClr val="E65225"/>
              </a:buClr>
              <a:buSzPct val="100000"/>
            </a:pPr>
            <a:r>
              <a:rPr lang="en-US" altLang="en-US" sz="3600" dirty="0"/>
              <a:t>More video content is being uploaded in 30 days than what major TV networks have produced in the past 30 years</a:t>
            </a:r>
          </a:p>
          <a:p>
            <a:pPr marL="571500" lvl="1" indent="-571500">
              <a:spcBef>
                <a:spcPts val="600"/>
              </a:spcBef>
              <a:buClr>
                <a:srgbClr val="E65225"/>
              </a:buClr>
              <a:buSzPct val="100000"/>
            </a:pPr>
            <a:r>
              <a:rPr lang="en-US" altLang="en-US" sz="3600" dirty="0"/>
              <a:t>62% of searches on Google include a video, with 80% coming from YouTube</a:t>
            </a:r>
          </a:p>
          <a:p>
            <a:pPr marL="571500" lvl="1" indent="-571500">
              <a:spcBef>
                <a:spcPts val="600"/>
              </a:spcBef>
              <a:buClr>
                <a:srgbClr val="E65225"/>
              </a:buClr>
              <a:buSzPct val="100000"/>
            </a:pPr>
            <a:endParaRPr lang="en-US" altLang="en-US" sz="3600" dirty="0"/>
          </a:p>
          <a:p>
            <a:pPr marL="571500" lvl="1" indent="-571500">
              <a:spcBef>
                <a:spcPts val="600"/>
              </a:spcBef>
              <a:buClr>
                <a:srgbClr val="E65225"/>
              </a:buClr>
              <a:buSzPct val="100000"/>
            </a:pPr>
            <a:endParaRPr lang="en-US" altLang="en-US" sz="3600" dirty="0"/>
          </a:p>
        </p:txBody>
      </p:sp>
    </p:spTree>
    <p:extLst>
      <p:ext uri="{BB962C8B-B14F-4D97-AF65-F5344CB8AC3E}">
        <p14:creationId xmlns:p14="http://schemas.microsoft.com/office/powerpoint/2010/main" val="1913055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AA73-EF24-4590-91A1-92FC1FC0976C}"/>
              </a:ext>
            </a:extLst>
          </p:cNvPr>
          <p:cNvSpPr txBox="1">
            <a:spLocks noGrp="1"/>
          </p:cNvSpPr>
          <p:nvPr>
            <p:ph type="title"/>
          </p:nvPr>
        </p:nvSpPr>
        <p:spPr>
          <a:xfrm>
            <a:off x="0" y="5056188"/>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Who are captions for?</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639841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captions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031181" y="1809250"/>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Synchronized to appear at the same time as the sound they are captioning</a:t>
            </a:r>
          </a:p>
          <a:p>
            <a:pPr marL="571500" lvl="1" indent="-571500">
              <a:spcBef>
                <a:spcPts val="600"/>
              </a:spcBef>
              <a:buClr>
                <a:srgbClr val="E65225"/>
              </a:buClr>
              <a:buSzPct val="100000"/>
            </a:pPr>
            <a:r>
              <a:rPr lang="en-US" altLang="en-US" sz="3600" dirty="0"/>
              <a:t>Include all important audio information</a:t>
            </a:r>
          </a:p>
          <a:p>
            <a:pPr marL="571500" lvl="1" indent="-571500">
              <a:spcBef>
                <a:spcPts val="600"/>
              </a:spcBef>
              <a:buClr>
                <a:srgbClr val="E65225"/>
              </a:buClr>
              <a:buSzPct val="100000"/>
            </a:pPr>
            <a:r>
              <a:rPr lang="en-US" altLang="en-US" sz="3600" dirty="0"/>
              <a:t>Can be read</a:t>
            </a:r>
          </a:p>
          <a:p>
            <a:pPr marL="1028700" lvl="2" indent="-571500">
              <a:spcBef>
                <a:spcPts val="600"/>
              </a:spcBef>
              <a:buClr>
                <a:schemeClr val="tx1"/>
              </a:buClr>
              <a:buSzPct val="100000"/>
              <a:buFont typeface="Wingdings" panose="05000000000000000000" pitchFamily="2" charset="2"/>
              <a:buChar char="§"/>
            </a:pPr>
            <a:r>
              <a:rPr lang="en-US" altLang="en-US" sz="3600" dirty="0"/>
              <a:t>Sufficient color contrast between background and caption text </a:t>
            </a:r>
          </a:p>
          <a:p>
            <a:pPr marL="1028700" lvl="2" indent="-571500">
              <a:spcBef>
                <a:spcPts val="600"/>
              </a:spcBef>
              <a:buClr>
                <a:schemeClr val="tx1"/>
              </a:buClr>
              <a:buSzPct val="100000"/>
              <a:buFont typeface="Wingdings" panose="05000000000000000000" pitchFamily="2" charset="2"/>
              <a:buChar char="§"/>
            </a:pPr>
            <a:r>
              <a:rPr lang="en-US" altLang="en-US" sz="3600" dirty="0"/>
              <a:t>Appear on the screen for enough time</a:t>
            </a:r>
          </a:p>
        </p:txBody>
      </p:sp>
    </p:spTree>
    <p:extLst>
      <p:ext uri="{BB962C8B-B14F-4D97-AF65-F5344CB8AC3E}">
        <p14:creationId xmlns:p14="http://schemas.microsoft.com/office/powerpoint/2010/main" val="2627536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captions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1809250"/>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There are no periods without captions</a:t>
            </a:r>
          </a:p>
          <a:p>
            <a:pPr marL="571500" lvl="1" indent="-571500">
              <a:spcBef>
                <a:spcPts val="600"/>
              </a:spcBef>
              <a:buClr>
                <a:srgbClr val="E65225"/>
              </a:buClr>
              <a:buSzPct val="100000"/>
            </a:pPr>
            <a:r>
              <a:rPr lang="en-US" altLang="en-US" sz="3600" dirty="0"/>
              <a:t>Attribute speech to a particular speaker and identify all changes in speaker</a:t>
            </a:r>
          </a:p>
          <a:p>
            <a:pPr marL="571500" lvl="1" indent="-571500">
              <a:spcBef>
                <a:spcPts val="600"/>
              </a:spcBef>
              <a:buClr>
                <a:srgbClr val="E65225"/>
              </a:buClr>
              <a:buSzPct val="100000"/>
            </a:pPr>
            <a:r>
              <a:rPr lang="en-US" altLang="en-US" sz="3600" dirty="0"/>
              <a:t>Do not contain important information not included in the video</a:t>
            </a:r>
          </a:p>
        </p:txBody>
      </p:sp>
    </p:spTree>
    <p:extLst>
      <p:ext uri="{BB962C8B-B14F-4D97-AF65-F5344CB8AC3E}">
        <p14:creationId xmlns:p14="http://schemas.microsoft.com/office/powerpoint/2010/main" val="472739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18990D1-FBE8-419C-81C5-01FB681AB44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YouTube captioning</a:t>
            </a:r>
          </a:p>
        </p:txBody>
      </p:sp>
      <p:pic>
        <p:nvPicPr>
          <p:cNvPr id="4" name="Picture 3" descr="Screenshot of a video. What is actually being said is 'Ah, man... just hold the phone up in the air and let me hear the ocean.' What the YouTube auto-captioning feature captioned is 'uh red just hold the phone up in the end of the indians'.">
            <a:extLst>
              <a:ext uri="{FF2B5EF4-FFF2-40B4-BE49-F238E27FC236}">
                <a16:creationId xmlns:a16="http://schemas.microsoft.com/office/drawing/2014/main" id="{CB05FBF4-9104-4453-B54F-CCC353004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97" y="1454027"/>
            <a:ext cx="10452806" cy="5331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5835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EF9-1D1C-4AB6-8A9E-ACD73E6547E6}"/>
              </a:ext>
            </a:extLst>
          </p:cNvPr>
          <p:cNvSpPr txBox="1">
            <a:spLocks noGrp="1"/>
          </p:cNvSpPr>
          <p:nvPr>
            <p:ph type="title" idx="4294967295"/>
          </p:nvPr>
        </p:nvSpPr>
        <p:spPr>
          <a:xfrm>
            <a:off x="0" y="5056119"/>
            <a:ext cx="12192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Step Seven</a:t>
            </a:r>
            <a:b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br>
            <a:r>
              <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Accessible audio descriptions</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3234597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960D-24CF-4B25-9DC8-24F1FA6FF14D}"/>
              </a:ext>
            </a:extLst>
          </p:cNvPr>
          <p:cNvSpPr txBox="1">
            <a:spLocks noGrp="1"/>
          </p:cNvSpPr>
          <p:nvPr>
            <p:ph type="title"/>
          </p:nvPr>
        </p:nvSpPr>
        <p:spPr>
          <a:xfrm>
            <a:off x="0" y="5056188"/>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roxima Nova" panose="02000506030000020004" pitchFamily="2" charset="77"/>
                <a:ea typeface="Lato Thin" charset="0"/>
                <a:cs typeface="Lato Thin" charset="0"/>
              </a:rPr>
              <a:t>Who are audio descriptions for?</a:t>
            </a:r>
            <a:endParaRPr kumimoji="0" lang="en-US" sz="4400" b="0" i="0" u="none" strike="noStrike" kern="1200" cap="none" spc="0" normalizeH="0" baseline="0" noProof="0" dirty="0">
              <a:ln>
                <a:noFill/>
              </a:ln>
              <a:solidFill>
                <a:schemeClr val="bg1"/>
              </a:solidFill>
              <a:effectLst/>
              <a:uLnTx/>
              <a:uFillTx/>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3748188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audio descriptions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1809250"/>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Adequately describes all important visual information</a:t>
            </a:r>
          </a:p>
          <a:p>
            <a:pPr marL="571500" lvl="1" indent="-571500">
              <a:spcBef>
                <a:spcPts val="600"/>
              </a:spcBef>
              <a:buClr>
                <a:srgbClr val="E65225"/>
              </a:buClr>
              <a:buSzPct val="100000"/>
            </a:pPr>
            <a:r>
              <a:rPr lang="en-US" altLang="en-US" sz="3600" dirty="0"/>
              <a:t>Does not impact on other speech or important sounds</a:t>
            </a:r>
          </a:p>
          <a:p>
            <a:pPr marL="1028700" lvl="2" indent="-571500">
              <a:spcBef>
                <a:spcPts val="600"/>
              </a:spcBef>
              <a:buClr>
                <a:schemeClr val="tx1"/>
              </a:buClr>
              <a:buSzPct val="100000"/>
              <a:buFont typeface="Wingdings" panose="05000000000000000000" pitchFamily="2" charset="2"/>
              <a:buChar char="§"/>
            </a:pPr>
            <a:r>
              <a:rPr lang="en-US" altLang="en-US" sz="3600" dirty="0"/>
              <a:t>May need to create an alternative video which includes pauses to allow sufficient time for information to be delivered at the appropriate point (extended audio description)</a:t>
            </a:r>
          </a:p>
        </p:txBody>
      </p:sp>
    </p:spTree>
    <p:extLst>
      <p:ext uri="{BB962C8B-B14F-4D97-AF65-F5344CB8AC3E}">
        <p14:creationId xmlns:p14="http://schemas.microsoft.com/office/powerpoint/2010/main" val="2688894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Accessible audio descriptions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1271813" y="2033839"/>
            <a:ext cx="10466997" cy="375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Can be heard</a:t>
            </a:r>
          </a:p>
          <a:p>
            <a:pPr marL="1028700" lvl="2" indent="-571500">
              <a:spcBef>
                <a:spcPts val="600"/>
              </a:spcBef>
              <a:buSzPct val="100000"/>
              <a:buFont typeface="Wingdings" panose="05000000000000000000" pitchFamily="2" charset="2"/>
              <a:buChar char="§"/>
            </a:pPr>
            <a:r>
              <a:rPr lang="en-US" altLang="en-US" sz="3600" dirty="0"/>
              <a:t>Is distinguishable from the audio content in the video itself</a:t>
            </a:r>
          </a:p>
          <a:p>
            <a:pPr marL="571500" lvl="1" indent="-571500">
              <a:spcBef>
                <a:spcPts val="600"/>
              </a:spcBef>
              <a:buClr>
                <a:srgbClr val="E65225"/>
              </a:buClr>
              <a:buSzPct val="100000"/>
            </a:pPr>
            <a:r>
              <a:rPr lang="en-US" altLang="en-US" sz="3600" dirty="0"/>
              <a:t>Contains only information included in the video</a:t>
            </a:r>
          </a:p>
        </p:txBody>
      </p:sp>
    </p:spTree>
    <p:extLst>
      <p:ext uri="{BB962C8B-B14F-4D97-AF65-F5344CB8AC3E}">
        <p14:creationId xmlns:p14="http://schemas.microsoft.com/office/powerpoint/2010/main" val="196480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D476108-626E-46BB-96FF-A1B028ECD3A5}"/>
              </a:ext>
            </a:extLst>
          </p:cNvPr>
          <p:cNvSpPr>
            <a:spLocks noGrp="1"/>
          </p:cNvSpPr>
          <p:nvPr>
            <p:ph type="title" idx="4294967295"/>
          </p:nvPr>
        </p:nvSpPr>
        <p:spPr>
          <a:xfrm>
            <a:off x="838200" y="365125"/>
            <a:ext cx="10515600" cy="1325563"/>
          </a:xfrm>
          <a:prstGeom prst="rect">
            <a:avLst/>
          </a:prstGeom>
        </p:spPr>
        <p:txBody>
          <a:bodyPr/>
          <a:lstStyle/>
          <a:p>
            <a:r>
              <a:rPr lang="en-US" dirty="0"/>
              <a:t>Examples</a:t>
            </a:r>
          </a:p>
        </p:txBody>
      </p:sp>
      <p:sp>
        <p:nvSpPr>
          <p:cNvPr id="2" name="Title 10">
            <a:extLst>
              <a:ext uri="{FF2B5EF4-FFF2-40B4-BE49-F238E27FC236}">
                <a16:creationId xmlns:a16="http://schemas.microsoft.com/office/drawing/2014/main" id="{385278DC-1D84-4E2B-8C0A-5CB01A9110E0}"/>
              </a:ext>
            </a:extLst>
          </p:cNvPr>
          <p:cNvSpPr txBox="1">
            <a:spLocks/>
          </p:cNvSpPr>
          <p:nvPr/>
        </p:nvSpPr>
        <p:spPr>
          <a:xfrm>
            <a:off x="239038" y="833791"/>
            <a:ext cx="4669846" cy="18466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4000" dirty="0">
                <a:latin typeface="Proxima Nova" panose="02000506030000020004" pitchFamily="2" charset="77"/>
                <a:ea typeface="Lato" charset="0"/>
                <a:cs typeface="Lato" charset="0"/>
              </a:rPr>
              <a:t>Example extended Audio Descriptions:</a:t>
            </a:r>
          </a:p>
          <a:p>
            <a:pPr>
              <a:lnSpc>
                <a:spcPct val="100000"/>
              </a:lnSpc>
              <a:spcBef>
                <a:spcPts val="0"/>
              </a:spcBef>
              <a:defRPr/>
            </a:pPr>
            <a:r>
              <a:rPr lang="en-US" sz="3400" dirty="0">
                <a:latin typeface="Proxima Nova" panose="02000506030000020004" pitchFamily="2" charset="77"/>
                <a:ea typeface="Lato" charset="0"/>
                <a:cs typeface="Lato" charset="0"/>
                <a:hlinkClick r:id="rId2"/>
              </a:rPr>
              <a:t>a11yoz.com/</a:t>
            </a:r>
            <a:r>
              <a:rPr lang="en-US" sz="3400" dirty="0" err="1">
                <a:latin typeface="Proxima Nova" panose="02000506030000020004" pitchFamily="2" charset="77"/>
                <a:ea typeface="Lato" charset="0"/>
                <a:cs typeface="Lato" charset="0"/>
                <a:hlinkClick r:id="rId2"/>
              </a:rPr>
              <a:t>ead</a:t>
            </a:r>
            <a:endParaRPr lang="en-US" sz="3400" dirty="0">
              <a:latin typeface="Proxima Nova" panose="02000506030000020004" pitchFamily="2" charset="77"/>
              <a:ea typeface="Lato" charset="0"/>
              <a:cs typeface="Lato" charset="0"/>
            </a:endParaRPr>
          </a:p>
        </p:txBody>
      </p:sp>
      <p:sp>
        <p:nvSpPr>
          <p:cNvPr id="3" name="Title 10">
            <a:extLst>
              <a:ext uri="{FF2B5EF4-FFF2-40B4-BE49-F238E27FC236}">
                <a16:creationId xmlns:a16="http://schemas.microsoft.com/office/drawing/2014/main" id="{00BE5159-FA50-4814-9209-8E1CC651CC63}"/>
              </a:ext>
            </a:extLst>
          </p:cNvPr>
          <p:cNvSpPr txBox="1">
            <a:spLocks/>
          </p:cNvSpPr>
          <p:nvPr/>
        </p:nvSpPr>
        <p:spPr>
          <a:xfrm>
            <a:off x="239037" y="3454084"/>
            <a:ext cx="4669847" cy="18466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4000" dirty="0">
                <a:latin typeface="Proxima Nova" panose="02000506030000020004" pitchFamily="2" charset="77"/>
                <a:ea typeface="Lato" charset="0"/>
                <a:cs typeface="Lato" charset="0"/>
              </a:rPr>
              <a:t>Example automated captions: </a:t>
            </a:r>
            <a:r>
              <a:rPr lang="en-US" sz="3400" dirty="0">
                <a:latin typeface="Proxima Nova" panose="02000506030000020004" pitchFamily="2" charset="77"/>
                <a:ea typeface="Lato" charset="0"/>
                <a:cs typeface="Lato" charset="0"/>
                <a:hlinkClick r:id="rId3"/>
              </a:rPr>
              <a:t>a11yoz.com/</a:t>
            </a:r>
            <a:r>
              <a:rPr lang="en-US" sz="3400" dirty="0" err="1">
                <a:latin typeface="Proxima Nova" panose="02000506030000020004" pitchFamily="2" charset="77"/>
                <a:ea typeface="Lato" charset="0"/>
                <a:cs typeface="Lato" charset="0"/>
                <a:hlinkClick r:id="rId3"/>
              </a:rPr>
              <a:t>captionfail</a:t>
            </a:r>
            <a:endParaRPr lang="en-US" sz="3400" dirty="0">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3300870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Resources</a:t>
            </a:r>
          </a:p>
        </p:txBody>
      </p:sp>
      <p:sp>
        <p:nvSpPr>
          <p:cNvPr id="8" name="Content Placeholder 2">
            <a:extLst>
              <a:ext uri="{FF2B5EF4-FFF2-40B4-BE49-F238E27FC236}">
                <a16:creationId xmlns:a16="http://schemas.microsoft.com/office/drawing/2014/main" id="{55187246-6A19-40C7-9585-B184E5294AC5}"/>
              </a:ext>
            </a:extLst>
          </p:cNvPr>
          <p:cNvSpPr txBox="1">
            <a:spLocks/>
          </p:cNvSpPr>
          <p:nvPr/>
        </p:nvSpPr>
        <p:spPr>
          <a:xfrm>
            <a:off x="886803" y="1486189"/>
            <a:ext cx="10466997" cy="3526971"/>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4400" b="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kumimoji="0" lang="en-US" altLang="en-US" sz="3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AccessibilityOz – </a:t>
            </a:r>
            <a:r>
              <a:rPr lang="en-US" altLang="en-US" sz="3000" b="1" dirty="0">
                <a:solidFill>
                  <a:sysClr val="windowText" lastClr="000000"/>
                </a:solidFill>
              </a:rPr>
              <a:t>Resources – </a:t>
            </a:r>
            <a:r>
              <a:rPr kumimoji="0" lang="en-US" altLang="en-US" sz="3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Articles</a:t>
            </a: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2"/>
              </a:rPr>
              <a:t>8 steps to creating accessible video</a:t>
            </a:r>
            <a:endParaRPr lang="en-US" altLang="en-US" sz="3000" dirty="0">
              <a:solidFill>
                <a:sysClr val="windowText" lastClr="000000"/>
              </a:solidFill>
            </a:endParaRP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3"/>
              </a:rPr>
              <a:t>Video Accessibility Principles</a:t>
            </a:r>
            <a:endParaRPr lang="en-US" altLang="en-US" sz="3000" dirty="0">
              <a:solidFill>
                <a:sysClr val="windowText" lastClr="000000"/>
              </a:solidFill>
            </a:endParaRP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4"/>
              </a:rPr>
              <a:t>Accessible videos are your friend</a:t>
            </a:r>
            <a:endParaRPr lang="en-US" altLang="en-US" sz="3000" dirty="0">
              <a:solidFill>
                <a:sysClr val="windowText" lastClr="000000"/>
              </a:solidFill>
            </a:endParaRPr>
          </a:p>
          <a:p>
            <a:pPr lvl="0"/>
            <a:r>
              <a:rPr lang="en-US" altLang="en-US" sz="3000" b="1" dirty="0">
                <a:solidFill>
                  <a:sysClr val="windowText" lastClr="000000"/>
                </a:solidFill>
              </a:rPr>
              <a:t>AccessibilityOz – Resources – Webinars</a:t>
            </a: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5"/>
              </a:rPr>
              <a:t>Video and Accessibility webinar</a:t>
            </a:r>
            <a:endParaRPr lang="en-US" altLang="en-US" sz="3000" dirty="0">
              <a:solidFill>
                <a:sysClr val="windowText" lastClr="000000"/>
              </a:solidFill>
            </a:endParaRPr>
          </a:p>
          <a:p>
            <a:pPr lvl="0"/>
            <a:r>
              <a:rPr lang="en-US" altLang="en-US" sz="3000" b="1" dirty="0">
                <a:solidFill>
                  <a:sysClr val="windowText" lastClr="000000"/>
                </a:solidFill>
              </a:rPr>
              <a:t>AccessibilityOz – Factsheets</a:t>
            </a:r>
          </a:p>
          <a:p>
            <a:pPr marL="457200" lvl="0" indent="-457200">
              <a:buClr>
                <a:srgbClr val="E65225"/>
              </a:buClr>
              <a:buFont typeface="Arial" panose="020B0604020202020204" pitchFamily="34" charset="0"/>
              <a:buChar char="•"/>
            </a:pPr>
            <a:r>
              <a:rPr lang="en-US" altLang="en-US" sz="3000" dirty="0">
                <a:solidFill>
                  <a:sysClr val="windowText" lastClr="000000"/>
                </a:solidFill>
                <a:hlinkClick r:id="rId6"/>
              </a:rPr>
              <a:t>Video accessibility principles, impact on users, testing checklist</a:t>
            </a:r>
            <a:endParaRPr lang="en-US" altLang="en-US" sz="3000" dirty="0">
              <a:solidFill>
                <a:sysClr val="windowText" lastClr="000000"/>
              </a:solidFill>
            </a:endParaRPr>
          </a:p>
        </p:txBody>
      </p:sp>
    </p:spTree>
    <p:extLst>
      <p:ext uri="{BB962C8B-B14F-4D97-AF65-F5344CB8AC3E}">
        <p14:creationId xmlns:p14="http://schemas.microsoft.com/office/powerpoint/2010/main" val="328505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About video - mobile</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6655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90% of consumers watch video using mobile</a:t>
            </a:r>
          </a:p>
          <a:p>
            <a:pPr marL="571500" lvl="1" indent="-571500">
              <a:spcBef>
                <a:spcPts val="600"/>
              </a:spcBef>
              <a:buClr>
                <a:srgbClr val="E65225"/>
              </a:buClr>
              <a:buSzPct val="100000"/>
            </a:pPr>
            <a:r>
              <a:rPr lang="en-US" altLang="en-US" sz="3600" dirty="0"/>
              <a:t>70% of YouTube consumption is from mobile</a:t>
            </a:r>
          </a:p>
          <a:p>
            <a:pPr marL="571500" lvl="1" indent="-571500">
              <a:spcBef>
                <a:spcPts val="600"/>
              </a:spcBef>
              <a:buClr>
                <a:srgbClr val="E65225"/>
              </a:buClr>
              <a:buSzPct val="100000"/>
            </a:pPr>
            <a:r>
              <a:rPr lang="en-US" altLang="en-US" sz="3600" dirty="0"/>
              <a:t>More than 75% of all video content is viewed on mobile (up from 50% in 2019) and 90% of Twitter video</a:t>
            </a:r>
          </a:p>
        </p:txBody>
      </p:sp>
    </p:spTree>
    <p:extLst>
      <p:ext uri="{BB962C8B-B14F-4D97-AF65-F5344CB8AC3E}">
        <p14:creationId xmlns:p14="http://schemas.microsoft.com/office/powerpoint/2010/main" val="2386976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52F9DDC-2C30-4520-A66A-8DCAAD31B68C}"/>
              </a:ext>
            </a:extLst>
          </p:cNvPr>
          <p:cNvSpPr>
            <a:spLocks noGrp="1"/>
          </p:cNvSpPr>
          <p:nvPr>
            <p:ph type="title" idx="4294967295"/>
          </p:nvPr>
        </p:nvSpPr>
        <p:spPr>
          <a:xfrm>
            <a:off x="838200" y="365125"/>
            <a:ext cx="10515600" cy="1325563"/>
          </a:xfrm>
          <a:prstGeom prst="rect">
            <a:avLst/>
          </a:prstGeom>
        </p:spPr>
        <p:txBody>
          <a:bodyPr/>
          <a:lstStyle/>
          <a:p>
            <a:r>
              <a:rPr lang="en-US" dirty="0"/>
              <a:t>What’s needed for full accessibility?</a:t>
            </a:r>
          </a:p>
        </p:txBody>
      </p:sp>
      <p:sp>
        <p:nvSpPr>
          <p:cNvPr id="3" name="Text Placeholder 2"/>
          <p:cNvSpPr>
            <a:spLocks noGrp="1"/>
          </p:cNvSpPr>
          <p:nvPr>
            <p:ph type="body" sz="quarter" idx="4294967295"/>
          </p:nvPr>
        </p:nvSpPr>
        <p:spPr>
          <a:xfrm>
            <a:off x="6544235" y="293688"/>
            <a:ext cx="5647765" cy="6376987"/>
          </a:xfrm>
          <a:prstGeom prst="rect">
            <a:avLst/>
          </a:prstGeom>
        </p:spPr>
        <p:txBody>
          <a:bodyPr anchor="ctr"/>
          <a:lstStyle/>
          <a:p>
            <a:pPr marL="0" indent="0">
              <a:buNone/>
            </a:pPr>
            <a:r>
              <a:rPr lang="en-AU" sz="4400" dirty="0"/>
              <a:t>To enjoy online materials you need to have three browsers, three screen readers and a smartphone with accessibility features, and extreme patience, and still satisfaction is not guaranteed.</a:t>
            </a:r>
          </a:p>
        </p:txBody>
      </p:sp>
    </p:spTree>
    <p:extLst>
      <p:ext uri="{BB962C8B-B14F-4D97-AF65-F5344CB8AC3E}">
        <p14:creationId xmlns:p14="http://schemas.microsoft.com/office/powerpoint/2010/main" val="4116142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5768-A59C-4866-B298-E4FA044C3321}"/>
              </a:ext>
            </a:extLst>
          </p:cNvPr>
          <p:cNvSpPr txBox="1">
            <a:spLocks noGrp="1"/>
          </p:cNvSpPr>
          <p:nvPr>
            <p:ph type="title"/>
          </p:nvPr>
        </p:nvSpPr>
        <p:spPr>
          <a:xfrm>
            <a:off x="720301" y="3087906"/>
            <a:ext cx="448213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Proxima Nova" panose="02000506030000020004" pitchFamily="2" charset="77"/>
                <a:ea typeface="Lato" charset="0"/>
                <a:cs typeface="Lato" charset="0"/>
              </a:rPr>
              <a:t>Questions?</a:t>
            </a:r>
          </a:p>
        </p:txBody>
      </p:sp>
    </p:spTree>
    <p:extLst>
      <p:ext uri="{BB962C8B-B14F-4D97-AF65-F5344CB8AC3E}">
        <p14:creationId xmlns:p14="http://schemas.microsoft.com/office/powerpoint/2010/main" val="316055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About video uploads and views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409252"/>
            <a:ext cx="10466997" cy="3783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500 hours of video content is uploaded every minute to YouTube</a:t>
            </a:r>
          </a:p>
          <a:p>
            <a:pPr marL="571500" lvl="1" indent="-571500">
              <a:spcBef>
                <a:spcPts val="600"/>
              </a:spcBef>
              <a:buClr>
                <a:srgbClr val="E65225"/>
              </a:buClr>
              <a:buSzPct val="100000"/>
            </a:pPr>
            <a:r>
              <a:rPr lang="en-US" altLang="en-US" sz="3600" dirty="0"/>
              <a:t>Facebook has more than 8 billion video views per day, Twitter has more than 2 billion, TikTok: 1 billion</a:t>
            </a:r>
          </a:p>
          <a:p>
            <a:pPr marL="571500" lvl="1" indent="-571500">
              <a:spcBef>
                <a:spcPts val="600"/>
              </a:spcBef>
              <a:buClr>
                <a:srgbClr val="E65225"/>
              </a:buClr>
              <a:buSzPct val="100000"/>
            </a:pPr>
            <a:r>
              <a:rPr lang="en-US" altLang="en-US" sz="3600" dirty="0"/>
              <a:t>Video posts on LinkedIn are shared 20 times more than other formats</a:t>
            </a:r>
          </a:p>
          <a:p>
            <a:pPr marL="571500" lvl="1" indent="-571500">
              <a:spcBef>
                <a:spcPts val="600"/>
              </a:spcBef>
              <a:buClr>
                <a:srgbClr val="E65225"/>
              </a:buClr>
              <a:buSzPct val="100000"/>
            </a:pPr>
            <a:r>
              <a:rPr lang="en-US" altLang="en-US" sz="3600" dirty="0"/>
              <a:t>Video posts on social media get 48% more views</a:t>
            </a:r>
          </a:p>
          <a:p>
            <a:pPr marL="571500" lvl="1" indent="-571500">
              <a:spcBef>
                <a:spcPts val="600"/>
              </a:spcBef>
              <a:buClr>
                <a:srgbClr val="E65225"/>
              </a:buClr>
              <a:buSzPct val="100000"/>
            </a:pPr>
            <a:r>
              <a:rPr lang="en-US" altLang="en-US" sz="3600" dirty="0"/>
              <a:t>Video advertising in the US was estimated at $55 billion per year</a:t>
            </a:r>
          </a:p>
          <a:p>
            <a:pPr marL="571500" lvl="1" indent="-571500">
              <a:spcBef>
                <a:spcPts val="600"/>
              </a:spcBef>
              <a:buClr>
                <a:srgbClr val="E65225"/>
              </a:buClr>
              <a:buSzPct val="100000"/>
            </a:pPr>
            <a:endParaRPr lang="en-US" altLang="en-US" sz="3600" dirty="0"/>
          </a:p>
          <a:p>
            <a:pPr marL="571500" lvl="1" indent="-571500">
              <a:spcBef>
                <a:spcPts val="600"/>
              </a:spcBef>
              <a:buClr>
                <a:srgbClr val="E65225"/>
              </a:buClr>
              <a:buSzPct val="100000"/>
            </a:pPr>
            <a:endParaRPr lang="en-US" altLang="en-US" sz="3600" dirty="0"/>
          </a:p>
          <a:p>
            <a:pPr marL="571500" lvl="1" indent="-571500">
              <a:spcBef>
                <a:spcPts val="600"/>
              </a:spcBef>
              <a:buClr>
                <a:srgbClr val="E65225"/>
              </a:buClr>
              <a:buSzPct val="100000"/>
            </a:pPr>
            <a:endParaRPr lang="en-US" altLang="en-US" sz="3600" dirty="0"/>
          </a:p>
        </p:txBody>
      </p:sp>
    </p:spTree>
    <p:extLst>
      <p:ext uri="{BB962C8B-B14F-4D97-AF65-F5344CB8AC3E}">
        <p14:creationId xmlns:p14="http://schemas.microsoft.com/office/powerpoint/2010/main" val="69319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About video captions and transcripts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6655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92% of consumers watch videos with the sound off, with 50% relying on captions</a:t>
            </a:r>
          </a:p>
          <a:p>
            <a:pPr marL="571500" lvl="1" indent="-571500">
              <a:spcBef>
                <a:spcPts val="600"/>
              </a:spcBef>
              <a:buClr>
                <a:srgbClr val="E65225"/>
              </a:buClr>
              <a:buSzPct val="100000"/>
            </a:pPr>
            <a:r>
              <a:rPr lang="en-US" altLang="en-US" sz="3600" dirty="0"/>
              <a:t>85% of videos on Facebook and 80% of videos on LinkedIn are watched without sound</a:t>
            </a:r>
          </a:p>
          <a:p>
            <a:pPr marL="571500" lvl="1" indent="-571500">
              <a:spcBef>
                <a:spcPts val="600"/>
              </a:spcBef>
              <a:buClr>
                <a:srgbClr val="E65225"/>
              </a:buClr>
              <a:buSzPct val="100000"/>
            </a:pPr>
            <a:r>
              <a:rPr lang="en-US" altLang="en-US" sz="3600" dirty="0"/>
              <a:t>80% of people that use captions are </a:t>
            </a:r>
            <a:r>
              <a:rPr lang="en-US" altLang="en-US" sz="3600" b="1" dirty="0"/>
              <a:t>not</a:t>
            </a:r>
            <a:r>
              <a:rPr lang="en-US" altLang="en-US" sz="3600" dirty="0"/>
              <a:t> Deaf or Hard Of Hearing</a:t>
            </a:r>
          </a:p>
        </p:txBody>
      </p:sp>
    </p:spTree>
    <p:extLst>
      <p:ext uri="{BB962C8B-B14F-4D97-AF65-F5344CB8AC3E}">
        <p14:creationId xmlns:p14="http://schemas.microsoft.com/office/powerpoint/2010/main" val="220431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254B3C-5C3F-4B69-B415-A1AB49347B70}"/>
              </a:ext>
            </a:extLst>
          </p:cNvPr>
          <p:cNvSpPr txBox="1">
            <a:spLocks noGrp="1"/>
          </p:cNvSpPr>
          <p:nvPr>
            <p:ph type="title"/>
          </p:nvPr>
        </p:nvSpPr>
        <p:spPr>
          <a:xfrm>
            <a:off x="838200" y="734008"/>
            <a:ext cx="10515600" cy="9566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377" rtl="0" eaLnBrk="1" latinLnBrk="0" hangingPunct="1">
              <a:lnSpc>
                <a:spcPct val="90000"/>
              </a:lnSpc>
              <a:spcBef>
                <a:spcPct val="0"/>
              </a:spcBef>
              <a:buNone/>
              <a:defRPr sz="4400" b="1" kern="1200">
                <a:solidFill>
                  <a:srgbClr val="E65225"/>
                </a:solidFill>
                <a:latin typeface="Calibri" panose="020F0502020204030204" pitchFamily="34" charset="0"/>
                <a:ea typeface="+mj-ea"/>
                <a:cs typeface="Calibri" panose="020F050202020403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rgbClr val="E65225"/>
                </a:solidFill>
                <a:effectLst/>
                <a:uLnTx/>
                <a:uFillTx/>
                <a:latin typeface="Calibri" panose="020F0502020204030204" pitchFamily="34" charset="0"/>
                <a:ea typeface="+mj-ea"/>
                <a:cs typeface="Calibri" panose="020F0502020204030204" pitchFamily="34" charset="0"/>
              </a:rPr>
              <a:t>About video captions and transcripts</a:t>
            </a:r>
          </a:p>
        </p:txBody>
      </p:sp>
      <p:sp>
        <p:nvSpPr>
          <p:cNvPr id="7" name="Content Placeholder 2">
            <a:extLst>
              <a:ext uri="{FF2B5EF4-FFF2-40B4-BE49-F238E27FC236}">
                <a16:creationId xmlns:a16="http://schemas.microsoft.com/office/drawing/2014/main" id="{D6FE6D95-48A0-4327-A4B2-54A7D8D21059}"/>
              </a:ext>
            </a:extLst>
          </p:cNvPr>
          <p:cNvSpPr txBox="1">
            <a:spLocks/>
          </p:cNvSpPr>
          <p:nvPr/>
        </p:nvSpPr>
        <p:spPr>
          <a:xfrm>
            <a:off x="886803" y="1665514"/>
            <a:ext cx="10466997" cy="35269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spcBef>
                <a:spcPts val="600"/>
              </a:spcBef>
              <a:buClr>
                <a:srgbClr val="E65225"/>
              </a:buClr>
              <a:buSzPct val="100000"/>
            </a:pPr>
            <a:r>
              <a:rPr lang="en-US" altLang="en-US" sz="3600" dirty="0"/>
              <a:t>Captioned videos are watched to the end 40% more than uncaptioned videos</a:t>
            </a:r>
          </a:p>
          <a:p>
            <a:pPr marL="571500" lvl="1" indent="-571500">
              <a:spcBef>
                <a:spcPts val="600"/>
              </a:spcBef>
              <a:buClr>
                <a:srgbClr val="E65225"/>
              </a:buClr>
              <a:buSzPct val="100000"/>
            </a:pPr>
            <a:r>
              <a:rPr lang="en-US" altLang="en-US" sz="3600" dirty="0"/>
              <a:t>Videos with transcripts earned 16% more revenue than videos without transcripts</a:t>
            </a:r>
          </a:p>
        </p:txBody>
      </p:sp>
    </p:spTree>
    <p:extLst>
      <p:ext uri="{BB962C8B-B14F-4D97-AF65-F5344CB8AC3E}">
        <p14:creationId xmlns:p14="http://schemas.microsoft.com/office/powerpoint/2010/main" val="100476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F2AC-484F-2E94-6658-C3867154A970}"/>
              </a:ext>
            </a:extLst>
          </p:cNvPr>
          <p:cNvSpPr>
            <a:spLocks noGrp="1"/>
          </p:cNvSpPr>
          <p:nvPr>
            <p:ph type="title"/>
          </p:nvPr>
        </p:nvSpPr>
        <p:spPr/>
        <p:txBody>
          <a:bodyPr/>
          <a:lstStyle/>
          <a:p>
            <a:r>
              <a:rPr lang="en-AU" dirty="0"/>
              <a:t>Creating accessible video</a:t>
            </a:r>
          </a:p>
        </p:txBody>
      </p:sp>
    </p:spTree>
    <p:extLst>
      <p:ext uri="{BB962C8B-B14F-4D97-AF65-F5344CB8AC3E}">
        <p14:creationId xmlns:p14="http://schemas.microsoft.com/office/powerpoint/2010/main" val="670102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4800" b="1" i="0" dirty="0">
            <a:latin typeface="Proxima Nova" panose="02000506030000020004"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1169</Words>
  <Application>Microsoft Office PowerPoint</Application>
  <PresentationFormat>Widescreen</PresentationFormat>
  <Paragraphs>150</Paragraphs>
  <Slides>51</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51</vt:i4>
      </vt:variant>
    </vt:vector>
  </HeadingPairs>
  <TitlesOfParts>
    <vt:vector size="67" baseType="lpstr">
      <vt:lpstr>Arial</vt:lpstr>
      <vt:lpstr>Calibri</vt:lpstr>
      <vt:lpstr>Calibri Light</vt:lpstr>
      <vt:lpstr>Poppins SemiBold</vt:lpstr>
      <vt:lpstr>Proxima Nova</vt:lpstr>
      <vt:lpstr>Proxima Nova Cn Lt</vt:lpstr>
      <vt:lpstr>Proxima Nova Extrabold</vt:lpstr>
      <vt:lpstr>Proxima Nova Lt</vt:lpstr>
      <vt:lpstr>Proxima Nova Medium</vt:lpstr>
      <vt:lpstr>Proxima Nova Semibold</vt:lpstr>
      <vt:lpstr>Roboto Light</vt:lpstr>
      <vt:lpstr>Source Sans Pro Regular</vt:lpstr>
      <vt:lpstr>Wingdings</vt:lpstr>
      <vt:lpstr>Office Theme</vt:lpstr>
      <vt:lpstr>Custom Design</vt:lpstr>
      <vt:lpstr>2_Office Theme</vt:lpstr>
      <vt:lpstr>Video and accessibility</vt:lpstr>
      <vt:lpstr>Video statistics</vt:lpstr>
      <vt:lpstr>About video numbers</vt:lpstr>
      <vt:lpstr>About video traffic</vt:lpstr>
      <vt:lpstr>About video - mobile</vt:lpstr>
      <vt:lpstr>About video uploads and views</vt:lpstr>
      <vt:lpstr>About video captions and transcripts</vt:lpstr>
      <vt:lpstr>About video captions and transcripts</vt:lpstr>
      <vt:lpstr>Creating accessible video</vt:lpstr>
      <vt:lpstr>Common accessibility issues for video</vt:lpstr>
      <vt:lpstr>Quote about video for blind people</vt:lpstr>
      <vt:lpstr>So, how do you create an accessible video experience?</vt:lpstr>
      <vt:lpstr>Accessible video</vt:lpstr>
      <vt:lpstr>Step One No flashing content</vt:lpstr>
      <vt:lpstr>No flashing</vt:lpstr>
      <vt:lpstr>Pokémon Shock</vt:lpstr>
      <vt:lpstr>Flickering</vt:lpstr>
      <vt:lpstr>Step Two Never auto-play</vt:lpstr>
      <vt:lpstr>Impact: Auto-play</vt:lpstr>
      <vt:lpstr>There may not be a website mechanism to pause or stop the video.</vt:lpstr>
      <vt:lpstr>No global setting to stop autoplay on YouTube</vt:lpstr>
      <vt:lpstr>Auto-play</vt:lpstr>
      <vt:lpstr>Step Three Accessible video player</vt:lpstr>
      <vt:lpstr>Accessible media player</vt:lpstr>
      <vt:lpstr>Keyboard trap</vt:lpstr>
      <vt:lpstr>Keyboard trap</vt:lpstr>
      <vt:lpstr>Keyboard focus missing</vt:lpstr>
      <vt:lpstr>So we built…</vt:lpstr>
      <vt:lpstr>OzPlayer features</vt:lpstr>
      <vt:lpstr>YouTube is accessible, right?</vt:lpstr>
      <vt:lpstr>Access Able Player and OzPlayer</vt:lpstr>
      <vt:lpstr>Step Four Accessible content</vt:lpstr>
      <vt:lpstr>Accessible content</vt:lpstr>
      <vt:lpstr>Low color contrast</vt:lpstr>
      <vt:lpstr>Step Five Accessible transcripts</vt:lpstr>
      <vt:lpstr>Who are transcripts for?</vt:lpstr>
      <vt:lpstr>Accessible transcript</vt:lpstr>
      <vt:lpstr>Accessible transcript</vt:lpstr>
      <vt:lpstr>Step Six Accessible captions</vt:lpstr>
      <vt:lpstr>Who are captions for?</vt:lpstr>
      <vt:lpstr>Accessible captions</vt:lpstr>
      <vt:lpstr>Accessible captions</vt:lpstr>
      <vt:lpstr>YouTube captioning</vt:lpstr>
      <vt:lpstr>Step Seven Accessible audio descriptions</vt:lpstr>
      <vt:lpstr>Who are audio descriptions for?</vt:lpstr>
      <vt:lpstr>Accessible audio descriptions</vt:lpstr>
      <vt:lpstr>Accessible audio descriptions</vt:lpstr>
      <vt:lpstr>Examples</vt:lpstr>
      <vt:lpstr>Resources</vt:lpstr>
      <vt:lpstr>What’s needed for full accessibility?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Tomas</dc:creator>
  <cp:lastModifiedBy>Gian Wild</cp:lastModifiedBy>
  <cp:revision>39</cp:revision>
  <dcterms:created xsi:type="dcterms:W3CDTF">2019-01-10T22:55:08Z</dcterms:created>
  <dcterms:modified xsi:type="dcterms:W3CDTF">2022-11-13T08:00:49Z</dcterms:modified>
</cp:coreProperties>
</file>