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9" r:id="rId3"/>
    <p:sldId id="268" r:id="rId4"/>
    <p:sldId id="279" r:id="rId5"/>
    <p:sldId id="276" r:id="rId6"/>
    <p:sldId id="277" r:id="rId7"/>
    <p:sldId id="281" r:id="rId8"/>
    <p:sldId id="275" r:id="rId9"/>
    <p:sldId id="280" r:id="rId10"/>
    <p:sldId id="321" r:id="rId11"/>
    <p:sldId id="290" r:id="rId12"/>
    <p:sldId id="291" r:id="rId13"/>
    <p:sldId id="289" r:id="rId14"/>
    <p:sldId id="292" r:id="rId15"/>
    <p:sldId id="293" r:id="rId16"/>
    <p:sldId id="294" r:id="rId17"/>
    <p:sldId id="295" r:id="rId18"/>
    <p:sldId id="296" r:id="rId19"/>
    <p:sldId id="304" r:id="rId20"/>
    <p:sldId id="306" r:id="rId21"/>
    <p:sldId id="315" r:id="rId22"/>
    <p:sldId id="269" r:id="rId23"/>
    <p:sldId id="270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0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90BC8-A024-42A5-A2C4-24A1342222B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02147-EA16-40ED-A349-B6F03C8C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2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7908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Functional requirements such as user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Include a11y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Direct testing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Partially, need to shift the market so vendors provide better info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Also, need organizational will to rule those out that do not provide good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2A23D-E7C8-4CE4-B655-2BAD277C70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12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Buy over build ramped up with pandemic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Products are just better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Fewer niches not filled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Used to say and hear “select the most accessible product that meets the business needs”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A11y is a business need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We’ll discuss how you can formalize this throughout a procurement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2A23D-E7C8-4CE4-B655-2BAD277C70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807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Where is the point of diminished returns?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2A23D-E7C8-4CE4-B655-2BAD277C70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09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Limited Vision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 visual mode of operation is provided, ICT shall provide at least one mode of operation that enables users to make use of limited vision.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2A23D-E7C8-4CE4-B655-2BAD277C70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7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situation if you have 2, one at 2.1 and one at 2.0, and the one at 2.1 wins just because they have accounted for the new SC.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vendor might claim 2.1, but still score lower to one that claims 2.0 and does it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2A23D-E7C8-4CE4-B655-2BAD277C70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5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Recent story about requesting one, vendor realizing the current one was for the product before they completely rewrote it on a different tech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2A23D-E7C8-4CE4-B655-2BAD277C70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32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Opportunity here to have work spread out a bit</a:t>
            </a:r>
          </a:p>
          <a:p>
            <a:endParaRPr lang="en-US" dirty="0"/>
          </a:p>
          <a:p>
            <a:r>
              <a:rPr lang="en-US" dirty="0"/>
              <a:t>2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Will to go with the ones that do answer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See a divergence between a11y and infosec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kinds of questions are asked, and answered, regularly with infosec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And…when vendors don’t answer a11y questions we keep them in the pool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When they don’t answer infosec they are typically out of the running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2A23D-E7C8-4CE4-B655-2BAD277C70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30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Makes sense to have senior leadership involved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will be tested at some 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Objective scoring makes the process more straightforward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Former experience from previous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2A23D-E7C8-4CE4-B655-2BAD277C70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831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to avoid product owner pushing a purchase through when a11y is demonstrably bad compared to others in the pool.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2A23D-E7C8-4CE4-B655-2BAD277C70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51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5A1DC65-F1BF-4F32-AA2C-52F3CCBD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CE86691-1F7B-4545-A9FA-66F922B8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17C835D-2EDC-4AC0-A471-1447BE23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5464F7-34AF-4893-9FCA-B22F68DE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4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8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8367"/>
            <a:ext cx="10972800" cy="1676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475493"/>
            <a:ext cx="10972800" cy="21791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2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68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69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1532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4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0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36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1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9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ent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1656"/>
            <a:ext cx="10972800" cy="3268266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2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657600"/>
            <a:ext cx="10972800" cy="121920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0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ctice-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657600"/>
            <a:ext cx="10972800" cy="121920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FFE1F8-63DF-4C08-9E89-DB0F71D96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2813" y="5029200"/>
            <a:ext cx="12954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962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5548402"/>
            <a:ext cx="10972800" cy="381000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6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ent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1656"/>
            <a:ext cx="10972800" cy="3268266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5548402"/>
            <a:ext cx="10972800" cy="381000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5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Content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17986"/>
            <a:ext cx="10972800" cy="4822031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1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99DE3-9453-4E28-B3C8-F9CC988523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57FBF-83D2-4D4E-B3DC-EB3071995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3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ic.org/policy/accessibility/vpa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1295401"/>
            <a:ext cx="9829800" cy="1470025"/>
          </a:xfrm>
        </p:spPr>
        <p:txBody>
          <a:bodyPr>
            <a:normAutofit/>
          </a:bodyPr>
          <a:lstStyle/>
          <a:p>
            <a:r>
              <a:rPr lang="en-US" dirty="0"/>
              <a:t>Advanced Techniques to Make the VPAT More Effective</a:t>
            </a:r>
            <a:endParaRPr 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6" name="Picture 5" descr="WebAIM: Web Accessibility In Mi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3505201"/>
            <a:ext cx="4495800" cy="119006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181600"/>
            <a:ext cx="6858000" cy="1181100"/>
          </a:xfrm>
        </p:spPr>
        <p:txBody>
          <a:bodyPr>
            <a:normAutofit/>
          </a:bodyPr>
          <a:lstStyle/>
          <a:p>
            <a:r>
              <a:rPr lang="en-US" sz="2400" dirty="0"/>
              <a:t>Rob Carr</a:t>
            </a:r>
          </a:p>
          <a:p>
            <a:r>
              <a:rPr lang="en-US" sz="2400" dirty="0"/>
              <a:t>WebAIM.org</a:t>
            </a:r>
          </a:p>
        </p:txBody>
      </p:sp>
    </p:spTree>
    <p:extLst>
      <p:ext uri="{BB962C8B-B14F-4D97-AF65-F5344CB8AC3E}">
        <p14:creationId xmlns:p14="http://schemas.microsoft.com/office/powerpoint/2010/main" val="2305423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41F34-1630-C9A6-2F1F-82BA2DF8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Vetting General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F6DF5-EBCA-BE08-0B3F-171D37907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is Informative</a:t>
            </a:r>
          </a:p>
        </p:txBody>
      </p:sp>
    </p:spTree>
    <p:extLst>
      <p:ext uri="{BB962C8B-B14F-4D97-AF65-F5344CB8AC3E}">
        <p14:creationId xmlns:p14="http://schemas.microsoft.com/office/powerpoint/2010/main" val="5345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5847-B81A-729F-A704-A9C57CC9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B2E18-7EEB-3973-7DFF-A31E25B7C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</a:t>
            </a:r>
          </a:p>
          <a:p>
            <a:r>
              <a:rPr lang="en-US" dirty="0"/>
              <a:t>Date</a:t>
            </a:r>
          </a:p>
          <a:p>
            <a:r>
              <a:rPr lang="en-US" dirty="0"/>
              <a:t>Contact</a:t>
            </a:r>
          </a:p>
          <a:p>
            <a:pPr lvl="1"/>
            <a:r>
              <a:rPr lang="en-US" dirty="0"/>
              <a:t>Ask to specify role; nice to see an accessibility address or role</a:t>
            </a:r>
          </a:p>
          <a:p>
            <a:r>
              <a:rPr lang="en-US" dirty="0"/>
              <a:t>Notes</a:t>
            </a:r>
          </a:p>
          <a:p>
            <a:pPr lvl="1"/>
            <a:r>
              <a:rPr lang="en-US" dirty="0"/>
              <a:t>Ask to include overview of vendor accessibility program</a:t>
            </a:r>
          </a:p>
          <a:p>
            <a:r>
              <a:rPr lang="en-US" dirty="0"/>
              <a:t>Evaluation Methods Used</a:t>
            </a:r>
          </a:p>
          <a:p>
            <a:pPr lvl="1"/>
            <a:r>
              <a:rPr lang="en-US" dirty="0"/>
              <a:t>Ask for details, including if done by third party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25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861A-0D55-F7F2-E607-0C75FD78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8C069-07D2-163B-9AB9-2DB153BEA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show overall conformance</a:t>
            </a:r>
          </a:p>
          <a:p>
            <a:r>
              <a:rPr lang="en-US" dirty="0"/>
              <a:t>Specifies which standards vendor uses</a:t>
            </a:r>
          </a:p>
        </p:txBody>
      </p:sp>
    </p:spTree>
    <p:extLst>
      <p:ext uri="{BB962C8B-B14F-4D97-AF65-F5344CB8AC3E}">
        <p14:creationId xmlns:p14="http://schemas.microsoft.com/office/powerpoint/2010/main" val="3879104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1940-2830-0E30-BB6B-829C8739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Vetting the ACR: Technical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B9E28-C943-EDC8-72D1-C29117A80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conformance</a:t>
            </a:r>
          </a:p>
          <a:p>
            <a:pPr lvl="1"/>
            <a:r>
              <a:rPr lang="en-US" dirty="0"/>
              <a:t>Team with accessibility specialist, IT, etc.</a:t>
            </a:r>
          </a:p>
          <a:p>
            <a:pPr lvl="1"/>
            <a:r>
              <a:rPr lang="en-US" dirty="0"/>
              <a:t>Nitpick</a:t>
            </a:r>
          </a:p>
          <a:p>
            <a:pPr lvl="2"/>
            <a:r>
              <a:rPr lang="en-US" dirty="0"/>
              <a:t>Supports: ask specifically how</a:t>
            </a:r>
          </a:p>
          <a:p>
            <a:pPr lvl="2"/>
            <a:r>
              <a:rPr lang="en-US" dirty="0"/>
              <a:t>Partially supports: ask for specific locations where not supported, timeline for fixes</a:t>
            </a:r>
          </a:p>
          <a:p>
            <a:pPr lvl="2"/>
            <a:r>
              <a:rPr lang="en-US" dirty="0"/>
              <a:t>Does not support: ask for timeline for fixes</a:t>
            </a:r>
          </a:p>
        </p:txBody>
      </p:sp>
    </p:spTree>
    <p:extLst>
      <p:ext uri="{BB962C8B-B14F-4D97-AF65-F5344CB8AC3E}">
        <p14:creationId xmlns:p14="http://schemas.microsoft.com/office/powerpoint/2010/main" val="241725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7EFD2-26B6-A9BF-7251-02F5DD09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Supports: Non-text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705C-6832-C63F-0038-C7F608A43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uses ARIA and alt attributes to provide images with text alternatives.</a:t>
            </a:r>
          </a:p>
          <a:p>
            <a:pPr lvl="1"/>
            <a:r>
              <a:rPr lang="en-US" dirty="0"/>
              <a:t>Possible Questions</a:t>
            </a:r>
          </a:p>
          <a:p>
            <a:pPr lvl="2"/>
            <a:r>
              <a:rPr lang="en-US" dirty="0"/>
              <a:t>How do you validate that these text alternatives convey intended meaning?</a:t>
            </a:r>
          </a:p>
          <a:p>
            <a:pPr lvl="2"/>
            <a:r>
              <a:rPr lang="en-US" dirty="0"/>
              <a:t>(Bigger picture): what guidance do you provide designers, developers, or content authors on writing text alternatives?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2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7EFD2-26B6-A9BF-7251-02F5DD09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Supports: Name, Role,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705C-6832-C63F-0038-C7F608A43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elements are programmatically associated with labels.</a:t>
            </a:r>
          </a:p>
          <a:p>
            <a:pPr lvl="1"/>
            <a:r>
              <a:rPr lang="en-US" dirty="0"/>
              <a:t>Possible questions</a:t>
            </a:r>
          </a:p>
          <a:p>
            <a:pPr lvl="2"/>
            <a:r>
              <a:rPr lang="en-US" dirty="0"/>
              <a:t>What technique(s) are used to make this association?</a:t>
            </a:r>
          </a:p>
          <a:p>
            <a:pPr lvl="2"/>
            <a:r>
              <a:rPr lang="en-US" dirty="0"/>
              <a:t>How do you validate this throughout the website?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7EFD2-26B6-A9BF-7251-02F5DD09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Supports: Name, Role, Value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705C-6832-C63F-0038-C7F608A43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elements are programmatically associated with labels using “for” and the “id” on the form elements.</a:t>
            </a:r>
          </a:p>
          <a:p>
            <a:pPr lvl="1"/>
            <a:r>
              <a:rPr lang="en-US" dirty="0"/>
              <a:t>Possible question</a:t>
            </a:r>
          </a:p>
          <a:p>
            <a:pPr lvl="2"/>
            <a:r>
              <a:rPr lang="en-US" dirty="0"/>
              <a:t>How do you validate this throughout the website?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6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CEC9-D6CB-3C2B-0B7A-FF3A275C9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Supports: Keyboard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E77FC-107C-1646-C051-112D8F57D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functionality is operable via keyboard.</a:t>
            </a:r>
          </a:p>
          <a:p>
            <a:pPr lvl="1"/>
            <a:r>
              <a:rPr lang="en-US" dirty="0"/>
              <a:t>Possible questions</a:t>
            </a:r>
          </a:p>
          <a:p>
            <a:pPr lvl="2"/>
            <a:r>
              <a:rPr lang="en-US" dirty="0"/>
              <a:t>Specifically, where is this not supported?</a:t>
            </a:r>
          </a:p>
          <a:p>
            <a:pPr lvl="2"/>
            <a:r>
              <a:rPr lang="en-US" dirty="0"/>
              <a:t>What techniques does the product use to implement this where it is supported?</a:t>
            </a:r>
          </a:p>
          <a:p>
            <a:pPr lvl="2"/>
            <a:r>
              <a:rPr lang="en-US" dirty="0"/>
              <a:t>What is the timeline for full support?</a:t>
            </a:r>
          </a:p>
        </p:txBody>
      </p:sp>
    </p:spTree>
    <p:extLst>
      <p:ext uri="{BB962C8B-B14F-4D97-AF65-F5344CB8AC3E}">
        <p14:creationId xmlns:p14="http://schemas.microsoft.com/office/powerpoint/2010/main" val="1611000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BC7B-8953-4838-1E64-13BB458BD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Not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9F33-DA87-13A0-0A87-55E8612F3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will it?</a:t>
            </a:r>
          </a:p>
          <a:p>
            <a:r>
              <a:rPr lang="en-US" dirty="0"/>
              <a:t>How is this part of the product roadmap overall?</a:t>
            </a:r>
          </a:p>
        </p:txBody>
      </p:sp>
    </p:spTree>
    <p:extLst>
      <p:ext uri="{BB962C8B-B14F-4D97-AF65-F5344CB8AC3E}">
        <p14:creationId xmlns:p14="http://schemas.microsoft.com/office/powerpoint/2010/main" val="245287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AE9F-C1FD-D276-2923-DECB57BE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The ACR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B7124-720D-C58E-F747-F9E483D8E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Prioritize impact of items on ACR and set score, EG:</a:t>
            </a:r>
          </a:p>
          <a:p>
            <a:pPr lvl="1"/>
            <a:r>
              <a:rPr lang="en-US" dirty="0"/>
              <a:t>Critical, 0 points</a:t>
            </a:r>
          </a:p>
          <a:p>
            <a:pPr lvl="1"/>
            <a:r>
              <a:rPr lang="en-US" dirty="0"/>
              <a:t>Bad, 1 point</a:t>
            </a:r>
          </a:p>
          <a:p>
            <a:pPr lvl="1"/>
            <a:r>
              <a:rPr lang="en-US" dirty="0"/>
              <a:t>Moderate, 2 points</a:t>
            </a:r>
          </a:p>
          <a:p>
            <a:pPr lvl="1"/>
            <a:r>
              <a:rPr lang="en-US" dirty="0"/>
              <a:t>Recommended, 3 points</a:t>
            </a:r>
          </a:p>
          <a:p>
            <a:pPr lvl="1"/>
            <a:r>
              <a:rPr lang="en-US" dirty="0"/>
              <a:t>No issue, 4 points</a:t>
            </a:r>
          </a:p>
          <a:p>
            <a:r>
              <a:rPr lang="en-US" dirty="0"/>
              <a:t>Similar approach to rate non-technical items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3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AA6E-A65C-82EA-7BE4-C92C1813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2F43-BC3C-E594-873D-7C4FCCEF0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Buying over building</a:t>
            </a:r>
          </a:p>
          <a:p>
            <a:r>
              <a:rPr lang="en-US" dirty="0"/>
              <a:t>Bought or built doesn’t matter to our audience</a:t>
            </a:r>
          </a:p>
          <a:p>
            <a:r>
              <a:rPr lang="en-US" dirty="0"/>
              <a:t>Internal and external audience</a:t>
            </a:r>
          </a:p>
          <a:p>
            <a:r>
              <a:rPr lang="en-US" dirty="0"/>
              <a:t>During decision making</a:t>
            </a:r>
          </a:p>
          <a:p>
            <a:r>
              <a:rPr lang="en-US" dirty="0"/>
              <a:t>Accessibility as a business need</a:t>
            </a:r>
          </a:p>
        </p:txBody>
      </p:sp>
    </p:spTree>
    <p:extLst>
      <p:ext uri="{BB962C8B-B14F-4D97-AF65-F5344CB8AC3E}">
        <p14:creationId xmlns:p14="http://schemas.microsoft.com/office/powerpoint/2010/main" val="429402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406457-F01B-C11B-9390-ABF3B049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Weighing Accessibility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00CB6D-F75C-DDF5-8F79-B94CDD1E73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Organizational will</a:t>
            </a:r>
          </a:p>
          <a:p>
            <a:r>
              <a:rPr lang="en-US" dirty="0"/>
              <a:t>Another internal reinforcer</a:t>
            </a:r>
          </a:p>
          <a:p>
            <a:r>
              <a:rPr lang="en-US" dirty="0"/>
              <a:t>Is the organization OK if someone asks about it?</a:t>
            </a:r>
          </a:p>
          <a:p>
            <a:r>
              <a:rPr lang="en-US" dirty="0"/>
              <a:t>Heavily enough to rule out product with bad accessibility</a:t>
            </a:r>
          </a:p>
          <a:p>
            <a:r>
              <a:rPr lang="en-US" dirty="0"/>
              <a:t>Anyone willing to share if already done?</a:t>
            </a:r>
          </a:p>
        </p:txBody>
      </p:sp>
      <p:pic>
        <p:nvPicPr>
          <p:cNvPr id="8" name="Content Placeholder 7" descr="Weights Uneven with solid fill">
            <a:extLst>
              <a:ext uri="{FF2B5EF4-FFF2-40B4-BE49-F238E27FC236}">
                <a16:creationId xmlns:a16="http://schemas.microsoft.com/office/drawing/2014/main" id="{ECF75BA1-9521-E157-BD88-A08A7CE996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2591" y="1625772"/>
            <a:ext cx="4761776" cy="4761776"/>
          </a:xfrm>
        </p:spPr>
      </p:pic>
    </p:spTree>
    <p:extLst>
      <p:ext uri="{BB962C8B-B14F-4D97-AF65-F5344CB8AC3E}">
        <p14:creationId xmlns:p14="http://schemas.microsoft.com/office/powerpoint/2010/main" val="1970557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D34547-ED0F-5F19-8484-354074C1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Leadership: Engage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44896F-63AE-E364-8065-A86AABB4F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Organizational will</a:t>
            </a:r>
          </a:p>
          <a:p>
            <a:pPr lvl="1"/>
            <a:r>
              <a:rPr lang="en-US" dirty="0"/>
              <a:t>Take the steps to build processes and adopt tools</a:t>
            </a:r>
          </a:p>
          <a:p>
            <a:pPr lvl="1"/>
            <a:r>
              <a:rPr lang="en-US" dirty="0"/>
              <a:t>Follow through on contract language</a:t>
            </a:r>
          </a:p>
          <a:p>
            <a:pPr lvl="1"/>
            <a:r>
              <a:rPr lang="en-US" dirty="0"/>
              <a:t>Create policy, governance</a:t>
            </a:r>
          </a:p>
          <a:p>
            <a:pPr lvl="1"/>
            <a:r>
              <a:rPr lang="en-US" dirty="0"/>
              <a:t>Allocate resources</a:t>
            </a:r>
          </a:p>
        </p:txBody>
      </p:sp>
    </p:spTree>
    <p:extLst>
      <p:ext uri="{BB962C8B-B14F-4D97-AF65-F5344CB8AC3E}">
        <p14:creationId xmlns:p14="http://schemas.microsoft.com/office/powerpoint/2010/main" val="1992480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B8B1-8431-B15F-8E14-6DFA6237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Procurement Documentation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23F33-07D5-8F91-C75C-9C7C054A3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Request for Information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Policy Driven Adoption of Accessibility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Request for Proposal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Accessibility Conformance Report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Contract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pic>
        <p:nvPicPr>
          <p:cNvPr id="6" name="Content Placeholder 5" descr="Work tools and supplies">
            <a:extLst>
              <a:ext uri="{FF2B5EF4-FFF2-40B4-BE49-F238E27FC236}">
                <a16:creationId xmlns:a16="http://schemas.microsoft.com/office/drawing/2014/main" id="{35E9374C-64DA-795A-E686-F723D0337C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13406" b="-1"/>
          <a:stretch/>
        </p:blipFill>
        <p:spPr>
          <a:xfrm>
            <a:off x="6197600" y="1600201"/>
            <a:ext cx="5384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256473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B8B1-8431-B15F-8E14-6DFA6237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Evaluation and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23F33-07D5-8F91-C75C-9C7C054A3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Demonstrations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Direct Testing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Scoring Matrix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pic>
        <p:nvPicPr>
          <p:cNvPr id="6" name="Content Placeholder 5" descr="Work tools and supplies">
            <a:extLst>
              <a:ext uri="{FF2B5EF4-FFF2-40B4-BE49-F238E27FC236}">
                <a16:creationId xmlns:a16="http://schemas.microsoft.com/office/drawing/2014/main" id="{35E9374C-64DA-795A-E686-F723D0337C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13406" b="-1"/>
          <a:stretch/>
        </p:blipFill>
        <p:spPr>
          <a:xfrm>
            <a:off x="6197600" y="1600201"/>
            <a:ext cx="5384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837376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4CA68C-5362-D862-4D58-677768D2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Thanks!</a:t>
            </a:r>
          </a:p>
        </p:txBody>
      </p:sp>
    </p:spTree>
    <p:extLst>
      <p:ext uri="{BB962C8B-B14F-4D97-AF65-F5344CB8AC3E}">
        <p14:creationId xmlns:p14="http://schemas.microsoft.com/office/powerpoint/2010/main" val="100788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5C78-7EE7-A201-07A9-F77E313A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72FE1-C251-648D-8F5A-E112C05BD3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Time collecting information</a:t>
            </a:r>
          </a:p>
          <a:p>
            <a:r>
              <a:rPr lang="en-US" sz="3200" dirty="0"/>
              <a:t>Value of the information </a:t>
            </a:r>
          </a:p>
          <a:p>
            <a:r>
              <a:rPr lang="en-US" sz="3200" dirty="0"/>
              <a:t>People</a:t>
            </a:r>
          </a:p>
          <a:p>
            <a:r>
              <a:rPr lang="en-US" sz="3200" dirty="0"/>
              <a:t>Tools</a:t>
            </a:r>
          </a:p>
          <a:p>
            <a:r>
              <a:rPr lang="en-US" sz="3200" dirty="0"/>
              <a:t>Knowledge</a:t>
            </a:r>
          </a:p>
          <a:p>
            <a:endParaRPr lang="en-US" dirty="0"/>
          </a:p>
        </p:txBody>
      </p:sp>
      <p:pic>
        <p:nvPicPr>
          <p:cNvPr id="6" name="Content Placeholder 5" descr="Scales of justice on blue background">
            <a:extLst>
              <a:ext uri="{FF2B5EF4-FFF2-40B4-BE49-F238E27FC236}">
                <a16:creationId xmlns:a16="http://schemas.microsoft.com/office/drawing/2014/main" id="{03FEF3B5-3DFB-DCC7-A32E-D34308A50D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68248"/>
            <a:ext cx="5384800" cy="3589866"/>
          </a:xfrm>
        </p:spPr>
      </p:pic>
    </p:spTree>
    <p:extLst>
      <p:ext uri="{BB962C8B-B14F-4D97-AF65-F5344CB8AC3E}">
        <p14:creationId xmlns:p14="http://schemas.microsoft.com/office/powerpoint/2010/main" val="66885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15789C-9B97-A152-FDB3-AD2415FC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Voluntary Product Accessibility Template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6DAF4E-ACC2-2BBA-D371-DD1509882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Or, </a:t>
            </a:r>
            <a:r>
              <a:rPr lang="en-US" dirty="0">
                <a:hlinkClick r:id="rId2"/>
              </a:rPr>
              <a:t>VPAT</a:t>
            </a:r>
            <a:endParaRPr lang="en-US" dirty="0"/>
          </a:p>
          <a:p>
            <a:r>
              <a:rPr lang="en-US" dirty="0"/>
              <a:t>Template for vendors to self-disclose accessibility</a:t>
            </a:r>
          </a:p>
          <a:p>
            <a:r>
              <a:rPr lang="en-US" dirty="0"/>
              <a:t>Based on different standards</a:t>
            </a:r>
          </a:p>
          <a:p>
            <a:r>
              <a:rPr lang="en-US" dirty="0"/>
              <a:t>Tool that we can use more effectively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2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1DB1-A230-0F68-A017-88CFC994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6D554-92A4-1497-C859-D44EF7143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Content Accessibility Guidelines (WCAG)</a:t>
            </a:r>
          </a:p>
          <a:p>
            <a:pPr lvl="1"/>
            <a:r>
              <a:rPr lang="en-US" dirty="0"/>
              <a:t>Version (2.0, 2.1, 2.2 imminent)</a:t>
            </a:r>
          </a:p>
          <a:p>
            <a:pPr lvl="1"/>
            <a:r>
              <a:rPr lang="en-US" dirty="0"/>
              <a:t>Level (A, AA, AAA)</a:t>
            </a:r>
          </a:p>
          <a:p>
            <a:r>
              <a:rPr lang="en-US" dirty="0"/>
              <a:t>Section 508</a:t>
            </a:r>
          </a:p>
          <a:p>
            <a:pPr lvl="1"/>
            <a:r>
              <a:rPr lang="en-US" dirty="0"/>
              <a:t>Scoping</a:t>
            </a:r>
          </a:p>
          <a:p>
            <a:pPr lvl="2"/>
            <a:r>
              <a:rPr lang="en-US" dirty="0"/>
              <a:t>Agency Official Communication</a:t>
            </a:r>
          </a:p>
          <a:p>
            <a:pPr lvl="1"/>
            <a:r>
              <a:rPr lang="en-US" dirty="0"/>
              <a:t>Functional Performance Criteria</a:t>
            </a:r>
          </a:p>
          <a:p>
            <a:r>
              <a:rPr lang="en-US" dirty="0"/>
              <a:t>State or local</a:t>
            </a:r>
          </a:p>
        </p:txBody>
      </p:sp>
    </p:spTree>
    <p:extLst>
      <p:ext uri="{BB962C8B-B14F-4D97-AF65-F5344CB8AC3E}">
        <p14:creationId xmlns:p14="http://schemas.microsoft.com/office/powerpoint/2010/main" val="357426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E55B-6355-3E9C-54C9-72773CE9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8C7F6-BAE4-15F9-18E1-B2144F4B9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Vendors may still aim for WCAG 2.0</a:t>
            </a:r>
          </a:p>
          <a:p>
            <a:pPr lvl="1"/>
            <a:r>
              <a:rPr lang="en-US" dirty="0"/>
              <a:t>Will they self select out if you refer to 2.1?</a:t>
            </a:r>
          </a:p>
          <a:p>
            <a:r>
              <a:rPr lang="en-US" dirty="0"/>
              <a:t>What you select ripples throughout the process</a:t>
            </a:r>
          </a:p>
          <a:p>
            <a:r>
              <a:rPr lang="en-US" dirty="0"/>
              <a:t>Scoring should settle discrepancies in versions</a:t>
            </a:r>
          </a:p>
        </p:txBody>
      </p:sp>
    </p:spTree>
    <p:extLst>
      <p:ext uri="{BB962C8B-B14F-4D97-AF65-F5344CB8AC3E}">
        <p14:creationId xmlns:p14="http://schemas.microsoft.com/office/powerpoint/2010/main" val="410851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4100-E8D6-8FDE-E633-734992EE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Conformance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F1EDD-50E0-3BE1-F498-F1DBC5A86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Or, ACR</a:t>
            </a:r>
          </a:p>
          <a:p>
            <a:r>
              <a:rPr lang="en-US" dirty="0"/>
              <a:t>VPAT when completed by vendor</a:t>
            </a:r>
          </a:p>
          <a:p>
            <a:pPr lvl="1"/>
            <a:r>
              <a:rPr lang="en-US" dirty="0"/>
              <a:t>What you require</a:t>
            </a:r>
          </a:p>
          <a:p>
            <a:r>
              <a:rPr lang="en-US" dirty="0"/>
              <a:t>Current</a:t>
            </a:r>
          </a:p>
          <a:p>
            <a:r>
              <a:rPr lang="en-US" dirty="0"/>
              <a:t>Complete</a:t>
            </a:r>
          </a:p>
          <a:p>
            <a:r>
              <a:rPr lang="en-US" dirty="0"/>
              <a:t>Accurate</a:t>
            </a:r>
          </a:p>
          <a:p>
            <a:r>
              <a:rPr lang="en-US" dirty="0"/>
              <a:t>Thorough</a:t>
            </a:r>
          </a:p>
        </p:txBody>
      </p:sp>
    </p:spTree>
    <p:extLst>
      <p:ext uri="{BB962C8B-B14F-4D97-AF65-F5344CB8AC3E}">
        <p14:creationId xmlns:p14="http://schemas.microsoft.com/office/powerpoint/2010/main" val="68385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12FA0-CF89-50E2-2097-6D79B1D6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in Request for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04E80-B903-6139-9602-988EB2AB3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level view</a:t>
            </a:r>
          </a:p>
          <a:p>
            <a:r>
              <a:rPr lang="en-US" dirty="0"/>
              <a:t>Set high expectations</a:t>
            </a:r>
          </a:p>
          <a:p>
            <a:pPr lvl="1"/>
            <a:r>
              <a:rPr lang="en-US" dirty="0"/>
              <a:t>About content</a:t>
            </a:r>
          </a:p>
          <a:p>
            <a:r>
              <a:rPr lang="en-US" dirty="0"/>
              <a:t>Explain your vetting process</a:t>
            </a:r>
          </a:p>
        </p:txBody>
      </p:sp>
    </p:spTree>
    <p:extLst>
      <p:ext uri="{BB962C8B-B14F-4D97-AF65-F5344CB8AC3E}">
        <p14:creationId xmlns:p14="http://schemas.microsoft.com/office/powerpoint/2010/main" val="12321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0F4CD-AB4F-6F5C-92F2-F09A2B31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 Specifics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8E6AE-1DB2-7068-A2E8-A3465F0D8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 about accessibility (ACR)</a:t>
            </a:r>
          </a:p>
          <a:p>
            <a:pPr lvl="1"/>
            <a:r>
              <a:rPr lang="en-US" dirty="0"/>
              <a:t>Which VPAT version</a:t>
            </a:r>
          </a:p>
          <a:p>
            <a:r>
              <a:rPr lang="en-US" dirty="0"/>
              <a:t>Expectations for documentation (current, complete, accurate, thorough)</a:t>
            </a:r>
          </a:p>
          <a:p>
            <a:r>
              <a:rPr lang="en-US" dirty="0"/>
              <a:t>Direct testing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56136"/>
      </p:ext>
    </p:extLst>
  </p:cSld>
  <p:clrMapOvr>
    <a:masterClrMapping/>
  </p:clrMapOvr>
</p:sld>
</file>

<file path=ppt/theme/theme1.xml><?xml version="1.0" encoding="utf-8"?>
<a:theme xmlns:a="http://schemas.openxmlformats.org/drawingml/2006/main" name="WebAIM 2022">
  <a:themeElements>
    <a:clrScheme name="Custom 2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7CDFF3"/>
      </a:hlink>
      <a:folHlink>
        <a:srgbClr val="7CDFF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AIM 2022" id="{E07644AF-66FC-4B32-B07B-646EE302919B}" vid="{7E9722C4-CB3B-4AFE-AB00-B2DC4EFDDB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948</Words>
  <Application>Microsoft Office PowerPoint</Application>
  <PresentationFormat>Widescreen</PresentationFormat>
  <Paragraphs>169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WebAIM 2022</vt:lpstr>
      <vt:lpstr>Advanced Techniques to Make the VPAT More Effective</vt:lpstr>
      <vt:lpstr>Context</vt:lpstr>
      <vt:lpstr>Balance</vt:lpstr>
      <vt:lpstr>Voluntary Product Accessibility Template</vt:lpstr>
      <vt:lpstr>Standard</vt:lpstr>
      <vt:lpstr>Standards Considerations</vt:lpstr>
      <vt:lpstr>Accessibility Conformance Report</vt:lpstr>
      <vt:lpstr>Ask in Request for Proposal</vt:lpstr>
      <vt:lpstr>Require Specifics</vt:lpstr>
      <vt:lpstr>Vetting General information</vt:lpstr>
      <vt:lpstr>Product Information</vt:lpstr>
      <vt:lpstr>Applicable Standards</vt:lpstr>
      <vt:lpstr>Vetting the ACR: Technical Information</vt:lpstr>
      <vt:lpstr>Supports: Non-text Content</vt:lpstr>
      <vt:lpstr>Supports: Name, Role, Value</vt:lpstr>
      <vt:lpstr>Supports: Name, Role, Value 2</vt:lpstr>
      <vt:lpstr>Partially Supports: Keyboard</vt:lpstr>
      <vt:lpstr>Does Not Support</vt:lpstr>
      <vt:lpstr>Scoring The ACR</vt:lpstr>
      <vt:lpstr>Weighing Accessibility</vt:lpstr>
      <vt:lpstr>Leadership: Engage</vt:lpstr>
      <vt:lpstr>Procurement Documentation</vt:lpstr>
      <vt:lpstr>Evaluation and Assessment</vt:lpstr>
      <vt:lpstr>Many 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Techniques to Make the VPAT More Effective</dc:title>
  <dc:creator>Rob Carr Jr.</dc:creator>
  <cp:lastModifiedBy>Rob Carr Jr.</cp:lastModifiedBy>
  <cp:revision>1</cp:revision>
  <dcterms:created xsi:type="dcterms:W3CDTF">2022-11-07T19:44:30Z</dcterms:created>
  <dcterms:modified xsi:type="dcterms:W3CDTF">2022-11-09T15:49:16Z</dcterms:modified>
</cp:coreProperties>
</file>