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  <p:sldMasterId id="2147483726" r:id="rId3"/>
    <p:sldMasterId id="2147483698" r:id="rId4"/>
    <p:sldMasterId id="2147483686" r:id="rId5"/>
    <p:sldMasterId id="2147483733" r:id="rId6"/>
    <p:sldMasterId id="2147483741" r:id="rId7"/>
    <p:sldMasterId id="2147483744" r:id="rId8"/>
    <p:sldMasterId id="2147483760" r:id="rId9"/>
    <p:sldMasterId id="2147483775" r:id="rId10"/>
  </p:sldMasterIdLst>
  <p:notesMasterIdLst>
    <p:notesMasterId r:id="rId79"/>
  </p:notesMasterIdLst>
  <p:sldIdLst>
    <p:sldId id="284" r:id="rId11"/>
    <p:sldId id="791" r:id="rId12"/>
    <p:sldId id="792" r:id="rId13"/>
    <p:sldId id="793" r:id="rId14"/>
    <p:sldId id="775" r:id="rId15"/>
    <p:sldId id="777" r:id="rId16"/>
    <p:sldId id="1935" r:id="rId17"/>
    <p:sldId id="1937" r:id="rId18"/>
    <p:sldId id="1936" r:id="rId19"/>
    <p:sldId id="776" r:id="rId20"/>
    <p:sldId id="1938" r:id="rId21"/>
    <p:sldId id="794" r:id="rId22"/>
    <p:sldId id="778" r:id="rId23"/>
    <p:sldId id="795" r:id="rId24"/>
    <p:sldId id="796" r:id="rId25"/>
    <p:sldId id="779" r:id="rId26"/>
    <p:sldId id="1929" r:id="rId27"/>
    <p:sldId id="780" r:id="rId28"/>
    <p:sldId id="781" r:id="rId29"/>
    <p:sldId id="797" r:id="rId30"/>
    <p:sldId id="782" r:id="rId31"/>
    <p:sldId id="798" r:id="rId32"/>
    <p:sldId id="784" r:id="rId33"/>
    <p:sldId id="799" r:id="rId34"/>
    <p:sldId id="800" r:id="rId35"/>
    <p:sldId id="807" r:id="rId36"/>
    <p:sldId id="808" r:id="rId37"/>
    <p:sldId id="809" r:id="rId38"/>
    <p:sldId id="1946" r:id="rId39"/>
    <p:sldId id="649" r:id="rId40"/>
    <p:sldId id="1860" r:id="rId41"/>
    <p:sldId id="1861" r:id="rId42"/>
    <p:sldId id="1862" r:id="rId43"/>
    <p:sldId id="1863" r:id="rId44"/>
    <p:sldId id="1930" r:id="rId45"/>
    <p:sldId id="650" r:id="rId46"/>
    <p:sldId id="1864" r:id="rId47"/>
    <p:sldId id="1865" r:id="rId48"/>
    <p:sldId id="1866" r:id="rId49"/>
    <p:sldId id="1867" r:id="rId50"/>
    <p:sldId id="1931" r:id="rId51"/>
    <p:sldId id="651" r:id="rId52"/>
    <p:sldId id="1870" r:id="rId53"/>
    <p:sldId id="1871" r:id="rId54"/>
    <p:sldId id="1868" r:id="rId55"/>
    <p:sldId id="1932" r:id="rId56"/>
    <p:sldId id="652" r:id="rId57"/>
    <p:sldId id="1872" r:id="rId58"/>
    <p:sldId id="1874" r:id="rId59"/>
    <p:sldId id="1875" r:id="rId60"/>
    <p:sldId id="1933" r:id="rId61"/>
    <p:sldId id="653" r:id="rId62"/>
    <p:sldId id="1876" r:id="rId63"/>
    <p:sldId id="1879" r:id="rId64"/>
    <p:sldId id="1877" r:id="rId65"/>
    <p:sldId id="1934" r:id="rId66"/>
    <p:sldId id="1939" r:id="rId67"/>
    <p:sldId id="1940" r:id="rId68"/>
    <p:sldId id="756" r:id="rId69"/>
    <p:sldId id="757" r:id="rId70"/>
    <p:sldId id="810" r:id="rId71"/>
    <p:sldId id="811" r:id="rId72"/>
    <p:sldId id="812" r:id="rId73"/>
    <p:sldId id="1853" r:id="rId74"/>
    <p:sldId id="1852" r:id="rId75"/>
    <p:sldId id="1854" r:id="rId76"/>
    <p:sldId id="758" r:id="rId77"/>
    <p:sldId id="31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7" autoAdjust="0"/>
    <p:restoredTop sz="85427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30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6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62B7B-BD29-4F9E-9C5E-E3152CCBD1C0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D4116-B543-4A52-99FF-3BD53ACB9F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7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6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Should be released in September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CD94E-C4E9-4E07-8B90-22399BF2E8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71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7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5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0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1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0B19-1517-4DFE-8E17-419A180915F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3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80B19-1517-4DFE-8E17-419A180915F1}" type="slidenum">
              <a:rPr lang="en-AU" smtClean="0"/>
              <a:t>60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2610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D4116-B543-4A52-99FF-3BD53ACB9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10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D4116-B543-4A52-99FF-3BD53ACB9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9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B49E7-1A37-4C62-A141-27C7D1EF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763" b="30969"/>
          <a:stretch/>
        </p:blipFill>
        <p:spPr>
          <a:xfrm>
            <a:off x="-175365" y="0"/>
            <a:ext cx="12542729" cy="37555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EDFB93-84E9-4016-880C-51907CAC14B0}"/>
              </a:ext>
            </a:extLst>
          </p:cNvPr>
          <p:cNvCxnSpPr/>
          <p:nvPr userDrawn="1"/>
        </p:nvCxnSpPr>
        <p:spPr>
          <a:xfrm>
            <a:off x="5612183" y="4594316"/>
            <a:ext cx="1192923" cy="0"/>
          </a:xfrm>
          <a:prstGeom prst="line">
            <a:avLst/>
          </a:prstGeom>
          <a:ln w="69850">
            <a:solidFill>
              <a:srgbClr val="F05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F9439-F5EF-48DD-B86D-06720F94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1B01D-D341-4A0B-8EDA-181D3B74BD47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80AB7-85A3-4F5F-8313-B7FF8483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5CADC-A78C-4DA4-B04B-3CAB04FB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03FD1-C678-49C2-BB63-9537CDB60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5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98AE9-D962-4EC2-96D2-694DDD97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46" t="-1972" r="6434" b="1"/>
          <a:stretch/>
        </p:blipFill>
        <p:spPr>
          <a:xfrm>
            <a:off x="5522976" y="-149864"/>
            <a:ext cx="6669024" cy="70078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B021B1-ECC9-4768-AAD9-2268931DD7FC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652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F0EB44-25C8-4269-9155-8BD3AFD8C5D1}"/>
              </a:ext>
            </a:extLst>
          </p:cNvPr>
          <p:cNvCxnSpPr/>
          <p:nvPr userDrawn="1"/>
        </p:nvCxnSpPr>
        <p:spPr>
          <a:xfrm>
            <a:off x="5520756" y="489115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9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E6FD9-0A6A-4D48-AEA1-538D26F37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38"/>
          <a:stretch/>
        </p:blipFill>
        <p:spPr>
          <a:xfrm>
            <a:off x="9754" y="0"/>
            <a:ext cx="12182246" cy="63660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FAD3C9-5D73-471D-BC2D-122066F92267}"/>
              </a:ext>
            </a:extLst>
          </p:cNvPr>
          <p:cNvSpPr/>
          <p:nvPr userDrawn="1"/>
        </p:nvSpPr>
        <p:spPr>
          <a:xfrm>
            <a:off x="0" y="3968885"/>
            <a:ext cx="12192000" cy="2889115"/>
          </a:xfrm>
          <a:prstGeom prst="rect">
            <a:avLst/>
          </a:prstGeom>
          <a:solidFill>
            <a:srgbClr val="E65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5ABE8E-72E6-4685-A0D6-09580A67C0EE}"/>
              </a:ext>
            </a:extLst>
          </p:cNvPr>
          <p:cNvCxnSpPr/>
          <p:nvPr userDrawn="1"/>
        </p:nvCxnSpPr>
        <p:spPr>
          <a:xfrm>
            <a:off x="5459783" y="4842748"/>
            <a:ext cx="119292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4">
            <a:extLst>
              <a:ext uri="{FF2B5EF4-FFF2-40B4-BE49-F238E27FC236}">
                <a16:creationId xmlns:a16="http://schemas.microsoft.com/office/drawing/2014/main" id="{9970B670-65F5-417B-AA4A-3639B6F78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01445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927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3494-4B7F-40B1-AE56-68B12FFF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02A82-62D8-4FA4-9AC7-CD65EC7C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1B01D-D341-4A0B-8EDA-181D3B74BD47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8C2BE-A392-47B8-9CF4-35B55B60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41F4E-F1E8-422F-BE06-FF5961FF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03FD1-C678-49C2-BB63-9537CDB60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82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E7E44CF-C4D3-F340-98E8-916FF1F886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193520" y="7602525"/>
            <a:ext cx="5044439" cy="5851550"/>
          </a:xfrm>
          <a:prstGeom prst="rect">
            <a:avLst/>
          </a:prstGeom>
        </p:spPr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060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10E01C-FFD3-6F49-BC87-78307CF5F65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3235" y="699247"/>
            <a:ext cx="5013635" cy="5000812"/>
            <a:chOff x="7213600" y="1549400"/>
            <a:chExt cx="9931400" cy="9906000"/>
          </a:xfrm>
          <a:solidFill>
            <a:schemeClr val="bg1">
              <a:lumMod val="95000"/>
            </a:schemeClr>
          </a:solidFill>
        </p:grpSpPr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40CF66D9-F5B3-CB4F-89A8-76D90B2A6E88}"/>
                </a:ext>
              </a:extLst>
            </p:cNvPr>
            <p:cNvSpPr/>
            <p:nvPr/>
          </p:nvSpPr>
          <p:spPr>
            <a:xfrm rot="10800000">
              <a:off x="7772400" y="1549400"/>
              <a:ext cx="9372600" cy="9906000"/>
            </a:xfrm>
            <a:prstGeom prst="corner">
              <a:avLst>
                <a:gd name="adj1" fmla="val 5876"/>
                <a:gd name="adj2" fmla="val 57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0DA340EE-E5CC-CB41-9440-9482E033C3BB}"/>
                </a:ext>
              </a:extLst>
            </p:cNvPr>
            <p:cNvSpPr/>
            <p:nvPr/>
          </p:nvSpPr>
          <p:spPr>
            <a:xfrm>
              <a:off x="7213600" y="1549400"/>
              <a:ext cx="4216400" cy="9906000"/>
            </a:xfrm>
            <a:prstGeom prst="corner">
              <a:avLst>
                <a:gd name="adj1" fmla="val 12651"/>
                <a:gd name="adj2" fmla="val 1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46FC9-3941-4845-86CA-E2A696550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9797" y="3553775"/>
            <a:ext cx="4044865" cy="24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1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452029-F060-AC4B-8FC4-86CE0D220E0D}"/>
              </a:ext>
            </a:extLst>
          </p:cNvPr>
          <p:cNvSpPr/>
          <p:nvPr userDrawn="1"/>
        </p:nvSpPr>
        <p:spPr>
          <a:xfrm rot="5400000" flipV="1">
            <a:off x="3958660" y="-2849302"/>
            <a:ext cx="5384038" cy="11082642"/>
          </a:xfrm>
          <a:prstGeom prst="rtTriangle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346172-595F-9F48-A5E9-6A58F5E7F7CC}"/>
              </a:ext>
            </a:extLst>
          </p:cNvPr>
          <p:cNvGrpSpPr/>
          <p:nvPr userDrawn="1"/>
        </p:nvGrpSpPr>
        <p:grpSpPr>
          <a:xfrm>
            <a:off x="4596564" y="1960521"/>
            <a:ext cx="6802491" cy="3915844"/>
            <a:chOff x="5898415" y="1976415"/>
            <a:chExt cx="5654530" cy="3255020"/>
          </a:xfrm>
        </p:grpSpPr>
        <p:sp>
          <p:nvSpPr>
            <p:cNvPr id="12" name="Freeform 45">
              <a:extLst>
                <a:ext uri="{FF2B5EF4-FFF2-40B4-BE49-F238E27FC236}">
                  <a16:creationId xmlns:a16="http://schemas.microsoft.com/office/drawing/2014/main" id="{8CB3EF29-1DA5-C44F-B1A8-86B9DB6A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3" name="Freeform 46">
              <a:extLst>
                <a:ext uri="{FF2B5EF4-FFF2-40B4-BE49-F238E27FC236}">
                  <a16:creationId xmlns:a16="http://schemas.microsoft.com/office/drawing/2014/main" id="{BFEC0375-6FF3-4845-A526-555F397F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5228194-CA8F-DD40-8AB0-9615F1AE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5CB86697-D7A8-4E4E-961A-2BE4D9842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6" name="Rectangle 50">
              <a:extLst>
                <a:ext uri="{FF2B5EF4-FFF2-40B4-BE49-F238E27FC236}">
                  <a16:creationId xmlns:a16="http://schemas.microsoft.com/office/drawing/2014/main" id="{CAF36A99-A4AB-AD40-A409-018638DB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45550C0B-4615-4D44-9690-A15968751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8" name="Rectangle 52">
              <a:extLst>
                <a:ext uri="{FF2B5EF4-FFF2-40B4-BE49-F238E27FC236}">
                  <a16:creationId xmlns:a16="http://schemas.microsoft.com/office/drawing/2014/main" id="{FA876BDB-A4BA-844B-9753-575D2FC2F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19" name="Oval 54">
              <a:extLst>
                <a:ext uri="{FF2B5EF4-FFF2-40B4-BE49-F238E27FC236}">
                  <a16:creationId xmlns:a16="http://schemas.microsoft.com/office/drawing/2014/main" id="{D3AF520F-5624-8A47-8467-74E941F99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20" name="Oval 55">
              <a:extLst>
                <a:ext uri="{FF2B5EF4-FFF2-40B4-BE49-F238E27FC236}">
                  <a16:creationId xmlns:a16="http://schemas.microsoft.com/office/drawing/2014/main" id="{1FAF5651-30F1-DC43-8482-0D4263A12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21" name="Oval 56">
              <a:extLst>
                <a:ext uri="{FF2B5EF4-FFF2-40B4-BE49-F238E27FC236}">
                  <a16:creationId xmlns:a16="http://schemas.microsoft.com/office/drawing/2014/main" id="{5D26A052-66FB-2C41-AFC6-B7CE51A73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22" name="Oval 57">
              <a:extLst>
                <a:ext uri="{FF2B5EF4-FFF2-40B4-BE49-F238E27FC236}">
                  <a16:creationId xmlns:a16="http://schemas.microsoft.com/office/drawing/2014/main" id="{DDCD0C6C-DA22-8A4A-9874-F4681E23E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  <p:sp>
          <p:nvSpPr>
            <p:cNvPr id="23" name="Freeform 58">
              <a:extLst>
                <a:ext uri="{FF2B5EF4-FFF2-40B4-BE49-F238E27FC236}">
                  <a16:creationId xmlns:a16="http://schemas.microsoft.com/office/drawing/2014/main" id="{D27AC03A-708A-1C42-8C1A-4A18DD9A2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 Light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D77C36-57DA-E042-9933-E031B837A070}"/>
              </a:ext>
            </a:extLst>
          </p:cNvPr>
          <p:cNvCxnSpPr/>
          <p:nvPr userDrawn="1"/>
        </p:nvCxnSpPr>
        <p:spPr>
          <a:xfrm>
            <a:off x="5520756" y="489115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">
            <a:extLst>
              <a:ext uri="{FF2B5EF4-FFF2-40B4-BE49-F238E27FC236}">
                <a16:creationId xmlns:a16="http://schemas.microsoft.com/office/drawing/2014/main" id="{61113D35-0917-B042-9F53-B9FCE7B705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60079" y="2216407"/>
            <a:ext cx="5121125" cy="3229603"/>
          </a:xfrm>
          <a:prstGeom prst="rect">
            <a:avLst/>
          </a:prstGeom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56D7F-09F4-48EA-BA87-22F01B92F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 smtClean="0">
                <a:solidFill>
                  <a:srgbClr val="E6522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232E5-3687-4E19-8023-946F6B020F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930" y="2274823"/>
            <a:ext cx="4378325" cy="346075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buNone/>
              <a:defRPr lang="en-US" sz="3200" b="1" i="0" kern="1200" dirty="0" smtClean="0">
                <a:solidFill>
                  <a:schemeClr val="accent6">
                    <a:lumMod val="50000"/>
                  </a:schemeClr>
                </a:solidFill>
                <a:latin typeface="Proxima Nova Medium" panose="02000506030000020004" pitchFamily="2" charset="77"/>
                <a:ea typeface="+mn-ea"/>
                <a:cs typeface="+mn-cs"/>
              </a:defRPr>
            </a:lvl1pPr>
            <a:lvl2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None/>
              <a:defRPr lang="en-AU" sz="3200" b="0" i="0" kern="1200" dirty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843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452029-F060-AC4B-8FC4-86CE0D220E0D}"/>
              </a:ext>
            </a:extLst>
          </p:cNvPr>
          <p:cNvSpPr/>
          <p:nvPr userDrawn="1"/>
        </p:nvSpPr>
        <p:spPr>
          <a:xfrm rot="5400000" flipV="1">
            <a:off x="3958660" y="-2849302"/>
            <a:ext cx="5384038" cy="11082642"/>
          </a:xfrm>
          <a:prstGeom prst="rt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D77C36-57DA-E042-9933-E031B837A070}"/>
              </a:ext>
            </a:extLst>
          </p:cNvPr>
          <p:cNvCxnSpPr/>
          <p:nvPr userDrawn="1"/>
        </p:nvCxnSpPr>
        <p:spPr>
          <a:xfrm>
            <a:off x="5520756" y="489115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D5EC48-9BD5-CF47-96E8-969D43905431}"/>
              </a:ext>
            </a:extLst>
          </p:cNvPr>
          <p:cNvGrpSpPr/>
          <p:nvPr userDrawn="1"/>
        </p:nvGrpSpPr>
        <p:grpSpPr>
          <a:xfrm>
            <a:off x="5673161" y="1398494"/>
            <a:ext cx="3628383" cy="5152245"/>
            <a:chOff x="19740901" y="3907229"/>
            <a:chExt cx="2810409" cy="3990736"/>
          </a:xfrm>
        </p:grpSpPr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83E2696F-296C-A643-840A-C502CC9A2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0901" y="3907229"/>
              <a:ext cx="2810409" cy="3990736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Source Sans Pro Regular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524507A-E361-BF48-BCAB-77A733AA4B37}"/>
                </a:ext>
              </a:extLst>
            </p:cNvPr>
            <p:cNvGrpSpPr/>
            <p:nvPr/>
          </p:nvGrpSpPr>
          <p:grpSpPr>
            <a:xfrm>
              <a:off x="21066819" y="4065780"/>
              <a:ext cx="104590" cy="53974"/>
              <a:chOff x="21066819" y="4065780"/>
              <a:chExt cx="104590" cy="53974"/>
            </a:xfrm>
            <a:solidFill>
              <a:schemeClr val="bg1">
                <a:lumMod val="65000"/>
              </a:schemeClr>
            </a:solidFill>
          </p:grpSpPr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D2A46692-550F-764C-9FDC-92D5766F6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0800" y="4069152"/>
                <a:ext cx="50609" cy="506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5" name="Oval 36">
                <a:extLst>
                  <a:ext uri="{FF2B5EF4-FFF2-40B4-BE49-F238E27FC236}">
                    <a16:creationId xmlns:a16="http://schemas.microsoft.com/office/drawing/2014/main" id="{4379648F-BDD8-1D46-9121-72FB54855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0800" y="4065780"/>
                <a:ext cx="50609" cy="506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6" name="Oval 37">
                <a:extLst>
                  <a:ext uri="{FF2B5EF4-FFF2-40B4-BE49-F238E27FC236}">
                    <a16:creationId xmlns:a16="http://schemas.microsoft.com/office/drawing/2014/main" id="{DED0B1FE-979A-1A44-A048-81477D1A5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0921" y="4075899"/>
                <a:ext cx="30366" cy="303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7" name="Oval 38">
                <a:extLst>
                  <a:ext uri="{FF2B5EF4-FFF2-40B4-BE49-F238E27FC236}">
                    <a16:creationId xmlns:a16="http://schemas.microsoft.com/office/drawing/2014/main" id="{3E5BAD36-DC1D-224D-8FCD-41DA0C36D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7668" y="4082646"/>
                <a:ext cx="16870" cy="1686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ECAC7CAA-E381-0D49-8612-D12F4184D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4416" y="4089393"/>
                <a:ext cx="3375" cy="337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9" name="Rectangle 40">
                <a:extLst>
                  <a:ext uri="{FF2B5EF4-FFF2-40B4-BE49-F238E27FC236}">
                    <a16:creationId xmlns:a16="http://schemas.microsoft.com/office/drawing/2014/main" id="{291EFD3E-761D-A34B-BC99-123BCEF64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66819" y="4082646"/>
                <a:ext cx="23618" cy="2361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</p:grpSp>
        <p:sp>
          <p:nvSpPr>
            <p:cNvPr id="30" name="Rectangle 41">
              <a:extLst>
                <a:ext uri="{FF2B5EF4-FFF2-40B4-BE49-F238E27FC236}">
                  <a16:creationId xmlns:a16="http://schemas.microsoft.com/office/drawing/2014/main" id="{74FF6224-17F8-5547-A372-FBCDFDFF9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9591" y="4241197"/>
              <a:ext cx="2476398" cy="3302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anchor="t" anchorCtr="0" compatLnSpc="1">
              <a:prstTxWarp prst="textNoShape">
                <a:avLst/>
              </a:prstTxWarp>
            </a:bodyPr>
            <a:lstStyle/>
            <a:p>
              <a:endParaRPr lang="id-ID" sz="3599" dirty="0">
                <a:latin typeface="Source Sans Pro Regular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B4BF86-7FC5-4A48-ABE5-D41F33A15ADF}"/>
                </a:ext>
              </a:extLst>
            </p:cNvPr>
            <p:cNvGrpSpPr/>
            <p:nvPr/>
          </p:nvGrpSpPr>
          <p:grpSpPr>
            <a:xfrm>
              <a:off x="21043201" y="7614599"/>
              <a:ext cx="209178" cy="212525"/>
              <a:chOff x="21043201" y="7614599"/>
              <a:chExt cx="209178" cy="212525"/>
            </a:xfrm>
            <a:solidFill>
              <a:schemeClr val="bg1">
                <a:lumMod val="65000"/>
              </a:schemeClr>
            </a:solidFill>
          </p:grpSpPr>
          <p:sp>
            <p:nvSpPr>
              <p:cNvPr id="32" name="Oval 43">
                <a:extLst>
                  <a:ext uri="{FF2B5EF4-FFF2-40B4-BE49-F238E27FC236}">
                    <a16:creationId xmlns:a16="http://schemas.microsoft.com/office/drawing/2014/main" id="{4DA47E1F-F02C-F848-8267-841CF42A1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3201" y="7614599"/>
                <a:ext cx="209178" cy="2125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  <p:sp>
            <p:nvSpPr>
              <p:cNvPr id="33" name="Freeform 44">
                <a:extLst>
                  <a:ext uri="{FF2B5EF4-FFF2-40B4-BE49-F238E27FC236}">
                    <a16:creationId xmlns:a16="http://schemas.microsoft.com/office/drawing/2014/main" id="{F043E1EB-6887-0643-85EB-5AE9FB370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3809" y="7665199"/>
                <a:ext cx="107963" cy="107949"/>
              </a:xfrm>
              <a:custGeom>
                <a:avLst/>
                <a:gdLst>
                  <a:gd name="T0" fmla="*/ 30 w 32"/>
                  <a:gd name="T1" fmla="*/ 21 h 32"/>
                  <a:gd name="T2" fmla="*/ 28 w 32"/>
                  <a:gd name="T3" fmla="*/ 21 h 32"/>
                  <a:gd name="T4" fmla="*/ 21 w 32"/>
                  <a:gd name="T5" fmla="*/ 28 h 32"/>
                  <a:gd name="T6" fmla="*/ 11 w 32"/>
                  <a:gd name="T7" fmla="*/ 28 h 32"/>
                  <a:gd name="T8" fmla="*/ 4 w 32"/>
                  <a:gd name="T9" fmla="*/ 21 h 32"/>
                  <a:gd name="T10" fmla="*/ 4 w 32"/>
                  <a:gd name="T11" fmla="*/ 11 h 32"/>
                  <a:gd name="T12" fmla="*/ 11 w 32"/>
                  <a:gd name="T13" fmla="*/ 4 h 32"/>
                  <a:gd name="T14" fmla="*/ 21 w 32"/>
                  <a:gd name="T15" fmla="*/ 4 h 32"/>
                  <a:gd name="T16" fmla="*/ 28 w 32"/>
                  <a:gd name="T17" fmla="*/ 11 h 32"/>
                  <a:gd name="T18" fmla="*/ 28 w 32"/>
                  <a:gd name="T19" fmla="*/ 21 h 32"/>
                  <a:gd name="T20" fmla="*/ 30 w 32"/>
                  <a:gd name="T21" fmla="*/ 21 h 32"/>
                  <a:gd name="T22" fmla="*/ 32 w 32"/>
                  <a:gd name="T23" fmla="*/ 21 h 32"/>
                  <a:gd name="T24" fmla="*/ 32 w 32"/>
                  <a:gd name="T25" fmla="*/ 11 h 32"/>
                  <a:gd name="T26" fmla="*/ 21 w 32"/>
                  <a:gd name="T27" fmla="*/ 0 h 32"/>
                  <a:gd name="T28" fmla="*/ 11 w 32"/>
                  <a:gd name="T29" fmla="*/ 0 h 32"/>
                  <a:gd name="T30" fmla="*/ 0 w 32"/>
                  <a:gd name="T31" fmla="*/ 11 h 32"/>
                  <a:gd name="T32" fmla="*/ 0 w 32"/>
                  <a:gd name="T33" fmla="*/ 21 h 32"/>
                  <a:gd name="T34" fmla="*/ 11 w 32"/>
                  <a:gd name="T35" fmla="*/ 32 h 32"/>
                  <a:gd name="T36" fmla="*/ 21 w 32"/>
                  <a:gd name="T37" fmla="*/ 32 h 32"/>
                  <a:gd name="T38" fmla="*/ 32 w 32"/>
                  <a:gd name="T39" fmla="*/ 21 h 32"/>
                  <a:gd name="T40" fmla="*/ 30 w 32"/>
                  <a:gd name="T41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2">
                    <a:moveTo>
                      <a:pt x="30" y="21"/>
                    </a:move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5"/>
                      <a:pt x="25" y="28"/>
                      <a:pt x="2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7" y="28"/>
                      <a:pt x="4" y="25"/>
                      <a:pt x="4" y="2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7"/>
                      <a:pt x="7" y="4"/>
                      <a:pt x="1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5" y="4"/>
                      <a:pt x="28" y="7"/>
                      <a:pt x="28" y="1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"/>
                      <a:pt x="28" y="0"/>
                      <a:pt x="2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8"/>
                      <a:pt x="5" y="32"/>
                      <a:pt x="1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8" y="32"/>
                      <a:pt x="32" y="28"/>
                      <a:pt x="32" y="21"/>
                    </a:cubicBezTo>
                    <a:lnTo>
                      <a:pt x="3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4" tIns="45702" rIns="91404" bIns="45702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3599" dirty="0">
                  <a:latin typeface="Source Sans Pro Regular" charset="0"/>
                </a:endParaRPr>
              </a:p>
            </p:txBody>
          </p:sp>
        </p:grpSp>
      </p:grpSp>
      <p:sp>
        <p:nvSpPr>
          <p:cNvPr id="40" name="Picture Placeholder 1">
            <a:extLst>
              <a:ext uri="{FF2B5EF4-FFF2-40B4-BE49-F238E27FC236}">
                <a16:creationId xmlns:a16="http://schemas.microsoft.com/office/drawing/2014/main" id="{37198F54-D736-354B-A5ED-6C463FCF2F0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86593" y="1816597"/>
            <a:ext cx="3197158" cy="4263776"/>
          </a:xfrm>
          <a:prstGeom prst="rect">
            <a:avLst/>
          </a:prstGeom>
        </p:spPr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96B9CB0-53BE-4F57-B322-1833AAF0A8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buNone/>
              <a:defRPr lang="en-US" sz="4400" b="1" kern="1200" dirty="0" smtClean="0">
                <a:solidFill>
                  <a:srgbClr val="E6522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9CDB544-5399-4EB1-BA56-A67BFD3C6E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930" y="2274823"/>
            <a:ext cx="4378325" cy="346075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buNone/>
              <a:defRPr lang="en-US" sz="3200" b="1" i="0" kern="1200" dirty="0" smtClean="0">
                <a:solidFill>
                  <a:srgbClr val="C00000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1pPr>
            <a:lvl2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2pPr>
            <a:lvl3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3pPr>
            <a:lvl4pPr marL="0" indent="0" algn="l" defTabSz="914377" rtl="0" eaLnBrk="1" latinLnBrk="0" hangingPunct="1">
              <a:buNone/>
              <a:defRPr lang="en-US" sz="3200" b="0" i="0" kern="1200" dirty="0" smtClean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4pPr>
            <a:lvl5pPr marL="0" indent="0" algn="l" defTabSz="914377" rtl="0" eaLnBrk="1" latinLnBrk="0" hangingPunct="1">
              <a:buNone/>
              <a:defRPr lang="en-AU" sz="3200" b="0" i="0" kern="1200" dirty="0">
                <a:solidFill>
                  <a:schemeClr val="tx1"/>
                </a:solidFill>
                <a:latin typeface="Proxima Nova Medium" panose="02000506030000020004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8043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265693-5E50-442A-B7BB-41EA7891F8B8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5BE1724-ADDF-4A97-A268-7165D7ECB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9866" r="13412"/>
          <a:stretch/>
        </p:blipFill>
        <p:spPr>
          <a:xfrm>
            <a:off x="5522976" y="0"/>
            <a:ext cx="6669024" cy="69780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CAFCD-E0B3-48A5-BFF5-F3563BA48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3260725"/>
            <a:ext cx="4149725" cy="178435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26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A04CDA-6B04-4E2C-AEF4-992CA9A165BD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05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A88688-A2B7-4816-835E-1FCC4DDE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723" y="5913"/>
            <a:ext cx="7561277" cy="597045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012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2EA64-8328-4967-A512-85E02FC7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42E4-C94E-034E-B1CB-1E765C34D908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04417-F5DE-433C-9064-C4A852A3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41490-21D8-425B-8EE9-55162505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C7CA4-9DB4-4FAD-9048-2CD331BBD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3790" y="1037"/>
            <a:ext cx="12579580" cy="377507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35296D-3A9D-4790-81E6-9B43448C77BB}"/>
              </a:ext>
            </a:extLst>
          </p:cNvPr>
          <p:cNvCxnSpPr/>
          <p:nvPr userDrawn="1"/>
        </p:nvCxnSpPr>
        <p:spPr>
          <a:xfrm>
            <a:off x="5459783" y="4416888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3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BD1BC1-3DE2-7845-AF07-2C55CE2857F8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269EC9-583A-475C-8D71-C9BF5BAA1B31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5" name="Picture 4" descr="Twitter_Orange.png">
            <a:extLst>
              <a:ext uri="{FF2B5EF4-FFF2-40B4-BE49-F238E27FC236}">
                <a16:creationId xmlns:a16="http://schemas.microsoft.com/office/drawing/2014/main" id="{7CF40BFE-7044-4C9C-8A09-D56FF1CA6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9E7E44CF-C4D3-F340-98E8-916FF1F886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193520" y="7602525"/>
            <a:ext cx="5044439" cy="5851550"/>
          </a:xfrm>
          <a:prstGeom prst="rect">
            <a:avLst/>
          </a:prstGeo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69EC9-583A-475C-8D71-C9BF5BAA1B31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5" name="Picture 4" descr="Twitter_Orange.png">
            <a:extLst>
              <a:ext uri="{FF2B5EF4-FFF2-40B4-BE49-F238E27FC236}">
                <a16:creationId xmlns:a16="http://schemas.microsoft.com/office/drawing/2014/main" id="{7CF40BFE-7044-4C9C-8A09-D56FF1CA6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87CE9-636F-4702-BEE4-B44B00001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43CA36-5E32-4267-B8D0-49E7B7C627FE}"/>
              </a:ext>
            </a:extLst>
          </p:cNvPr>
          <p:cNvCxnSpPr/>
          <p:nvPr userDrawn="1"/>
        </p:nvCxnSpPr>
        <p:spPr>
          <a:xfrm>
            <a:off x="923356" y="708512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hutterstock_197903273.jpg">
            <a:extLst>
              <a:ext uri="{FF2B5EF4-FFF2-40B4-BE49-F238E27FC236}">
                <a16:creationId xmlns:a16="http://schemas.microsoft.com/office/drawing/2014/main" id="{1FDDB62F-5776-48BD-AB00-840476B8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1"/>
          <a:stretch/>
        </p:blipFill>
        <p:spPr>
          <a:xfrm>
            <a:off x="5210906" y="0"/>
            <a:ext cx="6981093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68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32D2C08-9AC2-4DE1-BAC7-0C9CA945770F}"/>
              </a:ext>
            </a:extLst>
          </p:cNvPr>
          <p:cNvSpPr/>
          <p:nvPr userDrawn="1"/>
        </p:nvSpPr>
        <p:spPr>
          <a:xfrm rot="5400000" flipV="1">
            <a:off x="3979442" y="-2849302"/>
            <a:ext cx="5384038" cy="11082642"/>
          </a:xfrm>
          <a:prstGeom prst="rtTriangle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F4229A00-DF95-4682-80DD-0C3B83C7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87" y="1243444"/>
            <a:ext cx="3588384" cy="5612891"/>
          </a:xfrm>
          <a:prstGeom prst="rect">
            <a:avLst/>
          </a:prstGeom>
        </p:spPr>
      </p:pic>
      <p:pic>
        <p:nvPicPr>
          <p:cNvPr id="13" name="Picture 12" descr="iPhone6_mockup_front_white.png">
            <a:extLst>
              <a:ext uri="{FF2B5EF4-FFF2-40B4-BE49-F238E27FC236}">
                <a16:creationId xmlns:a16="http://schemas.microsoft.com/office/drawing/2014/main" id="{F67E5364-3D9A-4327-A8C3-5CD7ABFB37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36" y="1245109"/>
            <a:ext cx="3588384" cy="561289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F3081-765D-4C18-A6F6-C7297401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42E4-C94E-034E-B1CB-1E765C34D908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C4E67-F16F-4CF0-BCC6-6A34163D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6A427-B109-4B0B-A421-FC5FC594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C82663DD-0F16-410C-8943-9B9EE4367F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13522" y="2123698"/>
            <a:ext cx="2163214" cy="3820006"/>
          </a:xfrm>
          <a:prstGeom prst="rect">
            <a:avLst/>
          </a:prstGeom>
        </p:spPr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5A20FB16-B617-4C05-82F1-F2BB3D03DCA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75571" y="2125363"/>
            <a:ext cx="2163214" cy="3820006"/>
          </a:xfrm>
          <a:prstGeom prst="rect">
            <a:avLst/>
          </a:prstGeom>
        </p:spPr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681242-994E-49CE-BE62-176500408FB7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85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4B04052-22A8-4587-892A-8A088F2D96B4}"/>
              </a:ext>
            </a:extLst>
          </p:cNvPr>
          <p:cNvSpPr/>
          <p:nvPr userDrawn="1"/>
        </p:nvSpPr>
        <p:spPr>
          <a:xfrm rot="5400000" flipV="1">
            <a:off x="3958660" y="-2849302"/>
            <a:ext cx="5384038" cy="11082642"/>
          </a:xfrm>
          <a:prstGeom prst="rtTriangle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F6AEB-8391-4318-9EF3-BB41AFFD2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42E4-C94E-034E-B1CB-1E765C34D908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DE33-F6C9-489C-A0B1-03D38A04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4628-48D7-4821-902A-07C9D6F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7EA16D11-32B4-49BA-A926-6CA817965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2893"/>
            <a:ext cx="3588384" cy="5612891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56C5C81A-D86D-430D-A9DD-2E7B630EC4C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90035" y="2053147"/>
            <a:ext cx="2163214" cy="3820006"/>
          </a:xfrm>
          <a:prstGeom prst="rect">
            <a:avLst/>
          </a:prstGeom>
        </p:spPr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558AF8-A961-4089-B4EC-0219C29BFC68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37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98AE9-D962-4EC2-96D2-694DDD97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46" t="-1972" r="6434" b="1"/>
          <a:stretch/>
        </p:blipFill>
        <p:spPr>
          <a:xfrm>
            <a:off x="5522976" y="-149864"/>
            <a:ext cx="6669024" cy="70078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B021B1-ECC9-4768-AAD9-2268931DD7FC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44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542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E6FD9-0A6A-4D48-AEA1-538D26F37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38"/>
          <a:stretch/>
        </p:blipFill>
        <p:spPr>
          <a:xfrm>
            <a:off x="9754" y="0"/>
            <a:ext cx="12182246" cy="63660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FAD3C9-5D73-471D-BC2D-122066F92267}"/>
              </a:ext>
            </a:extLst>
          </p:cNvPr>
          <p:cNvSpPr/>
          <p:nvPr userDrawn="1"/>
        </p:nvSpPr>
        <p:spPr>
          <a:xfrm>
            <a:off x="0" y="3968885"/>
            <a:ext cx="12192000" cy="2889115"/>
          </a:xfrm>
          <a:prstGeom prst="rect">
            <a:avLst/>
          </a:prstGeom>
          <a:solidFill>
            <a:srgbClr val="E65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5ABE8E-72E6-4685-A0D6-09580A67C0EE}"/>
              </a:ext>
            </a:extLst>
          </p:cNvPr>
          <p:cNvCxnSpPr/>
          <p:nvPr userDrawn="1"/>
        </p:nvCxnSpPr>
        <p:spPr>
          <a:xfrm>
            <a:off x="5459783" y="4842748"/>
            <a:ext cx="119292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47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16DF-857C-4721-BBF8-C2E178DAA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629" y="2547256"/>
            <a:ext cx="6226628" cy="1763487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latin typeface="Proxima Nov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CDC2F-E852-47B8-A6BF-8D8BF3885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5629" y="4504532"/>
            <a:ext cx="6226628" cy="9383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latin typeface="Proxima Nova" panose="0200050603000002000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0B6DC-F1D7-4C1A-9F11-6D78E810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D965FF-A001-4057-87A0-7801501881D2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B0A4E-787D-44C3-A77A-53D4E50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F9D2-7BAE-47D6-A201-496E337D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988400-95DB-4AF0-A93D-0F35D3D8E3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9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E2C5-3B44-41A8-AB7B-F5ED2C888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D771B-C43B-46A9-B13F-E1904CD25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EB094-D72C-4778-AA01-BF1F1CC6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F86B2-F7E2-4D56-A744-59AF09403E9F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0DC92-D654-4C2C-A6C2-335EFF5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89A51-D9F5-4DDF-985E-8510F5EA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ABA188-0C45-4C1B-A742-6BCEB8CB49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5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496D-0B94-4C97-BDB4-E83807968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0EF5D-BD49-4913-9F78-6833232C9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677B8-55D9-4BC6-8651-F958B3E9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497A55-E68F-4C74-ABA8-3531205F42FC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B4E7-10B6-4FDA-8071-9C513E74C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AB722-9C59-40DE-9D78-FBA18F39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F9CAF-5CD4-45BD-ABD5-A2A0D16B0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4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3494-4B7F-40B1-AE56-68B12FFF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02A82-62D8-4FA4-9AC7-CD65EC7C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1B01D-D341-4A0B-8EDA-181D3B74BD47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8C2BE-A392-47B8-9CF4-35B55B60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41F4E-F1E8-422F-BE06-FF5961FF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03FD1-C678-49C2-BB63-9537CDB606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6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6EB137-E5A9-400E-A6EC-5FB51DF0057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77486-0AE4-45A5-8343-79D94CCD4E4F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9" name="Picture 8" descr="Twitter_Orange.png">
            <a:extLst>
              <a:ext uri="{FF2B5EF4-FFF2-40B4-BE49-F238E27FC236}">
                <a16:creationId xmlns:a16="http://schemas.microsoft.com/office/drawing/2014/main" id="{769F76BB-9D44-4B3C-B07E-3F4DCCE824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3E9C80-0D81-4C80-AFE4-06A1253A8E4E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87450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655" r:id="rId3"/>
    <p:sldLayoutId id="2147483667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3A64D-7FFB-BE49-BF12-7B56D36E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9833-5507-6D4D-BEAB-7F8F06B4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9008-11D3-514E-9BDC-1EE581BF2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42E4-C94E-034E-B1CB-1E765C34D908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BB10C-FBCF-2144-8F08-549DE6B31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EF26-0F88-A44B-AA1E-7D0C0D5B2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72521-8E14-4D3B-B31A-E09F9E805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14B9D-E47D-432B-8E22-B8DE182E5163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10" name="Picture 9" descr="Twitter_Orange.png">
            <a:extLst>
              <a:ext uri="{FF2B5EF4-FFF2-40B4-BE49-F238E27FC236}">
                <a16:creationId xmlns:a16="http://schemas.microsoft.com/office/drawing/2014/main" id="{AFE123B8-C411-44BB-8FAB-9DBF041183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28F77-F348-1C9D-AEA5-29384B41D180}"/>
              </a:ext>
            </a:extLst>
          </p:cNvPr>
          <p:cNvSpPr txBox="1"/>
          <p:nvPr userDrawn="1"/>
        </p:nvSpPr>
        <p:spPr>
          <a:xfrm>
            <a:off x="2852928" y="6202160"/>
            <a:ext cx="2286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240209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6725A3-C14A-4C3D-8FD4-82603B2681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187265" y="-864885"/>
            <a:ext cx="8587769" cy="85877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414366-0245-4224-8692-31A76221874F}"/>
              </a:ext>
            </a:extLst>
          </p:cNvPr>
          <p:cNvCxnSpPr/>
          <p:nvPr userDrawn="1"/>
        </p:nvCxnSpPr>
        <p:spPr>
          <a:xfrm>
            <a:off x="10314323" y="2652963"/>
            <a:ext cx="1192923" cy="0"/>
          </a:xfrm>
          <a:prstGeom prst="line">
            <a:avLst/>
          </a:prstGeom>
          <a:ln w="825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A84C8F9-76EE-4269-8AEE-042C6E8404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58191" y="5641465"/>
            <a:ext cx="2343640" cy="860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DB9211-E29F-4A09-B21E-B48636229299}"/>
              </a:ext>
            </a:extLst>
          </p:cNvPr>
          <p:cNvSpPr/>
          <p:nvPr userDrawn="1"/>
        </p:nvSpPr>
        <p:spPr>
          <a:xfrm>
            <a:off x="3999246" y="5782500"/>
            <a:ext cx="1890577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</a:t>
            </a:r>
          </a:p>
        </p:txBody>
      </p:sp>
      <p:pic>
        <p:nvPicPr>
          <p:cNvPr id="11" name="Picture 10" descr="Twitter_Orange.png">
            <a:extLst>
              <a:ext uri="{FF2B5EF4-FFF2-40B4-BE49-F238E27FC236}">
                <a16:creationId xmlns:a16="http://schemas.microsoft.com/office/drawing/2014/main" id="{25C68DD7-3A04-4720-B718-A9795341DD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6" y="5800434"/>
            <a:ext cx="334770" cy="3347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4039F4-F59D-4F4B-B6A2-01790BE6741B}"/>
              </a:ext>
            </a:extLst>
          </p:cNvPr>
          <p:cNvSpPr/>
          <p:nvPr userDrawn="1"/>
        </p:nvSpPr>
        <p:spPr>
          <a:xfrm>
            <a:off x="6010710" y="5759256"/>
            <a:ext cx="2862197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www.accessibilityoz.com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313255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76B6D3-1178-44C3-B609-DF60D00A5CEF}"/>
              </a:ext>
            </a:extLst>
          </p:cNvPr>
          <p:cNvSpPr/>
          <p:nvPr userDrawn="1"/>
        </p:nvSpPr>
        <p:spPr>
          <a:xfrm>
            <a:off x="-38580" y="-24448"/>
            <a:ext cx="12230579" cy="6882447"/>
          </a:xfrm>
          <a:prstGeom prst="rect">
            <a:avLst/>
          </a:prstGeom>
          <a:gradFill flip="none" rotWithShape="0">
            <a:gsLst>
              <a:gs pos="0">
                <a:srgbClr val="00858E">
                  <a:lumMod val="88000"/>
                </a:srgbClr>
              </a:gs>
              <a:gs pos="90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ccessibility_Oz_white.psd">
            <a:extLst>
              <a:ext uri="{FF2B5EF4-FFF2-40B4-BE49-F238E27FC236}">
                <a16:creationId xmlns:a16="http://schemas.microsoft.com/office/drawing/2014/main" id="{292D81B5-18C8-42F8-9D25-A774D3A8F2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2" y="5804681"/>
            <a:ext cx="2303364" cy="1152169"/>
          </a:xfrm>
          <a:prstGeom prst="rect">
            <a:avLst/>
          </a:prstGeom>
        </p:spPr>
      </p:pic>
      <p:sp>
        <p:nvSpPr>
          <p:cNvPr id="9" name="Shape 2934">
            <a:extLst>
              <a:ext uri="{FF2B5EF4-FFF2-40B4-BE49-F238E27FC236}">
                <a16:creationId xmlns:a16="http://schemas.microsoft.com/office/drawing/2014/main" id="{12BDA6B4-28FD-449A-8610-EEDDBA644922}"/>
              </a:ext>
            </a:extLst>
          </p:cNvPr>
          <p:cNvSpPr/>
          <p:nvPr userDrawn="1"/>
        </p:nvSpPr>
        <p:spPr>
          <a:xfrm>
            <a:off x="1104431" y="2571060"/>
            <a:ext cx="554433" cy="7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0" name="Shape 2836">
            <a:extLst>
              <a:ext uri="{FF2B5EF4-FFF2-40B4-BE49-F238E27FC236}">
                <a16:creationId xmlns:a16="http://schemas.microsoft.com/office/drawing/2014/main" id="{2B757E00-E8D8-4718-A646-9FFEAA9B30A0}"/>
              </a:ext>
            </a:extLst>
          </p:cNvPr>
          <p:cNvSpPr>
            <a:spLocks noChangeAspect="1"/>
          </p:cNvSpPr>
          <p:nvPr userDrawn="1"/>
        </p:nvSpPr>
        <p:spPr>
          <a:xfrm>
            <a:off x="3118969" y="2873338"/>
            <a:ext cx="621873" cy="45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1" name="Shape 2628">
            <a:extLst>
              <a:ext uri="{FF2B5EF4-FFF2-40B4-BE49-F238E27FC236}">
                <a16:creationId xmlns:a16="http://schemas.microsoft.com/office/drawing/2014/main" id="{872A2B0C-D67D-4C3E-A154-8A676ACE76C9}"/>
              </a:ext>
            </a:extLst>
          </p:cNvPr>
          <p:cNvSpPr/>
          <p:nvPr userDrawn="1"/>
        </p:nvSpPr>
        <p:spPr>
          <a:xfrm>
            <a:off x="5182273" y="2791565"/>
            <a:ext cx="602822" cy="5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2" name="Freeform 85">
            <a:extLst>
              <a:ext uri="{FF2B5EF4-FFF2-40B4-BE49-F238E27FC236}">
                <a16:creationId xmlns:a16="http://schemas.microsoft.com/office/drawing/2014/main" id="{0D9A7A20-8AE5-4364-9E26-A63D9182DD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04798" y="2909962"/>
            <a:ext cx="575129" cy="463107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sp>
        <p:nvSpPr>
          <p:cNvPr id="13" name="Freeform 32">
            <a:extLst>
              <a:ext uri="{FF2B5EF4-FFF2-40B4-BE49-F238E27FC236}">
                <a16:creationId xmlns:a16="http://schemas.microsoft.com/office/drawing/2014/main" id="{15042A39-0106-4C1C-9CD0-6432576451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6326" y="2955761"/>
            <a:ext cx="398131" cy="400110"/>
          </a:xfrm>
          <a:custGeom>
            <a:avLst/>
            <a:gdLst>
              <a:gd name="connsiteX0" fmla="*/ 0 w 633570"/>
              <a:gd name="connsiteY0" fmla="*/ 191245 h 636720"/>
              <a:gd name="connsiteX1" fmla="*/ 138289 w 633570"/>
              <a:gd name="connsiteY1" fmla="*/ 191245 h 636720"/>
              <a:gd name="connsiteX2" fmla="*/ 138289 w 633570"/>
              <a:gd name="connsiteY2" fmla="*/ 628788 h 636720"/>
              <a:gd name="connsiteX3" fmla="*/ 0 w 633570"/>
              <a:gd name="connsiteY3" fmla="*/ 628788 h 636720"/>
              <a:gd name="connsiteX4" fmla="*/ 0 w 633570"/>
              <a:gd name="connsiteY4" fmla="*/ 191245 h 636720"/>
              <a:gd name="connsiteX5" fmla="*/ 481950 w 633570"/>
              <a:gd name="connsiteY5" fmla="*/ 185737 h 636720"/>
              <a:gd name="connsiteX6" fmla="*/ 633570 w 633570"/>
              <a:gd name="connsiteY6" fmla="*/ 377769 h 636720"/>
              <a:gd name="connsiteX7" fmla="*/ 633570 w 633570"/>
              <a:gd name="connsiteY7" fmla="*/ 636720 h 636720"/>
              <a:gd name="connsiteX8" fmla="*/ 493393 w 633570"/>
              <a:gd name="connsiteY8" fmla="*/ 636720 h 636720"/>
              <a:gd name="connsiteX9" fmla="*/ 493393 w 633570"/>
              <a:gd name="connsiteY9" fmla="*/ 390862 h 636720"/>
              <a:gd name="connsiteX10" fmla="*/ 430457 w 633570"/>
              <a:gd name="connsiteY10" fmla="*/ 300665 h 636720"/>
              <a:gd name="connsiteX11" fmla="*/ 354647 w 633570"/>
              <a:gd name="connsiteY11" fmla="*/ 353037 h 636720"/>
              <a:gd name="connsiteX12" fmla="*/ 354647 w 633570"/>
              <a:gd name="connsiteY12" fmla="*/ 377769 h 636720"/>
              <a:gd name="connsiteX13" fmla="*/ 354647 w 633570"/>
              <a:gd name="connsiteY13" fmla="*/ 636720 h 636720"/>
              <a:gd name="connsiteX14" fmla="*/ 215900 w 633570"/>
              <a:gd name="connsiteY14" fmla="*/ 636720 h 636720"/>
              <a:gd name="connsiteX15" fmla="*/ 215900 w 633570"/>
              <a:gd name="connsiteY15" fmla="*/ 339944 h 636720"/>
              <a:gd name="connsiteX16" fmla="*/ 215900 w 633570"/>
              <a:gd name="connsiteY16" fmla="*/ 197376 h 636720"/>
              <a:gd name="connsiteX17" fmla="*/ 328900 w 633570"/>
              <a:gd name="connsiteY17" fmla="*/ 197376 h 636720"/>
              <a:gd name="connsiteX18" fmla="*/ 341773 w 633570"/>
              <a:gd name="connsiteY18" fmla="*/ 249748 h 636720"/>
              <a:gd name="connsiteX19" fmla="*/ 481950 w 633570"/>
              <a:gd name="connsiteY19" fmla="*/ 185737 h 636720"/>
              <a:gd name="connsiteX20" fmla="*/ 63500 w 633570"/>
              <a:gd name="connsiteY20" fmla="*/ 0 h 636720"/>
              <a:gd name="connsiteX21" fmla="*/ 138289 w 633570"/>
              <a:gd name="connsiteY21" fmla="*/ 63748 h 636720"/>
              <a:gd name="connsiteX22" fmla="*/ 63500 w 633570"/>
              <a:gd name="connsiteY22" fmla="*/ 127496 h 636720"/>
              <a:gd name="connsiteX23" fmla="*/ 0 w 633570"/>
              <a:gd name="connsiteY23" fmla="*/ 63748 h 636720"/>
              <a:gd name="connsiteX24" fmla="*/ 63500 w 633570"/>
              <a:gd name="connsiteY24" fmla="*/ 0 h 63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3570" h="636720">
                <a:moveTo>
                  <a:pt x="0" y="191245"/>
                </a:moveTo>
                <a:cubicBezTo>
                  <a:pt x="138289" y="191245"/>
                  <a:pt x="138289" y="191245"/>
                  <a:pt x="138289" y="191245"/>
                </a:cubicBezTo>
                <a:cubicBezTo>
                  <a:pt x="138289" y="628788"/>
                  <a:pt x="138289" y="628788"/>
                  <a:pt x="138289" y="628788"/>
                </a:cubicBezTo>
                <a:lnTo>
                  <a:pt x="0" y="628788"/>
                </a:lnTo>
                <a:cubicBezTo>
                  <a:pt x="0" y="191245"/>
                  <a:pt x="0" y="191245"/>
                  <a:pt x="0" y="191245"/>
                </a:cubicBezTo>
                <a:close/>
                <a:moveTo>
                  <a:pt x="481950" y="185737"/>
                </a:moveTo>
                <a:cubicBezTo>
                  <a:pt x="570633" y="185737"/>
                  <a:pt x="633570" y="249748"/>
                  <a:pt x="633570" y="377769"/>
                </a:cubicBezTo>
                <a:cubicBezTo>
                  <a:pt x="633570" y="636720"/>
                  <a:pt x="633570" y="636720"/>
                  <a:pt x="633570" y="636720"/>
                </a:cubicBezTo>
                <a:cubicBezTo>
                  <a:pt x="493393" y="636720"/>
                  <a:pt x="493393" y="636720"/>
                  <a:pt x="493393" y="636720"/>
                </a:cubicBezTo>
                <a:cubicBezTo>
                  <a:pt x="493393" y="390862"/>
                  <a:pt x="493393" y="390862"/>
                  <a:pt x="493393" y="390862"/>
                </a:cubicBezTo>
                <a:cubicBezTo>
                  <a:pt x="493393" y="339944"/>
                  <a:pt x="481950" y="300665"/>
                  <a:pt x="430457" y="300665"/>
                </a:cubicBezTo>
                <a:cubicBezTo>
                  <a:pt x="391836" y="300665"/>
                  <a:pt x="367520" y="326851"/>
                  <a:pt x="354647" y="353037"/>
                </a:cubicBezTo>
                <a:cubicBezTo>
                  <a:pt x="354647" y="353037"/>
                  <a:pt x="354647" y="366131"/>
                  <a:pt x="354647" y="377769"/>
                </a:cubicBezTo>
                <a:cubicBezTo>
                  <a:pt x="354647" y="636720"/>
                  <a:pt x="354647" y="636720"/>
                  <a:pt x="354647" y="636720"/>
                </a:cubicBezTo>
                <a:cubicBezTo>
                  <a:pt x="215900" y="636720"/>
                  <a:pt x="215900" y="636720"/>
                  <a:pt x="215900" y="636720"/>
                </a:cubicBezTo>
                <a:lnTo>
                  <a:pt x="215900" y="339944"/>
                </a:lnTo>
                <a:cubicBezTo>
                  <a:pt x="215900" y="275934"/>
                  <a:pt x="215900" y="236655"/>
                  <a:pt x="215900" y="197376"/>
                </a:cubicBezTo>
                <a:cubicBezTo>
                  <a:pt x="328900" y="197376"/>
                  <a:pt x="328900" y="197376"/>
                  <a:pt x="328900" y="197376"/>
                </a:cubicBezTo>
                <a:cubicBezTo>
                  <a:pt x="341773" y="249748"/>
                  <a:pt x="341773" y="249748"/>
                  <a:pt x="341773" y="249748"/>
                </a:cubicBezTo>
                <a:cubicBezTo>
                  <a:pt x="354647" y="223562"/>
                  <a:pt x="404710" y="185737"/>
                  <a:pt x="481950" y="185737"/>
                </a:cubicBezTo>
                <a:close/>
                <a:moveTo>
                  <a:pt x="63500" y="0"/>
                </a:moveTo>
                <a:cubicBezTo>
                  <a:pt x="112889" y="0"/>
                  <a:pt x="138289" y="26079"/>
                  <a:pt x="138289" y="63748"/>
                </a:cubicBezTo>
                <a:cubicBezTo>
                  <a:pt x="138289" y="102867"/>
                  <a:pt x="112889" y="127496"/>
                  <a:pt x="63500" y="127496"/>
                </a:cubicBezTo>
                <a:cubicBezTo>
                  <a:pt x="23989" y="127496"/>
                  <a:pt x="0" y="102867"/>
                  <a:pt x="0" y="63748"/>
                </a:cubicBezTo>
                <a:cubicBezTo>
                  <a:pt x="0" y="26079"/>
                  <a:pt x="23989" y="0"/>
                  <a:pt x="63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91424" tIns="45712" rIns="91424" bIns="45712" anchor="ctr">
            <a:noAutofit/>
          </a:bodyPr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sp>
        <p:nvSpPr>
          <p:cNvPr id="14" name="Shape 2944">
            <a:extLst>
              <a:ext uri="{FF2B5EF4-FFF2-40B4-BE49-F238E27FC236}">
                <a16:creationId xmlns:a16="http://schemas.microsoft.com/office/drawing/2014/main" id="{066B3BD2-FDCF-40D4-8A56-FBC5CFDC145D}"/>
              </a:ext>
            </a:extLst>
          </p:cNvPr>
          <p:cNvSpPr/>
          <p:nvPr userDrawn="1"/>
        </p:nvSpPr>
        <p:spPr>
          <a:xfrm>
            <a:off x="3217792" y="6215434"/>
            <a:ext cx="338645" cy="338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6047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C0F81B-FF99-4D47-B316-DCC6B76596D8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05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05336C9-2568-4776-A9ED-E7C6BDD0F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DBB231-42EE-4E2A-B5F6-24D6D1058FE8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D8C557-E8CC-4C5B-B890-11925F3E0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E50BA-F198-4410-B57C-E3ECA1F07BF8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384826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C25198-5538-47C0-8550-DF4354A3C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660" r="19701"/>
          <a:stretch/>
        </p:blipFill>
        <p:spPr>
          <a:xfrm>
            <a:off x="5234525" y="-29063"/>
            <a:ext cx="6957476" cy="68870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1A56A-D630-40EC-B3E6-18166A3C1FA6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05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45C8123-6B86-4890-8ACA-11468589CB21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ECF768-C0F4-4760-BCFB-04943936F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20BAF-24CB-4F20-B9B7-3A7BB0A0424D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258702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6EB137-E5A9-400E-A6EC-5FB51DF005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D77486-0AE4-45A5-8343-79D94CCD4E4F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9" name="Picture 8" descr="Twitter_Orange.png">
            <a:extLst>
              <a:ext uri="{FF2B5EF4-FFF2-40B4-BE49-F238E27FC236}">
                <a16:creationId xmlns:a16="http://schemas.microsoft.com/office/drawing/2014/main" id="{769F76BB-9D44-4B3C-B07E-3F4DCCE824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3E9C80-0D81-4C80-AFE4-06A1253A8E4E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183959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C25198-5538-47C0-8550-DF4354A3C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660" r="19701"/>
          <a:stretch/>
        </p:blipFill>
        <p:spPr>
          <a:xfrm>
            <a:off x="5234525" y="-29063"/>
            <a:ext cx="6957476" cy="68870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1A56A-D630-40EC-B3E6-18166A3C1FA6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05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45C8123-6B86-4890-8ACA-11468589CB21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ECF768-C0F4-4760-BCFB-04943936F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20BAF-24CB-4F20-B9B7-3A7BB0A0424D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263223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9F10DE-9F7C-440A-974C-313A793FFD1F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5E207-AEB4-4CA0-B308-F43AAC7A7752}"/>
              </a:ext>
            </a:extLst>
          </p:cNvPr>
          <p:cNvSpPr txBox="1"/>
          <p:nvPr userDrawn="1"/>
        </p:nvSpPr>
        <p:spPr>
          <a:xfrm>
            <a:off x="2621880" y="6202160"/>
            <a:ext cx="178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  <p:pic>
        <p:nvPicPr>
          <p:cNvPr id="11" name="Picture 10" descr="Twitter_Orange.png">
            <a:extLst>
              <a:ext uri="{FF2B5EF4-FFF2-40B4-BE49-F238E27FC236}">
                <a16:creationId xmlns:a16="http://schemas.microsoft.com/office/drawing/2014/main" id="{A1788202-EA3B-41DC-9C63-DF4648BA8D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56" r:id="rId3"/>
    <p:sldLayoutId id="2147483757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3A64D-7FFB-BE49-BF12-7B56D36E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9833-5507-6D4D-BEAB-7F8F06B4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9008-11D3-514E-9BDC-1EE581BF2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42E4-C94E-034E-B1CB-1E765C34D908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BB10C-FBCF-2144-8F08-549DE6B31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EF26-0F88-A44B-AA1E-7D0C0D5B2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72521-8E14-4D3B-B31A-E09F9E8056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14B9D-E47D-432B-8E22-B8DE182E5163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|</a:t>
            </a:r>
          </a:p>
        </p:txBody>
      </p:sp>
      <p:pic>
        <p:nvPicPr>
          <p:cNvPr id="10" name="Picture 9" descr="Twitter_Orange.png">
            <a:extLst>
              <a:ext uri="{FF2B5EF4-FFF2-40B4-BE49-F238E27FC236}">
                <a16:creationId xmlns:a16="http://schemas.microsoft.com/office/drawing/2014/main" id="{AFE123B8-C411-44BB-8FAB-9DBF041183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28F77-F348-1C9D-AEA5-29384B41D180}"/>
              </a:ext>
            </a:extLst>
          </p:cNvPr>
          <p:cNvSpPr txBox="1"/>
          <p:nvPr userDrawn="1"/>
        </p:nvSpPr>
        <p:spPr>
          <a:xfrm>
            <a:off x="2809265" y="6202160"/>
            <a:ext cx="2330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dirty="0">
                <a:solidFill>
                  <a:srgbClr val="E65225"/>
                </a:solidFill>
                <a:latin typeface="Proxima Nova Semibold" panose="02000506030000020004" pitchFamily="2" charset="0"/>
              </a:rPr>
              <a:t>pz.tt/some22-ahg</a:t>
            </a:r>
          </a:p>
        </p:txBody>
      </p:sp>
    </p:spTree>
    <p:extLst>
      <p:ext uri="{BB962C8B-B14F-4D97-AF65-F5344CB8AC3E}">
        <p14:creationId xmlns:p14="http://schemas.microsoft.com/office/powerpoint/2010/main" val="55887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nam.fbwrapper&amp;hl=en" TargetMode="External"/><Relationship Id="rId2" Type="http://schemas.openxmlformats.org/officeDocument/2006/relationships/hyperlink" Target="https://m.facebook.com/gettingstarted/?_rdr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lit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acebook.com/lite/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twitterrific.com/mac" TargetMode="External"/><Relationship Id="rId7" Type="http://schemas.openxmlformats.org/officeDocument/2006/relationships/hyperlink" Target="https://www.techhit.com/TwInbox/twitter_plugin_outlook.html" TargetMode="External"/><Relationship Id="rId2" Type="http://schemas.openxmlformats.org/officeDocument/2006/relationships/hyperlink" Target="http://www.easychirp.com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lay.google.com/store/apps/details?id=com.levelup.touiteur&amp;feature=nav_result" TargetMode="External"/><Relationship Id="rId5" Type="http://schemas.openxmlformats.org/officeDocument/2006/relationships/hyperlink" Target="https://play.google.com/store/apps/details?id=com.nam.fbwrapper&amp;hl=en" TargetMode="External"/><Relationship Id="rId4" Type="http://schemas.openxmlformats.org/officeDocument/2006/relationships/hyperlink" Target="https://twitterrific.com/io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describe.org/" TargetMode="External"/><Relationship Id="rId2" Type="http://schemas.openxmlformats.org/officeDocument/2006/relationships/hyperlink" Target="https://support.google.com/youtube/answer/6087602?hl=en&amp;co=GENIE.Platform=Android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://www.facebook.com/accessibility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help.instagram.com/1178723545597542" TargetMode="External"/><Relationship Id="rId5" Type="http://schemas.openxmlformats.org/officeDocument/2006/relationships/hyperlink" Target="https://www.facebook.com/help/485531161504971" TargetMode="External"/><Relationship Id="rId4" Type="http://schemas.openxmlformats.org/officeDocument/2006/relationships/hyperlink" Target="http://www.facebook.com/help/14163646597179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ww.linkedin.com/accessibility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hyperlink" Target="https://support.google.com/youtube/answer/189278?hl=en" TargetMode="External"/><Relationship Id="rId4" Type="http://schemas.openxmlformats.org/officeDocument/2006/relationships/hyperlink" Target="https://twitter.com/a11ytips?lang=en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ibilityoz.com/2019/11/overview-of-social-media-accessibility/" TargetMode="External"/><Relationship Id="rId7" Type="http://schemas.openxmlformats.org/officeDocument/2006/relationships/hyperlink" Target="https://www.accessibilityoz.com/2019/11/social-media-accessibility-turning-off-autopla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ccessibilityoz.com/2019/11/social-media-accessibility-features/" TargetMode="External"/><Relationship Id="rId5" Type="http://schemas.openxmlformats.org/officeDocument/2006/relationships/hyperlink" Target="https://www.accessibilityoz.com/2019/08/social-media-and-alternative-text-features/" TargetMode="External"/><Relationship Id="rId4" Type="http://schemas.openxmlformats.org/officeDocument/2006/relationships/hyperlink" Target="https://www.accessibilityoz.com/2019/11/social-media-screen-reader-accessibility-compliance-testing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F1B9-B050-4550-B49C-6DD186424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080" y="2601960"/>
            <a:ext cx="7521559" cy="1763487"/>
          </a:xfrm>
        </p:spPr>
        <p:txBody>
          <a:bodyPr/>
          <a:lstStyle/>
          <a:p>
            <a:pPr algn="r"/>
            <a:r>
              <a:rPr lang="en-US" dirty="0"/>
              <a:t>Part Two: Social</a:t>
            </a:r>
            <a:r>
              <a:rPr lang="en-US" baseline="0" dirty="0"/>
              <a:t> media and accessibility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78DD3-8304-4DFA-863B-C483F9C1ACE5}"/>
              </a:ext>
            </a:extLst>
          </p:cNvPr>
          <p:cNvSpPr txBox="1"/>
          <p:nvPr/>
        </p:nvSpPr>
        <p:spPr>
          <a:xfrm>
            <a:off x="7588879" y="4551411"/>
            <a:ext cx="400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 b="1" dirty="0">
                <a:solidFill>
                  <a:srgbClr val="E45329"/>
                </a:solidFill>
                <a:latin typeface="Proxima Nova" panose="02000506030000020004" pitchFamily="2" charset="0"/>
              </a:rPr>
              <a:t>p</a:t>
            </a:r>
            <a:r>
              <a:rPr lang="en-AU" sz="2400" b="1" i="0" kern="1200" dirty="0">
                <a:solidFill>
                  <a:srgbClr val="E45329"/>
                </a:solidFill>
                <a:effectLst/>
                <a:latin typeface="Proxima Nova" panose="02000506030000020004" pitchFamily="2" charset="0"/>
                <a:ea typeface="+mn-ea"/>
                <a:cs typeface="+mn-cs"/>
              </a:rPr>
              <a:t>z.tt/some22-ahg</a:t>
            </a:r>
            <a:endParaRPr lang="en-US" sz="2400" b="1" i="0" dirty="0">
              <a:solidFill>
                <a:srgbClr val="E45329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3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35F1-E160-4E67-9D83-FEE0882E7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Twitter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7F67-52ED-4052-BACD-396581C74B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+mn-lt"/>
              </a:rPr>
              <a:t>For example, in Twitter, a short description is provided with a location and URL.</a:t>
            </a:r>
            <a:endParaRPr lang="en-AU" sz="4000" b="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8" name="Picture Placeholder 7" descr="About section of Stanford University &quot;One of the world's leading research and teaching institutions. Accelerating climate solutions through the new @StanfordDoerr School of Sustainability.&quot; This is followed by Industry, Location, URL and date joined">
            <a:extLst>
              <a:ext uri="{FF2B5EF4-FFF2-40B4-BE49-F238E27FC236}">
                <a16:creationId xmlns:a16="http://schemas.microsoft.com/office/drawing/2014/main" id="{15EAC8F6-EC34-8F63-453D-9687E391A4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b="11371"/>
          <a:stretch/>
        </p:blipFill>
        <p:spPr>
          <a:xfrm>
            <a:off x="5460079" y="2216407"/>
            <a:ext cx="5121125" cy="3229603"/>
          </a:xfrm>
        </p:spPr>
      </p:pic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5650B39B-492D-C932-659A-FE598783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409852" y="287295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35F1-E160-4E67-9D83-FEE0882E7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YouTube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7F67-52ED-4052-BACD-396581C74B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930" y="1409252"/>
            <a:ext cx="4378325" cy="4326321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+mn-lt"/>
              </a:rPr>
              <a:t>For example, in YouTube, detailed information can be provided such as description, location and links to other social media.</a:t>
            </a:r>
            <a:endParaRPr lang="en-AU" sz="4000" b="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8" name="Picture Placeholder 7" descr="Amazon About page with description, details (Location), links to other social media networks and stats such as joining date and number of views.">
            <a:extLst>
              <a:ext uri="{FF2B5EF4-FFF2-40B4-BE49-F238E27FC236}">
                <a16:creationId xmlns:a16="http://schemas.microsoft.com/office/drawing/2014/main" id="{D8545BB6-FC0E-E000-F807-C13B6CD4386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7569" b="7569"/>
          <a:stretch>
            <a:fillRect/>
          </a:stretch>
        </p:blipFill>
        <p:spPr/>
      </p:pic>
      <p:pic>
        <p:nvPicPr>
          <p:cNvPr id="2" name="Picture 1" descr="YouTube logo">
            <a:extLst>
              <a:ext uri="{FF2B5EF4-FFF2-40B4-BE49-F238E27FC236}">
                <a16:creationId xmlns:a16="http://schemas.microsoft.com/office/drawing/2014/main" id="{F72EE736-2570-7298-A6AA-FAF255F2F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0" y="78536"/>
            <a:ext cx="1330716" cy="13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2. Content on social media is posted to multiple social media outlets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88451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A3AB05-F5DB-427B-B4DF-43BCFE48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Use multiple social media networks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B090E0-F6F1-4735-B3BD-31AD2230532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3600" dirty="0"/>
              <a:t>Not all social media networks are accessible to all people. Some groups will prefer one social media network over another; and some users will not be able to use a social media network at all. Therefore, it is important that the same content is posted to multiple social media networks to ensure all users can access the content.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701875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3. Alternative apps are provided for social media networks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80288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Provide alternative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835678"/>
            <a:ext cx="10466997" cy="3526971"/>
          </a:xfrm>
        </p:spPr>
        <p:txBody>
          <a:bodyPr>
            <a:noAutofit/>
          </a:bodyPr>
          <a:lstStyle/>
          <a:p>
            <a:r>
              <a:rPr lang="en-AU" sz="4000" dirty="0"/>
              <a:t>Provide links to alternative apps and websites that create an accessible interface for social media.</a:t>
            </a:r>
          </a:p>
        </p:txBody>
      </p:sp>
    </p:spTree>
    <p:extLst>
      <p:ext uri="{BB962C8B-B14F-4D97-AF65-F5344CB8AC3E}">
        <p14:creationId xmlns:p14="http://schemas.microsoft.com/office/powerpoint/2010/main" val="417139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07ECE26-2018-4A82-8D10-0AD3F79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Alternative apps – Facebook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A1A77-7DE6-4BA0-8297-CA258F7EB9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>
                <a:hlinkClick r:id="rId2"/>
              </a:rPr>
              <a:t>The mobile view of Facebook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>
                <a:hlinkClick r:id="rId3"/>
              </a:rPr>
              <a:t>Metal for Android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>
                <a:hlinkClick r:id="rId4"/>
              </a:rPr>
              <a:t>Facebook Lite </a:t>
            </a:r>
            <a:r>
              <a:rPr lang="en-AU" sz="3600" dirty="0"/>
              <a:t>(Android only)</a:t>
            </a:r>
          </a:p>
        </p:txBody>
      </p:sp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D9B3ED8D-9589-7E89-9916-1976D5DEE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441246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2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07ECE26-2018-4A82-8D10-0AD3F79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Alternative apps – Instagram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A1A77-7DE6-4BA0-8297-CA258F7EB9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>
                <a:hlinkClick r:id="rId2"/>
              </a:rPr>
              <a:t>Instagram Lite </a:t>
            </a:r>
            <a:r>
              <a:rPr lang="en-AU" sz="3600" dirty="0"/>
              <a:t>(Android only)</a:t>
            </a:r>
          </a:p>
        </p:txBody>
      </p:sp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EA89D9EF-CFF5-2B08-7081-42B3C0523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3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07ECE26-2018-4A82-8D10-0AD3F79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Alternative apps - Twitter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A1A77-7DE6-4BA0-8297-CA258F7EB9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2"/>
              </a:rPr>
              <a:t>EasyChirp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3"/>
              </a:rPr>
              <a:t>Twitterrific on Mac</a:t>
            </a:r>
            <a:r>
              <a:rPr lang="en-US" sz="3600" dirty="0"/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4"/>
              </a:rPr>
              <a:t>Twitterrific on iOS</a:t>
            </a:r>
            <a:r>
              <a:rPr lang="en-US" sz="3600" dirty="0"/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5"/>
              </a:rPr>
              <a:t>Metal for Android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6"/>
              </a:rPr>
              <a:t>Plume for Android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7"/>
              </a:rPr>
              <a:t>TwInbox (add-in for Microsoft Outlook)</a:t>
            </a:r>
            <a:r>
              <a:rPr lang="en-US" sz="3600" dirty="0"/>
              <a:t> </a:t>
            </a:r>
            <a:endParaRPr lang="en-AU" sz="3600" dirty="0"/>
          </a:p>
          <a:p>
            <a:endParaRPr lang="en-AU" dirty="0"/>
          </a:p>
        </p:txBody>
      </p:sp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443F7BBC-CAF3-691E-2AC4-4D32B0355D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409852" y="287295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07ECE26-2018-4A82-8D10-0AD3F795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Alternative apps - YouTube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A1A77-7DE6-4BA0-8297-CA258F7EB9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hlinkClick r:id="rId2"/>
              </a:rPr>
              <a:t>Accessibility for YouTube Android mobile app</a:t>
            </a:r>
            <a:r>
              <a:rPr lang="en-US" sz="3600" dirty="0"/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>
                <a:hlinkClick r:id="rId3"/>
              </a:rPr>
              <a:t>YouDescribe for desktop or iOS</a:t>
            </a:r>
            <a:endParaRPr lang="en-AU" sz="36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/>
              <a:t>OzPlayer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AU" sz="3600" dirty="0"/>
              <a:t>Able Player</a:t>
            </a:r>
          </a:p>
          <a:p>
            <a:endParaRPr lang="en-AU" dirty="0"/>
          </a:p>
        </p:txBody>
      </p:sp>
      <p:pic>
        <p:nvPicPr>
          <p:cNvPr id="2" name="Picture 1" descr="YouTube logo">
            <a:extLst>
              <a:ext uri="{FF2B5EF4-FFF2-40B4-BE49-F238E27FC236}">
                <a16:creationId xmlns:a16="http://schemas.microsoft.com/office/drawing/2014/main" id="{41320F12-0A1E-C071-9880-C92CB3C88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5" y="444985"/>
            <a:ext cx="1330716" cy="13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FC2F-905B-439A-B73C-928A9D8B2F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385" y="3087271"/>
            <a:ext cx="4310269" cy="1325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Proxima Nova" panose="02000506030000020004" pitchFamily="2" charset="77"/>
                <a:ea typeface="Lato" charset="0"/>
                <a:cs typeface="Lato" charset="0"/>
              </a:rPr>
              <a:t>Steps to making social media accessible</a:t>
            </a:r>
          </a:p>
        </p:txBody>
      </p:sp>
    </p:spTree>
    <p:extLst>
      <p:ext uri="{BB962C8B-B14F-4D97-AF65-F5344CB8AC3E}">
        <p14:creationId xmlns:p14="http://schemas.microsoft.com/office/powerpoint/2010/main" val="444049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4. Links to social media accessibility tips are provided on social media networks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14590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E013B7-7265-447D-8BE6-062BADCF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Social media accessibility tips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024169-957B-4CAE-B9F5-FA2C5763484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3600" dirty="0"/>
              <a:t>Just as users may not be aware of the alternatives to social media networks, users often do not know about accessibility tips about a particular social media network. Sometimes these tips are buried in blogs and not easy to find. </a:t>
            </a:r>
            <a:endParaRPr lang="en-AU" sz="36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799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008"/>
            <a:ext cx="10789920" cy="956680"/>
          </a:xfrm>
        </p:spPr>
        <p:txBody>
          <a:bodyPr>
            <a:normAutofit/>
          </a:bodyPr>
          <a:lstStyle/>
          <a:p>
            <a:r>
              <a:rPr lang="en-AU" dirty="0"/>
              <a:t>Social media accessibility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531088"/>
            <a:ext cx="10466997" cy="405415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AU" sz="3600" b="1" dirty="0"/>
              <a:t>Facebook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3"/>
              </a:rPr>
              <a:t>Facebook Accessibility Page</a:t>
            </a:r>
            <a:endParaRPr lang="en-AU" sz="3600" dirty="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4"/>
              </a:rPr>
              <a:t>Facebook Accessibility Tips</a:t>
            </a:r>
            <a:endParaRPr lang="en-AU" sz="3600" dirty="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5"/>
              </a:rPr>
              <a:t>Which screen reader should I use for Facebook?</a:t>
            </a:r>
            <a:endParaRPr lang="en-AU" sz="3600" dirty="0"/>
          </a:p>
          <a:p>
            <a:pPr>
              <a:spcAft>
                <a:spcPts val="600"/>
              </a:spcAft>
            </a:pPr>
            <a:r>
              <a:rPr lang="en-AU" sz="3600" b="1" dirty="0"/>
              <a:t>Instagram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6"/>
              </a:rPr>
              <a:t>How do I use a screen reader for Instagram?</a:t>
            </a:r>
            <a:r>
              <a:rPr lang="en-AU" sz="3600" dirty="0"/>
              <a:t> </a:t>
            </a:r>
          </a:p>
          <a:p>
            <a:pPr>
              <a:spcAft>
                <a:spcPts val="600"/>
              </a:spcAft>
            </a:pPr>
            <a:endParaRPr lang="en-AU" sz="3600" b="1" dirty="0"/>
          </a:p>
        </p:txBody>
      </p:sp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6216D263-EA99-6452-E628-4A74B1A8CA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541" y="1531088"/>
            <a:ext cx="1273579" cy="1273579"/>
          </a:xfrm>
          <a:prstGeom prst="rect">
            <a:avLst/>
          </a:prstGeom>
        </p:spPr>
      </p:pic>
      <p:pic>
        <p:nvPicPr>
          <p:cNvPr id="5" name="Picture 4" descr="Instagram logo">
            <a:extLst>
              <a:ext uri="{FF2B5EF4-FFF2-40B4-BE49-F238E27FC236}">
                <a16:creationId xmlns:a16="http://schemas.microsoft.com/office/drawing/2014/main" id="{CDA8F6BE-034F-D799-B3AF-EA69D6602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541" y="4317326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008"/>
            <a:ext cx="10789920" cy="956680"/>
          </a:xfrm>
        </p:spPr>
        <p:txBody>
          <a:bodyPr>
            <a:normAutofit/>
          </a:bodyPr>
          <a:lstStyle/>
          <a:p>
            <a:r>
              <a:rPr lang="en-AU" dirty="0"/>
              <a:t>Social media accessibility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690688"/>
            <a:ext cx="10466997" cy="408759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AU" sz="3600" b="1" dirty="0"/>
              <a:t>LinkedIn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3"/>
              </a:rPr>
              <a:t>LinkedIn Accessibility</a:t>
            </a:r>
            <a:endParaRPr lang="en-AU" sz="3600" dirty="0"/>
          </a:p>
          <a:p>
            <a:pPr>
              <a:spcAft>
                <a:spcPts val="600"/>
              </a:spcAft>
            </a:pPr>
            <a:r>
              <a:rPr lang="en-AU" sz="3600" b="1" dirty="0"/>
              <a:t>Twitter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4"/>
              </a:rPr>
              <a:t>Accessibility Tips on Twitter</a:t>
            </a:r>
            <a:endParaRPr lang="en-AU" sz="3600" dirty="0"/>
          </a:p>
          <a:p>
            <a:pPr>
              <a:spcAft>
                <a:spcPts val="600"/>
              </a:spcAft>
            </a:pPr>
            <a:r>
              <a:rPr lang="en-AU" sz="3600" b="1" dirty="0"/>
              <a:t>YouTube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hlinkClick r:id="rId5"/>
              </a:rPr>
              <a:t>Use YouTube with a screen reader</a:t>
            </a:r>
            <a:endParaRPr lang="en-AU" sz="3600" dirty="0"/>
          </a:p>
          <a:p>
            <a:pPr>
              <a:spcAft>
                <a:spcPts val="600"/>
              </a:spcAft>
            </a:pPr>
            <a:endParaRPr lang="en-AU" sz="3600" b="1" dirty="0"/>
          </a:p>
        </p:txBody>
      </p:sp>
      <p:pic>
        <p:nvPicPr>
          <p:cNvPr id="2" name="Picture 4" descr="LinkedIn logo">
            <a:extLst>
              <a:ext uri="{FF2B5EF4-FFF2-40B4-BE49-F238E27FC236}">
                <a16:creationId xmlns:a16="http://schemas.microsoft.com/office/drawing/2014/main" id="{19F439BB-BC96-78E0-5AB1-F917EBFC9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10307975" y="1590755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witter logo">
            <a:extLst>
              <a:ext uri="{FF2B5EF4-FFF2-40B4-BE49-F238E27FC236}">
                <a16:creationId xmlns:a16="http://schemas.microsoft.com/office/drawing/2014/main" id="{48198D54-47BF-FDE2-52C7-233859242B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10307176" y="3076333"/>
            <a:ext cx="1320944" cy="1316307"/>
          </a:xfrm>
          <a:prstGeom prst="rect">
            <a:avLst/>
          </a:prstGeom>
        </p:spPr>
      </p:pic>
      <p:pic>
        <p:nvPicPr>
          <p:cNvPr id="6" name="Picture 5" descr="YouTube logo">
            <a:extLst>
              <a:ext uri="{FF2B5EF4-FFF2-40B4-BE49-F238E27FC236}">
                <a16:creationId xmlns:a16="http://schemas.microsoft.com/office/drawing/2014/main" id="{01422DA1-F2A2-9BB2-FFBC-819560136D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75" y="4619347"/>
            <a:ext cx="1330716" cy="13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9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5. Accessible terminology and features have been used on social media networks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442326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General accessibility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835678"/>
            <a:ext cx="10893718" cy="3526971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Use camel case, for example:#A11yTestingSymposium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Avoid abbreviations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Limit hashtags and add them only to the end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Avoid misspellings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Use good color contrast in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Add ALT text to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Add captions to video</a:t>
            </a:r>
          </a:p>
        </p:txBody>
      </p:sp>
    </p:spTree>
    <p:extLst>
      <p:ext uri="{BB962C8B-B14F-4D97-AF65-F5344CB8AC3E}">
        <p14:creationId xmlns:p14="http://schemas.microsoft.com/office/powerpoint/2010/main" val="141087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351"/>
            <a:ext cx="10515600" cy="1117774"/>
          </a:xfrm>
        </p:spPr>
        <p:txBody>
          <a:bodyPr/>
          <a:lstStyle/>
          <a:p>
            <a:r>
              <a:rPr lang="en-US" sz="4000" dirty="0"/>
              <a:t>6. Social media feed is replicated on the site and/or provided through daily, weekly or monthly email digests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54843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Repeat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835678"/>
            <a:ext cx="10466997" cy="3526971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Make your social media content available through your website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4000" dirty="0"/>
              <a:t>Provide options for daily digests</a:t>
            </a:r>
          </a:p>
        </p:txBody>
      </p:sp>
    </p:spTree>
    <p:extLst>
      <p:ext uri="{BB962C8B-B14F-4D97-AF65-F5344CB8AC3E}">
        <p14:creationId xmlns:p14="http://schemas.microsoft.com/office/powerpoint/2010/main" val="3474518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7. Social media icons are consistent on the site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874808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26FDF-1B5B-422B-A1DA-0DA09884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85" y="3102511"/>
            <a:ext cx="3743415" cy="26582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Proxima Nova" panose="02000506030000020004"/>
                <a:ea typeface="Lato" charset="0"/>
                <a:cs typeface="Lato" charset="0"/>
              </a:rPr>
              <a:t>Using social media accessibility features</a:t>
            </a:r>
            <a:endParaRPr lang="en-US" sz="3600" b="1" dirty="0">
              <a:latin typeface="Proxima Nova" panose="02000506030000020004" pitchFamily="2" charset="77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7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042-D344-4259-8578-3E1B387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1. Organization contact information is available on the social media Account or About page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680223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D545-35E9-4896-95DB-DE780436F2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81019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Facebook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</a:p>
        </p:txBody>
      </p:sp>
      <p:pic>
        <p:nvPicPr>
          <p:cNvPr id="3" name="Picture 2" descr="Facebook logo">
            <a:extLst>
              <a:ext uri="{FF2B5EF4-FFF2-40B4-BE49-F238E27FC236}">
                <a16:creationId xmlns:a16="http://schemas.microsoft.com/office/drawing/2014/main" id="{7CEFA5A3-FFDC-398F-FC43-F187357AF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68" y="4500588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0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Once image is added select white horizontal ellipsis at top right of page (bad color contrast)">
            <a:extLst>
              <a:ext uri="{FF2B5EF4-FFF2-40B4-BE49-F238E27FC236}">
                <a16:creationId xmlns:a16="http://schemas.microsoft.com/office/drawing/2014/main" id="{457DB812-0439-AF3E-E2DE-0D555141B78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4910" b="4910"/>
          <a:stretch>
            <a:fillRect/>
          </a:stretch>
        </p:blipFill>
        <p:spPr/>
      </p:pic>
      <p:pic>
        <p:nvPicPr>
          <p:cNvPr id="15" name="Picture Placeholder 14" descr="At the bottom of the page a popup appears. Select &quot;Edit alt text&quot;">
            <a:extLst>
              <a:ext uri="{FF2B5EF4-FFF2-40B4-BE49-F238E27FC236}">
                <a16:creationId xmlns:a16="http://schemas.microsoft.com/office/drawing/2014/main" id="{DCF06495-5413-5483-08A2-21B0935FBBF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7352" b="7352"/>
          <a:stretch>
            <a:fillRect/>
          </a:stretch>
        </p:blipFill>
        <p:spPr/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</a:t>
            </a: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visually labelled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Touch target size issues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Medium" panose="02000506030000020004" pitchFamily="2" charset="77"/>
              <a:ea typeface="+mn-ea"/>
              <a:cs typeface="+mn-cs"/>
            </a:endParaRPr>
          </a:p>
        </p:txBody>
      </p:sp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4920D3D2-8169-D84B-DC30-B3BC9FF59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441246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2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10" name="Picture Placeholder 9" descr="A new page displays with a thumbnail of the image and the text &quot;Add alternative text that describes the contents of the photo for people with visual impairments&quot; with what appears to be a field with the text &quot;Write photo alternative text&quot; in tiny text and ablue button called &quot;Done&quot;">
            <a:extLst>
              <a:ext uri="{FF2B5EF4-FFF2-40B4-BE49-F238E27FC236}">
                <a16:creationId xmlns:a16="http://schemas.microsoft.com/office/drawing/2014/main" id="{6DD7F466-FEA1-5075-C26A-E486DBF4432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058" b="7058"/>
          <a:stretch>
            <a:fillRect/>
          </a:stretch>
        </p:blipFill>
        <p:spPr/>
      </p:pic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CEE64259-B536-06CC-7829-AEAAE4CA7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441246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1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available on first page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Not visually labeled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Touch target size issues</a:t>
            </a:r>
          </a:p>
        </p:txBody>
      </p:sp>
      <p:pic>
        <p:nvPicPr>
          <p:cNvPr id="7" name="Picture Placeholder 6" descr="Once you have added pictures you need to select one of the pictures">
            <a:extLst>
              <a:ext uri="{FF2B5EF4-FFF2-40B4-BE49-F238E27FC236}">
                <a16:creationId xmlns:a16="http://schemas.microsoft.com/office/drawing/2014/main" id="{637B0516-6C74-FD76-2558-C90523D8449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9132" b="9132"/>
          <a:stretch>
            <a:fillRect/>
          </a:stretch>
        </p:blipFill>
        <p:spPr/>
      </p:pic>
      <p:pic>
        <p:nvPicPr>
          <p:cNvPr id="9" name="Picture Placeholder 8" descr="The pictures display in a linear format. Select the horizontal white ellipsis (on a black background) at the top right of the page">
            <a:extLst>
              <a:ext uri="{FF2B5EF4-FFF2-40B4-BE49-F238E27FC236}">
                <a16:creationId xmlns:a16="http://schemas.microsoft.com/office/drawing/2014/main" id="{CB289F4D-FDAA-17C8-8515-72A5DAB3F11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9475" b="9475"/>
          <a:stretch>
            <a:fillRect/>
          </a:stretch>
        </p:blipFill>
        <p:spPr/>
      </p:pic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F773C3DB-E271-D303-027B-77CFE3D25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441246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1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/>
          </p:cNvSpPr>
          <p:nvPr/>
        </p:nvSpPr>
        <p:spPr>
          <a:xfrm>
            <a:off x="838200" y="410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2747" y="2382113"/>
            <a:ext cx="4133263" cy="20190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visually labelled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4" name="Picture Placeholder 3" descr="At the bottom of the page a popup appears. Select &quot;Edit alt text&quot;">
            <a:extLst>
              <a:ext uri="{FF2B5EF4-FFF2-40B4-BE49-F238E27FC236}">
                <a16:creationId xmlns:a16="http://schemas.microsoft.com/office/drawing/2014/main" id="{5344988F-0DB0-DF9E-B2AD-1231EDE2FBC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9246" b="9246"/>
          <a:stretch>
            <a:fillRect/>
          </a:stretch>
        </p:blipFill>
        <p:spPr/>
      </p:pic>
      <p:pic>
        <p:nvPicPr>
          <p:cNvPr id="7" name="Picture Placeholder 6" descr="A new page displays with a thumbnail of the image and the text &quot;Add alternative text that describes the contents of the photo for people with visual impairments&quot; with what appears to be a field but looks like a grey box and a greyed out &quot;Done&quot; button">
            <a:extLst>
              <a:ext uri="{FF2B5EF4-FFF2-40B4-BE49-F238E27FC236}">
                <a16:creationId xmlns:a16="http://schemas.microsoft.com/office/drawing/2014/main" id="{86073D94-0CBE-E007-4EAB-D4CB976F860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9205" b="9205"/>
          <a:stretch>
            <a:fillRect/>
          </a:stretch>
        </p:blipFill>
        <p:spPr/>
      </p:pic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AECEEF09-D675-9652-DDC9-585B8DCE3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4" y="441246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5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Facebook</a:t>
            </a:r>
          </a:p>
        </p:txBody>
      </p:sp>
      <p:pic>
        <p:nvPicPr>
          <p:cNvPr id="3" name="Picture 2" descr="Facebook logo">
            <a:extLst>
              <a:ext uri="{FF2B5EF4-FFF2-40B4-BE49-F238E27FC236}">
                <a16:creationId xmlns:a16="http://schemas.microsoft.com/office/drawing/2014/main" id="{223B352A-23E7-7B1D-0BD2-51630599D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96" y="4505104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5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BF5E-76C0-465F-9747-CA8284195D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90758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Instagram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</a:p>
        </p:txBody>
      </p:sp>
      <p:pic>
        <p:nvPicPr>
          <p:cNvPr id="3" name="Picture 2" descr="Instagram logo">
            <a:extLst>
              <a:ext uri="{FF2B5EF4-FFF2-40B4-BE49-F238E27FC236}">
                <a16:creationId xmlns:a16="http://schemas.microsoft.com/office/drawing/2014/main" id="{FF49B930-04EC-CB96-7E47-E12A5E60D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95" y="4391565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8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visually labelled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visually like a link</a:t>
            </a:r>
          </a:p>
        </p:txBody>
      </p:sp>
      <p:pic>
        <p:nvPicPr>
          <p:cNvPr id="7" name="Picture Placeholder 6" descr="In the New Post section select &quot;Advanced settings&quot;">
            <a:extLst>
              <a:ext uri="{FF2B5EF4-FFF2-40B4-BE49-F238E27FC236}">
                <a16:creationId xmlns:a16="http://schemas.microsoft.com/office/drawing/2014/main" id="{336729E1-B62B-4738-ABD6-A7C5787CADC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010" b="7010"/>
          <a:stretch>
            <a:fillRect/>
          </a:stretch>
        </p:blipFill>
        <p:spPr/>
      </p:pic>
      <p:pic>
        <p:nvPicPr>
          <p:cNvPr id="9" name="Picture Placeholder 8" descr="&quot;Write alt text&quot; appears with the text &quot;Alt text describes your photos for people with visual impairments. Alt text can be automatically created for your photos or you can choose to write your own.&quot; However it is not clear how to do this">
            <a:extLst>
              <a:ext uri="{FF2B5EF4-FFF2-40B4-BE49-F238E27FC236}">
                <a16:creationId xmlns:a16="http://schemas.microsoft.com/office/drawing/2014/main" id="{FE5288F6-9318-2C6C-7B71-EBB837DB342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7407" b="7407"/>
          <a:stretch>
            <a:fillRect/>
          </a:stretch>
        </p:blipFill>
        <p:spPr/>
      </p:pic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B82FAF26-C65A-9FD9-EAB1-F1F0442E5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6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7" name="Picture Placeholder 6" descr="A new page displays with a thumbnail of the image and grey text of &quot;Write alt text...&quot; on a white background and no apparent field">
            <a:extLst>
              <a:ext uri="{FF2B5EF4-FFF2-40B4-BE49-F238E27FC236}">
                <a16:creationId xmlns:a16="http://schemas.microsoft.com/office/drawing/2014/main" id="{4198D965-6D4F-AFBD-9C8D-D3154FB2604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044" b="7044"/>
          <a:stretch>
            <a:fillRect/>
          </a:stretch>
        </p:blipFill>
        <p:spPr/>
      </p:pic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1BC21EB2-F6FF-6B17-ACC5-5EF158DC2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2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visually labelled</a:t>
            </a:r>
          </a:p>
        </p:txBody>
      </p:sp>
      <p:pic>
        <p:nvPicPr>
          <p:cNvPr id="8" name="Picture Placeholder 7" descr="In the New Post section select &quot;Advanced settings&quot;">
            <a:extLst>
              <a:ext uri="{FF2B5EF4-FFF2-40B4-BE49-F238E27FC236}">
                <a16:creationId xmlns:a16="http://schemas.microsoft.com/office/drawing/2014/main" id="{8B124626-2252-1C34-186E-8472D5F8AF5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9902" b="9902"/>
          <a:stretch>
            <a:fillRect/>
          </a:stretch>
        </p:blipFill>
        <p:spPr/>
      </p:pic>
      <p:pic>
        <p:nvPicPr>
          <p:cNvPr id="11" name="Picture Placeholder 10" descr="&quot;Write alt text&quot; appears with the text &quot;Alt text describes your photos for people with visual impairments. Alt text can be automatically created for your photos or you can choose to write your own.&quot; However it is not clear how to do this">
            <a:extLst>
              <a:ext uri="{FF2B5EF4-FFF2-40B4-BE49-F238E27FC236}">
                <a16:creationId xmlns:a16="http://schemas.microsoft.com/office/drawing/2014/main" id="{9E586421-CC78-5F3F-6530-6FBD817506D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8980" b="8980"/>
          <a:stretch>
            <a:fillRect/>
          </a:stretch>
        </p:blipFill>
        <p:spPr/>
      </p:pic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B58F7AEC-4DE2-7F94-7E70-A852FE608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3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B9F773-21B9-48EE-B8A6-1D444635C4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sz="3600" dirty="0"/>
              <a:t>Make your contact information available on your social media account page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List a primary phone number and email address where a user can reach your agency with questions, and provide a link to your agency website that lists the appropriate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78576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8" name="Picture Placeholder 7" descr="A new page displays with a thumbnail of the image and grey text of &quot;Write alt text...&quot; on a black background and no apparent field">
            <a:extLst>
              <a:ext uri="{FF2B5EF4-FFF2-40B4-BE49-F238E27FC236}">
                <a16:creationId xmlns:a16="http://schemas.microsoft.com/office/drawing/2014/main" id="{AE61E13F-BBD4-5F9E-1E3C-4C59914559E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188" b="9188"/>
          <a:stretch>
            <a:fillRect/>
          </a:stretch>
        </p:blipFill>
        <p:spPr/>
      </p:pic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7E4AA6DB-F323-D86C-9460-D8B574A01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7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Instagram</a:t>
            </a:r>
          </a:p>
        </p:txBody>
      </p:sp>
      <p:pic>
        <p:nvPicPr>
          <p:cNvPr id="3" name="Picture 2" descr="Instagram logo">
            <a:extLst>
              <a:ext uri="{FF2B5EF4-FFF2-40B4-BE49-F238E27FC236}">
                <a16:creationId xmlns:a16="http://schemas.microsoft.com/office/drawing/2014/main" id="{2B9C5BDD-276F-E4DD-7EBA-060AFA53C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95" y="4620873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2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8D6A-481F-4DE2-890D-7CA04F5E09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86404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LinkedIn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  <a:endParaRPr lang="en-US" dirty="0"/>
          </a:p>
        </p:txBody>
      </p:sp>
      <p:pic>
        <p:nvPicPr>
          <p:cNvPr id="3" name="Picture 4" descr="LinkedIn logo">
            <a:extLst>
              <a:ext uri="{FF2B5EF4-FFF2-40B4-BE49-F238E27FC236}">
                <a16:creationId xmlns:a16="http://schemas.microsoft.com/office/drawing/2014/main" id="{6A55CD07-C266-F2A3-359D-0C83A5129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10547592" y="4500589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64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Not visually labelled</a:t>
            </a:r>
          </a:p>
        </p:txBody>
      </p:sp>
      <p:pic>
        <p:nvPicPr>
          <p:cNvPr id="7" name="Picture Placeholder 6" descr="At the bottom of the image are some buttons. The final button is a horizontal ellipsis (white on a black background)">
            <a:extLst>
              <a:ext uri="{FF2B5EF4-FFF2-40B4-BE49-F238E27FC236}">
                <a16:creationId xmlns:a16="http://schemas.microsoft.com/office/drawing/2014/main" id="{EE2EC974-1666-5F76-E5D4-30833CD502D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4146" b="4146"/>
          <a:stretch>
            <a:fillRect/>
          </a:stretch>
        </p:blipFill>
        <p:spPr/>
      </p:pic>
      <p:pic>
        <p:nvPicPr>
          <p:cNvPr id="10" name="Picture Placeholder 9" descr="On selecting the horizontal ellipsis a popup appears with &quot;Alt text&quot;">
            <a:extLst>
              <a:ext uri="{FF2B5EF4-FFF2-40B4-BE49-F238E27FC236}">
                <a16:creationId xmlns:a16="http://schemas.microsoft.com/office/drawing/2014/main" id="{D7CA46CB-0EC0-1ABB-7122-78A0666B191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5357" b="5357"/>
          <a:stretch>
            <a:fillRect/>
          </a:stretch>
        </p:blipFill>
        <p:spPr/>
      </p:pic>
      <p:pic>
        <p:nvPicPr>
          <p:cNvPr id="2" name="Picture 4" descr="LinkedIn logo">
            <a:extLst>
              <a:ext uri="{FF2B5EF4-FFF2-40B4-BE49-F238E27FC236}">
                <a16:creationId xmlns:a16="http://schemas.microsoft.com/office/drawing/2014/main" id="{93DC320C-7543-2F18-23C7-CA0D39AC0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410251" y="611810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71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7" name="Picture Placeholder 6" descr="The image takes up a third of the screen and an ALT text field label (with an information icon) is above a form field. The form field has placeholding characters of &quot;Write a description of this image for those who might have trouble seeing your content.&quot;">
            <a:extLst>
              <a:ext uri="{FF2B5EF4-FFF2-40B4-BE49-F238E27FC236}">
                <a16:creationId xmlns:a16="http://schemas.microsoft.com/office/drawing/2014/main" id="{BA2F0090-EC71-21ED-24F3-448B42D5580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044" b="7044"/>
          <a:stretch>
            <a:fillRect/>
          </a:stretch>
        </p:blipFill>
        <p:spPr/>
      </p:pic>
      <p:pic>
        <p:nvPicPr>
          <p:cNvPr id="2" name="Picture 4" descr="LinkedIn logo">
            <a:extLst>
              <a:ext uri="{FF2B5EF4-FFF2-40B4-BE49-F238E27FC236}">
                <a16:creationId xmlns:a16="http://schemas.microsoft.com/office/drawing/2014/main" id="{D5BFECC1-485B-4065-93C9-23ACE2D13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410251" y="611810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54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10" name="Picture Placeholder 9" descr="The image takes up a third of the screen and an ALT text field label (with an information icon) is above a form field. The form field has placeholding characters of &quot;Write a description of this image for those who might have trouble seeing your content.&quot;">
            <a:extLst>
              <a:ext uri="{FF2B5EF4-FFF2-40B4-BE49-F238E27FC236}">
                <a16:creationId xmlns:a16="http://schemas.microsoft.com/office/drawing/2014/main" id="{5E9D9E1F-6D60-5E58-AA26-9A7E4B64617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205" b="9205"/>
          <a:stretch>
            <a:fillRect/>
          </a:stretch>
        </p:blipFill>
        <p:spPr/>
      </p:pic>
      <p:pic>
        <p:nvPicPr>
          <p:cNvPr id="15" name="Picture Placeholder 14" descr="At the bottom of the image are some buttons. The final button is the text &quot;ALT&quot; (white on a black background)">
            <a:extLst>
              <a:ext uri="{FF2B5EF4-FFF2-40B4-BE49-F238E27FC236}">
                <a16:creationId xmlns:a16="http://schemas.microsoft.com/office/drawing/2014/main" id="{BE938676-A344-E28E-C6D0-5C3DF643DBA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t="18108"/>
          <a:stretch/>
        </p:blipFill>
        <p:spPr>
          <a:xfrm>
            <a:off x="5613522" y="2123697"/>
            <a:ext cx="2163214" cy="3821671"/>
          </a:xfrm>
        </p:spPr>
      </p:pic>
      <p:pic>
        <p:nvPicPr>
          <p:cNvPr id="2" name="Picture 4" descr="LinkedIn logo">
            <a:extLst>
              <a:ext uri="{FF2B5EF4-FFF2-40B4-BE49-F238E27FC236}">
                <a16:creationId xmlns:a16="http://schemas.microsoft.com/office/drawing/2014/main" id="{A751F969-6F6F-38F2-123B-DA08B6AF2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410251" y="611810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97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LinkedIn</a:t>
            </a:r>
          </a:p>
        </p:txBody>
      </p:sp>
      <p:pic>
        <p:nvPicPr>
          <p:cNvPr id="3" name="Picture 4" descr="LinkedIn logo">
            <a:extLst>
              <a:ext uri="{FF2B5EF4-FFF2-40B4-BE49-F238E27FC236}">
                <a16:creationId xmlns:a16="http://schemas.microsoft.com/office/drawing/2014/main" id="{6247CF1E-8499-5F56-1698-15B4B0421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3755879" y="4408285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72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32EA-7474-4F2F-8E67-AD1F2C351B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4667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Pinterest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  <a:endParaRPr lang="en-US" dirty="0"/>
          </a:p>
        </p:txBody>
      </p:sp>
      <p:pic>
        <p:nvPicPr>
          <p:cNvPr id="3" name="Picture 2" descr="Pinterest logo">
            <a:extLst>
              <a:ext uri="{FF2B5EF4-FFF2-40B4-BE49-F238E27FC236}">
                <a16:creationId xmlns:a16="http://schemas.microsoft.com/office/drawing/2014/main" id="{05113B7F-5536-26B0-C0C0-172C65EE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04" y="4354804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5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8" name="Picture Placeholder 7" descr="At the end of the page, under the &quot;Add&quot; button is the small heading &quot;Alt Text&quot; with larger text that says &quot;Describe your Pin's visual details&quot; with further text underneath which says &quot;This helps people using screen readers understand what your Pin is about&quot;">
            <a:extLst>
              <a:ext uri="{FF2B5EF4-FFF2-40B4-BE49-F238E27FC236}">
                <a16:creationId xmlns:a16="http://schemas.microsoft.com/office/drawing/2014/main" id="{FA6FEE8D-BAA2-FC77-849C-48AEF41870A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007" b="7007"/>
          <a:stretch>
            <a:fillRect/>
          </a:stretch>
        </p:blipFill>
        <p:spPr/>
      </p:pic>
      <p:pic>
        <p:nvPicPr>
          <p:cNvPr id="11" name="Picture Placeholder 10" descr="The text &quot;Describe your Pin's visual details&quot; is actually a field although it doesn't look like one">
            <a:extLst>
              <a:ext uri="{FF2B5EF4-FFF2-40B4-BE49-F238E27FC236}">
                <a16:creationId xmlns:a16="http://schemas.microsoft.com/office/drawing/2014/main" id="{6589934D-E4E1-1D57-A72D-A9F1256C17E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7062" b="7062"/>
          <a:stretch>
            <a:fillRect/>
          </a:stretch>
        </p:blipFill>
        <p:spPr/>
      </p:pic>
      <p:pic>
        <p:nvPicPr>
          <p:cNvPr id="2" name="Picture 1" descr="Pinterest logo">
            <a:extLst>
              <a:ext uri="{FF2B5EF4-FFF2-40B4-BE49-F238E27FC236}">
                <a16:creationId xmlns:a16="http://schemas.microsoft.com/office/drawing/2014/main" id="{1A9D2F86-3D4A-6DAC-108B-8B1568D7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266899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9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Have to close keyboard to access ALT text section</a:t>
            </a:r>
          </a:p>
        </p:txBody>
      </p:sp>
      <p:pic>
        <p:nvPicPr>
          <p:cNvPr id="7" name="Picture Placeholder 6" descr="The layout is the same as in Android, however the keyboard automatically opens and this obscures the area describing the ALT text so it is not visible at all">
            <a:extLst>
              <a:ext uri="{FF2B5EF4-FFF2-40B4-BE49-F238E27FC236}">
                <a16:creationId xmlns:a16="http://schemas.microsoft.com/office/drawing/2014/main" id="{6D538A15-17F4-548E-59D5-2089B4C5367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9205" b="9205"/>
          <a:stretch>
            <a:fillRect/>
          </a:stretch>
        </p:blipFill>
        <p:spPr/>
      </p:pic>
      <p:pic>
        <p:nvPicPr>
          <p:cNvPr id="9" name="Picture Placeholder 8" descr="The ALT text is at the bottom of the screen (keyboard closed)">
            <a:extLst>
              <a:ext uri="{FF2B5EF4-FFF2-40B4-BE49-F238E27FC236}">
                <a16:creationId xmlns:a16="http://schemas.microsoft.com/office/drawing/2014/main" id="{9A106C58-298A-EE87-5447-8E7639B8FDB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9054" b="9054"/>
          <a:stretch>
            <a:fillRect/>
          </a:stretch>
        </p:blipFill>
        <p:spPr/>
      </p:pic>
      <p:pic>
        <p:nvPicPr>
          <p:cNvPr id="2" name="Picture 1" descr="Pinterest logo">
            <a:extLst>
              <a:ext uri="{FF2B5EF4-FFF2-40B4-BE49-F238E27FC236}">
                <a16:creationId xmlns:a16="http://schemas.microsoft.com/office/drawing/2014/main" id="{A0810924-65F1-D1E2-1F08-4E0904D3D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266899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F6F987-D8ED-443D-B4CC-F60E6DB730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D06F8-6BDD-4573-9236-07A29739FD2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sz="4000" dirty="0"/>
              <a:t>Each social media network offers different levels of detail. 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3311287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Selecting ALT text section opens the keyboard but does not scroll the content so the ALT text section is hidden</a:t>
            </a:r>
          </a:p>
        </p:txBody>
      </p:sp>
      <p:pic>
        <p:nvPicPr>
          <p:cNvPr id="8" name="Picture Placeholder 7" descr="When selecting the &quot;Describe&quot; text the keyboard pops up again obscuring the field entirely">
            <a:extLst>
              <a:ext uri="{FF2B5EF4-FFF2-40B4-BE49-F238E27FC236}">
                <a16:creationId xmlns:a16="http://schemas.microsoft.com/office/drawing/2014/main" id="{54CF5A20-5E17-048C-3B5B-2E0D36EED7F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188" b="9188"/>
          <a:stretch>
            <a:fillRect/>
          </a:stretch>
        </p:blipFill>
        <p:spPr/>
      </p:pic>
      <p:pic>
        <p:nvPicPr>
          <p:cNvPr id="2" name="Picture 1" descr="Pinterest logo">
            <a:extLst>
              <a:ext uri="{FF2B5EF4-FFF2-40B4-BE49-F238E27FC236}">
                <a16:creationId xmlns:a16="http://schemas.microsoft.com/office/drawing/2014/main" id="{60AFAB18-E2C3-FE92-9C99-3EFBEF577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266899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6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Pinterest</a:t>
            </a:r>
          </a:p>
        </p:txBody>
      </p:sp>
      <p:pic>
        <p:nvPicPr>
          <p:cNvPr id="3" name="Picture 2" descr="Pinterest logo">
            <a:extLst>
              <a:ext uri="{FF2B5EF4-FFF2-40B4-BE49-F238E27FC236}">
                <a16:creationId xmlns:a16="http://schemas.microsoft.com/office/drawing/2014/main" id="{07992E2A-03B6-1887-6DBA-5253C7136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30" y="4385002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5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FD5B-F800-4639-B2B9-AC8745C822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95842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Twitter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  <a:endParaRPr lang="en-US" dirty="0"/>
          </a:p>
        </p:txBody>
      </p:sp>
      <p:pic>
        <p:nvPicPr>
          <p:cNvPr id="3" name="Picture 2" descr="Twitter logo">
            <a:extLst>
              <a:ext uri="{FF2B5EF4-FFF2-40B4-BE49-F238E27FC236}">
                <a16:creationId xmlns:a16="http://schemas.microsoft.com/office/drawing/2014/main" id="{8BD76B74-EFCA-0968-5AD3-976F4D1DA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10471805" y="4391344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8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Inconsistent honoring of invert colors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Color contrast issues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Medium" panose="02000506030000020004" pitchFamily="2" charset="77"/>
              <a:ea typeface="+mn-ea"/>
              <a:cs typeface="+mn-cs"/>
            </a:endParaRPr>
          </a:p>
        </p:txBody>
      </p:sp>
      <p:pic>
        <p:nvPicPr>
          <p:cNvPr id="7" name="Picture Placeholder 6" descr="At the bottom of the relevant image is the button &quot;+ALT&quot; in white text on a black background">
            <a:extLst>
              <a:ext uri="{FF2B5EF4-FFF2-40B4-BE49-F238E27FC236}">
                <a16:creationId xmlns:a16="http://schemas.microsoft.com/office/drawing/2014/main" id="{6606E845-B8E1-EB38-4D52-51F7864EA52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013" b="7013"/>
          <a:stretch>
            <a:fillRect/>
          </a:stretch>
        </p:blipFill>
        <p:spPr/>
      </p:pic>
      <p:pic>
        <p:nvPicPr>
          <p:cNvPr id="10" name="Picture Placeholder 9" descr="On selecting the button a field appears at the bottom of the screen with the text &quot;Describe this photo...&quot; with the text 0 of 100 underneath it. The placeholding characters are grey on a black background">
            <a:extLst>
              <a:ext uri="{FF2B5EF4-FFF2-40B4-BE49-F238E27FC236}">
                <a16:creationId xmlns:a16="http://schemas.microsoft.com/office/drawing/2014/main" id="{90E1F166-5C05-5338-EF12-879C52A245F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7068" b="7068"/>
          <a:stretch>
            <a:fillRect/>
          </a:stretch>
        </p:blipFill>
        <p:spPr/>
      </p:pic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B2079C63-32FE-35D7-0A44-F95B86A98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409852" y="287295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68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C538AA-3FEB-3431-0FD8-51DE7EBE12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Android – Adding alternative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E922B-6644-7B4D-FB08-1925358345F6}"/>
              </a:ext>
            </a:extLst>
          </p:cNvPr>
          <p:cNvSpPr/>
          <p:nvPr/>
        </p:nvSpPr>
        <p:spPr>
          <a:xfrm>
            <a:off x="982747" y="2382113"/>
            <a:ext cx="41332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Color contrast issues</a:t>
            </a:r>
          </a:p>
        </p:txBody>
      </p:sp>
      <p:pic>
        <p:nvPicPr>
          <p:cNvPr id="5" name="Picture Placeholder 4" descr="On selecting the field the underline (to indicate that it is a field) turns blue (on a black background).">
            <a:extLst>
              <a:ext uri="{FF2B5EF4-FFF2-40B4-BE49-F238E27FC236}">
                <a16:creationId xmlns:a16="http://schemas.microsoft.com/office/drawing/2014/main" id="{441CC61C-D48D-5A4C-7F4C-CDCDE170027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044" b="7044"/>
          <a:stretch>
            <a:fillRect/>
          </a:stretch>
        </p:blipFill>
        <p:spPr/>
      </p:pic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C0C95306-16E8-3D80-7E52-F2B999952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409852" y="287295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0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59364E-C3A6-C397-986F-F661EE7014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084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iOS – Adding alternative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26CE2-4978-3785-6306-BA683E28DB4E}"/>
              </a:ext>
            </a:extLst>
          </p:cNvPr>
          <p:cNvSpPr/>
          <p:nvPr/>
        </p:nvSpPr>
        <p:spPr>
          <a:xfrm>
            <a:off x="982747" y="2382113"/>
            <a:ext cx="4133263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Keyboard opens automatically</a:t>
            </a:r>
          </a:p>
          <a:p>
            <a:pPr marL="457200" marR="0" lvl="0" indent="-457200" algn="l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Proxima Nova Medium" panose="02000506030000020004" pitchFamily="2" charset="77"/>
              </a:rPr>
              <a:t>Color contrast issues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Medium" panose="02000506030000020004" pitchFamily="2" charset="77"/>
              <a:ea typeface="+mn-ea"/>
              <a:cs typeface="+mn-cs"/>
            </a:endParaRPr>
          </a:p>
        </p:txBody>
      </p:sp>
      <p:pic>
        <p:nvPicPr>
          <p:cNvPr id="8" name="Picture Placeholder 7" descr="At the bottom of the relevant image is the button &quot;+ALT&quot; in white text on a black background">
            <a:extLst>
              <a:ext uri="{FF2B5EF4-FFF2-40B4-BE49-F238E27FC236}">
                <a16:creationId xmlns:a16="http://schemas.microsoft.com/office/drawing/2014/main" id="{AE25461D-73F7-4C37-F8F2-6ADEC74A5CF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870" b="7870"/>
          <a:stretch>
            <a:fillRect/>
          </a:stretch>
        </p:blipFill>
        <p:spPr/>
      </p:pic>
      <p:pic>
        <p:nvPicPr>
          <p:cNvPr id="11" name="Picture Placeholder 10" descr="On selecting the button a field appears at the bottom of the screen with the text &quot;Describe this photo...&quot; with the text 0 of 100 underneath it. The placeholding characters are grey on a black background">
            <a:extLst>
              <a:ext uri="{FF2B5EF4-FFF2-40B4-BE49-F238E27FC236}">
                <a16:creationId xmlns:a16="http://schemas.microsoft.com/office/drawing/2014/main" id="{B1B5176D-7F00-16C5-A8C4-72539EDBFBE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9205" b="9205"/>
          <a:stretch>
            <a:fillRect/>
          </a:stretch>
        </p:blipFill>
        <p:spPr/>
      </p:pic>
      <p:pic>
        <p:nvPicPr>
          <p:cNvPr id="2" name="Picture 1" descr="Twitter logo">
            <a:extLst>
              <a:ext uri="{FF2B5EF4-FFF2-40B4-BE49-F238E27FC236}">
                <a16:creationId xmlns:a16="http://schemas.microsoft.com/office/drawing/2014/main" id="{2F2FBC6E-1E9D-10BD-5F79-07D62C3A1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409852" y="287295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44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Twitter</a:t>
            </a:r>
          </a:p>
        </p:txBody>
      </p:sp>
      <p:pic>
        <p:nvPicPr>
          <p:cNvPr id="3" name="Picture 2" descr="Twitter logo">
            <a:extLst>
              <a:ext uri="{FF2B5EF4-FFF2-40B4-BE49-F238E27FC236}">
                <a16:creationId xmlns:a16="http://schemas.microsoft.com/office/drawing/2014/main" id="{581F26BE-34AF-A871-98AD-F848E9EE8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5784" r="23138" b="6094"/>
          <a:stretch/>
        </p:blipFill>
        <p:spPr>
          <a:xfrm>
            <a:off x="3647931" y="4590354"/>
            <a:ext cx="1320944" cy="1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52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FD5B-F800-4639-B2B9-AC8745C822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95842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Making YouTube as accessible</a:t>
            </a:r>
            <a:b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</a:br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 as possible</a:t>
            </a:r>
            <a:endParaRPr lang="en-US" dirty="0"/>
          </a:p>
        </p:txBody>
      </p:sp>
      <p:pic>
        <p:nvPicPr>
          <p:cNvPr id="3" name="Picture 2" descr="YouTube logo">
            <a:extLst>
              <a:ext uri="{FF2B5EF4-FFF2-40B4-BE49-F238E27FC236}">
                <a16:creationId xmlns:a16="http://schemas.microsoft.com/office/drawing/2014/main" id="{D8F23E6E-E2A9-741E-4A82-3284648B0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98" y="4434374"/>
            <a:ext cx="1330716" cy="13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6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EB4ECE-9BAF-3ACC-0BE9-AA23DAFCB9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9150" y="3260725"/>
            <a:ext cx="4149725" cy="178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Let’s try to turn off </a:t>
            </a:r>
            <a:r>
              <a:rPr kumimoji="0" lang="en-AU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autoplay</a:t>
            </a:r>
            <a:r>
              <a:rPr kumimoji="0" lang="en-A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YouTube</a:t>
            </a:r>
          </a:p>
        </p:txBody>
      </p:sp>
      <p:pic>
        <p:nvPicPr>
          <p:cNvPr id="3" name="Picture 2" descr="YouTube logo">
            <a:extLst>
              <a:ext uri="{FF2B5EF4-FFF2-40B4-BE49-F238E27FC236}">
                <a16:creationId xmlns:a16="http://schemas.microsoft.com/office/drawing/2014/main" id="{556C5098-F39A-099E-88BD-F8CFC9994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59" y="4629710"/>
            <a:ext cx="1330716" cy="133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103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FD5B-F800-4639-B2B9-AC8745C822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95825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latin typeface="Proxima Nova" panose="02000506030000020004" pitchFamily="2" charset="77"/>
                <a:ea typeface="Lato Thin" charset="0"/>
                <a:cs typeface="Lato Thin" charset="0"/>
              </a:rPr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2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85D0E-ACF1-462C-913D-C52A2E1D96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Facebook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94A39-39E6-44A8-8941-9551C739BA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930" y="1258437"/>
            <a:ext cx="4842910" cy="4263776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+mn-lt"/>
              </a:rPr>
              <a:t>In Facebook, detailed information can be provided such as an address, map, type of organization, opening hours, busy times, phone number, other locations and other social media. </a:t>
            </a:r>
            <a:endParaRPr lang="en-AU" sz="3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Placeholder 7" descr="About page of the World Health Organization with a map, General heading with number of people checking in, following etc. Additional contact info heading with URL and &quot;Send message&quot; link. More info heading with a description and other social media networks">
            <a:extLst>
              <a:ext uri="{FF2B5EF4-FFF2-40B4-BE49-F238E27FC236}">
                <a16:creationId xmlns:a16="http://schemas.microsoft.com/office/drawing/2014/main" id="{E88B2665-1950-5777-4589-9C593359F7B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10965" r="10965"/>
          <a:stretch>
            <a:fillRect/>
          </a:stretch>
        </p:blipFill>
        <p:spPr/>
      </p:pic>
      <p:pic>
        <p:nvPicPr>
          <p:cNvPr id="2" name="Picture 1" descr="Facebook logo">
            <a:extLst>
              <a:ext uri="{FF2B5EF4-FFF2-40B4-BE49-F238E27FC236}">
                <a16:creationId xmlns:a16="http://schemas.microsoft.com/office/drawing/2014/main" id="{A1787636-1F3E-4CBD-F901-DE7518B97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26" y="4496879"/>
            <a:ext cx="1273579" cy="12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9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008"/>
            <a:ext cx="10789920" cy="956680"/>
          </a:xfrm>
        </p:spPr>
        <p:txBody>
          <a:bodyPr>
            <a:normAutofit/>
          </a:bodyPr>
          <a:lstStyle/>
          <a:p>
            <a:r>
              <a:rPr lang="en-AU" dirty="0"/>
              <a:t>Social media accessibility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1835678"/>
            <a:ext cx="10466997" cy="3526971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u="sng" dirty="0">
                <a:latin typeface="Proxima Nova" panose="02000506030000020004"/>
                <a:hlinkClick r:id="rId3"/>
              </a:rPr>
              <a:t>Overview of social media accessibility</a:t>
            </a:r>
            <a:r>
              <a:rPr lang="en-AU" sz="3200" dirty="0">
                <a:latin typeface="Proxima Nova" panose="02000506030000020004"/>
              </a:rPr>
              <a:t> (2019)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u="sng" dirty="0">
                <a:latin typeface="Proxima Nova" panose="02000506030000020004"/>
                <a:hlinkClick r:id="rId4"/>
              </a:rPr>
              <a:t>Social media screen reader accessibility compliance testing</a:t>
            </a:r>
            <a:r>
              <a:rPr lang="en-AU" sz="3200" dirty="0">
                <a:latin typeface="Proxima Nova" panose="02000506030000020004"/>
              </a:rPr>
              <a:t> (2019)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u="sng" dirty="0">
                <a:latin typeface="Proxima Nova" panose="02000506030000020004"/>
                <a:hlinkClick r:id="rId5"/>
              </a:rPr>
              <a:t>Social media and alternative text features by a blind person</a:t>
            </a:r>
            <a:r>
              <a:rPr lang="en-AU" sz="3200" dirty="0">
                <a:latin typeface="Proxima Nova" panose="02000506030000020004"/>
              </a:rPr>
              <a:t> (2019)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u="sng" dirty="0">
                <a:latin typeface="Proxima Nova" panose="02000506030000020004"/>
                <a:hlinkClick r:id="rId6"/>
              </a:rPr>
              <a:t>Social media accessibility features</a:t>
            </a:r>
            <a:r>
              <a:rPr lang="en-AU" sz="3200" dirty="0">
                <a:latin typeface="Proxima Nova" panose="02000506030000020004"/>
              </a:rPr>
              <a:t> (2019)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u="sng" dirty="0">
                <a:latin typeface="Proxima Nova" panose="02000506030000020004"/>
                <a:hlinkClick r:id="rId7"/>
              </a:rPr>
              <a:t>Social Media Accessibility: Turning Off Autoplay</a:t>
            </a:r>
            <a:r>
              <a:rPr lang="en-AU" sz="3200" dirty="0">
                <a:latin typeface="Proxima Nova" panose="02000506030000020004"/>
              </a:rPr>
              <a:t> (2019)</a:t>
            </a:r>
          </a:p>
        </p:txBody>
      </p:sp>
    </p:spTree>
    <p:extLst>
      <p:ext uri="{BB962C8B-B14F-4D97-AF65-F5344CB8AC3E}">
        <p14:creationId xmlns:p14="http://schemas.microsoft.com/office/powerpoint/2010/main" val="20349326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26FDF-1B5B-422B-A1DA-0DA09884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85" y="3102511"/>
            <a:ext cx="3743415" cy="26582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Proxima Nova" panose="02000506030000020004"/>
                <a:ea typeface="Lato" charset="0"/>
                <a:cs typeface="Lato" charset="0"/>
              </a:rPr>
              <a:t>In conclusion…</a:t>
            </a:r>
            <a:endParaRPr lang="en-US" sz="3600" b="1" dirty="0">
              <a:latin typeface="Proxima Nova" panose="02000506030000020004" pitchFamily="2" charset="77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95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248D9-2C60-4CB9-87BB-A07780DC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steps to test the social media accessibility of a site</a:t>
            </a:r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191F58-FFE2-4242-8BA6-26BB654B24A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3200" dirty="0"/>
              <a:t>Organization contact information is available on the social media Account or About page</a:t>
            </a:r>
            <a:endParaRPr lang="en-AU" sz="3200" dirty="0"/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Content on social media is posted to multiple social media outlets</a:t>
            </a:r>
            <a:endParaRPr lang="en-AU" sz="3200" dirty="0"/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Alternative apps are provided for social media networks</a:t>
            </a:r>
            <a:endParaRPr lang="en-AU" sz="3200" dirty="0"/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Links to social media accessibility tips are provided on social media networks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70208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248D9-2C60-4CB9-87BB-A07780DC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Seven steps to test the social media accessibility of a site</a:t>
            </a:r>
            <a:endParaRPr lang="en-A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191F58-FFE2-4242-8BA6-26BB654B24A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en-US" sz="3200" dirty="0"/>
              <a:t>Accessible terminology and features have been used on social media networks</a:t>
            </a:r>
            <a:endParaRPr lang="en-AU" sz="3200" dirty="0"/>
          </a:p>
          <a:p>
            <a:pPr marL="742950" indent="-742950">
              <a:buFont typeface="+mj-lt"/>
              <a:buAutoNum type="arabicPeriod" startAt="5"/>
            </a:pPr>
            <a:r>
              <a:rPr lang="en-US" sz="3200" dirty="0"/>
              <a:t>Social media feed is replicated on the site and/or provided through daily, weekly or monthly email digests</a:t>
            </a:r>
            <a:endParaRPr lang="en-AU" sz="3200" dirty="0"/>
          </a:p>
          <a:p>
            <a:pPr marL="742950" indent="-742950">
              <a:buFont typeface="+mj-lt"/>
              <a:buAutoNum type="arabicPeriod" startAt="5"/>
            </a:pPr>
            <a:r>
              <a:rPr lang="en-US" sz="3200" dirty="0"/>
              <a:t>Social media icons are consistent on the site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325360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5F77B-7C88-3A33-A1C2-4B3FC0F398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8652" y="4194175"/>
            <a:ext cx="10174695" cy="19665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Thank you for coming today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117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52CFF-3908-4548-8D0B-579B48FA0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084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speaking each day at AHG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54D1A-DF28-0F47-8F55-BF868D1E6A5A}"/>
              </a:ext>
            </a:extLst>
          </p:cNvPr>
          <p:cNvSpPr txBox="1"/>
          <p:nvPr/>
        </p:nvSpPr>
        <p:spPr>
          <a:xfrm>
            <a:off x="838200" y="1904390"/>
            <a:ext cx="105156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Tomorrow: Updates to the mobile methodology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Friday: How to create accessible video</a:t>
            </a:r>
          </a:p>
        </p:txBody>
      </p:sp>
    </p:spTree>
    <p:extLst>
      <p:ext uri="{BB962C8B-B14F-4D97-AF65-F5344CB8AC3E}">
        <p14:creationId xmlns:p14="http://schemas.microsoft.com/office/powerpoint/2010/main" val="1586450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2958F2-D9A5-6257-28AF-54A623DE4E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2069" y="1546810"/>
            <a:ext cx="4151623" cy="4474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Virtual mobile workshop: </a:t>
            </a:r>
            <a:b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  <a:r>
              <a:rPr lang="en-US" b="1" baseline="30000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 December. </a:t>
            </a:r>
            <a:b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Proxima Nova" panose="02000506030000020004"/>
                <a:ea typeface="Lato" panose="020F0502020204030203" pitchFamily="34" charset="0"/>
                <a:cs typeface="Lato" panose="020F0502020204030203" pitchFamily="34" charset="0"/>
              </a:rPr>
              <a:t>Check out the AccessibilityOz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29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AB473-4F52-4B33-9780-406EF2B00D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385" y="3147280"/>
            <a:ext cx="3779520" cy="1325563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Proxima Nova" panose="02000506030000020004" pitchFamily="2" charset="77"/>
                <a:ea typeface="Lato" charset="0"/>
                <a:cs typeface="Lato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01627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51616652-F72B-4066-AF29-B435FBD88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How to</a:t>
            </a:r>
            <a:r>
              <a:rPr lang="en-US" baseline="0" dirty="0"/>
              <a:t> contact AccessibilityOz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89CB3-A9C5-4684-818D-474F20B197DD}"/>
              </a:ext>
            </a:extLst>
          </p:cNvPr>
          <p:cNvSpPr txBox="1"/>
          <p:nvPr/>
        </p:nvSpPr>
        <p:spPr>
          <a:xfrm>
            <a:off x="632377" y="3498429"/>
            <a:ext cx="1551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Australia</a:t>
            </a:r>
          </a:p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USA</a:t>
            </a:r>
          </a:p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Europe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562A0-7F5E-47B4-9503-2BF886E6B724}"/>
              </a:ext>
            </a:extLst>
          </p:cNvPr>
          <p:cNvSpPr txBox="1"/>
          <p:nvPr/>
        </p:nvSpPr>
        <p:spPr>
          <a:xfrm>
            <a:off x="1884135" y="3510399"/>
            <a:ext cx="312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" panose="02000506030000020004" pitchFamily="2" charset="77"/>
              </a:rPr>
              <a:t>i</a:t>
            </a:r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nquiries@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Proxima Nova" panose="02000506030000020004" pitchFamily="2" charset="77"/>
              </a:rPr>
              <a:t>a</a:t>
            </a:r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ccessibilityoz.com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7C297-5B27-4947-B8D8-E5AE651A7465}"/>
              </a:ext>
            </a:extLst>
          </p:cNvPr>
          <p:cNvSpPr txBox="1"/>
          <p:nvPr/>
        </p:nvSpPr>
        <p:spPr>
          <a:xfrm>
            <a:off x="4668619" y="3527414"/>
            <a:ext cx="1680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415-621-9366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5C411-2E99-4AF1-9C41-FE86BBF782CF}"/>
              </a:ext>
            </a:extLst>
          </p:cNvPr>
          <p:cNvSpPr txBox="1"/>
          <p:nvPr/>
        </p:nvSpPr>
        <p:spPr>
          <a:xfrm>
            <a:off x="6370324" y="3527851"/>
            <a:ext cx="244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@accessibilityoz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66DA7-A930-4466-97CB-AB98B48F84C2}"/>
              </a:ext>
            </a:extLst>
          </p:cNvPr>
          <p:cNvSpPr txBox="1"/>
          <p:nvPr/>
        </p:nvSpPr>
        <p:spPr>
          <a:xfrm>
            <a:off x="8953780" y="3527414"/>
            <a:ext cx="2605843" cy="104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www.linkedin.com/company/</a:t>
            </a:r>
          </a:p>
          <a:p>
            <a:pPr algn="ctr"/>
            <a:r>
              <a:rPr lang="en-US" sz="20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accessibilityoz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7F755-130F-4E4C-A3EA-DAAA6AB8EE2E}"/>
              </a:ext>
            </a:extLst>
          </p:cNvPr>
          <p:cNvSpPr txBox="1"/>
          <p:nvPr/>
        </p:nvSpPr>
        <p:spPr>
          <a:xfrm>
            <a:off x="432780" y="6211488"/>
            <a:ext cx="19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roxima Nova Semibold" panose="02000506030000020004" pitchFamily="2" charset="0"/>
              </a:rPr>
              <a:t>pz.tt/</a:t>
            </a:r>
            <a:r>
              <a:rPr lang="en-US" dirty="0">
                <a:solidFill>
                  <a:schemeClr val="bg1"/>
                </a:solidFill>
                <a:latin typeface="Proxima Nova Semibold" panose="02000506030000020004" pitchFamily="2" charset="0"/>
              </a:rPr>
              <a:t>some19-ahg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D04C6-C220-4847-9324-1CF21AD440C2}"/>
              </a:ext>
            </a:extLst>
          </p:cNvPr>
          <p:cNvSpPr txBox="1"/>
          <p:nvPr/>
        </p:nvSpPr>
        <p:spPr>
          <a:xfrm>
            <a:off x="3514633" y="6180710"/>
            <a:ext cx="307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www.accessibilityoz.com</a:t>
            </a:r>
          </a:p>
        </p:txBody>
      </p:sp>
    </p:spTree>
    <p:extLst>
      <p:ext uri="{BB962C8B-B14F-4D97-AF65-F5344CB8AC3E}">
        <p14:creationId xmlns:p14="http://schemas.microsoft.com/office/powerpoint/2010/main" val="3515474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35F1-E160-4E67-9D83-FEE0882E7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Instagram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7F67-52ED-4052-BACD-396581C74B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+mn-lt"/>
              </a:rPr>
              <a:t>For example, in Instagram, a short description is provided with a location and URL.</a:t>
            </a:r>
            <a:endParaRPr lang="en-AU" sz="4000" b="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7" name="Picture Placeholder 6" descr="BBC About section with the text &quot;The official BBC on Instagram. Our mission is to enrich your life. To inform, educate and entertain&quot; followed by some emojis. THen the URL bbc.in/m/BBC">
            <a:extLst>
              <a:ext uri="{FF2B5EF4-FFF2-40B4-BE49-F238E27FC236}">
                <a16:creationId xmlns:a16="http://schemas.microsoft.com/office/drawing/2014/main" id="{232F1D5E-BB05-10EB-C1BF-9A8536DB65D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5686" b="5686"/>
          <a:stretch>
            <a:fillRect/>
          </a:stretch>
        </p:blipFill>
        <p:spPr/>
      </p:pic>
      <p:pic>
        <p:nvPicPr>
          <p:cNvPr id="2" name="Picture 1" descr="Instagram logo">
            <a:extLst>
              <a:ext uri="{FF2B5EF4-FFF2-40B4-BE49-F238E27FC236}">
                <a16:creationId xmlns:a16="http://schemas.microsoft.com/office/drawing/2014/main" id="{C90E221B-2F92-39B9-B123-543C2EBBA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93118"/>
            <a:ext cx="1273580" cy="12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35F1-E160-4E67-9D83-FEE0882E7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LinkedIn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7F67-52ED-4052-BACD-396581C74B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4930" y="1747615"/>
            <a:ext cx="4378325" cy="4319698"/>
          </a:xfrm>
        </p:spPr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+mn-lt"/>
              </a:rPr>
              <a:t>For example, in LinkedIn, detailed information can be provided such as an address, map and type of organization.</a:t>
            </a:r>
            <a:endParaRPr lang="en-AU" sz="4000" b="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7" name="Picture Placeholder 6" descr="About page for Apple with a link to Visit web site, Overview, Industry, Company size, Headquarters, Founded, Specialities, and Stock, Funding by CrunchBox etc">
            <a:extLst>
              <a:ext uri="{FF2B5EF4-FFF2-40B4-BE49-F238E27FC236}">
                <a16:creationId xmlns:a16="http://schemas.microsoft.com/office/drawing/2014/main" id="{30CE3B6E-B7FD-2CEB-0EED-D979950A63B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7611" b="7611"/>
          <a:stretch>
            <a:fillRect/>
          </a:stretch>
        </p:blipFill>
        <p:spPr/>
      </p:pic>
      <p:pic>
        <p:nvPicPr>
          <p:cNvPr id="2" name="Picture 4" descr="LinkedIn logo">
            <a:extLst>
              <a:ext uri="{FF2B5EF4-FFF2-40B4-BE49-F238E27FC236}">
                <a16:creationId xmlns:a16="http://schemas.microsoft.com/office/drawing/2014/main" id="{B60F045F-D2AD-B305-CC8C-81163489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7381" r="5805" b="8285"/>
          <a:stretch/>
        </p:blipFill>
        <p:spPr bwMode="auto">
          <a:xfrm>
            <a:off x="410251" y="135673"/>
            <a:ext cx="1320145" cy="12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44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35F1-E160-4E67-9D83-FEE0882E7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140" y="586044"/>
            <a:ext cx="10672915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rgbClr val="E65225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Contact details - Pinterest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37F67-52ED-4052-BACD-396581C74B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4000" b="0" dirty="0">
                <a:solidFill>
                  <a:schemeClr val="tx1"/>
                </a:solidFill>
                <a:latin typeface="+mn-lt"/>
              </a:rPr>
              <a:t>For example, in Pinterest, a short description is provided with a URL.</a:t>
            </a:r>
            <a:endParaRPr lang="en-AU" sz="4000" b="0" dirty="0">
              <a:solidFill>
                <a:schemeClr val="tx1"/>
              </a:solidFill>
              <a:latin typeface="+mn-lt"/>
            </a:endParaRPr>
          </a:p>
          <a:p>
            <a:endParaRPr lang="en-AU" dirty="0"/>
          </a:p>
        </p:txBody>
      </p:sp>
      <p:pic>
        <p:nvPicPr>
          <p:cNvPr id="8" name="Picture Placeholder 7" descr="About section of NPR Pins with URL npr.org and the text &quot;News, Arts &amp; Life, Music. Everything and more from NPR.&quot;">
            <a:extLst>
              <a:ext uri="{FF2B5EF4-FFF2-40B4-BE49-F238E27FC236}">
                <a16:creationId xmlns:a16="http://schemas.microsoft.com/office/drawing/2014/main" id="{1FEDE1ED-F07D-B91A-89B1-C8092C8B17A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5686" b="5686"/>
          <a:stretch>
            <a:fillRect/>
          </a:stretch>
        </p:blipFill>
        <p:spPr/>
      </p:pic>
      <p:pic>
        <p:nvPicPr>
          <p:cNvPr id="2" name="Picture 1" descr="Pinterest logo">
            <a:extLst>
              <a:ext uri="{FF2B5EF4-FFF2-40B4-BE49-F238E27FC236}">
                <a16:creationId xmlns:a16="http://schemas.microsoft.com/office/drawing/2014/main" id="{C6060FFF-2939-0E9F-D336-F4FB4F40E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" y="266899"/>
            <a:ext cx="1320145" cy="1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6411</TotalTime>
  <Words>1207</Words>
  <Application>Microsoft Office PowerPoint</Application>
  <PresentationFormat>Widescreen</PresentationFormat>
  <Paragraphs>184</Paragraphs>
  <Slides>68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68</vt:i4>
      </vt:variant>
    </vt:vector>
  </HeadingPairs>
  <TitlesOfParts>
    <vt:vector size="88" baseType="lpstr">
      <vt:lpstr>Arial</vt:lpstr>
      <vt:lpstr>Calibri</vt:lpstr>
      <vt:lpstr>Calibri Light</vt:lpstr>
      <vt:lpstr>Gill Sans</vt:lpstr>
      <vt:lpstr>Poppins Light</vt:lpstr>
      <vt:lpstr>Proxima Nova</vt:lpstr>
      <vt:lpstr>Proxima Nova Medium</vt:lpstr>
      <vt:lpstr>Proxima Nova Semibold</vt:lpstr>
      <vt:lpstr>Roboto Light</vt:lpstr>
      <vt:lpstr>Source Sans Pro Regular</vt:lpstr>
      <vt:lpstr>Office Theme</vt:lpstr>
      <vt:lpstr>4_Custom Design</vt:lpstr>
      <vt:lpstr>5_Custom Design</vt:lpstr>
      <vt:lpstr>3_Custom Design</vt:lpstr>
      <vt:lpstr>1_Custom Design</vt:lpstr>
      <vt:lpstr>1_Office Theme</vt:lpstr>
      <vt:lpstr>2_Custom Design</vt:lpstr>
      <vt:lpstr>3_Office Theme</vt:lpstr>
      <vt:lpstr>2_Office Theme</vt:lpstr>
      <vt:lpstr>4_Office Theme</vt:lpstr>
      <vt:lpstr>Part Two: Social media and accessibility</vt:lpstr>
      <vt:lpstr>Steps to making social media accessible</vt:lpstr>
      <vt:lpstr>1. Organization contact information is available on the social media Account or About page</vt:lpstr>
      <vt:lpstr>Contact details</vt:lpstr>
      <vt:lpstr>Contact details</vt:lpstr>
      <vt:lpstr>Contact details - Facebook</vt:lpstr>
      <vt:lpstr>Contact details - Instagram</vt:lpstr>
      <vt:lpstr>Contact details - LinkedIn</vt:lpstr>
      <vt:lpstr>Contact details - Pinterest</vt:lpstr>
      <vt:lpstr>Contact details - Twitter</vt:lpstr>
      <vt:lpstr>Contact details - YouTube</vt:lpstr>
      <vt:lpstr>2. Content on social media is posted to multiple social media outlets</vt:lpstr>
      <vt:lpstr>Use multiple social media networks</vt:lpstr>
      <vt:lpstr>3. Alternative apps are provided for social media networks</vt:lpstr>
      <vt:lpstr>Provide alternative apps</vt:lpstr>
      <vt:lpstr>Alternative apps – Facebook</vt:lpstr>
      <vt:lpstr>Alternative apps – Instagram</vt:lpstr>
      <vt:lpstr>Alternative apps - Twitter</vt:lpstr>
      <vt:lpstr>Alternative apps - YouTube</vt:lpstr>
      <vt:lpstr>4. Links to social media accessibility tips are provided on social media networks</vt:lpstr>
      <vt:lpstr>Social media accessibility tips</vt:lpstr>
      <vt:lpstr>Social media accessibility tips</vt:lpstr>
      <vt:lpstr>Social media accessibility tips</vt:lpstr>
      <vt:lpstr>5. Accessible terminology and features have been used on social media networks</vt:lpstr>
      <vt:lpstr>General accessibility features</vt:lpstr>
      <vt:lpstr>6. Social media feed is replicated on the site and/or provided through daily, weekly or monthly email digests</vt:lpstr>
      <vt:lpstr>Repeat content</vt:lpstr>
      <vt:lpstr>7. Social media icons are consistent on the site</vt:lpstr>
      <vt:lpstr>Using social media accessibility features</vt:lpstr>
      <vt:lpstr>Making Facebook as accessible  as possible</vt:lpstr>
      <vt:lpstr>Android – Adding alternative text</vt:lpstr>
      <vt:lpstr>Android – Adding alternative text</vt:lpstr>
      <vt:lpstr>iOS – Adding alternative text</vt:lpstr>
      <vt:lpstr>Not visually labelled Color contrast issues</vt:lpstr>
      <vt:lpstr>Let’s try to turn off autoplay on Facebook</vt:lpstr>
      <vt:lpstr>Making Instagram as accessible  as possible</vt:lpstr>
      <vt:lpstr>Android – Adding alternative text</vt:lpstr>
      <vt:lpstr>Android – Adding alternative text</vt:lpstr>
      <vt:lpstr>iOS – Adding alternative text</vt:lpstr>
      <vt:lpstr>iOS – Adding alternative text</vt:lpstr>
      <vt:lpstr>Let’s try to turn off autoplay on Instagram</vt:lpstr>
      <vt:lpstr>Making LinkedIn as accessible  as possible</vt:lpstr>
      <vt:lpstr>Android – Adding alternative text</vt:lpstr>
      <vt:lpstr>Android – Adding alternative text</vt:lpstr>
      <vt:lpstr>iOS – Adding alternative text</vt:lpstr>
      <vt:lpstr>Let’s try to turn off autoplay on LinkedIn</vt:lpstr>
      <vt:lpstr>Making Pinterest as accessible  as possible</vt:lpstr>
      <vt:lpstr>Android – Adding alternative text</vt:lpstr>
      <vt:lpstr>iOS – Adding alternative text</vt:lpstr>
      <vt:lpstr>iOS – Adding alternative text</vt:lpstr>
      <vt:lpstr>Let’s try to turn off autoplay on Pinterest</vt:lpstr>
      <vt:lpstr>Making Twitter as accessible  as possible</vt:lpstr>
      <vt:lpstr>Android – Adding alternative text</vt:lpstr>
      <vt:lpstr>Android – Adding alternative text</vt:lpstr>
      <vt:lpstr>iOS – Adding alternative text</vt:lpstr>
      <vt:lpstr>Let’s try to turn off autoplay on Twitter</vt:lpstr>
      <vt:lpstr>Making YouTube as accessible  as possible</vt:lpstr>
      <vt:lpstr>Let’s try to turn off autoplay on YouTube</vt:lpstr>
      <vt:lpstr>Resources</vt:lpstr>
      <vt:lpstr>Social media accessibility articles</vt:lpstr>
      <vt:lpstr>In conclusion…</vt:lpstr>
      <vt:lpstr>Seven steps to test the social media accessibility of a site</vt:lpstr>
      <vt:lpstr>Seven steps to test the social media accessibility of a site</vt:lpstr>
      <vt:lpstr>Thank you for coming today</vt:lpstr>
      <vt:lpstr>I’m speaking each day at AHG</vt:lpstr>
      <vt:lpstr>Virtual mobile workshop:  8th December.   Check out the AccessibilityOz blog</vt:lpstr>
      <vt:lpstr>Questions?</vt:lpstr>
      <vt:lpstr>How to contact AccessibilityOz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Tomas</dc:creator>
  <cp:lastModifiedBy>Gian Wild</cp:lastModifiedBy>
  <cp:revision>149</cp:revision>
  <cp:lastPrinted>2022-11-16T19:55:37Z</cp:lastPrinted>
  <dcterms:created xsi:type="dcterms:W3CDTF">2019-01-10T22:55:08Z</dcterms:created>
  <dcterms:modified xsi:type="dcterms:W3CDTF">2022-11-20T20:51:52Z</dcterms:modified>
</cp:coreProperties>
</file>