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22" r:id="rId1"/>
    <p:sldMasterId id="2147483723" r:id="rId2"/>
    <p:sldMasterId id="2147483724" r:id="rId3"/>
    <p:sldMasterId id="2147483725" r:id="rId4"/>
    <p:sldMasterId id="2147483726" r:id="rId5"/>
  </p:sldMasterIdLst>
  <p:notesMasterIdLst>
    <p:notesMasterId r:id="rId33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Google Sans" pitchFamily="2" charset="0"/>
      <p:regular r:id="rId38"/>
      <p:bold r:id="rId39"/>
      <p:italic r:id="rId40"/>
      <p:boldItalic r:id="rId41"/>
    </p:embeddedFont>
    <p:embeddedFont>
      <p:font typeface="Lexend Deca" pitchFamily="2" charset="77"/>
      <p:regular r:id="rId42"/>
      <p:bold r:id="rId43"/>
    </p:embeddedFont>
    <p:embeddedFont>
      <p:font typeface="Open Sans" panose="020B0606030504020204" pitchFamily="34" charset="0"/>
      <p:regular r:id="rId44"/>
      <p:bold r:id="rId45"/>
      <p:italic r:id="rId46"/>
      <p:boldItalic r:id="rId47"/>
    </p:embeddedFont>
    <p:embeddedFont>
      <p:font typeface="Roboto" panose="02000000000000000000" pitchFamily="2" charset="0"/>
      <p:regular r:id="rId48"/>
      <p:bold r:id="rId49"/>
      <p:italic r:id="rId50"/>
      <p:boldItalic r:id="rId51"/>
    </p:embeddedFont>
    <p:embeddedFont>
      <p:font typeface="Source Sans Pro" panose="020B0503030403020204" pitchFamily="34" charset="0"/>
      <p:regular r:id="rId52"/>
      <p:bold r:id="rId53"/>
      <p:italic r:id="rId54"/>
      <p:boldItalic r:id="rId55"/>
    </p:embeddedFont>
    <p:embeddedFont>
      <p:font typeface="Source Sans Pro SemiBold" panose="020F0502020204030204" pitchFamily="34" charset="0"/>
      <p:regular r:id="rId56"/>
      <p:bold r:id="rId57"/>
      <p:italic r:id="rId58"/>
      <p:boldItalic r:id="rId59"/>
    </p:embeddedFont>
    <p:embeddedFont>
      <p:font typeface="Varela Round" pitchFamily="2" charset="-79"/>
      <p:regular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73"/>
    <p:restoredTop sz="86408"/>
  </p:normalViewPr>
  <p:slideViewPr>
    <p:cSldViewPr snapToGrid="0">
      <p:cViewPr varScale="1">
        <p:scale>
          <a:sx n="70" d="100"/>
          <a:sy n="70" d="100"/>
        </p:scale>
        <p:origin x="184" y="952"/>
      </p:cViewPr>
      <p:guideLst/>
    </p:cSldViewPr>
  </p:slideViewPr>
  <p:outlineViewPr>
    <p:cViewPr>
      <p:scale>
        <a:sx n="33" d="100"/>
        <a:sy n="33" d="100"/>
      </p:scale>
      <p:origin x="0" y="-1848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6.fntdata"/><Relationship Id="rId21" Type="http://schemas.openxmlformats.org/officeDocument/2006/relationships/slide" Target="slides/slide16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63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20" Type="http://schemas.openxmlformats.org/officeDocument/2006/relationships/slide" Target="slides/slide15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ti.com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mentimeter.com/" TargetMode="External"/><Relationship Id="rId4" Type="http://schemas.openxmlformats.org/officeDocument/2006/relationships/hyperlink" Target="https://www.mentimeter.com/accessibility" TargetMode="Externa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0" name="Google Shape;35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6" name="Google Shape;46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is an accessibility conference, so we do expect your content to be accessible. But we think it’s good to state our minimum expectations</a:t>
            </a:r>
            <a:endParaRPr/>
          </a:p>
        </p:txBody>
      </p:sp>
      <p:sp>
        <p:nvSpPr>
          <p:cNvPr id="467" name="Google Shape;46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16c9682221d_0_15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16c9682221d_0_15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16c9682221d_0_15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16c9682221d_0_15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16c9682221d_0_15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16c9682221d_0_15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16c9682221d_0_1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16c9682221d_0_1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16c9682221d_0_16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16c9682221d_0_16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16c9682221d_0_25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g16c9682221d_0_2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16c9682221d_0_25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g16c9682221d_0_2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16c9682221d_0_25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g16c9682221d_0_25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6c9682221d_0_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6c9682221d_0_3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My name is________ and I work for Texthelp.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16c9682221d_0_25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g16c9682221d_0_2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16c9682221d_0_25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900" u="sng">
                <a:solidFill>
                  <a:srgbClr val="1967D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https://www.menti.com/</a:t>
            </a:r>
            <a:endParaRPr sz="900" u="sng">
              <a:solidFill>
                <a:srgbClr val="1967D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900" u="sng">
                <a:solidFill>
                  <a:srgbClr val="1967D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https://www.mentimeter.com/accessibility</a:t>
            </a:r>
            <a:endParaRPr sz="900">
              <a:solidFill>
                <a:srgbClr val="5F6368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u="sng">
                <a:solidFill>
                  <a:srgbClr val="1967D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https://www.mentimeter.com/</a:t>
            </a:r>
            <a:endParaRPr sz="900" u="sng">
              <a:solidFill>
                <a:srgbClr val="1967D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u="sng">
              <a:solidFill>
                <a:srgbClr val="1967D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u="sng">
                <a:solidFill>
                  <a:srgbClr val="1967D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https://www.menti.com/alu3nr3sus2n</a:t>
            </a:r>
            <a:endParaRPr sz="900" u="sng">
              <a:solidFill>
                <a:srgbClr val="1967D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u="sng">
              <a:solidFill>
                <a:srgbClr val="1967D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 u="sng">
              <a:solidFill>
                <a:srgbClr val="1967D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g16c9682221d_0_25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16c9682221d_0_2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16c9682221d_0_2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16c9682221d_0_2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16c9682221d_0_2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16c9682221d_0_2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16c9682221d_0_2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16c9682221d_0_2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16c9682221d_0_2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16c9682221d_0_2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16c9682221d_0_2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16c9682221d_0_2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16c9682221d_0_2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6c9682221d_0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16c9682221d_0_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6c9682221d_0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16c9682221d_0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16c9682221d_0_8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16c9682221d_0_8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And Texthelp is the company that produces Equatio as well as its flagship product Read and Write as well as Fluency Tutor, OrbitNote, and WriQ.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6c9682221d_0_1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3" name="Google Shape;443;g16c9682221d_0_11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is an accessibility conference, so we do expect your content to be accessible. But we think it’s good to state our minimum expectations</a:t>
            </a:r>
            <a:endParaRPr/>
          </a:p>
        </p:txBody>
      </p:sp>
      <p:sp>
        <p:nvSpPr>
          <p:cNvPr id="444" name="Google Shape;444;g16c9682221d_0_11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Google Shape;4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16c9682221d_0_10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16c9682221d_0_10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Look of a traditional classroom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</a:pPr>
            <a:r>
              <a:rPr lang="en-US"/>
              <a:t>Students Are In Rows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</a:pPr>
            <a:r>
              <a:rPr lang="en-US"/>
              <a:t>Facing Forward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</a:pPr>
            <a:r>
              <a:rPr lang="en-US"/>
              <a:t>Little To No Collaboration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</a:pPr>
            <a:r>
              <a:rPr lang="en-US"/>
              <a:t>Minimal Conversation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</a:pPr>
            <a:r>
              <a:rPr lang="en-US"/>
              <a:t>Teacher Is The Primary Source Of Information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</a:pPr>
            <a:r>
              <a:rPr lang="en-US"/>
              <a:t>Students Passively Receive Content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</a:pPr>
            <a:r>
              <a:rPr lang="en-US"/>
              <a:t>Learning Is Very Linear And Offers No Student Choice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Current drill &amp; practice activities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</a:pPr>
            <a:r>
              <a:rPr lang="en-US"/>
              <a:t>Work That Is Typically Created At A Copy Machine And Involves Passing Out Worksheets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</a:pPr>
            <a:r>
              <a:rPr lang="en-US"/>
              <a:t>Students Find This Method Of Learning Boring And Monotonous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</a:pPr>
            <a:r>
              <a:rPr lang="en-US"/>
              <a:t>Used For Acquiring Basic Knowledge But Doesn’t Invoke Critical Thinking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Master">
  <p:cSld name="1_Section Mast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244"/>
              </a:buClr>
              <a:buSzPts val="6000"/>
              <a:buFont typeface="Source Sans Pro SemiBold"/>
              <a:buNone/>
              <a:defRPr sz="6000" b="1" i="0">
                <a:solidFill>
                  <a:srgbClr val="003244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244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32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5" name="Google Shape;15;p2"/>
          <p:cNvCxnSpPr/>
          <p:nvPr/>
        </p:nvCxnSpPr>
        <p:spPr>
          <a:xfrm>
            <a:off x="190500" y="5943600"/>
            <a:ext cx="10884000" cy="711300"/>
          </a:xfrm>
          <a:prstGeom prst="bentConnector3">
            <a:avLst>
              <a:gd name="adj1" fmla="val -58"/>
            </a:avLst>
          </a:prstGeom>
          <a:noFill/>
          <a:ln w="19050" cap="flat" cmpd="sng">
            <a:solidFill>
              <a:srgbClr val="013243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 l="9231" r="8333" b="41475"/>
          <a:stretch/>
        </p:blipFill>
        <p:spPr>
          <a:xfrm>
            <a:off x="139146" y="119269"/>
            <a:ext cx="2842593" cy="1009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244"/>
              </a:buClr>
              <a:buSzPts val="4400"/>
              <a:buFont typeface="Source Sans Pro SemiBold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body"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body" idx="2"/>
          </p:nvPr>
        </p:nvSpPr>
        <p:spPr>
          <a:xfrm>
            <a:off x="839788" y="2189163"/>
            <a:ext cx="3932237" cy="367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/>
            </a:lvl1pPr>
            <a:lvl2pPr marL="914400" lvl="1" indent="-2286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None/>
              <a:defRPr/>
            </a:lvl2pPr>
            <a:lvl3pPr marL="1371600" lvl="2" indent="-2286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None/>
              <a:defRPr/>
            </a:lvl3pPr>
            <a:lvl4pPr marL="1828800" lvl="3" indent="-2286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/>
            </a:lvl4pPr>
            <a:lvl5pPr marL="2286000" lvl="4" indent="-3429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/>
          <p:nvPr/>
        </p:nvSpPr>
        <p:spPr>
          <a:xfrm>
            <a:off x="11145077" y="6477000"/>
            <a:ext cx="954847" cy="305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43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132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#AHG22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MO">
  <p:cSld name="DEMO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585788" y="2782889"/>
            <a:ext cx="4138612" cy="752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244"/>
              </a:buClr>
              <a:buSzPts val="4400"/>
              <a:buFont typeface="Source Sans Pro SemiBold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body"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4" name="Google Shape;74;p14"/>
          <p:cNvSpPr txBox="1"/>
          <p:nvPr/>
        </p:nvSpPr>
        <p:spPr>
          <a:xfrm>
            <a:off x="11145077" y="6477000"/>
            <a:ext cx="954847" cy="305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43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132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#AHG22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/>
          <p:nvPr/>
        </p:nvSpPr>
        <p:spPr>
          <a:xfrm>
            <a:off x="0" y="0"/>
            <a:ext cx="12192000" cy="4770900"/>
          </a:xfrm>
          <a:prstGeom prst="rect">
            <a:avLst/>
          </a:prstGeom>
          <a:gradFill>
            <a:gsLst>
              <a:gs pos="0">
                <a:srgbClr val="00B7FF"/>
              </a:gs>
              <a:gs pos="58999">
                <a:srgbClr val="007BBD"/>
              </a:gs>
              <a:gs pos="100000">
                <a:srgbClr val="007BBD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ctrTitle"/>
          </p:nvPr>
        </p:nvSpPr>
        <p:spPr>
          <a:xfrm>
            <a:off x="930300" y="818267"/>
            <a:ext cx="10400700" cy="197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44F66"/>
              </a:buClr>
              <a:buSzPts val="8000"/>
              <a:buNone/>
              <a:defRPr sz="8000">
                <a:solidFill>
                  <a:srgbClr val="444F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44F66"/>
              </a:buClr>
              <a:buSzPts val="8000"/>
              <a:buNone/>
              <a:defRPr sz="8000">
                <a:solidFill>
                  <a:srgbClr val="444F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44F66"/>
              </a:buClr>
              <a:buSzPts val="8000"/>
              <a:buNone/>
              <a:defRPr sz="8000">
                <a:solidFill>
                  <a:srgbClr val="444F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44F66"/>
              </a:buClr>
              <a:buSzPts val="8000"/>
              <a:buNone/>
              <a:defRPr sz="8000">
                <a:solidFill>
                  <a:srgbClr val="444F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44F66"/>
              </a:buClr>
              <a:buSzPts val="8000"/>
              <a:buNone/>
              <a:defRPr sz="8000">
                <a:solidFill>
                  <a:srgbClr val="444F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44F66"/>
              </a:buClr>
              <a:buSzPts val="8000"/>
              <a:buNone/>
              <a:defRPr sz="8000">
                <a:solidFill>
                  <a:srgbClr val="444F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44F66"/>
              </a:buClr>
              <a:buSzPts val="8000"/>
              <a:buNone/>
              <a:defRPr sz="8000">
                <a:solidFill>
                  <a:srgbClr val="444F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44F66"/>
              </a:buClr>
              <a:buSzPts val="8000"/>
              <a:buNone/>
              <a:defRPr sz="8000">
                <a:solidFill>
                  <a:srgbClr val="444F66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subTitle" idx="1"/>
          </p:nvPr>
        </p:nvSpPr>
        <p:spPr>
          <a:xfrm>
            <a:off x="895600" y="3111133"/>
            <a:ext cx="10400700" cy="104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297964" y="5572183"/>
            <a:ext cx="2033134" cy="401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0300" y="5444867"/>
            <a:ext cx="2871800" cy="65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5020" y="2453867"/>
            <a:ext cx="5281342" cy="2666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/>
          <p:nvPr/>
        </p:nvSpPr>
        <p:spPr>
          <a:xfrm>
            <a:off x="0" y="0"/>
            <a:ext cx="12192000" cy="4770900"/>
          </a:xfrm>
          <a:prstGeom prst="rect">
            <a:avLst/>
          </a:prstGeom>
          <a:gradFill>
            <a:gsLst>
              <a:gs pos="0">
                <a:srgbClr val="00B7FF"/>
              </a:gs>
              <a:gs pos="58999">
                <a:srgbClr val="007BBD"/>
              </a:gs>
              <a:gs pos="100000">
                <a:srgbClr val="007BBD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ctrTitle"/>
          </p:nvPr>
        </p:nvSpPr>
        <p:spPr>
          <a:xfrm>
            <a:off x="930300" y="818267"/>
            <a:ext cx="10400700" cy="197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44F66"/>
              </a:buClr>
              <a:buSzPts val="8000"/>
              <a:buNone/>
              <a:defRPr sz="8000">
                <a:solidFill>
                  <a:srgbClr val="444F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44F66"/>
              </a:buClr>
              <a:buSzPts val="8000"/>
              <a:buNone/>
              <a:defRPr sz="8000">
                <a:solidFill>
                  <a:srgbClr val="444F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44F66"/>
              </a:buClr>
              <a:buSzPts val="8000"/>
              <a:buNone/>
              <a:defRPr sz="8000">
                <a:solidFill>
                  <a:srgbClr val="444F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44F66"/>
              </a:buClr>
              <a:buSzPts val="8000"/>
              <a:buNone/>
              <a:defRPr sz="8000">
                <a:solidFill>
                  <a:srgbClr val="444F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44F66"/>
              </a:buClr>
              <a:buSzPts val="8000"/>
              <a:buNone/>
              <a:defRPr sz="8000">
                <a:solidFill>
                  <a:srgbClr val="444F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44F66"/>
              </a:buClr>
              <a:buSzPts val="8000"/>
              <a:buNone/>
              <a:defRPr sz="8000">
                <a:solidFill>
                  <a:srgbClr val="444F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44F66"/>
              </a:buClr>
              <a:buSzPts val="8000"/>
              <a:buNone/>
              <a:defRPr sz="8000">
                <a:solidFill>
                  <a:srgbClr val="444F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44F66"/>
              </a:buClr>
              <a:buSzPts val="8000"/>
              <a:buNone/>
              <a:defRPr sz="8000">
                <a:solidFill>
                  <a:srgbClr val="444F66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ubTitle" idx="1"/>
          </p:nvPr>
        </p:nvSpPr>
        <p:spPr>
          <a:xfrm>
            <a:off x="895600" y="3111133"/>
            <a:ext cx="10400700" cy="104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297964" y="5572183"/>
            <a:ext cx="2033134" cy="401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0300" y="5444867"/>
            <a:ext cx="2871800" cy="656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18934" y="361601"/>
            <a:ext cx="1602534" cy="317133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820133" y="2867800"/>
            <a:ext cx="104763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44F66"/>
              </a:buClr>
              <a:buSzPts val="6400"/>
              <a:buNone/>
              <a:defRPr sz="6400">
                <a:solidFill>
                  <a:srgbClr val="444F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2937"/>
              </a:buClr>
              <a:buSzPts val="4800"/>
              <a:buNone/>
              <a:defRPr sz="4800">
                <a:solidFill>
                  <a:srgbClr val="232937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2937"/>
              </a:buClr>
              <a:buSzPts val="4800"/>
              <a:buNone/>
              <a:defRPr sz="4800">
                <a:solidFill>
                  <a:srgbClr val="232937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2937"/>
              </a:buClr>
              <a:buSzPts val="4800"/>
              <a:buNone/>
              <a:defRPr sz="4800">
                <a:solidFill>
                  <a:srgbClr val="232937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2937"/>
              </a:buClr>
              <a:buSzPts val="4800"/>
              <a:buNone/>
              <a:defRPr sz="4800">
                <a:solidFill>
                  <a:srgbClr val="232937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2937"/>
              </a:buClr>
              <a:buSzPts val="4800"/>
              <a:buNone/>
              <a:defRPr sz="4800">
                <a:solidFill>
                  <a:srgbClr val="232937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2937"/>
              </a:buClr>
              <a:buSzPts val="4800"/>
              <a:buNone/>
              <a:defRPr sz="4800">
                <a:solidFill>
                  <a:srgbClr val="232937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2937"/>
              </a:buClr>
              <a:buSzPts val="4800"/>
              <a:buNone/>
              <a:defRPr sz="4800">
                <a:solidFill>
                  <a:srgbClr val="232937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2937"/>
              </a:buClr>
              <a:buSzPts val="4800"/>
              <a:buNone/>
              <a:defRPr sz="4800">
                <a:solidFill>
                  <a:srgbClr val="232937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- Slate Dark">
  <p:cSld name="SECTION_HEADER_1">
    <p:bg>
      <p:bgPr>
        <a:solidFill>
          <a:srgbClr val="001E3F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18934" y="361601"/>
            <a:ext cx="1602534" cy="317133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9"/>
          <p:cNvSpPr txBox="1">
            <a:spLocks noGrp="1"/>
          </p:cNvSpPr>
          <p:nvPr>
            <p:ph type="title"/>
          </p:nvPr>
        </p:nvSpPr>
        <p:spPr>
          <a:xfrm>
            <a:off x="820133" y="2867800"/>
            <a:ext cx="104763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- Blue">
  <p:cSld name="SECTION_HEADER_1_1">
    <p:bg>
      <p:bgPr>
        <a:solidFill>
          <a:srgbClr val="007BBD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820133" y="2867800"/>
            <a:ext cx="104763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3" name="Google Shape;103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20700" y="361600"/>
            <a:ext cx="1598984" cy="317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8" name="Google Shape;108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18934" y="361601"/>
            <a:ext cx="1602534" cy="317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4" name="Google Shape;114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18934" y="361601"/>
            <a:ext cx="1602534" cy="317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8" name="Google Shape;118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18934" y="361601"/>
            <a:ext cx="1602534" cy="317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ection Master">
  <p:cSld name="2_Section Master">
    <p:bg>
      <p:bgPr>
        <a:gradFill>
          <a:gsLst>
            <a:gs pos="0">
              <a:schemeClr val="lt1"/>
            </a:gs>
            <a:gs pos="2000">
              <a:srgbClr val="175E54"/>
            </a:gs>
            <a:gs pos="28000">
              <a:srgbClr val="013243"/>
            </a:gs>
            <a:gs pos="100000">
              <a:srgbClr val="013243"/>
            </a:gs>
          </a:gsLst>
          <a:lin ang="5400000" scaled="0"/>
        </a:gra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1524000" y="2875797"/>
            <a:ext cx="9144000" cy="1085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Source Sans Pro SemiBold"/>
              <a:buNone/>
              <a:defRPr sz="6000" b="1" i="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9" name="Google Shape;19;p3"/>
          <p:cNvCxnSpPr/>
          <p:nvPr/>
        </p:nvCxnSpPr>
        <p:spPr>
          <a:xfrm>
            <a:off x="558800" y="4455491"/>
            <a:ext cx="110744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" name="Google Shape;20;p3"/>
          <p:cNvCxnSpPr/>
          <p:nvPr/>
        </p:nvCxnSpPr>
        <p:spPr>
          <a:xfrm>
            <a:off x="558800" y="2381525"/>
            <a:ext cx="110744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" name="Google Shape;21;p3"/>
          <p:cNvSpPr txBox="1"/>
          <p:nvPr/>
        </p:nvSpPr>
        <p:spPr>
          <a:xfrm>
            <a:off x="11145077" y="6477000"/>
            <a:ext cx="954847" cy="305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#AHG2</a:t>
            </a:r>
            <a:r>
              <a:rPr lang="en-US" sz="1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</a:t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3" name="Google Shape;12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18934" y="361601"/>
            <a:ext cx="1602534" cy="317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5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126" name="Google Shape;126;p2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7" name="Google Shape;127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18934" y="361601"/>
            <a:ext cx="1602534" cy="317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6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6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131" name="Google Shape;131;p26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2" name="Google Shape;132;p26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33" name="Google Shape;133;p2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4" name="Google Shape;134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18934" y="361601"/>
            <a:ext cx="1602534" cy="317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7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137" name="Google Shape;137;p2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8" name="Google Shape;138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18934" y="361601"/>
            <a:ext cx="1602534" cy="317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1" name="Google Shape;141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18934" y="361601"/>
            <a:ext cx="1602534" cy="317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1">
    <p:bg>
      <p:bgPr>
        <a:solidFill>
          <a:srgbClr val="001E3F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4" name="Google Shape;144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5562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buNone/>
              <a:defRPr sz="1700"/>
            </a:lvl1pPr>
            <a:lvl2pPr lvl="1" rtl="0">
              <a:buNone/>
              <a:defRPr sz="1700"/>
            </a:lvl2pPr>
            <a:lvl3pPr lvl="2" rtl="0">
              <a:buNone/>
              <a:defRPr sz="1700"/>
            </a:lvl3pPr>
            <a:lvl4pPr lvl="3" rtl="0">
              <a:buNone/>
              <a:defRPr sz="1700"/>
            </a:lvl4pPr>
            <a:lvl5pPr lvl="4" rtl="0">
              <a:buNone/>
              <a:defRPr sz="1700"/>
            </a:lvl5pPr>
            <a:lvl6pPr lvl="5" rtl="0">
              <a:buNone/>
              <a:defRPr sz="1700"/>
            </a:lvl6pPr>
            <a:lvl7pPr lvl="6" rtl="0">
              <a:buNone/>
              <a:defRPr sz="1700"/>
            </a:lvl7pPr>
            <a:lvl8pPr lvl="7" rtl="0">
              <a:buNone/>
              <a:defRPr sz="1700"/>
            </a:lvl8pPr>
            <a:lvl9pPr lvl="8" rtl="0">
              <a:buNone/>
              <a:defRPr sz="17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7" name="Google Shape;147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18934" y="361601"/>
            <a:ext cx="1602534" cy="317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 2">
  <p:cSld name="SECTION_HEADER_1_2">
    <p:bg>
      <p:bgPr>
        <a:solidFill>
          <a:srgbClr val="FD3269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1"/>
          <p:cNvSpPr txBox="1">
            <a:spLocks noGrp="1"/>
          </p:cNvSpPr>
          <p:nvPr>
            <p:ph type="title"/>
          </p:nvPr>
        </p:nvSpPr>
        <p:spPr>
          <a:xfrm>
            <a:off x="797467" y="2869796"/>
            <a:ext cx="10962900" cy="1118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56" name="Google Shape;156;p33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57" name="Google Shape;157;p3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3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ection Master">
  <p:cSld name="3_Section Master">
    <p:bg>
      <p:bgPr>
        <a:solidFill>
          <a:srgbClr val="175E54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ctrTitle"/>
          </p:nvPr>
        </p:nvSpPr>
        <p:spPr>
          <a:xfrm>
            <a:off x="1524000" y="2875797"/>
            <a:ext cx="9144000" cy="1085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Source Sans Pro SemiBold"/>
              <a:buNone/>
              <a:defRPr sz="6000" b="1" i="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4" name="Google Shape;24;p4"/>
          <p:cNvCxnSpPr/>
          <p:nvPr/>
        </p:nvCxnSpPr>
        <p:spPr>
          <a:xfrm>
            <a:off x="558800" y="4455491"/>
            <a:ext cx="110744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" name="Google Shape;25;p4"/>
          <p:cNvCxnSpPr/>
          <p:nvPr/>
        </p:nvCxnSpPr>
        <p:spPr>
          <a:xfrm>
            <a:off x="558800" y="2381525"/>
            <a:ext cx="110744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" name="Google Shape;26;p4"/>
          <p:cNvSpPr txBox="1"/>
          <p:nvPr/>
        </p:nvSpPr>
        <p:spPr>
          <a:xfrm>
            <a:off x="11145077" y="6477000"/>
            <a:ext cx="954847" cy="305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#AHG2</a:t>
            </a:r>
            <a:r>
              <a:rPr lang="en-US" sz="1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</a:t>
            </a: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4" name="Google Shape;164;p3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3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68" name="Google Shape;168;p36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69" name="Google Shape;169;p3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3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8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175" name="Google Shape;175;p38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6" name="Google Shape;176;p3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9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179" name="Google Shape;179;p3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40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183" name="Google Shape;183;p40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4" name="Google Shape;184;p40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85" name="Google Shape;185;p4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1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188" name="Google Shape;188;p4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2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91" name="Google Shape;191;p42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92" name="Google Shape;192;p4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5">
  <p:cSld name="Title and Content_5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ection Master">
  <p:cSld name="4_Section Master">
    <p:bg>
      <p:bgPr>
        <a:solidFill>
          <a:srgbClr val="013243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ctrTitle"/>
          </p:nvPr>
        </p:nvSpPr>
        <p:spPr>
          <a:xfrm>
            <a:off x="1524000" y="2875797"/>
            <a:ext cx="9144000" cy="1085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Source Sans Pro SemiBold"/>
              <a:buNone/>
              <a:defRPr sz="6000" b="1" i="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" name="Google Shape;29;p5"/>
          <p:cNvCxnSpPr/>
          <p:nvPr/>
        </p:nvCxnSpPr>
        <p:spPr>
          <a:xfrm>
            <a:off x="558800" y="4455491"/>
            <a:ext cx="110744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" name="Google Shape;30;p5"/>
          <p:cNvCxnSpPr/>
          <p:nvPr/>
        </p:nvCxnSpPr>
        <p:spPr>
          <a:xfrm>
            <a:off x="558800" y="2381525"/>
            <a:ext cx="110744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" name="Google Shape;31;p5"/>
          <p:cNvSpPr txBox="1"/>
          <p:nvPr/>
        </p:nvSpPr>
        <p:spPr>
          <a:xfrm>
            <a:off x="11145077" y="6477000"/>
            <a:ext cx="954847" cy="305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#AHG2</a:t>
            </a:r>
            <a:r>
              <a:rPr lang="en-US" sz="1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</a:t>
            </a: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_6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 - Slate Dark">
  <p:cSld name="SECTION_HEADER_1">
    <p:bg>
      <p:bgPr>
        <a:solidFill>
          <a:srgbClr val="232937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99" name="Google Shape;199;p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18934" y="361601"/>
            <a:ext cx="1602534" cy="317133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46"/>
          <p:cNvSpPr txBox="1">
            <a:spLocks noGrp="1"/>
          </p:cNvSpPr>
          <p:nvPr>
            <p:ph type="title"/>
          </p:nvPr>
        </p:nvSpPr>
        <p:spPr>
          <a:xfrm>
            <a:off x="820133" y="2867800"/>
            <a:ext cx="104763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1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Title and Content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4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buNone/>
              <a:defRPr sz="1700"/>
            </a:lvl1pPr>
            <a:lvl2pPr lvl="1" rtl="0">
              <a:buNone/>
              <a:defRPr sz="1700"/>
            </a:lvl2pPr>
            <a:lvl3pPr lvl="2" rtl="0">
              <a:buNone/>
              <a:defRPr sz="1700"/>
            </a:lvl3pPr>
            <a:lvl4pPr lvl="3" rtl="0">
              <a:buNone/>
              <a:defRPr sz="1700"/>
            </a:lvl4pPr>
            <a:lvl5pPr lvl="4" rtl="0">
              <a:buNone/>
              <a:defRPr sz="1700"/>
            </a:lvl5pPr>
            <a:lvl6pPr lvl="5" rtl="0">
              <a:buNone/>
              <a:defRPr sz="1700"/>
            </a:lvl6pPr>
            <a:lvl7pPr lvl="6" rtl="0">
              <a:buNone/>
              <a:defRPr sz="1700"/>
            </a:lvl7pPr>
            <a:lvl8pPr lvl="7" rtl="0">
              <a:buNone/>
              <a:defRPr sz="1700"/>
            </a:lvl8pPr>
            <a:lvl9pPr lvl="8" rtl="0">
              <a:buNone/>
              <a:defRPr sz="17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- Purple">
  <p:cSld name="SECTION_HEADER_1_1">
    <p:bg>
      <p:bgPr>
        <a:solidFill>
          <a:srgbClr val="8E4EEF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9"/>
          <p:cNvSpPr txBox="1">
            <a:spLocks noGrp="1"/>
          </p:cNvSpPr>
          <p:nvPr>
            <p:ph type="title"/>
          </p:nvPr>
        </p:nvSpPr>
        <p:spPr>
          <a:xfrm>
            <a:off x="820133" y="2867800"/>
            <a:ext cx="104763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07" name="Google Shape;207;p4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8" name="Google Shape;208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20700" y="361600"/>
            <a:ext cx="1598984" cy="317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 2">
  <p:cSld name="SECTION_HEADER_1_2">
    <p:bg>
      <p:bgPr>
        <a:solidFill>
          <a:srgbClr val="FD3269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50"/>
          <p:cNvSpPr txBox="1">
            <a:spLocks noGrp="1"/>
          </p:cNvSpPr>
          <p:nvPr>
            <p:ph type="title"/>
          </p:nvPr>
        </p:nvSpPr>
        <p:spPr>
          <a:xfrm>
            <a:off x="797467" y="2869796"/>
            <a:ext cx="10962900" cy="1118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 1" type="obj">
  <p:cSld name="OBJEC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3" name="Google Shape;213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marR="0" lvl="0" indent="-3238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4" name="Google Shape;214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5" name="Google Shape;215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6" name="Google Shape;216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53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223" name="Google Shape;223;p53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224" name="Google Shape;224;p5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27" name="Google Shape;227;p5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5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5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31" name="Google Shape;231;p5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Master">
  <p:cSld name="Section Mast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>
            <a:spLocks noGrp="1"/>
          </p:cNvSpPr>
          <p:nvPr>
            <p:ph type="ctrTitle"/>
          </p:nvPr>
        </p:nvSpPr>
        <p:spPr>
          <a:xfrm>
            <a:off x="1524000" y="2875797"/>
            <a:ext cx="9144000" cy="1085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244"/>
              </a:buClr>
              <a:buSzPts val="6000"/>
              <a:buFont typeface="Source Sans Pro SemiBold"/>
              <a:buNone/>
              <a:defRPr sz="6000" b="1" i="0">
                <a:solidFill>
                  <a:srgbClr val="003244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4" name="Google Shape;34;p6"/>
          <p:cNvCxnSpPr/>
          <p:nvPr/>
        </p:nvCxnSpPr>
        <p:spPr>
          <a:xfrm>
            <a:off x="558800" y="4455491"/>
            <a:ext cx="11074400" cy="0"/>
          </a:xfrm>
          <a:prstGeom prst="straightConnector1">
            <a:avLst/>
          </a:prstGeom>
          <a:noFill/>
          <a:ln w="19050" cap="flat" cmpd="sng">
            <a:solidFill>
              <a:srgbClr val="01324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5" name="Google Shape;35;p6"/>
          <p:cNvCxnSpPr/>
          <p:nvPr/>
        </p:nvCxnSpPr>
        <p:spPr>
          <a:xfrm>
            <a:off x="558800" y="2381525"/>
            <a:ext cx="11074400" cy="0"/>
          </a:xfrm>
          <a:prstGeom prst="straightConnector1">
            <a:avLst/>
          </a:prstGeom>
          <a:noFill/>
          <a:ln w="19050" cap="flat" cmpd="sng">
            <a:solidFill>
              <a:srgbClr val="013243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6" name="Google Shape;36;p6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3773" y="169702"/>
            <a:ext cx="2870948" cy="7357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5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5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5" name="Google Shape;235;p56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6" name="Google Shape;236;p5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5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58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242" name="Google Shape;242;p58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3" name="Google Shape;243;p5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59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246" name="Google Shape;246;p5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6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60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250" name="Google Shape;250;p60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51" name="Google Shape;251;p60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6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61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255" name="Google Shape;255;p6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2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58" name="Google Shape;258;p62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59" name="Google Shape;259;p6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6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5">
  <p:cSld name="Title and Content_5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23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24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1"/>
          </p:nvPr>
        </p:nvSpPr>
        <p:spPr>
          <a:xfrm>
            <a:off x="838200" y="1738365"/>
            <a:ext cx="10515600" cy="443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8"/>
          <p:cNvSpPr txBox="1"/>
          <p:nvPr/>
        </p:nvSpPr>
        <p:spPr>
          <a:xfrm>
            <a:off x="11145077" y="6455956"/>
            <a:ext cx="954847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43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132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#AHG22</a:t>
            </a:r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- Slate Dark">
  <p:cSld name="SECTION_HEADER_1">
    <p:bg>
      <p:bgPr>
        <a:solidFill>
          <a:srgbClr val="001E3F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6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6" name="Google Shape;266;p6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18934" y="361601"/>
            <a:ext cx="1602534" cy="317133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66"/>
          <p:cNvSpPr txBox="1">
            <a:spLocks noGrp="1"/>
          </p:cNvSpPr>
          <p:nvPr>
            <p:ph type="title"/>
          </p:nvPr>
        </p:nvSpPr>
        <p:spPr>
          <a:xfrm>
            <a:off x="820133" y="2867800"/>
            <a:ext cx="104763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6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- Blue">
  <p:cSld name="SECTION_HEADER_1_1">
    <p:bg>
      <p:bgPr>
        <a:solidFill>
          <a:srgbClr val="007BBD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68"/>
          <p:cNvSpPr txBox="1">
            <a:spLocks noGrp="1"/>
          </p:cNvSpPr>
          <p:nvPr>
            <p:ph type="title"/>
          </p:nvPr>
        </p:nvSpPr>
        <p:spPr>
          <a:xfrm>
            <a:off x="820133" y="2867800"/>
            <a:ext cx="104763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72" name="Google Shape;272;p6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3" name="Google Shape;273;p6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20700" y="361600"/>
            <a:ext cx="1598984" cy="317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69"/>
          <p:cNvSpPr txBox="1">
            <a:spLocks noGrp="1"/>
          </p:cNvSpPr>
          <p:nvPr>
            <p:ph type="ctrTitle"/>
          </p:nvPr>
        </p:nvSpPr>
        <p:spPr>
          <a:xfrm>
            <a:off x="4352544" y="2072640"/>
            <a:ext cx="7217700" cy="22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Calibri"/>
              <a:buNone/>
              <a:defRPr sz="3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 sz="2400"/>
            </a:lvl9pPr>
          </a:lstStyle>
          <a:p>
            <a:endParaRPr/>
          </a:p>
        </p:txBody>
      </p:sp>
      <p:sp>
        <p:nvSpPr>
          <p:cNvPr id="276" name="Google Shape;276;p69"/>
          <p:cNvSpPr txBox="1">
            <a:spLocks noGrp="1"/>
          </p:cNvSpPr>
          <p:nvPr>
            <p:ph type="subTitle" idx="1"/>
          </p:nvPr>
        </p:nvSpPr>
        <p:spPr>
          <a:xfrm>
            <a:off x="5693664" y="4511040"/>
            <a:ext cx="5876400" cy="16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R="0" lvl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7" name="Google Shape;277;p69"/>
          <p:cNvSpPr txBox="1">
            <a:spLocks noGrp="1"/>
          </p:cNvSpPr>
          <p:nvPr>
            <p:ph type="sldNum" idx="12"/>
          </p:nvPr>
        </p:nvSpPr>
        <p:spPr>
          <a:xfrm>
            <a:off x="8827008" y="640080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ierarchy">
  <p:cSld name="Section Hierarchy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70"/>
          <p:cNvSpPr txBox="1">
            <a:spLocks noGrp="1"/>
          </p:cNvSpPr>
          <p:nvPr>
            <p:ph type="title"/>
          </p:nvPr>
        </p:nvSpPr>
        <p:spPr>
          <a:xfrm>
            <a:off x="609600" y="-3"/>
            <a:ext cx="85344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 sz="2400"/>
            </a:lvl9pPr>
          </a:lstStyle>
          <a:p>
            <a:endParaRPr/>
          </a:p>
        </p:txBody>
      </p:sp>
      <p:sp>
        <p:nvSpPr>
          <p:cNvPr id="280" name="Google Shape;280;p70"/>
          <p:cNvSpPr txBox="1">
            <a:spLocks noGrp="1"/>
          </p:cNvSpPr>
          <p:nvPr>
            <p:ph type="body" idx="1"/>
          </p:nvPr>
        </p:nvSpPr>
        <p:spPr>
          <a:xfrm>
            <a:off x="609600" y="1828800"/>
            <a:ext cx="10972800" cy="43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Noto Sans Symbols"/>
              <a:buChar char="⮚"/>
              <a:defRPr sz="2400" b="0" i="0" u="none" strike="noStrike" cap="none">
                <a:solidFill>
                  <a:srgbClr val="5F5F5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Courier New"/>
              <a:buChar char="o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1" name="Google Shape;281;p70"/>
          <p:cNvSpPr txBox="1">
            <a:spLocks noGrp="1"/>
          </p:cNvSpPr>
          <p:nvPr>
            <p:ph type="sldNum" idx="12"/>
          </p:nvPr>
        </p:nvSpPr>
        <p:spPr>
          <a:xfrm>
            <a:off x="8827008" y="6400800"/>
            <a:ext cx="27432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Quote">
  <p:cSld name="CUSTOM_3_1_1_1_1_1_2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71"/>
          <p:cNvSpPr txBox="1">
            <a:spLocks noGrp="1"/>
          </p:cNvSpPr>
          <p:nvPr>
            <p:ph type="title"/>
          </p:nvPr>
        </p:nvSpPr>
        <p:spPr>
          <a:xfrm>
            <a:off x="609600" y="2048333"/>
            <a:ext cx="8205300" cy="2767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lnSpc>
                <a:spcPct val="125000"/>
              </a:lnSpc>
              <a:spcBef>
                <a:spcPts val="1300"/>
              </a:spcBef>
              <a:spcAft>
                <a:spcPts val="0"/>
              </a:spcAft>
              <a:buNone/>
              <a:defRPr sz="3200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lnSpc>
                <a:spcPct val="125000"/>
              </a:lnSpc>
              <a:spcBef>
                <a:spcPts val="1300"/>
              </a:spcBef>
              <a:spcAft>
                <a:spcPts val="0"/>
              </a:spcAft>
              <a:buNone/>
              <a:defRPr sz="3200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lnSpc>
                <a:spcPct val="125000"/>
              </a:lnSpc>
              <a:spcBef>
                <a:spcPts val="1300"/>
              </a:spcBef>
              <a:spcAft>
                <a:spcPts val="0"/>
              </a:spcAft>
              <a:buNone/>
              <a:defRPr sz="3200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lnSpc>
                <a:spcPct val="125000"/>
              </a:lnSpc>
              <a:spcBef>
                <a:spcPts val="1300"/>
              </a:spcBef>
              <a:spcAft>
                <a:spcPts val="0"/>
              </a:spcAft>
              <a:buNone/>
              <a:defRPr sz="3200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lnSpc>
                <a:spcPct val="125000"/>
              </a:lnSpc>
              <a:spcBef>
                <a:spcPts val="1300"/>
              </a:spcBef>
              <a:spcAft>
                <a:spcPts val="0"/>
              </a:spcAft>
              <a:buNone/>
              <a:defRPr sz="3200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lnSpc>
                <a:spcPct val="125000"/>
              </a:lnSpc>
              <a:spcBef>
                <a:spcPts val="1300"/>
              </a:spcBef>
              <a:spcAft>
                <a:spcPts val="0"/>
              </a:spcAft>
              <a:buNone/>
              <a:defRPr sz="3200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lnSpc>
                <a:spcPct val="125000"/>
              </a:lnSpc>
              <a:spcBef>
                <a:spcPts val="1300"/>
              </a:spcBef>
              <a:spcAft>
                <a:spcPts val="0"/>
              </a:spcAft>
              <a:buNone/>
              <a:defRPr sz="3200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lnSpc>
                <a:spcPct val="125000"/>
              </a:lnSpc>
              <a:spcBef>
                <a:spcPts val="1300"/>
              </a:spcBef>
              <a:spcAft>
                <a:spcPts val="1300"/>
              </a:spcAft>
              <a:buNone/>
              <a:defRPr sz="32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284" name="Google Shape;284;p71"/>
          <p:cNvSpPr txBox="1">
            <a:spLocks noGrp="1"/>
          </p:cNvSpPr>
          <p:nvPr>
            <p:ph type="subTitle" idx="1"/>
          </p:nvPr>
        </p:nvSpPr>
        <p:spPr>
          <a:xfrm>
            <a:off x="609600" y="4917667"/>
            <a:ext cx="5435700" cy="1332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50000"/>
              </a:lnSpc>
              <a:spcBef>
                <a:spcPts val="21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50000"/>
              </a:lnSpc>
              <a:spcBef>
                <a:spcPts val="21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50000"/>
              </a:lnSpc>
              <a:spcBef>
                <a:spcPts val="21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50000"/>
              </a:lnSpc>
              <a:spcBef>
                <a:spcPts val="21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50000"/>
              </a:lnSpc>
              <a:spcBef>
                <a:spcPts val="21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50000"/>
              </a:lnSpc>
              <a:spcBef>
                <a:spcPts val="21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50000"/>
              </a:lnSpc>
              <a:spcBef>
                <a:spcPts val="21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50000"/>
              </a:lnSpc>
              <a:spcBef>
                <a:spcPts val="2100"/>
              </a:spcBef>
              <a:spcAft>
                <a:spcPts val="21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85" name="Google Shape;285;p71"/>
          <p:cNvGrpSpPr/>
          <p:nvPr/>
        </p:nvGrpSpPr>
        <p:grpSpPr>
          <a:xfrm>
            <a:off x="9902228" y="6421567"/>
            <a:ext cx="1680398" cy="195012"/>
            <a:chOff x="242525" y="2441975"/>
            <a:chExt cx="7135450" cy="828075"/>
          </a:xfrm>
        </p:grpSpPr>
        <p:sp>
          <p:nvSpPr>
            <p:cNvPr id="286" name="Google Shape;286;p71"/>
            <p:cNvSpPr/>
            <p:nvPr/>
          </p:nvSpPr>
          <p:spPr>
            <a:xfrm>
              <a:off x="242525" y="2441975"/>
              <a:ext cx="625925" cy="642600"/>
            </a:xfrm>
            <a:custGeom>
              <a:avLst/>
              <a:gdLst/>
              <a:ahLst/>
              <a:cxnLst/>
              <a:rect l="l" t="t" r="r" b="b"/>
              <a:pathLst>
                <a:path w="25037" h="25704" extrusionOk="0">
                  <a:moveTo>
                    <a:pt x="13255" y="1"/>
                  </a:moveTo>
                  <a:cubicBezTo>
                    <a:pt x="13182" y="1"/>
                    <a:pt x="13110" y="1"/>
                    <a:pt x="13037" y="3"/>
                  </a:cubicBezTo>
                  <a:cubicBezTo>
                    <a:pt x="5951" y="3"/>
                    <a:pt x="0" y="5777"/>
                    <a:pt x="0" y="12843"/>
                  </a:cubicBezTo>
                  <a:cubicBezTo>
                    <a:pt x="0" y="19929"/>
                    <a:pt x="5951" y="25684"/>
                    <a:pt x="13037" y="25703"/>
                  </a:cubicBezTo>
                  <a:cubicBezTo>
                    <a:pt x="16854" y="25703"/>
                    <a:pt x="19731" y="24451"/>
                    <a:pt x="22002" y="22102"/>
                  </a:cubicBezTo>
                  <a:cubicBezTo>
                    <a:pt x="24312" y="19772"/>
                    <a:pt x="25036" y="16523"/>
                    <a:pt x="25036" y="13881"/>
                  </a:cubicBezTo>
                  <a:cubicBezTo>
                    <a:pt x="25036" y="13156"/>
                    <a:pt x="24977" y="12413"/>
                    <a:pt x="24840" y="11688"/>
                  </a:cubicBezTo>
                  <a:lnTo>
                    <a:pt x="13037" y="11688"/>
                  </a:lnTo>
                  <a:lnTo>
                    <a:pt x="13037" y="15212"/>
                  </a:lnTo>
                  <a:lnTo>
                    <a:pt x="21434" y="15212"/>
                  </a:lnTo>
                  <a:cubicBezTo>
                    <a:pt x="21180" y="17169"/>
                    <a:pt x="20534" y="18598"/>
                    <a:pt x="19516" y="19616"/>
                  </a:cubicBezTo>
                  <a:cubicBezTo>
                    <a:pt x="18302" y="20829"/>
                    <a:pt x="16384" y="22180"/>
                    <a:pt x="13037" y="22180"/>
                  </a:cubicBezTo>
                  <a:cubicBezTo>
                    <a:pt x="7869" y="22180"/>
                    <a:pt x="3837" y="18030"/>
                    <a:pt x="3837" y="12843"/>
                  </a:cubicBezTo>
                  <a:cubicBezTo>
                    <a:pt x="3837" y="7676"/>
                    <a:pt x="7869" y="3506"/>
                    <a:pt x="13037" y="3506"/>
                  </a:cubicBezTo>
                  <a:cubicBezTo>
                    <a:pt x="13062" y="3506"/>
                    <a:pt x="13087" y="3506"/>
                    <a:pt x="13112" y="3506"/>
                  </a:cubicBezTo>
                  <a:cubicBezTo>
                    <a:pt x="15434" y="3506"/>
                    <a:pt x="17675" y="4404"/>
                    <a:pt x="19359" y="6012"/>
                  </a:cubicBezTo>
                  <a:lnTo>
                    <a:pt x="21845" y="3545"/>
                  </a:lnTo>
                  <a:cubicBezTo>
                    <a:pt x="19548" y="1268"/>
                    <a:pt x="16465" y="1"/>
                    <a:pt x="13255" y="1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71"/>
            <p:cNvSpPr/>
            <p:nvPr/>
          </p:nvSpPr>
          <p:spPr>
            <a:xfrm>
              <a:off x="899250" y="2670550"/>
              <a:ext cx="415000" cy="413525"/>
            </a:xfrm>
            <a:custGeom>
              <a:avLst/>
              <a:gdLst/>
              <a:ahLst/>
              <a:cxnLst/>
              <a:rect l="l" t="t" r="r" b="b"/>
              <a:pathLst>
                <a:path w="16600" h="16541" extrusionOk="0">
                  <a:moveTo>
                    <a:pt x="8300" y="3270"/>
                  </a:moveTo>
                  <a:cubicBezTo>
                    <a:pt x="10805" y="3270"/>
                    <a:pt x="12959" y="5305"/>
                    <a:pt x="12959" y="8281"/>
                  </a:cubicBezTo>
                  <a:cubicBezTo>
                    <a:pt x="12959" y="11256"/>
                    <a:pt x="10805" y="13292"/>
                    <a:pt x="8300" y="13292"/>
                  </a:cubicBezTo>
                  <a:cubicBezTo>
                    <a:pt x="5794" y="13292"/>
                    <a:pt x="3641" y="11217"/>
                    <a:pt x="3641" y="8281"/>
                  </a:cubicBezTo>
                  <a:cubicBezTo>
                    <a:pt x="3641" y="5325"/>
                    <a:pt x="5794" y="3270"/>
                    <a:pt x="8300" y="3270"/>
                  </a:cubicBezTo>
                  <a:close/>
                  <a:moveTo>
                    <a:pt x="8300" y="1"/>
                  </a:moveTo>
                  <a:cubicBezTo>
                    <a:pt x="3719" y="1"/>
                    <a:pt x="0" y="3485"/>
                    <a:pt x="0" y="8281"/>
                  </a:cubicBezTo>
                  <a:cubicBezTo>
                    <a:pt x="0" y="13057"/>
                    <a:pt x="3719" y="16541"/>
                    <a:pt x="8300" y="16541"/>
                  </a:cubicBezTo>
                  <a:cubicBezTo>
                    <a:pt x="12880" y="16541"/>
                    <a:pt x="16600" y="13037"/>
                    <a:pt x="16600" y="8281"/>
                  </a:cubicBezTo>
                  <a:cubicBezTo>
                    <a:pt x="16600" y="3504"/>
                    <a:pt x="12880" y="1"/>
                    <a:pt x="8300" y="1"/>
                  </a:cubicBez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71"/>
            <p:cNvSpPr/>
            <p:nvPr/>
          </p:nvSpPr>
          <p:spPr>
            <a:xfrm>
              <a:off x="1351900" y="2670550"/>
              <a:ext cx="415025" cy="413525"/>
            </a:xfrm>
            <a:custGeom>
              <a:avLst/>
              <a:gdLst/>
              <a:ahLst/>
              <a:cxnLst/>
              <a:rect l="l" t="t" r="r" b="b"/>
              <a:pathLst>
                <a:path w="16601" h="16541" extrusionOk="0">
                  <a:moveTo>
                    <a:pt x="8300" y="3270"/>
                  </a:moveTo>
                  <a:cubicBezTo>
                    <a:pt x="10806" y="3270"/>
                    <a:pt x="12959" y="5305"/>
                    <a:pt x="12959" y="8281"/>
                  </a:cubicBezTo>
                  <a:cubicBezTo>
                    <a:pt x="12959" y="11256"/>
                    <a:pt x="10806" y="13292"/>
                    <a:pt x="8300" y="13292"/>
                  </a:cubicBezTo>
                  <a:cubicBezTo>
                    <a:pt x="5795" y="13292"/>
                    <a:pt x="3642" y="11217"/>
                    <a:pt x="3642" y="8281"/>
                  </a:cubicBezTo>
                  <a:cubicBezTo>
                    <a:pt x="3642" y="5325"/>
                    <a:pt x="5795" y="3270"/>
                    <a:pt x="8300" y="3270"/>
                  </a:cubicBezTo>
                  <a:close/>
                  <a:moveTo>
                    <a:pt x="8300" y="1"/>
                  </a:moveTo>
                  <a:cubicBezTo>
                    <a:pt x="3720" y="1"/>
                    <a:pt x="1" y="3485"/>
                    <a:pt x="1" y="8281"/>
                  </a:cubicBezTo>
                  <a:cubicBezTo>
                    <a:pt x="1" y="13057"/>
                    <a:pt x="3720" y="16541"/>
                    <a:pt x="8300" y="16541"/>
                  </a:cubicBezTo>
                  <a:cubicBezTo>
                    <a:pt x="12881" y="16541"/>
                    <a:pt x="16600" y="13037"/>
                    <a:pt x="16600" y="8281"/>
                  </a:cubicBezTo>
                  <a:cubicBezTo>
                    <a:pt x="16600" y="3504"/>
                    <a:pt x="12881" y="1"/>
                    <a:pt x="8300" y="1"/>
                  </a:cubicBezTo>
                  <a:close/>
                </a:path>
              </a:pathLst>
            </a:custGeom>
            <a:solidFill>
              <a:srgbClr val="FBBC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71"/>
            <p:cNvSpPr/>
            <p:nvPr/>
          </p:nvSpPr>
          <p:spPr>
            <a:xfrm>
              <a:off x="1805050" y="2670550"/>
              <a:ext cx="396425" cy="599500"/>
            </a:xfrm>
            <a:custGeom>
              <a:avLst/>
              <a:gdLst/>
              <a:ahLst/>
              <a:cxnLst/>
              <a:rect l="l" t="t" r="r" b="b"/>
              <a:pathLst>
                <a:path w="15857" h="23980" extrusionOk="0">
                  <a:moveTo>
                    <a:pt x="8242" y="3270"/>
                  </a:moveTo>
                  <a:cubicBezTo>
                    <a:pt x="10747" y="3270"/>
                    <a:pt x="12646" y="5403"/>
                    <a:pt x="12646" y="8300"/>
                  </a:cubicBezTo>
                  <a:cubicBezTo>
                    <a:pt x="12646" y="11217"/>
                    <a:pt x="10708" y="13292"/>
                    <a:pt x="8242" y="13292"/>
                  </a:cubicBezTo>
                  <a:cubicBezTo>
                    <a:pt x="5736" y="13292"/>
                    <a:pt x="3642" y="11197"/>
                    <a:pt x="3642" y="8300"/>
                  </a:cubicBezTo>
                  <a:cubicBezTo>
                    <a:pt x="3642" y="5423"/>
                    <a:pt x="5736" y="3270"/>
                    <a:pt x="8242" y="3270"/>
                  </a:cubicBezTo>
                  <a:close/>
                  <a:moveTo>
                    <a:pt x="7929" y="1"/>
                  </a:moveTo>
                  <a:cubicBezTo>
                    <a:pt x="3779" y="1"/>
                    <a:pt x="1" y="3641"/>
                    <a:pt x="1" y="8300"/>
                  </a:cubicBezTo>
                  <a:cubicBezTo>
                    <a:pt x="1" y="12978"/>
                    <a:pt x="3779" y="16541"/>
                    <a:pt x="7929" y="16541"/>
                  </a:cubicBezTo>
                  <a:cubicBezTo>
                    <a:pt x="9886" y="16541"/>
                    <a:pt x="11452" y="15660"/>
                    <a:pt x="12274" y="14662"/>
                  </a:cubicBezTo>
                  <a:lnTo>
                    <a:pt x="12392" y="14662"/>
                  </a:lnTo>
                  <a:lnTo>
                    <a:pt x="12392" y="15856"/>
                  </a:lnTo>
                  <a:cubicBezTo>
                    <a:pt x="12392" y="19007"/>
                    <a:pt x="10708" y="20710"/>
                    <a:pt x="7987" y="20710"/>
                  </a:cubicBezTo>
                  <a:cubicBezTo>
                    <a:pt x="5756" y="20710"/>
                    <a:pt x="4386" y="19105"/>
                    <a:pt x="3818" y="17774"/>
                  </a:cubicBezTo>
                  <a:lnTo>
                    <a:pt x="666" y="19085"/>
                  </a:lnTo>
                  <a:cubicBezTo>
                    <a:pt x="1874" y="22046"/>
                    <a:pt x="4748" y="23979"/>
                    <a:pt x="7939" y="23979"/>
                  </a:cubicBezTo>
                  <a:cubicBezTo>
                    <a:pt x="7955" y="23979"/>
                    <a:pt x="7971" y="23979"/>
                    <a:pt x="7987" y="23979"/>
                  </a:cubicBezTo>
                  <a:cubicBezTo>
                    <a:pt x="12255" y="23979"/>
                    <a:pt x="15856" y="21473"/>
                    <a:pt x="15856" y="15366"/>
                  </a:cubicBezTo>
                  <a:lnTo>
                    <a:pt x="15856" y="510"/>
                  </a:lnTo>
                  <a:lnTo>
                    <a:pt x="12392" y="510"/>
                  </a:lnTo>
                  <a:lnTo>
                    <a:pt x="12392" y="1860"/>
                  </a:lnTo>
                  <a:lnTo>
                    <a:pt x="12274" y="1860"/>
                  </a:lnTo>
                  <a:cubicBezTo>
                    <a:pt x="11452" y="882"/>
                    <a:pt x="9886" y="1"/>
                    <a:pt x="7929" y="1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71"/>
            <p:cNvSpPr/>
            <p:nvPr/>
          </p:nvSpPr>
          <p:spPr>
            <a:xfrm>
              <a:off x="2263600" y="2464050"/>
              <a:ext cx="91050" cy="607800"/>
            </a:xfrm>
            <a:custGeom>
              <a:avLst/>
              <a:gdLst/>
              <a:ahLst/>
              <a:cxnLst/>
              <a:rect l="l" t="t" r="r" b="b"/>
              <a:pathLst>
                <a:path w="3642" h="24312" extrusionOk="0">
                  <a:moveTo>
                    <a:pt x="0" y="0"/>
                  </a:moveTo>
                  <a:lnTo>
                    <a:pt x="0" y="24311"/>
                  </a:lnTo>
                  <a:lnTo>
                    <a:pt x="3641" y="24311"/>
                  </a:lnTo>
                  <a:lnTo>
                    <a:pt x="3641" y="0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71"/>
            <p:cNvSpPr/>
            <p:nvPr/>
          </p:nvSpPr>
          <p:spPr>
            <a:xfrm>
              <a:off x="2398650" y="2671050"/>
              <a:ext cx="381250" cy="413525"/>
            </a:xfrm>
            <a:custGeom>
              <a:avLst/>
              <a:gdLst/>
              <a:ahLst/>
              <a:cxnLst/>
              <a:rect l="l" t="t" r="r" b="b"/>
              <a:pathLst>
                <a:path w="15250" h="16541" extrusionOk="0">
                  <a:moveTo>
                    <a:pt x="7909" y="3191"/>
                  </a:moveTo>
                  <a:cubicBezTo>
                    <a:pt x="9358" y="3191"/>
                    <a:pt x="10571" y="3896"/>
                    <a:pt x="10982" y="4933"/>
                  </a:cubicBezTo>
                  <a:lnTo>
                    <a:pt x="3603" y="8006"/>
                  </a:lnTo>
                  <a:cubicBezTo>
                    <a:pt x="3505" y="4815"/>
                    <a:pt x="6069" y="3191"/>
                    <a:pt x="7909" y="3191"/>
                  </a:cubicBezTo>
                  <a:close/>
                  <a:moveTo>
                    <a:pt x="7792" y="0"/>
                  </a:moveTo>
                  <a:cubicBezTo>
                    <a:pt x="3505" y="0"/>
                    <a:pt x="1" y="3347"/>
                    <a:pt x="1" y="8261"/>
                  </a:cubicBezTo>
                  <a:cubicBezTo>
                    <a:pt x="1" y="12919"/>
                    <a:pt x="3505" y="16540"/>
                    <a:pt x="8203" y="16540"/>
                  </a:cubicBezTo>
                  <a:cubicBezTo>
                    <a:pt x="10982" y="16540"/>
                    <a:pt x="13566" y="15170"/>
                    <a:pt x="15093" y="12860"/>
                  </a:cubicBezTo>
                  <a:lnTo>
                    <a:pt x="12274" y="10981"/>
                  </a:lnTo>
                  <a:cubicBezTo>
                    <a:pt x="11335" y="12352"/>
                    <a:pt x="10043" y="13272"/>
                    <a:pt x="8203" y="13272"/>
                  </a:cubicBezTo>
                  <a:cubicBezTo>
                    <a:pt x="6343" y="13272"/>
                    <a:pt x="5032" y="12430"/>
                    <a:pt x="4190" y="10766"/>
                  </a:cubicBezTo>
                  <a:lnTo>
                    <a:pt x="15249" y="6186"/>
                  </a:lnTo>
                  <a:lnTo>
                    <a:pt x="14878" y="5266"/>
                  </a:lnTo>
                  <a:cubicBezTo>
                    <a:pt x="14192" y="3406"/>
                    <a:pt x="12098" y="0"/>
                    <a:pt x="7792" y="0"/>
                  </a:cubicBez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71"/>
            <p:cNvSpPr/>
            <p:nvPr/>
          </p:nvSpPr>
          <p:spPr>
            <a:xfrm>
              <a:off x="2973675" y="2507925"/>
              <a:ext cx="266225" cy="563925"/>
            </a:xfrm>
            <a:custGeom>
              <a:avLst/>
              <a:gdLst/>
              <a:ahLst/>
              <a:cxnLst/>
              <a:rect l="l" t="t" r="r" b="b"/>
              <a:pathLst>
                <a:path w="10649" h="22557" extrusionOk="0">
                  <a:moveTo>
                    <a:pt x="8601" y="1"/>
                  </a:moveTo>
                  <a:cubicBezTo>
                    <a:pt x="8514" y="1"/>
                    <a:pt x="8426" y="3"/>
                    <a:pt x="8339" y="7"/>
                  </a:cubicBezTo>
                  <a:cubicBezTo>
                    <a:pt x="5109" y="7"/>
                    <a:pt x="2897" y="2043"/>
                    <a:pt x="2897" y="5175"/>
                  </a:cubicBezTo>
                  <a:lnTo>
                    <a:pt x="2897" y="7210"/>
                  </a:lnTo>
                  <a:lnTo>
                    <a:pt x="0" y="7210"/>
                  </a:lnTo>
                  <a:lnTo>
                    <a:pt x="0" y="9833"/>
                  </a:lnTo>
                  <a:lnTo>
                    <a:pt x="2897" y="9833"/>
                  </a:lnTo>
                  <a:lnTo>
                    <a:pt x="2897" y="22556"/>
                  </a:lnTo>
                  <a:lnTo>
                    <a:pt x="5755" y="22556"/>
                  </a:lnTo>
                  <a:lnTo>
                    <a:pt x="5755" y="9833"/>
                  </a:lnTo>
                  <a:lnTo>
                    <a:pt x="9768" y="9833"/>
                  </a:lnTo>
                  <a:lnTo>
                    <a:pt x="9768" y="7210"/>
                  </a:lnTo>
                  <a:lnTo>
                    <a:pt x="5755" y="7210"/>
                  </a:lnTo>
                  <a:lnTo>
                    <a:pt x="5755" y="5273"/>
                  </a:lnTo>
                  <a:cubicBezTo>
                    <a:pt x="5755" y="3472"/>
                    <a:pt x="6890" y="2630"/>
                    <a:pt x="8339" y="2630"/>
                  </a:cubicBezTo>
                  <a:cubicBezTo>
                    <a:pt x="8383" y="2628"/>
                    <a:pt x="8428" y="2627"/>
                    <a:pt x="8472" y="2627"/>
                  </a:cubicBezTo>
                  <a:cubicBezTo>
                    <a:pt x="8878" y="2627"/>
                    <a:pt x="9280" y="2708"/>
                    <a:pt x="9650" y="2884"/>
                  </a:cubicBezTo>
                  <a:lnTo>
                    <a:pt x="10649" y="399"/>
                  </a:lnTo>
                  <a:cubicBezTo>
                    <a:pt x="9988" y="138"/>
                    <a:pt x="9296" y="1"/>
                    <a:pt x="8601" y="1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71"/>
            <p:cNvSpPr/>
            <p:nvPr/>
          </p:nvSpPr>
          <p:spPr>
            <a:xfrm>
              <a:off x="3237425" y="2675450"/>
              <a:ext cx="394950" cy="408625"/>
            </a:xfrm>
            <a:custGeom>
              <a:avLst/>
              <a:gdLst/>
              <a:ahLst/>
              <a:cxnLst/>
              <a:rect l="l" t="t" r="r" b="b"/>
              <a:pathLst>
                <a:path w="15798" h="16345" extrusionOk="0">
                  <a:moveTo>
                    <a:pt x="7889" y="2623"/>
                  </a:moveTo>
                  <a:cubicBezTo>
                    <a:pt x="10454" y="2623"/>
                    <a:pt x="12900" y="4659"/>
                    <a:pt x="12900" y="8182"/>
                  </a:cubicBezTo>
                  <a:cubicBezTo>
                    <a:pt x="12900" y="11686"/>
                    <a:pt x="10454" y="13722"/>
                    <a:pt x="7889" y="13722"/>
                  </a:cubicBezTo>
                  <a:cubicBezTo>
                    <a:pt x="5325" y="13722"/>
                    <a:pt x="2878" y="11686"/>
                    <a:pt x="2878" y="8182"/>
                  </a:cubicBezTo>
                  <a:cubicBezTo>
                    <a:pt x="2878" y="4659"/>
                    <a:pt x="5325" y="2623"/>
                    <a:pt x="7889" y="2623"/>
                  </a:cubicBezTo>
                  <a:close/>
                  <a:moveTo>
                    <a:pt x="7889" y="0"/>
                  </a:moveTo>
                  <a:cubicBezTo>
                    <a:pt x="3289" y="0"/>
                    <a:pt x="1" y="3504"/>
                    <a:pt x="1" y="8182"/>
                  </a:cubicBezTo>
                  <a:cubicBezTo>
                    <a:pt x="1" y="12841"/>
                    <a:pt x="3289" y="16345"/>
                    <a:pt x="7889" y="16345"/>
                  </a:cubicBezTo>
                  <a:cubicBezTo>
                    <a:pt x="12509" y="16345"/>
                    <a:pt x="15797" y="12841"/>
                    <a:pt x="15797" y="8182"/>
                  </a:cubicBezTo>
                  <a:cubicBezTo>
                    <a:pt x="15797" y="3504"/>
                    <a:pt x="1248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71"/>
            <p:cNvSpPr/>
            <p:nvPr/>
          </p:nvSpPr>
          <p:spPr>
            <a:xfrm>
              <a:off x="3690100" y="2678325"/>
              <a:ext cx="237350" cy="393525"/>
            </a:xfrm>
            <a:custGeom>
              <a:avLst/>
              <a:gdLst/>
              <a:ahLst/>
              <a:cxnLst/>
              <a:rect l="l" t="t" r="r" b="b"/>
              <a:pathLst>
                <a:path w="9494" h="15741" extrusionOk="0">
                  <a:moveTo>
                    <a:pt x="7479" y="1"/>
                  </a:moveTo>
                  <a:cubicBezTo>
                    <a:pt x="7426" y="1"/>
                    <a:pt x="7374" y="1"/>
                    <a:pt x="7321" y="3"/>
                  </a:cubicBezTo>
                  <a:cubicBezTo>
                    <a:pt x="5736" y="3"/>
                    <a:pt x="3504" y="1138"/>
                    <a:pt x="2878" y="2900"/>
                  </a:cubicBezTo>
                  <a:lnTo>
                    <a:pt x="2760" y="2900"/>
                  </a:lnTo>
                  <a:lnTo>
                    <a:pt x="2760" y="394"/>
                  </a:lnTo>
                  <a:lnTo>
                    <a:pt x="0" y="394"/>
                  </a:lnTo>
                  <a:lnTo>
                    <a:pt x="0" y="15740"/>
                  </a:lnTo>
                  <a:lnTo>
                    <a:pt x="2878" y="15740"/>
                  </a:lnTo>
                  <a:lnTo>
                    <a:pt x="2878" y="7343"/>
                  </a:lnTo>
                  <a:cubicBezTo>
                    <a:pt x="2878" y="4524"/>
                    <a:pt x="4894" y="2861"/>
                    <a:pt x="6851" y="2861"/>
                  </a:cubicBezTo>
                  <a:cubicBezTo>
                    <a:pt x="6905" y="2859"/>
                    <a:pt x="6958" y="2858"/>
                    <a:pt x="7011" y="2858"/>
                  </a:cubicBezTo>
                  <a:cubicBezTo>
                    <a:pt x="7483" y="2858"/>
                    <a:pt x="7940" y="2935"/>
                    <a:pt x="8398" y="3076"/>
                  </a:cubicBezTo>
                  <a:lnTo>
                    <a:pt x="9494" y="394"/>
                  </a:lnTo>
                  <a:cubicBezTo>
                    <a:pt x="8857" y="122"/>
                    <a:pt x="8170" y="1"/>
                    <a:pt x="7479" y="1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71"/>
            <p:cNvSpPr/>
            <p:nvPr/>
          </p:nvSpPr>
          <p:spPr>
            <a:xfrm>
              <a:off x="4131500" y="2511025"/>
              <a:ext cx="327400" cy="560825"/>
            </a:xfrm>
            <a:custGeom>
              <a:avLst/>
              <a:gdLst/>
              <a:ahLst/>
              <a:cxnLst/>
              <a:rect l="l" t="t" r="r" b="b"/>
              <a:pathLst>
                <a:path w="13096" h="22433" extrusionOk="0">
                  <a:moveTo>
                    <a:pt x="1" y="1"/>
                  </a:moveTo>
                  <a:lnTo>
                    <a:pt x="1" y="22432"/>
                  </a:lnTo>
                  <a:lnTo>
                    <a:pt x="13096" y="22432"/>
                  </a:lnTo>
                  <a:lnTo>
                    <a:pt x="13096" y="19673"/>
                  </a:lnTo>
                  <a:lnTo>
                    <a:pt x="2898" y="19673"/>
                  </a:lnTo>
                  <a:lnTo>
                    <a:pt x="2898" y="12548"/>
                  </a:lnTo>
                  <a:lnTo>
                    <a:pt x="12098" y="12548"/>
                  </a:lnTo>
                  <a:lnTo>
                    <a:pt x="12098" y="9866"/>
                  </a:lnTo>
                  <a:lnTo>
                    <a:pt x="2898" y="9866"/>
                  </a:lnTo>
                  <a:lnTo>
                    <a:pt x="2898" y="2760"/>
                  </a:lnTo>
                  <a:lnTo>
                    <a:pt x="13096" y="2760"/>
                  </a:lnTo>
                  <a:lnTo>
                    <a:pt x="13096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71"/>
            <p:cNvSpPr/>
            <p:nvPr/>
          </p:nvSpPr>
          <p:spPr>
            <a:xfrm>
              <a:off x="4505875" y="2511025"/>
              <a:ext cx="385150" cy="573050"/>
            </a:xfrm>
            <a:custGeom>
              <a:avLst/>
              <a:gdLst/>
              <a:ahLst/>
              <a:cxnLst/>
              <a:rect l="l" t="t" r="r" b="b"/>
              <a:pathLst>
                <a:path w="15406" h="22922" extrusionOk="0">
                  <a:moveTo>
                    <a:pt x="7771" y="9200"/>
                  </a:moveTo>
                  <a:cubicBezTo>
                    <a:pt x="10335" y="9200"/>
                    <a:pt x="12665" y="11236"/>
                    <a:pt x="12665" y="14759"/>
                  </a:cubicBezTo>
                  <a:cubicBezTo>
                    <a:pt x="12665" y="18263"/>
                    <a:pt x="10335" y="20299"/>
                    <a:pt x="7771" y="20299"/>
                  </a:cubicBezTo>
                  <a:cubicBezTo>
                    <a:pt x="5187" y="20299"/>
                    <a:pt x="2878" y="18204"/>
                    <a:pt x="2878" y="14759"/>
                  </a:cubicBezTo>
                  <a:cubicBezTo>
                    <a:pt x="2878" y="11314"/>
                    <a:pt x="5187" y="9200"/>
                    <a:pt x="7771" y="9200"/>
                  </a:cubicBezTo>
                  <a:close/>
                  <a:moveTo>
                    <a:pt x="12528" y="1"/>
                  </a:moveTo>
                  <a:lnTo>
                    <a:pt x="12528" y="7086"/>
                  </a:lnTo>
                  <a:lnTo>
                    <a:pt x="12665" y="9200"/>
                  </a:lnTo>
                  <a:lnTo>
                    <a:pt x="12528" y="9200"/>
                  </a:lnTo>
                  <a:cubicBezTo>
                    <a:pt x="11647" y="7791"/>
                    <a:pt x="9748" y="6577"/>
                    <a:pt x="7301" y="6577"/>
                  </a:cubicBezTo>
                  <a:cubicBezTo>
                    <a:pt x="3426" y="6577"/>
                    <a:pt x="0" y="10062"/>
                    <a:pt x="0" y="14759"/>
                  </a:cubicBezTo>
                  <a:cubicBezTo>
                    <a:pt x="0" y="19457"/>
                    <a:pt x="3426" y="22922"/>
                    <a:pt x="7301" y="22922"/>
                  </a:cubicBezTo>
                  <a:cubicBezTo>
                    <a:pt x="9748" y="22922"/>
                    <a:pt x="11647" y="21708"/>
                    <a:pt x="12528" y="20299"/>
                  </a:cubicBezTo>
                  <a:lnTo>
                    <a:pt x="12665" y="20299"/>
                  </a:lnTo>
                  <a:lnTo>
                    <a:pt x="12665" y="22432"/>
                  </a:lnTo>
                  <a:lnTo>
                    <a:pt x="15405" y="22432"/>
                  </a:lnTo>
                  <a:lnTo>
                    <a:pt x="15405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71"/>
            <p:cNvSpPr/>
            <p:nvPr/>
          </p:nvSpPr>
          <p:spPr>
            <a:xfrm>
              <a:off x="4967825" y="2688175"/>
              <a:ext cx="340125" cy="395900"/>
            </a:xfrm>
            <a:custGeom>
              <a:avLst/>
              <a:gdLst/>
              <a:ahLst/>
              <a:cxnLst/>
              <a:rect l="l" t="t" r="r" b="b"/>
              <a:pathLst>
                <a:path w="13605" h="15836" extrusionOk="0">
                  <a:moveTo>
                    <a:pt x="1" y="0"/>
                  </a:moveTo>
                  <a:lnTo>
                    <a:pt x="1" y="9376"/>
                  </a:lnTo>
                  <a:cubicBezTo>
                    <a:pt x="1" y="13174"/>
                    <a:pt x="1919" y="15836"/>
                    <a:pt x="5873" y="15836"/>
                  </a:cubicBezTo>
                  <a:cubicBezTo>
                    <a:pt x="7967" y="15836"/>
                    <a:pt x="9866" y="14622"/>
                    <a:pt x="10727" y="13213"/>
                  </a:cubicBezTo>
                  <a:lnTo>
                    <a:pt x="10845" y="13213"/>
                  </a:lnTo>
                  <a:lnTo>
                    <a:pt x="10845" y="15346"/>
                  </a:lnTo>
                  <a:lnTo>
                    <a:pt x="13605" y="15346"/>
                  </a:lnTo>
                  <a:lnTo>
                    <a:pt x="13605" y="0"/>
                  </a:lnTo>
                  <a:lnTo>
                    <a:pt x="10727" y="0"/>
                  </a:lnTo>
                  <a:lnTo>
                    <a:pt x="10727" y="8456"/>
                  </a:lnTo>
                  <a:cubicBezTo>
                    <a:pt x="10727" y="10805"/>
                    <a:pt x="9181" y="13213"/>
                    <a:pt x="6675" y="13213"/>
                  </a:cubicBezTo>
                  <a:cubicBezTo>
                    <a:pt x="4483" y="13213"/>
                    <a:pt x="2898" y="12117"/>
                    <a:pt x="2898" y="8926"/>
                  </a:cubicBezTo>
                  <a:lnTo>
                    <a:pt x="2898" y="0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71"/>
            <p:cNvSpPr/>
            <p:nvPr/>
          </p:nvSpPr>
          <p:spPr>
            <a:xfrm>
              <a:off x="5365675" y="2675450"/>
              <a:ext cx="368025" cy="408625"/>
            </a:xfrm>
            <a:custGeom>
              <a:avLst/>
              <a:gdLst/>
              <a:ahLst/>
              <a:cxnLst/>
              <a:rect l="l" t="t" r="r" b="b"/>
              <a:pathLst>
                <a:path w="14721" h="16345" extrusionOk="0">
                  <a:moveTo>
                    <a:pt x="7889" y="0"/>
                  </a:moveTo>
                  <a:cubicBezTo>
                    <a:pt x="3289" y="0"/>
                    <a:pt x="1" y="3504"/>
                    <a:pt x="1" y="8182"/>
                  </a:cubicBezTo>
                  <a:cubicBezTo>
                    <a:pt x="1" y="12802"/>
                    <a:pt x="3289" y="16345"/>
                    <a:pt x="7889" y="16345"/>
                  </a:cubicBezTo>
                  <a:cubicBezTo>
                    <a:pt x="11550" y="16345"/>
                    <a:pt x="13781" y="14192"/>
                    <a:pt x="14721" y="11941"/>
                  </a:cubicBezTo>
                  <a:lnTo>
                    <a:pt x="12156" y="10844"/>
                  </a:lnTo>
                  <a:cubicBezTo>
                    <a:pt x="11393" y="12626"/>
                    <a:pt x="9827" y="13722"/>
                    <a:pt x="7693" y="13722"/>
                  </a:cubicBezTo>
                  <a:cubicBezTo>
                    <a:pt x="5266" y="13722"/>
                    <a:pt x="2878" y="11490"/>
                    <a:pt x="2878" y="8182"/>
                  </a:cubicBezTo>
                  <a:cubicBezTo>
                    <a:pt x="2878" y="4855"/>
                    <a:pt x="5247" y="2643"/>
                    <a:pt x="7693" y="2643"/>
                  </a:cubicBezTo>
                  <a:cubicBezTo>
                    <a:pt x="9827" y="2643"/>
                    <a:pt x="11236" y="3700"/>
                    <a:pt x="12000" y="5520"/>
                  </a:cubicBezTo>
                  <a:lnTo>
                    <a:pt x="14623" y="4424"/>
                  </a:lnTo>
                  <a:cubicBezTo>
                    <a:pt x="13683" y="2154"/>
                    <a:pt x="1156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71"/>
            <p:cNvSpPr/>
            <p:nvPr/>
          </p:nvSpPr>
          <p:spPr>
            <a:xfrm>
              <a:off x="5774300" y="2675450"/>
              <a:ext cx="341100" cy="408625"/>
            </a:xfrm>
            <a:custGeom>
              <a:avLst/>
              <a:gdLst/>
              <a:ahLst/>
              <a:cxnLst/>
              <a:rect l="l" t="t" r="r" b="b"/>
              <a:pathLst>
                <a:path w="13644" h="16345" extrusionOk="0">
                  <a:moveTo>
                    <a:pt x="7223" y="8241"/>
                  </a:moveTo>
                  <a:cubicBezTo>
                    <a:pt x="9670" y="8241"/>
                    <a:pt x="10904" y="9239"/>
                    <a:pt x="10904" y="9239"/>
                  </a:cubicBezTo>
                  <a:cubicBezTo>
                    <a:pt x="10904" y="11745"/>
                    <a:pt x="8496" y="13722"/>
                    <a:pt x="6186" y="13722"/>
                  </a:cubicBezTo>
                  <a:cubicBezTo>
                    <a:pt x="4698" y="13722"/>
                    <a:pt x="2995" y="12900"/>
                    <a:pt x="2995" y="11275"/>
                  </a:cubicBezTo>
                  <a:cubicBezTo>
                    <a:pt x="2995" y="9866"/>
                    <a:pt x="4189" y="8241"/>
                    <a:pt x="7223" y="8241"/>
                  </a:cubicBezTo>
                  <a:close/>
                  <a:moveTo>
                    <a:pt x="6832" y="0"/>
                  </a:moveTo>
                  <a:cubicBezTo>
                    <a:pt x="2976" y="0"/>
                    <a:pt x="1116" y="2330"/>
                    <a:pt x="588" y="3739"/>
                  </a:cubicBezTo>
                  <a:lnTo>
                    <a:pt x="3230" y="4855"/>
                  </a:lnTo>
                  <a:cubicBezTo>
                    <a:pt x="3759" y="3426"/>
                    <a:pt x="5286" y="2643"/>
                    <a:pt x="6891" y="2643"/>
                  </a:cubicBezTo>
                  <a:cubicBezTo>
                    <a:pt x="9044" y="2643"/>
                    <a:pt x="10904" y="4033"/>
                    <a:pt x="10884" y="6362"/>
                  </a:cubicBezTo>
                  <a:lnTo>
                    <a:pt x="10884" y="6793"/>
                  </a:lnTo>
                  <a:cubicBezTo>
                    <a:pt x="10297" y="6460"/>
                    <a:pt x="8789" y="5853"/>
                    <a:pt x="6734" y="5853"/>
                  </a:cubicBezTo>
                  <a:cubicBezTo>
                    <a:pt x="3132" y="5853"/>
                    <a:pt x="0" y="7732"/>
                    <a:pt x="0" y="11216"/>
                  </a:cubicBezTo>
                  <a:cubicBezTo>
                    <a:pt x="0" y="14407"/>
                    <a:pt x="2604" y="16345"/>
                    <a:pt x="5736" y="16345"/>
                  </a:cubicBezTo>
                  <a:cubicBezTo>
                    <a:pt x="8359" y="16345"/>
                    <a:pt x="9925" y="14994"/>
                    <a:pt x="10766" y="13722"/>
                  </a:cubicBezTo>
                  <a:lnTo>
                    <a:pt x="10904" y="13722"/>
                  </a:lnTo>
                  <a:lnTo>
                    <a:pt x="10904" y="15855"/>
                  </a:lnTo>
                  <a:lnTo>
                    <a:pt x="13644" y="15855"/>
                  </a:lnTo>
                  <a:lnTo>
                    <a:pt x="13644" y="6577"/>
                  </a:lnTo>
                  <a:cubicBezTo>
                    <a:pt x="13644" y="2251"/>
                    <a:pt x="10590" y="0"/>
                    <a:pt x="6832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71"/>
            <p:cNvSpPr/>
            <p:nvPr/>
          </p:nvSpPr>
          <p:spPr>
            <a:xfrm>
              <a:off x="6152575" y="2570725"/>
              <a:ext cx="249125" cy="507150"/>
            </a:xfrm>
            <a:custGeom>
              <a:avLst/>
              <a:gdLst/>
              <a:ahLst/>
              <a:cxnLst/>
              <a:rect l="l" t="t" r="r" b="b"/>
              <a:pathLst>
                <a:path w="9965" h="20286" extrusionOk="0">
                  <a:moveTo>
                    <a:pt x="2682" y="1"/>
                  </a:moveTo>
                  <a:lnTo>
                    <a:pt x="2682" y="4698"/>
                  </a:lnTo>
                  <a:lnTo>
                    <a:pt x="1" y="4698"/>
                  </a:lnTo>
                  <a:lnTo>
                    <a:pt x="1" y="7321"/>
                  </a:lnTo>
                  <a:lnTo>
                    <a:pt x="2682" y="7321"/>
                  </a:lnTo>
                  <a:lnTo>
                    <a:pt x="2682" y="15366"/>
                  </a:lnTo>
                  <a:cubicBezTo>
                    <a:pt x="2682" y="18498"/>
                    <a:pt x="4405" y="20279"/>
                    <a:pt x="7635" y="20279"/>
                  </a:cubicBezTo>
                  <a:cubicBezTo>
                    <a:pt x="7724" y="20284"/>
                    <a:pt x="7813" y="20286"/>
                    <a:pt x="7901" y="20286"/>
                  </a:cubicBezTo>
                  <a:cubicBezTo>
                    <a:pt x="8611" y="20286"/>
                    <a:pt x="9303" y="20147"/>
                    <a:pt x="9964" y="19868"/>
                  </a:cubicBezTo>
                  <a:lnTo>
                    <a:pt x="8946" y="17402"/>
                  </a:lnTo>
                  <a:cubicBezTo>
                    <a:pt x="8570" y="17563"/>
                    <a:pt x="8161" y="17659"/>
                    <a:pt x="7749" y="17659"/>
                  </a:cubicBezTo>
                  <a:cubicBezTo>
                    <a:pt x="7711" y="17659"/>
                    <a:pt x="7673" y="17658"/>
                    <a:pt x="7635" y="17656"/>
                  </a:cubicBezTo>
                  <a:cubicBezTo>
                    <a:pt x="6284" y="17656"/>
                    <a:pt x="5579" y="16854"/>
                    <a:pt x="5579" y="15151"/>
                  </a:cubicBezTo>
                  <a:lnTo>
                    <a:pt x="5579" y="7321"/>
                  </a:lnTo>
                  <a:lnTo>
                    <a:pt x="9338" y="7321"/>
                  </a:lnTo>
                  <a:lnTo>
                    <a:pt x="9338" y="4698"/>
                  </a:lnTo>
                  <a:lnTo>
                    <a:pt x="5579" y="4698"/>
                  </a:lnTo>
                  <a:lnTo>
                    <a:pt x="5579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71"/>
            <p:cNvSpPr/>
            <p:nvPr/>
          </p:nvSpPr>
          <p:spPr>
            <a:xfrm>
              <a:off x="6437875" y="2504825"/>
              <a:ext cx="119425" cy="567025"/>
            </a:xfrm>
            <a:custGeom>
              <a:avLst/>
              <a:gdLst/>
              <a:ahLst/>
              <a:cxnLst/>
              <a:rect l="l" t="t" r="r" b="b"/>
              <a:pathLst>
                <a:path w="4777" h="22681" extrusionOk="0">
                  <a:moveTo>
                    <a:pt x="2058" y="1"/>
                  </a:moveTo>
                  <a:cubicBezTo>
                    <a:pt x="1018" y="1"/>
                    <a:pt x="20" y="802"/>
                    <a:pt x="20" y="2030"/>
                  </a:cubicBezTo>
                  <a:cubicBezTo>
                    <a:pt x="1" y="3165"/>
                    <a:pt x="921" y="4085"/>
                    <a:pt x="2056" y="4085"/>
                  </a:cubicBezTo>
                  <a:cubicBezTo>
                    <a:pt x="3857" y="4065"/>
                    <a:pt x="4777" y="1893"/>
                    <a:pt x="3485" y="601"/>
                  </a:cubicBezTo>
                  <a:cubicBezTo>
                    <a:pt x="3071" y="187"/>
                    <a:pt x="2560" y="1"/>
                    <a:pt x="2058" y="1"/>
                  </a:cubicBezTo>
                  <a:close/>
                  <a:moveTo>
                    <a:pt x="607" y="7334"/>
                  </a:moveTo>
                  <a:lnTo>
                    <a:pt x="607" y="22680"/>
                  </a:lnTo>
                  <a:lnTo>
                    <a:pt x="3485" y="22680"/>
                  </a:lnTo>
                  <a:lnTo>
                    <a:pt x="3485" y="7334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71"/>
            <p:cNvSpPr/>
            <p:nvPr/>
          </p:nvSpPr>
          <p:spPr>
            <a:xfrm>
              <a:off x="6585675" y="2675450"/>
              <a:ext cx="394450" cy="408625"/>
            </a:xfrm>
            <a:custGeom>
              <a:avLst/>
              <a:gdLst/>
              <a:ahLst/>
              <a:cxnLst/>
              <a:rect l="l" t="t" r="r" b="b"/>
              <a:pathLst>
                <a:path w="15778" h="16345" extrusionOk="0">
                  <a:moveTo>
                    <a:pt x="7889" y="2623"/>
                  </a:moveTo>
                  <a:cubicBezTo>
                    <a:pt x="10453" y="2623"/>
                    <a:pt x="12900" y="4659"/>
                    <a:pt x="12900" y="8182"/>
                  </a:cubicBezTo>
                  <a:cubicBezTo>
                    <a:pt x="12900" y="11686"/>
                    <a:pt x="10453" y="13722"/>
                    <a:pt x="7889" y="13722"/>
                  </a:cubicBezTo>
                  <a:cubicBezTo>
                    <a:pt x="5324" y="13722"/>
                    <a:pt x="2878" y="11686"/>
                    <a:pt x="2878" y="8182"/>
                  </a:cubicBezTo>
                  <a:cubicBezTo>
                    <a:pt x="2878" y="4659"/>
                    <a:pt x="5324" y="2623"/>
                    <a:pt x="7889" y="2623"/>
                  </a:cubicBezTo>
                  <a:close/>
                  <a:moveTo>
                    <a:pt x="7889" y="0"/>
                  </a:moveTo>
                  <a:cubicBezTo>
                    <a:pt x="3289" y="0"/>
                    <a:pt x="0" y="3504"/>
                    <a:pt x="0" y="8182"/>
                  </a:cubicBezTo>
                  <a:cubicBezTo>
                    <a:pt x="0" y="12841"/>
                    <a:pt x="3289" y="16345"/>
                    <a:pt x="7889" y="16345"/>
                  </a:cubicBezTo>
                  <a:cubicBezTo>
                    <a:pt x="12489" y="16345"/>
                    <a:pt x="15777" y="12841"/>
                    <a:pt x="15777" y="8182"/>
                  </a:cubicBezTo>
                  <a:cubicBezTo>
                    <a:pt x="15777" y="3504"/>
                    <a:pt x="1248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71"/>
            <p:cNvSpPr/>
            <p:nvPr/>
          </p:nvSpPr>
          <p:spPr>
            <a:xfrm>
              <a:off x="7037850" y="2675450"/>
              <a:ext cx="340125" cy="396400"/>
            </a:xfrm>
            <a:custGeom>
              <a:avLst/>
              <a:gdLst/>
              <a:ahLst/>
              <a:cxnLst/>
              <a:rect l="l" t="t" r="r" b="b"/>
              <a:pathLst>
                <a:path w="13605" h="15856" extrusionOk="0">
                  <a:moveTo>
                    <a:pt x="7752" y="0"/>
                  </a:moveTo>
                  <a:cubicBezTo>
                    <a:pt x="5638" y="0"/>
                    <a:pt x="3700" y="1234"/>
                    <a:pt x="2897" y="2643"/>
                  </a:cubicBezTo>
                  <a:lnTo>
                    <a:pt x="2760" y="2643"/>
                  </a:lnTo>
                  <a:lnTo>
                    <a:pt x="2760" y="509"/>
                  </a:lnTo>
                  <a:lnTo>
                    <a:pt x="0" y="509"/>
                  </a:lnTo>
                  <a:lnTo>
                    <a:pt x="0" y="15855"/>
                  </a:lnTo>
                  <a:lnTo>
                    <a:pt x="2897" y="15855"/>
                  </a:lnTo>
                  <a:lnTo>
                    <a:pt x="2897" y="7360"/>
                  </a:lnTo>
                  <a:cubicBezTo>
                    <a:pt x="2897" y="5011"/>
                    <a:pt x="4424" y="2623"/>
                    <a:pt x="6929" y="2623"/>
                  </a:cubicBezTo>
                  <a:cubicBezTo>
                    <a:pt x="9122" y="2623"/>
                    <a:pt x="10727" y="3700"/>
                    <a:pt x="10727" y="6891"/>
                  </a:cubicBezTo>
                  <a:lnTo>
                    <a:pt x="10727" y="15855"/>
                  </a:lnTo>
                  <a:lnTo>
                    <a:pt x="13604" y="15855"/>
                  </a:lnTo>
                  <a:lnTo>
                    <a:pt x="13604" y="6460"/>
                  </a:lnTo>
                  <a:cubicBezTo>
                    <a:pt x="13604" y="2663"/>
                    <a:pt x="11667" y="0"/>
                    <a:pt x="7752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_Three columns">
  <p:cSld name="CUSTOM_3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72"/>
          <p:cNvSpPr txBox="1">
            <a:spLocks noGrp="1"/>
          </p:cNvSpPr>
          <p:nvPr>
            <p:ph type="title"/>
          </p:nvPr>
        </p:nvSpPr>
        <p:spPr>
          <a:xfrm>
            <a:off x="609567" y="613667"/>
            <a:ext cx="5436000" cy="133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306" name="Google Shape;306;p72"/>
          <p:cNvSpPr txBox="1">
            <a:spLocks noGrp="1"/>
          </p:cNvSpPr>
          <p:nvPr>
            <p:ph type="body" idx="1"/>
          </p:nvPr>
        </p:nvSpPr>
        <p:spPr>
          <a:xfrm>
            <a:off x="609567" y="2048333"/>
            <a:ext cx="3584400" cy="4202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7" name="Google Shape;307;p72"/>
          <p:cNvSpPr txBox="1">
            <a:spLocks noGrp="1"/>
          </p:cNvSpPr>
          <p:nvPr>
            <p:ph type="body" idx="2"/>
          </p:nvPr>
        </p:nvSpPr>
        <p:spPr>
          <a:xfrm>
            <a:off x="4303767" y="2048333"/>
            <a:ext cx="3584400" cy="4202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8" name="Google Shape;308;p72"/>
          <p:cNvSpPr txBox="1">
            <a:spLocks noGrp="1"/>
          </p:cNvSpPr>
          <p:nvPr>
            <p:ph type="body" idx="3"/>
          </p:nvPr>
        </p:nvSpPr>
        <p:spPr>
          <a:xfrm>
            <a:off x="7998067" y="2048333"/>
            <a:ext cx="3584400" cy="4202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09" name="Google Shape;309;p72"/>
          <p:cNvGrpSpPr/>
          <p:nvPr/>
        </p:nvGrpSpPr>
        <p:grpSpPr>
          <a:xfrm>
            <a:off x="9902228" y="6421567"/>
            <a:ext cx="1680398" cy="195012"/>
            <a:chOff x="242525" y="2441975"/>
            <a:chExt cx="7135450" cy="828075"/>
          </a:xfrm>
        </p:grpSpPr>
        <p:sp>
          <p:nvSpPr>
            <p:cNvPr id="310" name="Google Shape;310;p72"/>
            <p:cNvSpPr/>
            <p:nvPr/>
          </p:nvSpPr>
          <p:spPr>
            <a:xfrm>
              <a:off x="242525" y="2441975"/>
              <a:ext cx="625925" cy="642600"/>
            </a:xfrm>
            <a:custGeom>
              <a:avLst/>
              <a:gdLst/>
              <a:ahLst/>
              <a:cxnLst/>
              <a:rect l="l" t="t" r="r" b="b"/>
              <a:pathLst>
                <a:path w="25037" h="25704" extrusionOk="0">
                  <a:moveTo>
                    <a:pt x="13255" y="1"/>
                  </a:moveTo>
                  <a:cubicBezTo>
                    <a:pt x="13182" y="1"/>
                    <a:pt x="13110" y="1"/>
                    <a:pt x="13037" y="3"/>
                  </a:cubicBezTo>
                  <a:cubicBezTo>
                    <a:pt x="5951" y="3"/>
                    <a:pt x="0" y="5777"/>
                    <a:pt x="0" y="12843"/>
                  </a:cubicBezTo>
                  <a:cubicBezTo>
                    <a:pt x="0" y="19929"/>
                    <a:pt x="5951" y="25684"/>
                    <a:pt x="13037" y="25703"/>
                  </a:cubicBezTo>
                  <a:cubicBezTo>
                    <a:pt x="16854" y="25703"/>
                    <a:pt x="19731" y="24451"/>
                    <a:pt x="22002" y="22102"/>
                  </a:cubicBezTo>
                  <a:cubicBezTo>
                    <a:pt x="24312" y="19772"/>
                    <a:pt x="25036" y="16523"/>
                    <a:pt x="25036" y="13881"/>
                  </a:cubicBezTo>
                  <a:cubicBezTo>
                    <a:pt x="25036" y="13156"/>
                    <a:pt x="24977" y="12413"/>
                    <a:pt x="24840" y="11688"/>
                  </a:cubicBezTo>
                  <a:lnTo>
                    <a:pt x="13037" y="11688"/>
                  </a:lnTo>
                  <a:lnTo>
                    <a:pt x="13037" y="15212"/>
                  </a:lnTo>
                  <a:lnTo>
                    <a:pt x="21434" y="15212"/>
                  </a:lnTo>
                  <a:cubicBezTo>
                    <a:pt x="21180" y="17169"/>
                    <a:pt x="20534" y="18598"/>
                    <a:pt x="19516" y="19616"/>
                  </a:cubicBezTo>
                  <a:cubicBezTo>
                    <a:pt x="18302" y="20829"/>
                    <a:pt x="16384" y="22180"/>
                    <a:pt x="13037" y="22180"/>
                  </a:cubicBezTo>
                  <a:cubicBezTo>
                    <a:pt x="7869" y="22180"/>
                    <a:pt x="3837" y="18030"/>
                    <a:pt x="3837" y="12843"/>
                  </a:cubicBezTo>
                  <a:cubicBezTo>
                    <a:pt x="3837" y="7676"/>
                    <a:pt x="7869" y="3506"/>
                    <a:pt x="13037" y="3506"/>
                  </a:cubicBezTo>
                  <a:cubicBezTo>
                    <a:pt x="13062" y="3506"/>
                    <a:pt x="13087" y="3506"/>
                    <a:pt x="13112" y="3506"/>
                  </a:cubicBezTo>
                  <a:cubicBezTo>
                    <a:pt x="15434" y="3506"/>
                    <a:pt x="17675" y="4404"/>
                    <a:pt x="19359" y="6012"/>
                  </a:cubicBezTo>
                  <a:lnTo>
                    <a:pt x="21845" y="3545"/>
                  </a:lnTo>
                  <a:cubicBezTo>
                    <a:pt x="19548" y="1268"/>
                    <a:pt x="16465" y="1"/>
                    <a:pt x="13255" y="1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72"/>
            <p:cNvSpPr/>
            <p:nvPr/>
          </p:nvSpPr>
          <p:spPr>
            <a:xfrm>
              <a:off x="899250" y="2670550"/>
              <a:ext cx="415000" cy="413525"/>
            </a:xfrm>
            <a:custGeom>
              <a:avLst/>
              <a:gdLst/>
              <a:ahLst/>
              <a:cxnLst/>
              <a:rect l="l" t="t" r="r" b="b"/>
              <a:pathLst>
                <a:path w="16600" h="16541" extrusionOk="0">
                  <a:moveTo>
                    <a:pt x="8300" y="3270"/>
                  </a:moveTo>
                  <a:cubicBezTo>
                    <a:pt x="10805" y="3270"/>
                    <a:pt x="12959" y="5305"/>
                    <a:pt x="12959" y="8281"/>
                  </a:cubicBezTo>
                  <a:cubicBezTo>
                    <a:pt x="12959" y="11256"/>
                    <a:pt x="10805" y="13292"/>
                    <a:pt x="8300" y="13292"/>
                  </a:cubicBezTo>
                  <a:cubicBezTo>
                    <a:pt x="5794" y="13292"/>
                    <a:pt x="3641" y="11217"/>
                    <a:pt x="3641" y="8281"/>
                  </a:cubicBezTo>
                  <a:cubicBezTo>
                    <a:pt x="3641" y="5325"/>
                    <a:pt x="5794" y="3270"/>
                    <a:pt x="8300" y="3270"/>
                  </a:cubicBezTo>
                  <a:close/>
                  <a:moveTo>
                    <a:pt x="8300" y="1"/>
                  </a:moveTo>
                  <a:cubicBezTo>
                    <a:pt x="3719" y="1"/>
                    <a:pt x="0" y="3485"/>
                    <a:pt x="0" y="8281"/>
                  </a:cubicBezTo>
                  <a:cubicBezTo>
                    <a:pt x="0" y="13057"/>
                    <a:pt x="3719" y="16541"/>
                    <a:pt x="8300" y="16541"/>
                  </a:cubicBezTo>
                  <a:cubicBezTo>
                    <a:pt x="12880" y="16541"/>
                    <a:pt x="16600" y="13037"/>
                    <a:pt x="16600" y="8281"/>
                  </a:cubicBezTo>
                  <a:cubicBezTo>
                    <a:pt x="16600" y="3504"/>
                    <a:pt x="12880" y="1"/>
                    <a:pt x="8300" y="1"/>
                  </a:cubicBez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72"/>
            <p:cNvSpPr/>
            <p:nvPr/>
          </p:nvSpPr>
          <p:spPr>
            <a:xfrm>
              <a:off x="1351900" y="2670550"/>
              <a:ext cx="415025" cy="413525"/>
            </a:xfrm>
            <a:custGeom>
              <a:avLst/>
              <a:gdLst/>
              <a:ahLst/>
              <a:cxnLst/>
              <a:rect l="l" t="t" r="r" b="b"/>
              <a:pathLst>
                <a:path w="16601" h="16541" extrusionOk="0">
                  <a:moveTo>
                    <a:pt x="8300" y="3270"/>
                  </a:moveTo>
                  <a:cubicBezTo>
                    <a:pt x="10806" y="3270"/>
                    <a:pt x="12959" y="5305"/>
                    <a:pt x="12959" y="8281"/>
                  </a:cubicBezTo>
                  <a:cubicBezTo>
                    <a:pt x="12959" y="11256"/>
                    <a:pt x="10806" y="13292"/>
                    <a:pt x="8300" y="13292"/>
                  </a:cubicBezTo>
                  <a:cubicBezTo>
                    <a:pt x="5795" y="13292"/>
                    <a:pt x="3642" y="11217"/>
                    <a:pt x="3642" y="8281"/>
                  </a:cubicBezTo>
                  <a:cubicBezTo>
                    <a:pt x="3642" y="5325"/>
                    <a:pt x="5795" y="3270"/>
                    <a:pt x="8300" y="3270"/>
                  </a:cubicBezTo>
                  <a:close/>
                  <a:moveTo>
                    <a:pt x="8300" y="1"/>
                  </a:moveTo>
                  <a:cubicBezTo>
                    <a:pt x="3720" y="1"/>
                    <a:pt x="1" y="3485"/>
                    <a:pt x="1" y="8281"/>
                  </a:cubicBezTo>
                  <a:cubicBezTo>
                    <a:pt x="1" y="13057"/>
                    <a:pt x="3720" y="16541"/>
                    <a:pt x="8300" y="16541"/>
                  </a:cubicBezTo>
                  <a:cubicBezTo>
                    <a:pt x="12881" y="16541"/>
                    <a:pt x="16600" y="13037"/>
                    <a:pt x="16600" y="8281"/>
                  </a:cubicBezTo>
                  <a:cubicBezTo>
                    <a:pt x="16600" y="3504"/>
                    <a:pt x="12881" y="1"/>
                    <a:pt x="8300" y="1"/>
                  </a:cubicBezTo>
                  <a:close/>
                </a:path>
              </a:pathLst>
            </a:custGeom>
            <a:solidFill>
              <a:srgbClr val="FBBC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72"/>
            <p:cNvSpPr/>
            <p:nvPr/>
          </p:nvSpPr>
          <p:spPr>
            <a:xfrm>
              <a:off x="1805050" y="2670550"/>
              <a:ext cx="396425" cy="599500"/>
            </a:xfrm>
            <a:custGeom>
              <a:avLst/>
              <a:gdLst/>
              <a:ahLst/>
              <a:cxnLst/>
              <a:rect l="l" t="t" r="r" b="b"/>
              <a:pathLst>
                <a:path w="15857" h="23980" extrusionOk="0">
                  <a:moveTo>
                    <a:pt x="8242" y="3270"/>
                  </a:moveTo>
                  <a:cubicBezTo>
                    <a:pt x="10747" y="3270"/>
                    <a:pt x="12646" y="5403"/>
                    <a:pt x="12646" y="8300"/>
                  </a:cubicBezTo>
                  <a:cubicBezTo>
                    <a:pt x="12646" y="11217"/>
                    <a:pt x="10708" y="13292"/>
                    <a:pt x="8242" y="13292"/>
                  </a:cubicBezTo>
                  <a:cubicBezTo>
                    <a:pt x="5736" y="13292"/>
                    <a:pt x="3642" y="11197"/>
                    <a:pt x="3642" y="8300"/>
                  </a:cubicBezTo>
                  <a:cubicBezTo>
                    <a:pt x="3642" y="5423"/>
                    <a:pt x="5736" y="3270"/>
                    <a:pt x="8242" y="3270"/>
                  </a:cubicBezTo>
                  <a:close/>
                  <a:moveTo>
                    <a:pt x="7929" y="1"/>
                  </a:moveTo>
                  <a:cubicBezTo>
                    <a:pt x="3779" y="1"/>
                    <a:pt x="1" y="3641"/>
                    <a:pt x="1" y="8300"/>
                  </a:cubicBezTo>
                  <a:cubicBezTo>
                    <a:pt x="1" y="12978"/>
                    <a:pt x="3779" y="16541"/>
                    <a:pt x="7929" y="16541"/>
                  </a:cubicBezTo>
                  <a:cubicBezTo>
                    <a:pt x="9886" y="16541"/>
                    <a:pt x="11452" y="15660"/>
                    <a:pt x="12274" y="14662"/>
                  </a:cubicBezTo>
                  <a:lnTo>
                    <a:pt x="12392" y="14662"/>
                  </a:lnTo>
                  <a:lnTo>
                    <a:pt x="12392" y="15856"/>
                  </a:lnTo>
                  <a:cubicBezTo>
                    <a:pt x="12392" y="19007"/>
                    <a:pt x="10708" y="20710"/>
                    <a:pt x="7987" y="20710"/>
                  </a:cubicBezTo>
                  <a:cubicBezTo>
                    <a:pt x="5756" y="20710"/>
                    <a:pt x="4386" y="19105"/>
                    <a:pt x="3818" y="17774"/>
                  </a:cubicBezTo>
                  <a:lnTo>
                    <a:pt x="666" y="19085"/>
                  </a:lnTo>
                  <a:cubicBezTo>
                    <a:pt x="1874" y="22046"/>
                    <a:pt x="4748" y="23979"/>
                    <a:pt x="7939" y="23979"/>
                  </a:cubicBezTo>
                  <a:cubicBezTo>
                    <a:pt x="7955" y="23979"/>
                    <a:pt x="7971" y="23979"/>
                    <a:pt x="7987" y="23979"/>
                  </a:cubicBezTo>
                  <a:cubicBezTo>
                    <a:pt x="12255" y="23979"/>
                    <a:pt x="15856" y="21473"/>
                    <a:pt x="15856" y="15366"/>
                  </a:cubicBezTo>
                  <a:lnTo>
                    <a:pt x="15856" y="510"/>
                  </a:lnTo>
                  <a:lnTo>
                    <a:pt x="12392" y="510"/>
                  </a:lnTo>
                  <a:lnTo>
                    <a:pt x="12392" y="1860"/>
                  </a:lnTo>
                  <a:lnTo>
                    <a:pt x="12274" y="1860"/>
                  </a:lnTo>
                  <a:cubicBezTo>
                    <a:pt x="11452" y="882"/>
                    <a:pt x="9886" y="1"/>
                    <a:pt x="7929" y="1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72"/>
            <p:cNvSpPr/>
            <p:nvPr/>
          </p:nvSpPr>
          <p:spPr>
            <a:xfrm>
              <a:off x="2263600" y="2464050"/>
              <a:ext cx="91050" cy="607800"/>
            </a:xfrm>
            <a:custGeom>
              <a:avLst/>
              <a:gdLst/>
              <a:ahLst/>
              <a:cxnLst/>
              <a:rect l="l" t="t" r="r" b="b"/>
              <a:pathLst>
                <a:path w="3642" h="24312" extrusionOk="0">
                  <a:moveTo>
                    <a:pt x="0" y="0"/>
                  </a:moveTo>
                  <a:lnTo>
                    <a:pt x="0" y="24311"/>
                  </a:lnTo>
                  <a:lnTo>
                    <a:pt x="3641" y="24311"/>
                  </a:lnTo>
                  <a:lnTo>
                    <a:pt x="3641" y="0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72"/>
            <p:cNvSpPr/>
            <p:nvPr/>
          </p:nvSpPr>
          <p:spPr>
            <a:xfrm>
              <a:off x="2398650" y="2671050"/>
              <a:ext cx="381250" cy="413525"/>
            </a:xfrm>
            <a:custGeom>
              <a:avLst/>
              <a:gdLst/>
              <a:ahLst/>
              <a:cxnLst/>
              <a:rect l="l" t="t" r="r" b="b"/>
              <a:pathLst>
                <a:path w="15250" h="16541" extrusionOk="0">
                  <a:moveTo>
                    <a:pt x="7909" y="3191"/>
                  </a:moveTo>
                  <a:cubicBezTo>
                    <a:pt x="9358" y="3191"/>
                    <a:pt x="10571" y="3896"/>
                    <a:pt x="10982" y="4933"/>
                  </a:cubicBezTo>
                  <a:lnTo>
                    <a:pt x="3603" y="8006"/>
                  </a:lnTo>
                  <a:cubicBezTo>
                    <a:pt x="3505" y="4815"/>
                    <a:pt x="6069" y="3191"/>
                    <a:pt x="7909" y="3191"/>
                  </a:cubicBezTo>
                  <a:close/>
                  <a:moveTo>
                    <a:pt x="7792" y="0"/>
                  </a:moveTo>
                  <a:cubicBezTo>
                    <a:pt x="3505" y="0"/>
                    <a:pt x="1" y="3347"/>
                    <a:pt x="1" y="8261"/>
                  </a:cubicBezTo>
                  <a:cubicBezTo>
                    <a:pt x="1" y="12919"/>
                    <a:pt x="3505" y="16540"/>
                    <a:pt x="8203" y="16540"/>
                  </a:cubicBezTo>
                  <a:cubicBezTo>
                    <a:pt x="10982" y="16540"/>
                    <a:pt x="13566" y="15170"/>
                    <a:pt x="15093" y="12860"/>
                  </a:cubicBezTo>
                  <a:lnTo>
                    <a:pt x="12274" y="10981"/>
                  </a:lnTo>
                  <a:cubicBezTo>
                    <a:pt x="11335" y="12352"/>
                    <a:pt x="10043" y="13272"/>
                    <a:pt x="8203" y="13272"/>
                  </a:cubicBezTo>
                  <a:cubicBezTo>
                    <a:pt x="6343" y="13272"/>
                    <a:pt x="5032" y="12430"/>
                    <a:pt x="4190" y="10766"/>
                  </a:cubicBezTo>
                  <a:lnTo>
                    <a:pt x="15249" y="6186"/>
                  </a:lnTo>
                  <a:lnTo>
                    <a:pt x="14878" y="5266"/>
                  </a:lnTo>
                  <a:cubicBezTo>
                    <a:pt x="14192" y="3406"/>
                    <a:pt x="12098" y="0"/>
                    <a:pt x="7792" y="0"/>
                  </a:cubicBez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72"/>
            <p:cNvSpPr/>
            <p:nvPr/>
          </p:nvSpPr>
          <p:spPr>
            <a:xfrm>
              <a:off x="2973675" y="2507925"/>
              <a:ext cx="266225" cy="563925"/>
            </a:xfrm>
            <a:custGeom>
              <a:avLst/>
              <a:gdLst/>
              <a:ahLst/>
              <a:cxnLst/>
              <a:rect l="l" t="t" r="r" b="b"/>
              <a:pathLst>
                <a:path w="10649" h="22557" extrusionOk="0">
                  <a:moveTo>
                    <a:pt x="8601" y="1"/>
                  </a:moveTo>
                  <a:cubicBezTo>
                    <a:pt x="8514" y="1"/>
                    <a:pt x="8426" y="3"/>
                    <a:pt x="8339" y="7"/>
                  </a:cubicBezTo>
                  <a:cubicBezTo>
                    <a:pt x="5109" y="7"/>
                    <a:pt x="2897" y="2043"/>
                    <a:pt x="2897" y="5175"/>
                  </a:cubicBezTo>
                  <a:lnTo>
                    <a:pt x="2897" y="7210"/>
                  </a:lnTo>
                  <a:lnTo>
                    <a:pt x="0" y="7210"/>
                  </a:lnTo>
                  <a:lnTo>
                    <a:pt x="0" y="9833"/>
                  </a:lnTo>
                  <a:lnTo>
                    <a:pt x="2897" y="9833"/>
                  </a:lnTo>
                  <a:lnTo>
                    <a:pt x="2897" y="22556"/>
                  </a:lnTo>
                  <a:lnTo>
                    <a:pt x="5755" y="22556"/>
                  </a:lnTo>
                  <a:lnTo>
                    <a:pt x="5755" y="9833"/>
                  </a:lnTo>
                  <a:lnTo>
                    <a:pt x="9768" y="9833"/>
                  </a:lnTo>
                  <a:lnTo>
                    <a:pt x="9768" y="7210"/>
                  </a:lnTo>
                  <a:lnTo>
                    <a:pt x="5755" y="7210"/>
                  </a:lnTo>
                  <a:lnTo>
                    <a:pt x="5755" y="5273"/>
                  </a:lnTo>
                  <a:cubicBezTo>
                    <a:pt x="5755" y="3472"/>
                    <a:pt x="6890" y="2630"/>
                    <a:pt x="8339" y="2630"/>
                  </a:cubicBezTo>
                  <a:cubicBezTo>
                    <a:pt x="8383" y="2628"/>
                    <a:pt x="8428" y="2627"/>
                    <a:pt x="8472" y="2627"/>
                  </a:cubicBezTo>
                  <a:cubicBezTo>
                    <a:pt x="8878" y="2627"/>
                    <a:pt x="9280" y="2708"/>
                    <a:pt x="9650" y="2884"/>
                  </a:cubicBezTo>
                  <a:lnTo>
                    <a:pt x="10649" y="399"/>
                  </a:lnTo>
                  <a:cubicBezTo>
                    <a:pt x="9988" y="138"/>
                    <a:pt x="9296" y="1"/>
                    <a:pt x="8601" y="1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72"/>
            <p:cNvSpPr/>
            <p:nvPr/>
          </p:nvSpPr>
          <p:spPr>
            <a:xfrm>
              <a:off x="3237425" y="2675450"/>
              <a:ext cx="394950" cy="408625"/>
            </a:xfrm>
            <a:custGeom>
              <a:avLst/>
              <a:gdLst/>
              <a:ahLst/>
              <a:cxnLst/>
              <a:rect l="l" t="t" r="r" b="b"/>
              <a:pathLst>
                <a:path w="15798" h="16345" extrusionOk="0">
                  <a:moveTo>
                    <a:pt x="7889" y="2623"/>
                  </a:moveTo>
                  <a:cubicBezTo>
                    <a:pt x="10454" y="2623"/>
                    <a:pt x="12900" y="4659"/>
                    <a:pt x="12900" y="8182"/>
                  </a:cubicBezTo>
                  <a:cubicBezTo>
                    <a:pt x="12900" y="11686"/>
                    <a:pt x="10454" y="13722"/>
                    <a:pt x="7889" y="13722"/>
                  </a:cubicBezTo>
                  <a:cubicBezTo>
                    <a:pt x="5325" y="13722"/>
                    <a:pt x="2878" y="11686"/>
                    <a:pt x="2878" y="8182"/>
                  </a:cubicBezTo>
                  <a:cubicBezTo>
                    <a:pt x="2878" y="4659"/>
                    <a:pt x="5325" y="2623"/>
                    <a:pt x="7889" y="2623"/>
                  </a:cubicBezTo>
                  <a:close/>
                  <a:moveTo>
                    <a:pt x="7889" y="0"/>
                  </a:moveTo>
                  <a:cubicBezTo>
                    <a:pt x="3289" y="0"/>
                    <a:pt x="1" y="3504"/>
                    <a:pt x="1" y="8182"/>
                  </a:cubicBezTo>
                  <a:cubicBezTo>
                    <a:pt x="1" y="12841"/>
                    <a:pt x="3289" y="16345"/>
                    <a:pt x="7889" y="16345"/>
                  </a:cubicBezTo>
                  <a:cubicBezTo>
                    <a:pt x="12509" y="16345"/>
                    <a:pt x="15797" y="12841"/>
                    <a:pt x="15797" y="8182"/>
                  </a:cubicBezTo>
                  <a:cubicBezTo>
                    <a:pt x="15797" y="3504"/>
                    <a:pt x="1248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72"/>
            <p:cNvSpPr/>
            <p:nvPr/>
          </p:nvSpPr>
          <p:spPr>
            <a:xfrm>
              <a:off x="3690100" y="2678325"/>
              <a:ext cx="237350" cy="393525"/>
            </a:xfrm>
            <a:custGeom>
              <a:avLst/>
              <a:gdLst/>
              <a:ahLst/>
              <a:cxnLst/>
              <a:rect l="l" t="t" r="r" b="b"/>
              <a:pathLst>
                <a:path w="9494" h="15741" extrusionOk="0">
                  <a:moveTo>
                    <a:pt x="7479" y="1"/>
                  </a:moveTo>
                  <a:cubicBezTo>
                    <a:pt x="7426" y="1"/>
                    <a:pt x="7374" y="1"/>
                    <a:pt x="7321" y="3"/>
                  </a:cubicBezTo>
                  <a:cubicBezTo>
                    <a:pt x="5736" y="3"/>
                    <a:pt x="3504" y="1138"/>
                    <a:pt x="2878" y="2900"/>
                  </a:cubicBezTo>
                  <a:lnTo>
                    <a:pt x="2760" y="2900"/>
                  </a:lnTo>
                  <a:lnTo>
                    <a:pt x="2760" y="394"/>
                  </a:lnTo>
                  <a:lnTo>
                    <a:pt x="0" y="394"/>
                  </a:lnTo>
                  <a:lnTo>
                    <a:pt x="0" y="15740"/>
                  </a:lnTo>
                  <a:lnTo>
                    <a:pt x="2878" y="15740"/>
                  </a:lnTo>
                  <a:lnTo>
                    <a:pt x="2878" y="7343"/>
                  </a:lnTo>
                  <a:cubicBezTo>
                    <a:pt x="2878" y="4524"/>
                    <a:pt x="4894" y="2861"/>
                    <a:pt x="6851" y="2861"/>
                  </a:cubicBezTo>
                  <a:cubicBezTo>
                    <a:pt x="6905" y="2859"/>
                    <a:pt x="6958" y="2858"/>
                    <a:pt x="7011" y="2858"/>
                  </a:cubicBezTo>
                  <a:cubicBezTo>
                    <a:pt x="7483" y="2858"/>
                    <a:pt x="7940" y="2935"/>
                    <a:pt x="8398" y="3076"/>
                  </a:cubicBezTo>
                  <a:lnTo>
                    <a:pt x="9494" y="394"/>
                  </a:lnTo>
                  <a:cubicBezTo>
                    <a:pt x="8857" y="122"/>
                    <a:pt x="8170" y="1"/>
                    <a:pt x="7479" y="1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72"/>
            <p:cNvSpPr/>
            <p:nvPr/>
          </p:nvSpPr>
          <p:spPr>
            <a:xfrm>
              <a:off x="4131500" y="2511025"/>
              <a:ext cx="327400" cy="560825"/>
            </a:xfrm>
            <a:custGeom>
              <a:avLst/>
              <a:gdLst/>
              <a:ahLst/>
              <a:cxnLst/>
              <a:rect l="l" t="t" r="r" b="b"/>
              <a:pathLst>
                <a:path w="13096" h="22433" extrusionOk="0">
                  <a:moveTo>
                    <a:pt x="1" y="1"/>
                  </a:moveTo>
                  <a:lnTo>
                    <a:pt x="1" y="22432"/>
                  </a:lnTo>
                  <a:lnTo>
                    <a:pt x="13096" y="22432"/>
                  </a:lnTo>
                  <a:lnTo>
                    <a:pt x="13096" y="19673"/>
                  </a:lnTo>
                  <a:lnTo>
                    <a:pt x="2898" y="19673"/>
                  </a:lnTo>
                  <a:lnTo>
                    <a:pt x="2898" y="12548"/>
                  </a:lnTo>
                  <a:lnTo>
                    <a:pt x="12098" y="12548"/>
                  </a:lnTo>
                  <a:lnTo>
                    <a:pt x="12098" y="9866"/>
                  </a:lnTo>
                  <a:lnTo>
                    <a:pt x="2898" y="9866"/>
                  </a:lnTo>
                  <a:lnTo>
                    <a:pt x="2898" y="2760"/>
                  </a:lnTo>
                  <a:lnTo>
                    <a:pt x="13096" y="2760"/>
                  </a:lnTo>
                  <a:lnTo>
                    <a:pt x="13096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72"/>
            <p:cNvSpPr/>
            <p:nvPr/>
          </p:nvSpPr>
          <p:spPr>
            <a:xfrm>
              <a:off x="4505875" y="2511025"/>
              <a:ext cx="385150" cy="573050"/>
            </a:xfrm>
            <a:custGeom>
              <a:avLst/>
              <a:gdLst/>
              <a:ahLst/>
              <a:cxnLst/>
              <a:rect l="l" t="t" r="r" b="b"/>
              <a:pathLst>
                <a:path w="15406" h="22922" extrusionOk="0">
                  <a:moveTo>
                    <a:pt x="7771" y="9200"/>
                  </a:moveTo>
                  <a:cubicBezTo>
                    <a:pt x="10335" y="9200"/>
                    <a:pt x="12665" y="11236"/>
                    <a:pt x="12665" y="14759"/>
                  </a:cubicBezTo>
                  <a:cubicBezTo>
                    <a:pt x="12665" y="18263"/>
                    <a:pt x="10335" y="20299"/>
                    <a:pt x="7771" y="20299"/>
                  </a:cubicBezTo>
                  <a:cubicBezTo>
                    <a:pt x="5187" y="20299"/>
                    <a:pt x="2878" y="18204"/>
                    <a:pt x="2878" y="14759"/>
                  </a:cubicBezTo>
                  <a:cubicBezTo>
                    <a:pt x="2878" y="11314"/>
                    <a:pt x="5187" y="9200"/>
                    <a:pt x="7771" y="9200"/>
                  </a:cubicBezTo>
                  <a:close/>
                  <a:moveTo>
                    <a:pt x="12528" y="1"/>
                  </a:moveTo>
                  <a:lnTo>
                    <a:pt x="12528" y="7086"/>
                  </a:lnTo>
                  <a:lnTo>
                    <a:pt x="12665" y="9200"/>
                  </a:lnTo>
                  <a:lnTo>
                    <a:pt x="12528" y="9200"/>
                  </a:lnTo>
                  <a:cubicBezTo>
                    <a:pt x="11647" y="7791"/>
                    <a:pt x="9748" y="6577"/>
                    <a:pt x="7301" y="6577"/>
                  </a:cubicBezTo>
                  <a:cubicBezTo>
                    <a:pt x="3426" y="6577"/>
                    <a:pt x="0" y="10062"/>
                    <a:pt x="0" y="14759"/>
                  </a:cubicBezTo>
                  <a:cubicBezTo>
                    <a:pt x="0" y="19457"/>
                    <a:pt x="3426" y="22922"/>
                    <a:pt x="7301" y="22922"/>
                  </a:cubicBezTo>
                  <a:cubicBezTo>
                    <a:pt x="9748" y="22922"/>
                    <a:pt x="11647" y="21708"/>
                    <a:pt x="12528" y="20299"/>
                  </a:cubicBezTo>
                  <a:lnTo>
                    <a:pt x="12665" y="20299"/>
                  </a:lnTo>
                  <a:lnTo>
                    <a:pt x="12665" y="22432"/>
                  </a:lnTo>
                  <a:lnTo>
                    <a:pt x="15405" y="22432"/>
                  </a:lnTo>
                  <a:lnTo>
                    <a:pt x="15405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72"/>
            <p:cNvSpPr/>
            <p:nvPr/>
          </p:nvSpPr>
          <p:spPr>
            <a:xfrm>
              <a:off x="4967825" y="2688175"/>
              <a:ext cx="340125" cy="395900"/>
            </a:xfrm>
            <a:custGeom>
              <a:avLst/>
              <a:gdLst/>
              <a:ahLst/>
              <a:cxnLst/>
              <a:rect l="l" t="t" r="r" b="b"/>
              <a:pathLst>
                <a:path w="13605" h="15836" extrusionOk="0">
                  <a:moveTo>
                    <a:pt x="1" y="0"/>
                  </a:moveTo>
                  <a:lnTo>
                    <a:pt x="1" y="9376"/>
                  </a:lnTo>
                  <a:cubicBezTo>
                    <a:pt x="1" y="13174"/>
                    <a:pt x="1919" y="15836"/>
                    <a:pt x="5873" y="15836"/>
                  </a:cubicBezTo>
                  <a:cubicBezTo>
                    <a:pt x="7967" y="15836"/>
                    <a:pt x="9866" y="14622"/>
                    <a:pt x="10727" y="13213"/>
                  </a:cubicBezTo>
                  <a:lnTo>
                    <a:pt x="10845" y="13213"/>
                  </a:lnTo>
                  <a:lnTo>
                    <a:pt x="10845" y="15346"/>
                  </a:lnTo>
                  <a:lnTo>
                    <a:pt x="13605" y="15346"/>
                  </a:lnTo>
                  <a:lnTo>
                    <a:pt x="13605" y="0"/>
                  </a:lnTo>
                  <a:lnTo>
                    <a:pt x="10727" y="0"/>
                  </a:lnTo>
                  <a:lnTo>
                    <a:pt x="10727" y="8456"/>
                  </a:lnTo>
                  <a:cubicBezTo>
                    <a:pt x="10727" y="10805"/>
                    <a:pt x="9181" y="13213"/>
                    <a:pt x="6675" y="13213"/>
                  </a:cubicBezTo>
                  <a:cubicBezTo>
                    <a:pt x="4483" y="13213"/>
                    <a:pt x="2898" y="12117"/>
                    <a:pt x="2898" y="8926"/>
                  </a:cubicBezTo>
                  <a:lnTo>
                    <a:pt x="2898" y="0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72"/>
            <p:cNvSpPr/>
            <p:nvPr/>
          </p:nvSpPr>
          <p:spPr>
            <a:xfrm>
              <a:off x="5365675" y="2675450"/>
              <a:ext cx="368025" cy="408625"/>
            </a:xfrm>
            <a:custGeom>
              <a:avLst/>
              <a:gdLst/>
              <a:ahLst/>
              <a:cxnLst/>
              <a:rect l="l" t="t" r="r" b="b"/>
              <a:pathLst>
                <a:path w="14721" h="16345" extrusionOk="0">
                  <a:moveTo>
                    <a:pt x="7889" y="0"/>
                  </a:moveTo>
                  <a:cubicBezTo>
                    <a:pt x="3289" y="0"/>
                    <a:pt x="1" y="3504"/>
                    <a:pt x="1" y="8182"/>
                  </a:cubicBezTo>
                  <a:cubicBezTo>
                    <a:pt x="1" y="12802"/>
                    <a:pt x="3289" y="16345"/>
                    <a:pt x="7889" y="16345"/>
                  </a:cubicBezTo>
                  <a:cubicBezTo>
                    <a:pt x="11550" y="16345"/>
                    <a:pt x="13781" y="14192"/>
                    <a:pt x="14721" y="11941"/>
                  </a:cubicBezTo>
                  <a:lnTo>
                    <a:pt x="12156" y="10844"/>
                  </a:lnTo>
                  <a:cubicBezTo>
                    <a:pt x="11393" y="12626"/>
                    <a:pt x="9827" y="13722"/>
                    <a:pt x="7693" y="13722"/>
                  </a:cubicBezTo>
                  <a:cubicBezTo>
                    <a:pt x="5266" y="13722"/>
                    <a:pt x="2878" y="11490"/>
                    <a:pt x="2878" y="8182"/>
                  </a:cubicBezTo>
                  <a:cubicBezTo>
                    <a:pt x="2878" y="4855"/>
                    <a:pt x="5247" y="2643"/>
                    <a:pt x="7693" y="2643"/>
                  </a:cubicBezTo>
                  <a:cubicBezTo>
                    <a:pt x="9827" y="2643"/>
                    <a:pt x="11236" y="3700"/>
                    <a:pt x="12000" y="5520"/>
                  </a:cubicBezTo>
                  <a:lnTo>
                    <a:pt x="14623" y="4424"/>
                  </a:lnTo>
                  <a:cubicBezTo>
                    <a:pt x="13683" y="2154"/>
                    <a:pt x="1156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72"/>
            <p:cNvSpPr/>
            <p:nvPr/>
          </p:nvSpPr>
          <p:spPr>
            <a:xfrm>
              <a:off x="5774300" y="2675450"/>
              <a:ext cx="341100" cy="408625"/>
            </a:xfrm>
            <a:custGeom>
              <a:avLst/>
              <a:gdLst/>
              <a:ahLst/>
              <a:cxnLst/>
              <a:rect l="l" t="t" r="r" b="b"/>
              <a:pathLst>
                <a:path w="13644" h="16345" extrusionOk="0">
                  <a:moveTo>
                    <a:pt x="7223" y="8241"/>
                  </a:moveTo>
                  <a:cubicBezTo>
                    <a:pt x="9670" y="8241"/>
                    <a:pt x="10904" y="9239"/>
                    <a:pt x="10904" y="9239"/>
                  </a:cubicBezTo>
                  <a:cubicBezTo>
                    <a:pt x="10904" y="11745"/>
                    <a:pt x="8496" y="13722"/>
                    <a:pt x="6186" y="13722"/>
                  </a:cubicBezTo>
                  <a:cubicBezTo>
                    <a:pt x="4698" y="13722"/>
                    <a:pt x="2995" y="12900"/>
                    <a:pt x="2995" y="11275"/>
                  </a:cubicBezTo>
                  <a:cubicBezTo>
                    <a:pt x="2995" y="9866"/>
                    <a:pt x="4189" y="8241"/>
                    <a:pt x="7223" y="8241"/>
                  </a:cubicBezTo>
                  <a:close/>
                  <a:moveTo>
                    <a:pt x="6832" y="0"/>
                  </a:moveTo>
                  <a:cubicBezTo>
                    <a:pt x="2976" y="0"/>
                    <a:pt x="1116" y="2330"/>
                    <a:pt x="588" y="3739"/>
                  </a:cubicBezTo>
                  <a:lnTo>
                    <a:pt x="3230" y="4855"/>
                  </a:lnTo>
                  <a:cubicBezTo>
                    <a:pt x="3759" y="3426"/>
                    <a:pt x="5286" y="2643"/>
                    <a:pt x="6891" y="2643"/>
                  </a:cubicBezTo>
                  <a:cubicBezTo>
                    <a:pt x="9044" y="2643"/>
                    <a:pt x="10904" y="4033"/>
                    <a:pt x="10884" y="6362"/>
                  </a:cubicBezTo>
                  <a:lnTo>
                    <a:pt x="10884" y="6793"/>
                  </a:lnTo>
                  <a:cubicBezTo>
                    <a:pt x="10297" y="6460"/>
                    <a:pt x="8789" y="5853"/>
                    <a:pt x="6734" y="5853"/>
                  </a:cubicBezTo>
                  <a:cubicBezTo>
                    <a:pt x="3132" y="5853"/>
                    <a:pt x="0" y="7732"/>
                    <a:pt x="0" y="11216"/>
                  </a:cubicBezTo>
                  <a:cubicBezTo>
                    <a:pt x="0" y="14407"/>
                    <a:pt x="2604" y="16345"/>
                    <a:pt x="5736" y="16345"/>
                  </a:cubicBezTo>
                  <a:cubicBezTo>
                    <a:pt x="8359" y="16345"/>
                    <a:pt x="9925" y="14994"/>
                    <a:pt x="10766" y="13722"/>
                  </a:cubicBezTo>
                  <a:lnTo>
                    <a:pt x="10904" y="13722"/>
                  </a:lnTo>
                  <a:lnTo>
                    <a:pt x="10904" y="15855"/>
                  </a:lnTo>
                  <a:lnTo>
                    <a:pt x="13644" y="15855"/>
                  </a:lnTo>
                  <a:lnTo>
                    <a:pt x="13644" y="6577"/>
                  </a:lnTo>
                  <a:cubicBezTo>
                    <a:pt x="13644" y="2251"/>
                    <a:pt x="10590" y="0"/>
                    <a:pt x="6832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72"/>
            <p:cNvSpPr/>
            <p:nvPr/>
          </p:nvSpPr>
          <p:spPr>
            <a:xfrm>
              <a:off x="6152575" y="2570725"/>
              <a:ext cx="249125" cy="507150"/>
            </a:xfrm>
            <a:custGeom>
              <a:avLst/>
              <a:gdLst/>
              <a:ahLst/>
              <a:cxnLst/>
              <a:rect l="l" t="t" r="r" b="b"/>
              <a:pathLst>
                <a:path w="9965" h="20286" extrusionOk="0">
                  <a:moveTo>
                    <a:pt x="2682" y="1"/>
                  </a:moveTo>
                  <a:lnTo>
                    <a:pt x="2682" y="4698"/>
                  </a:lnTo>
                  <a:lnTo>
                    <a:pt x="1" y="4698"/>
                  </a:lnTo>
                  <a:lnTo>
                    <a:pt x="1" y="7321"/>
                  </a:lnTo>
                  <a:lnTo>
                    <a:pt x="2682" y="7321"/>
                  </a:lnTo>
                  <a:lnTo>
                    <a:pt x="2682" y="15366"/>
                  </a:lnTo>
                  <a:cubicBezTo>
                    <a:pt x="2682" y="18498"/>
                    <a:pt x="4405" y="20279"/>
                    <a:pt x="7635" y="20279"/>
                  </a:cubicBezTo>
                  <a:cubicBezTo>
                    <a:pt x="7724" y="20284"/>
                    <a:pt x="7813" y="20286"/>
                    <a:pt x="7901" y="20286"/>
                  </a:cubicBezTo>
                  <a:cubicBezTo>
                    <a:pt x="8611" y="20286"/>
                    <a:pt x="9303" y="20147"/>
                    <a:pt x="9964" y="19868"/>
                  </a:cubicBezTo>
                  <a:lnTo>
                    <a:pt x="8946" y="17402"/>
                  </a:lnTo>
                  <a:cubicBezTo>
                    <a:pt x="8570" y="17563"/>
                    <a:pt x="8161" y="17659"/>
                    <a:pt x="7749" y="17659"/>
                  </a:cubicBezTo>
                  <a:cubicBezTo>
                    <a:pt x="7711" y="17659"/>
                    <a:pt x="7673" y="17658"/>
                    <a:pt x="7635" y="17656"/>
                  </a:cubicBezTo>
                  <a:cubicBezTo>
                    <a:pt x="6284" y="17656"/>
                    <a:pt x="5579" y="16854"/>
                    <a:pt x="5579" y="15151"/>
                  </a:cubicBezTo>
                  <a:lnTo>
                    <a:pt x="5579" y="7321"/>
                  </a:lnTo>
                  <a:lnTo>
                    <a:pt x="9338" y="7321"/>
                  </a:lnTo>
                  <a:lnTo>
                    <a:pt x="9338" y="4698"/>
                  </a:lnTo>
                  <a:lnTo>
                    <a:pt x="5579" y="4698"/>
                  </a:lnTo>
                  <a:lnTo>
                    <a:pt x="5579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72"/>
            <p:cNvSpPr/>
            <p:nvPr/>
          </p:nvSpPr>
          <p:spPr>
            <a:xfrm>
              <a:off x="6437875" y="2504825"/>
              <a:ext cx="119425" cy="567025"/>
            </a:xfrm>
            <a:custGeom>
              <a:avLst/>
              <a:gdLst/>
              <a:ahLst/>
              <a:cxnLst/>
              <a:rect l="l" t="t" r="r" b="b"/>
              <a:pathLst>
                <a:path w="4777" h="22681" extrusionOk="0">
                  <a:moveTo>
                    <a:pt x="2058" y="1"/>
                  </a:moveTo>
                  <a:cubicBezTo>
                    <a:pt x="1018" y="1"/>
                    <a:pt x="20" y="802"/>
                    <a:pt x="20" y="2030"/>
                  </a:cubicBezTo>
                  <a:cubicBezTo>
                    <a:pt x="1" y="3165"/>
                    <a:pt x="921" y="4085"/>
                    <a:pt x="2056" y="4085"/>
                  </a:cubicBezTo>
                  <a:cubicBezTo>
                    <a:pt x="3857" y="4065"/>
                    <a:pt x="4777" y="1893"/>
                    <a:pt x="3485" y="601"/>
                  </a:cubicBezTo>
                  <a:cubicBezTo>
                    <a:pt x="3071" y="187"/>
                    <a:pt x="2560" y="1"/>
                    <a:pt x="2058" y="1"/>
                  </a:cubicBezTo>
                  <a:close/>
                  <a:moveTo>
                    <a:pt x="607" y="7334"/>
                  </a:moveTo>
                  <a:lnTo>
                    <a:pt x="607" y="22680"/>
                  </a:lnTo>
                  <a:lnTo>
                    <a:pt x="3485" y="22680"/>
                  </a:lnTo>
                  <a:lnTo>
                    <a:pt x="3485" y="7334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72"/>
            <p:cNvSpPr/>
            <p:nvPr/>
          </p:nvSpPr>
          <p:spPr>
            <a:xfrm>
              <a:off x="6585675" y="2675450"/>
              <a:ext cx="394450" cy="408625"/>
            </a:xfrm>
            <a:custGeom>
              <a:avLst/>
              <a:gdLst/>
              <a:ahLst/>
              <a:cxnLst/>
              <a:rect l="l" t="t" r="r" b="b"/>
              <a:pathLst>
                <a:path w="15778" h="16345" extrusionOk="0">
                  <a:moveTo>
                    <a:pt x="7889" y="2623"/>
                  </a:moveTo>
                  <a:cubicBezTo>
                    <a:pt x="10453" y="2623"/>
                    <a:pt x="12900" y="4659"/>
                    <a:pt x="12900" y="8182"/>
                  </a:cubicBezTo>
                  <a:cubicBezTo>
                    <a:pt x="12900" y="11686"/>
                    <a:pt x="10453" y="13722"/>
                    <a:pt x="7889" y="13722"/>
                  </a:cubicBezTo>
                  <a:cubicBezTo>
                    <a:pt x="5324" y="13722"/>
                    <a:pt x="2878" y="11686"/>
                    <a:pt x="2878" y="8182"/>
                  </a:cubicBezTo>
                  <a:cubicBezTo>
                    <a:pt x="2878" y="4659"/>
                    <a:pt x="5324" y="2623"/>
                    <a:pt x="7889" y="2623"/>
                  </a:cubicBezTo>
                  <a:close/>
                  <a:moveTo>
                    <a:pt x="7889" y="0"/>
                  </a:moveTo>
                  <a:cubicBezTo>
                    <a:pt x="3289" y="0"/>
                    <a:pt x="0" y="3504"/>
                    <a:pt x="0" y="8182"/>
                  </a:cubicBezTo>
                  <a:cubicBezTo>
                    <a:pt x="0" y="12841"/>
                    <a:pt x="3289" y="16345"/>
                    <a:pt x="7889" y="16345"/>
                  </a:cubicBezTo>
                  <a:cubicBezTo>
                    <a:pt x="12489" y="16345"/>
                    <a:pt x="15777" y="12841"/>
                    <a:pt x="15777" y="8182"/>
                  </a:cubicBezTo>
                  <a:cubicBezTo>
                    <a:pt x="15777" y="3504"/>
                    <a:pt x="1248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72"/>
            <p:cNvSpPr/>
            <p:nvPr/>
          </p:nvSpPr>
          <p:spPr>
            <a:xfrm>
              <a:off x="7037850" y="2675450"/>
              <a:ext cx="340125" cy="396400"/>
            </a:xfrm>
            <a:custGeom>
              <a:avLst/>
              <a:gdLst/>
              <a:ahLst/>
              <a:cxnLst/>
              <a:rect l="l" t="t" r="r" b="b"/>
              <a:pathLst>
                <a:path w="13605" h="15856" extrusionOk="0">
                  <a:moveTo>
                    <a:pt x="7752" y="0"/>
                  </a:moveTo>
                  <a:cubicBezTo>
                    <a:pt x="5638" y="0"/>
                    <a:pt x="3700" y="1234"/>
                    <a:pt x="2897" y="2643"/>
                  </a:cubicBezTo>
                  <a:lnTo>
                    <a:pt x="2760" y="2643"/>
                  </a:lnTo>
                  <a:lnTo>
                    <a:pt x="2760" y="509"/>
                  </a:lnTo>
                  <a:lnTo>
                    <a:pt x="0" y="509"/>
                  </a:lnTo>
                  <a:lnTo>
                    <a:pt x="0" y="15855"/>
                  </a:lnTo>
                  <a:lnTo>
                    <a:pt x="2897" y="15855"/>
                  </a:lnTo>
                  <a:lnTo>
                    <a:pt x="2897" y="7360"/>
                  </a:lnTo>
                  <a:cubicBezTo>
                    <a:pt x="2897" y="5011"/>
                    <a:pt x="4424" y="2623"/>
                    <a:pt x="6929" y="2623"/>
                  </a:cubicBezTo>
                  <a:cubicBezTo>
                    <a:pt x="9122" y="2623"/>
                    <a:pt x="10727" y="3700"/>
                    <a:pt x="10727" y="6891"/>
                  </a:cubicBezTo>
                  <a:lnTo>
                    <a:pt x="10727" y="15855"/>
                  </a:lnTo>
                  <a:lnTo>
                    <a:pt x="13604" y="15855"/>
                  </a:lnTo>
                  <a:lnTo>
                    <a:pt x="13604" y="6460"/>
                  </a:lnTo>
                  <a:cubicBezTo>
                    <a:pt x="13604" y="2663"/>
                    <a:pt x="11667" y="0"/>
                    <a:pt x="7752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Blank">
  <p:cSld name="CUSTOM_4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">
  <p:cSld name="TITLE_AND_BODY_1_1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Text with Image Slide">
  <p:cSld name="Content Text with Image Slide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75"/>
          <p:cNvSpPr txBox="1">
            <a:spLocks noGrp="1"/>
          </p:cNvSpPr>
          <p:nvPr>
            <p:ph type="title"/>
          </p:nvPr>
        </p:nvSpPr>
        <p:spPr>
          <a:xfrm>
            <a:off x="609600" y="366184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469C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52469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 sz="2400"/>
            </a:lvl9pPr>
          </a:lstStyle>
          <a:p>
            <a:endParaRPr/>
          </a:p>
        </p:txBody>
      </p:sp>
      <p:sp>
        <p:nvSpPr>
          <p:cNvPr id="332" name="Google Shape;332;p75"/>
          <p:cNvSpPr txBox="1">
            <a:spLocks noGrp="1"/>
          </p:cNvSpPr>
          <p:nvPr>
            <p:ph type="body" idx="1"/>
          </p:nvPr>
        </p:nvSpPr>
        <p:spPr>
          <a:xfrm>
            <a:off x="609600" y="1828800"/>
            <a:ext cx="5308500" cy="45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Noto Sans Symbols"/>
              <a:buChar char="⮚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3" name="Google Shape;333;p75"/>
          <p:cNvSpPr txBox="1">
            <a:spLocks noGrp="1"/>
          </p:cNvSpPr>
          <p:nvPr>
            <p:ph type="body" idx="2"/>
          </p:nvPr>
        </p:nvSpPr>
        <p:spPr>
          <a:xfrm>
            <a:off x="6278881" y="1826684"/>
            <a:ext cx="53037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005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4" name="Google Shape;334;p75"/>
          <p:cNvSpPr txBox="1">
            <a:spLocks noGrp="1"/>
          </p:cNvSpPr>
          <p:nvPr>
            <p:ph type="sldNum" idx="12"/>
          </p:nvPr>
        </p:nvSpPr>
        <p:spPr>
          <a:xfrm>
            <a:off x="8827008" y="6400800"/>
            <a:ext cx="27432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ntent">
  <p:cSld name="3 Conten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0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23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24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609599" y="1482436"/>
            <a:ext cx="3429000" cy="4694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body" idx="2"/>
          </p:nvPr>
        </p:nvSpPr>
        <p:spPr>
          <a:xfrm>
            <a:off x="4381500" y="1482435"/>
            <a:ext cx="3429000" cy="4694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3"/>
          </p:nvPr>
        </p:nvSpPr>
        <p:spPr>
          <a:xfrm>
            <a:off x="8153401" y="1482436"/>
            <a:ext cx="3429000" cy="4694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/>
          <p:nvPr/>
        </p:nvSpPr>
        <p:spPr>
          <a:xfrm>
            <a:off x="11145077" y="83995"/>
            <a:ext cx="954847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43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132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#AHG22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Slide">
  <p:cSld name="Section Title Slide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76"/>
          <p:cNvSpPr txBox="1">
            <a:spLocks noGrp="1"/>
          </p:cNvSpPr>
          <p:nvPr>
            <p:ph type="ctrTitle"/>
          </p:nvPr>
        </p:nvSpPr>
        <p:spPr>
          <a:xfrm>
            <a:off x="609597" y="1097280"/>
            <a:ext cx="109728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4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0065A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 sz="2400"/>
            </a:lvl9pPr>
          </a:lstStyle>
          <a:p>
            <a:endParaRPr/>
          </a:p>
        </p:txBody>
      </p:sp>
      <p:sp>
        <p:nvSpPr>
          <p:cNvPr id="337" name="Google Shape;337;p76"/>
          <p:cNvSpPr txBox="1">
            <a:spLocks noGrp="1"/>
          </p:cNvSpPr>
          <p:nvPr>
            <p:ph type="sldNum" idx="12"/>
          </p:nvPr>
        </p:nvSpPr>
        <p:spPr>
          <a:xfrm>
            <a:off x="8827006" y="6400800"/>
            <a:ext cx="30276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8" name="Google Shape;338;p76"/>
          <p:cNvSpPr txBox="1">
            <a:spLocks noGrp="1"/>
          </p:cNvSpPr>
          <p:nvPr>
            <p:ph type="body" idx="1"/>
          </p:nvPr>
        </p:nvSpPr>
        <p:spPr>
          <a:xfrm>
            <a:off x="609597" y="121920"/>
            <a:ext cx="5700000" cy="7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005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9" name="Google Shape;339;p76"/>
          <p:cNvSpPr txBox="1">
            <a:spLocks noGrp="1"/>
          </p:cNvSpPr>
          <p:nvPr>
            <p:ph type="body" idx="2"/>
          </p:nvPr>
        </p:nvSpPr>
        <p:spPr>
          <a:xfrm>
            <a:off x="463296" y="2560320"/>
            <a:ext cx="109728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0" bIns="60925" anchor="t" anchorCtr="0">
            <a:noAutofit/>
          </a:bodyPr>
          <a:lstStyle>
            <a:lvl1pPr marL="457200" marR="0" lvl="0" indent="-3810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7CC3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▪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⮚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1150" algn="l" rtl="0">
              <a:lnSpc>
                <a:spcPct val="300000"/>
              </a:lnSpc>
              <a:spcBef>
                <a:spcPts val="400"/>
              </a:spcBef>
              <a:spcAft>
                <a:spcPts val="0"/>
              </a:spcAft>
              <a:buClr>
                <a:srgbClr val="52469C"/>
              </a:buClr>
              <a:buSzPts val="1300"/>
              <a:buFont typeface="Courier New"/>
              <a:buChar char="o"/>
              <a:defRPr sz="1900" b="0" i="0" u="none" strike="noStrike" cap="none">
                <a:solidFill>
                  <a:srgbClr val="52469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Text Slide">
  <p:cSld name="Content Text Slide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77"/>
          <p:cNvSpPr txBox="1">
            <a:spLocks noGrp="1"/>
          </p:cNvSpPr>
          <p:nvPr>
            <p:ph type="ctrTitle"/>
          </p:nvPr>
        </p:nvSpPr>
        <p:spPr>
          <a:xfrm>
            <a:off x="609600" y="36576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4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0065A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 sz="2400"/>
            </a:lvl9pPr>
          </a:lstStyle>
          <a:p>
            <a:endParaRPr/>
          </a:p>
        </p:txBody>
      </p:sp>
      <p:sp>
        <p:nvSpPr>
          <p:cNvPr id="342" name="Google Shape;342;p77"/>
          <p:cNvSpPr txBox="1">
            <a:spLocks noGrp="1"/>
          </p:cNvSpPr>
          <p:nvPr>
            <p:ph type="sldNum" idx="12"/>
          </p:nvPr>
        </p:nvSpPr>
        <p:spPr>
          <a:xfrm>
            <a:off x="8827006" y="6400800"/>
            <a:ext cx="30765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3" name="Google Shape;343;p77"/>
          <p:cNvSpPr txBox="1">
            <a:spLocks noGrp="1"/>
          </p:cNvSpPr>
          <p:nvPr>
            <p:ph type="body" idx="1"/>
          </p:nvPr>
        </p:nvSpPr>
        <p:spPr>
          <a:xfrm>
            <a:off x="463296" y="1828800"/>
            <a:ext cx="10972800" cy="45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0" bIns="60925" anchor="t" anchorCtr="0">
            <a:noAutofit/>
          </a:bodyPr>
          <a:lstStyle>
            <a:lvl1pPr marL="457200" marR="0" lvl="0" indent="-3810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7CC3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▪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⮚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1150" algn="l" rtl="0">
              <a:lnSpc>
                <a:spcPct val="300000"/>
              </a:lnSpc>
              <a:spcBef>
                <a:spcPts val="400"/>
              </a:spcBef>
              <a:spcAft>
                <a:spcPts val="0"/>
              </a:spcAft>
              <a:buClr>
                <a:srgbClr val="52469C"/>
              </a:buClr>
              <a:buSzPts val="1300"/>
              <a:buFont typeface="Courier New"/>
              <a:buChar char="o"/>
              <a:defRPr sz="1900" b="0" i="0" u="none" strike="noStrike" cap="none">
                <a:solidFill>
                  <a:srgbClr val="52469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 1">
  <p:cSld name="BLANK_1_1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7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BLANK_2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7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bg>
      <p:bgPr>
        <a:solidFill>
          <a:schemeClr val="l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1"/>
          <p:cNvPicPr preferRelativeResize="0"/>
          <p:nvPr/>
        </p:nvPicPr>
        <p:blipFill rotWithShape="1">
          <a:blip r:embed="rId2">
            <a:alphaModFix amt="50000"/>
          </a:blip>
          <a:srcRect l="45250" r="28598"/>
          <a:stretch/>
        </p:blipFill>
        <p:spPr>
          <a:xfrm>
            <a:off x="9501809" y="0"/>
            <a:ext cx="26901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1"/>
          <p:cNvSpPr txBox="1">
            <a:spLocks noGrp="1"/>
          </p:cNvSpPr>
          <p:nvPr>
            <p:ph type="title"/>
          </p:nvPr>
        </p:nvSpPr>
        <p:spPr>
          <a:xfrm>
            <a:off x="838200" y="452295"/>
            <a:ext cx="8466138" cy="923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24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/>
          <p:nvPr/>
        </p:nvSpPr>
        <p:spPr>
          <a:xfrm>
            <a:off x="92764" y="83995"/>
            <a:ext cx="954847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43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132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#AHG22</a:t>
            </a:r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body" idx="1"/>
          </p:nvPr>
        </p:nvSpPr>
        <p:spPr>
          <a:xfrm>
            <a:off x="838200" y="1655763"/>
            <a:ext cx="8466138" cy="430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 Break" type="titleOnly">
  <p:cSld name="TITLE_ONLY"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2"/>
          <p:cNvPicPr preferRelativeResize="0"/>
          <p:nvPr/>
        </p:nvPicPr>
        <p:blipFill rotWithShape="1">
          <a:blip r:embed="rId2">
            <a:alphaModFix amt="50000"/>
          </a:blip>
          <a:srcRect l="45250" r="28598"/>
          <a:stretch/>
        </p:blipFill>
        <p:spPr>
          <a:xfrm>
            <a:off x="9501809" y="0"/>
            <a:ext cx="26901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2"/>
          <p:cNvSpPr txBox="1">
            <a:spLocks noGrp="1"/>
          </p:cNvSpPr>
          <p:nvPr>
            <p:ph type="title"/>
          </p:nvPr>
        </p:nvSpPr>
        <p:spPr>
          <a:xfrm>
            <a:off x="838200" y="2967326"/>
            <a:ext cx="10515600" cy="923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24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2"/>
          <p:cNvSpPr txBox="1"/>
          <p:nvPr/>
        </p:nvSpPr>
        <p:spPr>
          <a:xfrm>
            <a:off x="106016" y="83995"/>
            <a:ext cx="954847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43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132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#AHG22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26" Type="http://schemas.openxmlformats.org/officeDocument/2006/relationships/slideLayout" Target="../slideLayouts/slideLayout72.xml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slideLayout" Target="../slideLayouts/slideLayout71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28" Type="http://schemas.openxmlformats.org/officeDocument/2006/relationships/theme" Target="../theme/theme5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Relationship Id="rId27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135903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244"/>
              </a:buClr>
              <a:buSzPts val="4400"/>
              <a:buFont typeface="Source Sans Pro SemiBold"/>
              <a:buNone/>
              <a:defRPr sz="4400" b="1" i="0" u="none" strike="noStrike" cap="none">
                <a:solidFill>
                  <a:srgbClr val="003244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/>
          <p:nvPr/>
        </p:nvSpPr>
        <p:spPr>
          <a:xfrm>
            <a:off x="11145077" y="6477000"/>
            <a:ext cx="954847" cy="305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43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132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#AHG22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838200" y="1738365"/>
            <a:ext cx="10515600" cy="443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5600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244"/>
              </a:buClr>
              <a:buSzPts val="4400"/>
              <a:buFont typeface="Source Sans Pro SemiBold"/>
              <a:buNone/>
              <a:defRPr sz="4400" b="1" i="0" u="none" strike="noStrike" cap="none">
                <a:solidFill>
                  <a:srgbClr val="003244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cxnSp>
        <p:nvCxnSpPr>
          <p:cNvPr id="40" name="Google Shape;40;p7"/>
          <p:cNvCxnSpPr/>
          <p:nvPr/>
        </p:nvCxnSpPr>
        <p:spPr>
          <a:xfrm>
            <a:off x="0" y="6642100"/>
            <a:ext cx="11074400" cy="0"/>
          </a:xfrm>
          <a:prstGeom prst="straightConnector1">
            <a:avLst/>
          </a:prstGeom>
          <a:noFill/>
          <a:ln w="19050" cap="flat" cmpd="sng">
            <a:solidFill>
              <a:srgbClr val="013243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1" name="Google Shape;41;p7" descr="Ico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2076" y="6137516"/>
            <a:ext cx="1218109" cy="31218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5" r:id="rId2"/>
    <p:sldLayoutId id="2147483656" r:id="rId3"/>
    <p:sldLayoutId id="2147483657" r:id="rId4"/>
    <p:sldLayoutId id="2147483658" r:id="rId5"/>
    <p:sldLayoutId id="2147483659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44F66"/>
              </a:buClr>
              <a:buSzPts val="3700"/>
              <a:buFont typeface="Lexend Deca"/>
              <a:buNone/>
              <a:defRPr sz="3700" b="1">
                <a:solidFill>
                  <a:srgbClr val="444F66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2937"/>
              </a:buClr>
              <a:buSzPts val="2400"/>
              <a:buFont typeface="Open Sans"/>
              <a:buChar char="●"/>
              <a:defRPr sz="2400">
                <a:solidFill>
                  <a:srgbClr val="23293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2937"/>
              </a:buClr>
              <a:buSzPts val="1900"/>
              <a:buFont typeface="Open Sans"/>
              <a:buChar char="○"/>
              <a:defRPr sz="1900">
                <a:solidFill>
                  <a:srgbClr val="232937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2937"/>
              </a:buClr>
              <a:buSzPts val="1900"/>
              <a:buFont typeface="Open Sans"/>
              <a:buChar char="■"/>
              <a:defRPr sz="1900">
                <a:solidFill>
                  <a:srgbClr val="232937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2937"/>
              </a:buClr>
              <a:buSzPts val="1900"/>
              <a:buFont typeface="Open Sans"/>
              <a:buChar char="●"/>
              <a:defRPr sz="1900">
                <a:solidFill>
                  <a:srgbClr val="23293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2937"/>
              </a:buClr>
              <a:buSzPts val="1900"/>
              <a:buFont typeface="Open Sans"/>
              <a:buChar char="○"/>
              <a:defRPr sz="1900">
                <a:solidFill>
                  <a:srgbClr val="23293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2937"/>
              </a:buClr>
              <a:buSzPts val="1900"/>
              <a:buFont typeface="Open Sans"/>
              <a:buChar char="■"/>
              <a:defRPr sz="1900">
                <a:solidFill>
                  <a:srgbClr val="232937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2937"/>
              </a:buClr>
              <a:buSzPts val="1900"/>
              <a:buFont typeface="Open Sans"/>
              <a:buChar char="●"/>
              <a:defRPr sz="1900">
                <a:solidFill>
                  <a:srgbClr val="232937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2937"/>
              </a:buClr>
              <a:buSzPts val="1900"/>
              <a:buFont typeface="Open Sans"/>
              <a:buChar char="○"/>
              <a:defRPr sz="1900">
                <a:solidFill>
                  <a:srgbClr val="232937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2937"/>
              </a:buClr>
              <a:buSzPts val="1900"/>
              <a:buFont typeface="Open Sans"/>
              <a:buChar char="■"/>
              <a:defRPr sz="1900">
                <a:solidFill>
                  <a:srgbClr val="232937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 rtl="0">
              <a:buNone/>
              <a:defRPr sz="1600" b="1">
                <a:solidFill>
                  <a:schemeClr val="dk2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algn="r" rtl="0">
              <a:buNone/>
              <a:defRPr sz="1600" b="1">
                <a:solidFill>
                  <a:schemeClr val="dk2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lvl="2" algn="r" rtl="0">
              <a:buNone/>
              <a:defRPr sz="1600" b="1">
                <a:solidFill>
                  <a:schemeClr val="dk2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lvl="3" algn="r" rtl="0">
              <a:buNone/>
              <a:defRPr sz="1600" b="1">
                <a:solidFill>
                  <a:schemeClr val="dk2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lvl="4" algn="r" rtl="0">
              <a:buNone/>
              <a:defRPr sz="1600" b="1">
                <a:solidFill>
                  <a:schemeClr val="dk2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lvl="5" algn="r" rtl="0">
              <a:buNone/>
              <a:defRPr sz="1600" b="1">
                <a:solidFill>
                  <a:schemeClr val="dk2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lvl="6" algn="r" rtl="0">
              <a:buNone/>
              <a:defRPr sz="1600" b="1">
                <a:solidFill>
                  <a:schemeClr val="dk2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lvl="7" algn="r" rtl="0">
              <a:buNone/>
              <a:defRPr sz="1600" b="1">
                <a:solidFill>
                  <a:schemeClr val="dk2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lvl="8" algn="r" rtl="0">
              <a:buNone/>
              <a:defRPr sz="1600" b="1">
                <a:solidFill>
                  <a:schemeClr val="dk2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3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3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5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5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0" name="Google Shape;220;p5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ionsreportcard.gov/profiles/stateprofile?chort=1&amp;sub=MAT&amp;sj=AL&amp;sfj=NP&amp;st=MN&amp;year=2019R3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phys.org/news/2011-04-early-math-skills-academic-success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Relationship Id="rId4" Type="http://schemas.openxmlformats.org/officeDocument/2006/relationships/hyperlink" Target="http://mdpi.com/2076-0760/6/1/1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bls.gov/spotlight/2017/science-technology-engineering-and-mathematics-stem-occupations-past-present-and-future/pdf/science-technology-engineering-and-mathematics-stem-occupations-past-present-and-future.pd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Relationship Id="rId5" Type="http://schemas.openxmlformats.org/officeDocument/2006/relationships/hyperlink" Target="mailto:L.Shanafelt@texthelp.com" TargetMode="External"/><Relationship Id="rId4" Type="http://schemas.openxmlformats.org/officeDocument/2006/relationships/hyperlink" Target="https://twitter.com/LouisShanafelt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cademy.texthelp.com/equatio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80"/>
          <p:cNvSpPr txBox="1">
            <a:spLocks noGrp="1"/>
          </p:cNvSpPr>
          <p:nvPr>
            <p:ph type="ctrTitle"/>
          </p:nvPr>
        </p:nvSpPr>
        <p:spPr>
          <a:xfrm>
            <a:off x="0" y="1506125"/>
            <a:ext cx="12192000" cy="14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244"/>
              </a:buClr>
              <a:buSzPct val="100000"/>
              <a:buFont typeface="Source Sans Pro SemiBold"/>
              <a:buNone/>
            </a:pPr>
            <a:r>
              <a:rPr lang="en-US" dirty="0"/>
              <a:t>Math &amp; STEM Content Made Accessible in an eLearning World</a:t>
            </a:r>
            <a:endParaRPr dirty="0"/>
          </a:p>
        </p:txBody>
      </p:sp>
      <p:sp>
        <p:nvSpPr>
          <p:cNvPr id="354" name="Google Shape;354;p80"/>
          <p:cNvSpPr txBox="1">
            <a:spLocks noGrp="1"/>
          </p:cNvSpPr>
          <p:nvPr>
            <p:ph type="subTitle" idx="1"/>
          </p:nvPr>
        </p:nvSpPr>
        <p:spPr>
          <a:xfrm>
            <a:off x="1524000" y="5565144"/>
            <a:ext cx="9144000" cy="9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244"/>
              </a:buClr>
              <a:buSzPts val="2400"/>
              <a:buNone/>
            </a:pPr>
            <a:r>
              <a:rPr lang="en-US"/>
              <a:t>Louis Shanafelt</a:t>
            </a:r>
            <a:endParaRPr/>
          </a:p>
        </p:txBody>
      </p:sp>
      <p:sp>
        <p:nvSpPr>
          <p:cNvPr id="355" name="Google Shape;355;p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65963" y="3313627"/>
            <a:ext cx="2660100" cy="2097900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3">
              <a:alphaModFix/>
            </a:blip>
            <a:stretch>
              <a:fillRect/>
            </a:stretch>
          </a:blip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89"/>
          <p:cNvSpPr txBox="1"/>
          <p:nvPr/>
        </p:nvSpPr>
        <p:spPr>
          <a:xfrm>
            <a:off x="1462100" y="4480800"/>
            <a:ext cx="9144000" cy="13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00">
              <a:solidFill>
                <a:srgbClr val="5F6368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00">
              <a:solidFill>
                <a:srgbClr val="5F6368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00">
              <a:solidFill>
                <a:srgbClr val="5F6368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00">
              <a:solidFill>
                <a:srgbClr val="5F6368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rPr>
              <a:t>teaching and learning</a:t>
            </a:r>
            <a:endParaRPr sz="3500">
              <a:solidFill>
                <a:schemeClr val="lt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rPr>
              <a:t>have changed a lot</a:t>
            </a:r>
            <a:endParaRPr sz="3500">
              <a:solidFill>
                <a:schemeClr val="lt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470" name="Google Shape;470;p89" descr="Laptop With Texthelpers On The Scree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5242" y="2606313"/>
            <a:ext cx="2321526" cy="16453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809D13-37AF-2332-A53F-792B7F718D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85421"/>
            <a:ext cx="9144000" cy="1085421"/>
          </a:xfrm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r>
              <a:rPr lang="en-US" dirty="0"/>
              <a:t>Has Teaching &amp; Learning Changed Recently?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3F"/>
        </a:solidFill>
        <a:effectLst/>
      </p:bgPr>
    </p:bg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90"/>
          <p:cNvSpPr txBox="1"/>
          <p:nvPr/>
        </p:nvSpPr>
        <p:spPr>
          <a:xfrm>
            <a:off x="2703866" y="2161567"/>
            <a:ext cx="2356800" cy="13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rPr>
              <a:t>60%</a:t>
            </a:r>
            <a:endParaRPr sz="8000">
              <a:solidFill>
                <a:srgbClr val="FFFFFF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488" name="Google Shape;488;p90"/>
          <p:cNvSpPr txBox="1"/>
          <p:nvPr/>
        </p:nvSpPr>
        <p:spPr>
          <a:xfrm>
            <a:off x="2703867" y="3519167"/>
            <a:ext cx="2356800" cy="5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of 4th graders</a:t>
            </a:r>
            <a:endParaRPr sz="21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9" name="Google Shape;489;p90"/>
          <p:cNvSpPr txBox="1"/>
          <p:nvPr/>
        </p:nvSpPr>
        <p:spPr>
          <a:xfrm>
            <a:off x="7207516" y="2161567"/>
            <a:ext cx="2356800" cy="13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rPr>
              <a:t>67%</a:t>
            </a:r>
            <a:endParaRPr sz="8000">
              <a:solidFill>
                <a:srgbClr val="FFFFFF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490" name="Google Shape;490;p90"/>
          <p:cNvSpPr txBox="1"/>
          <p:nvPr/>
        </p:nvSpPr>
        <p:spPr>
          <a:xfrm>
            <a:off x="7207517" y="3563308"/>
            <a:ext cx="2356800" cy="5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of 8th graders</a:t>
            </a:r>
            <a:endParaRPr sz="21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1" name="Google Shape;491;p90"/>
          <p:cNvSpPr txBox="1"/>
          <p:nvPr/>
        </p:nvSpPr>
        <p:spPr>
          <a:xfrm>
            <a:off x="0" y="834733"/>
            <a:ext cx="12192000" cy="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rPr>
              <a:t>score below proficient in math</a:t>
            </a:r>
            <a:endParaRPr sz="4800" b="1" baseline="30000">
              <a:solidFill>
                <a:srgbClr val="FFFFFF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492" name="Google Shape;492;p90"/>
          <p:cNvSpPr txBox="1"/>
          <p:nvPr/>
        </p:nvSpPr>
        <p:spPr>
          <a:xfrm>
            <a:off x="249100" y="6413067"/>
            <a:ext cx="3492300" cy="3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Nation’s Report Card</a:t>
            </a:r>
            <a:endParaRPr sz="1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3" name="Google Shape;493;p90" descr="Arrow pointing downwards indicating the decline of students showing proficiency in Math"/>
          <p:cNvSpPr/>
          <p:nvPr/>
        </p:nvSpPr>
        <p:spPr>
          <a:xfrm>
            <a:off x="3384467" y="4231317"/>
            <a:ext cx="995700" cy="20055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 cap="flat" cmpd="sng">
            <a:solidFill>
              <a:srgbClr val="00B7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90" descr="Arrow pointing downwards indicating the decline of students showing proficiency in Math"/>
          <p:cNvSpPr/>
          <p:nvPr/>
        </p:nvSpPr>
        <p:spPr>
          <a:xfrm>
            <a:off x="7888100" y="4244783"/>
            <a:ext cx="995700" cy="20055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 cap="flat" cmpd="sng">
            <a:solidFill>
              <a:srgbClr val="00B7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866194-A04A-6A6D-548D-9FF63FC7C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-763500"/>
            <a:ext cx="11360700" cy="763500"/>
          </a:xfrm>
        </p:spPr>
        <p:txBody>
          <a:bodyPr spcFirstLastPara="1" wrap="square" lIns="121900" tIns="121900" rIns="121900" bIns="121900" anchor="b" anchorCtr="0">
            <a:normAutofit fontScale="90000"/>
          </a:bodyPr>
          <a:lstStyle/>
          <a:p>
            <a:r>
              <a:rPr lang="en-US" dirty="0"/>
              <a:t>Many Students Struggle With STEM Curriculum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91"/>
          <p:cNvSpPr txBox="1"/>
          <p:nvPr/>
        </p:nvSpPr>
        <p:spPr>
          <a:xfrm>
            <a:off x="1247716" y="3178946"/>
            <a:ext cx="2356800" cy="13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00B7FF"/>
                </a:solidFill>
                <a:latin typeface="Lexend Deca"/>
                <a:ea typeface="Lexend Deca"/>
                <a:cs typeface="Lexend Deca"/>
                <a:sym typeface="Lexend Deca"/>
              </a:rPr>
              <a:t>13%</a:t>
            </a:r>
            <a:endParaRPr sz="8000">
              <a:solidFill>
                <a:srgbClr val="00B7FF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00" name="Google Shape;500;p91"/>
          <p:cNvSpPr txBox="1"/>
          <p:nvPr/>
        </p:nvSpPr>
        <p:spPr>
          <a:xfrm>
            <a:off x="8587516" y="3178946"/>
            <a:ext cx="2356800" cy="13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00B7FF"/>
                </a:solidFill>
                <a:latin typeface="Lexend Deca"/>
                <a:ea typeface="Lexend Deca"/>
                <a:cs typeface="Lexend Deca"/>
                <a:sym typeface="Lexend Deca"/>
              </a:rPr>
              <a:t>29%</a:t>
            </a:r>
            <a:endParaRPr sz="8000">
              <a:solidFill>
                <a:srgbClr val="00B7FF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501" name="Google Shape;501;p91" descr="College Graduation Ha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7850" y="2752022"/>
            <a:ext cx="3156333" cy="2211434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91"/>
          <p:cNvSpPr txBox="1"/>
          <p:nvPr/>
        </p:nvSpPr>
        <p:spPr>
          <a:xfrm>
            <a:off x="334233" y="4671367"/>
            <a:ext cx="4104900" cy="5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less likely to graduate high school</a:t>
            </a:r>
            <a:endParaRPr sz="19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3" name="Google Shape;503;p91"/>
          <p:cNvSpPr txBox="1"/>
          <p:nvPr/>
        </p:nvSpPr>
        <p:spPr>
          <a:xfrm>
            <a:off x="7717098" y="4671367"/>
            <a:ext cx="4104900" cy="5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less likely to attend college</a:t>
            </a:r>
            <a:endParaRPr sz="19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4" name="Google Shape;504;p91"/>
          <p:cNvSpPr txBox="1"/>
          <p:nvPr/>
        </p:nvSpPr>
        <p:spPr>
          <a:xfrm>
            <a:off x="0" y="1059233"/>
            <a:ext cx="12192000" cy="5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>
                <a:solidFill>
                  <a:srgbClr val="595959"/>
                </a:solidFill>
                <a:latin typeface="Lexend Deca"/>
                <a:ea typeface="Lexend Deca"/>
                <a:cs typeface="Lexend Deca"/>
                <a:sym typeface="Lexend Deca"/>
              </a:rPr>
              <a:t>kids with persistent math problems in elementary school are...</a:t>
            </a:r>
            <a:endParaRPr sz="3100" b="1" i="0" u="none" strike="noStrike" cap="none">
              <a:solidFill>
                <a:srgbClr val="595959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13" name="Google Shape;513;p91"/>
          <p:cNvSpPr txBox="1"/>
          <p:nvPr/>
        </p:nvSpPr>
        <p:spPr>
          <a:xfrm>
            <a:off x="249100" y="6413067"/>
            <a:ext cx="3492300" cy="3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B4E53"/>
                </a:solidFill>
                <a:latin typeface="Open Sans"/>
                <a:ea typeface="Open Sans"/>
                <a:cs typeface="Open Sans"/>
                <a:sym typeface="Open Sans"/>
              </a:rPr>
              <a:t>Source: </a:t>
            </a:r>
            <a:r>
              <a:rPr lang="en-US" sz="1600" u="sng">
                <a:solidFill>
                  <a:srgbClr val="00B7FF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PhysOrg.com</a:t>
            </a:r>
            <a:endParaRPr sz="1600">
              <a:solidFill>
                <a:srgbClr val="00B7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4" name="Google Shape;514;p9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03933" y="233567"/>
            <a:ext cx="2167500" cy="542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1836F1-594E-252E-3BAD-55A3856C1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133" y="-1122300"/>
            <a:ext cx="10476300" cy="1122300"/>
          </a:xfrm>
        </p:spPr>
        <p:txBody>
          <a:bodyPr spcFirstLastPara="1" wrap="square" lIns="121900" tIns="121900" rIns="121900" bIns="121900" anchor="b" anchorCtr="0">
            <a:normAutofit fontScale="90000"/>
          </a:bodyPr>
          <a:lstStyle/>
          <a:p>
            <a:r>
              <a:rPr lang="en-US" dirty="0"/>
              <a:t>Most Who Struggle Early, Struggle Late Also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7FF"/>
        </a:solidFill>
        <a:effectLst/>
      </p:bgPr>
    </p:bg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9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33" y="5287667"/>
            <a:ext cx="12192000" cy="1570500"/>
          </a:xfrm>
          <a:prstGeom prst="rect">
            <a:avLst/>
          </a:prstGeom>
          <a:solidFill>
            <a:srgbClr val="828487"/>
          </a:solidFill>
          <a:ln w="9525" cap="flat" cmpd="sng">
            <a:solidFill>
              <a:srgbClr val="8284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92"/>
          <p:cNvSpPr txBox="1"/>
          <p:nvPr/>
        </p:nvSpPr>
        <p:spPr>
          <a:xfrm>
            <a:off x="606567" y="1066567"/>
            <a:ext cx="10968000" cy="7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2800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rPr>
              <a:t>attitudes formed as early as middle school have the ability to influence whether students want to pursue careers in STEM</a:t>
            </a:r>
            <a:endParaRPr sz="2800">
              <a:solidFill>
                <a:srgbClr val="FFFFFF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2100" b="1">
              <a:solidFill>
                <a:srgbClr val="4B4E53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4B4E53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533" name="Google Shape;533;p92" descr="2 Coffee Cups with Scissors, Ruler, and pencils in it.  The STEM Logo appears with a Texthelper holding a compas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2734650"/>
            <a:ext cx="11687405" cy="3920150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92"/>
          <p:cNvSpPr txBox="1"/>
          <p:nvPr/>
        </p:nvSpPr>
        <p:spPr>
          <a:xfrm>
            <a:off x="249100" y="6413067"/>
            <a:ext cx="3492300" cy="3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Source: </a:t>
            </a:r>
            <a:r>
              <a:rPr lang="en-US" sz="1600" u="sng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MDPI</a:t>
            </a:r>
            <a:endParaRPr sz="1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413865-E81C-8C90-F006-70394305E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-763500"/>
            <a:ext cx="11360700" cy="763500"/>
          </a:xfr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dirty="0"/>
              <a:t>Attitudes Are Formed Early On…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3F"/>
        </a:solidFill>
        <a:effectLst/>
      </p:bgPr>
    </p:bg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Google Shape;551;p9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696533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93"/>
          <p:cNvSpPr txBox="1"/>
          <p:nvPr/>
        </p:nvSpPr>
        <p:spPr>
          <a:xfrm>
            <a:off x="8" y="685767"/>
            <a:ext cx="12192000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rPr>
              <a:t>need to build a STEM workforce</a:t>
            </a:r>
            <a:endParaRPr sz="4500" i="0" u="none" strike="noStrike" cap="none">
              <a:solidFill>
                <a:srgbClr val="FFFFFF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53" name="Google Shape;553;p93"/>
          <p:cNvSpPr txBox="1"/>
          <p:nvPr/>
        </p:nvSpPr>
        <p:spPr>
          <a:xfrm>
            <a:off x="1902400" y="4993300"/>
            <a:ext cx="8340900" cy="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there are </a:t>
            </a:r>
            <a:r>
              <a:rPr lang="en-US" sz="32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26 million</a:t>
            </a:r>
            <a:r>
              <a:rPr lang="en-US" sz="3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STEM jobs in the US </a:t>
            </a:r>
            <a:r>
              <a:rPr lang="en-US" sz="32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20%</a:t>
            </a:r>
            <a:r>
              <a:rPr lang="en-US" sz="3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of all US jobs are STEM-based</a:t>
            </a:r>
            <a:endParaRPr sz="3200" baseline="30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4" name="Google Shape;554;p93"/>
          <p:cNvSpPr txBox="1"/>
          <p:nvPr/>
        </p:nvSpPr>
        <p:spPr>
          <a:xfrm>
            <a:off x="249100" y="6413067"/>
            <a:ext cx="3492300" cy="3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Source: </a:t>
            </a:r>
            <a:r>
              <a:rPr lang="en-US" sz="1600" u="sng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Bureau of Labor Statistics</a:t>
            </a:r>
            <a:endParaRPr sz="1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B88C4A-180B-4235-8FB8-87E99E74F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133" y="-1122300"/>
            <a:ext cx="10476300" cy="1122300"/>
          </a:xfrm>
        </p:spPr>
        <p:txBody>
          <a:bodyPr spcFirstLastPara="1" wrap="square" lIns="121900" tIns="121900" rIns="121900" bIns="121900" anchor="b" anchorCtr="0">
            <a:normAutofit fontScale="90000"/>
          </a:bodyPr>
          <a:lstStyle/>
          <a:p>
            <a:r>
              <a:rPr lang="en-US" dirty="0"/>
              <a:t>Many Jobs Will Be Available In The STEM Field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5D6"/>
        </a:solidFill>
        <a:effectLst/>
      </p:bgPr>
    </p:bg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94"/>
          <p:cNvSpPr txBox="1"/>
          <p:nvPr/>
        </p:nvSpPr>
        <p:spPr>
          <a:xfrm>
            <a:off x="2300600" y="880733"/>
            <a:ext cx="7590900" cy="11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4000" b="1" dirty="0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rPr>
              <a:t>Demo time</a:t>
            </a:r>
            <a:endParaRPr sz="4000" b="1" dirty="0">
              <a:solidFill>
                <a:srgbClr val="FFFFFF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560" name="Google Shape;560;p9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9467" y="2470142"/>
            <a:ext cx="12192000" cy="43878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A58B146-24AC-E0F3-5C96-E16DFA2E3F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5600" y="-763500"/>
            <a:ext cx="11360700" cy="763500"/>
          </a:xfr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dirty="0"/>
              <a:t>Demo Time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Google Shape;577;p9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6794" y="1416349"/>
            <a:ext cx="6204189" cy="3721478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95"/>
          <p:cNvSpPr txBox="1"/>
          <p:nvPr/>
        </p:nvSpPr>
        <p:spPr>
          <a:xfrm>
            <a:off x="459975" y="606750"/>
            <a:ext cx="4969500" cy="54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65A4"/>
                </a:solidFill>
                <a:latin typeface="Lexend Deca"/>
                <a:ea typeface="Lexend Deca"/>
                <a:cs typeface="Lexend Deca"/>
                <a:sym typeface="Lexend Deca"/>
              </a:rPr>
              <a:t>Creating Digital &amp; Accessible Math</a:t>
            </a:r>
            <a:endParaRPr sz="2400" b="1" dirty="0">
              <a:solidFill>
                <a:srgbClr val="0065A4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0065A4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65A4"/>
              </a:buClr>
              <a:buSzPts val="1400"/>
              <a:buFont typeface="Open Sans"/>
              <a:buChar char="●"/>
            </a:pPr>
            <a:r>
              <a:rPr lang="en-US" dirty="0">
                <a:solidFill>
                  <a:srgbClr val="0065A4"/>
                </a:solidFill>
                <a:latin typeface="Open Sans"/>
                <a:ea typeface="Open Sans"/>
                <a:cs typeface="Open Sans"/>
                <a:sym typeface="Open Sans"/>
              </a:rPr>
              <a:t>Each Math Insert Created By </a:t>
            </a:r>
            <a:r>
              <a:rPr lang="en-US" dirty="0" err="1">
                <a:solidFill>
                  <a:srgbClr val="0065A4"/>
                </a:solidFill>
                <a:latin typeface="Open Sans"/>
                <a:ea typeface="Open Sans"/>
                <a:cs typeface="Open Sans"/>
                <a:sym typeface="Open Sans"/>
              </a:rPr>
              <a:t>Equatio</a:t>
            </a:r>
            <a:r>
              <a:rPr lang="en-US" dirty="0">
                <a:solidFill>
                  <a:srgbClr val="0065A4"/>
                </a:solidFill>
                <a:latin typeface="Open Sans"/>
                <a:ea typeface="Open Sans"/>
                <a:cs typeface="Open Sans"/>
                <a:sym typeface="Open Sans"/>
              </a:rPr>
              <a:t> Carries With It Alt Text &amp; MathML</a:t>
            </a:r>
            <a:endParaRPr dirty="0">
              <a:solidFill>
                <a:srgbClr val="0065A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65A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65A4"/>
              </a:buClr>
              <a:buSzPts val="1400"/>
              <a:buFont typeface="Open Sans"/>
              <a:buChar char="●"/>
            </a:pPr>
            <a:r>
              <a:rPr lang="en-US" dirty="0">
                <a:solidFill>
                  <a:srgbClr val="0065A4"/>
                </a:solidFill>
                <a:latin typeface="Open Sans"/>
                <a:ea typeface="Open Sans"/>
                <a:cs typeface="Open Sans"/>
                <a:sym typeface="Open Sans"/>
              </a:rPr>
              <a:t>Alt Text Is Supported By Collaborative Platforms Such As Google &amp; Microsoft</a:t>
            </a:r>
            <a:endParaRPr dirty="0">
              <a:solidFill>
                <a:srgbClr val="0065A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65A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65A4"/>
              </a:buClr>
              <a:buSzPts val="1400"/>
              <a:buFont typeface="Open Sans"/>
              <a:buChar char="●"/>
            </a:pPr>
            <a:r>
              <a:rPr lang="en-US" dirty="0">
                <a:solidFill>
                  <a:srgbClr val="0065A4"/>
                </a:solidFill>
                <a:latin typeface="Open Sans"/>
                <a:ea typeface="Open Sans"/>
                <a:cs typeface="Open Sans"/>
                <a:sym typeface="Open Sans"/>
              </a:rPr>
              <a:t>Commonly Used LMS Providers Also Support Alt Text</a:t>
            </a:r>
            <a:endParaRPr dirty="0">
              <a:solidFill>
                <a:srgbClr val="0065A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79" name="Google Shape;579;p95" descr="Laptop computer showing how Equatio provides Alt Tex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2225" y="1794425"/>
            <a:ext cx="5091302" cy="29057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1143BD-1332-0F44-A164-06FB73C07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23348"/>
            <a:ext cx="10515600" cy="923348"/>
          </a:xfrm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r>
              <a:rPr lang="en-US" dirty="0">
                <a:solidFill>
                  <a:srgbClr val="0065A4"/>
                </a:solidFill>
                <a:latin typeface="Lexend Deca"/>
                <a:ea typeface="Lexend Deca"/>
                <a:cs typeface="Lexend Deca"/>
                <a:sym typeface="Lexend Deca"/>
              </a:rPr>
              <a:t>Creating Digital &amp; Accessible Math</a:t>
            </a:r>
            <a:br>
              <a:rPr lang="en-US" dirty="0">
                <a:solidFill>
                  <a:srgbClr val="0065A4"/>
                </a:solidFill>
                <a:latin typeface="Lexend Deca"/>
                <a:ea typeface="Lexend Deca"/>
                <a:cs typeface="Lexend Deca"/>
                <a:sym typeface="Lexend Deca"/>
              </a:rPr>
            </a:b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Google Shape;584;p9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6794" y="1416349"/>
            <a:ext cx="6204190" cy="3721477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96"/>
          <p:cNvSpPr txBox="1"/>
          <p:nvPr/>
        </p:nvSpPr>
        <p:spPr>
          <a:xfrm>
            <a:off x="459995" y="606738"/>
            <a:ext cx="4969791" cy="534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65A4"/>
                </a:solidFill>
                <a:latin typeface="Lexend Deca"/>
                <a:ea typeface="Lexend Deca"/>
                <a:cs typeface="Lexend Deca"/>
                <a:sym typeface="Lexend Deca"/>
              </a:rPr>
              <a:t>Creating Digital &amp; Accessible Math</a:t>
            </a:r>
            <a:endParaRPr sz="2400" b="1">
              <a:solidFill>
                <a:srgbClr val="0065A4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065A4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65A4"/>
              </a:buClr>
              <a:buSzPts val="1400"/>
              <a:buFont typeface="Open Sans"/>
              <a:buChar char="●"/>
            </a:pPr>
            <a:r>
              <a:rPr lang="en-US">
                <a:solidFill>
                  <a:srgbClr val="0065A4"/>
                </a:solidFill>
                <a:latin typeface="Open Sans"/>
                <a:ea typeface="Open Sans"/>
                <a:cs typeface="Open Sans"/>
                <a:sym typeface="Open Sans"/>
              </a:rPr>
              <a:t>Use the Screenshot Reader To Pull A Box Around Math &amp; STEM To Hear The Math Played Aloud.</a:t>
            </a:r>
            <a:endParaRPr>
              <a:solidFill>
                <a:srgbClr val="0065A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65A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65A4"/>
              </a:buClr>
              <a:buSzPts val="1400"/>
              <a:buFont typeface="Open Sans"/>
              <a:buChar char="●"/>
            </a:pPr>
            <a:r>
              <a:rPr lang="en-US">
                <a:solidFill>
                  <a:srgbClr val="0065A4"/>
                </a:solidFill>
                <a:latin typeface="Open Sans"/>
                <a:ea typeface="Open Sans"/>
                <a:cs typeface="Open Sans"/>
                <a:sym typeface="Open Sans"/>
              </a:rPr>
              <a:t>Then Copy The LaTex &amp; Bring It Into Equatio To Convert It Into Accessible Math</a:t>
            </a:r>
            <a:endParaRPr>
              <a:solidFill>
                <a:srgbClr val="0065A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86" name="Google Shape;586;p96" descr="An image showing how the Screenshot Reader can read math anywhere on the open web including Khan Academy math that was written with a yellow highlighter using handwriti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6300" y="1794975"/>
            <a:ext cx="5117225" cy="29142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35D631-B6E9-C176-91B4-2585B6E5F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23348"/>
            <a:ext cx="10515600" cy="923348"/>
          </a:xfrm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r>
              <a:rPr lang="en-US" dirty="0"/>
              <a:t>Using The Screenshot Reader To Read Math Aloud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1" name="Google Shape;591;p9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9966" y="606775"/>
            <a:ext cx="11262828" cy="5323000"/>
            <a:chOff x="459975" y="606750"/>
            <a:chExt cx="8455576" cy="4296900"/>
          </a:xfrm>
        </p:grpSpPr>
        <p:pic>
          <p:nvPicPr>
            <p:cNvPr id="592" name="Google Shape;592;p9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52850" y="1257301"/>
              <a:ext cx="4662701" cy="29903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3" name="Google Shape;593;p97"/>
            <p:cNvSpPr txBox="1"/>
            <p:nvPr/>
          </p:nvSpPr>
          <p:spPr>
            <a:xfrm>
              <a:off x="459975" y="606750"/>
              <a:ext cx="3735000" cy="429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rgbClr val="0065A4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Creating Digital &amp; Accessible Math</a:t>
              </a:r>
              <a:endParaRPr sz="2400" b="1">
                <a:solidFill>
                  <a:srgbClr val="0065A4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>
                <a:solidFill>
                  <a:srgbClr val="0065A4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  <a:p>
              <a:pPr marL="457200" lvl="0" indent="-3175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65A4"/>
                </a:buClr>
                <a:buSzPts val="1400"/>
                <a:buFont typeface="Open Sans"/>
                <a:buChar char="●"/>
              </a:pPr>
              <a:r>
                <a:rPr lang="en-US">
                  <a:solidFill>
                    <a:srgbClr val="0065A4"/>
                  </a:solidFill>
                  <a:latin typeface="Open Sans"/>
                  <a:ea typeface="Open Sans"/>
                  <a:cs typeface="Open Sans"/>
                  <a:sym typeface="Open Sans"/>
                </a:rPr>
                <a:t>Use The Equatio Screenshot Reader On PDFs To Read Math Aloud </a:t>
              </a:r>
              <a:endParaRPr>
                <a:solidFill>
                  <a:srgbClr val="0065A4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45720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65A4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457200" lvl="0" indent="-3175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65A4"/>
                </a:buClr>
                <a:buSzPts val="1400"/>
                <a:buFont typeface="Open Sans"/>
                <a:buChar char="●"/>
              </a:pPr>
              <a:r>
                <a:rPr lang="en-US">
                  <a:solidFill>
                    <a:srgbClr val="0065A4"/>
                  </a:solidFill>
                  <a:latin typeface="Open Sans"/>
                  <a:ea typeface="Open Sans"/>
                  <a:cs typeface="Open Sans"/>
                  <a:sym typeface="Open Sans"/>
                </a:rPr>
                <a:t>Click On Edit Math With Equatio To Pull Content Into Your Math Editor</a:t>
              </a:r>
              <a:endParaRPr>
                <a:solidFill>
                  <a:srgbClr val="0065A4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594" name="Google Shape;594;p97" descr="An image showing how you can OCR math on a PDF inside of OrbitNot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3825" y="1794975"/>
            <a:ext cx="5136850" cy="289325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2A7782-B47E-3AD9-9D31-142EDC7C5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23348"/>
            <a:ext cx="10515600" cy="923348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 dirty="0"/>
              <a:t>Using OCR Technology On PDFs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9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9970" y="606750"/>
            <a:ext cx="11300032" cy="5359953"/>
            <a:chOff x="459975" y="606750"/>
            <a:chExt cx="8455576" cy="4296900"/>
          </a:xfrm>
        </p:grpSpPr>
        <p:pic>
          <p:nvPicPr>
            <p:cNvPr id="600" name="Google Shape;600;p9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52850" y="1257301"/>
              <a:ext cx="4662701" cy="29903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1" name="Google Shape;601;p98"/>
            <p:cNvSpPr txBox="1"/>
            <p:nvPr/>
          </p:nvSpPr>
          <p:spPr>
            <a:xfrm>
              <a:off x="459975" y="606750"/>
              <a:ext cx="3853500" cy="429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rgbClr val="0065A4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Converting Physical Print-Based Documents To Digital</a:t>
              </a:r>
              <a:endParaRPr sz="2400" b="1" dirty="0">
                <a:solidFill>
                  <a:srgbClr val="0065A4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 dirty="0">
                <a:solidFill>
                  <a:srgbClr val="0065A4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  <a:p>
              <a:pPr marL="457200" lvl="0" indent="-3175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65A4"/>
                </a:buClr>
                <a:buSzPts val="1400"/>
                <a:buFont typeface="Open Sans"/>
                <a:buChar char="●"/>
              </a:pPr>
              <a:r>
                <a:rPr lang="en-US" dirty="0">
                  <a:solidFill>
                    <a:srgbClr val="0065A4"/>
                  </a:solidFill>
                  <a:latin typeface="Open Sans"/>
                  <a:ea typeface="Open Sans"/>
                  <a:cs typeface="Open Sans"/>
                  <a:sym typeface="Open Sans"/>
                </a:rPr>
                <a:t>Use </a:t>
              </a:r>
              <a:r>
                <a:rPr lang="en-US" dirty="0" err="1">
                  <a:solidFill>
                    <a:srgbClr val="0065A4"/>
                  </a:solidFill>
                  <a:latin typeface="Open Sans"/>
                  <a:ea typeface="Open Sans"/>
                  <a:cs typeface="Open Sans"/>
                  <a:sym typeface="Open Sans"/>
                </a:rPr>
                <a:t>Equatio</a:t>
              </a:r>
              <a:r>
                <a:rPr lang="en-US" dirty="0">
                  <a:solidFill>
                    <a:srgbClr val="0065A4"/>
                  </a:solidFill>
                  <a:latin typeface="Open Sans"/>
                  <a:ea typeface="Open Sans"/>
                  <a:cs typeface="Open Sans"/>
                  <a:sym typeface="Open Sans"/>
                </a:rPr>
                <a:t> Mobile To Scan Handwritten Math &amp; Turn It Into Digital Accessible Math </a:t>
              </a:r>
              <a:endParaRPr dirty="0">
                <a:solidFill>
                  <a:srgbClr val="0065A4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45720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0065A4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457200" lvl="0" indent="-3175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65A4"/>
                </a:buClr>
                <a:buSzPts val="1400"/>
                <a:buFont typeface="Open Sans"/>
                <a:buChar char="●"/>
              </a:pPr>
              <a:r>
                <a:rPr lang="en-US" dirty="0">
                  <a:solidFill>
                    <a:srgbClr val="0065A4"/>
                  </a:solidFill>
                  <a:latin typeface="Open Sans"/>
                  <a:ea typeface="Open Sans"/>
                  <a:cs typeface="Open Sans"/>
                  <a:sym typeface="Open Sans"/>
                </a:rPr>
                <a:t>Send That Scanned Math Into An Active Document</a:t>
              </a:r>
              <a:endParaRPr dirty="0">
                <a:solidFill>
                  <a:srgbClr val="0065A4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602" name="Google Shape;602;p98" descr="An image showing how you can scan handwritten math using Equatio Mobile, and turn it into digital and accessible math and then sending that math into a Google Doc for example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5775" y="1837050"/>
            <a:ext cx="5149885" cy="28993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1E48E1-E5BF-87E4-9266-5B0712D17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23348"/>
            <a:ext cx="10515600" cy="923348"/>
          </a:xfrm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244"/>
              </a:buClr>
              <a:buSzPts val="1800"/>
              <a:buFont typeface="Source Sans Pro SemiBold"/>
              <a:buNone/>
              <a:tabLst/>
              <a:defRPr/>
            </a:pPr>
            <a:r>
              <a:rPr lang="en-US" sz="4400" b="1" i="0" u="none" strike="noStrike" cap="none" dirty="0">
                <a:solidFill>
                  <a:srgbClr val="003244"/>
                </a:solidFill>
                <a:effectLst/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Converting Physical Print-Based Documents To Digital</a:t>
            </a:r>
            <a:endParaRPr lang="en-US" dirty="0">
              <a:effectLst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81" descr="Hello, I’m Louis"/>
          <p:cNvSpPr/>
          <p:nvPr/>
        </p:nvSpPr>
        <p:spPr>
          <a:xfrm>
            <a:off x="6107633" y="-8733"/>
            <a:ext cx="6084300" cy="6866700"/>
          </a:xfrm>
          <a:prstGeom prst="rect">
            <a:avLst/>
          </a:prstGeom>
          <a:solidFill>
            <a:srgbClr val="0085D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4400"/>
            <a:ext cx="6151200" cy="6866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2" name="Google Shape;362;p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9133" y="1447617"/>
            <a:ext cx="3452933" cy="3962767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81"/>
          <p:cNvSpPr txBox="1"/>
          <p:nvPr/>
        </p:nvSpPr>
        <p:spPr>
          <a:xfrm>
            <a:off x="6731633" y="1159883"/>
            <a:ext cx="4592700" cy="11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 fontScale="925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rPr>
              <a:t>Hello, I’m Louis.</a:t>
            </a:r>
            <a:endParaRPr sz="4400" b="1" dirty="0">
              <a:solidFill>
                <a:srgbClr val="FFFFFF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364" name="Google Shape;364;p81" descr="Louis Shanafelt&#13;&#10;Product Manager&#13;&#10;Texthelp&#13;&#10;&#10;@LouisShanafelt&#13;&#10;L.Shanafelt@texthelp.com&#13;&#10;"/>
          <p:cNvSpPr txBox="1"/>
          <p:nvPr/>
        </p:nvSpPr>
        <p:spPr>
          <a:xfrm>
            <a:off x="6731633" y="2514917"/>
            <a:ext cx="4836300" cy="31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Louis </a:t>
            </a:r>
            <a:r>
              <a:rPr lang="en-US" sz="2700" b="1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Shanafelt</a:t>
            </a:r>
            <a:endParaRPr sz="2700" b="1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Product Manager</a:t>
            </a:r>
            <a:endParaRPr sz="27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Texthelp</a:t>
            </a:r>
            <a:endParaRPr sz="2700" b="1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u="sng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@LouisShanafelt</a:t>
            </a:r>
            <a:endParaRPr sz="2700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u="sng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L.Shanafelt@texthelp.com</a:t>
            </a:r>
            <a:endParaRPr sz="2700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F8A7B01-4864-CADF-23E9-55509373851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5600" y="-763500"/>
            <a:ext cx="11360700" cy="763500"/>
          </a:xfr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dirty="0"/>
              <a:t>Presenter Introduction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7" name="Google Shape;607;p9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9987" y="606773"/>
            <a:ext cx="11312716" cy="5644838"/>
            <a:chOff x="459975" y="606750"/>
            <a:chExt cx="8455576" cy="4296900"/>
          </a:xfrm>
        </p:grpSpPr>
        <p:pic>
          <p:nvPicPr>
            <p:cNvPr id="608" name="Google Shape;608;p9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52850" y="1257301"/>
              <a:ext cx="4662701" cy="29903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9" name="Google Shape;609;p99"/>
            <p:cNvSpPr txBox="1"/>
            <p:nvPr/>
          </p:nvSpPr>
          <p:spPr>
            <a:xfrm>
              <a:off x="459975" y="606750"/>
              <a:ext cx="3853500" cy="429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rgbClr val="0065A4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Converting Physical Print-Based Documents To Digital</a:t>
              </a:r>
              <a:endParaRPr sz="2400" b="1">
                <a:solidFill>
                  <a:srgbClr val="0065A4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>
                <a:solidFill>
                  <a:srgbClr val="0065A4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  <a:p>
              <a:pPr marL="457200" lvl="0" indent="-3175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65A4"/>
                </a:buClr>
                <a:buSzPts val="1400"/>
                <a:buFont typeface="Open Sans"/>
                <a:buChar char="●"/>
              </a:pPr>
              <a:r>
                <a:rPr lang="en-US">
                  <a:solidFill>
                    <a:srgbClr val="0065A4"/>
                  </a:solidFill>
                  <a:latin typeface="Open Sans"/>
                  <a:ea typeface="Open Sans"/>
                  <a:cs typeface="Open Sans"/>
                  <a:sym typeface="Open Sans"/>
                </a:rPr>
                <a:t>Use Equatio Mobile To Scan Physical Documents To Pull A Box Around Multiple Problems &amp; Text</a:t>
              </a:r>
              <a:endParaRPr>
                <a:solidFill>
                  <a:srgbClr val="0065A4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45720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65A4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457200" lvl="0" indent="-3175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65A4"/>
                </a:buClr>
                <a:buSzPts val="1400"/>
                <a:buFont typeface="Open Sans"/>
                <a:buChar char="●"/>
              </a:pPr>
              <a:r>
                <a:rPr lang="en-US">
                  <a:solidFill>
                    <a:srgbClr val="0065A4"/>
                  </a:solidFill>
                  <a:latin typeface="Open Sans"/>
                  <a:ea typeface="Open Sans"/>
                  <a:cs typeface="Open Sans"/>
                  <a:sym typeface="Open Sans"/>
                </a:rPr>
                <a:t>Send That Scanned Math Into A Mathspace Where All Problems Will Be Digital &amp; Accessible</a:t>
              </a:r>
              <a:endParaRPr>
                <a:solidFill>
                  <a:srgbClr val="0065A4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610" name="Google Shape;610;p99" descr="Use Equatio Mobile to OCR full page documents of printed math and then send all that content into a Mathspace making it instantly digital and accessible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8125" y="1848850"/>
            <a:ext cx="5174451" cy="3090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FAD362-C2FF-F9C6-212F-C7A505FAB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23348"/>
            <a:ext cx="10515600" cy="923348"/>
          </a:xfrm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r>
              <a:rPr lang="en-US" dirty="0"/>
              <a:t>Using </a:t>
            </a:r>
            <a:r>
              <a:rPr lang="en-US" dirty="0" err="1"/>
              <a:t>Equatio</a:t>
            </a:r>
            <a:r>
              <a:rPr lang="en-US" dirty="0"/>
              <a:t> Mobile To Scan Full</a:t>
            </a:r>
            <a:r>
              <a:rPr lang="en-US" baseline="0" dirty="0"/>
              <a:t> Page Documents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100"/>
          <p:cNvSpPr txBox="1"/>
          <p:nvPr/>
        </p:nvSpPr>
        <p:spPr>
          <a:xfrm>
            <a:off x="459953" y="606728"/>
            <a:ext cx="5144037" cy="5533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65A4"/>
                </a:solidFill>
                <a:latin typeface="Lexend Deca"/>
                <a:ea typeface="Lexend Deca"/>
                <a:cs typeface="Lexend Deca"/>
                <a:sym typeface="Lexend Deca"/>
              </a:rPr>
              <a:t>2 Challenges Of Providing Equitable Math Instruction</a:t>
            </a:r>
            <a:endParaRPr sz="2400" b="1">
              <a:solidFill>
                <a:srgbClr val="0065A4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065A4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65A4"/>
              </a:buClr>
              <a:buSzPts val="1400"/>
              <a:buFont typeface="Open Sans"/>
              <a:buChar char="●"/>
            </a:pPr>
            <a:r>
              <a:rPr lang="en-US">
                <a:solidFill>
                  <a:srgbClr val="0065A4"/>
                </a:solidFill>
                <a:latin typeface="Open Sans"/>
                <a:ea typeface="Open Sans"/>
                <a:cs typeface="Open Sans"/>
                <a:sym typeface="Open Sans"/>
              </a:rPr>
              <a:t>Scan the QR code from your mobile device	</a:t>
            </a:r>
            <a:endParaRPr>
              <a:solidFill>
                <a:srgbClr val="0065A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65A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65A4"/>
              </a:buClr>
              <a:buSzPts val="1400"/>
              <a:buFont typeface="Open Sans"/>
              <a:buChar char="●"/>
            </a:pPr>
            <a:r>
              <a:rPr lang="en-US">
                <a:solidFill>
                  <a:srgbClr val="0065A4"/>
                </a:solidFill>
                <a:latin typeface="Open Sans"/>
                <a:ea typeface="Open Sans"/>
                <a:cs typeface="Open Sans"/>
                <a:sym typeface="Open Sans"/>
              </a:rPr>
              <a:t>Think about your answer and then input a challenge or two that comes to mind when providing instruction</a:t>
            </a:r>
            <a:endParaRPr>
              <a:solidFill>
                <a:srgbClr val="0065A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16" name="Google Shape;616;p100" descr="A QR code if there is time to do a collaborative activity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6850" y="1138875"/>
            <a:ext cx="4171750" cy="41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22F62F-E5BF-332A-9966-C6EF336BD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23348"/>
            <a:ext cx="10515600" cy="923348"/>
          </a:xfrm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r>
              <a:rPr lang="en-US" dirty="0"/>
              <a:t>An Activity About Providing Equitable</a:t>
            </a:r>
            <a:r>
              <a:rPr lang="en-US" baseline="0" dirty="0"/>
              <a:t> Math Instruction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BBD"/>
        </a:solid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3" name="Google Shape;633;p10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0207" y="664567"/>
            <a:ext cx="10520172" cy="5669308"/>
            <a:chOff x="787675" y="498438"/>
            <a:chExt cx="7890326" cy="4252088"/>
          </a:xfrm>
        </p:grpSpPr>
        <p:sp>
          <p:nvSpPr>
            <p:cNvPr id="634" name="Google Shape;634;p101"/>
            <p:cNvSpPr txBox="1"/>
            <p:nvPr/>
          </p:nvSpPr>
          <p:spPr>
            <a:xfrm>
              <a:off x="787675" y="739225"/>
              <a:ext cx="4596900" cy="401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lt1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Why Equatio?</a:t>
              </a:r>
              <a:endParaRPr sz="3200" b="1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b="1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  <a:p>
              <a:pPr marL="609600" marR="0" lvl="0" indent="-42545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Open Sans"/>
                <a:buChar char="●"/>
              </a:pPr>
              <a:r>
                <a:rPr lang="en-US" sz="19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Makes digital math</a:t>
              </a:r>
              <a:r>
                <a:rPr lang="en-US" sz="1900">
                  <a:solidFill>
                    <a:srgbClr val="666A7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900" b="1">
                  <a:solidFill>
                    <a:srgbClr val="00B7FF"/>
                  </a:solidFill>
                  <a:latin typeface="Open Sans"/>
                  <a:ea typeface="Open Sans"/>
                  <a:cs typeface="Open Sans"/>
                  <a:sym typeface="Open Sans"/>
                </a:rPr>
                <a:t>possible</a:t>
              </a:r>
              <a:endParaRPr sz="1900" b="1">
                <a:solidFill>
                  <a:srgbClr val="9F5D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609600" marR="0" lvl="0" indent="-42545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Open Sans"/>
                <a:buChar char="●"/>
              </a:pPr>
              <a:r>
                <a:rPr lang="en-US" sz="19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Makes digital math</a:t>
              </a:r>
              <a:r>
                <a:rPr lang="en-US" sz="1900">
                  <a:solidFill>
                    <a:srgbClr val="666A7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900" b="1">
                  <a:solidFill>
                    <a:srgbClr val="00B7FF"/>
                  </a:solidFill>
                  <a:latin typeface="Open Sans"/>
                  <a:ea typeface="Open Sans"/>
                  <a:cs typeface="Open Sans"/>
                  <a:sym typeface="Open Sans"/>
                </a:rPr>
                <a:t>easy</a:t>
              </a:r>
              <a:endParaRPr sz="1900">
                <a:solidFill>
                  <a:srgbClr val="666A7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609600" lvl="0" indent="-42545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Open Sans"/>
                <a:buChar char="●"/>
              </a:pPr>
              <a:r>
                <a:rPr lang="en-US" sz="19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Enables</a:t>
              </a:r>
              <a:r>
                <a:rPr lang="en-US" sz="1900">
                  <a:solidFill>
                    <a:srgbClr val="666A7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900" b="1">
                  <a:solidFill>
                    <a:srgbClr val="00B7FF"/>
                  </a:solidFill>
                  <a:latin typeface="Open Sans"/>
                  <a:ea typeface="Open Sans"/>
                  <a:cs typeface="Open Sans"/>
                  <a:sym typeface="Open Sans"/>
                </a:rPr>
                <a:t>blended learning in math/STEM</a:t>
              </a:r>
              <a:endParaRPr sz="1900">
                <a:solidFill>
                  <a:srgbClr val="666A7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609600" marR="0" lvl="0" indent="-42545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Open Sans"/>
                <a:buChar char="●"/>
              </a:pPr>
              <a:r>
                <a:rPr lang="en-US" sz="19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Allows for</a:t>
              </a:r>
              <a:r>
                <a:rPr lang="en-US" sz="1900">
                  <a:solidFill>
                    <a:srgbClr val="666A7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900" b="1">
                  <a:solidFill>
                    <a:srgbClr val="00B7FF"/>
                  </a:solidFill>
                  <a:latin typeface="Open Sans"/>
                  <a:ea typeface="Open Sans"/>
                  <a:cs typeface="Open Sans"/>
                  <a:sym typeface="Open Sans"/>
                </a:rPr>
                <a:t>collaboration </a:t>
              </a:r>
              <a:r>
                <a:rPr lang="en-US" sz="19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in math</a:t>
              </a:r>
              <a:endParaRPr sz="19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609600" marR="0" lvl="0" indent="-42545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Open Sans"/>
                <a:buChar char="●"/>
              </a:pPr>
              <a:r>
                <a:rPr lang="en-US" sz="19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Makes math</a:t>
              </a:r>
              <a:r>
                <a:rPr lang="en-US" sz="1900">
                  <a:solidFill>
                    <a:srgbClr val="666A7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900" b="1">
                  <a:solidFill>
                    <a:srgbClr val="00B7FF"/>
                  </a:solidFill>
                  <a:latin typeface="Open Sans"/>
                  <a:ea typeface="Open Sans"/>
                  <a:cs typeface="Open Sans"/>
                  <a:sym typeface="Open Sans"/>
                </a:rPr>
                <a:t>accessible</a:t>
              </a:r>
              <a:endParaRPr sz="1900">
                <a:solidFill>
                  <a:srgbClr val="666A7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609600" lvl="0" indent="-42545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Open Sans"/>
                <a:buChar char="●"/>
              </a:pPr>
              <a:r>
                <a:rPr lang="en-US" sz="19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Incorporates</a:t>
              </a:r>
              <a:r>
                <a:rPr lang="en-US" sz="1900">
                  <a:solidFill>
                    <a:srgbClr val="666A7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900" b="1">
                  <a:solidFill>
                    <a:srgbClr val="00B7FF"/>
                  </a:solidFill>
                  <a:latin typeface="Open Sans"/>
                  <a:ea typeface="Open Sans"/>
                  <a:cs typeface="Open Sans"/>
                  <a:sym typeface="Open Sans"/>
                </a:rPr>
                <a:t>Desmos</a:t>
              </a:r>
              <a:r>
                <a:rPr lang="en-US" sz="1900">
                  <a:solidFill>
                    <a:srgbClr val="00B7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9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digital graphing tool</a:t>
              </a:r>
              <a:endParaRPr sz="1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609600" lvl="0" indent="-42545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Open Sans"/>
                <a:buChar char="●"/>
              </a:pPr>
              <a:r>
                <a:rPr lang="en-US" sz="1900" b="1">
                  <a:solidFill>
                    <a:srgbClr val="00B7FF"/>
                  </a:solidFill>
                  <a:latin typeface="Open Sans"/>
                  <a:ea typeface="Open Sans"/>
                  <a:cs typeface="Open Sans"/>
                  <a:sym typeface="Open Sans"/>
                </a:rPr>
                <a:t>Reads all math content</a:t>
              </a:r>
              <a:r>
                <a:rPr lang="en-US" sz="1900" b="1">
                  <a:solidFill>
                    <a:srgbClr val="9F5D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9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aloud</a:t>
              </a:r>
              <a:r>
                <a:rPr lang="en-US" sz="1900">
                  <a:solidFill>
                    <a:srgbClr val="666A7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endParaRPr sz="1900">
                <a:solidFill>
                  <a:srgbClr val="666A7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666A7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666A70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  <a:p>
              <a:pPr marL="60960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1">
                <a:solidFill>
                  <a:srgbClr val="9F5DFF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  <p:pic>
          <p:nvPicPr>
            <p:cNvPr id="635" name="Google Shape;635;p10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223375" y="498438"/>
              <a:ext cx="3454626" cy="421991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E55E817-D067-AF25-1615-B19972D4E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-763500"/>
            <a:ext cx="11360700" cy="763500"/>
          </a:xfrm>
        </p:spPr>
        <p:txBody>
          <a:bodyPr spcFirstLastPara="1" wrap="square" lIns="121900" tIns="121900" rIns="121900" bIns="121900" anchor="b" anchorCtr="0">
            <a:normAutofit fontScale="90000"/>
          </a:bodyPr>
          <a:lstStyle/>
          <a:p>
            <a:r>
              <a:rPr lang="en-US" dirty="0"/>
              <a:t>Why Should You Consider </a:t>
            </a:r>
            <a:r>
              <a:rPr lang="en-US" dirty="0" err="1"/>
              <a:t>Equatio</a:t>
            </a:r>
            <a:r>
              <a:rPr lang="en-US" dirty="0"/>
              <a:t>?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3F"/>
        </a:solid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102"/>
          <p:cNvSpPr txBox="1"/>
          <p:nvPr/>
        </p:nvSpPr>
        <p:spPr>
          <a:xfrm>
            <a:off x="1163633" y="859098"/>
            <a:ext cx="5864400" cy="52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rPr>
              <a:t>Why Equatio?</a:t>
            </a:r>
            <a:endParaRPr sz="1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666A7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609600" lvl="0" indent="-425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Varela Round"/>
              <a:buChar char="●"/>
            </a:pPr>
            <a:r>
              <a:rPr lang="en-US" sz="1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Based on</a:t>
            </a:r>
            <a:r>
              <a:rPr lang="en-US" sz="1900">
                <a:solidFill>
                  <a:srgbClr val="666A7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00" b="1">
                <a:solidFill>
                  <a:srgbClr val="00B7FF"/>
                </a:solidFill>
                <a:latin typeface="Open Sans"/>
                <a:ea typeface="Open Sans"/>
                <a:cs typeface="Open Sans"/>
                <a:sym typeface="Open Sans"/>
              </a:rPr>
              <a:t>UDL</a:t>
            </a:r>
            <a:r>
              <a:rPr lang="en-US" sz="1900" b="1">
                <a:solidFill>
                  <a:srgbClr val="9F5D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principles</a:t>
            </a:r>
            <a:r>
              <a:rPr lang="en-US" sz="1900">
                <a:solidFill>
                  <a:srgbClr val="666A7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900">
              <a:solidFill>
                <a:srgbClr val="666A7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609600" lvl="0" indent="-425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Varela Round"/>
              <a:buChar char="●"/>
            </a:pPr>
            <a:r>
              <a:rPr lang="en-US" sz="1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Reduces</a:t>
            </a:r>
            <a:r>
              <a:rPr lang="en-US" sz="1900">
                <a:solidFill>
                  <a:srgbClr val="666A7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00" b="1">
                <a:solidFill>
                  <a:srgbClr val="00B7FF"/>
                </a:solidFill>
                <a:latin typeface="Open Sans"/>
                <a:ea typeface="Open Sans"/>
                <a:cs typeface="Open Sans"/>
                <a:sym typeface="Open Sans"/>
              </a:rPr>
              <a:t>paper costs</a:t>
            </a:r>
            <a:endParaRPr sz="1900" b="1">
              <a:solidFill>
                <a:srgbClr val="00B7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609600" lvl="0" indent="-425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Varela Round"/>
              <a:buChar char="●"/>
            </a:pPr>
            <a:r>
              <a:rPr lang="en-US" sz="1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Measures</a:t>
            </a:r>
            <a:r>
              <a:rPr lang="en-US" sz="1900">
                <a:solidFill>
                  <a:srgbClr val="666A7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00" b="1">
                <a:solidFill>
                  <a:srgbClr val="00B7FF"/>
                </a:solidFill>
                <a:latin typeface="Open Sans"/>
                <a:ea typeface="Open Sans"/>
                <a:cs typeface="Open Sans"/>
                <a:sym typeface="Open Sans"/>
              </a:rPr>
              <a:t>student progress</a:t>
            </a:r>
            <a:endParaRPr sz="1900" b="1">
              <a:solidFill>
                <a:srgbClr val="00B7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609600" marR="0" lvl="0" indent="-425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Varela Round"/>
              <a:buChar char="●"/>
            </a:pPr>
            <a:r>
              <a:rPr lang="en-US" sz="1900" b="1">
                <a:solidFill>
                  <a:srgbClr val="00B7FF"/>
                </a:solidFill>
                <a:latin typeface="Open Sans"/>
                <a:ea typeface="Open Sans"/>
                <a:cs typeface="Open Sans"/>
                <a:sym typeface="Open Sans"/>
              </a:rPr>
              <a:t>Live monitoring </a:t>
            </a:r>
            <a:r>
              <a:rPr lang="en-US" sz="1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 formative assessment </a:t>
            </a:r>
            <a:endParaRPr sz="1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609600" marR="0" lvl="0" indent="-425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Varela Round"/>
              <a:buChar char="●"/>
            </a:pPr>
            <a:r>
              <a:rPr lang="en-US" sz="1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Contributes to</a:t>
            </a:r>
            <a:r>
              <a:rPr lang="en-US" sz="1900">
                <a:solidFill>
                  <a:srgbClr val="666A7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00" b="1">
                <a:solidFill>
                  <a:srgbClr val="00B7FF"/>
                </a:solidFill>
                <a:latin typeface="Open Sans"/>
                <a:ea typeface="Open Sans"/>
                <a:cs typeface="Open Sans"/>
                <a:sym typeface="Open Sans"/>
              </a:rPr>
              <a:t>differentiated instruction</a:t>
            </a:r>
            <a:endParaRPr sz="1900" b="1">
              <a:solidFill>
                <a:srgbClr val="00B7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609600" marR="0" lvl="0" indent="-425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Varela Round"/>
              <a:buChar char="●"/>
            </a:pPr>
            <a:r>
              <a:rPr lang="en-US" sz="1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Provides avenues for </a:t>
            </a:r>
            <a:r>
              <a:rPr lang="en-US" sz="1900" b="1">
                <a:solidFill>
                  <a:srgbClr val="00B7FF"/>
                </a:solidFill>
                <a:latin typeface="Open Sans"/>
                <a:ea typeface="Open Sans"/>
                <a:cs typeface="Open Sans"/>
                <a:sym typeface="Open Sans"/>
              </a:rPr>
              <a:t>teacher creativity</a:t>
            </a:r>
            <a:endParaRPr sz="1900" b="1">
              <a:solidFill>
                <a:srgbClr val="00B7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609600" lvl="0" indent="-425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Varela Round"/>
              <a:buChar char="●"/>
            </a:pPr>
            <a:r>
              <a:rPr lang="en-US" sz="1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Students can</a:t>
            </a:r>
            <a:r>
              <a:rPr lang="en-US" sz="1900">
                <a:solidFill>
                  <a:srgbClr val="666A7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00" b="1">
                <a:solidFill>
                  <a:srgbClr val="00B7FF"/>
                </a:solidFill>
                <a:latin typeface="Open Sans"/>
                <a:ea typeface="Open Sans"/>
                <a:cs typeface="Open Sans"/>
                <a:sym typeface="Open Sans"/>
              </a:rPr>
              <a:t>create using manipulatives</a:t>
            </a:r>
            <a:r>
              <a:rPr lang="en-US" sz="1900" b="1">
                <a:solidFill>
                  <a:srgbClr val="9F5D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900" b="1">
              <a:solidFill>
                <a:srgbClr val="9F5D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666A7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666A7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53" name="Google Shape;653;p10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9433" y="615717"/>
            <a:ext cx="4606169" cy="562655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D1E58A8-1FED-213A-37BF-2953C4EBE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-763500"/>
            <a:ext cx="11360700" cy="763500"/>
          </a:xfr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dirty="0"/>
              <a:t>Why Should You Consider</a:t>
            </a:r>
            <a:r>
              <a:rPr lang="en-US" i="1" dirty="0"/>
              <a:t> </a:t>
            </a:r>
            <a:r>
              <a:rPr lang="en-US" dirty="0" err="1"/>
              <a:t>Equatio</a:t>
            </a:r>
            <a:r>
              <a:rPr lang="en-US" dirty="0"/>
              <a:t>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4F66"/>
        </a:solidFill>
        <a:effectLst/>
      </p:bgPr>
    </p:bg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103"/>
          <p:cNvSpPr txBox="1"/>
          <p:nvPr/>
        </p:nvSpPr>
        <p:spPr>
          <a:xfrm>
            <a:off x="1163633" y="1325533"/>
            <a:ext cx="5668500" cy="41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rPr>
              <a:t>Why Equatio?</a:t>
            </a:r>
            <a:endParaRPr sz="3200" b="1">
              <a:solidFill>
                <a:schemeClr val="lt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chemeClr val="lt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609600" lvl="0" indent="-425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Varela Round"/>
              <a:buChar char="●"/>
            </a:pPr>
            <a:r>
              <a:rPr lang="en-US" sz="1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Students </a:t>
            </a:r>
            <a:r>
              <a:rPr lang="en-US" sz="19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demonstrate mastery </a:t>
            </a:r>
            <a:r>
              <a:rPr lang="en-US" sz="1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 many ways</a:t>
            </a:r>
            <a:endParaRPr sz="1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609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609600" lvl="0" indent="-425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Varela Round"/>
              <a:buChar char="●"/>
            </a:pPr>
            <a:r>
              <a:rPr lang="en-US" sz="1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Offers multiple methods of </a:t>
            </a:r>
            <a:r>
              <a:rPr lang="en-US" sz="19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representation</a:t>
            </a:r>
            <a:endParaRPr sz="19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609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609600" lvl="0" indent="-425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Varela Round"/>
              <a:buChar char="●"/>
            </a:pPr>
            <a:r>
              <a:rPr lang="en-US" sz="1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Student choice  = </a:t>
            </a:r>
            <a:r>
              <a:rPr lang="en-US" sz="19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empowers learners</a:t>
            </a:r>
            <a:endParaRPr sz="19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609600" lvl="0" indent="-425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Varela Round"/>
              <a:buChar char="●"/>
            </a:pPr>
            <a:r>
              <a:rPr lang="en-US" sz="1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Allows for </a:t>
            </a:r>
            <a:r>
              <a:rPr lang="en-US" sz="19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active learning </a:t>
            </a:r>
            <a:r>
              <a:rPr lang="en-US" sz="1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(versus passive)</a:t>
            </a:r>
            <a:endParaRPr sz="19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71" name="Google Shape;671;p10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3333" y="723183"/>
            <a:ext cx="4606169" cy="562655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A8CBD87-026D-F199-35F7-EB5D86BFE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-763500"/>
            <a:ext cx="11360700" cy="763500"/>
          </a:xfr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dirty="0"/>
              <a:t>Why Should You Consider </a:t>
            </a:r>
            <a:r>
              <a:rPr lang="en-US" dirty="0" err="1"/>
              <a:t>Equatio</a:t>
            </a:r>
            <a:r>
              <a:rPr lang="en-US" dirty="0"/>
              <a:t>?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3F"/>
        </a:solidFill>
        <a:effectLst/>
      </p:bgPr>
    </p:bg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104"/>
          <p:cNvSpPr txBox="1"/>
          <p:nvPr/>
        </p:nvSpPr>
        <p:spPr>
          <a:xfrm>
            <a:off x="3175" y="1204533"/>
            <a:ext cx="12192000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b="1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rPr>
              <a:t>Feedback or questions?</a:t>
            </a:r>
            <a:endParaRPr sz="2700" b="1">
              <a:solidFill>
                <a:srgbClr val="FFFFFF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689" name="Google Shape;689;p104" descr="A Picture of a Megaphon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4650" y="2153167"/>
            <a:ext cx="6489036" cy="47048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419F68-0D07-2609-C5A6-9C3F73B8B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-763500"/>
            <a:ext cx="11360700" cy="763500"/>
          </a:xfr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dirty="0"/>
              <a:t>Any Feedback or Questions By The Audience?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4F66"/>
        </a:solidFill>
        <a:effectLst/>
      </p:bgPr>
    </p:bg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105"/>
          <p:cNvSpPr txBox="1"/>
          <p:nvPr/>
        </p:nvSpPr>
        <p:spPr>
          <a:xfrm>
            <a:off x="772867" y="1055308"/>
            <a:ext cx="5330400" cy="46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rPr>
              <a:t>Next steps</a:t>
            </a:r>
            <a:endParaRPr sz="3200" b="1">
              <a:solidFill>
                <a:schemeClr val="lt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609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chemeClr val="lt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609600" lvl="0" indent="-4254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Open Sans"/>
              <a:buChar char="●"/>
            </a:pPr>
            <a:r>
              <a:rPr lang="en-US" sz="1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You have 30-day access to premium features for students</a:t>
            </a:r>
            <a:endParaRPr sz="1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609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609600" lvl="0" indent="-4254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Open Sans"/>
              <a:buChar char="●"/>
            </a:pPr>
            <a:r>
              <a:rPr lang="en-US" sz="1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Domain pilots are currently available to any school district interested</a:t>
            </a:r>
            <a:endParaRPr sz="1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609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609600" lvl="0" indent="-4254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Open Sans"/>
              <a:buChar char="●"/>
            </a:pPr>
            <a:r>
              <a:rPr lang="en-US" sz="1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Online Texthelp Learning </a:t>
            </a:r>
            <a:r>
              <a:rPr lang="en-US" sz="1900" u="sng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Academy</a:t>
            </a:r>
            <a:endParaRPr sz="1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609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609600" lvl="0" indent="-4254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Open Sans"/>
              <a:buChar char="●"/>
            </a:pPr>
            <a:r>
              <a:rPr lang="en-US" sz="1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Webinars / Demonstrations can be scheduled</a:t>
            </a:r>
            <a:endParaRPr sz="1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609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609600" lvl="0" indent="-4254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Open Sans"/>
              <a:buChar char="●"/>
            </a:pPr>
            <a:r>
              <a:rPr lang="en-US" sz="1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Licensing Quote</a:t>
            </a:r>
            <a:endParaRPr sz="1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77777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609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77777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77777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07" name="Google Shape;707;p10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92167" y="828283"/>
            <a:ext cx="4606169" cy="562655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738FE0-56C9-6A57-0076-0879D4361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-763500"/>
            <a:ext cx="11360700" cy="763500"/>
          </a:xfr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dirty="0"/>
              <a:t>Interested In Next Steps, Please Let Us Know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BBD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106"/>
          <p:cNvSpPr txBox="1"/>
          <p:nvPr/>
        </p:nvSpPr>
        <p:spPr>
          <a:xfrm>
            <a:off x="0" y="3505803"/>
            <a:ext cx="12192000" cy="10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For more information please contact:</a:t>
            </a:r>
            <a:endParaRPr sz="24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700" b="1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rPr>
              <a:t>Louis Shanafelt</a:t>
            </a:r>
            <a:endParaRPr sz="24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5" name="Google Shape;725;p106"/>
          <p:cNvSpPr txBox="1"/>
          <p:nvPr/>
        </p:nvSpPr>
        <p:spPr>
          <a:xfrm>
            <a:off x="0" y="4742403"/>
            <a:ext cx="12192000" cy="10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Product Manager / Evangelist for Equatio</a:t>
            </a:r>
            <a:endParaRPr sz="24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 b="1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rPr>
              <a:t>l.shanafelt@texthelp.com</a:t>
            </a:r>
            <a:endParaRPr sz="24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26" name="Google Shape;726;p106" descr="Equatio Log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3577" y="1371600"/>
            <a:ext cx="4904835" cy="12213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E15D2B-0BBC-758E-28CA-802D24C0A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-763500"/>
            <a:ext cx="11360700" cy="763500"/>
          </a:xfrm>
        </p:spPr>
        <p:txBody>
          <a:bodyPr spcFirstLastPara="1" wrap="square" lIns="121900" tIns="121900" rIns="121900" bIns="121900" anchor="b" anchorCtr="0">
            <a:normAutofit fontScale="90000"/>
          </a:bodyPr>
          <a:lstStyle/>
          <a:p>
            <a:r>
              <a:rPr lang="en-US" dirty="0"/>
              <a:t>Contact Information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7FF"/>
            </a:gs>
            <a:gs pos="58999">
              <a:srgbClr val="007BBD"/>
            </a:gs>
            <a:gs pos="100000">
              <a:srgbClr val="007BBD"/>
            </a:gs>
          </a:gsLst>
          <a:lin ang="5400012" scaled="0"/>
        </a:gradFill>
        <a:effectLst/>
      </p:bgPr>
    </p:bg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8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5487" y="335567"/>
            <a:ext cx="5281342" cy="2666167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82"/>
          <p:cNvSpPr txBox="1"/>
          <p:nvPr/>
        </p:nvSpPr>
        <p:spPr>
          <a:xfrm>
            <a:off x="1012867" y="3082389"/>
            <a:ext cx="7050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rPr>
              <a:t>Make math digital</a:t>
            </a:r>
            <a:endParaRPr sz="3200" dirty="0">
              <a:solidFill>
                <a:srgbClr val="FFFFFF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383" name="Google Shape;383;p82"/>
          <p:cNvSpPr txBox="1"/>
          <p:nvPr/>
        </p:nvSpPr>
        <p:spPr>
          <a:xfrm>
            <a:off x="1012867" y="3821200"/>
            <a:ext cx="7050900" cy="13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Equatio</a:t>
            </a:r>
            <a:r>
              <a:rPr lang="en-US" sz="19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allows you to create equations, formulas, and more, digitally. Helping to make math and STEM classes more accessible and engaging for every student.</a:t>
            </a:r>
            <a:endParaRPr sz="1900" dirty="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96" name="Google Shape;396;p82" descr="Equatio Logo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2867" y="1148236"/>
            <a:ext cx="3688100" cy="918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92667" y="2510900"/>
            <a:ext cx="349099" cy="11636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380787A-E6D8-3223-0617-1937DF20D6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611" y="-2736900"/>
            <a:ext cx="11360700" cy="2736900"/>
          </a:xfrm>
        </p:spPr>
        <p:txBody>
          <a:bodyPr spcFirstLastPara="1" wrap="square" lIns="121900" tIns="121900" rIns="121900" bIns="121900" anchor="b" anchorCtr="0">
            <a:normAutofit fontScale="90000"/>
          </a:bodyPr>
          <a:lstStyle/>
          <a:p>
            <a:r>
              <a:rPr lang="en-US" dirty="0"/>
              <a:t>An Introduction</a:t>
            </a:r>
            <a:r>
              <a:rPr lang="en-US" baseline="0" dirty="0"/>
              <a:t> To The Product I Will Be Utilizing To Make Math Digital and Accessible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3F"/>
        </a:solid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83"/>
          <p:cNvSpPr txBox="1"/>
          <p:nvPr/>
        </p:nvSpPr>
        <p:spPr>
          <a:xfrm>
            <a:off x="943367" y="1682400"/>
            <a:ext cx="10076100" cy="24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rPr>
              <a:t>To </a:t>
            </a:r>
            <a:r>
              <a:rPr lang="en-US" sz="2400">
                <a:solidFill>
                  <a:srgbClr val="00B7FF"/>
                </a:solidFill>
                <a:latin typeface="Lexend Deca"/>
                <a:ea typeface="Lexend Deca"/>
                <a:cs typeface="Lexend Deca"/>
                <a:sym typeface="Lexend Deca"/>
              </a:rPr>
              <a:t>disrupt</a:t>
            </a:r>
            <a:r>
              <a:rPr lang="en-US" sz="24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rPr>
              <a:t> how math is both taught and learned.</a:t>
            </a:r>
            <a:endParaRPr sz="2400">
              <a:solidFill>
                <a:schemeClr val="lt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ctr" rtl="0">
              <a:lnSpc>
                <a:spcPct val="125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rPr>
              <a:t>We do this by making it easy to create </a:t>
            </a:r>
            <a:r>
              <a:rPr lang="en-US" sz="2400">
                <a:solidFill>
                  <a:srgbClr val="00B7FF"/>
                </a:solidFill>
                <a:latin typeface="Lexend Deca"/>
                <a:ea typeface="Lexend Deca"/>
                <a:cs typeface="Lexend Deca"/>
                <a:sym typeface="Lexend Deca"/>
              </a:rPr>
              <a:t>digital and accessible</a:t>
            </a:r>
            <a:r>
              <a:rPr lang="en-US" sz="24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rPr>
              <a:t> math to work with any learning style or environment.</a:t>
            </a:r>
            <a:endParaRPr sz="2400">
              <a:solidFill>
                <a:schemeClr val="lt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ctr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2400"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rPr>
              <a:t>We are the </a:t>
            </a:r>
            <a:r>
              <a:rPr lang="en-US" sz="2400">
                <a:solidFill>
                  <a:srgbClr val="00B7FF"/>
                </a:solidFill>
                <a:latin typeface="Lexend Deca"/>
                <a:ea typeface="Lexend Deca"/>
                <a:cs typeface="Lexend Deca"/>
                <a:sym typeface="Lexend Deca"/>
              </a:rPr>
              <a:t>math editor of choice</a:t>
            </a:r>
            <a:r>
              <a:rPr lang="en-US" sz="2400"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rPr>
              <a:t> for schools and content creators</a:t>
            </a:r>
            <a:endParaRPr sz="2400">
              <a:solidFill>
                <a:schemeClr val="lt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l" rtl="0">
              <a:lnSpc>
                <a:spcPct val="125000"/>
              </a:lnSpc>
              <a:spcBef>
                <a:spcPts val="1300"/>
              </a:spcBef>
              <a:spcAft>
                <a:spcPts val="1300"/>
              </a:spcAft>
              <a:buNone/>
            </a:pPr>
            <a:endParaRPr sz="240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3" name="Google Shape;403;p83"/>
          <p:cNvSpPr txBox="1"/>
          <p:nvPr/>
        </p:nvSpPr>
        <p:spPr>
          <a:xfrm>
            <a:off x="4513400" y="344367"/>
            <a:ext cx="3165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rPr>
              <a:t>VISION:</a:t>
            </a:r>
            <a:endParaRPr sz="3200" b="1">
              <a:solidFill>
                <a:schemeClr val="lt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404" name="Google Shape;404;p83" descr="Texthelper Logo Resembling Einstei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35200"/>
            <a:ext cx="3543178" cy="232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83" descr="Texthelp Icon With Math Terms All Around Him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60300" y="4411600"/>
            <a:ext cx="3731702" cy="2446401"/>
          </a:xfrm>
          <a:prstGeom prst="rect">
            <a:avLst/>
          </a:prstGeom>
          <a:noFill/>
          <a:ln>
            <a:noFill/>
          </a:ln>
          <a:effectLst>
            <a:reflection endPos="30000" dist="38100" dir="5400000" fadeDir="5400012" sy="-100000" algn="bl" rotWithShape="0"/>
          </a:effectLst>
        </p:spPr>
      </p:pic>
      <p:pic>
        <p:nvPicPr>
          <p:cNvPr id="418" name="Google Shape;418;p83" descr="Equatio Logo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81767" y="5103901"/>
            <a:ext cx="3628465" cy="90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B33462-7F76-4CE6-1DBC-AEB5ED116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467" y="-1118400"/>
            <a:ext cx="10962900" cy="1118400"/>
          </a:xfrm>
        </p:spPr>
        <p:txBody>
          <a:bodyPr spcFirstLastPara="1" wrap="square" lIns="121900" tIns="121900" rIns="121900" bIns="121900" anchor="b" anchorCtr="0"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This Is The Vision For </a:t>
            </a:r>
            <a:r>
              <a:rPr lang="en-US" dirty="0" err="1">
                <a:solidFill>
                  <a:schemeClr val="tx1"/>
                </a:solidFill>
              </a:rPr>
              <a:t>Equatio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84" descr="Fluency Tutor Log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04963" y="5262367"/>
            <a:ext cx="2991139" cy="81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84" descr="Read and Write Logo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0802" y="1212300"/>
            <a:ext cx="3366666" cy="1336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84" descr="WriQ Logo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43233" y="1404050"/>
            <a:ext cx="2452864" cy="812166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8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85267" y="252267"/>
            <a:ext cx="2167500" cy="542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9" name="Google Shape;439;p84" descr="Equatio Logo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65167" y="2650534"/>
            <a:ext cx="4114635" cy="1024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84" descr="OrbitNote Logo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4867" y="5167895"/>
            <a:ext cx="2991130" cy="71417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2AA93E-A446-C92E-EB42-700CA9A7C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133" y="-1122300"/>
            <a:ext cx="10476300" cy="1122300"/>
          </a:xfr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dirty="0" err="1"/>
              <a:t>Texthelp</a:t>
            </a:r>
            <a:r>
              <a:rPr lang="en-US" dirty="0"/>
              <a:t> Has A Robust Portfolio Of Accessibility Tools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85"/>
          <p:cNvSpPr txBox="1">
            <a:spLocks noGrp="1"/>
          </p:cNvSpPr>
          <p:nvPr>
            <p:ph type="ctrTitle"/>
          </p:nvPr>
        </p:nvSpPr>
        <p:spPr>
          <a:xfrm>
            <a:off x="1524000" y="2801522"/>
            <a:ext cx="9144000" cy="10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Source Sans Pro SemiBold"/>
              <a:buNone/>
            </a:pPr>
            <a:r>
              <a:rPr lang="en-US" dirty="0"/>
              <a:t>First Learning Objective: 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8571"/>
              <a:buFont typeface="Source Sans Pro SemiBold"/>
              <a:buNone/>
            </a:pPr>
            <a:r>
              <a:rPr lang="en-US" sz="4666" dirty="0"/>
              <a:t>Participants will be able to demonstrate at least 3 ways of creating digital and accessible math.</a:t>
            </a:r>
            <a:endParaRPr sz="4666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Source Sans Pro SemiBold"/>
              <a:buNone/>
            </a:pP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86"/>
          <p:cNvSpPr txBox="1">
            <a:spLocks noGrp="1"/>
          </p:cNvSpPr>
          <p:nvPr>
            <p:ph type="ctrTitle"/>
          </p:nvPr>
        </p:nvSpPr>
        <p:spPr>
          <a:xfrm>
            <a:off x="1524000" y="2801522"/>
            <a:ext cx="9144000" cy="10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Source Sans Pro SemiBold"/>
              <a:buNone/>
            </a:pPr>
            <a:r>
              <a:rPr lang="en-US"/>
              <a:t>Second Learning Objective: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0000"/>
              <a:buFont typeface="Source Sans Pro SemiBold"/>
              <a:buNone/>
            </a:pPr>
            <a:r>
              <a:rPr lang="en-US" sz="5000"/>
              <a:t>Participants will be able to describe a process for converting physical print-based documents to digital.</a:t>
            </a:r>
            <a:endParaRPr sz="50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Source Sans Pro SemiBold"/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87"/>
          <p:cNvSpPr txBox="1">
            <a:spLocks noGrp="1"/>
          </p:cNvSpPr>
          <p:nvPr>
            <p:ph type="ctrTitle"/>
          </p:nvPr>
        </p:nvSpPr>
        <p:spPr>
          <a:xfrm>
            <a:off x="1524000" y="2752022"/>
            <a:ext cx="9144000" cy="10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Source Sans Pro SemiBold"/>
              <a:buNone/>
            </a:pPr>
            <a:r>
              <a:rPr lang="en-US"/>
              <a:t>Third Learning Objective: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31707"/>
              <a:buFont typeface="Source Sans Pro SemiBold"/>
              <a:buNone/>
            </a:pPr>
            <a:r>
              <a:rPr lang="en-US" sz="4555"/>
              <a:t>Participants are able to describe 2 challenges of providing equitable math instruction in today's classroom.</a:t>
            </a:r>
            <a:endParaRPr sz="4555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Source Sans Pro SemiBold"/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88"/>
          <p:cNvSpPr txBox="1"/>
          <p:nvPr/>
        </p:nvSpPr>
        <p:spPr>
          <a:xfrm>
            <a:off x="852600" y="2721667"/>
            <a:ext cx="4658400" cy="28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600" lvl="0" indent="-425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Open Sans"/>
              <a:buChar char="●"/>
            </a:pPr>
            <a:r>
              <a:rPr lang="en-US" sz="19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Little to no collaboration with current classroom structure</a:t>
            </a:r>
            <a:endParaRPr sz="1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0480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0480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5334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Open Sans"/>
              <a:buChar char="●"/>
            </a:pPr>
            <a:r>
              <a:rPr lang="en-US" sz="1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Worksheets don’t allow for critical thinking or math manipulation. </a:t>
            </a:r>
            <a:endParaRPr sz="1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3" name="Google Shape;463;p88"/>
          <p:cNvSpPr txBox="1"/>
          <p:nvPr/>
        </p:nvSpPr>
        <p:spPr>
          <a:xfrm>
            <a:off x="852600" y="1194800"/>
            <a:ext cx="6042000" cy="11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 fontScale="925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rPr>
              <a:t>Math hasn’t changed.</a:t>
            </a:r>
            <a:endParaRPr sz="4400" b="1">
              <a:solidFill>
                <a:srgbClr val="FFFFFF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A1EABC-ECE6-B1F0-7DE3-3B65876E2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-763500"/>
            <a:ext cx="11360700" cy="763500"/>
          </a:xfrm>
        </p:spPr>
        <p:txBody>
          <a:bodyPr spcFirstLastPara="1" wrap="square" lIns="121900" tIns="121900" rIns="121900" bIns="121900" anchor="b" anchorCtr="0">
            <a:normAutofit fontScale="90000"/>
          </a:bodyPr>
          <a:lstStyle/>
          <a:p>
            <a:r>
              <a:rPr lang="en-US" dirty="0"/>
              <a:t>A Description Of Math Through The Years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HG Title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HG Layout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xthelp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1017</Words>
  <Application>Microsoft Macintosh PowerPoint</Application>
  <PresentationFormat>Widescreen</PresentationFormat>
  <Paragraphs>176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Arial</vt:lpstr>
      <vt:lpstr>Courier New</vt:lpstr>
      <vt:lpstr>Source Sans Pro</vt:lpstr>
      <vt:lpstr>Varela Round</vt:lpstr>
      <vt:lpstr>Source Sans Pro SemiBold</vt:lpstr>
      <vt:lpstr>Noto Sans Symbols</vt:lpstr>
      <vt:lpstr>Roboto</vt:lpstr>
      <vt:lpstr>Calibri</vt:lpstr>
      <vt:lpstr>Open Sans</vt:lpstr>
      <vt:lpstr>Lexend Deca</vt:lpstr>
      <vt:lpstr>Google Sans</vt:lpstr>
      <vt:lpstr>AHG Title Slides</vt:lpstr>
      <vt:lpstr>AHG Layout Slides</vt:lpstr>
      <vt:lpstr>Texthelp</vt:lpstr>
      <vt:lpstr>Simple Light</vt:lpstr>
      <vt:lpstr>Simple Light</vt:lpstr>
      <vt:lpstr>Math &amp; STEM Content Made Accessible in an eLearning World</vt:lpstr>
      <vt:lpstr>Presenter Introduction</vt:lpstr>
      <vt:lpstr>An Introduction To The Product I Will Be Utilizing To Make Math Digital and Accessible</vt:lpstr>
      <vt:lpstr>This Is The Vision For Equatio</vt:lpstr>
      <vt:lpstr>Texthelp Has A Robust Portfolio Of Accessibility Tools</vt:lpstr>
      <vt:lpstr>First Learning Objective:  Participants will be able to demonstrate at least 3 ways of creating digital and accessible math. </vt:lpstr>
      <vt:lpstr>Second Learning Objective:  Participants will be able to describe a process for converting physical print-based documents to digital. </vt:lpstr>
      <vt:lpstr>Third Learning Objective:  Participants are able to describe 2 challenges of providing equitable math instruction in today's classroom. </vt:lpstr>
      <vt:lpstr>A Description Of Math Through The Years</vt:lpstr>
      <vt:lpstr>Has Teaching &amp; Learning Changed Recently?</vt:lpstr>
      <vt:lpstr>Many Students Struggle With STEM Curriculum</vt:lpstr>
      <vt:lpstr>Most Who Struggle Early, Struggle Late Also</vt:lpstr>
      <vt:lpstr>Attitudes Are Formed Early On…</vt:lpstr>
      <vt:lpstr>Many Jobs Will Be Available In The STEM Field</vt:lpstr>
      <vt:lpstr>Demo Time</vt:lpstr>
      <vt:lpstr>Creating Digital &amp; Accessible Math </vt:lpstr>
      <vt:lpstr>Using The Screenshot Reader To Read Math Aloud</vt:lpstr>
      <vt:lpstr>Using OCR Technology On PDFs</vt:lpstr>
      <vt:lpstr>Converting Physical Print-Based Documents To Digital</vt:lpstr>
      <vt:lpstr>Using Equatio Mobile To Scan Full Page Documents</vt:lpstr>
      <vt:lpstr>An Activity About Providing Equitable Math Instruction</vt:lpstr>
      <vt:lpstr>Why Should You Consider Equatio?</vt:lpstr>
      <vt:lpstr>Why Should You Consider Equatio?</vt:lpstr>
      <vt:lpstr>Why Should You Consider Equatio?</vt:lpstr>
      <vt:lpstr>Any Feedback or Questions By The Audience?</vt:lpstr>
      <vt:lpstr>Interested In Next Steps, Please Let Us Know</vt:lpstr>
      <vt:lpstr>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&amp; STEM Content Made Accessible in an eLearning World</dc:title>
  <cp:lastModifiedBy>Louis Shanafelt</cp:lastModifiedBy>
  <cp:revision>3</cp:revision>
  <dcterms:modified xsi:type="dcterms:W3CDTF">2022-10-20T17:19:06Z</dcterms:modified>
</cp:coreProperties>
</file>