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7"/>
  </p:notesMasterIdLst>
  <p:sldIdLst>
    <p:sldId id="256" r:id="rId5"/>
    <p:sldId id="258" r:id="rId6"/>
    <p:sldId id="276" r:id="rId7"/>
    <p:sldId id="277" r:id="rId8"/>
    <p:sldId id="259"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1" r:id="rId22"/>
    <p:sldId id="292" r:id="rId23"/>
    <p:sldId id="293" r:id="rId24"/>
    <p:sldId id="273" r:id="rId25"/>
    <p:sldId id="29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718"/>
  </p:normalViewPr>
  <p:slideViewPr>
    <p:cSldViewPr snapToGrid="0">
      <p:cViewPr varScale="1">
        <p:scale>
          <a:sx n="119" d="100"/>
          <a:sy n="119" d="100"/>
        </p:scale>
        <p:origin x="96" y="348"/>
      </p:cViewPr>
      <p:guideLst/>
    </p:cSldViewPr>
  </p:slideViewPr>
  <p:notesTextViewPr>
    <p:cViewPr>
      <p:scale>
        <a:sx n="1" d="1"/>
        <a:sy n="1" d="1"/>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11/17/2022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5F02DCD1-2C6B-F948-9F72-3BB0CF3D512E}" type="datetime1">
              <a:rPr lang="en-US" smtClean="0"/>
              <a:pPr/>
              <a:t>11/17/2022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C1583C39-01BF-7F43-854C-FBB4E9AB6B0C}" type="datetime1">
              <a:rPr lang="en-US" smtClean="0"/>
              <a:pPr/>
              <a:t>11/17/2022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4B103E64-1627-9140-8127-1849FED275E1}" type="datetime1">
              <a:rPr lang="en-US" smtClean="0"/>
              <a:pPr/>
              <a:t>11/17/2022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DD9C8446-696E-6942-B6C8-CC9CAD0B34E0}" type="datetime1">
              <a:rPr lang="en-US" smtClean="0"/>
              <a:pPr/>
              <a:t>11/17/2022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F5592931-05C6-8543-8B6E-A8BD29BD5C2B}" type="datetime1">
              <a:rPr lang="en-US" smtClean="0"/>
              <a:pPr/>
              <a:t>11/17/2022</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7E7AB22C-8B7E-9B4A-8C65-396C3C874D86}" type="datetime1">
              <a:rPr lang="en-US" smtClean="0"/>
              <a:pPr/>
              <a:t>11/17/2022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8CE9AC2A-20AD-8C48-B5EB-B5322BDBCDEE}" type="datetime1">
              <a:rPr lang="en-US" smtClean="0"/>
              <a:pPr/>
              <a:t>11/17/2022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4CF75428-5BE0-934D-BB71-675F8E23A386}" type="datetime1">
              <a:rPr lang="en-US" smtClean="0"/>
              <a:pPr/>
              <a:t>11/17/2022</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9A85C5CA-AE29-AB4C-8F85-0373C72001D8}" type="datetime1">
              <a:rPr lang="en-US" smtClean="0"/>
              <a:pPr/>
              <a:t>11/17/2022</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75594855-01E8-5A4B-B2B8-E2ECEF879100}" type="datetime1">
              <a:rPr lang="en-US" smtClean="0"/>
              <a:pPr/>
              <a:t>11/17/2022</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B562DF68-3089-814D-8A14-C651FE91885E}" type="datetime1">
              <a:rPr lang="en-US" smtClean="0"/>
              <a:pPr/>
              <a:t>11/17/2022</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federalregister.gov/documents/2021/10/28/2021-23311/exemption-to-prohibition-on-circumvention-of-copyright-protection-systems-for-access-control" TargetMode="External"/><Relationship Id="rId2" Type="http://schemas.openxmlformats.org/officeDocument/2006/relationships/hyperlink" Target="https://www.loc.gov/nls/about/organization/laws-regulations/copyright-law-amendment-1996-pl-104-197/" TargetMode="External"/><Relationship Id="rId1" Type="http://schemas.openxmlformats.org/officeDocument/2006/relationships/slideLayout" Target="../slideLayouts/slideLayout3.xml"/><Relationship Id="rId4" Type="http://schemas.openxmlformats.org/officeDocument/2006/relationships/hyperlink" Target="https://www.loc.gov/nls/about/organization/laws-regulations/marrakesh-treaty/"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541851" y="976647"/>
            <a:ext cx="7096933" cy="2387600"/>
          </a:xfrm>
        </p:spPr>
        <p:txBody>
          <a:bodyPr/>
          <a:lstStyle/>
          <a:p>
            <a:r>
              <a:rPr lang="en-US" dirty="0"/>
              <a:t>I AM NOT THE COPYRIGHT POLICE</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2386694" y="4652212"/>
            <a:ext cx="9267896" cy="1241174"/>
          </a:xfrm>
        </p:spPr>
        <p:txBody>
          <a:bodyPr/>
          <a:lstStyle/>
          <a:p>
            <a:r>
              <a:rPr lang="en-US" sz="2800" dirty="0"/>
              <a:t>Susan Kelmer</a:t>
            </a:r>
          </a:p>
          <a:p>
            <a:r>
              <a:rPr lang="en-US" sz="2800" dirty="0"/>
              <a:t>University of Colorado Boulder</a:t>
            </a:r>
          </a:p>
        </p:txBody>
      </p:sp>
      <p:pic>
        <p:nvPicPr>
          <p:cNvPr id="5" name="Picture 4" descr="A person in a police uniform&#10;&#10;Description automatically generated with low confidence">
            <a:extLst>
              <a:ext uri="{FF2B5EF4-FFF2-40B4-BE49-F238E27FC236}">
                <a16:creationId xmlns:a16="http://schemas.microsoft.com/office/drawing/2014/main" id="{C8A06E19-BA70-698E-4108-6D0BE739B434}"/>
              </a:ext>
            </a:extLst>
          </p:cNvPr>
          <p:cNvPicPr>
            <a:picLocks noChangeAspect="1"/>
          </p:cNvPicPr>
          <p:nvPr/>
        </p:nvPicPr>
        <p:blipFill>
          <a:blip r:embed="rId2"/>
          <a:stretch>
            <a:fillRect/>
          </a:stretch>
        </p:blipFill>
        <p:spPr>
          <a:xfrm>
            <a:off x="7731762" y="-1"/>
            <a:ext cx="4155438" cy="6858161"/>
          </a:xfrm>
          <a:prstGeom prst="rect">
            <a:avLst/>
          </a:prstGeom>
        </p:spPr>
      </p:pic>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9D485-43A3-6AFB-B110-2A71F0F8ECDD}"/>
              </a:ext>
            </a:extLst>
          </p:cNvPr>
          <p:cNvSpPr>
            <a:spLocks noGrp="1"/>
          </p:cNvSpPr>
          <p:nvPr>
            <p:ph type="title"/>
          </p:nvPr>
        </p:nvSpPr>
        <p:spPr/>
        <p:txBody>
          <a:bodyPr/>
          <a:lstStyle/>
          <a:p>
            <a:r>
              <a:rPr lang="en-US" dirty="0"/>
              <a:t>Petitions must be renewed!</a:t>
            </a:r>
          </a:p>
        </p:txBody>
      </p:sp>
      <p:sp>
        <p:nvSpPr>
          <p:cNvPr id="3" name="Text Placeholder 2">
            <a:extLst>
              <a:ext uri="{FF2B5EF4-FFF2-40B4-BE49-F238E27FC236}">
                <a16:creationId xmlns:a16="http://schemas.microsoft.com/office/drawing/2014/main" id="{EC34B70A-F0F7-E653-23DB-9AC8BB8A620B}"/>
              </a:ext>
            </a:extLst>
          </p:cNvPr>
          <p:cNvSpPr>
            <a:spLocks noGrp="1"/>
          </p:cNvSpPr>
          <p:nvPr>
            <p:ph type="body" idx="1"/>
          </p:nvPr>
        </p:nvSpPr>
        <p:spPr/>
        <p:txBody>
          <a:bodyPr/>
          <a:lstStyle/>
          <a:p>
            <a:pPr marL="342900" indent="-342900">
              <a:buFont typeface="Arial" panose="020B0604020202020204" pitchFamily="34" charset="0"/>
              <a:buChar char="•"/>
            </a:pPr>
            <a:r>
              <a:rPr lang="en-US" dirty="0"/>
              <a:t>Renewal every 4 years.</a:t>
            </a:r>
          </a:p>
          <a:p>
            <a:pPr marL="342900" indent="-342900">
              <a:buFont typeface="Arial" panose="020B0604020202020204" pitchFamily="34" charset="0"/>
              <a:buChar char="•"/>
            </a:pPr>
            <a:r>
              <a:rPr lang="en-US" dirty="0"/>
              <a:t>Most recent renewal was in 2021</a:t>
            </a:r>
          </a:p>
        </p:txBody>
      </p:sp>
      <p:sp>
        <p:nvSpPr>
          <p:cNvPr id="6" name="Slide Number Placeholder 5">
            <a:extLst>
              <a:ext uri="{FF2B5EF4-FFF2-40B4-BE49-F238E27FC236}">
                <a16:creationId xmlns:a16="http://schemas.microsoft.com/office/drawing/2014/main" id="{6CC2D011-F167-3BE8-AD09-61B6C28E0675}"/>
              </a:ext>
            </a:extLst>
          </p:cNvPr>
          <p:cNvSpPr>
            <a:spLocks noGrp="1"/>
          </p:cNvSpPr>
          <p:nvPr>
            <p:ph type="sldNum" sz="quarter" idx="12"/>
          </p:nvPr>
        </p:nvSpPr>
        <p:spPr/>
        <p:txBody>
          <a:bodyPr/>
          <a:lstStyle/>
          <a:p>
            <a:fld id="{294A09A9-5501-47C1-A89A-A340965A2BE2}" type="slidenum">
              <a:rPr lang="en-US" smtClean="0"/>
              <a:pPr/>
              <a:t>10</a:t>
            </a:fld>
            <a:endParaRPr lang="en-US" dirty="0"/>
          </a:p>
        </p:txBody>
      </p:sp>
    </p:spTree>
    <p:extLst>
      <p:ext uri="{BB962C8B-B14F-4D97-AF65-F5344CB8AC3E}">
        <p14:creationId xmlns:p14="http://schemas.microsoft.com/office/powerpoint/2010/main" val="3386434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D007E-1FDB-43D4-DFCD-B80391D0577B}"/>
              </a:ext>
            </a:extLst>
          </p:cNvPr>
          <p:cNvSpPr>
            <a:spLocks noGrp="1"/>
          </p:cNvSpPr>
          <p:nvPr>
            <p:ph type="title"/>
          </p:nvPr>
        </p:nvSpPr>
        <p:spPr/>
        <p:txBody>
          <a:bodyPr/>
          <a:lstStyle/>
          <a:p>
            <a:r>
              <a:rPr lang="en-US" dirty="0"/>
              <a:t>One Particular Exemption is:</a:t>
            </a:r>
          </a:p>
        </p:txBody>
      </p:sp>
      <p:sp>
        <p:nvSpPr>
          <p:cNvPr id="3" name="Text Placeholder 2">
            <a:extLst>
              <a:ext uri="{FF2B5EF4-FFF2-40B4-BE49-F238E27FC236}">
                <a16:creationId xmlns:a16="http://schemas.microsoft.com/office/drawing/2014/main" id="{505D25E9-EDB9-FBD4-46E2-D19B4770F9CF}"/>
              </a:ext>
            </a:extLst>
          </p:cNvPr>
          <p:cNvSpPr>
            <a:spLocks noGrp="1"/>
          </p:cNvSpPr>
          <p:nvPr>
            <p:ph type="body" idx="1"/>
          </p:nvPr>
        </p:nvSpPr>
        <p:spPr/>
        <p:txBody>
          <a:bodyPr/>
          <a:lstStyle/>
          <a:p>
            <a:r>
              <a:rPr lang="en-US" dirty="0"/>
              <a:t>The third one (there are only five exemptions!):</a:t>
            </a:r>
          </a:p>
          <a:p>
            <a:pPr marL="342900" indent="-342900">
              <a:buFont typeface="Arial" panose="020B0604020202020204" pitchFamily="34" charset="0"/>
              <a:buChar char="•"/>
            </a:pPr>
            <a:r>
              <a:rPr lang="en-US" dirty="0"/>
              <a:t>Literary Works Distributed Electronically—Accessibility </a:t>
            </a:r>
          </a:p>
          <a:p>
            <a:pPr marL="342900" indent="-342900">
              <a:buFont typeface="Arial" panose="020B0604020202020204" pitchFamily="34" charset="0"/>
              <a:buChar char="•"/>
            </a:pPr>
            <a:r>
              <a:rPr lang="en-US" dirty="0"/>
              <a:t>Covers distribution of electronic files for use with assistive technologies for persons who are blind, visually impaired, or have </a:t>
            </a:r>
            <a:r>
              <a:rPr lang="en-US" b="1" dirty="0"/>
              <a:t>print disabilities</a:t>
            </a:r>
            <a:r>
              <a:rPr lang="en-US" dirty="0"/>
              <a:t>. </a:t>
            </a:r>
          </a:p>
        </p:txBody>
      </p:sp>
      <p:sp>
        <p:nvSpPr>
          <p:cNvPr id="6" name="Slide Number Placeholder 5">
            <a:extLst>
              <a:ext uri="{FF2B5EF4-FFF2-40B4-BE49-F238E27FC236}">
                <a16:creationId xmlns:a16="http://schemas.microsoft.com/office/drawing/2014/main" id="{672682E8-CBB4-DD2F-630F-C4B32811A5C1}"/>
              </a:ext>
            </a:extLst>
          </p:cNvPr>
          <p:cNvSpPr>
            <a:spLocks noGrp="1"/>
          </p:cNvSpPr>
          <p:nvPr>
            <p:ph type="sldNum" sz="quarter" idx="12"/>
          </p:nvPr>
        </p:nvSpPr>
        <p:spPr/>
        <p:txBody>
          <a:bodyPr/>
          <a:lstStyle/>
          <a:p>
            <a:fld id="{294A09A9-5501-47C1-A89A-A340965A2BE2}" type="slidenum">
              <a:rPr lang="en-US" smtClean="0"/>
              <a:pPr/>
              <a:t>11</a:t>
            </a:fld>
            <a:endParaRPr lang="en-US" dirty="0"/>
          </a:p>
        </p:txBody>
      </p:sp>
    </p:spTree>
    <p:extLst>
      <p:ext uri="{BB962C8B-B14F-4D97-AF65-F5344CB8AC3E}">
        <p14:creationId xmlns:p14="http://schemas.microsoft.com/office/powerpoint/2010/main" val="587719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88470-32D7-D6F8-B7C7-19C335DE1132}"/>
              </a:ext>
            </a:extLst>
          </p:cNvPr>
          <p:cNvSpPr>
            <a:spLocks noGrp="1"/>
          </p:cNvSpPr>
          <p:nvPr>
            <p:ph type="title"/>
          </p:nvPr>
        </p:nvSpPr>
        <p:spPr/>
        <p:txBody>
          <a:bodyPr/>
          <a:lstStyle/>
          <a:p>
            <a:r>
              <a:rPr lang="en-US" dirty="0"/>
              <a:t>This Exemption Set Us Free!</a:t>
            </a:r>
          </a:p>
        </p:txBody>
      </p:sp>
      <p:sp>
        <p:nvSpPr>
          <p:cNvPr id="3" name="Text Placeholder 2">
            <a:extLst>
              <a:ext uri="{FF2B5EF4-FFF2-40B4-BE49-F238E27FC236}">
                <a16:creationId xmlns:a16="http://schemas.microsoft.com/office/drawing/2014/main" id="{C96120A3-40B8-5070-22C1-2899D3CF1B0E}"/>
              </a:ext>
            </a:extLst>
          </p:cNvPr>
          <p:cNvSpPr>
            <a:spLocks noGrp="1"/>
          </p:cNvSpPr>
          <p:nvPr>
            <p:ph type="body" idx="1"/>
          </p:nvPr>
        </p:nvSpPr>
        <p:spPr/>
        <p:txBody>
          <a:bodyPr/>
          <a:lstStyle/>
          <a:p>
            <a:pPr marL="342900" indent="-342900">
              <a:buFont typeface="Arial" panose="020B0604020202020204" pitchFamily="34" charset="0"/>
              <a:buChar char="•"/>
            </a:pPr>
            <a:r>
              <a:rPr lang="en-US" sz="2300" dirty="0"/>
              <a:t>We were legally allowed to create any type of alternate format needed.</a:t>
            </a:r>
          </a:p>
          <a:p>
            <a:pPr marL="342900" indent="-342900">
              <a:buFont typeface="Arial" panose="020B0604020202020204" pitchFamily="34" charset="0"/>
              <a:buChar char="•"/>
            </a:pPr>
            <a:r>
              <a:rPr lang="en-US" sz="2300" dirty="0"/>
              <a:t>We were legally allowed to crack DMCA, remove passwords, and eliminate any security that impaired the ability to manipulate the materials.</a:t>
            </a:r>
          </a:p>
          <a:p>
            <a:pPr marL="342900" indent="-342900">
              <a:buFont typeface="Arial" panose="020B0604020202020204" pitchFamily="34" charset="0"/>
              <a:buChar char="•"/>
            </a:pPr>
            <a:r>
              <a:rPr lang="en-US" sz="2300" dirty="0"/>
              <a:t>We were legally allowed to take any format, and make it into any other format for use by a student with a print disability.</a:t>
            </a:r>
          </a:p>
        </p:txBody>
      </p:sp>
      <p:sp>
        <p:nvSpPr>
          <p:cNvPr id="6" name="Slide Number Placeholder 5">
            <a:extLst>
              <a:ext uri="{FF2B5EF4-FFF2-40B4-BE49-F238E27FC236}">
                <a16:creationId xmlns:a16="http://schemas.microsoft.com/office/drawing/2014/main" id="{31A1F0A8-5758-9141-2BC5-65B5FF2D5D2A}"/>
              </a:ext>
            </a:extLst>
          </p:cNvPr>
          <p:cNvSpPr>
            <a:spLocks noGrp="1"/>
          </p:cNvSpPr>
          <p:nvPr>
            <p:ph type="sldNum" sz="quarter" idx="12"/>
          </p:nvPr>
        </p:nvSpPr>
        <p:spPr/>
        <p:txBody>
          <a:bodyPr/>
          <a:lstStyle/>
          <a:p>
            <a:fld id="{294A09A9-5501-47C1-A89A-A340965A2BE2}" type="slidenum">
              <a:rPr lang="en-US" smtClean="0"/>
              <a:pPr/>
              <a:t>12</a:t>
            </a:fld>
            <a:endParaRPr lang="en-US" dirty="0"/>
          </a:p>
        </p:txBody>
      </p:sp>
    </p:spTree>
    <p:extLst>
      <p:ext uri="{BB962C8B-B14F-4D97-AF65-F5344CB8AC3E}">
        <p14:creationId xmlns:p14="http://schemas.microsoft.com/office/powerpoint/2010/main" val="622734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E0D19-52AC-3AF8-40BF-7FE46D76E62A}"/>
              </a:ext>
            </a:extLst>
          </p:cNvPr>
          <p:cNvSpPr>
            <a:spLocks noGrp="1"/>
          </p:cNvSpPr>
          <p:nvPr>
            <p:ph type="title"/>
          </p:nvPr>
        </p:nvSpPr>
        <p:spPr/>
        <p:txBody>
          <a:bodyPr/>
          <a:lstStyle/>
          <a:p>
            <a:r>
              <a:rPr lang="en-US" dirty="0"/>
              <a:t>But in 2013…</a:t>
            </a:r>
          </a:p>
        </p:txBody>
      </p:sp>
      <p:sp>
        <p:nvSpPr>
          <p:cNvPr id="3" name="Text Placeholder 2">
            <a:extLst>
              <a:ext uri="{FF2B5EF4-FFF2-40B4-BE49-F238E27FC236}">
                <a16:creationId xmlns:a16="http://schemas.microsoft.com/office/drawing/2014/main" id="{FC363D35-C4D8-2A90-5B93-5B1DB876DD57}"/>
              </a:ext>
            </a:extLst>
          </p:cNvPr>
          <p:cNvSpPr>
            <a:spLocks noGrp="1"/>
          </p:cNvSpPr>
          <p:nvPr>
            <p:ph type="body" idx="1"/>
          </p:nvPr>
        </p:nvSpPr>
        <p:spPr>
          <a:xfrm>
            <a:off x="694250" y="2460662"/>
            <a:ext cx="9779183" cy="3436483"/>
          </a:xfrm>
        </p:spPr>
        <p:txBody>
          <a:bodyPr/>
          <a:lstStyle/>
          <a:p>
            <a:pPr marL="342900" indent="-342900">
              <a:buFont typeface="Arial" panose="020B0604020202020204" pitchFamily="34" charset="0"/>
              <a:buChar char="•"/>
            </a:pPr>
            <a:r>
              <a:rPr lang="en-US" sz="2200" dirty="0"/>
              <a:t>The Marrakesh Treaty was signed.</a:t>
            </a:r>
          </a:p>
          <a:p>
            <a:pPr marL="342900" indent="-342900">
              <a:buFont typeface="Arial" panose="020B0604020202020204" pitchFamily="34" charset="0"/>
              <a:buChar char="•"/>
            </a:pPr>
            <a:r>
              <a:rPr lang="en-US" sz="2200" dirty="0"/>
              <a:t>Stipulated that member nations create limitations and exceptions to copyright law that will make it easier for those with these kinds of print disabilities to access printed works in accessible formats such as Braille and digital audio files.</a:t>
            </a:r>
          </a:p>
          <a:p>
            <a:pPr marL="342900" indent="-342900">
              <a:buFont typeface="Arial" panose="020B0604020202020204" pitchFamily="34" charset="0"/>
              <a:buChar char="•"/>
            </a:pPr>
            <a:r>
              <a:rPr lang="en-US" sz="2200" dirty="0"/>
              <a:t>It also establishes rules for the exchange of such accessible format copies across borders.</a:t>
            </a:r>
          </a:p>
        </p:txBody>
      </p:sp>
      <p:sp>
        <p:nvSpPr>
          <p:cNvPr id="6" name="Slide Number Placeholder 5">
            <a:extLst>
              <a:ext uri="{FF2B5EF4-FFF2-40B4-BE49-F238E27FC236}">
                <a16:creationId xmlns:a16="http://schemas.microsoft.com/office/drawing/2014/main" id="{47666C5E-723C-2D3F-2A56-0EFCBEAA60A4}"/>
              </a:ext>
            </a:extLst>
          </p:cNvPr>
          <p:cNvSpPr>
            <a:spLocks noGrp="1"/>
          </p:cNvSpPr>
          <p:nvPr>
            <p:ph type="sldNum" sz="quarter" idx="12"/>
          </p:nvPr>
        </p:nvSpPr>
        <p:spPr/>
        <p:txBody>
          <a:bodyPr/>
          <a:lstStyle/>
          <a:p>
            <a:fld id="{294A09A9-5501-47C1-A89A-A340965A2BE2}" type="slidenum">
              <a:rPr lang="en-US" smtClean="0"/>
              <a:pPr/>
              <a:t>13</a:t>
            </a:fld>
            <a:endParaRPr lang="en-US" dirty="0"/>
          </a:p>
        </p:txBody>
      </p:sp>
    </p:spTree>
    <p:extLst>
      <p:ext uri="{BB962C8B-B14F-4D97-AF65-F5344CB8AC3E}">
        <p14:creationId xmlns:p14="http://schemas.microsoft.com/office/powerpoint/2010/main" val="442443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45851-3F97-9475-4FC7-7225F3BD84C4}"/>
              </a:ext>
            </a:extLst>
          </p:cNvPr>
          <p:cNvSpPr>
            <a:spLocks noGrp="1"/>
          </p:cNvSpPr>
          <p:nvPr>
            <p:ph type="title"/>
          </p:nvPr>
        </p:nvSpPr>
        <p:spPr/>
        <p:txBody>
          <a:bodyPr/>
          <a:lstStyle/>
          <a:p>
            <a:r>
              <a:rPr lang="en-US" dirty="0"/>
              <a:t>Fully Implemented in 2019</a:t>
            </a:r>
          </a:p>
        </p:txBody>
      </p:sp>
      <p:sp>
        <p:nvSpPr>
          <p:cNvPr id="3" name="Text Placeholder 2">
            <a:extLst>
              <a:ext uri="{FF2B5EF4-FFF2-40B4-BE49-F238E27FC236}">
                <a16:creationId xmlns:a16="http://schemas.microsoft.com/office/drawing/2014/main" id="{EF02D65F-4316-EF78-5235-C14B1B1BEBF6}"/>
              </a:ext>
            </a:extLst>
          </p:cNvPr>
          <p:cNvSpPr>
            <a:spLocks noGrp="1"/>
          </p:cNvSpPr>
          <p:nvPr>
            <p:ph type="body" idx="1"/>
          </p:nvPr>
        </p:nvSpPr>
        <p:spPr/>
        <p:txBody>
          <a:bodyPr/>
          <a:lstStyle/>
          <a:p>
            <a:pPr marL="342900" indent="-342900">
              <a:buFont typeface="Arial" panose="020B0604020202020204" pitchFamily="34" charset="0"/>
              <a:buChar char="•"/>
            </a:pPr>
            <a:r>
              <a:rPr lang="en-US" dirty="0"/>
              <a:t>Governments move slowly…</a:t>
            </a:r>
          </a:p>
          <a:p>
            <a:pPr marL="342900" indent="-342900">
              <a:buFont typeface="Arial" panose="020B0604020202020204" pitchFamily="34" charset="0"/>
              <a:buChar char="•"/>
            </a:pPr>
            <a:r>
              <a:rPr lang="en-US" dirty="0"/>
              <a:t>Implementation had a lot of moving parts.</a:t>
            </a:r>
          </a:p>
          <a:p>
            <a:pPr marL="342900" indent="-342900">
              <a:buFont typeface="Arial" panose="020B0604020202020204" pitchFamily="34" charset="0"/>
              <a:buChar char="•"/>
            </a:pPr>
            <a:r>
              <a:rPr lang="en-US" dirty="0"/>
              <a:t>The devil is in the details.</a:t>
            </a:r>
          </a:p>
        </p:txBody>
      </p:sp>
      <p:sp>
        <p:nvSpPr>
          <p:cNvPr id="6" name="Slide Number Placeholder 5">
            <a:extLst>
              <a:ext uri="{FF2B5EF4-FFF2-40B4-BE49-F238E27FC236}">
                <a16:creationId xmlns:a16="http://schemas.microsoft.com/office/drawing/2014/main" id="{DCD53A71-F6F5-0E4D-8F7D-09C13A0280DF}"/>
              </a:ext>
            </a:extLst>
          </p:cNvPr>
          <p:cNvSpPr>
            <a:spLocks noGrp="1"/>
          </p:cNvSpPr>
          <p:nvPr>
            <p:ph type="sldNum" sz="quarter" idx="12"/>
          </p:nvPr>
        </p:nvSpPr>
        <p:spPr/>
        <p:txBody>
          <a:bodyPr/>
          <a:lstStyle/>
          <a:p>
            <a:fld id="{294A09A9-5501-47C1-A89A-A340965A2BE2}" type="slidenum">
              <a:rPr lang="en-US" smtClean="0"/>
              <a:pPr/>
              <a:t>14</a:t>
            </a:fld>
            <a:endParaRPr lang="en-US" dirty="0"/>
          </a:p>
        </p:txBody>
      </p:sp>
    </p:spTree>
    <p:extLst>
      <p:ext uri="{BB962C8B-B14F-4D97-AF65-F5344CB8AC3E}">
        <p14:creationId xmlns:p14="http://schemas.microsoft.com/office/powerpoint/2010/main" val="366129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1D069-CC2F-711B-007A-3083DBA884CC}"/>
              </a:ext>
            </a:extLst>
          </p:cNvPr>
          <p:cNvSpPr>
            <a:spLocks noGrp="1"/>
          </p:cNvSpPr>
          <p:nvPr>
            <p:ph type="title"/>
          </p:nvPr>
        </p:nvSpPr>
        <p:spPr/>
        <p:txBody>
          <a:bodyPr/>
          <a:lstStyle/>
          <a:p>
            <a:r>
              <a:rPr lang="en-US" dirty="0"/>
              <a:t>Bottom Line:</a:t>
            </a:r>
          </a:p>
        </p:txBody>
      </p:sp>
      <p:sp>
        <p:nvSpPr>
          <p:cNvPr id="3" name="Text Placeholder 2">
            <a:extLst>
              <a:ext uri="{FF2B5EF4-FFF2-40B4-BE49-F238E27FC236}">
                <a16:creationId xmlns:a16="http://schemas.microsoft.com/office/drawing/2014/main" id="{F5F47334-F464-F28B-427F-8F2BF8958A38}"/>
              </a:ext>
            </a:extLst>
          </p:cNvPr>
          <p:cNvSpPr>
            <a:spLocks noGrp="1"/>
          </p:cNvSpPr>
          <p:nvPr>
            <p:ph type="body" idx="1"/>
          </p:nvPr>
        </p:nvSpPr>
        <p:spPr/>
        <p:txBody>
          <a:bodyPr/>
          <a:lstStyle/>
          <a:p>
            <a:pPr marL="342900" indent="-342900">
              <a:buFont typeface="Arial" panose="020B0604020202020204" pitchFamily="34" charset="0"/>
              <a:buChar char="•"/>
            </a:pPr>
            <a:r>
              <a:rPr lang="en-US" dirty="0"/>
              <a:t>We are legally allowed to do whatever it takes to create accessible materials.  This can include:</a:t>
            </a:r>
          </a:p>
          <a:p>
            <a:pPr marL="800100" lvl="1" indent="-342900">
              <a:buFont typeface="Arial" panose="020B0604020202020204" pitchFamily="34" charset="0"/>
              <a:buChar char="•"/>
            </a:pPr>
            <a:r>
              <a:rPr lang="en-US" dirty="0">
                <a:solidFill>
                  <a:schemeClr val="bg1"/>
                </a:solidFill>
              </a:rPr>
              <a:t>Remove “security” or “protection” from documents in order to convert to alternate format.</a:t>
            </a:r>
          </a:p>
          <a:p>
            <a:pPr marL="800100" lvl="1" indent="-342900">
              <a:buFont typeface="Arial" panose="020B0604020202020204" pitchFamily="34" charset="0"/>
              <a:buChar char="•"/>
            </a:pPr>
            <a:r>
              <a:rPr lang="en-US" dirty="0">
                <a:solidFill>
                  <a:schemeClr val="bg1"/>
                </a:solidFill>
              </a:rPr>
              <a:t>Change formatting or file type to produce electronic or hard-copy materials in order to provide what our students need.</a:t>
            </a:r>
          </a:p>
          <a:p>
            <a:pPr marL="800100" lvl="1" indent="-342900">
              <a:buFont typeface="Arial" panose="020B0604020202020204" pitchFamily="34" charset="0"/>
              <a:buChar char="•"/>
            </a:pPr>
            <a:r>
              <a:rPr lang="en-US" dirty="0">
                <a:solidFill>
                  <a:schemeClr val="bg1"/>
                </a:solidFill>
              </a:rPr>
              <a:t>Scan hard copy materials as needed.</a:t>
            </a:r>
          </a:p>
          <a:p>
            <a:pPr marL="800100" lvl="1" indent="-342900">
              <a:buFont typeface="Arial" panose="020B0604020202020204" pitchFamily="34" charset="0"/>
              <a:buChar char="•"/>
            </a:pPr>
            <a:r>
              <a:rPr lang="en-US" dirty="0">
                <a:solidFill>
                  <a:schemeClr val="bg1"/>
                </a:solidFill>
              </a:rPr>
              <a:t>Transmit those files or hard copy materials to students in whatever way makes sense.</a:t>
            </a:r>
          </a:p>
          <a:p>
            <a:pPr marL="800100" lvl="1" indent="-342900">
              <a:buFont typeface="Arial" panose="020B0604020202020204" pitchFamily="34" charset="0"/>
              <a:buChar char="•"/>
            </a:pPr>
            <a:endParaRPr lang="en-US" dirty="0">
              <a:solidFill>
                <a:schemeClr val="bg1"/>
              </a:solidFill>
            </a:endParaRPr>
          </a:p>
        </p:txBody>
      </p:sp>
      <p:sp>
        <p:nvSpPr>
          <p:cNvPr id="6" name="Slide Number Placeholder 5">
            <a:extLst>
              <a:ext uri="{FF2B5EF4-FFF2-40B4-BE49-F238E27FC236}">
                <a16:creationId xmlns:a16="http://schemas.microsoft.com/office/drawing/2014/main" id="{6C7171C3-3B3C-6C94-B852-CD779A37A4C5}"/>
              </a:ext>
            </a:extLst>
          </p:cNvPr>
          <p:cNvSpPr>
            <a:spLocks noGrp="1"/>
          </p:cNvSpPr>
          <p:nvPr>
            <p:ph type="sldNum" sz="quarter" idx="12"/>
          </p:nvPr>
        </p:nvSpPr>
        <p:spPr/>
        <p:txBody>
          <a:bodyPr/>
          <a:lstStyle/>
          <a:p>
            <a:fld id="{294A09A9-5501-47C1-A89A-A340965A2BE2}" type="slidenum">
              <a:rPr lang="en-US" smtClean="0"/>
              <a:pPr/>
              <a:t>15</a:t>
            </a:fld>
            <a:endParaRPr lang="en-US" dirty="0"/>
          </a:p>
        </p:txBody>
      </p:sp>
    </p:spTree>
    <p:extLst>
      <p:ext uri="{BB962C8B-B14F-4D97-AF65-F5344CB8AC3E}">
        <p14:creationId xmlns:p14="http://schemas.microsoft.com/office/powerpoint/2010/main" val="4028802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16738-D69B-0645-9632-DD3C87AB953B}"/>
              </a:ext>
            </a:extLst>
          </p:cNvPr>
          <p:cNvSpPr>
            <a:spLocks noGrp="1"/>
          </p:cNvSpPr>
          <p:nvPr>
            <p:ph type="title"/>
          </p:nvPr>
        </p:nvSpPr>
        <p:spPr/>
        <p:txBody>
          <a:bodyPr/>
          <a:lstStyle/>
          <a:p>
            <a:r>
              <a:rPr lang="en-US" dirty="0"/>
              <a:t>Bottom Line, continued</a:t>
            </a:r>
          </a:p>
        </p:txBody>
      </p:sp>
      <p:sp>
        <p:nvSpPr>
          <p:cNvPr id="3" name="Text Placeholder 2">
            <a:extLst>
              <a:ext uri="{FF2B5EF4-FFF2-40B4-BE49-F238E27FC236}">
                <a16:creationId xmlns:a16="http://schemas.microsoft.com/office/drawing/2014/main" id="{DF1993E5-5BD0-06FB-7814-346CBCBE09D7}"/>
              </a:ext>
            </a:extLst>
          </p:cNvPr>
          <p:cNvSpPr>
            <a:spLocks noGrp="1"/>
          </p:cNvSpPr>
          <p:nvPr>
            <p:ph type="body" idx="1"/>
          </p:nvPr>
        </p:nvSpPr>
        <p:spPr/>
        <p:txBody>
          <a:bodyPr/>
          <a:lstStyle/>
          <a:p>
            <a:pPr marL="342900" indent="-342900">
              <a:buFont typeface="Arial" panose="020B0604020202020204" pitchFamily="34" charset="0"/>
              <a:buChar char="•"/>
            </a:pPr>
            <a:r>
              <a:rPr lang="en-US" dirty="0"/>
              <a:t>We are not required to get permission from publishers to create alternate format.</a:t>
            </a:r>
          </a:p>
          <a:p>
            <a:pPr marL="342900" indent="-342900">
              <a:buFont typeface="Arial" panose="020B0604020202020204" pitchFamily="34" charset="0"/>
              <a:buChar char="•"/>
            </a:pPr>
            <a:r>
              <a:rPr lang="en-US" dirty="0"/>
              <a:t>We can use any software, hardware, or tools needed to create alternate format, including:</a:t>
            </a:r>
          </a:p>
          <a:p>
            <a:pPr marL="800100" lvl="1" indent="-342900">
              <a:buFont typeface="Arial" panose="020B0604020202020204" pitchFamily="34" charset="0"/>
              <a:buChar char="•"/>
            </a:pPr>
            <a:r>
              <a:rPr lang="en-US" dirty="0">
                <a:solidFill>
                  <a:schemeClr val="bg1"/>
                </a:solidFill>
              </a:rPr>
              <a:t>Password cracking/removing</a:t>
            </a:r>
          </a:p>
          <a:p>
            <a:pPr marL="800100" lvl="1" indent="-342900">
              <a:buFont typeface="Arial" panose="020B0604020202020204" pitchFamily="34" charset="0"/>
              <a:buChar char="•"/>
            </a:pPr>
            <a:r>
              <a:rPr lang="en-US" dirty="0">
                <a:solidFill>
                  <a:schemeClr val="bg1"/>
                </a:solidFill>
              </a:rPr>
              <a:t>DMCA or other security removal</a:t>
            </a:r>
          </a:p>
          <a:p>
            <a:pPr marL="800100" lvl="1" indent="-342900">
              <a:buFont typeface="Arial" panose="020B0604020202020204" pitchFamily="34" charset="0"/>
              <a:buChar char="•"/>
            </a:pPr>
            <a:r>
              <a:rPr lang="en-US" dirty="0">
                <a:solidFill>
                  <a:schemeClr val="bg1"/>
                </a:solidFill>
              </a:rPr>
              <a:t>Removal of watermarks</a:t>
            </a:r>
          </a:p>
        </p:txBody>
      </p:sp>
      <p:sp>
        <p:nvSpPr>
          <p:cNvPr id="6" name="Slide Number Placeholder 5">
            <a:extLst>
              <a:ext uri="{FF2B5EF4-FFF2-40B4-BE49-F238E27FC236}">
                <a16:creationId xmlns:a16="http://schemas.microsoft.com/office/drawing/2014/main" id="{05612574-3276-B40B-FF7F-6054F47F3B60}"/>
              </a:ext>
            </a:extLst>
          </p:cNvPr>
          <p:cNvSpPr>
            <a:spLocks noGrp="1"/>
          </p:cNvSpPr>
          <p:nvPr>
            <p:ph type="sldNum" sz="quarter" idx="12"/>
          </p:nvPr>
        </p:nvSpPr>
        <p:spPr/>
        <p:txBody>
          <a:bodyPr/>
          <a:lstStyle/>
          <a:p>
            <a:fld id="{294A09A9-5501-47C1-A89A-A340965A2BE2}" type="slidenum">
              <a:rPr lang="en-US" smtClean="0"/>
              <a:pPr/>
              <a:t>16</a:t>
            </a:fld>
            <a:endParaRPr lang="en-US" dirty="0"/>
          </a:p>
        </p:txBody>
      </p:sp>
    </p:spTree>
    <p:extLst>
      <p:ext uri="{BB962C8B-B14F-4D97-AF65-F5344CB8AC3E}">
        <p14:creationId xmlns:p14="http://schemas.microsoft.com/office/powerpoint/2010/main" val="2738140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C856D-9675-94E7-9768-58DE009031A4}"/>
              </a:ext>
            </a:extLst>
          </p:cNvPr>
          <p:cNvSpPr>
            <a:spLocks noGrp="1"/>
          </p:cNvSpPr>
          <p:nvPr>
            <p:ph type="title"/>
          </p:nvPr>
        </p:nvSpPr>
        <p:spPr/>
        <p:txBody>
          <a:bodyPr/>
          <a:lstStyle/>
          <a:p>
            <a:r>
              <a:rPr lang="en-US" dirty="0"/>
              <a:t>However…</a:t>
            </a:r>
          </a:p>
        </p:txBody>
      </p:sp>
      <p:sp>
        <p:nvSpPr>
          <p:cNvPr id="3" name="Text Placeholder 2">
            <a:extLst>
              <a:ext uri="{FF2B5EF4-FFF2-40B4-BE49-F238E27FC236}">
                <a16:creationId xmlns:a16="http://schemas.microsoft.com/office/drawing/2014/main" id="{C9E160A7-E443-33E0-917C-AEF56B956D87}"/>
              </a:ext>
            </a:extLst>
          </p:cNvPr>
          <p:cNvSpPr>
            <a:spLocks noGrp="1"/>
          </p:cNvSpPr>
          <p:nvPr>
            <p:ph type="body" idx="1"/>
          </p:nvPr>
        </p:nvSpPr>
        <p:spPr/>
        <p:txBody>
          <a:bodyPr/>
          <a:lstStyle/>
          <a:p>
            <a:pPr algn="ctr"/>
            <a:r>
              <a:rPr lang="en-US" sz="4400" dirty="0"/>
              <a:t>We were never limited in the first place.  Because…</a:t>
            </a:r>
          </a:p>
        </p:txBody>
      </p:sp>
      <p:sp>
        <p:nvSpPr>
          <p:cNvPr id="4" name="Date Placeholder 3">
            <a:extLst>
              <a:ext uri="{FF2B5EF4-FFF2-40B4-BE49-F238E27FC236}">
                <a16:creationId xmlns:a16="http://schemas.microsoft.com/office/drawing/2014/main" id="{4168D3D6-3DAC-593D-3B5B-A13AC8CE28E3}"/>
              </a:ext>
            </a:extLst>
          </p:cNvPr>
          <p:cNvSpPr>
            <a:spLocks noGrp="1"/>
          </p:cNvSpPr>
          <p:nvPr>
            <p:ph type="dt" sz="half" idx="10"/>
          </p:nvPr>
        </p:nvSpPr>
        <p:spPr/>
        <p:txBody>
          <a:bodyPr/>
          <a:lstStyle/>
          <a:p>
            <a:fld id="{F5592931-05C6-8543-8B6E-A8BD29BD5C2B}" type="datetime1">
              <a:rPr lang="en-US" smtClean="0"/>
              <a:pPr/>
              <a:t>11/17/2022</a:t>
            </a:fld>
            <a:endParaRPr lang="en-US" dirty="0"/>
          </a:p>
        </p:txBody>
      </p:sp>
      <p:sp>
        <p:nvSpPr>
          <p:cNvPr id="5" name="Footer Placeholder 4">
            <a:extLst>
              <a:ext uri="{FF2B5EF4-FFF2-40B4-BE49-F238E27FC236}">
                <a16:creationId xmlns:a16="http://schemas.microsoft.com/office/drawing/2014/main" id="{FBF79DB9-AEB5-BE70-A028-F3FCED9E1C6B}"/>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7228C724-0890-327A-4211-D4A6AEAD9EBF}"/>
              </a:ext>
            </a:extLst>
          </p:cNvPr>
          <p:cNvSpPr>
            <a:spLocks noGrp="1"/>
          </p:cNvSpPr>
          <p:nvPr>
            <p:ph type="sldNum" sz="quarter" idx="12"/>
          </p:nvPr>
        </p:nvSpPr>
        <p:spPr/>
        <p:txBody>
          <a:bodyPr/>
          <a:lstStyle/>
          <a:p>
            <a:fld id="{294A09A9-5501-47C1-A89A-A340965A2BE2}" type="slidenum">
              <a:rPr lang="en-US" smtClean="0"/>
              <a:pPr/>
              <a:t>17</a:t>
            </a:fld>
            <a:endParaRPr lang="en-US" dirty="0"/>
          </a:p>
        </p:txBody>
      </p:sp>
    </p:spTree>
    <p:extLst>
      <p:ext uri="{BB962C8B-B14F-4D97-AF65-F5344CB8AC3E}">
        <p14:creationId xmlns:p14="http://schemas.microsoft.com/office/powerpoint/2010/main" val="1206867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8605-A4D0-C30B-3F85-41BEDD8EC23A}"/>
              </a:ext>
            </a:extLst>
          </p:cNvPr>
          <p:cNvSpPr>
            <a:spLocks noGrp="1"/>
          </p:cNvSpPr>
          <p:nvPr>
            <p:ph type="title"/>
          </p:nvPr>
        </p:nvSpPr>
        <p:spPr/>
        <p:txBody>
          <a:bodyPr/>
          <a:lstStyle/>
          <a:p>
            <a:r>
              <a:rPr lang="en-US" dirty="0"/>
              <a:t>Civil Rights trump Copyrights.</a:t>
            </a:r>
            <a:br>
              <a:rPr lang="en-US" dirty="0"/>
            </a:br>
            <a:r>
              <a:rPr lang="en-US" dirty="0"/>
              <a:t>Every single time.</a:t>
            </a:r>
          </a:p>
        </p:txBody>
      </p:sp>
      <p:sp>
        <p:nvSpPr>
          <p:cNvPr id="3" name="Text Placeholder 2">
            <a:extLst>
              <a:ext uri="{FF2B5EF4-FFF2-40B4-BE49-F238E27FC236}">
                <a16:creationId xmlns:a16="http://schemas.microsoft.com/office/drawing/2014/main" id="{A4374E94-2AC8-B373-42A4-1414B64594E8}"/>
              </a:ext>
            </a:extLst>
          </p:cNvPr>
          <p:cNvSpPr>
            <a:spLocks noGrp="1"/>
          </p:cNvSpPr>
          <p:nvPr>
            <p:ph type="body" sz="quarter" idx="13"/>
          </p:nvPr>
        </p:nvSpPr>
        <p:spPr/>
        <p:txBody>
          <a:bodyPr/>
          <a:lstStyle/>
          <a:p>
            <a:endParaRPr lang="en-US"/>
          </a:p>
        </p:txBody>
      </p:sp>
      <p:sp>
        <p:nvSpPr>
          <p:cNvPr id="5" name="Text Placeholder 4">
            <a:extLst>
              <a:ext uri="{FF2B5EF4-FFF2-40B4-BE49-F238E27FC236}">
                <a16:creationId xmlns:a16="http://schemas.microsoft.com/office/drawing/2014/main" id="{0313F597-B63D-BA52-C165-240672BCB75A}"/>
              </a:ext>
            </a:extLst>
          </p:cNvPr>
          <p:cNvSpPr>
            <a:spLocks noGrp="1"/>
          </p:cNvSpPr>
          <p:nvPr>
            <p:ph type="body" sz="quarter" idx="15"/>
          </p:nvPr>
        </p:nvSpPr>
        <p:spPr/>
        <p:txBody>
          <a:bodyPr/>
          <a:lstStyle/>
          <a:p>
            <a:endParaRPr lang="en-US"/>
          </a:p>
        </p:txBody>
      </p:sp>
      <p:sp>
        <p:nvSpPr>
          <p:cNvPr id="6" name="Date Placeholder 5">
            <a:extLst>
              <a:ext uri="{FF2B5EF4-FFF2-40B4-BE49-F238E27FC236}">
                <a16:creationId xmlns:a16="http://schemas.microsoft.com/office/drawing/2014/main" id="{D9827F0C-85F6-7EFB-24B8-56868D1A5A01}"/>
              </a:ext>
            </a:extLst>
          </p:cNvPr>
          <p:cNvSpPr>
            <a:spLocks noGrp="1"/>
          </p:cNvSpPr>
          <p:nvPr>
            <p:ph type="dt" sz="half" idx="10"/>
          </p:nvPr>
        </p:nvSpPr>
        <p:spPr/>
        <p:txBody>
          <a:bodyPr/>
          <a:lstStyle/>
          <a:p>
            <a:fld id="{4CF75428-5BE0-934D-BB71-675F8E23A386}" type="datetime1">
              <a:rPr lang="en-US" smtClean="0"/>
              <a:pPr/>
              <a:t>11/17/2022</a:t>
            </a:fld>
            <a:endParaRPr lang="en-US" dirty="0"/>
          </a:p>
        </p:txBody>
      </p:sp>
      <p:sp>
        <p:nvSpPr>
          <p:cNvPr id="7" name="Footer Placeholder 6">
            <a:extLst>
              <a:ext uri="{FF2B5EF4-FFF2-40B4-BE49-F238E27FC236}">
                <a16:creationId xmlns:a16="http://schemas.microsoft.com/office/drawing/2014/main" id="{4EE1718B-3087-C131-A7B2-3A4A7C513245}"/>
              </a:ext>
            </a:extLst>
          </p:cNvPr>
          <p:cNvSpPr>
            <a:spLocks noGrp="1"/>
          </p:cNvSpPr>
          <p:nvPr>
            <p:ph type="ftr" sz="quarter" idx="11"/>
          </p:nvPr>
        </p:nvSpPr>
        <p:spPr/>
        <p:txBody>
          <a:bodyPr/>
          <a:lstStyle/>
          <a:p>
            <a:r>
              <a:rPr lang="en-US"/>
              <a:t>PRESENTATION TITLE</a:t>
            </a:r>
            <a:endParaRPr lang="en-US" dirty="0"/>
          </a:p>
        </p:txBody>
      </p:sp>
      <p:sp>
        <p:nvSpPr>
          <p:cNvPr id="8" name="Slide Number Placeholder 7">
            <a:extLst>
              <a:ext uri="{FF2B5EF4-FFF2-40B4-BE49-F238E27FC236}">
                <a16:creationId xmlns:a16="http://schemas.microsoft.com/office/drawing/2014/main" id="{63199A23-E0C2-4E6F-E01D-5943AB650851}"/>
              </a:ext>
            </a:extLst>
          </p:cNvPr>
          <p:cNvSpPr>
            <a:spLocks noGrp="1"/>
          </p:cNvSpPr>
          <p:nvPr>
            <p:ph type="sldNum" sz="quarter" idx="12"/>
          </p:nvPr>
        </p:nvSpPr>
        <p:spPr/>
        <p:txBody>
          <a:bodyPr/>
          <a:lstStyle/>
          <a:p>
            <a:fld id="{294A09A9-5501-47C1-A89A-A340965A2BE2}" type="slidenum">
              <a:rPr lang="en-US" smtClean="0"/>
              <a:pPr/>
              <a:t>18</a:t>
            </a:fld>
            <a:endParaRPr lang="en-US" dirty="0"/>
          </a:p>
        </p:txBody>
      </p:sp>
    </p:spTree>
    <p:extLst>
      <p:ext uri="{BB962C8B-B14F-4D97-AF65-F5344CB8AC3E}">
        <p14:creationId xmlns:p14="http://schemas.microsoft.com/office/powerpoint/2010/main" val="888695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FDC42-01F7-0C3B-F4A4-6396B9B6A9A7}"/>
              </a:ext>
            </a:extLst>
          </p:cNvPr>
          <p:cNvSpPr>
            <a:spLocks noGrp="1"/>
          </p:cNvSpPr>
          <p:nvPr>
            <p:ph type="title"/>
          </p:nvPr>
        </p:nvSpPr>
        <p:spPr/>
        <p:txBody>
          <a:bodyPr/>
          <a:lstStyle/>
          <a:p>
            <a:r>
              <a:rPr lang="en-US" dirty="0"/>
              <a:t>A Sidebar</a:t>
            </a:r>
          </a:p>
        </p:txBody>
      </p:sp>
      <p:sp>
        <p:nvSpPr>
          <p:cNvPr id="3" name="Text Placeholder 2">
            <a:extLst>
              <a:ext uri="{FF2B5EF4-FFF2-40B4-BE49-F238E27FC236}">
                <a16:creationId xmlns:a16="http://schemas.microsoft.com/office/drawing/2014/main" id="{83116189-AB0D-6EED-6E15-CD9BC0FF0CCA}"/>
              </a:ext>
            </a:extLst>
          </p:cNvPr>
          <p:cNvSpPr>
            <a:spLocks noGrp="1"/>
          </p:cNvSpPr>
          <p:nvPr>
            <p:ph type="body" idx="1"/>
          </p:nvPr>
        </p:nvSpPr>
        <p:spPr/>
        <p:txBody>
          <a:bodyPr/>
          <a:lstStyle/>
          <a:p>
            <a:pPr marL="342900" indent="-342900">
              <a:buFont typeface="Arial" panose="020B0604020202020204" pitchFamily="34" charset="0"/>
              <a:buChar char="•"/>
            </a:pPr>
            <a:r>
              <a:rPr lang="en-US" dirty="0"/>
              <a:t>To receipt or no receipt – should students be required to own a copy of the textbook before we can provide alternate format?</a:t>
            </a:r>
          </a:p>
          <a:p>
            <a:pPr marL="342900" indent="-342900">
              <a:buFont typeface="Arial" panose="020B0604020202020204" pitchFamily="34" charset="0"/>
              <a:buChar char="•"/>
            </a:pPr>
            <a:r>
              <a:rPr lang="en-US" dirty="0"/>
              <a:t>What is your campus policy?  </a:t>
            </a:r>
          </a:p>
          <a:p>
            <a:pPr marL="342900" indent="-342900">
              <a:buFont typeface="Arial" panose="020B0604020202020204" pitchFamily="34" charset="0"/>
              <a:buChar char="•"/>
            </a:pPr>
            <a:r>
              <a:rPr lang="en-US" dirty="0"/>
              <a:t>If you don’t HAVE a campus policy, you need to write one.</a:t>
            </a:r>
          </a:p>
          <a:p>
            <a:endParaRPr lang="en-US" dirty="0"/>
          </a:p>
        </p:txBody>
      </p:sp>
      <p:sp>
        <p:nvSpPr>
          <p:cNvPr id="4" name="Date Placeholder 3">
            <a:extLst>
              <a:ext uri="{FF2B5EF4-FFF2-40B4-BE49-F238E27FC236}">
                <a16:creationId xmlns:a16="http://schemas.microsoft.com/office/drawing/2014/main" id="{3B29E428-99A2-A6C0-4DE8-237D24CEB30F}"/>
              </a:ext>
            </a:extLst>
          </p:cNvPr>
          <p:cNvSpPr>
            <a:spLocks noGrp="1"/>
          </p:cNvSpPr>
          <p:nvPr>
            <p:ph type="dt" sz="half" idx="10"/>
          </p:nvPr>
        </p:nvSpPr>
        <p:spPr/>
        <p:txBody>
          <a:bodyPr/>
          <a:lstStyle/>
          <a:p>
            <a:fld id="{F5592931-05C6-8543-8B6E-A8BD29BD5C2B}" type="datetime1">
              <a:rPr lang="en-US" smtClean="0"/>
              <a:pPr/>
              <a:t>11/17/2022</a:t>
            </a:fld>
            <a:endParaRPr lang="en-US" dirty="0"/>
          </a:p>
        </p:txBody>
      </p:sp>
      <p:sp>
        <p:nvSpPr>
          <p:cNvPr id="5" name="Footer Placeholder 4">
            <a:extLst>
              <a:ext uri="{FF2B5EF4-FFF2-40B4-BE49-F238E27FC236}">
                <a16:creationId xmlns:a16="http://schemas.microsoft.com/office/drawing/2014/main" id="{8492994C-EFE0-93A5-BFC1-C434C31BC858}"/>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45144670-24BF-23FD-2439-F458E05A33C6}"/>
              </a:ext>
            </a:extLst>
          </p:cNvPr>
          <p:cNvSpPr>
            <a:spLocks noGrp="1"/>
          </p:cNvSpPr>
          <p:nvPr>
            <p:ph type="sldNum" sz="quarter" idx="12"/>
          </p:nvPr>
        </p:nvSpPr>
        <p:spPr/>
        <p:txBody>
          <a:bodyPr/>
          <a:lstStyle/>
          <a:p>
            <a:fld id="{294A09A9-5501-47C1-A89A-A340965A2BE2}" type="slidenum">
              <a:rPr lang="en-US" smtClean="0"/>
              <a:pPr/>
              <a:t>19</a:t>
            </a:fld>
            <a:endParaRPr lang="en-US" dirty="0"/>
          </a:p>
        </p:txBody>
      </p:sp>
    </p:spTree>
    <p:extLst>
      <p:ext uri="{BB962C8B-B14F-4D97-AF65-F5344CB8AC3E}">
        <p14:creationId xmlns:p14="http://schemas.microsoft.com/office/powerpoint/2010/main" val="2628075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325563"/>
          </a:xfrm>
        </p:spPr>
        <p:txBody>
          <a:bodyPr/>
          <a:lstStyle/>
          <a:p>
            <a:r>
              <a:rPr lang="en-US" dirty="0"/>
              <a:t>What is Copyright?</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9779183" cy="3436483"/>
          </a:xfrm>
        </p:spPr>
        <p:txBody>
          <a:bodyPr vert="horz" lIns="91440" tIns="45720" rIns="91440" bIns="45720" rtlCol="0" anchor="t">
            <a:normAutofit/>
          </a:bodyPr>
          <a:lstStyle/>
          <a:p>
            <a:r>
              <a:rPr lang="en-US" sz="3600" dirty="0"/>
              <a:t>The exclusive legal right, given to an originator or an assignee to print, publish, perform, film, or record literary, artistic, or musical material, and to authorize others to do the same.</a:t>
            </a: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1639799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7C2B3-3322-87DE-213F-9D102E77677E}"/>
              </a:ext>
            </a:extLst>
          </p:cNvPr>
          <p:cNvSpPr>
            <a:spLocks noGrp="1"/>
          </p:cNvSpPr>
          <p:nvPr>
            <p:ph type="title"/>
          </p:nvPr>
        </p:nvSpPr>
        <p:spPr/>
        <p:txBody>
          <a:bodyPr/>
          <a:lstStyle/>
          <a:p>
            <a:r>
              <a:rPr lang="en-US" dirty="0"/>
              <a:t>Sources</a:t>
            </a:r>
          </a:p>
        </p:txBody>
      </p:sp>
      <p:sp>
        <p:nvSpPr>
          <p:cNvPr id="3" name="Text Placeholder 2">
            <a:extLst>
              <a:ext uri="{FF2B5EF4-FFF2-40B4-BE49-F238E27FC236}">
                <a16:creationId xmlns:a16="http://schemas.microsoft.com/office/drawing/2014/main" id="{6850C0DD-184C-D2EE-5526-7C56389F1C10}"/>
              </a:ext>
            </a:extLst>
          </p:cNvPr>
          <p:cNvSpPr>
            <a:spLocks noGrp="1"/>
          </p:cNvSpPr>
          <p:nvPr>
            <p:ph type="body" idx="1"/>
          </p:nvPr>
        </p:nvSpPr>
        <p:spPr/>
        <p:txBody>
          <a:bodyPr/>
          <a:lstStyle/>
          <a:p>
            <a:pPr marL="342900" indent="-342900">
              <a:buFont typeface="Arial" panose="020B0604020202020204" pitchFamily="34" charset="0"/>
              <a:buChar char="•"/>
            </a:pPr>
            <a:r>
              <a:rPr lang="en-US" dirty="0">
                <a:hlinkClick r:id="rId2">
                  <a:extLst>
                    <a:ext uri="{A12FA001-AC4F-418D-AE19-62706E023703}">
                      <ahyp:hlinkClr xmlns:ahyp="http://schemas.microsoft.com/office/drawing/2018/hyperlinkcolor" val="tx"/>
                    </a:ext>
                  </a:extLst>
                </a:hlinkClick>
              </a:rPr>
              <a:t>Chafee Amendment </a:t>
            </a:r>
          </a:p>
          <a:p>
            <a:pPr marL="342900" indent="-342900">
              <a:buFont typeface="Arial" panose="020B0604020202020204" pitchFamily="34" charset="0"/>
              <a:buChar char="•"/>
            </a:pPr>
            <a:r>
              <a:rPr lang="en-US" dirty="0">
                <a:hlinkClick r:id="rId3">
                  <a:extLst>
                    <a:ext uri="{A12FA001-AC4F-418D-AE19-62706E023703}">
                      <ahyp:hlinkClr xmlns:ahyp="http://schemas.microsoft.com/office/drawing/2018/hyperlinkcolor" val="tx"/>
                    </a:ext>
                  </a:extLst>
                </a:hlinkClick>
              </a:rPr>
              <a:t>2021 Exemptions to Chafee</a:t>
            </a:r>
            <a:endParaRPr lang="en-US" dirty="0">
              <a:hlinkClick r:id="rId2">
                <a:extLst>
                  <a:ext uri="{A12FA001-AC4F-418D-AE19-62706E023703}">
                    <ahyp:hlinkClr xmlns:ahyp="http://schemas.microsoft.com/office/drawing/2018/hyperlinkcolor" val="tx"/>
                  </a:ext>
                </a:extLst>
              </a:hlinkClick>
            </a:endParaRPr>
          </a:p>
          <a:p>
            <a:pPr marL="342900" indent="-342900">
              <a:buFont typeface="Arial" panose="020B0604020202020204" pitchFamily="34" charset="0"/>
              <a:buChar char="•"/>
            </a:pPr>
            <a:r>
              <a:rPr lang="en-US" dirty="0">
                <a:hlinkClick r:id="rId4">
                  <a:extLst>
                    <a:ext uri="{A12FA001-AC4F-418D-AE19-62706E023703}">
                      <ahyp:hlinkClr xmlns:ahyp="http://schemas.microsoft.com/office/drawing/2018/hyperlinkcolor" val="tx"/>
                    </a:ext>
                  </a:extLst>
                </a:hlinkClick>
              </a:rPr>
              <a:t>Marrakesh Treaty</a:t>
            </a:r>
            <a:endParaRPr lang="en-US" dirty="0"/>
          </a:p>
          <a:p>
            <a:pPr marL="342900" indent="-342900">
              <a:buFont typeface="Arial" panose="020B0604020202020204" pitchFamily="34" charset="0"/>
              <a:buChar char="•"/>
            </a:pPr>
            <a:endParaRPr lang="en-US" dirty="0"/>
          </a:p>
        </p:txBody>
      </p:sp>
      <p:sp>
        <p:nvSpPr>
          <p:cNvPr id="6" name="Slide Number Placeholder 5">
            <a:extLst>
              <a:ext uri="{FF2B5EF4-FFF2-40B4-BE49-F238E27FC236}">
                <a16:creationId xmlns:a16="http://schemas.microsoft.com/office/drawing/2014/main" id="{A736CFDD-670B-3E28-1419-72CEDF59869E}"/>
              </a:ext>
            </a:extLst>
          </p:cNvPr>
          <p:cNvSpPr>
            <a:spLocks noGrp="1"/>
          </p:cNvSpPr>
          <p:nvPr>
            <p:ph type="sldNum" sz="quarter" idx="12"/>
          </p:nvPr>
        </p:nvSpPr>
        <p:spPr/>
        <p:txBody>
          <a:bodyPr/>
          <a:lstStyle/>
          <a:p>
            <a:fld id="{294A09A9-5501-47C1-A89A-A340965A2BE2}" type="slidenum">
              <a:rPr lang="en-US" smtClean="0"/>
              <a:pPr/>
              <a:t>20</a:t>
            </a:fld>
            <a:endParaRPr lang="en-US" dirty="0"/>
          </a:p>
        </p:txBody>
      </p:sp>
    </p:spTree>
    <p:extLst>
      <p:ext uri="{BB962C8B-B14F-4D97-AF65-F5344CB8AC3E}">
        <p14:creationId xmlns:p14="http://schemas.microsoft.com/office/powerpoint/2010/main" val="4288307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F65A7-995A-9F45-891C-82D9B9D40801}"/>
              </a:ext>
            </a:extLst>
          </p:cNvPr>
          <p:cNvSpPr>
            <a:spLocks noGrp="1"/>
          </p:cNvSpPr>
          <p:nvPr>
            <p:ph type="title"/>
          </p:nvPr>
        </p:nvSpPr>
        <p:spPr>
          <a:xfrm>
            <a:off x="1889961" y="1791018"/>
            <a:ext cx="8412079" cy="2810460"/>
          </a:xfrm>
        </p:spPr>
        <p:txBody>
          <a:bodyPr>
            <a:normAutofit/>
          </a:bodyPr>
          <a:lstStyle/>
          <a:p>
            <a:r>
              <a:rPr lang="en-US" sz="4400" dirty="0"/>
              <a:t>Accessibility allows us to tap into everyone’s potential.</a:t>
            </a:r>
          </a:p>
        </p:txBody>
      </p:sp>
      <p:sp>
        <p:nvSpPr>
          <p:cNvPr id="13" name="Text Placeholder 5">
            <a:extLst>
              <a:ext uri="{FF2B5EF4-FFF2-40B4-BE49-F238E27FC236}">
                <a16:creationId xmlns:a16="http://schemas.microsoft.com/office/drawing/2014/main" id="{6118A1B7-08BA-6B43-BBA8-952377DF944D}"/>
              </a:ext>
            </a:extLst>
          </p:cNvPr>
          <p:cNvSpPr>
            <a:spLocks noGrp="1"/>
          </p:cNvSpPr>
          <p:nvPr>
            <p:ph type="body" sz="quarter" idx="13"/>
          </p:nvPr>
        </p:nvSpPr>
        <p:spPr>
          <a:xfrm>
            <a:off x="1502619" y="543354"/>
            <a:ext cx="1364297" cy="1094521"/>
          </a:xfrm>
        </p:spPr>
        <p:txBody>
          <a:bodyPr/>
          <a:lstStyle/>
          <a:p>
            <a:r>
              <a:rPr lang="en-US" dirty="0"/>
              <a:t>“</a:t>
            </a:r>
          </a:p>
        </p:txBody>
      </p:sp>
      <p:sp>
        <p:nvSpPr>
          <p:cNvPr id="7" name="Text Placeholder 6">
            <a:extLst>
              <a:ext uri="{FF2B5EF4-FFF2-40B4-BE49-F238E27FC236}">
                <a16:creationId xmlns:a16="http://schemas.microsoft.com/office/drawing/2014/main" id="{E178654B-08C9-4C41-8BEC-DFB720245862}"/>
              </a:ext>
            </a:extLst>
          </p:cNvPr>
          <p:cNvSpPr>
            <a:spLocks noGrp="1"/>
          </p:cNvSpPr>
          <p:nvPr>
            <p:ph type="body" sz="quarter" idx="14"/>
          </p:nvPr>
        </p:nvSpPr>
        <p:spPr>
          <a:xfrm>
            <a:off x="5556250" y="4574039"/>
            <a:ext cx="3511550" cy="679450"/>
          </a:xfrm>
        </p:spPr>
        <p:txBody>
          <a:bodyPr/>
          <a:lstStyle/>
          <a:p>
            <a:r>
              <a:rPr lang="en-US" dirty="0"/>
              <a:t>Debra </a:t>
            </a:r>
            <a:r>
              <a:rPr lang="en-US" dirty="0" err="1"/>
              <a:t>Ruh</a:t>
            </a:r>
            <a:endParaRPr lang="en-US" dirty="0"/>
          </a:p>
          <a:p>
            <a:endParaRPr lang="en-US" dirty="0"/>
          </a:p>
        </p:txBody>
      </p:sp>
      <p:sp>
        <p:nvSpPr>
          <p:cNvPr id="14" name="Text Placeholder 7">
            <a:extLst>
              <a:ext uri="{FF2B5EF4-FFF2-40B4-BE49-F238E27FC236}">
                <a16:creationId xmlns:a16="http://schemas.microsoft.com/office/drawing/2014/main" id="{A1F17760-D90A-AB46-A4E0-31B2684E3F5E}"/>
              </a:ext>
            </a:extLst>
          </p:cNvPr>
          <p:cNvSpPr>
            <a:spLocks noGrp="1"/>
          </p:cNvSpPr>
          <p:nvPr>
            <p:ph type="body" sz="quarter" idx="15"/>
          </p:nvPr>
        </p:nvSpPr>
        <p:spPr>
          <a:xfrm>
            <a:off x="9420876" y="3426615"/>
            <a:ext cx="1364297" cy="1094521"/>
          </a:xfrm>
        </p:spPr>
        <p:txBody>
          <a:bodyPr/>
          <a:lstStyle/>
          <a:p>
            <a:r>
              <a:rPr lang="en-US" dirty="0"/>
              <a:t>”</a:t>
            </a:r>
          </a:p>
        </p:txBody>
      </p:sp>
      <p:sp>
        <p:nvSpPr>
          <p:cNvPr id="5" name="Slide Number Placeholder 4">
            <a:extLst>
              <a:ext uri="{FF2B5EF4-FFF2-40B4-BE49-F238E27FC236}">
                <a16:creationId xmlns:a16="http://schemas.microsoft.com/office/drawing/2014/main" id="{7003A5E2-8F37-D546-BCD9-24A2037BB54D}"/>
              </a:ext>
            </a:extLst>
          </p:cNvPr>
          <p:cNvSpPr>
            <a:spLocks noGrp="1"/>
          </p:cNvSpPr>
          <p:nvPr>
            <p:ph type="sldNum" sz="quarter" idx="12"/>
          </p:nvPr>
        </p:nvSpPr>
        <p:spPr/>
        <p:txBody>
          <a:bodyPr/>
          <a:lstStyle/>
          <a:p>
            <a:fld id="{294A09A9-5501-47C1-A89A-A340965A2BE2}" type="slidenum">
              <a:rPr lang="en-US" smtClean="0"/>
              <a:pPr/>
              <a:t>21</a:t>
            </a:fld>
            <a:endParaRPr lang="en-US" dirty="0"/>
          </a:p>
        </p:txBody>
      </p:sp>
    </p:spTree>
    <p:extLst>
      <p:ext uri="{BB962C8B-B14F-4D97-AF65-F5344CB8AC3E}">
        <p14:creationId xmlns:p14="http://schemas.microsoft.com/office/powerpoint/2010/main" val="2639983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7C5F-AA5D-373B-B001-16CC16D0A1A6}"/>
              </a:ext>
            </a:extLst>
          </p:cNvPr>
          <p:cNvSpPr>
            <a:spLocks noGrp="1"/>
          </p:cNvSpPr>
          <p:nvPr>
            <p:ph type="ctrTitle"/>
          </p:nvPr>
        </p:nvSpPr>
        <p:spPr>
          <a:xfrm>
            <a:off x="2009704" y="0"/>
            <a:ext cx="6220278" cy="2387600"/>
          </a:xfrm>
        </p:spPr>
        <p:txBody>
          <a:bodyPr/>
          <a:lstStyle/>
          <a:p>
            <a:r>
              <a:rPr lang="en-US" dirty="0"/>
              <a:t>Thank You!</a:t>
            </a:r>
          </a:p>
        </p:txBody>
      </p:sp>
      <p:sp>
        <p:nvSpPr>
          <p:cNvPr id="3" name="Subtitle 2">
            <a:extLst>
              <a:ext uri="{FF2B5EF4-FFF2-40B4-BE49-F238E27FC236}">
                <a16:creationId xmlns:a16="http://schemas.microsoft.com/office/drawing/2014/main" id="{E017E44C-7481-1C7E-1312-AD0BCB6F529A}"/>
              </a:ext>
            </a:extLst>
          </p:cNvPr>
          <p:cNvSpPr>
            <a:spLocks noGrp="1"/>
          </p:cNvSpPr>
          <p:nvPr>
            <p:ph type="subTitle" idx="1"/>
          </p:nvPr>
        </p:nvSpPr>
        <p:spPr>
          <a:xfrm>
            <a:off x="565914" y="2727744"/>
            <a:ext cx="7664068" cy="2247219"/>
          </a:xfrm>
        </p:spPr>
        <p:txBody>
          <a:bodyPr/>
          <a:lstStyle/>
          <a:p>
            <a:r>
              <a:rPr lang="en-US" dirty="0"/>
              <a:t>Susan Kelmer</a:t>
            </a:r>
          </a:p>
          <a:p>
            <a:r>
              <a:rPr lang="en-US" i="1" dirty="0"/>
              <a:t>Alternate Format Production Program Manager</a:t>
            </a:r>
          </a:p>
          <a:p>
            <a:r>
              <a:rPr lang="en-US" i="1" dirty="0"/>
              <a:t>University of Colorado Boulder</a:t>
            </a:r>
          </a:p>
          <a:p>
            <a:r>
              <a:rPr lang="en-US" dirty="0"/>
              <a:t>Susan.Kelmer@colorado.edu</a:t>
            </a:r>
          </a:p>
        </p:txBody>
      </p:sp>
    </p:spTree>
    <p:extLst>
      <p:ext uri="{BB962C8B-B14F-4D97-AF65-F5344CB8AC3E}">
        <p14:creationId xmlns:p14="http://schemas.microsoft.com/office/powerpoint/2010/main" val="227511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D1B9C-BA11-0084-D97A-6A31EA51298D}"/>
              </a:ext>
            </a:extLst>
          </p:cNvPr>
          <p:cNvSpPr>
            <a:spLocks noGrp="1"/>
          </p:cNvSpPr>
          <p:nvPr>
            <p:ph type="title"/>
          </p:nvPr>
        </p:nvSpPr>
        <p:spPr/>
        <p:txBody>
          <a:bodyPr/>
          <a:lstStyle/>
          <a:p>
            <a:r>
              <a:rPr lang="en-US" dirty="0"/>
              <a:t>How Long Does Copyright Hold?</a:t>
            </a:r>
          </a:p>
        </p:txBody>
      </p:sp>
      <p:sp>
        <p:nvSpPr>
          <p:cNvPr id="3" name="Text Placeholder 2">
            <a:extLst>
              <a:ext uri="{FF2B5EF4-FFF2-40B4-BE49-F238E27FC236}">
                <a16:creationId xmlns:a16="http://schemas.microsoft.com/office/drawing/2014/main" id="{999681A6-8EAC-AE66-7F68-9BF99C68B7A0}"/>
              </a:ext>
            </a:extLst>
          </p:cNvPr>
          <p:cNvSpPr>
            <a:spLocks noGrp="1"/>
          </p:cNvSpPr>
          <p:nvPr>
            <p:ph type="body" idx="1"/>
          </p:nvPr>
        </p:nvSpPr>
        <p:spPr/>
        <p:txBody>
          <a:bodyPr/>
          <a:lstStyle/>
          <a:p>
            <a:r>
              <a:rPr lang="en-US" sz="3600" dirty="0"/>
              <a:t>Since 1978, copyright lasts for the life of the author plus 70 years.</a:t>
            </a:r>
          </a:p>
        </p:txBody>
      </p:sp>
      <p:sp>
        <p:nvSpPr>
          <p:cNvPr id="6" name="Slide Number Placeholder 5">
            <a:extLst>
              <a:ext uri="{FF2B5EF4-FFF2-40B4-BE49-F238E27FC236}">
                <a16:creationId xmlns:a16="http://schemas.microsoft.com/office/drawing/2014/main" id="{7A3EA4C2-DB5B-4F42-2E80-259BFCF3C850}"/>
              </a:ext>
            </a:extLst>
          </p:cNvPr>
          <p:cNvSpPr>
            <a:spLocks noGrp="1"/>
          </p:cNvSpPr>
          <p:nvPr>
            <p:ph type="sldNum" sz="quarter" idx="12"/>
          </p:nvPr>
        </p:nvSpPr>
        <p:spPr/>
        <p:txBody>
          <a:bodyPr/>
          <a:lstStyle/>
          <a:p>
            <a:fld id="{294A09A9-5501-47C1-A89A-A340965A2BE2}" type="slidenum">
              <a:rPr lang="en-US" smtClean="0"/>
              <a:pPr/>
              <a:t>3</a:t>
            </a:fld>
            <a:endParaRPr lang="en-US" dirty="0"/>
          </a:p>
        </p:txBody>
      </p:sp>
    </p:spTree>
    <p:extLst>
      <p:ext uri="{BB962C8B-B14F-4D97-AF65-F5344CB8AC3E}">
        <p14:creationId xmlns:p14="http://schemas.microsoft.com/office/powerpoint/2010/main" val="524465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B9973-661C-F6BC-32B1-B97447473026}"/>
              </a:ext>
            </a:extLst>
          </p:cNvPr>
          <p:cNvSpPr>
            <a:spLocks noGrp="1"/>
          </p:cNvSpPr>
          <p:nvPr>
            <p:ph type="title"/>
          </p:nvPr>
        </p:nvSpPr>
        <p:spPr/>
        <p:txBody>
          <a:bodyPr/>
          <a:lstStyle/>
          <a:p>
            <a:r>
              <a:rPr lang="en-US" dirty="0"/>
              <a:t>Why do copyrights exist?</a:t>
            </a:r>
          </a:p>
        </p:txBody>
      </p:sp>
      <p:sp>
        <p:nvSpPr>
          <p:cNvPr id="3" name="Text Placeholder 2">
            <a:extLst>
              <a:ext uri="{FF2B5EF4-FFF2-40B4-BE49-F238E27FC236}">
                <a16:creationId xmlns:a16="http://schemas.microsoft.com/office/drawing/2014/main" id="{D083BA7E-2FB4-6F22-9F30-D8999F911F73}"/>
              </a:ext>
            </a:extLst>
          </p:cNvPr>
          <p:cNvSpPr>
            <a:spLocks noGrp="1"/>
          </p:cNvSpPr>
          <p:nvPr>
            <p:ph type="body" idx="1"/>
          </p:nvPr>
        </p:nvSpPr>
        <p:spPr/>
        <p:txBody>
          <a:bodyPr/>
          <a:lstStyle/>
          <a:p>
            <a:pPr marL="342900" indent="-342900">
              <a:buFont typeface="Arial" panose="020B0604020202020204" pitchFamily="34" charset="0"/>
              <a:buChar char="•"/>
            </a:pPr>
            <a:r>
              <a:rPr lang="en-US" sz="3200" dirty="0"/>
              <a:t>To protect the author’s intellectual property.</a:t>
            </a:r>
          </a:p>
          <a:p>
            <a:pPr marL="342900" indent="-342900">
              <a:buFont typeface="Arial" panose="020B0604020202020204" pitchFamily="34" charset="0"/>
              <a:buChar char="•"/>
            </a:pPr>
            <a:r>
              <a:rPr lang="en-US" sz="3200" dirty="0"/>
              <a:t>To protect the author’s income/revenue.</a:t>
            </a:r>
          </a:p>
          <a:p>
            <a:pPr marL="342900" indent="-342900">
              <a:buFont typeface="Arial" panose="020B0604020202020204" pitchFamily="34" charset="0"/>
              <a:buChar char="•"/>
            </a:pPr>
            <a:r>
              <a:rPr lang="en-US" sz="3200" dirty="0"/>
              <a:t>To protect the publisher’s revenue.</a:t>
            </a:r>
          </a:p>
        </p:txBody>
      </p:sp>
      <p:sp>
        <p:nvSpPr>
          <p:cNvPr id="6" name="Slide Number Placeholder 5">
            <a:extLst>
              <a:ext uri="{FF2B5EF4-FFF2-40B4-BE49-F238E27FC236}">
                <a16:creationId xmlns:a16="http://schemas.microsoft.com/office/drawing/2014/main" id="{4F9C40EB-0099-5C15-A725-22759542F0D7}"/>
              </a:ext>
            </a:extLst>
          </p:cNvPr>
          <p:cNvSpPr>
            <a:spLocks noGrp="1"/>
          </p:cNvSpPr>
          <p:nvPr>
            <p:ph type="sldNum" sz="quarter" idx="12"/>
          </p:nvPr>
        </p:nvSpPr>
        <p:spPr/>
        <p:txBody>
          <a:bodyPr/>
          <a:lstStyle/>
          <a:p>
            <a:fld id="{294A09A9-5501-47C1-A89A-A340965A2BE2}" type="slidenum">
              <a:rPr lang="en-US" smtClean="0"/>
              <a:pPr/>
              <a:t>4</a:t>
            </a:fld>
            <a:endParaRPr lang="en-US" dirty="0"/>
          </a:p>
        </p:txBody>
      </p:sp>
    </p:spTree>
    <p:extLst>
      <p:ext uri="{BB962C8B-B14F-4D97-AF65-F5344CB8AC3E}">
        <p14:creationId xmlns:p14="http://schemas.microsoft.com/office/powerpoint/2010/main" val="1476928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p:txBody>
          <a:bodyPr/>
          <a:lstStyle/>
          <a:p>
            <a:r>
              <a:rPr lang="en-US" dirty="0"/>
              <a:t>So, How Can We Do What We Do?</a:t>
            </a:r>
          </a:p>
        </p:txBody>
      </p:sp>
      <p:sp>
        <p:nvSpPr>
          <p:cNvPr id="6" name="Subtitle 5">
            <a:extLst>
              <a:ext uri="{FF2B5EF4-FFF2-40B4-BE49-F238E27FC236}">
                <a16:creationId xmlns:a16="http://schemas.microsoft.com/office/drawing/2014/main" id="{856C152B-D829-A2B1-A8EC-31537B12EAE0}"/>
              </a:ext>
            </a:extLst>
          </p:cNvPr>
          <p:cNvSpPr>
            <a:spLocks noGrp="1"/>
          </p:cNvSpPr>
          <p:nvPr>
            <p:ph type="subTitle" idx="1"/>
          </p:nvPr>
        </p:nvSpPr>
        <p:spPr/>
        <p:txBody>
          <a:bodyPr/>
          <a:lstStyle/>
          <a:p>
            <a:r>
              <a:rPr lang="en-US" dirty="0"/>
              <a:t>Alternate Format/Media Provision</a:t>
            </a:r>
          </a:p>
        </p:txBody>
      </p:sp>
    </p:spTree>
    <p:extLst>
      <p:ext uri="{BB962C8B-B14F-4D97-AF65-F5344CB8AC3E}">
        <p14:creationId xmlns:p14="http://schemas.microsoft.com/office/powerpoint/2010/main" val="3446797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F7479-012E-F8CD-9472-23801BE52F44}"/>
              </a:ext>
            </a:extLst>
          </p:cNvPr>
          <p:cNvSpPr>
            <a:spLocks noGrp="1"/>
          </p:cNvSpPr>
          <p:nvPr>
            <p:ph type="title"/>
          </p:nvPr>
        </p:nvSpPr>
        <p:spPr/>
        <p:txBody>
          <a:bodyPr/>
          <a:lstStyle/>
          <a:p>
            <a:r>
              <a:rPr lang="en-US" dirty="0"/>
              <a:t>Chafee Amendment</a:t>
            </a:r>
          </a:p>
        </p:txBody>
      </p:sp>
      <p:sp>
        <p:nvSpPr>
          <p:cNvPr id="3" name="Text Placeholder 2">
            <a:extLst>
              <a:ext uri="{FF2B5EF4-FFF2-40B4-BE49-F238E27FC236}">
                <a16:creationId xmlns:a16="http://schemas.microsoft.com/office/drawing/2014/main" id="{71F2B1A8-30C4-624C-43BF-462D611F857A}"/>
              </a:ext>
            </a:extLst>
          </p:cNvPr>
          <p:cNvSpPr>
            <a:spLocks noGrp="1"/>
          </p:cNvSpPr>
          <p:nvPr>
            <p:ph type="body" idx="1"/>
          </p:nvPr>
        </p:nvSpPr>
        <p:spPr>
          <a:xfrm>
            <a:off x="782482" y="2313215"/>
            <a:ext cx="9779183" cy="3436483"/>
          </a:xfrm>
        </p:spPr>
        <p:txBody>
          <a:bodyPr/>
          <a:lstStyle/>
          <a:p>
            <a:pPr marL="342900" indent="-342900">
              <a:buFont typeface="Arial" panose="020B0604020202020204" pitchFamily="34" charset="0"/>
              <a:buChar char="•"/>
            </a:pPr>
            <a:r>
              <a:rPr lang="en-US" dirty="0"/>
              <a:t>Originally created as an Act for the National Library Association in 1931 to serve blind adults who needed alternate format reading materials.</a:t>
            </a:r>
          </a:p>
          <a:p>
            <a:pPr marL="342900" indent="-342900">
              <a:buFont typeface="Arial" panose="020B0604020202020204" pitchFamily="34" charset="0"/>
              <a:buChar char="•"/>
            </a:pPr>
            <a:r>
              <a:rPr lang="en-US" dirty="0"/>
              <a:t>Updated in 1952 to add children to the authorized group.</a:t>
            </a:r>
          </a:p>
          <a:p>
            <a:pPr marL="342900" indent="-342900">
              <a:buFont typeface="Arial" panose="020B0604020202020204" pitchFamily="34" charset="0"/>
              <a:buChar char="•"/>
            </a:pPr>
            <a:r>
              <a:rPr lang="en-US" dirty="0"/>
              <a:t>Updated in 1966 to add Physical (but not other) disabilities.</a:t>
            </a:r>
          </a:p>
          <a:p>
            <a:pPr marL="342900" indent="-342900">
              <a:buFont typeface="Arial" panose="020B0604020202020204" pitchFamily="34" charset="0"/>
              <a:buChar char="•"/>
            </a:pPr>
            <a:r>
              <a:rPr lang="en-US" dirty="0"/>
              <a:t>1996 it became an amendment, and was signed by President Clinton</a:t>
            </a:r>
          </a:p>
        </p:txBody>
      </p:sp>
      <p:sp>
        <p:nvSpPr>
          <p:cNvPr id="6" name="Slide Number Placeholder 5">
            <a:extLst>
              <a:ext uri="{FF2B5EF4-FFF2-40B4-BE49-F238E27FC236}">
                <a16:creationId xmlns:a16="http://schemas.microsoft.com/office/drawing/2014/main" id="{C102D8A5-8C82-4342-4E88-5E772F1E81AD}"/>
              </a:ext>
            </a:extLst>
          </p:cNvPr>
          <p:cNvSpPr>
            <a:spLocks noGrp="1"/>
          </p:cNvSpPr>
          <p:nvPr>
            <p:ph type="sldNum" sz="quarter" idx="12"/>
          </p:nvPr>
        </p:nvSpPr>
        <p:spPr/>
        <p:txBody>
          <a:bodyPr/>
          <a:lstStyle/>
          <a:p>
            <a:fld id="{294A09A9-5501-47C1-A89A-A340965A2BE2}" type="slidenum">
              <a:rPr lang="en-US" smtClean="0"/>
              <a:pPr/>
              <a:t>6</a:t>
            </a:fld>
            <a:endParaRPr lang="en-US" dirty="0"/>
          </a:p>
        </p:txBody>
      </p:sp>
    </p:spTree>
    <p:extLst>
      <p:ext uri="{BB962C8B-B14F-4D97-AF65-F5344CB8AC3E}">
        <p14:creationId xmlns:p14="http://schemas.microsoft.com/office/powerpoint/2010/main" val="1322282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CD0A5-F01A-5CE0-996D-AF41344E4CDC}"/>
              </a:ext>
            </a:extLst>
          </p:cNvPr>
          <p:cNvSpPr>
            <a:spLocks noGrp="1"/>
          </p:cNvSpPr>
          <p:nvPr>
            <p:ph type="title"/>
          </p:nvPr>
        </p:nvSpPr>
        <p:spPr/>
        <p:txBody>
          <a:bodyPr/>
          <a:lstStyle/>
          <a:p>
            <a:r>
              <a:rPr lang="en-US" dirty="0"/>
              <a:t>Chafee Amendment, Continued</a:t>
            </a:r>
          </a:p>
        </p:txBody>
      </p:sp>
      <p:sp>
        <p:nvSpPr>
          <p:cNvPr id="3" name="Text Placeholder 2">
            <a:extLst>
              <a:ext uri="{FF2B5EF4-FFF2-40B4-BE49-F238E27FC236}">
                <a16:creationId xmlns:a16="http://schemas.microsoft.com/office/drawing/2014/main" id="{7F0E0F39-7EEE-BA47-D5A9-8138386E3F1E}"/>
              </a:ext>
            </a:extLst>
          </p:cNvPr>
          <p:cNvSpPr>
            <a:spLocks noGrp="1"/>
          </p:cNvSpPr>
          <p:nvPr>
            <p:ph type="body" idx="1"/>
          </p:nvPr>
        </p:nvSpPr>
        <p:spPr/>
        <p:txBody>
          <a:bodyPr/>
          <a:lstStyle/>
          <a:p>
            <a:r>
              <a:rPr lang="en-US" dirty="0"/>
              <a:t>The amendment allows authorized entities to reproduce or distribute copies or phonorecords of previously published literary or musical works in accessible formats exclusively for use by print-disabled persons. </a:t>
            </a:r>
          </a:p>
        </p:txBody>
      </p:sp>
      <p:sp>
        <p:nvSpPr>
          <p:cNvPr id="6" name="Slide Number Placeholder 5">
            <a:extLst>
              <a:ext uri="{FF2B5EF4-FFF2-40B4-BE49-F238E27FC236}">
                <a16:creationId xmlns:a16="http://schemas.microsoft.com/office/drawing/2014/main" id="{7F890352-F902-15F5-AE00-C74355C97921}"/>
              </a:ext>
            </a:extLst>
          </p:cNvPr>
          <p:cNvSpPr>
            <a:spLocks noGrp="1"/>
          </p:cNvSpPr>
          <p:nvPr>
            <p:ph type="sldNum" sz="quarter" idx="12"/>
          </p:nvPr>
        </p:nvSpPr>
        <p:spPr/>
        <p:txBody>
          <a:bodyPr/>
          <a:lstStyle/>
          <a:p>
            <a:fld id="{294A09A9-5501-47C1-A89A-A340965A2BE2}" type="slidenum">
              <a:rPr lang="en-US" smtClean="0"/>
              <a:pPr/>
              <a:t>7</a:t>
            </a:fld>
            <a:endParaRPr lang="en-US" dirty="0"/>
          </a:p>
        </p:txBody>
      </p:sp>
    </p:spTree>
    <p:extLst>
      <p:ext uri="{BB962C8B-B14F-4D97-AF65-F5344CB8AC3E}">
        <p14:creationId xmlns:p14="http://schemas.microsoft.com/office/powerpoint/2010/main" val="1376379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66F44-45FB-BEC6-7787-65FF9F45D93C}"/>
              </a:ext>
            </a:extLst>
          </p:cNvPr>
          <p:cNvSpPr>
            <a:spLocks noGrp="1"/>
          </p:cNvSpPr>
          <p:nvPr>
            <p:ph type="title"/>
          </p:nvPr>
        </p:nvSpPr>
        <p:spPr/>
        <p:txBody>
          <a:bodyPr/>
          <a:lstStyle/>
          <a:p>
            <a:r>
              <a:rPr lang="en-US" dirty="0"/>
              <a:t>But…there was a complication!</a:t>
            </a:r>
          </a:p>
        </p:txBody>
      </p:sp>
      <p:sp>
        <p:nvSpPr>
          <p:cNvPr id="3" name="Text Placeholder 2">
            <a:extLst>
              <a:ext uri="{FF2B5EF4-FFF2-40B4-BE49-F238E27FC236}">
                <a16:creationId xmlns:a16="http://schemas.microsoft.com/office/drawing/2014/main" id="{7E219261-8AF0-4796-AD85-FF8037606407}"/>
              </a:ext>
            </a:extLst>
          </p:cNvPr>
          <p:cNvSpPr>
            <a:spLocks noGrp="1"/>
          </p:cNvSpPr>
          <p:nvPr>
            <p:ph type="body" idx="1"/>
          </p:nvPr>
        </p:nvSpPr>
        <p:spPr/>
        <p:txBody>
          <a:bodyPr/>
          <a:lstStyle/>
          <a:p>
            <a:pPr marL="342900" indent="-342900">
              <a:buFont typeface="Arial" panose="020B0604020202020204" pitchFamily="34" charset="0"/>
              <a:buChar char="•"/>
            </a:pPr>
            <a:r>
              <a:rPr lang="en-US" dirty="0"/>
              <a:t>“Authorized entities” was restricted to certain organizations that were producing alternate format for multiple entities.</a:t>
            </a:r>
          </a:p>
          <a:p>
            <a:pPr marL="342900" indent="-342900">
              <a:buFont typeface="Arial" panose="020B0604020202020204" pitchFamily="34" charset="0"/>
              <a:buChar char="•"/>
            </a:pPr>
            <a:r>
              <a:rPr lang="en-US" dirty="0"/>
              <a:t>Colleges and Universities were not considered “authorized entities.”</a:t>
            </a:r>
          </a:p>
        </p:txBody>
      </p:sp>
      <p:sp>
        <p:nvSpPr>
          <p:cNvPr id="6" name="Slide Number Placeholder 5">
            <a:extLst>
              <a:ext uri="{FF2B5EF4-FFF2-40B4-BE49-F238E27FC236}">
                <a16:creationId xmlns:a16="http://schemas.microsoft.com/office/drawing/2014/main" id="{2273331A-1CF5-7A63-BEC9-A7982475765C}"/>
              </a:ext>
            </a:extLst>
          </p:cNvPr>
          <p:cNvSpPr>
            <a:spLocks noGrp="1"/>
          </p:cNvSpPr>
          <p:nvPr>
            <p:ph type="sldNum" sz="quarter" idx="12"/>
          </p:nvPr>
        </p:nvSpPr>
        <p:spPr/>
        <p:txBody>
          <a:bodyPr/>
          <a:lstStyle/>
          <a:p>
            <a:fld id="{294A09A9-5501-47C1-A89A-A340965A2BE2}" type="slidenum">
              <a:rPr lang="en-US" smtClean="0"/>
              <a:pPr/>
              <a:t>8</a:t>
            </a:fld>
            <a:endParaRPr lang="en-US" dirty="0"/>
          </a:p>
        </p:txBody>
      </p:sp>
    </p:spTree>
    <p:extLst>
      <p:ext uri="{BB962C8B-B14F-4D97-AF65-F5344CB8AC3E}">
        <p14:creationId xmlns:p14="http://schemas.microsoft.com/office/powerpoint/2010/main" val="407445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70EAE-C5FF-74D3-B0C4-4425282CA301}"/>
              </a:ext>
            </a:extLst>
          </p:cNvPr>
          <p:cNvSpPr>
            <a:spLocks noGrp="1"/>
          </p:cNvSpPr>
          <p:nvPr>
            <p:ph type="title"/>
          </p:nvPr>
        </p:nvSpPr>
        <p:spPr/>
        <p:txBody>
          <a:bodyPr/>
          <a:lstStyle/>
          <a:p>
            <a:r>
              <a:rPr lang="en-US" dirty="0"/>
              <a:t>Petitions for Exemptions</a:t>
            </a:r>
          </a:p>
        </p:txBody>
      </p:sp>
      <p:sp>
        <p:nvSpPr>
          <p:cNvPr id="3" name="Text Placeholder 2">
            <a:extLst>
              <a:ext uri="{FF2B5EF4-FFF2-40B4-BE49-F238E27FC236}">
                <a16:creationId xmlns:a16="http://schemas.microsoft.com/office/drawing/2014/main" id="{D90944EF-696A-B605-D9CD-303DBD17C7D3}"/>
              </a:ext>
            </a:extLst>
          </p:cNvPr>
          <p:cNvSpPr>
            <a:spLocks noGrp="1"/>
          </p:cNvSpPr>
          <p:nvPr>
            <p:ph type="body" idx="1"/>
          </p:nvPr>
        </p:nvSpPr>
        <p:spPr/>
        <p:txBody>
          <a:bodyPr/>
          <a:lstStyle/>
          <a:p>
            <a:pPr marL="342900" indent="-342900">
              <a:buFont typeface="Arial" panose="020B0604020202020204" pitchFamily="34" charset="0"/>
              <a:buChar char="•"/>
            </a:pPr>
            <a:r>
              <a:rPr lang="en-US" dirty="0"/>
              <a:t>Petitions for New Exemption Under 17 USC § 1201 filed with the Copyright Office of the Federal Government. </a:t>
            </a:r>
          </a:p>
          <a:p>
            <a:pPr marL="342900" indent="-342900">
              <a:buFont typeface="Arial" panose="020B0604020202020204" pitchFamily="34" charset="0"/>
              <a:buChar char="•"/>
            </a:pPr>
            <a:r>
              <a:rPr lang="en-US" dirty="0"/>
              <a:t>Several petitions exist, relating to the need to circumnavigate DMCA to provide academic materials.</a:t>
            </a:r>
          </a:p>
        </p:txBody>
      </p:sp>
      <p:sp>
        <p:nvSpPr>
          <p:cNvPr id="6" name="Slide Number Placeholder 5">
            <a:extLst>
              <a:ext uri="{FF2B5EF4-FFF2-40B4-BE49-F238E27FC236}">
                <a16:creationId xmlns:a16="http://schemas.microsoft.com/office/drawing/2014/main" id="{749FB44E-2C2F-3C67-C127-6EEB4FC7E3A5}"/>
              </a:ext>
            </a:extLst>
          </p:cNvPr>
          <p:cNvSpPr>
            <a:spLocks noGrp="1"/>
          </p:cNvSpPr>
          <p:nvPr>
            <p:ph type="sldNum" sz="quarter" idx="12"/>
          </p:nvPr>
        </p:nvSpPr>
        <p:spPr/>
        <p:txBody>
          <a:bodyPr/>
          <a:lstStyle/>
          <a:p>
            <a:fld id="{294A09A9-5501-47C1-A89A-A340965A2BE2}" type="slidenum">
              <a:rPr lang="en-US" smtClean="0"/>
              <a:pPr/>
              <a:t>9</a:t>
            </a:fld>
            <a:endParaRPr lang="en-US" dirty="0"/>
          </a:p>
        </p:txBody>
      </p:sp>
    </p:spTree>
    <p:extLst>
      <p:ext uri="{BB962C8B-B14F-4D97-AF65-F5344CB8AC3E}">
        <p14:creationId xmlns:p14="http://schemas.microsoft.com/office/powerpoint/2010/main" val="1692708825"/>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2.xml><?xml version="1.0" encoding="utf-8"?>
<ds:datastoreItem xmlns:ds="http://schemas.openxmlformats.org/officeDocument/2006/customXml" ds:itemID="{4A615295-94F6-4CE2-A1B1-6B7E1DAA5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5BAB77-79E1-4739-AA51-10C9079186D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{08F7A9E4-182A-45B7-8D0A-5660478224CB}tf45331398_win32</Template>
  <TotalTime>128</TotalTime>
  <Words>771</Words>
  <Application>Microsoft Office PowerPoint</Application>
  <PresentationFormat>Widescreen</PresentationFormat>
  <Paragraphs>102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Tenorite</vt:lpstr>
      <vt:lpstr>Office Theme</vt:lpstr>
      <vt:lpstr>I AM NOT THE COPYRIGHT POLICE</vt:lpstr>
      <vt:lpstr>What is Copyright?</vt:lpstr>
      <vt:lpstr>How Long Does Copyright Hold?</vt:lpstr>
      <vt:lpstr>Why do copyrights exist?</vt:lpstr>
      <vt:lpstr>So, How Can We Do What We Do?</vt:lpstr>
      <vt:lpstr>Chafee Amendment</vt:lpstr>
      <vt:lpstr>Chafee Amendment, Continued</vt:lpstr>
      <vt:lpstr>But…there was a complication!</vt:lpstr>
      <vt:lpstr>Petitions for Exemptions</vt:lpstr>
      <vt:lpstr>Petitions must be renewed!</vt:lpstr>
      <vt:lpstr>One Particular Exemption is:</vt:lpstr>
      <vt:lpstr>This Exemption Set Us Free!</vt:lpstr>
      <vt:lpstr>But in 2013…</vt:lpstr>
      <vt:lpstr>Fully Implemented in 2019</vt:lpstr>
      <vt:lpstr>Bottom Line:</vt:lpstr>
      <vt:lpstr>Bottom Line, continued</vt:lpstr>
      <vt:lpstr>However…</vt:lpstr>
      <vt:lpstr>Civil Rights trump Copyrights. Every single time.</vt:lpstr>
      <vt:lpstr>A Sidebar</vt:lpstr>
      <vt:lpstr>Sources</vt:lpstr>
      <vt:lpstr>Accessibility allows us to tap into everyone’s potential.</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AM NOT THE COPYRIGHT POLICE</dc:title>
  <dc:creator>Susan Kelmer</dc:creator>
  <cp:lastModifiedBy>Susan Kelmer</cp:lastModifiedBy>
  <cp:revision>1</cp:revision>
  <dcterms:created xsi:type="dcterms:W3CDTF">2022-11-17T20:21:08Z</dcterms:created>
  <dcterms:modified xsi:type="dcterms:W3CDTF">2022-11-17T22:29:39Z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