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vtt" ContentType="text/vtt"/>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113"/>
  </p:notesMasterIdLst>
  <p:handoutMasterIdLst>
    <p:handoutMasterId r:id="rId114"/>
  </p:handoutMasterIdLst>
  <p:sldIdLst>
    <p:sldId id="500" r:id="rId5"/>
    <p:sldId id="438" r:id="rId6"/>
    <p:sldId id="439" r:id="rId7"/>
    <p:sldId id="517" r:id="rId8"/>
    <p:sldId id="412" r:id="rId9"/>
    <p:sldId id="564" r:id="rId10"/>
    <p:sldId id="393" r:id="rId11"/>
    <p:sldId id="440" r:id="rId12"/>
    <p:sldId id="443" r:id="rId13"/>
    <p:sldId id="402" r:id="rId14"/>
    <p:sldId id="598" r:id="rId15"/>
    <p:sldId id="419" r:id="rId16"/>
    <p:sldId id="568" r:id="rId17"/>
    <p:sldId id="463" r:id="rId18"/>
    <p:sldId id="436" r:id="rId19"/>
    <p:sldId id="622" r:id="rId20"/>
    <p:sldId id="623" r:id="rId21"/>
    <p:sldId id="624" r:id="rId22"/>
    <p:sldId id="627" r:id="rId23"/>
    <p:sldId id="486" r:id="rId24"/>
    <p:sldId id="496" r:id="rId25"/>
    <p:sldId id="497" r:id="rId26"/>
    <p:sldId id="448" r:id="rId27"/>
    <p:sldId id="449" r:id="rId28"/>
    <p:sldId id="552" r:id="rId29"/>
    <p:sldId id="450" r:id="rId30"/>
    <p:sldId id="444" r:id="rId31"/>
    <p:sldId id="600" r:id="rId32"/>
    <p:sldId id="482" r:id="rId33"/>
    <p:sldId id="459" r:id="rId34"/>
    <p:sldId id="601" r:id="rId35"/>
    <p:sldId id="603" r:id="rId36"/>
    <p:sldId id="630" r:id="rId37"/>
    <p:sldId id="609" r:id="rId38"/>
    <p:sldId id="629" r:id="rId39"/>
    <p:sldId id="610" r:id="rId40"/>
    <p:sldId id="611" r:id="rId41"/>
    <p:sldId id="612" r:id="rId42"/>
    <p:sldId id="631" r:id="rId43"/>
    <p:sldId id="632" r:id="rId44"/>
    <p:sldId id="633" r:id="rId45"/>
    <p:sldId id="634" r:id="rId46"/>
    <p:sldId id="635" r:id="rId47"/>
    <p:sldId id="636" r:id="rId48"/>
    <p:sldId id="637" r:id="rId49"/>
    <p:sldId id="638" r:id="rId50"/>
    <p:sldId id="639" r:id="rId51"/>
    <p:sldId id="640" r:id="rId52"/>
    <p:sldId id="641" r:id="rId53"/>
    <p:sldId id="672" r:id="rId54"/>
    <p:sldId id="673" r:id="rId55"/>
    <p:sldId id="642" r:id="rId56"/>
    <p:sldId id="618" r:id="rId57"/>
    <p:sldId id="643" r:id="rId58"/>
    <p:sldId id="648" r:id="rId59"/>
    <p:sldId id="645" r:id="rId60"/>
    <p:sldId id="646" r:id="rId61"/>
    <p:sldId id="647" r:id="rId62"/>
    <p:sldId id="649" r:id="rId63"/>
    <p:sldId id="650" r:id="rId64"/>
    <p:sldId id="617" r:id="rId65"/>
    <p:sldId id="399" r:id="rId66"/>
    <p:sldId id="602" r:id="rId67"/>
    <p:sldId id="604" r:id="rId68"/>
    <p:sldId id="654" r:id="rId69"/>
    <p:sldId id="655" r:id="rId70"/>
    <p:sldId id="656" r:id="rId71"/>
    <p:sldId id="657" r:id="rId72"/>
    <p:sldId id="658" r:id="rId73"/>
    <p:sldId id="659" r:id="rId74"/>
    <p:sldId id="660" r:id="rId75"/>
    <p:sldId id="661" r:id="rId76"/>
    <p:sldId id="662" r:id="rId77"/>
    <p:sldId id="663" r:id="rId78"/>
    <p:sldId id="664" r:id="rId79"/>
    <p:sldId id="669" r:id="rId80"/>
    <p:sldId id="665" r:id="rId81"/>
    <p:sldId id="670" r:id="rId82"/>
    <p:sldId id="666" r:id="rId83"/>
    <p:sldId id="667" r:id="rId84"/>
    <p:sldId id="668" r:id="rId85"/>
    <p:sldId id="671" r:id="rId86"/>
    <p:sldId id="621" r:id="rId87"/>
    <p:sldId id="616" r:id="rId88"/>
    <p:sldId id="405" r:id="rId89"/>
    <p:sldId id="651" r:id="rId90"/>
    <p:sldId id="551" r:id="rId91"/>
    <p:sldId id="550" r:id="rId92"/>
    <p:sldId id="549" r:id="rId93"/>
    <p:sldId id="674" r:id="rId94"/>
    <p:sldId id="675" r:id="rId95"/>
    <p:sldId id="547" r:id="rId96"/>
    <p:sldId id="418" r:id="rId97"/>
    <p:sldId id="653" r:id="rId98"/>
    <p:sldId id="676" r:id="rId99"/>
    <p:sldId id="677" r:id="rId100"/>
    <p:sldId id="526" r:id="rId101"/>
    <p:sldId id="527" r:id="rId102"/>
    <p:sldId id="528" r:id="rId103"/>
    <p:sldId id="678" r:id="rId104"/>
    <p:sldId id="679" r:id="rId105"/>
    <p:sldId id="529" r:id="rId106"/>
    <p:sldId id="537" r:id="rId107"/>
    <p:sldId id="539" r:id="rId108"/>
    <p:sldId id="538" r:id="rId109"/>
    <p:sldId id="458" r:id="rId110"/>
    <p:sldId id="483" r:id="rId111"/>
    <p:sldId id="484"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ownsides of Braille" id="{C803AABF-1CAF-4B7D-A900-EDE08D2C0B9A}">
          <p14:sldIdLst>
            <p14:sldId id="500"/>
            <p14:sldId id="438"/>
            <p14:sldId id="439"/>
          </p14:sldIdLst>
        </p14:section>
        <p14:section name="Math in e-text" id="{3DE71728-EA4D-4D3E-B6D3-A33D1D9B8C3E}">
          <p14:sldIdLst>
            <p14:sldId id="517"/>
            <p14:sldId id="412"/>
            <p14:sldId id="564"/>
            <p14:sldId id="393"/>
            <p14:sldId id="440"/>
            <p14:sldId id="443"/>
            <p14:sldId id="402"/>
            <p14:sldId id="598"/>
            <p14:sldId id="419"/>
            <p14:sldId id="568"/>
            <p14:sldId id="463"/>
          </p14:sldIdLst>
        </p14:section>
        <p14:section name="Math Quiz" id="{53C83230-C280-40EA-A59D-CAE0EAAE8537}">
          <p14:sldIdLst>
            <p14:sldId id="436"/>
            <p14:sldId id="622"/>
            <p14:sldId id="623"/>
            <p14:sldId id="624"/>
            <p14:sldId id="627"/>
            <p14:sldId id="486"/>
            <p14:sldId id="496"/>
            <p14:sldId id="497"/>
            <p14:sldId id="448"/>
            <p14:sldId id="449"/>
            <p14:sldId id="552"/>
            <p14:sldId id="450"/>
            <p14:sldId id="444"/>
            <p14:sldId id="600"/>
            <p14:sldId id="482"/>
            <p14:sldId id="459"/>
            <p14:sldId id="601"/>
            <p14:sldId id="603"/>
            <p14:sldId id="630"/>
            <p14:sldId id="609"/>
            <p14:sldId id="629"/>
            <p14:sldId id="610"/>
            <p14:sldId id="611"/>
            <p14:sldId id="612"/>
            <p14:sldId id="631"/>
            <p14:sldId id="632"/>
            <p14:sldId id="633"/>
            <p14:sldId id="634"/>
            <p14:sldId id="635"/>
            <p14:sldId id="636"/>
            <p14:sldId id="637"/>
            <p14:sldId id="638"/>
            <p14:sldId id="639"/>
            <p14:sldId id="640"/>
            <p14:sldId id="641"/>
            <p14:sldId id="672"/>
            <p14:sldId id="673"/>
            <p14:sldId id="642"/>
            <p14:sldId id="618"/>
            <p14:sldId id="643"/>
            <p14:sldId id="648"/>
            <p14:sldId id="645"/>
            <p14:sldId id="646"/>
            <p14:sldId id="647"/>
            <p14:sldId id="649"/>
            <p14:sldId id="650"/>
            <p14:sldId id="617"/>
            <p14:sldId id="399"/>
            <p14:sldId id="602"/>
            <p14:sldId id="604"/>
            <p14:sldId id="654"/>
            <p14:sldId id="655"/>
            <p14:sldId id="656"/>
            <p14:sldId id="657"/>
            <p14:sldId id="658"/>
            <p14:sldId id="659"/>
            <p14:sldId id="660"/>
            <p14:sldId id="661"/>
            <p14:sldId id="662"/>
            <p14:sldId id="663"/>
            <p14:sldId id="664"/>
            <p14:sldId id="669"/>
            <p14:sldId id="665"/>
            <p14:sldId id="670"/>
            <p14:sldId id="666"/>
            <p14:sldId id="667"/>
            <p14:sldId id="668"/>
            <p14:sldId id="671"/>
          </p14:sldIdLst>
        </p14:section>
        <p14:section name="Volunteer feedback" id="{41511EDB-13B4-40A4-969A-401BF3C8E14D}">
          <p14:sldIdLst>
            <p14:sldId id="621"/>
            <p14:sldId id="616"/>
          </p14:sldIdLst>
        </p14:section>
        <p14:section name="Other formats" id="{9760519B-ACCB-4F74-95C5-07FDE09EF4EE}">
          <p14:sldIdLst>
            <p14:sldId id="405"/>
            <p14:sldId id="651"/>
          </p14:sldIdLst>
        </p14:section>
        <p14:section name="Katex" id="{5639D6CD-8A4D-47EA-9AA1-CF32F18B781E}">
          <p14:sldIdLst>
            <p14:sldId id="551"/>
            <p14:sldId id="550"/>
            <p14:sldId id="549"/>
          </p14:sldIdLst>
        </p14:section>
        <p14:section name="Linear Formats" id="{B859FF66-A0E0-4C43-9413-25D0B6B60698}">
          <p14:sldIdLst>
            <p14:sldId id="674"/>
            <p14:sldId id="675"/>
            <p14:sldId id="547"/>
            <p14:sldId id="418"/>
          </p14:sldIdLst>
        </p14:section>
        <p14:section name="Creating Content" id="{BA1F7244-9A3D-4A39-8EC0-82D6A15EF9A9}">
          <p14:sldIdLst>
            <p14:sldId id="653"/>
            <p14:sldId id="676"/>
          </p14:sldIdLst>
        </p14:section>
        <p14:section name="Equatio" id="{090DF4D2-C68A-4564-A016-C5F86D843B3D}">
          <p14:sldIdLst>
            <p14:sldId id="677"/>
            <p14:sldId id="526"/>
            <p14:sldId id="527"/>
            <p14:sldId id="528"/>
          </p14:sldIdLst>
        </p14:section>
        <p14:section name="Equations in Word" id="{3F339DE9-7A99-4004-A19A-1DD62C2C01A9}">
          <p14:sldIdLst>
            <p14:sldId id="678"/>
            <p14:sldId id="679"/>
          </p14:sldIdLst>
        </p14:section>
        <p14:section name="MathTalk" id="{4ACF3F42-347E-46D1-8CF2-4EBA097523B9}">
          <p14:sldIdLst>
            <p14:sldId id="529"/>
          </p14:sldIdLst>
        </p14:section>
        <p14:section name="Braille editing" id="{D7B30BA8-4B64-4742-AD7A-51AE2B6A9C80}">
          <p14:sldIdLst>
            <p14:sldId id="537"/>
            <p14:sldId id="539"/>
            <p14:sldId id="538"/>
            <p14:sldId id="458"/>
            <p14:sldId id="483"/>
            <p14:sldId id="484"/>
          </p14:sldIdLst>
        </p14:section>
      </p14:sectionLst>
    </p:ext>
    <p:ext uri="{EFAFB233-063F-42B5-8137-9DF3F51BA10A}">
      <p15:sldGuideLst xmlns:p15="http://schemas.microsoft.com/office/powerpoint/2012/main">
        <p15:guide id="1" orient="horz" pos="4247">
          <p15:clr>
            <a:srgbClr val="A4A3A4"/>
          </p15:clr>
        </p15:guide>
        <p15:guide id="2" pos="3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9E9A95"/>
    <a:srgbClr val="382E25"/>
    <a:srgbClr val="C17945"/>
    <a:srgbClr val="31526A"/>
    <a:srgbClr val="690304"/>
    <a:srgbClr val="252626"/>
    <a:srgbClr val="A6A6A6"/>
    <a:srgbClr val="C6BFBB"/>
    <a:srgbClr val="EDEB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89526" autoAdjust="0"/>
  </p:normalViewPr>
  <p:slideViewPr>
    <p:cSldViewPr snapToGrid="0">
      <p:cViewPr>
        <p:scale>
          <a:sx n="100" d="100"/>
          <a:sy n="100" d="100"/>
        </p:scale>
        <p:origin x="1086" y="18"/>
      </p:cViewPr>
      <p:guideLst>
        <p:guide orient="horz" pos="4247"/>
        <p:guide pos="395"/>
      </p:guideLst>
    </p:cSldViewPr>
  </p:slideViewPr>
  <p:outlineViewPr>
    <p:cViewPr>
      <p:scale>
        <a:sx n="33" d="100"/>
        <a:sy n="33" d="100"/>
      </p:scale>
      <p:origin x="0" y="-65178"/>
    </p:cViewPr>
  </p:outlin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11/15/2022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11/15/2022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u.instructure.com/accounts/98865/external_tools/135244?launch_type=global_navig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w3.org/TR/UNDERSTANDING-WCAG20/visual-audio-contrast-text-presentation.html"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reedomscientific.com/training/teachers/accessing-math-content-with-jaws-and-fusion/"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accessibility.pearson.com/resources/aee/"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aniuse.com/#feat=math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ocs.mathjax.org/en/v3.0-latest/basic/accessibility.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a:t>
            </a:fld>
            <a:endParaRPr lang="en-US"/>
          </a:p>
        </p:txBody>
      </p:sp>
    </p:spTree>
    <p:extLst>
      <p:ext uri="{BB962C8B-B14F-4D97-AF65-F5344CB8AC3E}">
        <p14:creationId xmlns:p14="http://schemas.microsoft.com/office/powerpoint/2010/main" val="3902866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https://iu.instructure.com/accounts/98865/external_tools/135244?launch_type=global_navigation</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14</a:t>
            </a:fld>
            <a:endParaRPr lang="en-US"/>
          </a:p>
        </p:txBody>
      </p:sp>
    </p:spTree>
    <p:extLst>
      <p:ext uri="{BB962C8B-B14F-4D97-AF65-F5344CB8AC3E}">
        <p14:creationId xmlns:p14="http://schemas.microsoft.com/office/powerpoint/2010/main" val="1015062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15</a:t>
            </a:fld>
            <a:endParaRPr lang="en-US"/>
          </a:p>
        </p:txBody>
      </p:sp>
    </p:spTree>
    <p:extLst>
      <p:ext uri="{BB962C8B-B14F-4D97-AF65-F5344CB8AC3E}">
        <p14:creationId xmlns:p14="http://schemas.microsoft.com/office/powerpoint/2010/main" val="3015739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18</a:t>
            </a:fld>
            <a:endParaRPr lang="en-US"/>
          </a:p>
        </p:txBody>
      </p:sp>
    </p:spTree>
    <p:extLst>
      <p:ext uri="{BB962C8B-B14F-4D97-AF65-F5344CB8AC3E}">
        <p14:creationId xmlns:p14="http://schemas.microsoft.com/office/powerpoint/2010/main" val="251557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19</a:t>
            </a:fld>
            <a:endParaRPr lang="en-US"/>
          </a:p>
        </p:txBody>
      </p:sp>
    </p:spTree>
    <p:extLst>
      <p:ext uri="{BB962C8B-B14F-4D97-AF65-F5344CB8AC3E}">
        <p14:creationId xmlns:p14="http://schemas.microsoft.com/office/powerpoint/2010/main" val="3044002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20</a:t>
            </a:fld>
            <a:endParaRPr lang="en-US"/>
          </a:p>
        </p:txBody>
      </p:sp>
    </p:spTree>
    <p:extLst>
      <p:ext uri="{BB962C8B-B14F-4D97-AF65-F5344CB8AC3E}">
        <p14:creationId xmlns:p14="http://schemas.microsoft.com/office/powerpoint/2010/main" val="7629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https://brichwin.pages.iu.edu/tests/mathML_speech_text_examples.html </a:t>
            </a:r>
          </a:p>
        </p:txBody>
      </p:sp>
      <p:sp>
        <p:nvSpPr>
          <p:cNvPr id="4" name="Slide Number Placeholder 3"/>
          <p:cNvSpPr>
            <a:spLocks noGrp="1"/>
          </p:cNvSpPr>
          <p:nvPr>
            <p:ph type="sldNum" sz="quarter" idx="5"/>
          </p:nvPr>
        </p:nvSpPr>
        <p:spPr/>
        <p:txBody>
          <a:bodyPr/>
          <a:lstStyle/>
          <a:p>
            <a:fld id="{9706D261-4ACC-5E49-97C5-9D8FD2D9A3AF}" type="slidenum">
              <a:rPr lang="en-US" smtClean="0"/>
              <a:t>21</a:t>
            </a:fld>
            <a:endParaRPr lang="en-US"/>
          </a:p>
        </p:txBody>
      </p:sp>
    </p:spTree>
    <p:extLst>
      <p:ext uri="{BB962C8B-B14F-4D97-AF65-F5344CB8AC3E}">
        <p14:creationId xmlns:p14="http://schemas.microsoft.com/office/powerpoint/2010/main" val="398053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https://brichwin.pages.iu.edu/tests/mathML_speech_text_examples.html </a:t>
            </a:r>
          </a:p>
        </p:txBody>
      </p:sp>
      <p:sp>
        <p:nvSpPr>
          <p:cNvPr id="4" name="Slide Number Placeholder 3"/>
          <p:cNvSpPr>
            <a:spLocks noGrp="1"/>
          </p:cNvSpPr>
          <p:nvPr>
            <p:ph type="sldNum" sz="quarter" idx="5"/>
          </p:nvPr>
        </p:nvSpPr>
        <p:spPr/>
        <p:txBody>
          <a:bodyPr/>
          <a:lstStyle/>
          <a:p>
            <a:fld id="{9706D261-4ACC-5E49-97C5-9D8FD2D9A3AF}" type="slidenum">
              <a:rPr lang="en-US" smtClean="0"/>
              <a:t>22</a:t>
            </a:fld>
            <a:endParaRPr lang="en-US"/>
          </a:p>
        </p:txBody>
      </p:sp>
    </p:spTree>
    <p:extLst>
      <p:ext uri="{BB962C8B-B14F-4D97-AF65-F5344CB8AC3E}">
        <p14:creationId xmlns:p14="http://schemas.microsoft.com/office/powerpoint/2010/main" val="440157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ClearSpeak:  use</a:t>
            </a:r>
            <a:r>
              <a:rPr lang="en-US" baseline="0" dirty="0"/>
              <a:t> common ways of speaking math with pauses or words to disambiguate</a:t>
            </a:r>
          </a:p>
          <a:p>
            <a:r>
              <a:rPr lang="en-US" baseline="0" dirty="0"/>
              <a:t>Ex:  “the fraction with numerator 1 and denominator x+1”</a:t>
            </a:r>
            <a:endParaRPr lang="en-US" dirty="0"/>
          </a:p>
          <a:p>
            <a:r>
              <a:rPr lang="en-US" dirty="0"/>
              <a:t>Mention MathSpeak</a:t>
            </a:r>
            <a:r>
              <a:rPr lang="en-US" baseline="0" dirty="0"/>
              <a:t> (follows braille), </a:t>
            </a:r>
            <a:r>
              <a:rPr lang="en-US" baseline="0" dirty="0" err="1"/>
              <a:t>SimpleSpeech</a:t>
            </a:r>
            <a:r>
              <a:rPr lang="en-US" baseline="0" dirty="0"/>
              <a:t> (make simple things simple)</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26</a:t>
            </a:fld>
            <a:endParaRPr lang="en-US"/>
          </a:p>
        </p:txBody>
      </p:sp>
    </p:spTree>
    <p:extLst>
      <p:ext uri="{BB962C8B-B14F-4D97-AF65-F5344CB8AC3E}">
        <p14:creationId xmlns:p14="http://schemas.microsoft.com/office/powerpoint/2010/main" val="3104927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29</a:t>
            </a:fld>
            <a:endParaRPr lang="en-US"/>
          </a:p>
        </p:txBody>
      </p:sp>
    </p:spTree>
    <p:extLst>
      <p:ext uri="{BB962C8B-B14F-4D97-AF65-F5344CB8AC3E}">
        <p14:creationId xmlns:p14="http://schemas.microsoft.com/office/powerpoint/2010/main" val="241466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https://docs.wiris.com/en/mathtype/office_tools/accessibility/clearspeak</a:t>
            </a:r>
          </a:p>
        </p:txBody>
      </p:sp>
      <p:sp>
        <p:nvSpPr>
          <p:cNvPr id="4" name="Slide Number Placeholder 3"/>
          <p:cNvSpPr>
            <a:spLocks noGrp="1"/>
          </p:cNvSpPr>
          <p:nvPr>
            <p:ph type="sldNum" sz="quarter" idx="5"/>
          </p:nvPr>
        </p:nvSpPr>
        <p:spPr/>
        <p:txBody>
          <a:bodyPr/>
          <a:lstStyle/>
          <a:p>
            <a:fld id="{9706D261-4ACC-5E49-97C5-9D8FD2D9A3AF}" type="slidenum">
              <a:rPr lang="en-US" smtClean="0"/>
              <a:t>30</a:t>
            </a:fld>
            <a:endParaRPr lang="en-US"/>
          </a:p>
        </p:txBody>
      </p:sp>
    </p:spTree>
    <p:extLst>
      <p:ext uri="{BB962C8B-B14F-4D97-AF65-F5344CB8AC3E}">
        <p14:creationId xmlns:p14="http://schemas.microsoft.com/office/powerpoint/2010/main" val="3422597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a:t>
            </a:fld>
            <a:endParaRPr lang="en-US"/>
          </a:p>
        </p:txBody>
      </p:sp>
    </p:spTree>
    <p:extLst>
      <p:ext uri="{BB962C8B-B14F-4D97-AF65-F5344CB8AC3E}">
        <p14:creationId xmlns:p14="http://schemas.microsoft.com/office/powerpoint/2010/main" val="1331331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37</a:t>
            </a:fld>
            <a:endParaRPr lang="en-US"/>
          </a:p>
        </p:txBody>
      </p:sp>
    </p:spTree>
    <p:extLst>
      <p:ext uri="{BB962C8B-B14F-4D97-AF65-F5344CB8AC3E}">
        <p14:creationId xmlns:p14="http://schemas.microsoft.com/office/powerpoint/2010/main" val="1956533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examples </a:t>
            </a:r>
            <a:r>
              <a:rPr lang="en-US"/>
              <a:t>at: https://brichwin.pages.iu.edu/tests/tests0002-0.1.23.html </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38</a:t>
            </a:fld>
            <a:endParaRPr lang="en-US"/>
          </a:p>
        </p:txBody>
      </p:sp>
    </p:spTree>
    <p:extLst>
      <p:ext uri="{BB962C8B-B14F-4D97-AF65-F5344CB8AC3E}">
        <p14:creationId xmlns:p14="http://schemas.microsoft.com/office/powerpoint/2010/main" val="3504684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page with MathML for testing screen-readers: https://brichwin.pages.iu.edu/tests/mathML_speech_text_examples.html</a:t>
            </a:r>
          </a:p>
          <a:p>
            <a:r>
              <a:rPr lang="en-US" dirty="0"/>
              <a:t>Web page used for bug report to Freedom Scientific re: JAWS math speech issues: https://brichwin.pages.iu.edu/tests/jaws_Reading_MathML_ambiguously-2021-06-07.html</a:t>
            </a:r>
          </a:p>
          <a:p>
            <a:r>
              <a:rPr lang="en-US" dirty="0"/>
              <a:t>URL to issue filed with Freedom Scientific: https://github.com/FreedomScientific/VFO-standards-support/issues/539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40</a:t>
            </a:fld>
            <a:endParaRPr lang="en-US"/>
          </a:p>
        </p:txBody>
      </p:sp>
    </p:spTree>
    <p:extLst>
      <p:ext uri="{BB962C8B-B14F-4D97-AF65-F5344CB8AC3E}">
        <p14:creationId xmlns:p14="http://schemas.microsoft.com/office/powerpoint/2010/main" val="2385758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06D261-4ACC-5E49-97C5-9D8FD2D9A3AF}" type="slidenum">
              <a:rPr lang="en-US" smtClean="0"/>
              <a:t>41</a:t>
            </a:fld>
            <a:endParaRPr lang="en-US"/>
          </a:p>
        </p:txBody>
      </p:sp>
    </p:spTree>
    <p:extLst>
      <p:ext uri="{BB962C8B-B14F-4D97-AF65-F5344CB8AC3E}">
        <p14:creationId xmlns:p14="http://schemas.microsoft.com/office/powerpoint/2010/main" val="2760632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https://brichwin.pages.iu.edu/tests/mathML_speech_text_examples.html</a:t>
            </a:r>
          </a:p>
        </p:txBody>
      </p:sp>
      <p:sp>
        <p:nvSpPr>
          <p:cNvPr id="4" name="Slide Number Placeholder 3"/>
          <p:cNvSpPr>
            <a:spLocks noGrp="1"/>
          </p:cNvSpPr>
          <p:nvPr>
            <p:ph type="sldNum" sz="quarter" idx="5"/>
          </p:nvPr>
        </p:nvSpPr>
        <p:spPr/>
        <p:txBody>
          <a:bodyPr/>
          <a:lstStyle/>
          <a:p>
            <a:fld id="{9706D261-4ACC-5E49-97C5-9D8FD2D9A3AF}" type="slidenum">
              <a:rPr lang="en-US" smtClean="0"/>
              <a:t>42</a:t>
            </a:fld>
            <a:endParaRPr lang="en-US"/>
          </a:p>
        </p:txBody>
      </p:sp>
    </p:spTree>
    <p:extLst>
      <p:ext uri="{BB962C8B-B14F-4D97-AF65-F5344CB8AC3E}">
        <p14:creationId xmlns:p14="http://schemas.microsoft.com/office/powerpoint/2010/main" val="1248806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06D261-4ACC-5E49-97C5-9D8FD2D9A3AF}" type="slidenum">
              <a:rPr lang="en-US" smtClean="0"/>
              <a:t>43</a:t>
            </a:fld>
            <a:endParaRPr lang="en-US"/>
          </a:p>
        </p:txBody>
      </p:sp>
    </p:spTree>
    <p:extLst>
      <p:ext uri="{BB962C8B-B14F-4D97-AF65-F5344CB8AC3E}">
        <p14:creationId xmlns:p14="http://schemas.microsoft.com/office/powerpoint/2010/main" val="449203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44</a:t>
            </a:fld>
            <a:endParaRPr lang="en-US"/>
          </a:p>
        </p:txBody>
      </p:sp>
    </p:spTree>
    <p:extLst>
      <p:ext uri="{BB962C8B-B14F-4D97-AF65-F5344CB8AC3E}">
        <p14:creationId xmlns:p14="http://schemas.microsoft.com/office/powerpoint/2010/main" val="851642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06D261-4ACC-5E49-97C5-9D8FD2D9A3AF}" type="slidenum">
              <a:rPr lang="en-US" smtClean="0"/>
              <a:t>45</a:t>
            </a:fld>
            <a:endParaRPr lang="en-US"/>
          </a:p>
        </p:txBody>
      </p:sp>
    </p:spTree>
    <p:extLst>
      <p:ext uri="{BB962C8B-B14F-4D97-AF65-F5344CB8AC3E}">
        <p14:creationId xmlns:p14="http://schemas.microsoft.com/office/powerpoint/2010/main" val="459685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https://brichwin.pages.iu.edu/tests/mathML_speech_text_examples.html</a:t>
            </a:r>
          </a:p>
        </p:txBody>
      </p:sp>
      <p:sp>
        <p:nvSpPr>
          <p:cNvPr id="4" name="Slide Number Placeholder 3"/>
          <p:cNvSpPr>
            <a:spLocks noGrp="1"/>
          </p:cNvSpPr>
          <p:nvPr>
            <p:ph type="sldNum" sz="quarter" idx="5"/>
          </p:nvPr>
        </p:nvSpPr>
        <p:spPr/>
        <p:txBody>
          <a:bodyPr/>
          <a:lstStyle/>
          <a:p>
            <a:fld id="{9706D261-4ACC-5E49-97C5-9D8FD2D9A3AF}" type="slidenum">
              <a:rPr lang="en-US" smtClean="0"/>
              <a:t>46</a:t>
            </a:fld>
            <a:endParaRPr lang="en-US"/>
          </a:p>
        </p:txBody>
      </p:sp>
    </p:spTree>
    <p:extLst>
      <p:ext uri="{BB962C8B-B14F-4D97-AF65-F5344CB8AC3E}">
        <p14:creationId xmlns:p14="http://schemas.microsoft.com/office/powerpoint/2010/main" val="3933378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06D261-4ACC-5E49-97C5-9D8FD2D9A3AF}" type="slidenum">
              <a:rPr lang="en-US" smtClean="0"/>
              <a:t>47</a:t>
            </a:fld>
            <a:endParaRPr lang="en-US"/>
          </a:p>
        </p:txBody>
      </p:sp>
    </p:spTree>
    <p:extLst>
      <p:ext uri="{BB962C8B-B14F-4D97-AF65-F5344CB8AC3E}">
        <p14:creationId xmlns:p14="http://schemas.microsoft.com/office/powerpoint/2010/main" val="3437844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06D261-4ACC-5E49-97C5-9D8FD2D9A3AF}" type="slidenum">
              <a:rPr lang="en-US" smtClean="0"/>
              <a:t>5</a:t>
            </a:fld>
            <a:endParaRPr lang="en-US"/>
          </a:p>
        </p:txBody>
      </p:sp>
    </p:spTree>
    <p:extLst>
      <p:ext uri="{BB962C8B-B14F-4D97-AF65-F5344CB8AC3E}">
        <p14:creationId xmlns:p14="http://schemas.microsoft.com/office/powerpoint/2010/main" val="2198001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06D261-4ACC-5E49-97C5-9D8FD2D9A3AF}" type="slidenum">
              <a:rPr lang="en-US" smtClean="0"/>
              <a:t>48</a:t>
            </a:fld>
            <a:endParaRPr lang="en-US"/>
          </a:p>
        </p:txBody>
      </p:sp>
    </p:spTree>
    <p:extLst>
      <p:ext uri="{BB962C8B-B14F-4D97-AF65-F5344CB8AC3E}">
        <p14:creationId xmlns:p14="http://schemas.microsoft.com/office/powerpoint/2010/main" val="255392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49</a:t>
            </a:fld>
            <a:endParaRPr lang="en-US"/>
          </a:p>
        </p:txBody>
      </p:sp>
    </p:spTree>
    <p:extLst>
      <p:ext uri="{BB962C8B-B14F-4D97-AF65-F5344CB8AC3E}">
        <p14:creationId xmlns:p14="http://schemas.microsoft.com/office/powerpoint/2010/main" val="3698840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51</a:t>
            </a:fld>
            <a:endParaRPr lang="en-US"/>
          </a:p>
        </p:txBody>
      </p:sp>
    </p:spTree>
    <p:extLst>
      <p:ext uri="{BB962C8B-B14F-4D97-AF65-F5344CB8AC3E}">
        <p14:creationId xmlns:p14="http://schemas.microsoft.com/office/powerpoint/2010/main" val="1346497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VoiceOver only differentiates the two square root equations by using a mix of different timings and intonation. The inconsistency would add to the challenge!</a:t>
            </a:r>
          </a:p>
        </p:txBody>
      </p:sp>
      <p:sp>
        <p:nvSpPr>
          <p:cNvPr id="4" name="Slide Number Placeholder 3"/>
          <p:cNvSpPr>
            <a:spLocks noGrp="1"/>
          </p:cNvSpPr>
          <p:nvPr>
            <p:ph type="sldNum" sz="quarter" idx="5"/>
          </p:nvPr>
        </p:nvSpPr>
        <p:spPr/>
        <p:txBody>
          <a:bodyPr/>
          <a:lstStyle/>
          <a:p>
            <a:fld id="{9706D261-4ACC-5E49-97C5-9D8FD2D9A3AF}" type="slidenum">
              <a:rPr lang="en-US" smtClean="0"/>
              <a:t>52</a:t>
            </a:fld>
            <a:endParaRPr lang="en-US"/>
          </a:p>
        </p:txBody>
      </p:sp>
    </p:spTree>
    <p:extLst>
      <p:ext uri="{BB962C8B-B14F-4D97-AF65-F5344CB8AC3E}">
        <p14:creationId xmlns:p14="http://schemas.microsoft.com/office/powerpoint/2010/main" val="2612387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Reported in June of 2021. Asked for an update in June of 2022. Did not get a reply.</a:t>
            </a:r>
          </a:p>
        </p:txBody>
      </p:sp>
      <p:sp>
        <p:nvSpPr>
          <p:cNvPr id="4" name="Slide Number Placeholder 3"/>
          <p:cNvSpPr>
            <a:spLocks noGrp="1"/>
          </p:cNvSpPr>
          <p:nvPr>
            <p:ph type="sldNum" sz="quarter" idx="5"/>
          </p:nvPr>
        </p:nvSpPr>
        <p:spPr/>
        <p:txBody>
          <a:bodyPr/>
          <a:lstStyle/>
          <a:p>
            <a:fld id="{9706D261-4ACC-5E49-97C5-9D8FD2D9A3AF}" type="slidenum">
              <a:rPr lang="en-US" smtClean="0"/>
              <a:t>53</a:t>
            </a:fld>
            <a:endParaRPr lang="en-US"/>
          </a:p>
        </p:txBody>
      </p:sp>
    </p:spTree>
    <p:extLst>
      <p:ext uri="{BB962C8B-B14F-4D97-AF65-F5344CB8AC3E}">
        <p14:creationId xmlns:p14="http://schemas.microsoft.com/office/powerpoint/2010/main" val="3897017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https://nvda.groups.io/g/nvda/topic/84904907 </a:t>
            </a:r>
          </a:p>
        </p:txBody>
      </p:sp>
      <p:sp>
        <p:nvSpPr>
          <p:cNvPr id="4" name="Slide Number Placeholder 3"/>
          <p:cNvSpPr>
            <a:spLocks noGrp="1"/>
          </p:cNvSpPr>
          <p:nvPr>
            <p:ph type="sldNum" sz="quarter" idx="5"/>
          </p:nvPr>
        </p:nvSpPr>
        <p:spPr/>
        <p:txBody>
          <a:bodyPr/>
          <a:lstStyle/>
          <a:p>
            <a:fld id="{9706D261-4ACC-5E49-97C5-9D8FD2D9A3AF}" type="slidenum">
              <a:rPr lang="en-US" smtClean="0"/>
              <a:t>55</a:t>
            </a:fld>
            <a:endParaRPr lang="en-US"/>
          </a:p>
        </p:txBody>
      </p:sp>
    </p:spTree>
    <p:extLst>
      <p:ext uri="{BB962C8B-B14F-4D97-AF65-F5344CB8AC3E}">
        <p14:creationId xmlns:p14="http://schemas.microsoft.com/office/powerpoint/2010/main" val="257082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56</a:t>
            </a:fld>
            <a:endParaRPr lang="en-US"/>
          </a:p>
        </p:txBody>
      </p:sp>
    </p:spTree>
    <p:extLst>
      <p:ext uri="{BB962C8B-B14F-4D97-AF65-F5344CB8AC3E}">
        <p14:creationId xmlns:p14="http://schemas.microsoft.com/office/powerpoint/2010/main" val="1662548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57</a:t>
            </a:fld>
            <a:endParaRPr lang="en-US"/>
          </a:p>
        </p:txBody>
      </p:sp>
    </p:spTree>
    <p:extLst>
      <p:ext uri="{BB962C8B-B14F-4D97-AF65-F5344CB8AC3E}">
        <p14:creationId xmlns:p14="http://schemas.microsoft.com/office/powerpoint/2010/main" val="1243211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58</a:t>
            </a:fld>
            <a:endParaRPr lang="en-US"/>
          </a:p>
        </p:txBody>
      </p:sp>
    </p:spTree>
    <p:extLst>
      <p:ext uri="{BB962C8B-B14F-4D97-AF65-F5344CB8AC3E}">
        <p14:creationId xmlns:p14="http://schemas.microsoft.com/office/powerpoint/2010/main" val="1364652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https://info.wiris.com/mathplayer-info</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59</a:t>
            </a:fld>
            <a:endParaRPr lang="en-US"/>
          </a:p>
        </p:txBody>
      </p:sp>
    </p:spTree>
    <p:extLst>
      <p:ext uri="{BB962C8B-B14F-4D97-AF65-F5344CB8AC3E}">
        <p14:creationId xmlns:p14="http://schemas.microsoft.com/office/powerpoint/2010/main" val="69499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06D261-4ACC-5E49-97C5-9D8FD2D9A3AF}" type="slidenum">
              <a:rPr lang="en-US" smtClean="0"/>
              <a:t>6</a:t>
            </a:fld>
            <a:endParaRPr lang="en-US"/>
          </a:p>
        </p:txBody>
      </p:sp>
    </p:spTree>
    <p:extLst>
      <p:ext uri="{BB962C8B-B14F-4D97-AF65-F5344CB8AC3E}">
        <p14:creationId xmlns:p14="http://schemas.microsoft.com/office/powerpoint/2010/main" val="1265601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60</a:t>
            </a:fld>
            <a:endParaRPr lang="en-US"/>
          </a:p>
        </p:txBody>
      </p:sp>
    </p:spTree>
    <p:extLst>
      <p:ext uri="{BB962C8B-B14F-4D97-AF65-F5344CB8AC3E}">
        <p14:creationId xmlns:p14="http://schemas.microsoft.com/office/powerpoint/2010/main" val="1769510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https://nsoiffer.github.io/MathCATDemo/</a:t>
            </a:r>
          </a:p>
          <a:p>
            <a:r>
              <a:rPr lang="en-US" dirty="0"/>
              <a:t>https://brichwin.pages.iu.edu/tests/mathML_speech_text_examples.html</a:t>
            </a:r>
          </a:p>
          <a:p>
            <a:endParaRPr lang="en-US" dirty="0"/>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61</a:t>
            </a:fld>
            <a:endParaRPr lang="en-US"/>
          </a:p>
        </p:txBody>
      </p:sp>
    </p:spTree>
    <p:extLst>
      <p:ext uri="{BB962C8B-B14F-4D97-AF65-F5344CB8AC3E}">
        <p14:creationId xmlns:p14="http://schemas.microsoft.com/office/powerpoint/2010/main" val="3966426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While an alternative text description on an image of a math equation is better than nothing, it still a violation of </a:t>
            </a:r>
            <a:r>
              <a:rPr lang="en-US" sz="1200" b="0" i="0" u="none" strike="noStrike" kern="1200" dirty="0">
                <a:solidFill>
                  <a:schemeClr val="tx1"/>
                </a:solidFill>
                <a:effectLst/>
                <a:latin typeface="+mn-lt"/>
                <a:ea typeface="+mn-ea"/>
                <a:cs typeface="+mn-cs"/>
                <a:hlinkClick r:id="rId3"/>
              </a:rPr>
              <a:t>Success Criterion 1.4.5 Images of Text(link is external)</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Presenting an equation as an image denies the non-sighted user to derive the understanding through exploring structure, relationships, and meaningfully render the semantics in their desired form to perceive the math in an equivalent fashion to a sighted user.</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62</a:t>
            </a:fld>
            <a:endParaRPr lang="en-US"/>
          </a:p>
        </p:txBody>
      </p:sp>
    </p:spTree>
    <p:extLst>
      <p:ext uri="{BB962C8B-B14F-4D97-AF65-F5344CB8AC3E}">
        <p14:creationId xmlns:p14="http://schemas.microsoft.com/office/powerpoint/2010/main" val="3143361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Solves the problem of linearity also allows piecewise exploration.</a:t>
            </a:r>
          </a:p>
        </p:txBody>
      </p:sp>
      <p:sp>
        <p:nvSpPr>
          <p:cNvPr id="4" name="Slide Number Placeholder 3"/>
          <p:cNvSpPr>
            <a:spLocks noGrp="1"/>
          </p:cNvSpPr>
          <p:nvPr>
            <p:ph type="sldNum" sz="quarter" idx="5"/>
          </p:nvPr>
        </p:nvSpPr>
        <p:spPr/>
        <p:txBody>
          <a:bodyPr/>
          <a:lstStyle/>
          <a:p>
            <a:fld id="{9706D261-4ACC-5E49-97C5-9D8FD2D9A3AF}" type="slidenum">
              <a:rPr lang="en-US" smtClean="0"/>
              <a:t>63</a:t>
            </a:fld>
            <a:endParaRPr lang="en-US"/>
          </a:p>
        </p:txBody>
      </p:sp>
    </p:spTree>
    <p:extLst>
      <p:ext uri="{BB962C8B-B14F-4D97-AF65-F5344CB8AC3E}">
        <p14:creationId xmlns:p14="http://schemas.microsoft.com/office/powerpoint/2010/main" val="1558813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has MathJax 2.7.7 running on it.</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64</a:t>
            </a:fld>
            <a:endParaRPr lang="en-US"/>
          </a:p>
        </p:txBody>
      </p:sp>
    </p:spTree>
    <p:extLst>
      <p:ext uri="{BB962C8B-B14F-4D97-AF65-F5344CB8AC3E}">
        <p14:creationId xmlns:p14="http://schemas.microsoft.com/office/powerpoint/2010/main" val="3119860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83</a:t>
            </a:fld>
            <a:endParaRPr lang="en-US"/>
          </a:p>
        </p:txBody>
      </p:sp>
    </p:spTree>
    <p:extLst>
      <p:ext uri="{BB962C8B-B14F-4D97-AF65-F5344CB8AC3E}">
        <p14:creationId xmlns:p14="http://schemas.microsoft.com/office/powerpoint/2010/main" val="1140781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with NVDA</a:t>
            </a:r>
          </a:p>
          <a:p>
            <a:r>
              <a:rPr lang="en-US" dirty="0"/>
              <a:t>https://docs.google.com/document/d/1OL8blttpZ5dkrGQw2w6KbHmr0IQhwX_3iva5698zg34/edit?usp=sharing (google equations)</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86</a:t>
            </a:fld>
            <a:endParaRPr lang="en-US"/>
          </a:p>
        </p:txBody>
      </p:sp>
    </p:spTree>
    <p:extLst>
      <p:ext uri="{BB962C8B-B14F-4D97-AF65-F5344CB8AC3E}">
        <p14:creationId xmlns:p14="http://schemas.microsoft.com/office/powerpoint/2010/main" val="3580785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http://asciimath.org/</a:t>
            </a:r>
          </a:p>
        </p:txBody>
      </p:sp>
      <p:sp>
        <p:nvSpPr>
          <p:cNvPr id="4" name="Slide Number Placeholder 3"/>
          <p:cNvSpPr>
            <a:spLocks noGrp="1"/>
          </p:cNvSpPr>
          <p:nvPr>
            <p:ph type="sldNum" sz="quarter" idx="5"/>
          </p:nvPr>
        </p:nvSpPr>
        <p:spPr/>
        <p:txBody>
          <a:bodyPr/>
          <a:lstStyle/>
          <a:p>
            <a:fld id="{9706D261-4ACC-5E49-97C5-9D8FD2D9A3AF}" type="slidenum">
              <a:rPr lang="en-US" smtClean="0"/>
              <a:t>92</a:t>
            </a:fld>
            <a:endParaRPr lang="en-US"/>
          </a:p>
        </p:txBody>
      </p:sp>
    </p:spTree>
    <p:extLst>
      <p:ext uri="{BB962C8B-B14F-4D97-AF65-F5344CB8AC3E}">
        <p14:creationId xmlns:p14="http://schemas.microsoft.com/office/powerpoint/2010/main" val="1186749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93</a:t>
            </a:fld>
            <a:endParaRPr lang="en-US"/>
          </a:p>
        </p:txBody>
      </p:sp>
    </p:spTree>
    <p:extLst>
      <p:ext uri="{BB962C8B-B14F-4D97-AF65-F5344CB8AC3E}">
        <p14:creationId xmlns:p14="http://schemas.microsoft.com/office/powerpoint/2010/main" val="2108163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https://daisy.org/news-events/articles/creating-reading-accessible-math-w/</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94</a:t>
            </a:fld>
            <a:endParaRPr lang="en-US"/>
          </a:p>
        </p:txBody>
      </p:sp>
    </p:spTree>
    <p:extLst>
      <p:ext uri="{BB962C8B-B14F-4D97-AF65-F5344CB8AC3E}">
        <p14:creationId xmlns:p14="http://schemas.microsoft.com/office/powerpoint/2010/main" val="286882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8</a:t>
            </a:fld>
            <a:endParaRPr lang="en-US"/>
          </a:p>
        </p:txBody>
      </p:sp>
    </p:spTree>
    <p:extLst>
      <p:ext uri="{BB962C8B-B14F-4D97-AF65-F5344CB8AC3E}">
        <p14:creationId xmlns:p14="http://schemas.microsoft.com/office/powerpoint/2010/main" val="13185203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97</a:t>
            </a:fld>
            <a:endParaRPr lang="en-US"/>
          </a:p>
        </p:txBody>
      </p:sp>
    </p:spTree>
    <p:extLst>
      <p:ext uri="{BB962C8B-B14F-4D97-AF65-F5344CB8AC3E}">
        <p14:creationId xmlns:p14="http://schemas.microsoft.com/office/powerpoint/2010/main" val="1322973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99</a:t>
            </a:fld>
            <a:endParaRPr lang="en-US"/>
          </a:p>
        </p:txBody>
      </p:sp>
    </p:spTree>
    <p:extLst>
      <p:ext uri="{BB962C8B-B14F-4D97-AF65-F5344CB8AC3E}">
        <p14:creationId xmlns:p14="http://schemas.microsoft.com/office/powerpoint/2010/main" val="1134019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https://support.microsoft.com/en-us/office/linear-format-equations-using-unicodemath-and-latex-in-word-2e00618d-b1fd-49d8-8cb4-8d17f25754f8 </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101</a:t>
            </a:fld>
            <a:endParaRPr lang="en-US"/>
          </a:p>
        </p:txBody>
      </p:sp>
    </p:spTree>
    <p:extLst>
      <p:ext uri="{BB962C8B-B14F-4D97-AF65-F5344CB8AC3E}">
        <p14:creationId xmlns:p14="http://schemas.microsoft.com/office/powerpoint/2010/main" val="623114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a:hlinkClick r:id="rId3"/>
              </a:rPr>
              <a:t>Accessing Math Content with JAWS and Fusion – Freedom Scientific</a:t>
            </a:r>
            <a:endParaRPr lang="en-US" dirty="0"/>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103</a:t>
            </a:fld>
            <a:endParaRPr lang="en-US"/>
          </a:p>
        </p:txBody>
      </p:sp>
    </p:spTree>
    <p:extLst>
      <p:ext uri="{BB962C8B-B14F-4D97-AF65-F5344CB8AC3E}">
        <p14:creationId xmlns:p14="http://schemas.microsoft.com/office/powerpoint/2010/main" val="145311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https://www.desmos.com/braille-demo/index.html</a:t>
            </a:r>
          </a:p>
          <a:p>
            <a:r>
              <a:rPr lang="en-US" dirty="0"/>
              <a:t>https://brichwin.pages.iu.edu/altMediaTools/mathToSpeechTextMathJax3.html</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104</a:t>
            </a:fld>
            <a:endParaRPr lang="en-US"/>
          </a:p>
        </p:txBody>
      </p:sp>
    </p:spTree>
    <p:extLst>
      <p:ext uri="{BB962C8B-B14F-4D97-AF65-F5344CB8AC3E}">
        <p14:creationId xmlns:p14="http://schemas.microsoft.com/office/powerpoint/2010/main" val="30476410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a:hlinkClick r:id="rId3"/>
              </a:rPr>
              <a:t>Accessible Equation Editor (AEE) | Accessible Assessments | Pearson</a:t>
            </a:r>
            <a:endParaRPr lang="en-US" dirty="0"/>
          </a:p>
          <a:p>
            <a:r>
              <a:rPr lang="en-US" dirty="0"/>
              <a:t>-</a:t>
            </a:r>
          </a:p>
        </p:txBody>
      </p:sp>
      <p:sp>
        <p:nvSpPr>
          <p:cNvPr id="4" name="Slide Number Placeholder 3"/>
          <p:cNvSpPr>
            <a:spLocks noGrp="1"/>
          </p:cNvSpPr>
          <p:nvPr>
            <p:ph type="sldNum" sz="quarter" idx="5"/>
          </p:nvPr>
        </p:nvSpPr>
        <p:spPr/>
        <p:txBody>
          <a:bodyPr/>
          <a:lstStyle/>
          <a:p>
            <a:fld id="{9706D261-4ACC-5E49-97C5-9D8FD2D9A3AF}" type="slidenum">
              <a:rPr lang="en-US" smtClean="0"/>
              <a:t>105</a:t>
            </a:fld>
            <a:endParaRPr lang="en-US"/>
          </a:p>
        </p:txBody>
      </p:sp>
    </p:spTree>
    <p:extLst>
      <p:ext uri="{BB962C8B-B14F-4D97-AF65-F5344CB8AC3E}">
        <p14:creationId xmlns:p14="http://schemas.microsoft.com/office/powerpoint/2010/main" val="2358862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106</a:t>
            </a:fld>
            <a:endParaRPr lang="en-US"/>
          </a:p>
        </p:txBody>
      </p:sp>
    </p:spTree>
    <p:extLst>
      <p:ext uri="{BB962C8B-B14F-4D97-AF65-F5344CB8AC3E}">
        <p14:creationId xmlns:p14="http://schemas.microsoft.com/office/powerpoint/2010/main" val="1843132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Apple’s response to math speech bugs (2016 – is the sentiment expressed still held by Apple today?): https://discussions.apple.com/thread/7475266 </a:t>
            </a:r>
          </a:p>
          <a:p>
            <a:endParaRPr lang="en-US" b="0" i="0" dirty="0">
              <a:solidFill>
                <a:srgbClr val="FFFFFF"/>
              </a:solidFill>
              <a:effectLst/>
              <a:latin typeface="Segoe UI" panose="020B0502040204020203" pitchFamily="34" charset="0"/>
            </a:endParaRPr>
          </a:p>
          <a:p>
            <a:r>
              <a:rPr lang="en-US" b="0" i="0" dirty="0">
                <a:solidFill>
                  <a:srgbClr val="FFFFFF"/>
                </a:solidFill>
                <a:effectLst/>
                <a:latin typeface="Segoe UI" panose="020B0502040204020203" pitchFamily="34" charset="0"/>
              </a:rPr>
              <a:t>A committee of guidance should be formed to tackle problems of why STEM content is working. Screen reader developers and subject matter experts can collaborate to ensure math content will be accessible in the future.</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107</a:t>
            </a:fld>
            <a:endParaRPr lang="en-US"/>
          </a:p>
        </p:txBody>
      </p:sp>
    </p:spTree>
    <p:extLst>
      <p:ext uri="{BB962C8B-B14F-4D97-AF65-F5344CB8AC3E}">
        <p14:creationId xmlns:p14="http://schemas.microsoft.com/office/powerpoint/2010/main" val="35836502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the discussion </a:t>
            </a:r>
          </a:p>
        </p:txBody>
      </p:sp>
      <p:sp>
        <p:nvSpPr>
          <p:cNvPr id="4" name="Slide Number Placeholder 3"/>
          <p:cNvSpPr>
            <a:spLocks noGrp="1"/>
          </p:cNvSpPr>
          <p:nvPr>
            <p:ph type="sldNum" sz="quarter" idx="5"/>
          </p:nvPr>
        </p:nvSpPr>
        <p:spPr/>
        <p:txBody>
          <a:bodyPr/>
          <a:lstStyle/>
          <a:p>
            <a:fld id="{9706D261-4ACC-5E49-97C5-9D8FD2D9A3AF}" type="slidenum">
              <a:rPr lang="en-US" smtClean="0"/>
              <a:t>108</a:t>
            </a:fld>
            <a:endParaRPr lang="en-US"/>
          </a:p>
        </p:txBody>
      </p:sp>
    </p:spTree>
    <p:extLst>
      <p:ext uri="{BB962C8B-B14F-4D97-AF65-F5344CB8AC3E}">
        <p14:creationId xmlns:p14="http://schemas.microsoft.com/office/powerpoint/2010/main" val="104889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MathML is often the heart of accessible math even if you never see it. </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10</a:t>
            </a:fld>
            <a:endParaRPr lang="en-US"/>
          </a:p>
        </p:txBody>
      </p:sp>
    </p:spTree>
    <p:extLst>
      <p:ext uri="{BB962C8B-B14F-4D97-AF65-F5344CB8AC3E}">
        <p14:creationId xmlns:p14="http://schemas.microsoft.com/office/powerpoint/2010/main" val="2037046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https://caniuse.com/#feat=mathml</a:t>
            </a:r>
            <a:endParaRPr lang="en-US" dirty="0"/>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11</a:t>
            </a:fld>
            <a:endParaRPr lang="en-US"/>
          </a:p>
        </p:txBody>
      </p:sp>
    </p:spTree>
    <p:extLst>
      <p:ext uri="{BB962C8B-B14F-4D97-AF65-F5344CB8AC3E}">
        <p14:creationId xmlns:p14="http://schemas.microsoft.com/office/powerpoint/2010/main" val="393777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http://docs.mathjax.org/en/v3.0-latest/basic/accessibility.html</a:t>
            </a:r>
            <a:endParaRPr lang="en-US" dirty="0"/>
          </a:p>
          <a:p>
            <a:r>
              <a:rPr lang="en-US" sz="1200" b="0" i="0" kern="1200" dirty="0">
                <a:solidFill>
                  <a:schemeClr val="tx1"/>
                </a:solidFill>
                <a:effectLst/>
                <a:latin typeface="+mn-lt"/>
                <a:ea typeface="+mn-ea"/>
                <a:cs typeface="+mn-cs"/>
              </a:rPr>
              <a:t>interactive expression explorer that helps these users to “walk through” an expression one piece at a time, rather than having to listen to a complex expression all at once,</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12</a:t>
            </a:fld>
            <a:endParaRPr lang="en-US"/>
          </a:p>
        </p:txBody>
      </p:sp>
    </p:spTree>
    <p:extLst>
      <p:ext uri="{BB962C8B-B14F-4D97-AF65-F5344CB8AC3E}">
        <p14:creationId xmlns:p14="http://schemas.microsoft.com/office/powerpoint/2010/main" val="22032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13</a:t>
            </a:fld>
            <a:endParaRPr lang="en-US"/>
          </a:p>
        </p:txBody>
      </p:sp>
    </p:spTree>
    <p:extLst>
      <p:ext uri="{BB962C8B-B14F-4D97-AF65-F5344CB8AC3E}">
        <p14:creationId xmlns:p14="http://schemas.microsoft.com/office/powerpoint/2010/main" val="1875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621014" y="-72571"/>
            <a:ext cx="950609" cy="2766507"/>
            <a:chOff x="633305" y="-72571"/>
            <a:chExt cx="950609" cy="2766507"/>
          </a:xfrm>
        </p:grpSpPr>
        <p:sp>
          <p:nvSpPr>
            <p:cNvPr id="6" name="Rectangle 5"/>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riden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
        <p:nvSpPr>
          <p:cNvPr id="2" name="Title 1"/>
          <p:cNvSpPr>
            <a:spLocks noGrp="1"/>
          </p:cNvSpPr>
          <p:nvPr userDrawn="1">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Arial"/>
                <a:cs typeface="Arial"/>
              </a:defRPr>
            </a:lvl1pPr>
          </a:lstStyle>
          <a:p>
            <a:r>
              <a:rPr lang="en-US"/>
              <a:t>Unnecessarily extra long title of presentation</a:t>
            </a:r>
          </a:p>
        </p:txBody>
      </p:sp>
      <p:sp>
        <p:nvSpPr>
          <p:cNvPr id="9" name="Text Placeholder 19"/>
          <p:cNvSpPr>
            <a:spLocks noGrp="1"/>
          </p:cNvSpPr>
          <p:nvPr>
            <p:ph type="body" sz="quarter" idx="11" hasCustomPrompt="1"/>
          </p:nvPr>
        </p:nvSpPr>
        <p:spPr>
          <a:xfrm>
            <a:off x="530694" y="3301283"/>
            <a:ext cx="7914806" cy="336549"/>
          </a:xfrm>
        </p:spPr>
        <p:txBody>
          <a:bodyPr anchor="ctr">
            <a:noAutofit/>
          </a:bodyPr>
          <a:lstStyle>
            <a:lvl1pPr marL="0" indent="0">
              <a:buNone/>
              <a:defRPr sz="1800" b="0" spc="0" baseline="0">
                <a:solidFill>
                  <a:srgbClr val="A6A6A6"/>
                </a:solidFill>
                <a:latin typeface="Arial"/>
                <a:cs typeface="Arial"/>
              </a:defRPr>
            </a:lvl1pPr>
          </a:lstStyle>
          <a:p>
            <a:pPr lvl="0"/>
            <a:r>
              <a:rPr lang="en-US"/>
              <a:t>SUBHEAD OR NAME OF SCHOOL, DEPARTMENT, OR UNIT</a:t>
            </a:r>
          </a:p>
        </p:txBody>
      </p:sp>
      <p:sp>
        <p:nvSpPr>
          <p:cNvPr id="11" name="Text Placeholder 19"/>
          <p:cNvSpPr>
            <a:spLocks noGrp="1"/>
          </p:cNvSpPr>
          <p:nvPr userDrawn="1">
            <p:ph type="body" sz="quarter" idx="10" hasCustomPrompt="1"/>
          </p:nvPr>
        </p:nvSpPr>
        <p:spPr>
          <a:xfrm>
            <a:off x="530694" y="6279762"/>
            <a:ext cx="7734222" cy="370205"/>
          </a:xfrm>
        </p:spPr>
        <p:txBody>
          <a:bodyPr anchor="ctr">
            <a:noAutofit/>
          </a:bodyPr>
          <a:lstStyle>
            <a:lvl1pPr marL="0" indent="0">
              <a:buNone/>
              <a:defRPr sz="1100" b="1" spc="80" baseline="0">
                <a:solidFill>
                  <a:srgbClr val="A6A6A6"/>
                </a:solidFill>
                <a:latin typeface="Arial"/>
                <a:cs typeface="Arial"/>
              </a:defRPr>
            </a:lvl1pPr>
          </a:lstStyle>
          <a:p>
            <a:pPr lvl="0"/>
            <a:r>
              <a:rPr lang="en-US"/>
              <a:t>INDIANA UNIVERSITY BLOOMINGTON</a:t>
            </a:r>
          </a:p>
        </p:txBody>
      </p:sp>
    </p:spTree>
    <p:extLst>
      <p:ext uri="{BB962C8B-B14F-4D97-AF65-F5344CB8AC3E}">
        <p14:creationId xmlns:p14="http://schemas.microsoft.com/office/powerpoint/2010/main" val="125665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ine Title Two Content Holders">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1217172"/>
          </a:xfrm>
        </p:spPr>
        <p:txBody>
          <a:bodyPr>
            <a:normAutofit/>
          </a:bodyPr>
          <a:lstStyle>
            <a:lvl1pPr>
              <a:defRPr sz="3200" b="1" i="0" cap="none" spc="0">
                <a:solidFill>
                  <a:schemeClr val="bg1"/>
                </a:solidFill>
                <a:latin typeface="Arial"/>
                <a:cs typeface="Arial"/>
              </a:defRPr>
            </a:lvl1pPr>
          </a:lstStyle>
          <a:p>
            <a:r>
              <a:rPr lang="en-US" dirty="0"/>
              <a:t>Click to edit master </a:t>
            </a:r>
            <a:br>
              <a:rPr lang="en-US" dirty="0"/>
            </a:br>
            <a:r>
              <a:rPr lang="en-US" dirty="0"/>
              <a:t>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30399" y="1600201"/>
            <a:ext cx="8660768" cy="2165399"/>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50184A72-F410-3872-1F3E-E91BC553A678}"/>
              </a:ext>
            </a:extLst>
          </p:cNvPr>
          <p:cNvSpPr>
            <a:spLocks noGrp="1"/>
          </p:cNvSpPr>
          <p:nvPr>
            <p:ph sz="quarter" idx="12"/>
          </p:nvPr>
        </p:nvSpPr>
        <p:spPr>
          <a:xfrm>
            <a:off x="230399" y="3949822"/>
            <a:ext cx="8660768" cy="2165399"/>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508D629-A48D-8596-C020-384C2279E5EB}"/>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9" name="Rectangle 28">
            <a:extLst>
              <a:ext uri="{C183D7F6-B498-43B3-948B-1728B52AA6E4}">
                <adec:decorative xmlns:adec="http://schemas.microsoft.com/office/drawing/2017/decorative" val="1"/>
              </a:ext>
            </a:extLst>
          </p:cNvPr>
          <p:cNvSpPr/>
          <p:nvPr userDrawn="1"/>
        </p:nvSpPr>
        <p:spPr>
          <a:xfrm>
            <a:off x="0" y="233424"/>
            <a:ext cx="82664" cy="109728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17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Bio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61DA1-78C7-452C-AB92-61C959B663DB}"/>
              </a:ext>
            </a:extLst>
          </p:cNvPr>
          <p:cNvSpPr>
            <a:spLocks noGrp="1"/>
          </p:cNvSpPr>
          <p:nvPr>
            <p:ph type="title"/>
          </p:nvPr>
        </p:nvSpPr>
        <p:spPr>
          <a:xfrm>
            <a:off x="228600" y="128758"/>
            <a:ext cx="8685000" cy="749642"/>
          </a:xfrm>
        </p:spPr>
        <p:txBody>
          <a:bodyPr/>
          <a:lstStyle>
            <a:lvl1pPr>
              <a:defRPr>
                <a:solidFill>
                  <a:schemeClr val="bg1"/>
                </a:solidFill>
              </a:defRPr>
            </a:lvl1pPr>
          </a:lstStyle>
          <a:p>
            <a:endParaRPr lang="en-US" dirty="0"/>
          </a:p>
        </p:txBody>
      </p:sp>
      <p:sp>
        <p:nvSpPr>
          <p:cNvPr id="6" name="Text Placeholder 5">
            <a:extLst>
              <a:ext uri="{FF2B5EF4-FFF2-40B4-BE49-F238E27FC236}">
                <a16:creationId xmlns:a16="http://schemas.microsoft.com/office/drawing/2014/main" id="{0756EDB8-70A5-45BD-BBE3-83FD4D532291}"/>
              </a:ext>
            </a:extLst>
          </p:cNvPr>
          <p:cNvSpPr>
            <a:spLocks noGrp="1"/>
          </p:cNvSpPr>
          <p:nvPr>
            <p:ph type="body" sz="quarter" idx="11"/>
          </p:nvPr>
        </p:nvSpPr>
        <p:spPr>
          <a:xfrm>
            <a:off x="2541595" y="1366709"/>
            <a:ext cx="6372005" cy="1554480"/>
          </a:xfrm>
        </p:spPr>
        <p:txBody>
          <a:bodyPr/>
          <a:lstStyle>
            <a:lvl1pPr marL="0" indent="0">
              <a:buFontTx/>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D2A7F64-B3D0-4C8B-9E2B-44270CC49E8F}"/>
              </a:ext>
            </a:extLst>
          </p:cNvPr>
          <p:cNvSpPr>
            <a:spLocks noGrp="1"/>
          </p:cNvSpPr>
          <p:nvPr>
            <p:ph type="body" sz="quarter" idx="13"/>
          </p:nvPr>
        </p:nvSpPr>
        <p:spPr>
          <a:xfrm>
            <a:off x="2549204" y="3114444"/>
            <a:ext cx="6364395" cy="1554480"/>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FFB2DD10-39D6-D532-7227-10690B811667}"/>
              </a:ext>
            </a:extLst>
          </p:cNvPr>
          <p:cNvSpPr>
            <a:spLocks noGrp="1"/>
          </p:cNvSpPr>
          <p:nvPr>
            <p:ph type="sldNum" sz="quarter" idx="14"/>
          </p:nvPr>
        </p:nvSpPr>
        <p:spPr/>
        <p:txBody>
          <a:bodyPr/>
          <a:lstStyle>
            <a:lvl1pPr>
              <a:defRPr>
                <a:solidFill>
                  <a:schemeClr val="bg1"/>
                </a:solidFill>
              </a:defRPr>
            </a:lvl1pPr>
          </a:lstStyle>
          <a:p>
            <a:fld id="{CCCA1E73-8E84-49CD-93F4-B3B8626091A0}" type="slidenum">
              <a:rPr lang="en-US" smtClean="0"/>
              <a:pPr/>
              <a:t>‹#›</a:t>
            </a:fld>
            <a:endParaRPr lang="en-US"/>
          </a:p>
        </p:txBody>
      </p:sp>
      <p:sp>
        <p:nvSpPr>
          <p:cNvPr id="4" name="Picture Placeholder 3">
            <a:extLst>
              <a:ext uri="{FF2B5EF4-FFF2-40B4-BE49-F238E27FC236}">
                <a16:creationId xmlns:a16="http://schemas.microsoft.com/office/drawing/2014/main" id="{C260E38D-6304-4BDD-85A0-8BEBA31E84F3}"/>
              </a:ext>
              <a:ext uri="{C183D7F6-B498-43B3-948B-1728B52AA6E4}">
                <adec:decorative xmlns:adec="http://schemas.microsoft.com/office/drawing/2017/decorative" val="1"/>
              </a:ext>
            </a:extLst>
          </p:cNvPr>
          <p:cNvSpPr>
            <a:spLocks noGrp="1"/>
          </p:cNvSpPr>
          <p:nvPr>
            <p:ph type="pic" sz="quarter" idx="10"/>
          </p:nvPr>
        </p:nvSpPr>
        <p:spPr>
          <a:xfrm>
            <a:off x="665173" y="1366709"/>
            <a:ext cx="1687314" cy="1565925"/>
          </a:xfrm>
        </p:spPr>
        <p:txBody>
          <a:bodyPr/>
          <a:lstStyle/>
          <a:p>
            <a:endParaRPr lang="en-US"/>
          </a:p>
        </p:txBody>
      </p:sp>
      <p:sp>
        <p:nvSpPr>
          <p:cNvPr id="8" name="Picture Placeholder 7">
            <a:extLst>
              <a:ext uri="{FF2B5EF4-FFF2-40B4-BE49-F238E27FC236}">
                <a16:creationId xmlns:a16="http://schemas.microsoft.com/office/drawing/2014/main" id="{2DEFD5A4-8AED-45C4-9B64-E6C6B2105EC2}"/>
              </a:ext>
              <a:ext uri="{C183D7F6-B498-43B3-948B-1728B52AA6E4}">
                <adec:decorative xmlns:adec="http://schemas.microsoft.com/office/drawing/2017/decorative" val="1"/>
              </a:ext>
            </a:extLst>
          </p:cNvPr>
          <p:cNvSpPr>
            <a:spLocks noGrp="1"/>
          </p:cNvSpPr>
          <p:nvPr>
            <p:ph type="pic" sz="quarter" idx="12"/>
          </p:nvPr>
        </p:nvSpPr>
        <p:spPr>
          <a:xfrm>
            <a:off x="665173" y="3114444"/>
            <a:ext cx="1687314" cy="1565925"/>
          </a:xfrm>
        </p:spPr>
        <p:txBody>
          <a:bodyPr/>
          <a:lstStyle/>
          <a:p>
            <a:endParaRPr lang="en-US"/>
          </a:p>
        </p:txBody>
      </p:sp>
      <p:grpSp>
        <p:nvGrpSpPr>
          <p:cNvPr id="13" name="Group 12">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
        <p:nvSpPr>
          <p:cNvPr id="7" name="Rectangle 6">
            <a:extLst>
              <a:ext uri="{FF2B5EF4-FFF2-40B4-BE49-F238E27FC236}">
                <a16:creationId xmlns:a16="http://schemas.microsoft.com/office/drawing/2014/main" id="{1DE8ED11-1A70-5F9A-C93B-D4C93F7837DB}"/>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034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chemeClr val="tx1"/>
        </a:solidFill>
        <a:effectLst/>
      </p:bgPr>
    </p:bg>
    <p:spTree>
      <p:nvGrpSpPr>
        <p:cNvPr id="1" name=""/>
        <p:cNvGrpSpPr/>
        <p:nvPr/>
      </p:nvGrpSpPr>
      <p:grpSpPr>
        <a:xfrm>
          <a:off x="0" y="0"/>
          <a:ext cx="0" cy="0"/>
          <a:chOff x="0" y="0"/>
          <a:chExt cx="0" cy="0"/>
        </a:xfrm>
      </p:grpSpPr>
      <p:grpSp>
        <p:nvGrpSpPr>
          <p:cNvPr id="13" name="Group 12">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727036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24340732-4EC7-4FE8-972F-6296E2BC7CED}"/>
              </a:ext>
            </a:extLst>
          </p:cNvPr>
          <p:cNvSpPr>
            <a:spLocks noGrp="1"/>
          </p:cNvSpPr>
          <p:nvPr>
            <p:ph sz="quarter" idx="10"/>
          </p:nvPr>
        </p:nvSpPr>
        <p:spPr>
          <a:xfrm>
            <a:off x="252413" y="1031875"/>
            <a:ext cx="8639176" cy="1868274"/>
          </a:xfrm>
        </p:spPr>
        <p:txBody>
          <a:bodyPr>
            <a:no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81E6A38-841E-4345-B895-B76D57BC7739}"/>
              </a:ext>
            </a:extLst>
          </p:cNvPr>
          <p:cNvSpPr>
            <a:spLocks noGrp="1"/>
          </p:cNvSpPr>
          <p:nvPr>
            <p:ph sz="quarter" idx="11"/>
          </p:nvPr>
        </p:nvSpPr>
        <p:spPr>
          <a:xfrm>
            <a:off x="273050" y="3268663"/>
            <a:ext cx="8618538" cy="2586037"/>
          </a:xfrm>
        </p:spPr>
        <p:txBody>
          <a:bodyPr>
            <a:noAutofit/>
          </a:bodyPr>
          <a:lstStyle>
            <a:lvl1pPr>
              <a:defRPr sz="220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 name="Slide Number Placeholder 1">
            <a:extLst>
              <a:ext uri="{FF2B5EF4-FFF2-40B4-BE49-F238E27FC236}">
                <a16:creationId xmlns:a16="http://schemas.microsoft.com/office/drawing/2014/main" id="{4B551846-1855-4B36-90FF-E8523FCC94A3}"/>
              </a:ext>
            </a:extLst>
          </p:cNvPr>
          <p:cNvSpPr>
            <a:spLocks noGrp="1"/>
          </p:cNvSpPr>
          <p:nvPr>
            <p:ph type="sldNum" sz="quarter" idx="12"/>
          </p:nvPr>
        </p:nvSpPr>
        <p:spPr/>
        <p:txBody>
          <a:bodyPr/>
          <a:lstStyle>
            <a:lvl1pPr>
              <a:defRPr>
                <a:solidFill>
                  <a:schemeClr val="bg1"/>
                </a:solidFill>
              </a:defRPr>
            </a:lvl1pPr>
          </a:lstStyle>
          <a:p>
            <a:fld id="{CCCA1E73-8E84-49CD-93F4-B3B8626091A0}" type="slidenum">
              <a:rPr lang="en-US" smtClean="0"/>
              <a:pPr/>
              <a:t>‹#›</a:t>
            </a:fld>
            <a:endParaRPr lang="en-US"/>
          </a:p>
        </p:txBody>
      </p:sp>
    </p:spTree>
    <p:extLst>
      <p:ext uri="{BB962C8B-B14F-4D97-AF65-F5344CB8AC3E}">
        <p14:creationId xmlns:p14="http://schemas.microsoft.com/office/powerpoint/2010/main" val="2795998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24340732-4EC7-4FE8-972F-6296E2BC7CED}"/>
              </a:ext>
            </a:extLst>
          </p:cNvPr>
          <p:cNvSpPr>
            <a:spLocks noGrp="1"/>
          </p:cNvSpPr>
          <p:nvPr>
            <p:ph sz="quarter" idx="10"/>
          </p:nvPr>
        </p:nvSpPr>
        <p:spPr>
          <a:xfrm>
            <a:off x="252413" y="1031875"/>
            <a:ext cx="8639176" cy="1501775"/>
          </a:xfrm>
        </p:spPr>
        <p:txBody>
          <a:bodyPr/>
          <a:lstStyle>
            <a:lvl1pPr marL="0" indent="0">
              <a:buClr>
                <a:schemeClr val="bg1"/>
              </a:buClr>
              <a:buFontTx/>
              <a:buNone/>
              <a:defRPr lang="en-US" sz="1800" kern="1200">
                <a:solidFill>
                  <a:schemeClr val="bg1"/>
                </a:solidFill>
                <a:latin typeface="Arial"/>
                <a:ea typeface="+mn-ea"/>
                <a:cs typeface="Arial"/>
              </a:defRPr>
            </a:lvl1pPr>
            <a:lvl2pPr marL="742950" indent="-285750">
              <a:buClr>
                <a:schemeClr val="bg1"/>
              </a:buClr>
              <a:buFont typeface="Arial" panose="020B0604020202020204" pitchFamily="34" charset="0"/>
              <a:buChar char="•"/>
              <a:defRPr lang="en-US" sz="1800" kern="1200" dirty="0">
                <a:solidFill>
                  <a:schemeClr val="bg1"/>
                </a:solidFill>
                <a:latin typeface="Arial"/>
                <a:ea typeface="+mn-ea"/>
                <a:cs typeface="Arial"/>
              </a:defRPr>
            </a:lvl2pPr>
            <a:lvl3pPr marL="1200150" indent="-285750">
              <a:buClr>
                <a:schemeClr val="bg1"/>
              </a:buClr>
              <a:buFont typeface="Wingdings" panose="05000000000000000000" pitchFamily="2" charset="2"/>
              <a:buChar char="§"/>
              <a:defRPr>
                <a:solidFill>
                  <a:schemeClr val="bg1"/>
                </a:solidFill>
              </a:defRPr>
            </a:lvl3pPr>
            <a:lvl4pPr marL="1657350" indent="-285750">
              <a:buClr>
                <a:schemeClr val="bg1"/>
              </a:buClr>
              <a:buFont typeface="Arial" panose="020B0604020202020204" pitchFamily="34" charset="0"/>
              <a:buChar char="‒"/>
              <a:defRPr>
                <a:solidFill>
                  <a:schemeClr val="bg1"/>
                </a:solidFill>
              </a:defRPr>
            </a:lvl4pPr>
            <a:lvl5pPr marL="2114550" indent="-285750">
              <a:buClr>
                <a:schemeClr val="bg1"/>
              </a:buCl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81E6A38-841E-4345-B895-B76D57BC7739}"/>
              </a:ext>
            </a:extLst>
          </p:cNvPr>
          <p:cNvSpPr>
            <a:spLocks noGrp="1"/>
          </p:cNvSpPr>
          <p:nvPr>
            <p:ph sz="quarter" idx="11"/>
          </p:nvPr>
        </p:nvSpPr>
        <p:spPr>
          <a:xfrm>
            <a:off x="257918" y="2982913"/>
            <a:ext cx="2755900" cy="18494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D9054B74-803C-478C-BA23-C9E25B28BE66}"/>
              </a:ext>
            </a:extLst>
          </p:cNvPr>
          <p:cNvSpPr>
            <a:spLocks noGrp="1"/>
          </p:cNvSpPr>
          <p:nvPr>
            <p:ph sz="quarter" idx="12"/>
          </p:nvPr>
        </p:nvSpPr>
        <p:spPr>
          <a:xfrm>
            <a:off x="3289300" y="2982913"/>
            <a:ext cx="2686050" cy="184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A29C043D-F34C-4AC7-8E40-DC4D27B9E8C1}"/>
              </a:ext>
            </a:extLst>
          </p:cNvPr>
          <p:cNvSpPr>
            <a:spLocks noGrp="1"/>
          </p:cNvSpPr>
          <p:nvPr>
            <p:ph sz="quarter" idx="13"/>
          </p:nvPr>
        </p:nvSpPr>
        <p:spPr>
          <a:xfrm>
            <a:off x="6130925" y="2982913"/>
            <a:ext cx="2755900" cy="184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 name="Slide Number Placeholder 1">
            <a:extLst>
              <a:ext uri="{FF2B5EF4-FFF2-40B4-BE49-F238E27FC236}">
                <a16:creationId xmlns:a16="http://schemas.microsoft.com/office/drawing/2014/main" id="{FA6DC6CC-8D3C-43CA-9322-5A47F1D2DCA3}"/>
              </a:ext>
            </a:extLst>
          </p:cNvPr>
          <p:cNvSpPr>
            <a:spLocks noGrp="1"/>
          </p:cNvSpPr>
          <p:nvPr>
            <p:ph type="sldNum" sz="quarter" idx="14"/>
          </p:nvPr>
        </p:nvSpPr>
        <p:spPr/>
        <p:txBody>
          <a:bodyPr/>
          <a:lstStyle>
            <a:lvl1pPr>
              <a:defRPr>
                <a:solidFill>
                  <a:schemeClr val="bg1"/>
                </a:solidFill>
              </a:defRPr>
            </a:lvl1pPr>
          </a:lstStyle>
          <a:p>
            <a:fld id="{CCCA1E73-8E84-49CD-93F4-B3B8626091A0}" type="slidenum">
              <a:rPr lang="en-US" smtClean="0"/>
              <a:pPr/>
              <a:t>‹#›</a:t>
            </a:fld>
            <a:endParaRPr lang="en-US"/>
          </a:p>
        </p:txBody>
      </p:sp>
    </p:spTree>
    <p:extLst>
      <p:ext uri="{BB962C8B-B14F-4D97-AF65-F5344CB8AC3E}">
        <p14:creationId xmlns:p14="http://schemas.microsoft.com/office/powerpoint/2010/main" val="2112528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411163" y="1166331"/>
            <a:ext cx="4160837" cy="3746500"/>
          </a:xfrm>
        </p:spPr>
        <p:txBody>
          <a:bodyPr/>
          <a:lstStyle>
            <a:lvl1pPr marL="0" indent="0">
              <a:buNone/>
              <a:defRPr>
                <a:solidFill>
                  <a:schemeClr val="bg1"/>
                </a:solidFill>
              </a:defRPr>
            </a:lvl1pPr>
            <a:lvl2pPr marL="742950" indent="-285750">
              <a:buClr>
                <a:schemeClr val="bg1"/>
              </a:buClr>
              <a:buFont typeface="Arial" panose="020B0604020202020204" pitchFamily="34" charset="0"/>
              <a:buChar char="•"/>
              <a:defRPr>
                <a:solidFill>
                  <a:schemeClr val="bg1"/>
                </a:solidFill>
              </a:defRPr>
            </a:lvl2pPr>
            <a:lvl3pPr marL="1143000" indent="-228600">
              <a:buClr>
                <a:schemeClr val="bg1"/>
              </a:buClr>
              <a:buFont typeface="Arial" panose="020B0604020202020204" pitchFamily="34" charset="0"/>
              <a:buChar char="‒"/>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5280968" y="1234958"/>
            <a:ext cx="3355848" cy="3575304"/>
          </a:xfrm>
        </p:spPr>
        <p:txBody>
          <a:bodyPr/>
          <a:lstStyle/>
          <a:p>
            <a:endParaRPr lang="en-US"/>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 name="Slide Number Placeholder 1">
            <a:extLst>
              <a:ext uri="{FF2B5EF4-FFF2-40B4-BE49-F238E27FC236}">
                <a16:creationId xmlns:a16="http://schemas.microsoft.com/office/drawing/2014/main" id="{1573B62E-F724-FC3A-CC72-0E89A29D2FBA}"/>
              </a:ext>
            </a:extLst>
          </p:cNvPr>
          <p:cNvSpPr>
            <a:spLocks noGrp="1"/>
          </p:cNvSpPr>
          <p:nvPr>
            <p:ph type="sldNum" sz="quarter" idx="12"/>
          </p:nvPr>
        </p:nvSpPr>
        <p:spPr/>
        <p:txBody>
          <a:bodyPr/>
          <a:lstStyle>
            <a:lvl1pPr>
              <a:defRPr>
                <a:solidFill>
                  <a:schemeClr val="bg1"/>
                </a:solidFill>
              </a:defRPr>
            </a:lvl1pPr>
          </a:lstStyle>
          <a:p>
            <a:fld id="{CCCA1E73-8E84-49CD-93F4-B3B8626091A0}" type="slidenum">
              <a:rPr lang="en-US" smtClean="0"/>
              <a:pPr/>
              <a:t>‹#›</a:t>
            </a:fld>
            <a:endParaRPr lang="en-US"/>
          </a:p>
        </p:txBody>
      </p:sp>
    </p:spTree>
    <p:extLst>
      <p:ext uri="{BB962C8B-B14F-4D97-AF65-F5344CB8AC3E}">
        <p14:creationId xmlns:p14="http://schemas.microsoft.com/office/powerpoint/2010/main" val="4129852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1">
            <a:extLst>
              <a:ext uri="{FF2B5EF4-FFF2-40B4-BE49-F238E27FC236}">
                <a16:creationId xmlns:a16="http://schemas.microsoft.com/office/drawing/2014/main" id="{84D5EF48-1B92-4E59-8575-F94956196B73}"/>
              </a:ext>
            </a:extLst>
          </p:cNvPr>
          <p:cNvSpPr>
            <a:spLocks noGrp="1"/>
          </p:cNvSpPr>
          <p:nvPr>
            <p:ph sz="quarter" idx="10"/>
          </p:nvPr>
        </p:nvSpPr>
        <p:spPr>
          <a:xfrm>
            <a:off x="411163" y="1166331"/>
            <a:ext cx="4160837" cy="3746500"/>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1">
            <a:extLst>
              <a:ext uri="{FF2B5EF4-FFF2-40B4-BE49-F238E27FC236}">
                <a16:creationId xmlns:a16="http://schemas.microsoft.com/office/drawing/2014/main" id="{017197E4-D98B-0635-2095-B81EFD2894A9}"/>
              </a:ext>
            </a:extLst>
          </p:cNvPr>
          <p:cNvSpPr>
            <a:spLocks noGrp="1"/>
          </p:cNvSpPr>
          <p:nvPr>
            <p:ph type="media" sz="quarter" idx="11"/>
          </p:nvPr>
        </p:nvSpPr>
        <p:spPr>
          <a:xfrm>
            <a:off x="5011738" y="1166813"/>
            <a:ext cx="3879850" cy="1141412"/>
          </a:xfrm>
        </p:spPr>
        <p:txBody>
          <a:bodyPr/>
          <a:lstStyle/>
          <a:p>
            <a:endParaRPr lang="en-US"/>
          </a:p>
        </p:txBody>
      </p:sp>
      <p:sp>
        <p:nvSpPr>
          <p:cNvPr id="14" name="Media Placeholder 2">
            <a:extLst>
              <a:ext uri="{FF2B5EF4-FFF2-40B4-BE49-F238E27FC236}">
                <a16:creationId xmlns:a16="http://schemas.microsoft.com/office/drawing/2014/main" id="{8497EB45-FA10-14D1-ED9C-C6D272B3C012}"/>
              </a:ext>
            </a:extLst>
          </p:cNvPr>
          <p:cNvSpPr>
            <a:spLocks noGrp="1"/>
          </p:cNvSpPr>
          <p:nvPr>
            <p:ph type="media" sz="quarter" idx="12"/>
          </p:nvPr>
        </p:nvSpPr>
        <p:spPr>
          <a:xfrm>
            <a:off x="5011738" y="2528328"/>
            <a:ext cx="3879850" cy="1141412"/>
          </a:xfrm>
        </p:spPr>
        <p:txBody>
          <a:bodyPr/>
          <a:lstStyle/>
          <a:p>
            <a:endParaRPr lang="en-US"/>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 name="Slide Number Placeholder 1">
            <a:extLst>
              <a:ext uri="{FF2B5EF4-FFF2-40B4-BE49-F238E27FC236}">
                <a16:creationId xmlns:a16="http://schemas.microsoft.com/office/drawing/2014/main" id="{EF9D6B25-3DF2-4F66-AB97-63CD11A77F79}"/>
              </a:ext>
            </a:extLst>
          </p:cNvPr>
          <p:cNvSpPr>
            <a:spLocks noGrp="1"/>
          </p:cNvSpPr>
          <p:nvPr>
            <p:ph type="sldNum" sz="quarter" idx="13"/>
          </p:nvPr>
        </p:nvSpPr>
        <p:spPr/>
        <p:txBody>
          <a:bodyPr/>
          <a:lstStyle/>
          <a:p>
            <a:fld id="{CCCA1E73-8E84-49CD-93F4-B3B8626091A0}" type="slidenum">
              <a:rPr lang="en-US" smtClean="0"/>
              <a:t>‹#›</a:t>
            </a:fld>
            <a:endParaRPr lang="en-US"/>
          </a:p>
        </p:txBody>
      </p:sp>
    </p:spTree>
    <p:extLst>
      <p:ext uri="{BB962C8B-B14F-4D97-AF65-F5344CB8AC3E}">
        <p14:creationId xmlns:p14="http://schemas.microsoft.com/office/powerpoint/2010/main" val="194920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1531620" y="1234958"/>
            <a:ext cx="6080760" cy="3255264"/>
          </a:xfrm>
        </p:spPr>
        <p:txBody>
          <a:bodyPr/>
          <a:lstStyle/>
          <a:p>
            <a:endParaRPr lang="en-US"/>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36438" y="4757516"/>
            <a:ext cx="8671125" cy="684381"/>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 name="Slide Number Placeholder 1">
            <a:extLst>
              <a:ext uri="{FF2B5EF4-FFF2-40B4-BE49-F238E27FC236}">
                <a16:creationId xmlns:a16="http://schemas.microsoft.com/office/drawing/2014/main" id="{9150014B-735A-461E-B218-1915B0B1008C}"/>
              </a:ext>
            </a:extLst>
          </p:cNvPr>
          <p:cNvSpPr>
            <a:spLocks noGrp="1"/>
          </p:cNvSpPr>
          <p:nvPr>
            <p:ph type="sldNum" sz="quarter" idx="12"/>
          </p:nvPr>
        </p:nvSpPr>
        <p:spPr/>
        <p:txBody>
          <a:bodyPr/>
          <a:lstStyle>
            <a:lvl1pPr>
              <a:defRPr>
                <a:solidFill>
                  <a:schemeClr val="bg1"/>
                </a:solidFill>
              </a:defRPr>
            </a:lvl1pPr>
          </a:lstStyle>
          <a:p>
            <a:fld id="{CCCA1E73-8E84-49CD-93F4-B3B8626091A0}" type="slidenum">
              <a:rPr lang="en-US" smtClean="0"/>
              <a:pPr/>
              <a:t>‹#›</a:t>
            </a:fld>
            <a:endParaRPr lang="en-US"/>
          </a:p>
        </p:txBody>
      </p:sp>
    </p:spTree>
    <p:extLst>
      <p:ext uri="{BB962C8B-B14F-4D97-AF65-F5344CB8AC3E}">
        <p14:creationId xmlns:p14="http://schemas.microsoft.com/office/powerpoint/2010/main" val="406911811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4" name="Content Placeholder 3">
            <a:extLst>
              <a:ext uri="{FF2B5EF4-FFF2-40B4-BE49-F238E27FC236}">
                <a16:creationId xmlns:a16="http://schemas.microsoft.com/office/drawing/2014/main" id="{EAD0BA0C-0E4A-48FC-9EF2-B84184BE26BC}"/>
              </a:ext>
            </a:extLst>
          </p:cNvPr>
          <p:cNvSpPr>
            <a:spLocks noGrp="1"/>
          </p:cNvSpPr>
          <p:nvPr>
            <p:ph sz="quarter" idx="11"/>
          </p:nvPr>
        </p:nvSpPr>
        <p:spPr>
          <a:xfrm>
            <a:off x="312738" y="1027113"/>
            <a:ext cx="8483600" cy="359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36438" y="4757516"/>
            <a:ext cx="8671125" cy="684381"/>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486906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236438" y="1157318"/>
            <a:ext cx="3694627" cy="3255264"/>
          </a:xfrm>
        </p:spPr>
        <p:txBody>
          <a:bodyPr/>
          <a:lstStyle/>
          <a:p>
            <a:endParaRPr lang="en-US"/>
          </a:p>
        </p:txBody>
      </p:sp>
      <p:sp>
        <p:nvSpPr>
          <p:cNvPr id="4" name="Media Placeholder 3">
            <a:extLst>
              <a:ext uri="{FF2B5EF4-FFF2-40B4-BE49-F238E27FC236}">
                <a16:creationId xmlns:a16="http://schemas.microsoft.com/office/drawing/2014/main" id="{62F2AC3C-B780-43A1-94E5-8E4AD8C4F536}"/>
              </a:ext>
            </a:extLst>
          </p:cNvPr>
          <p:cNvSpPr>
            <a:spLocks noGrp="1"/>
          </p:cNvSpPr>
          <p:nvPr>
            <p:ph type="media" sz="quarter" idx="12"/>
          </p:nvPr>
        </p:nvSpPr>
        <p:spPr>
          <a:xfrm>
            <a:off x="5212937" y="1157319"/>
            <a:ext cx="3678651" cy="3255932"/>
          </a:xfrm>
        </p:spPr>
        <p:txBody>
          <a:bodyPr/>
          <a:lstStyle/>
          <a:p>
            <a:endParaRPr lang="en-US"/>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36438" y="4757516"/>
            <a:ext cx="8671125" cy="684381"/>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 name="Slide Number Placeholder 1">
            <a:extLst>
              <a:ext uri="{FF2B5EF4-FFF2-40B4-BE49-F238E27FC236}">
                <a16:creationId xmlns:a16="http://schemas.microsoft.com/office/drawing/2014/main" id="{79110934-7BB1-4BE2-8CA2-24155CF13DAD}"/>
              </a:ext>
            </a:extLst>
          </p:cNvPr>
          <p:cNvSpPr>
            <a:spLocks noGrp="1"/>
          </p:cNvSpPr>
          <p:nvPr>
            <p:ph type="sldNum" sz="quarter" idx="13"/>
          </p:nvPr>
        </p:nvSpPr>
        <p:spPr/>
        <p:txBody>
          <a:bodyPr/>
          <a:lstStyle>
            <a:lvl1pPr>
              <a:defRPr>
                <a:solidFill>
                  <a:schemeClr val="bg1"/>
                </a:solidFill>
              </a:defRPr>
            </a:lvl1pPr>
          </a:lstStyle>
          <a:p>
            <a:fld id="{CCCA1E73-8E84-49CD-93F4-B3B8626091A0}" type="slidenum">
              <a:rPr lang="en-US" smtClean="0"/>
              <a:pPr/>
              <a:t>‹#›</a:t>
            </a:fld>
            <a:endParaRPr lang="en-US"/>
          </a:p>
        </p:txBody>
      </p:sp>
    </p:spTree>
    <p:extLst>
      <p:ext uri="{BB962C8B-B14F-4D97-AF65-F5344CB8AC3E}">
        <p14:creationId xmlns:p14="http://schemas.microsoft.com/office/powerpoint/2010/main" val="265354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12" name="Title 13">
            <a:extLst>
              <a:ext uri="{FF2B5EF4-FFF2-40B4-BE49-F238E27FC236}">
                <a16:creationId xmlns:a16="http://schemas.microsoft.com/office/drawing/2014/main" id="{E7FA86AC-6DBF-4CC2-AC8A-8F8CB4891ABD}"/>
              </a:ext>
            </a:extLst>
          </p:cNvPr>
          <p:cNvSpPr>
            <a:spLocks noGrp="1"/>
          </p:cNvSpPr>
          <p:nvPr>
            <p:ph type="title" hasCustomPrompt="1"/>
          </p:nvPr>
        </p:nvSpPr>
        <p:spPr>
          <a:xfrm>
            <a:off x="526130" y="2759840"/>
            <a:ext cx="8617869" cy="3323869"/>
          </a:xfrm>
        </p:spPr>
        <p:txBody>
          <a:bodyPr anchor="t">
            <a:noAutofit/>
          </a:bodyPr>
          <a:lstStyle>
            <a:lvl1pPr>
              <a:defRPr sz="4000" b="1" i="0" spc="0" baseline="0">
                <a:solidFill>
                  <a:srgbClr val="FFFFFF"/>
                </a:solidFill>
                <a:latin typeface="Arial"/>
                <a:cs typeface="Arial"/>
              </a:defRPr>
            </a:lvl1pPr>
          </a:lstStyle>
          <a:p>
            <a:r>
              <a:rPr lang="en-US"/>
              <a:t>Section Heading</a:t>
            </a:r>
          </a:p>
        </p:txBody>
      </p:sp>
      <p:sp>
        <p:nvSpPr>
          <p:cNvPr id="8" name="Rectangle 7">
            <a:extLst>
              <a:ext uri="{FF2B5EF4-FFF2-40B4-BE49-F238E27FC236}">
                <a16:creationId xmlns:a16="http://schemas.microsoft.com/office/drawing/2014/main" id="{B749A6C7-27FC-4FC6-9B47-13AE5A9DCDBE}"/>
              </a:ext>
            </a:extLst>
          </p:cNvPr>
          <p:cNvSpPr/>
          <p:nvPr userDrawn="1"/>
        </p:nvSpPr>
        <p:spPr>
          <a:xfrm>
            <a:off x="238549" y="0"/>
            <a:ext cx="950609" cy="1132964"/>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rident.eps">
            <a:extLst>
              <a:ext uri="{FF2B5EF4-FFF2-40B4-BE49-F238E27FC236}">
                <a16:creationId xmlns:a16="http://schemas.microsoft.com/office/drawing/2014/main" id="{14D013A9-38AA-431B-935B-F0D976779E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53" y="169403"/>
            <a:ext cx="634481" cy="800730"/>
          </a:xfrm>
          <a:prstGeom prst="rect">
            <a:avLst/>
          </a:prstGeom>
        </p:spPr>
      </p:pic>
    </p:spTree>
    <p:extLst>
      <p:ext uri="{BB962C8B-B14F-4D97-AF65-F5344CB8AC3E}">
        <p14:creationId xmlns:p14="http://schemas.microsoft.com/office/powerpoint/2010/main" val="3457854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4" name="Content Placeholder 3">
            <a:extLst>
              <a:ext uri="{FF2B5EF4-FFF2-40B4-BE49-F238E27FC236}">
                <a16:creationId xmlns:a16="http://schemas.microsoft.com/office/drawing/2014/main" id="{E45D618D-CCC0-4825-8AF7-E2A28E95019E}"/>
              </a:ext>
            </a:extLst>
          </p:cNvPr>
          <p:cNvSpPr>
            <a:spLocks noGrp="1"/>
          </p:cNvSpPr>
          <p:nvPr>
            <p:ph sz="quarter" idx="12"/>
          </p:nvPr>
        </p:nvSpPr>
        <p:spPr>
          <a:xfrm>
            <a:off x="219964" y="1033463"/>
            <a:ext cx="8631936" cy="746485"/>
          </a:xfrm>
        </p:spPr>
        <p:txBody>
          <a:bodyPr/>
          <a:lstStyle>
            <a:lvl1pPr marL="0" indent="0">
              <a:buFontTx/>
              <a:buNone/>
              <a:defRPr>
                <a:solidFill>
                  <a:schemeClr val="bg1"/>
                </a:solidFill>
              </a:defRPr>
            </a:lvl1pPr>
            <a:lvl2pPr marL="742950" indent="-285750">
              <a:buFont typeface="Arial" panose="020B0604020202020204" pitchFamily="34" charset="0"/>
              <a:buChar char="•"/>
              <a:defRPr>
                <a:solidFill>
                  <a:schemeClr val="bg1"/>
                </a:solidFill>
              </a:defRPr>
            </a:lvl2pPr>
            <a:lvl3pPr marL="1200150" indent="-285750">
              <a:buFont typeface="Arial" panose="020B0604020202020204" pitchFamily="34" charset="0"/>
              <a:buChar char="‒"/>
              <a:defRPr>
                <a:solidFill>
                  <a:schemeClr val="bg1"/>
                </a:solidFill>
              </a:defRPr>
            </a:lvl3pPr>
            <a:lvl4pPr marL="1657350" indent="-285750">
              <a:buFont typeface="Wingdings" panose="05000000000000000000" pitchFamily="2" charset="2"/>
              <a:buChar char="§"/>
              <a:defRPr>
                <a:solidFill>
                  <a:schemeClr val="bg1"/>
                </a:solidFill>
              </a:defRPr>
            </a:lvl4pPr>
            <a:lvl5pPr marL="2114550" indent="-285750">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219964" y="1958597"/>
            <a:ext cx="8632015" cy="704088"/>
          </a:xfrm>
        </p:spPr>
        <p:txBody>
          <a:bodyPr/>
          <a:lstStyle/>
          <a:p>
            <a:endParaRPr lang="en-US" dirty="0"/>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19964" y="2874434"/>
            <a:ext cx="8687599" cy="2567464"/>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838096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a:xfrm>
            <a:off x="-15847"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FFFFFF"/>
                </a:solidFill>
                <a:latin typeface="Arial"/>
                <a:cs typeface="Arial"/>
              </a:defRPr>
            </a:lvl1pPr>
          </a:lstStyle>
          <a:p>
            <a:r>
              <a:rPr lang="en-US"/>
              <a:t>Click to edit master title style</a:t>
            </a:r>
          </a:p>
        </p:txBody>
      </p:sp>
      <p:sp>
        <p:nvSpPr>
          <p:cNvPr id="20"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0" indent="0">
              <a:lnSpc>
                <a:spcPct val="100000"/>
              </a:lnSpc>
              <a:buFontTx/>
              <a:buNone/>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panose="020B0604020202020204" pitchFamily="34" charset="0"/>
              <a:buChar char="‒"/>
              <a:defRPr sz="1800">
                <a:solidFill>
                  <a:srgbClr val="FFFFFF"/>
                </a:solidFill>
                <a:latin typeface="Arial"/>
                <a:cs typeface="Arial"/>
              </a:defRPr>
            </a:lvl3pPr>
            <a:lvl4pPr marL="1600200" indent="-228600">
              <a:lnSpc>
                <a:spcPct val="100000"/>
              </a:lnSpc>
              <a:buFont typeface="Wingdings" panose="05000000000000000000" pitchFamily="2" charset="2"/>
              <a:buChar char="§"/>
              <a:defRPr sz="1800">
                <a:solidFill>
                  <a:srgbClr val="FFFFFF"/>
                </a:solidFill>
                <a:latin typeface="Arial"/>
                <a:cs typeface="Arial"/>
              </a:defRPr>
            </a:lvl4pPr>
            <a:lvl5pPr marL="2057400" indent="-228600">
              <a:lnSpc>
                <a:spcPct val="100000"/>
              </a:lnSpc>
              <a:buFont typeface="Arial" panose="020B0604020202020204" pitchFamily="34" charset="0"/>
              <a:buChar char="»"/>
              <a:defRPr sz="1800">
                <a:solidFill>
                  <a:srgbClr val="FFFFFF"/>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0"/>
          </p:nvPr>
        </p:nvSpPr>
        <p:spPr>
          <a:xfrm>
            <a:off x="5564910" y="0"/>
            <a:ext cx="3570941" cy="6858000"/>
          </a:xfrm>
        </p:spPr>
        <p:txBody>
          <a:bodyPr/>
          <a:lstStyle/>
          <a:p>
            <a:r>
              <a:rPr lang="en-US"/>
              <a:t>Click icon to add picture</a:t>
            </a:r>
          </a:p>
        </p:txBody>
      </p:sp>
      <p:grpSp>
        <p:nvGrpSpPr>
          <p:cNvPr id="2" name="Group 1">
            <a:extLst>
              <a:ext uri="{FF2B5EF4-FFF2-40B4-BE49-F238E27FC236}">
                <a16:creationId xmlns:a16="http://schemas.microsoft.com/office/drawing/2014/main" id="{BE269F62-4F0B-4A45-B14F-618EDFC71598}"/>
              </a:ext>
            </a:extLst>
          </p:cNvPr>
          <p:cNvGrpSpPr/>
          <p:nvPr userDrawn="1"/>
        </p:nvGrpSpPr>
        <p:grpSpPr>
          <a:xfrm>
            <a:off x="635303" y="6336171"/>
            <a:ext cx="387197" cy="528963"/>
            <a:chOff x="635303" y="6336171"/>
            <a:chExt cx="387197" cy="528963"/>
          </a:xfrm>
        </p:grpSpPr>
        <p:sp>
          <p:nvSpPr>
            <p:cNvPr id="16" name="Rectangle 15"/>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grpSp>
    </p:spTree>
    <p:extLst>
      <p:ext uri="{BB962C8B-B14F-4D97-AF65-F5344CB8AC3E}">
        <p14:creationId xmlns:p14="http://schemas.microsoft.com/office/powerpoint/2010/main" val="114336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10" name="Rectangle 9"/>
          <p:cNvSpPr/>
          <p:nvPr userDrawn="1"/>
        </p:nvSpPr>
        <p:spPr>
          <a:xfrm>
            <a:off x="-15847" y="907197"/>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p:cNvSpPr>
            <a:spLocks noGrp="1"/>
          </p:cNvSpPr>
          <p:nvPr userDrawn="1">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grpSp>
        <p:nvGrpSpPr>
          <p:cNvPr id="17" name="Group 16"/>
          <p:cNvGrpSpPr/>
          <p:nvPr userDrawn="1"/>
        </p:nvGrpSpPr>
        <p:grpSpPr>
          <a:xfrm>
            <a:off x="631042" y="5943053"/>
            <a:ext cx="5157379" cy="922081"/>
            <a:chOff x="631042" y="4235585"/>
            <a:chExt cx="5157379" cy="922081"/>
          </a:xfrm>
        </p:grpSpPr>
        <p:pic>
          <p:nvPicPr>
            <p:cNvPr id="18" name="Picture 17" descr="IUB_ftp.H.2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userDrawn="1"/>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tab-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1189661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5" name="Content Placeholder 4">
            <a:extLst>
              <a:ext uri="{FF2B5EF4-FFF2-40B4-BE49-F238E27FC236}">
                <a16:creationId xmlns:a16="http://schemas.microsoft.com/office/drawing/2014/main" id="{C8ABDD8F-E955-1B80-BEFA-109A2BE9FA2A}"/>
              </a:ext>
            </a:extLst>
          </p:cNvPr>
          <p:cNvSpPr>
            <a:spLocks noGrp="1"/>
          </p:cNvSpPr>
          <p:nvPr>
            <p:ph sz="quarter" idx="10"/>
          </p:nvPr>
        </p:nvSpPr>
        <p:spPr>
          <a:xfrm>
            <a:off x="523349" y="1430338"/>
            <a:ext cx="7965014" cy="4589462"/>
          </a:xfrm>
        </p:spPr>
        <p:txBody>
          <a:bodyPr/>
          <a:lstStyle>
            <a:lvl1pPr marL="0" indent="0">
              <a:buNone/>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Wingdings" panose="05000000000000000000" pitchFamily="2" charset="2"/>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3232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569940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614524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247406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250904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312020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4001408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660B13"/>
        </a:solidFill>
        <a:effectLst/>
      </p:bgPr>
    </p:bg>
    <p:spTree>
      <p:nvGrpSpPr>
        <p:cNvPr id="1" name=""/>
        <p:cNvGrpSpPr/>
        <p:nvPr/>
      </p:nvGrpSpPr>
      <p:grpSpPr>
        <a:xfrm>
          <a:off x="0" y="0"/>
          <a:ext cx="0" cy="0"/>
          <a:chOff x="0" y="0"/>
          <a:chExt cx="0" cy="0"/>
        </a:xfrm>
      </p:grpSpPr>
      <p:sp>
        <p:nvSpPr>
          <p:cNvPr id="4" name="Rectangle 3"/>
          <p:cNvSpPr/>
          <p:nvPr userDrawn="1"/>
        </p:nvSpPr>
        <p:spPr>
          <a:xfrm>
            <a:off x="0" y="1157057"/>
            <a:ext cx="148614" cy="176217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3"/>
          <p:cNvSpPr>
            <a:spLocks noGrp="1"/>
          </p:cNvSpPr>
          <p:nvPr>
            <p:ph type="title" hasCustomPrompt="1"/>
          </p:nvPr>
        </p:nvSpPr>
        <p:spPr>
          <a:xfrm>
            <a:off x="526131" y="1157057"/>
            <a:ext cx="8549289" cy="1762177"/>
          </a:xfrm>
        </p:spPr>
        <p:txBody>
          <a:bodyPr anchor="ctr">
            <a:noAutofit/>
          </a:bodyPr>
          <a:lstStyle>
            <a:lvl1pPr>
              <a:defRPr sz="4400" b="1" i="0" spc="0" baseline="0">
                <a:solidFill>
                  <a:srgbClr val="FFFFFF"/>
                </a:solidFill>
                <a:latin typeface="Arial"/>
                <a:cs typeface="Arial"/>
              </a:defRPr>
            </a:lvl1pPr>
          </a:lstStyle>
          <a:p>
            <a:r>
              <a:rPr lang="en-US"/>
              <a:t>Section Heading</a:t>
            </a:r>
          </a:p>
        </p:txBody>
      </p:sp>
    </p:spTree>
    <p:extLst>
      <p:ext uri="{BB962C8B-B14F-4D97-AF65-F5344CB8AC3E}">
        <p14:creationId xmlns:p14="http://schemas.microsoft.com/office/powerpoint/2010/main" val="982151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1590188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4110608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73462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13" name="Text Placeholder 19"/>
          <p:cNvSpPr>
            <a:spLocks noGrp="1"/>
          </p:cNvSpPr>
          <p:nvPr>
            <p:ph type="body" sz="quarter" idx="10" hasCustomPrompt="1"/>
          </p:nvPr>
        </p:nvSpPr>
        <p:spPr>
          <a:xfrm>
            <a:off x="5190706" y="41653"/>
            <a:ext cx="3700462" cy="336549"/>
          </a:xfrm>
        </p:spPr>
        <p:txBody>
          <a:bodyPr>
            <a:noAutofit/>
          </a:bodyPr>
          <a:lstStyle>
            <a:lvl1pPr marL="0" indent="0" algn="r">
              <a:buNone/>
              <a:defRPr sz="1100" b="0" i="0" spc="0" baseline="0">
                <a:solidFill>
                  <a:srgbClr val="A6A6A6"/>
                </a:solidFill>
                <a:latin typeface="Arial"/>
                <a:cs typeface="Arial"/>
              </a:defRPr>
            </a:lvl1pPr>
          </a:lstStyle>
          <a:p>
            <a:pPr lvl="0"/>
            <a:r>
              <a:rPr lang="en-US"/>
              <a:t>SECTION TITLE OR SUBTITLE</a:t>
            </a:r>
          </a:p>
        </p:txBody>
      </p:sp>
      <p:sp>
        <p:nvSpPr>
          <p:cNvPr id="5" name="Rectangle 4"/>
          <p:cNvSpPr/>
          <p:nvPr userDrawn="1"/>
        </p:nvSpPr>
        <p:spPr>
          <a:xfrm>
            <a:off x="0" y="530638"/>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15153" y="469316"/>
            <a:ext cx="8676015" cy="638906"/>
          </a:xfrm>
        </p:spPr>
        <p:txBody>
          <a:bodyPr>
            <a:normAutofit/>
          </a:bodyPr>
          <a:lstStyle>
            <a:lvl1pPr>
              <a:defRPr sz="3200" b="1" i="0" cap="none" spc="0">
                <a:solidFill>
                  <a:srgbClr val="404041"/>
                </a:solidFill>
                <a:latin typeface="Arial"/>
                <a:cs typeface="Arial"/>
              </a:defRPr>
            </a:lvl1pPr>
          </a:lstStyle>
          <a:p>
            <a:r>
              <a:rPr lang="en-US"/>
              <a:t>Click to edit master title style</a:t>
            </a:r>
          </a:p>
        </p:txBody>
      </p:sp>
      <p:sp>
        <p:nvSpPr>
          <p:cNvPr id="7" name="Text Placeholder 2"/>
          <p:cNvSpPr>
            <a:spLocks noGrp="1"/>
          </p:cNvSpPr>
          <p:nvPr>
            <p:ph idx="1" hasCustomPrompt="1"/>
          </p:nvPr>
        </p:nvSpPr>
        <p:spPr>
          <a:xfrm>
            <a:off x="215153" y="1325147"/>
            <a:ext cx="8676015" cy="487511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a:t>Click to edit master subtitle style</a:t>
            </a:r>
          </a:p>
        </p:txBody>
      </p:sp>
      <p:grpSp>
        <p:nvGrpSpPr>
          <p:cNvPr id="23" name="Group 22"/>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3682060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17" name="Rectangle 16"/>
          <p:cNvSpPr/>
          <p:nvPr userDrawn="1"/>
        </p:nvSpPr>
        <p:spPr>
          <a:xfrm>
            <a:off x="0"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404041"/>
                </a:solidFill>
                <a:latin typeface="Arial"/>
                <a:cs typeface="Arial"/>
              </a:defRPr>
            </a:lvl1pPr>
          </a:lstStyle>
          <a:p>
            <a:r>
              <a:rPr lang="en-US"/>
              <a:t>Click to edit master title style</a:t>
            </a:r>
          </a:p>
        </p:txBody>
      </p:sp>
      <p:sp>
        <p:nvSpPr>
          <p:cNvPr id="8"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0"/>
          </p:nvPr>
        </p:nvSpPr>
        <p:spPr>
          <a:xfrm>
            <a:off x="5573059" y="0"/>
            <a:ext cx="3570941" cy="6858000"/>
          </a:xfrm>
        </p:spPr>
        <p:txBody>
          <a:bodyPr/>
          <a:lstStyle/>
          <a:p>
            <a:r>
              <a:rPr lang="en-US"/>
              <a:t>Click icon to add picture</a:t>
            </a:r>
          </a:p>
        </p:txBody>
      </p:sp>
      <p:grpSp>
        <p:nvGrpSpPr>
          <p:cNvPr id="2" name="Group 1">
            <a:extLst>
              <a:ext uri="{FF2B5EF4-FFF2-40B4-BE49-F238E27FC236}">
                <a16:creationId xmlns:a16="http://schemas.microsoft.com/office/drawing/2014/main" id="{5B371682-1378-4741-BBB3-1C71223B93D2}"/>
              </a:ext>
            </a:extLst>
          </p:cNvPr>
          <p:cNvGrpSpPr/>
          <p:nvPr userDrawn="1"/>
        </p:nvGrpSpPr>
        <p:grpSpPr>
          <a:xfrm>
            <a:off x="635303" y="6336171"/>
            <a:ext cx="387197" cy="528963"/>
            <a:chOff x="635303" y="6336171"/>
            <a:chExt cx="387197" cy="528963"/>
          </a:xfrm>
        </p:grpSpPr>
        <p:sp>
          <p:nvSpPr>
            <p:cNvPr id="15" name="Rectangle 14"/>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grpSp>
    </p:spTree>
    <p:extLst>
      <p:ext uri="{BB962C8B-B14F-4D97-AF65-F5344CB8AC3E}">
        <p14:creationId xmlns:p14="http://schemas.microsoft.com/office/powerpoint/2010/main" val="3220382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17" name="Group 16"/>
          <p:cNvGrpSpPr/>
          <p:nvPr userDrawn="1"/>
        </p:nvGrpSpPr>
        <p:grpSpPr>
          <a:xfrm>
            <a:off x="-30788" y="6336171"/>
            <a:ext cx="9228667" cy="528963"/>
            <a:chOff x="-30788" y="4661517"/>
            <a:chExt cx="9228667" cy="528963"/>
          </a:xfrm>
        </p:grpSpPr>
        <p:sp>
          <p:nvSpPr>
            <p:cNvPr id="18" name="Rectangle 17"/>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1315652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Wingdings" panose="05000000000000000000" pitchFamily="2" charset="2"/>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03BB01-17A1-462D-8E77-04606B29E238}" type="slidenum">
              <a:rPr lang="en-US"/>
              <a:pPr/>
              <a:t>‹#›</a:t>
            </a:fld>
            <a:endParaRPr lang="en-US"/>
          </a:p>
        </p:txBody>
      </p:sp>
    </p:spTree>
    <p:extLst>
      <p:ext uri="{BB962C8B-B14F-4D97-AF65-F5344CB8AC3E}">
        <p14:creationId xmlns:p14="http://schemas.microsoft.com/office/powerpoint/2010/main" val="193414744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513471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04671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2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1339700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by side">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28600" y="1060675"/>
            <a:ext cx="4134466" cy="5049838"/>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B6CB58DD-2F1F-6B30-CCFB-845FB99090A6}"/>
              </a:ext>
            </a:extLst>
          </p:cNvPr>
          <p:cNvSpPr>
            <a:spLocks noGrp="1"/>
          </p:cNvSpPr>
          <p:nvPr>
            <p:ph sz="quarter" idx="12"/>
          </p:nvPr>
        </p:nvSpPr>
        <p:spPr>
          <a:xfrm>
            <a:off x="4763729" y="1029421"/>
            <a:ext cx="4134465" cy="5049838"/>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77940499-2D13-43B5-9B57-CD1E0050D7C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sp>
        <p:nvSpPr>
          <p:cNvPr id="29" name="Rectangle 28">
            <a:extLst>
              <a:ext uri="{C183D7F6-B498-43B3-948B-1728B52AA6E4}">
                <adec:decorative xmlns:adec="http://schemas.microsoft.com/office/drawing/2017/decorative" val="1"/>
              </a:ext>
            </a:extLst>
          </p:cNvPr>
          <p:cNvSpPr/>
          <p:nvPr userDrawn="1"/>
        </p:nvSpPr>
        <p:spPr>
          <a:xfrm>
            <a:off x="0" y="23479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72835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3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138863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4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4013893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3332395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6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628119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7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3472000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8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1802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9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7357476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0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246749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258895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2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1985659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Line Title One Content Holder">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1217172"/>
          </a:xfrm>
        </p:spPr>
        <p:txBody>
          <a:bodyPr>
            <a:normAutofit/>
          </a:bodyPr>
          <a:lstStyle>
            <a:lvl1pPr>
              <a:defRPr sz="3200" b="1" i="0" cap="none" spc="0">
                <a:solidFill>
                  <a:schemeClr val="bg1"/>
                </a:solidFill>
                <a:latin typeface="Arial"/>
                <a:cs typeface="Arial"/>
              </a:defRPr>
            </a:lvl1pPr>
          </a:lstStyle>
          <a:p>
            <a:r>
              <a:rPr lang="en-US" dirty="0"/>
              <a:t>Click to edit master </a:t>
            </a:r>
            <a:br>
              <a:rPr lang="en-US" dirty="0"/>
            </a:br>
            <a:r>
              <a:rPr lang="en-US" dirty="0"/>
              <a:t>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30399" y="1600201"/>
            <a:ext cx="8660768" cy="4481512"/>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508D629-A48D-8596-C020-384C2279E5EB}"/>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9" name="Rectangle 28">
            <a:extLst>
              <a:ext uri="{C183D7F6-B498-43B3-948B-1728B52AA6E4}">
                <adec:decorative xmlns:adec="http://schemas.microsoft.com/office/drawing/2017/decorative" val="1"/>
              </a:ext>
            </a:extLst>
          </p:cNvPr>
          <p:cNvSpPr/>
          <p:nvPr userDrawn="1"/>
        </p:nvSpPr>
        <p:spPr>
          <a:xfrm>
            <a:off x="0" y="233424"/>
            <a:ext cx="82664" cy="109728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273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3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2575992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4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272894"/>
            <a:ext cx="8004409"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9" y="1498267"/>
            <a:ext cx="8011069" cy="4433965"/>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74571"/>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Tree>
    <p:extLst>
      <p:ext uri="{BB962C8B-B14F-4D97-AF65-F5344CB8AC3E}">
        <p14:creationId xmlns:p14="http://schemas.microsoft.com/office/powerpoint/2010/main" val="4216309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6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382A41-08CB-4726-8A2B-474AE569AB33}"/>
              </a:ext>
            </a:extLst>
          </p:cNvPr>
          <p:cNvGrpSpPr/>
          <p:nvPr userDrawn="1"/>
        </p:nvGrpSpPr>
        <p:grpSpPr>
          <a:xfrm>
            <a:off x="-52137" y="-849395"/>
            <a:ext cx="9248274" cy="1773956"/>
            <a:chOff x="-52137" y="-637047"/>
            <a:chExt cx="9248274" cy="1330467"/>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0" y="-637047"/>
              <a:ext cx="657379" cy="1330467"/>
            </a:xfrm>
            <a:prstGeom prst="rect">
              <a:avLst/>
            </a:prstGeom>
          </p:spPr>
        </p:pic>
      </p:gr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5"/>
            <a:ext cx="8633460" cy="110186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3" name="Picture Placeholder 2">
            <a:extLst>
              <a:ext uri="{FF2B5EF4-FFF2-40B4-BE49-F238E27FC236}">
                <a16:creationId xmlns:a16="http://schemas.microsoft.com/office/drawing/2014/main" id="{5D218FEE-2F91-4F45-BE3F-E2218E8B9377}"/>
              </a:ext>
            </a:extLst>
          </p:cNvPr>
          <p:cNvSpPr>
            <a:spLocks noGrp="1"/>
          </p:cNvSpPr>
          <p:nvPr>
            <p:ph type="pic" sz="quarter" idx="10"/>
          </p:nvPr>
        </p:nvSpPr>
        <p:spPr>
          <a:xfrm>
            <a:off x="350520" y="3306395"/>
            <a:ext cx="8633460" cy="1219200"/>
          </a:xfrm>
        </p:spPr>
        <p:txBody>
          <a:bodyPr/>
          <a:lstStyle/>
          <a:p>
            <a:endParaRPr lang="en-US"/>
          </a:p>
        </p:txBody>
      </p:sp>
    </p:spTree>
    <p:extLst>
      <p:ext uri="{BB962C8B-B14F-4D97-AF65-F5344CB8AC3E}">
        <p14:creationId xmlns:p14="http://schemas.microsoft.com/office/powerpoint/2010/main" val="497308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7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382A41-08CB-4726-8A2B-474AE569AB33}"/>
              </a:ext>
            </a:extLst>
          </p:cNvPr>
          <p:cNvGrpSpPr/>
          <p:nvPr userDrawn="1"/>
        </p:nvGrpSpPr>
        <p:grpSpPr>
          <a:xfrm>
            <a:off x="-52137" y="-849395"/>
            <a:ext cx="9248274" cy="1773956"/>
            <a:chOff x="-52137" y="-637047"/>
            <a:chExt cx="9248274" cy="1330467"/>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0" y="-637047"/>
              <a:ext cx="657379" cy="1330467"/>
            </a:xfrm>
            <a:prstGeom prst="rect">
              <a:avLst/>
            </a:prstGeom>
          </p:spPr>
        </p:pic>
      </p:gr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5"/>
            <a:ext cx="8633460" cy="110186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3" name="Picture Placeholder 2">
            <a:extLst>
              <a:ext uri="{FF2B5EF4-FFF2-40B4-BE49-F238E27FC236}">
                <a16:creationId xmlns:a16="http://schemas.microsoft.com/office/drawing/2014/main" id="{5D218FEE-2F91-4F45-BE3F-E2218E8B9377}"/>
              </a:ext>
            </a:extLst>
          </p:cNvPr>
          <p:cNvSpPr>
            <a:spLocks noGrp="1"/>
          </p:cNvSpPr>
          <p:nvPr>
            <p:ph type="pic" sz="quarter" idx="10"/>
          </p:nvPr>
        </p:nvSpPr>
        <p:spPr>
          <a:xfrm>
            <a:off x="350520" y="3306395"/>
            <a:ext cx="8633460" cy="1219200"/>
          </a:xfrm>
        </p:spPr>
        <p:txBody>
          <a:bodyPr/>
          <a:lstStyle/>
          <a:p>
            <a:endParaRPr lang="en-US"/>
          </a:p>
        </p:txBody>
      </p:sp>
      <p:sp>
        <p:nvSpPr>
          <p:cNvPr id="5" name="Text Placeholder 4">
            <a:extLst>
              <a:ext uri="{FF2B5EF4-FFF2-40B4-BE49-F238E27FC236}">
                <a16:creationId xmlns:a16="http://schemas.microsoft.com/office/drawing/2014/main" id="{C540F4D2-606E-4F1C-B51D-A6A8A3220748}"/>
              </a:ext>
            </a:extLst>
          </p:cNvPr>
          <p:cNvSpPr>
            <a:spLocks noGrp="1"/>
          </p:cNvSpPr>
          <p:nvPr>
            <p:ph type="body" sz="quarter" idx="11"/>
          </p:nvPr>
        </p:nvSpPr>
        <p:spPr>
          <a:xfrm>
            <a:off x="350520" y="4744195"/>
            <a:ext cx="863314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983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8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16483496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9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2847389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36385067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2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382A41-08CB-4726-8A2B-474AE569AB33}"/>
              </a:ext>
            </a:extLst>
          </p:cNvPr>
          <p:cNvGrpSpPr/>
          <p:nvPr userDrawn="1"/>
        </p:nvGrpSpPr>
        <p:grpSpPr>
          <a:xfrm>
            <a:off x="-52137" y="-849395"/>
            <a:ext cx="9248274" cy="1773956"/>
            <a:chOff x="-52137" y="-637047"/>
            <a:chExt cx="9248274" cy="1330467"/>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0" y="-637047"/>
              <a:ext cx="657379" cy="1330467"/>
            </a:xfrm>
            <a:prstGeom prst="rect">
              <a:avLst/>
            </a:prstGeom>
          </p:spPr>
        </p:pic>
      </p:gr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5"/>
            <a:ext cx="8633460" cy="110186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3" name="Picture Placeholder 2">
            <a:extLst>
              <a:ext uri="{FF2B5EF4-FFF2-40B4-BE49-F238E27FC236}">
                <a16:creationId xmlns:a16="http://schemas.microsoft.com/office/drawing/2014/main" id="{5D218FEE-2F91-4F45-BE3F-E2218E8B9377}"/>
              </a:ext>
            </a:extLst>
          </p:cNvPr>
          <p:cNvSpPr>
            <a:spLocks noGrp="1"/>
          </p:cNvSpPr>
          <p:nvPr>
            <p:ph type="pic" sz="quarter" idx="10"/>
          </p:nvPr>
        </p:nvSpPr>
        <p:spPr>
          <a:xfrm>
            <a:off x="350520" y="3306395"/>
            <a:ext cx="8633460" cy="1219200"/>
          </a:xfrm>
        </p:spPr>
        <p:txBody>
          <a:bodyPr/>
          <a:lstStyle/>
          <a:p>
            <a:endParaRPr lang="en-US"/>
          </a:p>
        </p:txBody>
      </p:sp>
    </p:spTree>
    <p:extLst>
      <p:ext uri="{BB962C8B-B14F-4D97-AF65-F5344CB8AC3E}">
        <p14:creationId xmlns:p14="http://schemas.microsoft.com/office/powerpoint/2010/main" val="1342457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3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766749"/>
            <a:ext cx="394068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
        <p:nvSpPr>
          <p:cNvPr id="4" name="Text Placeholder 3">
            <a:extLst>
              <a:ext uri="{FF2B5EF4-FFF2-40B4-BE49-F238E27FC236}">
                <a16:creationId xmlns:a16="http://schemas.microsoft.com/office/drawing/2014/main" id="{80F9EE39-1C6D-4170-9653-36C5C74013C1}"/>
              </a:ext>
            </a:extLst>
          </p:cNvPr>
          <p:cNvSpPr>
            <a:spLocks noGrp="1"/>
          </p:cNvSpPr>
          <p:nvPr>
            <p:ph type="body" sz="quarter" idx="11"/>
          </p:nvPr>
        </p:nvSpPr>
        <p:spPr>
          <a:xfrm>
            <a:off x="350839" y="1940985"/>
            <a:ext cx="8632825" cy="647700"/>
          </a:xfrm>
        </p:spPr>
        <p:txBody>
          <a:bodyPr/>
          <a:lstStyle>
            <a:lvl1pPr marL="0" indent="0">
              <a:buNone/>
              <a:defRPr>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7230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4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87630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Line Title Side by Side Content Holders">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1217172"/>
          </a:xfrm>
        </p:spPr>
        <p:txBody>
          <a:bodyPr>
            <a:normAutofit/>
          </a:bodyPr>
          <a:lstStyle>
            <a:lvl1pPr>
              <a:defRPr sz="3200" b="1" i="0" cap="none" spc="0">
                <a:solidFill>
                  <a:schemeClr val="bg1"/>
                </a:solidFill>
                <a:latin typeface="Arial"/>
                <a:cs typeface="Arial"/>
              </a:defRPr>
            </a:lvl1pPr>
          </a:lstStyle>
          <a:p>
            <a:r>
              <a:rPr lang="en-US" dirty="0"/>
              <a:t>Click to edit master </a:t>
            </a:r>
            <a:br>
              <a:rPr lang="en-US" dirty="0"/>
            </a:br>
            <a:r>
              <a:rPr lang="en-US" dirty="0"/>
              <a:t>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30398" y="1600201"/>
            <a:ext cx="4163577" cy="4481512"/>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8E871DCA-7F8C-156B-8002-AAAACA3EA605}"/>
              </a:ext>
            </a:extLst>
          </p:cNvPr>
          <p:cNvSpPr>
            <a:spLocks noGrp="1"/>
          </p:cNvSpPr>
          <p:nvPr>
            <p:ph sz="quarter" idx="12"/>
          </p:nvPr>
        </p:nvSpPr>
        <p:spPr>
          <a:xfrm>
            <a:off x="4750025" y="1629327"/>
            <a:ext cx="4163578" cy="4481512"/>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508D629-A48D-8596-C020-384C2279E5EB}"/>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9" name="Rectangle 28">
            <a:extLst>
              <a:ext uri="{C183D7F6-B498-43B3-948B-1728B52AA6E4}">
                <adec:decorative xmlns:adec="http://schemas.microsoft.com/office/drawing/2017/decorative" val="1"/>
              </a:ext>
            </a:extLst>
          </p:cNvPr>
          <p:cNvSpPr/>
          <p:nvPr userDrawn="1"/>
        </p:nvSpPr>
        <p:spPr>
          <a:xfrm>
            <a:off x="0" y="233424"/>
            <a:ext cx="82664" cy="109728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0533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5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007094"/>
            <a:ext cx="863346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Tree>
    <p:extLst>
      <p:ext uri="{BB962C8B-B14F-4D97-AF65-F5344CB8AC3E}">
        <p14:creationId xmlns:p14="http://schemas.microsoft.com/office/powerpoint/2010/main" val="3103109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766749"/>
            <a:ext cx="394068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
        <p:nvSpPr>
          <p:cNvPr id="4" name="Text Placeholder 3">
            <a:extLst>
              <a:ext uri="{FF2B5EF4-FFF2-40B4-BE49-F238E27FC236}">
                <a16:creationId xmlns:a16="http://schemas.microsoft.com/office/drawing/2014/main" id="{80F9EE39-1C6D-4170-9653-36C5C74013C1}"/>
              </a:ext>
            </a:extLst>
          </p:cNvPr>
          <p:cNvSpPr>
            <a:spLocks noGrp="1"/>
          </p:cNvSpPr>
          <p:nvPr>
            <p:ph type="body" sz="quarter" idx="11"/>
          </p:nvPr>
        </p:nvSpPr>
        <p:spPr>
          <a:xfrm>
            <a:off x="350839" y="1940985"/>
            <a:ext cx="8632825" cy="647700"/>
          </a:xfrm>
        </p:spPr>
        <p:txBody>
          <a:bodyPr/>
          <a:lstStyle>
            <a:lvl1pPr marL="0" indent="0">
              <a:buNone/>
              <a:defRPr>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727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766749"/>
            <a:ext cx="394068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
        <p:nvSpPr>
          <p:cNvPr id="4" name="Text Placeholder 3">
            <a:extLst>
              <a:ext uri="{FF2B5EF4-FFF2-40B4-BE49-F238E27FC236}">
                <a16:creationId xmlns:a16="http://schemas.microsoft.com/office/drawing/2014/main" id="{80F9EE39-1C6D-4170-9653-36C5C74013C1}"/>
              </a:ext>
            </a:extLst>
          </p:cNvPr>
          <p:cNvSpPr>
            <a:spLocks noGrp="1"/>
          </p:cNvSpPr>
          <p:nvPr>
            <p:ph type="body" sz="quarter" idx="11"/>
          </p:nvPr>
        </p:nvSpPr>
        <p:spPr>
          <a:xfrm>
            <a:off x="350839" y="1940985"/>
            <a:ext cx="8632825" cy="647700"/>
          </a:xfrm>
        </p:spPr>
        <p:txBody>
          <a:bodyPr/>
          <a:lstStyle>
            <a:lvl1pPr marL="0" indent="0">
              <a:buNone/>
              <a:defRPr>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876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21389"/>
            <a:ext cx="9248274" cy="83670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350520" y="867415"/>
            <a:ext cx="8633460" cy="932087"/>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350520" y="2766749"/>
            <a:ext cx="3940680" cy="3747511"/>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rotWithShape="1">
          <a:blip r:embed="rId2"/>
          <a:srcRect b="8520"/>
          <a:stretch/>
        </p:blipFill>
        <p:spPr>
          <a:xfrm>
            <a:off x="271421" y="-768115"/>
            <a:ext cx="657379" cy="1773956"/>
          </a:xfrm>
          <a:prstGeom prst="rect">
            <a:avLst/>
          </a:prstGeom>
        </p:spPr>
      </p:pic>
      <p:sp>
        <p:nvSpPr>
          <p:cNvPr id="4" name="Text Placeholder 3">
            <a:extLst>
              <a:ext uri="{FF2B5EF4-FFF2-40B4-BE49-F238E27FC236}">
                <a16:creationId xmlns:a16="http://schemas.microsoft.com/office/drawing/2014/main" id="{80F9EE39-1C6D-4170-9653-36C5C74013C1}"/>
              </a:ext>
            </a:extLst>
          </p:cNvPr>
          <p:cNvSpPr>
            <a:spLocks noGrp="1"/>
          </p:cNvSpPr>
          <p:nvPr>
            <p:ph type="body" sz="quarter" idx="11"/>
          </p:nvPr>
        </p:nvSpPr>
        <p:spPr>
          <a:xfrm>
            <a:off x="350839" y="1940985"/>
            <a:ext cx="8632825" cy="647700"/>
          </a:xfrm>
        </p:spPr>
        <p:txBody>
          <a:bodyPr/>
          <a:lstStyle>
            <a:lvl1pPr marL="0" indent="0">
              <a:buNone/>
              <a:defRPr>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35210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24340732-4EC7-4FE8-972F-6296E2BC7CED}"/>
              </a:ext>
            </a:extLst>
          </p:cNvPr>
          <p:cNvSpPr>
            <a:spLocks noGrp="1"/>
          </p:cNvSpPr>
          <p:nvPr>
            <p:ph sz="quarter" idx="10"/>
          </p:nvPr>
        </p:nvSpPr>
        <p:spPr>
          <a:xfrm>
            <a:off x="252413" y="1031875"/>
            <a:ext cx="8639176" cy="5049838"/>
          </a:xfrm>
        </p:spPr>
        <p:txBody>
          <a:bodyPr/>
          <a:lstStyle>
            <a:lvl1pPr marL="0" indent="0">
              <a:buClr>
                <a:schemeClr val="bg1"/>
              </a:buClr>
              <a:buFontTx/>
              <a:buNone/>
              <a:defRPr>
                <a:solidFill>
                  <a:schemeClr val="bg1"/>
                </a:solidFill>
              </a:defRPr>
            </a:lvl1pPr>
            <a:lvl2pPr marL="457200" indent="0">
              <a:buClr>
                <a:schemeClr val="bg1"/>
              </a:buClr>
              <a:buFontTx/>
              <a:buNone/>
              <a:defRPr>
                <a:solidFill>
                  <a:schemeClr val="bg1"/>
                </a:solidFill>
              </a:defRPr>
            </a:lvl2pPr>
            <a:lvl3pPr marL="914400" indent="0">
              <a:buClr>
                <a:schemeClr val="bg1"/>
              </a:buClr>
              <a:buFontTx/>
              <a:buNone/>
              <a:defRPr>
                <a:solidFill>
                  <a:schemeClr val="bg1"/>
                </a:solidFill>
              </a:defRPr>
            </a:lvl3pPr>
            <a:lvl4pPr marL="1371600" indent="0">
              <a:buClr>
                <a:schemeClr val="bg1"/>
              </a:buClr>
              <a:buFontTx/>
              <a:buNone/>
              <a:defRPr>
                <a:solidFill>
                  <a:schemeClr val="bg1"/>
                </a:solidFill>
              </a:defRPr>
            </a:lvl4pPr>
            <a:lvl5pPr marL="1828800" indent="0">
              <a:buClr>
                <a:schemeClr val="bg1"/>
              </a:buCl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906847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Section Header">
    <p:bg>
      <p:bgPr>
        <a:solidFill>
          <a:srgbClr val="660B13"/>
        </a:solidFill>
        <a:effectLst/>
      </p:bgPr>
    </p:bg>
    <p:spTree>
      <p:nvGrpSpPr>
        <p:cNvPr id="1" name=""/>
        <p:cNvGrpSpPr/>
        <p:nvPr/>
      </p:nvGrpSpPr>
      <p:grpSpPr>
        <a:xfrm>
          <a:off x="0" y="0"/>
          <a:ext cx="0" cy="0"/>
          <a:chOff x="0" y="0"/>
          <a:chExt cx="0" cy="0"/>
        </a:xfrm>
      </p:grpSpPr>
      <p:sp>
        <p:nvSpPr>
          <p:cNvPr id="13" name="Text Placeholder 19">
            <a:extLst>
              <a:ext uri="{FF2B5EF4-FFF2-40B4-BE49-F238E27FC236}">
                <a16:creationId xmlns:a16="http://schemas.microsoft.com/office/drawing/2014/main" id="{3F629B49-5CE0-4686-A189-E8D67B1B79D4}"/>
              </a:ext>
            </a:extLst>
          </p:cNvPr>
          <p:cNvSpPr>
            <a:spLocks noGrp="1"/>
          </p:cNvSpPr>
          <p:nvPr>
            <p:ph type="body" sz="quarter" idx="10" hasCustomPrompt="1"/>
          </p:nvPr>
        </p:nvSpPr>
        <p:spPr>
          <a:xfrm>
            <a:off x="526131" y="2430576"/>
            <a:ext cx="3700462" cy="252412"/>
          </a:xfrm>
        </p:spPr>
        <p:txBody>
          <a:bodyPr anchor="ctr">
            <a:noAutofit/>
          </a:bodyPr>
          <a:lstStyle>
            <a:lvl1pPr marL="0" indent="0">
              <a:buNone/>
              <a:defRPr sz="1400" b="1" i="0" spc="50" baseline="0">
                <a:solidFill>
                  <a:srgbClr val="A6A6A6"/>
                </a:solidFill>
                <a:latin typeface="Arial"/>
                <a:cs typeface="Arial"/>
              </a:defRPr>
            </a:lvl1pPr>
          </a:lstStyle>
          <a:p>
            <a:pPr lvl="0"/>
            <a:r>
              <a:rPr lang="en-US"/>
              <a:t>SECTION NUMBER OR SUBTITLE</a:t>
            </a:r>
          </a:p>
        </p:txBody>
      </p:sp>
      <p:sp>
        <p:nvSpPr>
          <p:cNvPr id="12" name="Title 13">
            <a:extLst>
              <a:ext uri="{FF2B5EF4-FFF2-40B4-BE49-F238E27FC236}">
                <a16:creationId xmlns:a16="http://schemas.microsoft.com/office/drawing/2014/main" id="{E7FA86AC-6DBF-4CC2-AC8A-8F8CB4891ABD}"/>
              </a:ext>
            </a:extLst>
          </p:cNvPr>
          <p:cNvSpPr>
            <a:spLocks noGrp="1"/>
          </p:cNvSpPr>
          <p:nvPr>
            <p:ph type="title" hasCustomPrompt="1"/>
          </p:nvPr>
        </p:nvSpPr>
        <p:spPr>
          <a:xfrm>
            <a:off x="526130" y="2759840"/>
            <a:ext cx="8617869" cy="3323869"/>
          </a:xfrm>
        </p:spPr>
        <p:txBody>
          <a:bodyPr anchor="t">
            <a:noAutofit/>
          </a:bodyPr>
          <a:lstStyle>
            <a:lvl1pPr>
              <a:defRPr sz="4000" b="1" i="0" spc="0" baseline="0">
                <a:solidFill>
                  <a:srgbClr val="FFFFFF"/>
                </a:solidFill>
                <a:latin typeface="Arial"/>
                <a:cs typeface="Arial"/>
              </a:defRPr>
            </a:lvl1pPr>
          </a:lstStyle>
          <a:p>
            <a:r>
              <a:rPr lang="en-US"/>
              <a:t>Section Heading</a:t>
            </a:r>
          </a:p>
        </p:txBody>
      </p:sp>
      <p:grpSp>
        <p:nvGrpSpPr>
          <p:cNvPr id="7" name="Group 6">
            <a:extLst>
              <a:ext uri="{FF2B5EF4-FFF2-40B4-BE49-F238E27FC236}">
                <a16:creationId xmlns:a16="http://schemas.microsoft.com/office/drawing/2014/main" id="{3EA6DF6D-FCC1-476B-9959-C71AC396C7F0}"/>
              </a:ext>
            </a:extLst>
          </p:cNvPr>
          <p:cNvGrpSpPr/>
          <p:nvPr userDrawn="1"/>
        </p:nvGrpSpPr>
        <p:grpSpPr>
          <a:xfrm>
            <a:off x="238549" y="-1633543"/>
            <a:ext cx="950609" cy="2766507"/>
            <a:chOff x="633305" y="-72571"/>
            <a:chExt cx="950609" cy="2766507"/>
          </a:xfrm>
        </p:grpSpPr>
        <p:sp>
          <p:nvSpPr>
            <p:cNvPr id="8" name="Rectangle 7">
              <a:extLst>
                <a:ext uri="{FF2B5EF4-FFF2-40B4-BE49-F238E27FC236}">
                  <a16:creationId xmlns:a16="http://schemas.microsoft.com/office/drawing/2014/main" id="{B749A6C7-27FC-4FC6-9B47-13AE5A9DCDBE}"/>
                </a:ext>
              </a:extLst>
            </p:cNvPr>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rident.eps">
              <a:extLst>
                <a:ext uri="{FF2B5EF4-FFF2-40B4-BE49-F238E27FC236}">
                  <a16:creationId xmlns:a16="http://schemas.microsoft.com/office/drawing/2014/main" id="{14D013A9-38AA-431B-935B-F0D976779E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298356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ingle Title One Content Holder">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989463-D9F4-1772-E935-2BD26F3BC821}"/>
              </a:ext>
            </a:extLst>
          </p:cNvPr>
          <p:cNvSpPr>
            <a:spLocks noGrp="1"/>
          </p:cNvSpPr>
          <p:nvPr>
            <p:ph type="title"/>
          </p:nvPr>
        </p:nvSpPr>
        <p:spPr>
          <a:xfrm>
            <a:off x="228600" y="128758"/>
            <a:ext cx="8677800" cy="749642"/>
          </a:xfrm>
        </p:spPr>
        <p:txBody>
          <a:bodyPr/>
          <a:lstStyle>
            <a:lvl1pPr>
              <a:defRPr>
                <a:solidFill>
                  <a:schemeClr val="bg1"/>
                </a:solidFill>
              </a:defRPr>
            </a:lvl1pPr>
          </a:lstStyle>
          <a:p>
            <a:endParaRPr lang="en-US" dirty="0"/>
          </a:p>
        </p:txBody>
      </p:sp>
      <p:sp>
        <p:nvSpPr>
          <p:cNvPr id="5" name="Content Placeholder 1">
            <a:extLst>
              <a:ext uri="{FF2B5EF4-FFF2-40B4-BE49-F238E27FC236}">
                <a16:creationId xmlns:a16="http://schemas.microsoft.com/office/drawing/2014/main" id="{E6D1CF51-D6A3-06C2-380C-0B32A9F612F2}"/>
              </a:ext>
            </a:extLst>
          </p:cNvPr>
          <p:cNvSpPr>
            <a:spLocks noGrp="1"/>
          </p:cNvSpPr>
          <p:nvPr>
            <p:ph sz="quarter" idx="10"/>
          </p:nvPr>
        </p:nvSpPr>
        <p:spPr>
          <a:xfrm>
            <a:off x="228600" y="1060704"/>
            <a:ext cx="8677800" cy="4824303"/>
          </a:xfrm>
        </p:spPr>
        <p:txBody>
          <a:bodyPr>
            <a:norm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a:extLst>
              <a:ext uri="{FF2B5EF4-FFF2-40B4-BE49-F238E27FC236}">
                <a16:creationId xmlns:a16="http://schemas.microsoft.com/office/drawing/2014/main" id="{213DEFD8-25D0-899A-3265-F9633A4AC95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8" name="Rectangle 7">
            <a:extLst>
              <a:ext uri="{FF2B5EF4-FFF2-40B4-BE49-F238E27FC236}">
                <a16:creationId xmlns:a16="http://schemas.microsoft.com/office/drawing/2014/main" id="{2698C3CF-0BD4-FFE0-B9D6-9843FC05C0CC}"/>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31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Title Two Stacked Content Holders">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989463-D9F4-1772-E935-2BD26F3BC821}"/>
              </a:ext>
            </a:extLst>
          </p:cNvPr>
          <p:cNvSpPr>
            <a:spLocks noGrp="1"/>
          </p:cNvSpPr>
          <p:nvPr>
            <p:ph type="title"/>
          </p:nvPr>
        </p:nvSpPr>
        <p:spPr>
          <a:xfrm>
            <a:off x="228600" y="128758"/>
            <a:ext cx="8677800" cy="749642"/>
          </a:xfrm>
        </p:spPr>
        <p:txBody>
          <a:bodyPr/>
          <a:lstStyle>
            <a:lvl1pPr>
              <a:defRPr>
                <a:solidFill>
                  <a:schemeClr val="bg1"/>
                </a:solidFill>
              </a:defRPr>
            </a:lvl1pPr>
          </a:lstStyle>
          <a:p>
            <a:endParaRPr lang="en-US" dirty="0"/>
          </a:p>
        </p:txBody>
      </p:sp>
      <p:sp>
        <p:nvSpPr>
          <p:cNvPr id="5" name="Content Placeholder 1">
            <a:extLst>
              <a:ext uri="{FF2B5EF4-FFF2-40B4-BE49-F238E27FC236}">
                <a16:creationId xmlns:a16="http://schemas.microsoft.com/office/drawing/2014/main" id="{E6D1CF51-D6A3-06C2-380C-0B32A9F612F2}"/>
              </a:ext>
            </a:extLst>
          </p:cNvPr>
          <p:cNvSpPr>
            <a:spLocks noGrp="1"/>
          </p:cNvSpPr>
          <p:nvPr>
            <p:ph sz="quarter" idx="10"/>
          </p:nvPr>
        </p:nvSpPr>
        <p:spPr>
          <a:xfrm>
            <a:off x="228600" y="1060704"/>
            <a:ext cx="8677800" cy="2257315"/>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B2EB54AD-9281-C582-8B37-7A246C14B2B6}"/>
              </a:ext>
            </a:extLst>
          </p:cNvPr>
          <p:cNvSpPr>
            <a:spLocks noGrp="1"/>
          </p:cNvSpPr>
          <p:nvPr>
            <p:ph sz="quarter" idx="12"/>
          </p:nvPr>
        </p:nvSpPr>
        <p:spPr>
          <a:xfrm>
            <a:off x="228600" y="3539982"/>
            <a:ext cx="8677800" cy="2348383"/>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13DEFD8-25D0-899A-3265-F9633A4AC95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11" name="Group 10">
            <a:extLst>
              <a:ext uri="{C183D7F6-B498-43B3-948B-1728B52AA6E4}">
                <adec:decorative xmlns:adec="http://schemas.microsoft.com/office/drawing/2017/decorative" val="1"/>
              </a:ext>
            </a:extLst>
          </p:cNvPr>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8" name="Rectangle 7">
            <a:extLst>
              <a:ext uri="{FF2B5EF4-FFF2-40B4-BE49-F238E27FC236}">
                <a16:creationId xmlns:a16="http://schemas.microsoft.com/office/drawing/2014/main" id="{2698C3CF-0BD4-FFE0-B9D6-9843FC05C0CC}"/>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571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Title Three Stacked Content Holders">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989463-D9F4-1772-E935-2BD26F3BC821}"/>
              </a:ext>
            </a:extLst>
          </p:cNvPr>
          <p:cNvSpPr>
            <a:spLocks noGrp="1"/>
          </p:cNvSpPr>
          <p:nvPr>
            <p:ph type="title"/>
          </p:nvPr>
        </p:nvSpPr>
        <p:spPr>
          <a:xfrm>
            <a:off x="228600" y="128758"/>
            <a:ext cx="8677800" cy="749642"/>
          </a:xfrm>
        </p:spPr>
        <p:txBody>
          <a:bodyPr/>
          <a:lstStyle>
            <a:lvl1pPr>
              <a:defRPr>
                <a:solidFill>
                  <a:schemeClr val="bg1"/>
                </a:solidFill>
              </a:defRPr>
            </a:lvl1pPr>
          </a:lstStyle>
          <a:p>
            <a:endParaRPr lang="en-US" dirty="0"/>
          </a:p>
        </p:txBody>
      </p:sp>
      <p:sp>
        <p:nvSpPr>
          <p:cNvPr id="5" name="Content Placeholder 1">
            <a:extLst>
              <a:ext uri="{FF2B5EF4-FFF2-40B4-BE49-F238E27FC236}">
                <a16:creationId xmlns:a16="http://schemas.microsoft.com/office/drawing/2014/main" id="{E6D1CF51-D6A3-06C2-380C-0B32A9F612F2}"/>
              </a:ext>
            </a:extLst>
          </p:cNvPr>
          <p:cNvSpPr>
            <a:spLocks noGrp="1"/>
          </p:cNvSpPr>
          <p:nvPr>
            <p:ph sz="quarter" idx="10"/>
          </p:nvPr>
        </p:nvSpPr>
        <p:spPr>
          <a:xfrm>
            <a:off x="228600" y="1060703"/>
            <a:ext cx="8677800" cy="1554480"/>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B2EB54AD-9281-C582-8B37-7A246C14B2B6}"/>
              </a:ext>
            </a:extLst>
          </p:cNvPr>
          <p:cNvSpPr>
            <a:spLocks noGrp="1"/>
          </p:cNvSpPr>
          <p:nvPr>
            <p:ph sz="quarter" idx="12"/>
          </p:nvPr>
        </p:nvSpPr>
        <p:spPr>
          <a:xfrm>
            <a:off x="228600" y="2821114"/>
            <a:ext cx="8677800" cy="1554480"/>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13DEFD8-25D0-899A-3265-F9633A4AC95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11" name="Group 10">
            <a:extLst>
              <a:ext uri="{C183D7F6-B498-43B3-948B-1728B52AA6E4}">
                <adec:decorative xmlns:adec="http://schemas.microsoft.com/office/drawing/2017/decorative" val="1"/>
              </a:ext>
            </a:extLst>
          </p:cNvPr>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8" name="Rectangle 7">
            <a:extLst>
              <a:ext uri="{FF2B5EF4-FFF2-40B4-BE49-F238E27FC236}">
                <a16:creationId xmlns:a16="http://schemas.microsoft.com/office/drawing/2014/main" id="{2698C3CF-0BD4-FFE0-B9D6-9843FC05C0CC}"/>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8F15D7-A470-98A5-7CF2-336972BF9DE1}"/>
              </a:ext>
            </a:extLst>
          </p:cNvPr>
          <p:cNvSpPr>
            <a:spLocks noGrp="1"/>
          </p:cNvSpPr>
          <p:nvPr>
            <p:ph sz="quarter" idx="13"/>
          </p:nvPr>
        </p:nvSpPr>
        <p:spPr>
          <a:xfrm>
            <a:off x="228600" y="4581525"/>
            <a:ext cx="8677800" cy="1554480"/>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858583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846139"/>
            <a:ext cx="680248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C4654533-9C08-E025-B1B1-8A8152226F5D}"/>
              </a:ext>
            </a:extLst>
          </p:cNvPr>
          <p:cNvSpPr>
            <a:spLocks noGrp="1"/>
          </p:cNvSpPr>
          <p:nvPr>
            <p:ph type="sldNum" sz="quarter" idx="4"/>
          </p:nvPr>
        </p:nvSpPr>
        <p:spPr>
          <a:xfrm>
            <a:off x="6457950" y="645958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A1E73-8E84-49CD-93F4-B3B8626091A0}"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9" r:id="rId1"/>
    <p:sldLayoutId id="2147493467" r:id="rId2"/>
    <p:sldLayoutId id="2147493480" r:id="rId3"/>
    <p:sldLayoutId id="2147493456" r:id="rId4"/>
    <p:sldLayoutId id="2147493533" r:id="rId5"/>
    <p:sldLayoutId id="2147493536" r:id="rId6"/>
    <p:sldLayoutId id="2147493490" r:id="rId7"/>
    <p:sldLayoutId id="2147493534" r:id="rId8"/>
    <p:sldLayoutId id="2147493537" r:id="rId9"/>
    <p:sldLayoutId id="2147493535" r:id="rId10"/>
    <p:sldLayoutId id="2147493481" r:id="rId11"/>
    <p:sldLayoutId id="2147493476" r:id="rId12"/>
    <p:sldLayoutId id="2147493487" r:id="rId13"/>
    <p:sldLayoutId id="2147493488" r:id="rId14"/>
    <p:sldLayoutId id="2147493482" r:id="rId15"/>
    <p:sldLayoutId id="2147493489" r:id="rId16"/>
    <p:sldLayoutId id="2147493483" r:id="rId17"/>
    <p:sldLayoutId id="2147493486" r:id="rId18"/>
    <p:sldLayoutId id="2147493485" r:id="rId19"/>
    <p:sldLayoutId id="2147493484" r:id="rId20"/>
    <p:sldLayoutId id="2147493474" r:id="rId21"/>
    <p:sldLayoutId id="2147493477" r:id="rId22"/>
    <p:sldLayoutId id="2147493491" r:id="rId23"/>
    <p:sldLayoutId id="2147493492" r:id="rId24"/>
    <p:sldLayoutId id="2147493493" r:id="rId25"/>
    <p:sldLayoutId id="2147493494" r:id="rId26"/>
    <p:sldLayoutId id="2147493495" r:id="rId27"/>
    <p:sldLayoutId id="2147493496" r:id="rId28"/>
    <p:sldLayoutId id="2147493497" r:id="rId29"/>
    <p:sldLayoutId id="2147493498" r:id="rId30"/>
    <p:sldLayoutId id="2147493499" r:id="rId31"/>
    <p:sldLayoutId id="2147493500" r:id="rId32"/>
    <p:sldLayoutId id="2147493472" r:id="rId33"/>
    <p:sldLayoutId id="2147493457" r:id="rId34"/>
    <p:sldLayoutId id="2147493475" r:id="rId35"/>
    <p:sldLayoutId id="2147493478" r:id="rId36"/>
    <p:sldLayoutId id="2147493501" r:id="rId37"/>
    <p:sldLayoutId id="2147493502" r:id="rId38"/>
    <p:sldLayoutId id="2147493503" r:id="rId39"/>
    <p:sldLayoutId id="2147493504" r:id="rId40"/>
    <p:sldLayoutId id="2147493505" r:id="rId41"/>
    <p:sldLayoutId id="2147493506" r:id="rId42"/>
    <p:sldLayoutId id="2147493507" r:id="rId43"/>
    <p:sldLayoutId id="2147493508" r:id="rId44"/>
    <p:sldLayoutId id="2147493509" r:id="rId45"/>
    <p:sldLayoutId id="2147493510" r:id="rId46"/>
    <p:sldLayoutId id="2147493511" r:id="rId47"/>
    <p:sldLayoutId id="2147493512" r:id="rId48"/>
    <p:sldLayoutId id="2147493513" r:id="rId49"/>
    <p:sldLayoutId id="2147493514" r:id="rId50"/>
    <p:sldLayoutId id="2147493515" r:id="rId51"/>
    <p:sldLayoutId id="2147493517" r:id="rId52"/>
    <p:sldLayoutId id="2147493518" r:id="rId53"/>
    <p:sldLayoutId id="2147493519" r:id="rId54"/>
    <p:sldLayoutId id="2147493520" r:id="rId55"/>
    <p:sldLayoutId id="2147493522" r:id="rId56"/>
    <p:sldLayoutId id="2147493523" r:id="rId57"/>
    <p:sldLayoutId id="2147493524" r:id="rId58"/>
    <p:sldLayoutId id="2147493525" r:id="rId59"/>
    <p:sldLayoutId id="2147493526" r:id="rId60"/>
    <p:sldLayoutId id="2147493530" r:id="rId61"/>
    <p:sldLayoutId id="2147493531" r:id="rId62"/>
    <p:sldLayoutId id="2147493532" r:id="rId63"/>
    <p:sldLayoutId id="2147493538" r:id="rId64"/>
    <p:sldLayoutId id="2147493539" r:id="rId65"/>
  </p:sldLayoutIdLst>
  <p:hf hdr="0" ftr="0" dt="0"/>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0" indent="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None/>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panose="020B0604020202020204" pitchFamily="34" charset="0"/>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panose="020B0604020202020204" pitchFamily="34" charset="0"/>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Wingdings" panose="05000000000000000000" pitchFamily="2" charset="2"/>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hyperlink" Target="https://support.microsoft.com/en-us/office/linear-format-equations-using-unicodemath-and-latex-in-word-2e00618d-b1fd-49d8-8cb4-8d17f25754f8"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4.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thjax.or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kb.iu.edu/d/bgkz"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iu.instructure.com/accounts/98865/external_tools/135244?launch_type=global_navigatio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slideLayout" Target="../slideLayouts/slideLayout16.xml"/><Relationship Id="rId4" Type="http://schemas.openxmlformats.org/officeDocument/2006/relationships/audio" Target="../media/media2.wav"/></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brichwin.pages.iu.edu/tests/mathML_speech_text_examples.html"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seewritehear.com/learn/the-fundamental-problem-of-spoken-mathematics/" TargetMode="External"/><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hyperlink" Target="https://www.seewritehear.com/accessible-mathml/mathspeak/examples/grammar-rules/index.ph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hyperlink" Target="https://docs.wiris.com/en/mathtype/office_tools/accessibility/clearspeak"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hyperlink" Target="https://brichwin.pages.iu.edu/tests/mathML_speech_text_examples.html"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2.mp4"/><Relationship Id="rId1" Type="http://schemas.openxmlformats.org/officeDocument/2006/relationships/video" Target="NULL" TargetMode="External"/><Relationship Id="rId6" Type="http://schemas.openxmlformats.org/officeDocument/2006/relationships/image" Target="../media/image34.png"/><Relationship Id="rId5" Type="http://schemas.microsoft.com/office/2017/04/relationships/track" Target="../media/track1.vtt"/><Relationship Id="rId4"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5.png"/><Relationship Id="rId4"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hyperlink" Target="https://github.com/FreedomScientific/VFO-standards-support/issues/539"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3" Type="http://schemas.openxmlformats.org/officeDocument/2006/relationships/hyperlink" Target="https://nvda.groups.io/g/nvda/topic/84904907"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4.mp4"/><Relationship Id="rId1" Type="http://schemas.openxmlformats.org/officeDocument/2006/relationships/video" Target="NULL" TargetMode="External"/><Relationship Id="rId6" Type="http://schemas.openxmlformats.org/officeDocument/2006/relationships/image" Target="../media/image38.png"/><Relationship Id="rId5" Type="http://schemas.microsoft.com/office/2017/04/relationships/track" Target="../media/track2.vtt"/><Relationship Id="rId4"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3" Type="http://schemas.openxmlformats.org/officeDocument/2006/relationships/hyperlink" Target="https://docs.wiris.com/en/mathplayer/start#mathplayer_settings"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5.mp4"/><Relationship Id="rId1" Type="http://schemas.openxmlformats.org/officeDocument/2006/relationships/video" Target="NULL" TargetMode="External"/><Relationship Id="rId6" Type="http://schemas.openxmlformats.org/officeDocument/2006/relationships/image" Target="../media/image40.png"/><Relationship Id="rId5" Type="http://schemas.microsoft.com/office/2017/04/relationships/track" Target="../media/track3.vtt"/><Relationship Id="rId4"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nsoiffer.github.io/MathCAT/"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www.freedomscientific.com/training/teachers/accessing-math-content-with-jaws-and-fusion/"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hyperlink" Target="https://speechruleengine.org/www/keybindings.html" TargetMode="External"/><Relationship Id="rId5" Type="http://schemas.openxmlformats.org/officeDocument/2006/relationships/hyperlink" Target="https://docs.wiris.com/en/mathplayer/navigation_commands" TargetMode="External"/><Relationship Id="rId4" Type="http://schemas.openxmlformats.org/officeDocument/2006/relationships/hyperlink" Target="https://nsoiffer.github.io/MathCAT/nav-commands.htm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iu.instructure.com/courses/1886472/pages/complex-math-examples"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hyperlink" Target="https://go.iu.edu/4Djx"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brichwin.pages.iu.edu/bookmarklets.html" TargetMode="Externa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w3.org/Math/"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hyperlink" Target="https://brichwin.pages.iu.edu/altMediaTools/mathToSpeechTextMathJax3.html"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hyperlink" Target="https://daisy.org/news-events/articles/creating-reading-accessible-math-w/"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C481B7-52F1-40E2-A1AB-B0E4412F7AFF}"/>
              </a:ext>
            </a:extLst>
          </p:cNvPr>
          <p:cNvSpPr>
            <a:spLocks noGrp="1"/>
          </p:cNvSpPr>
          <p:nvPr>
            <p:ph type="title"/>
          </p:nvPr>
        </p:nvSpPr>
        <p:spPr/>
        <p:txBody>
          <a:bodyPr anchor="t"/>
          <a:lstStyle/>
          <a:p>
            <a:r>
              <a:rPr lang="en-US" dirty="0"/>
              <a:t>Why Special Attention to Spoken Electronic Math Content is Necessary</a:t>
            </a:r>
          </a:p>
        </p:txBody>
      </p:sp>
    </p:spTree>
    <p:extLst>
      <p:ext uri="{BB962C8B-B14F-4D97-AF65-F5344CB8AC3E}">
        <p14:creationId xmlns:p14="http://schemas.microsoft.com/office/powerpoint/2010/main" val="164037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1E83F-BF26-41B4-8105-949E335646EB}"/>
              </a:ext>
            </a:extLst>
          </p:cNvPr>
          <p:cNvSpPr>
            <a:spLocks noGrp="1"/>
          </p:cNvSpPr>
          <p:nvPr>
            <p:ph type="title"/>
          </p:nvPr>
        </p:nvSpPr>
        <p:spPr/>
        <p:txBody>
          <a:bodyPr/>
          <a:lstStyle/>
          <a:p>
            <a:r>
              <a:rPr lang="en-US" dirty="0"/>
              <a:t>MathML can be:</a:t>
            </a:r>
          </a:p>
        </p:txBody>
      </p:sp>
      <p:sp>
        <p:nvSpPr>
          <p:cNvPr id="3" name="Content Placeholder 2">
            <a:extLst>
              <a:ext uri="{FF2B5EF4-FFF2-40B4-BE49-F238E27FC236}">
                <a16:creationId xmlns:a16="http://schemas.microsoft.com/office/drawing/2014/main" id="{FD828DCD-F78A-4613-A9DC-A4024CE47C0F}"/>
              </a:ext>
            </a:extLst>
          </p:cNvPr>
          <p:cNvSpPr>
            <a:spLocks noGrp="1"/>
          </p:cNvSpPr>
          <p:nvPr>
            <p:ph sz="quarter" idx="10"/>
          </p:nvPr>
        </p:nvSpPr>
        <p:spPr/>
        <p:txBody>
          <a:bodyPr>
            <a:normAutofit lnSpcReduction="10000"/>
          </a:bodyPr>
          <a:lstStyle/>
          <a:p>
            <a:pPr marL="342900" indent="-342900">
              <a:buClr>
                <a:schemeClr val="bg1"/>
              </a:buClr>
              <a:buFont typeface="Arial" panose="020B0604020202020204" pitchFamily="34" charset="0"/>
              <a:buChar char="•"/>
            </a:pPr>
            <a:r>
              <a:rPr lang="en-US" sz="2400" dirty="0"/>
              <a:t>Rendered by software as scalable vector graphics that can be clearly (sharply) magnified</a:t>
            </a:r>
          </a:p>
          <a:p>
            <a:pPr marL="342900" indent="-342900">
              <a:buClr>
                <a:schemeClr val="bg1"/>
              </a:buClr>
              <a:buFont typeface="Arial" panose="020B0604020202020204" pitchFamily="34" charset="0"/>
              <a:buChar char="•"/>
            </a:pPr>
            <a:r>
              <a:rPr lang="en-US" sz="2400" dirty="0"/>
              <a:t>Converted into various forms of math braille codes (Nemeth, UEB Math, …)</a:t>
            </a:r>
          </a:p>
          <a:p>
            <a:pPr marL="342900" indent="-342900">
              <a:buClr>
                <a:schemeClr val="bg1"/>
              </a:buClr>
              <a:buFont typeface="Arial" panose="020B0604020202020204" pitchFamily="34" charset="0"/>
              <a:buChar char="•"/>
            </a:pPr>
            <a:r>
              <a:rPr lang="en-US" sz="2400" dirty="0"/>
              <a:t>Converted into “Speech Text” to be read aloud by text-to-speech software</a:t>
            </a:r>
          </a:p>
          <a:p>
            <a:pPr marL="342900" indent="-342900">
              <a:buClr>
                <a:schemeClr val="bg1"/>
              </a:buClr>
              <a:buFont typeface="Arial" panose="020B0604020202020204" pitchFamily="34" charset="0"/>
              <a:buChar char="•"/>
            </a:pPr>
            <a:r>
              <a:rPr lang="en-US" sz="2400" dirty="0"/>
              <a:t>Can be “navigated” to explore structure &amp; relationships</a:t>
            </a:r>
          </a:p>
          <a:p>
            <a:pPr marL="342900" indent="-342900">
              <a:buClr>
                <a:schemeClr val="bg1"/>
              </a:buClr>
              <a:buFont typeface="Arial" panose="020B0604020202020204" pitchFamily="34" charset="0"/>
              <a:buChar char="•"/>
            </a:pPr>
            <a:r>
              <a:rPr lang="en-US" sz="2400" dirty="0"/>
              <a:t>Converted into various other math encoding formats: LaTeX, ASCII Math, Microsoft’s Office Math Mark-up Language (OMML), MathType, OpenOffice Math…</a:t>
            </a:r>
          </a:p>
          <a:p>
            <a:endParaRPr lang="en-US" dirty="0"/>
          </a:p>
        </p:txBody>
      </p:sp>
      <p:sp>
        <p:nvSpPr>
          <p:cNvPr id="4" name="Slide Number Placeholder 3">
            <a:extLst>
              <a:ext uri="{FF2B5EF4-FFF2-40B4-BE49-F238E27FC236}">
                <a16:creationId xmlns:a16="http://schemas.microsoft.com/office/drawing/2014/main" id="{E4913CAE-2DDF-4041-BD70-8B2A949E7112}"/>
              </a:ext>
            </a:extLst>
          </p:cNvPr>
          <p:cNvSpPr>
            <a:spLocks noGrp="1"/>
          </p:cNvSpPr>
          <p:nvPr>
            <p:ph type="sldNum" sz="quarter" idx="11"/>
          </p:nvPr>
        </p:nvSpPr>
        <p:spPr/>
        <p:txBody>
          <a:bodyPr/>
          <a:lstStyle/>
          <a:p>
            <a:fld id="{CCCA1E73-8E84-49CD-93F4-B3B8626091A0}" type="slidenum">
              <a:rPr lang="en-US" smtClean="0"/>
              <a:pPr/>
              <a:t>10</a:t>
            </a:fld>
            <a:endParaRPr lang="en-US"/>
          </a:p>
        </p:txBody>
      </p:sp>
    </p:spTree>
    <p:extLst>
      <p:ext uri="{BB962C8B-B14F-4D97-AF65-F5344CB8AC3E}">
        <p14:creationId xmlns:p14="http://schemas.microsoft.com/office/powerpoint/2010/main" val="35536433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7659-4BBD-4172-83F4-4EDF9E84CD39}"/>
              </a:ext>
            </a:extLst>
          </p:cNvPr>
          <p:cNvSpPr>
            <a:spLocks noGrp="1"/>
          </p:cNvSpPr>
          <p:nvPr>
            <p:ph type="title"/>
          </p:nvPr>
        </p:nvSpPr>
        <p:spPr/>
        <p:txBody>
          <a:bodyPr/>
          <a:lstStyle/>
          <a:p>
            <a:r>
              <a:rPr lang="en-US" dirty="0"/>
              <a:t>Microsoft’s “Insert Equation” Tool</a:t>
            </a:r>
          </a:p>
        </p:txBody>
      </p:sp>
      <p:pic>
        <p:nvPicPr>
          <p:cNvPr id="7" name="Content Placeholder 6" descr="Microsoft Word's Equation ribbon is visible with controls for configuring math input and selecting math symbols and structures.">
            <a:extLst>
              <a:ext uri="{FF2B5EF4-FFF2-40B4-BE49-F238E27FC236}">
                <a16:creationId xmlns:a16="http://schemas.microsoft.com/office/drawing/2014/main" id="{01C54303-70C0-486F-AA46-1E5464885D91}"/>
              </a:ext>
            </a:extLst>
          </p:cNvPr>
          <p:cNvPicPr>
            <a:picLocks noGrp="1" noChangeAspect="1"/>
          </p:cNvPicPr>
          <p:nvPr>
            <p:ph sz="quarter" idx="10"/>
          </p:nvPr>
        </p:nvPicPr>
        <p:blipFill>
          <a:blip r:embed="rId2"/>
          <a:stretch>
            <a:fillRect/>
          </a:stretch>
        </p:blipFill>
        <p:spPr>
          <a:xfrm>
            <a:off x="228600" y="1114310"/>
            <a:ext cx="8677275" cy="2149704"/>
          </a:xfrm>
        </p:spPr>
      </p:pic>
      <p:sp>
        <p:nvSpPr>
          <p:cNvPr id="4" name="Content Placeholder 3">
            <a:extLst>
              <a:ext uri="{FF2B5EF4-FFF2-40B4-BE49-F238E27FC236}">
                <a16:creationId xmlns:a16="http://schemas.microsoft.com/office/drawing/2014/main" id="{93C3D559-C7CF-4F07-85D5-C10FF5BFC919}"/>
              </a:ext>
            </a:extLst>
          </p:cNvPr>
          <p:cNvSpPr>
            <a:spLocks noGrp="1"/>
          </p:cNvSpPr>
          <p:nvPr>
            <p:ph sz="quarter" idx="12"/>
          </p:nvPr>
        </p:nvSpPr>
        <p:spPr>
          <a:xfrm>
            <a:off x="228600" y="3499924"/>
            <a:ext cx="8677800" cy="2700851"/>
          </a:xfrm>
        </p:spPr>
        <p:txBody>
          <a:bodyPr/>
          <a:lstStyle/>
          <a:p>
            <a:pPr marL="342900" indent="-342900">
              <a:buClr>
                <a:schemeClr val="bg1"/>
              </a:buClr>
              <a:buFont typeface="Arial" panose="020B0604020202020204" pitchFamily="34" charset="0"/>
              <a:buChar char="•"/>
            </a:pPr>
            <a:r>
              <a:rPr lang="en-US" dirty="0"/>
              <a:t>Microsoft’s Equation editor and Microsoft Math objects can be used to create accessible math right inside of Word</a:t>
            </a:r>
          </a:p>
          <a:p>
            <a:pPr marL="342900" indent="-342900">
              <a:buClr>
                <a:schemeClr val="bg1"/>
              </a:buClr>
              <a:buFont typeface="Arial" panose="020B0604020202020204" pitchFamily="34" charset="0"/>
              <a:buChar char="•"/>
            </a:pPr>
            <a:r>
              <a:rPr lang="en-US" dirty="0"/>
              <a:t>The best option for getting accessible math into the format is to paste MathML directly into the document</a:t>
            </a:r>
          </a:p>
          <a:p>
            <a:pPr marL="342900" indent="-342900">
              <a:buClr>
                <a:schemeClr val="bg1"/>
              </a:buClr>
              <a:buFont typeface="Arial" panose="020B0604020202020204" pitchFamily="34" charset="0"/>
              <a:buChar char="•"/>
            </a:pPr>
            <a:r>
              <a:rPr lang="en-US" dirty="0"/>
              <a:t>The LaTeX processor failed to handle several samples of LaTeX that MathJax had no issues with.</a:t>
            </a:r>
          </a:p>
        </p:txBody>
      </p:sp>
      <p:sp>
        <p:nvSpPr>
          <p:cNvPr id="5" name="Slide Number Placeholder 4">
            <a:extLst>
              <a:ext uri="{FF2B5EF4-FFF2-40B4-BE49-F238E27FC236}">
                <a16:creationId xmlns:a16="http://schemas.microsoft.com/office/drawing/2014/main" id="{07140B91-3404-4BFF-B1F3-767D7A8A5C8C}"/>
              </a:ext>
            </a:extLst>
          </p:cNvPr>
          <p:cNvSpPr>
            <a:spLocks noGrp="1"/>
          </p:cNvSpPr>
          <p:nvPr>
            <p:ph type="sldNum" sz="quarter" idx="11"/>
          </p:nvPr>
        </p:nvSpPr>
        <p:spPr/>
        <p:txBody>
          <a:bodyPr/>
          <a:lstStyle/>
          <a:p>
            <a:fld id="{CCCA1E73-8E84-49CD-93F4-B3B8626091A0}" type="slidenum">
              <a:rPr lang="en-US" smtClean="0"/>
              <a:pPr/>
              <a:t>100</a:t>
            </a:fld>
            <a:endParaRPr lang="en-US"/>
          </a:p>
        </p:txBody>
      </p:sp>
    </p:spTree>
    <p:extLst>
      <p:ext uri="{BB962C8B-B14F-4D97-AF65-F5344CB8AC3E}">
        <p14:creationId xmlns:p14="http://schemas.microsoft.com/office/powerpoint/2010/main" val="26272744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A812-D2C7-43C9-8FE7-214A3A991605}"/>
              </a:ext>
            </a:extLst>
          </p:cNvPr>
          <p:cNvSpPr>
            <a:spLocks noGrp="1"/>
          </p:cNvSpPr>
          <p:nvPr>
            <p:ph type="title"/>
          </p:nvPr>
        </p:nvSpPr>
        <p:spPr/>
        <p:txBody>
          <a:bodyPr/>
          <a:lstStyle/>
          <a:p>
            <a:r>
              <a:rPr lang="en-US" dirty="0"/>
              <a:t>Linear vs Professional Formats</a:t>
            </a:r>
          </a:p>
        </p:txBody>
      </p:sp>
      <p:pic>
        <p:nvPicPr>
          <p:cNvPr id="10" name="Content Placeholder 9">
            <a:extLst>
              <a:ext uri="{FF2B5EF4-FFF2-40B4-BE49-F238E27FC236}">
                <a16:creationId xmlns:a16="http://schemas.microsoft.com/office/drawing/2014/main" id="{5D5C1224-7FEE-4877-AF1C-7A1B465D57D3}"/>
              </a:ext>
              <a:ext uri="{C183D7F6-B498-43B3-948B-1728B52AA6E4}">
                <adec:decorative xmlns:adec="http://schemas.microsoft.com/office/drawing/2017/decorative" val="1"/>
              </a:ext>
            </a:extLst>
          </p:cNvPr>
          <p:cNvPicPr>
            <a:picLocks noGrp="1" noChangeAspect="1"/>
          </p:cNvPicPr>
          <p:nvPr>
            <p:ph sz="quarter" idx="10"/>
          </p:nvPr>
        </p:nvPicPr>
        <p:blipFill>
          <a:blip r:embed="rId3"/>
          <a:stretch>
            <a:fillRect/>
          </a:stretch>
        </p:blipFill>
        <p:spPr>
          <a:xfrm>
            <a:off x="2081603" y="1060450"/>
            <a:ext cx="4971268" cy="2257425"/>
          </a:xfrm>
        </p:spPr>
      </p:pic>
      <p:sp>
        <p:nvSpPr>
          <p:cNvPr id="8" name="Content Placeholder 7">
            <a:extLst>
              <a:ext uri="{FF2B5EF4-FFF2-40B4-BE49-F238E27FC236}">
                <a16:creationId xmlns:a16="http://schemas.microsoft.com/office/drawing/2014/main" id="{999825AB-0171-4047-9DE1-A80CDA47F299}"/>
              </a:ext>
            </a:extLst>
          </p:cNvPr>
          <p:cNvSpPr>
            <a:spLocks noGrp="1"/>
          </p:cNvSpPr>
          <p:nvPr>
            <p:ph sz="quarter" idx="12"/>
          </p:nvPr>
        </p:nvSpPr>
        <p:spPr/>
        <p:txBody>
          <a:bodyPr/>
          <a:lstStyle/>
          <a:p>
            <a:r>
              <a:rPr lang="en-US" dirty="0"/>
              <a:t>See the </a:t>
            </a:r>
            <a:r>
              <a:rPr lang="en-US" dirty="0">
                <a:hlinkClick r:id="rId4"/>
              </a:rPr>
              <a:t>Linear format equations using Unicode and LaTeX in Word </a:t>
            </a:r>
            <a:r>
              <a:rPr lang="en-US" dirty="0"/>
              <a:t>to learn specifics of what LaTeX is supported.</a:t>
            </a:r>
          </a:p>
          <a:p>
            <a:r>
              <a:rPr lang="en-US" dirty="0"/>
              <a:t>Also, you can learn about the alternative </a:t>
            </a:r>
            <a:r>
              <a:rPr lang="en-US" dirty="0" err="1"/>
              <a:t>UnicodeMath</a:t>
            </a:r>
            <a:r>
              <a:rPr lang="en-US" dirty="0"/>
              <a:t> format that Microsoft prefers. </a:t>
            </a:r>
          </a:p>
        </p:txBody>
      </p:sp>
      <p:sp>
        <p:nvSpPr>
          <p:cNvPr id="5" name="Slide Number Placeholder 4">
            <a:extLst>
              <a:ext uri="{FF2B5EF4-FFF2-40B4-BE49-F238E27FC236}">
                <a16:creationId xmlns:a16="http://schemas.microsoft.com/office/drawing/2014/main" id="{0BE28033-8D97-496B-ADD3-D3D8CA281AD2}"/>
              </a:ext>
            </a:extLst>
          </p:cNvPr>
          <p:cNvSpPr>
            <a:spLocks noGrp="1"/>
          </p:cNvSpPr>
          <p:nvPr>
            <p:ph type="sldNum" sz="quarter" idx="11"/>
          </p:nvPr>
        </p:nvSpPr>
        <p:spPr/>
        <p:txBody>
          <a:bodyPr/>
          <a:lstStyle/>
          <a:p>
            <a:fld id="{CCCA1E73-8E84-49CD-93F4-B3B8626091A0}" type="slidenum">
              <a:rPr lang="en-US" smtClean="0"/>
              <a:pPr/>
              <a:t>101</a:t>
            </a:fld>
            <a:endParaRPr lang="en-US"/>
          </a:p>
        </p:txBody>
      </p:sp>
    </p:spTree>
    <p:extLst>
      <p:ext uri="{BB962C8B-B14F-4D97-AF65-F5344CB8AC3E}">
        <p14:creationId xmlns:p14="http://schemas.microsoft.com/office/powerpoint/2010/main" val="31283828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D097-CFDF-D256-F76D-8D0BF1681D1C}"/>
              </a:ext>
            </a:extLst>
          </p:cNvPr>
          <p:cNvSpPr>
            <a:spLocks noGrp="1"/>
          </p:cNvSpPr>
          <p:nvPr>
            <p:ph type="title"/>
          </p:nvPr>
        </p:nvSpPr>
        <p:spPr/>
        <p:txBody>
          <a:bodyPr/>
          <a:lstStyle/>
          <a:p>
            <a:r>
              <a:rPr lang="en-US" dirty="0"/>
              <a:t>Powerful Speech Tool </a:t>
            </a:r>
            <a:r>
              <a:rPr lang="en-US" dirty="0" err="1"/>
              <a:t>MathTalk</a:t>
            </a:r>
            <a:r>
              <a:rPr lang="en-US" dirty="0"/>
              <a:t> Is No More</a:t>
            </a:r>
          </a:p>
        </p:txBody>
      </p:sp>
      <p:pic>
        <p:nvPicPr>
          <p:cNvPr id="8" name="Content Placeholder 7" descr="Screen shot of the announcement that after 23 years the company that produced MathTalk shutdown">
            <a:extLst>
              <a:ext uri="{FF2B5EF4-FFF2-40B4-BE49-F238E27FC236}">
                <a16:creationId xmlns:a16="http://schemas.microsoft.com/office/drawing/2014/main" id="{6B971B91-3EC3-4149-B872-CD13A83ECECD}"/>
              </a:ext>
            </a:extLst>
          </p:cNvPr>
          <p:cNvPicPr>
            <a:picLocks noGrp="1" noChangeAspect="1"/>
          </p:cNvPicPr>
          <p:nvPr>
            <p:ph sz="quarter" idx="10"/>
          </p:nvPr>
        </p:nvPicPr>
        <p:blipFill>
          <a:blip r:embed="rId2"/>
          <a:stretch>
            <a:fillRect/>
          </a:stretch>
        </p:blipFill>
        <p:spPr>
          <a:xfrm>
            <a:off x="1672475" y="1060450"/>
            <a:ext cx="5799051" cy="3502025"/>
          </a:xfrm>
          <a:prstGeom prst="rect">
            <a:avLst/>
          </a:prstGeom>
        </p:spPr>
      </p:pic>
      <p:sp>
        <p:nvSpPr>
          <p:cNvPr id="7" name="Content Placeholder 6">
            <a:extLst>
              <a:ext uri="{FF2B5EF4-FFF2-40B4-BE49-F238E27FC236}">
                <a16:creationId xmlns:a16="http://schemas.microsoft.com/office/drawing/2014/main" id="{46131712-51BF-483F-9677-6E49711D02E5}"/>
              </a:ext>
            </a:extLst>
          </p:cNvPr>
          <p:cNvSpPr>
            <a:spLocks noGrp="1"/>
          </p:cNvSpPr>
          <p:nvPr>
            <p:ph sz="quarter" idx="12"/>
          </p:nvPr>
        </p:nvSpPr>
        <p:spPr>
          <a:xfrm>
            <a:off x="228600" y="4752975"/>
            <a:ext cx="8677800" cy="1135390"/>
          </a:xfrm>
        </p:spPr>
        <p:txBody>
          <a:bodyPr/>
          <a:lstStyle/>
          <a:p>
            <a:r>
              <a:rPr lang="en-US" dirty="0"/>
              <a:t>We need to push vendors to improve the currently existing speech input technologies.</a:t>
            </a:r>
          </a:p>
        </p:txBody>
      </p:sp>
      <p:sp>
        <p:nvSpPr>
          <p:cNvPr id="5" name="Slide Number Placeholder 4">
            <a:extLst>
              <a:ext uri="{FF2B5EF4-FFF2-40B4-BE49-F238E27FC236}">
                <a16:creationId xmlns:a16="http://schemas.microsoft.com/office/drawing/2014/main" id="{1EDB55CA-BDB7-2BE7-A94D-9BB42B878A97}"/>
              </a:ext>
            </a:extLst>
          </p:cNvPr>
          <p:cNvSpPr>
            <a:spLocks noGrp="1"/>
          </p:cNvSpPr>
          <p:nvPr>
            <p:ph type="sldNum" sz="quarter" idx="11"/>
          </p:nvPr>
        </p:nvSpPr>
        <p:spPr/>
        <p:txBody>
          <a:bodyPr/>
          <a:lstStyle/>
          <a:p>
            <a:fld id="{CCCA1E73-8E84-49CD-93F4-B3B8626091A0}" type="slidenum">
              <a:rPr lang="en-US" smtClean="0"/>
              <a:pPr/>
              <a:t>102</a:t>
            </a:fld>
            <a:endParaRPr lang="en-US"/>
          </a:p>
        </p:txBody>
      </p:sp>
    </p:spTree>
    <p:extLst>
      <p:ext uri="{BB962C8B-B14F-4D97-AF65-F5344CB8AC3E}">
        <p14:creationId xmlns:p14="http://schemas.microsoft.com/office/powerpoint/2010/main" val="1848098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2432-6737-52E7-BEFD-861BBD343D5F}"/>
              </a:ext>
            </a:extLst>
          </p:cNvPr>
          <p:cNvSpPr>
            <a:spLocks noGrp="1"/>
          </p:cNvSpPr>
          <p:nvPr>
            <p:ph type="title"/>
          </p:nvPr>
        </p:nvSpPr>
        <p:spPr/>
        <p:txBody>
          <a:bodyPr/>
          <a:lstStyle/>
          <a:p>
            <a:r>
              <a:rPr lang="en-US" dirty="0"/>
              <a:t>JAWS Braille Math Editor</a:t>
            </a:r>
          </a:p>
        </p:txBody>
      </p:sp>
      <p:pic>
        <p:nvPicPr>
          <p:cNvPr id="8" name="Content Placeholder 7" descr="JAWS Braille Math Editor dialog with a row of Nemeth braille visible. Under the braille the visual rendering of the equivalent math is shown.">
            <a:extLst>
              <a:ext uri="{FF2B5EF4-FFF2-40B4-BE49-F238E27FC236}">
                <a16:creationId xmlns:a16="http://schemas.microsoft.com/office/drawing/2014/main" id="{299E0727-F664-4EFD-91BE-79C8DBB0C0F3}"/>
              </a:ext>
            </a:extLst>
          </p:cNvPr>
          <p:cNvPicPr>
            <a:picLocks noGrp="1" noChangeAspect="1"/>
          </p:cNvPicPr>
          <p:nvPr>
            <p:ph sz="quarter" idx="10"/>
          </p:nvPr>
        </p:nvPicPr>
        <p:blipFill rotWithShape="1">
          <a:blip r:embed="rId3"/>
          <a:srcRect l="8272" t="36568"/>
          <a:stretch/>
        </p:blipFill>
        <p:spPr>
          <a:xfrm>
            <a:off x="735284" y="1085851"/>
            <a:ext cx="7673432" cy="2146300"/>
          </a:xfrm>
          <a:prstGeom prst="rect">
            <a:avLst/>
          </a:prstGeom>
        </p:spPr>
      </p:pic>
      <p:sp>
        <p:nvSpPr>
          <p:cNvPr id="7" name="Content Placeholder 6">
            <a:extLst>
              <a:ext uri="{FF2B5EF4-FFF2-40B4-BE49-F238E27FC236}">
                <a16:creationId xmlns:a16="http://schemas.microsoft.com/office/drawing/2014/main" id="{C823923F-0BD5-49F7-A713-DA64A89F426C}"/>
              </a:ext>
            </a:extLst>
          </p:cNvPr>
          <p:cNvSpPr>
            <a:spLocks noGrp="1"/>
          </p:cNvSpPr>
          <p:nvPr>
            <p:ph sz="quarter" idx="12"/>
          </p:nvPr>
        </p:nvSpPr>
        <p:spPr/>
        <p:txBody>
          <a:bodyPr/>
          <a:lstStyle/>
          <a:p>
            <a:pPr marL="342900" indent="-342900">
              <a:buClr>
                <a:schemeClr val="bg1"/>
              </a:buClr>
              <a:buFont typeface="Arial" panose="020B0604020202020204" pitchFamily="34" charset="0"/>
              <a:buChar char="•"/>
            </a:pPr>
            <a:r>
              <a:rPr lang="en-US" dirty="0"/>
              <a:t>Freedom Scientific's JAWS screen reader includes a relatively new Braille Math Editor that works with a braille display</a:t>
            </a:r>
          </a:p>
          <a:p>
            <a:pPr marL="342900" indent="-342900">
              <a:buClr>
                <a:schemeClr val="bg1"/>
              </a:buClr>
              <a:buFont typeface="Arial" panose="020B0604020202020204" pitchFamily="34" charset="0"/>
              <a:buChar char="•"/>
            </a:pPr>
            <a:r>
              <a:rPr lang="en-US" dirty="0"/>
              <a:t>Nemeth Code can be keyed in, and a visual render made at the same time</a:t>
            </a:r>
          </a:p>
          <a:p>
            <a:pPr marL="342900" indent="-342900">
              <a:buClr>
                <a:schemeClr val="bg1"/>
              </a:buClr>
              <a:buFont typeface="Arial" panose="020B0604020202020204" pitchFamily="34" charset="0"/>
              <a:buChar char="•"/>
            </a:pPr>
            <a:r>
              <a:rPr lang="en-US" dirty="0"/>
              <a:t>The resulting math can be inserted into a Word document.</a:t>
            </a:r>
          </a:p>
        </p:txBody>
      </p:sp>
      <p:sp>
        <p:nvSpPr>
          <p:cNvPr id="5" name="Slide Number Placeholder 4">
            <a:extLst>
              <a:ext uri="{FF2B5EF4-FFF2-40B4-BE49-F238E27FC236}">
                <a16:creationId xmlns:a16="http://schemas.microsoft.com/office/drawing/2014/main" id="{D987B5FC-CBC0-765F-73F6-E9461F66F1DB}"/>
              </a:ext>
            </a:extLst>
          </p:cNvPr>
          <p:cNvSpPr>
            <a:spLocks noGrp="1"/>
          </p:cNvSpPr>
          <p:nvPr>
            <p:ph type="sldNum" sz="quarter" idx="11"/>
          </p:nvPr>
        </p:nvSpPr>
        <p:spPr/>
        <p:txBody>
          <a:bodyPr/>
          <a:lstStyle/>
          <a:p>
            <a:fld id="{CCCA1E73-8E84-49CD-93F4-B3B8626091A0}" type="slidenum">
              <a:rPr lang="en-US" smtClean="0"/>
              <a:pPr/>
              <a:t>103</a:t>
            </a:fld>
            <a:endParaRPr lang="en-US"/>
          </a:p>
        </p:txBody>
      </p:sp>
    </p:spTree>
    <p:extLst>
      <p:ext uri="{BB962C8B-B14F-4D97-AF65-F5344CB8AC3E}">
        <p14:creationId xmlns:p14="http://schemas.microsoft.com/office/powerpoint/2010/main" val="11989936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7472-5F5F-B560-015E-E32BDD78052D}"/>
              </a:ext>
            </a:extLst>
          </p:cNvPr>
          <p:cNvSpPr>
            <a:spLocks noGrp="1"/>
          </p:cNvSpPr>
          <p:nvPr>
            <p:ph type="title"/>
          </p:nvPr>
        </p:nvSpPr>
        <p:spPr/>
        <p:txBody>
          <a:bodyPr/>
          <a:lstStyle/>
          <a:p>
            <a:r>
              <a:rPr lang="en-US" dirty="0"/>
              <a:t>Desmos Braille-Demo</a:t>
            </a:r>
          </a:p>
        </p:txBody>
      </p:sp>
      <p:pic>
        <p:nvPicPr>
          <p:cNvPr id="8" name="Content Placeholder 7" descr="Screen shot of the Desmos braille capability showing braille input being converted to LaTex and then rendered visually">
            <a:extLst>
              <a:ext uri="{FF2B5EF4-FFF2-40B4-BE49-F238E27FC236}">
                <a16:creationId xmlns:a16="http://schemas.microsoft.com/office/drawing/2014/main" id="{DE111032-F9D9-4F6E-A00B-E17A76E608E3}"/>
              </a:ext>
            </a:extLst>
          </p:cNvPr>
          <p:cNvPicPr>
            <a:picLocks noGrp="1" noChangeAspect="1"/>
          </p:cNvPicPr>
          <p:nvPr>
            <p:ph sz="quarter" idx="10"/>
          </p:nvPr>
        </p:nvPicPr>
        <p:blipFill>
          <a:blip r:embed="rId3"/>
          <a:stretch>
            <a:fillRect/>
          </a:stretch>
        </p:blipFill>
        <p:spPr>
          <a:xfrm>
            <a:off x="3102215" y="1060450"/>
            <a:ext cx="2930045" cy="2257425"/>
          </a:xfrm>
        </p:spPr>
      </p:pic>
      <p:sp>
        <p:nvSpPr>
          <p:cNvPr id="6" name="Content Placeholder 5">
            <a:extLst>
              <a:ext uri="{FF2B5EF4-FFF2-40B4-BE49-F238E27FC236}">
                <a16:creationId xmlns:a16="http://schemas.microsoft.com/office/drawing/2014/main" id="{FB08B472-FB25-4AFA-84D8-C271815EFCAD}"/>
              </a:ext>
            </a:extLst>
          </p:cNvPr>
          <p:cNvSpPr>
            <a:spLocks noGrp="1"/>
          </p:cNvSpPr>
          <p:nvPr>
            <p:ph sz="quarter" idx="12"/>
          </p:nvPr>
        </p:nvSpPr>
        <p:spPr/>
        <p:txBody>
          <a:bodyPr/>
          <a:lstStyle/>
          <a:p>
            <a:pPr marL="342900" indent="-342900">
              <a:buClr>
                <a:schemeClr val="bg1"/>
              </a:buClr>
              <a:buFont typeface="Arial" panose="020B0604020202020204" pitchFamily="34" charset="0"/>
              <a:buChar char="•"/>
            </a:pPr>
            <a:r>
              <a:rPr lang="en-US" dirty="0"/>
              <a:t>Desmos’s tools support entry in Nemeth Code and UEB. </a:t>
            </a:r>
          </a:p>
          <a:p>
            <a:pPr marL="342900" indent="-342900">
              <a:buClr>
                <a:schemeClr val="bg1"/>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948E855-5033-20B8-D4D0-29CF2B041B7E}"/>
              </a:ext>
            </a:extLst>
          </p:cNvPr>
          <p:cNvSpPr>
            <a:spLocks noGrp="1"/>
          </p:cNvSpPr>
          <p:nvPr>
            <p:ph type="sldNum" sz="quarter" idx="11"/>
          </p:nvPr>
        </p:nvSpPr>
        <p:spPr/>
        <p:txBody>
          <a:bodyPr/>
          <a:lstStyle/>
          <a:p>
            <a:fld id="{CCCA1E73-8E84-49CD-93F4-B3B8626091A0}" type="slidenum">
              <a:rPr lang="en-US" smtClean="0"/>
              <a:pPr/>
              <a:t>104</a:t>
            </a:fld>
            <a:endParaRPr lang="en-US"/>
          </a:p>
        </p:txBody>
      </p:sp>
    </p:spTree>
    <p:extLst>
      <p:ext uri="{BB962C8B-B14F-4D97-AF65-F5344CB8AC3E}">
        <p14:creationId xmlns:p14="http://schemas.microsoft.com/office/powerpoint/2010/main" val="38245773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EDAC-65DD-6891-1419-AC3807BF7AED}"/>
              </a:ext>
            </a:extLst>
          </p:cNvPr>
          <p:cNvSpPr>
            <a:spLocks noGrp="1"/>
          </p:cNvSpPr>
          <p:nvPr>
            <p:ph type="ctrTitle"/>
          </p:nvPr>
        </p:nvSpPr>
        <p:spPr/>
        <p:txBody>
          <a:bodyPr>
            <a:normAutofit fontScale="90000"/>
          </a:bodyPr>
          <a:lstStyle/>
          <a:p>
            <a:r>
              <a:rPr lang="en-US" dirty="0"/>
              <a:t>Other Braille Math Input Systems Are </a:t>
            </a:r>
            <a:br>
              <a:rPr lang="en-US" dirty="0"/>
            </a:br>
            <a:r>
              <a:rPr lang="en-US" dirty="0"/>
              <a:t>in Development That Support Sighted Users</a:t>
            </a:r>
          </a:p>
        </p:txBody>
      </p:sp>
      <p:pic>
        <p:nvPicPr>
          <p:cNvPr id="6" name="Content Placeholder 5" descr="The Pearson Accessible Equation Editor allows nemeth input and GUI based input. GUI input will render braille and braille input will update the visual rendering.">
            <a:extLst>
              <a:ext uri="{FF2B5EF4-FFF2-40B4-BE49-F238E27FC236}">
                <a16:creationId xmlns:a16="http://schemas.microsoft.com/office/drawing/2014/main" id="{433B17BA-2E23-4142-A492-8912FB5A397F}"/>
              </a:ext>
            </a:extLst>
          </p:cNvPr>
          <p:cNvPicPr>
            <a:picLocks noGrp="1" noChangeAspect="1"/>
          </p:cNvPicPr>
          <p:nvPr>
            <p:ph sz="quarter" idx="10"/>
          </p:nvPr>
        </p:nvPicPr>
        <p:blipFill>
          <a:blip r:embed="rId3"/>
          <a:stretch>
            <a:fillRect/>
          </a:stretch>
        </p:blipFill>
        <p:spPr>
          <a:xfrm>
            <a:off x="1779860" y="1600200"/>
            <a:ext cx="5562055" cy="4481513"/>
          </a:xfrm>
          <a:prstGeom prst="rect">
            <a:avLst/>
          </a:prstGeom>
        </p:spPr>
      </p:pic>
      <p:sp>
        <p:nvSpPr>
          <p:cNvPr id="5" name="Slide Number Placeholder 4">
            <a:extLst>
              <a:ext uri="{FF2B5EF4-FFF2-40B4-BE49-F238E27FC236}">
                <a16:creationId xmlns:a16="http://schemas.microsoft.com/office/drawing/2014/main" id="{45E6A155-53B1-D63B-8BD8-CFFDE2F916C0}"/>
              </a:ext>
            </a:extLst>
          </p:cNvPr>
          <p:cNvSpPr>
            <a:spLocks noGrp="1"/>
          </p:cNvSpPr>
          <p:nvPr>
            <p:ph type="sldNum" sz="quarter" idx="11"/>
          </p:nvPr>
        </p:nvSpPr>
        <p:spPr/>
        <p:txBody>
          <a:bodyPr/>
          <a:lstStyle/>
          <a:p>
            <a:fld id="{CCCA1E73-8E84-49CD-93F4-B3B8626091A0}" type="slidenum">
              <a:rPr lang="en-US" smtClean="0"/>
              <a:pPr/>
              <a:t>105</a:t>
            </a:fld>
            <a:endParaRPr lang="en-US"/>
          </a:p>
        </p:txBody>
      </p:sp>
    </p:spTree>
    <p:extLst>
      <p:ext uri="{BB962C8B-B14F-4D97-AF65-F5344CB8AC3E}">
        <p14:creationId xmlns:p14="http://schemas.microsoft.com/office/powerpoint/2010/main" val="17411110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8480B-2ACC-4BA9-8D8B-3EF59306CD72}"/>
              </a:ext>
            </a:extLst>
          </p:cNvPr>
          <p:cNvSpPr>
            <a:spLocks noGrp="1"/>
          </p:cNvSpPr>
          <p:nvPr>
            <p:ph type="ctrTitle"/>
          </p:nvPr>
        </p:nvSpPr>
        <p:spPr/>
        <p:txBody>
          <a:bodyPr/>
          <a:lstStyle/>
          <a:p>
            <a:r>
              <a:rPr lang="en-US" dirty="0"/>
              <a:t>Some take aways</a:t>
            </a:r>
          </a:p>
        </p:txBody>
      </p:sp>
      <p:sp>
        <p:nvSpPr>
          <p:cNvPr id="5" name="Content Placeholder 4">
            <a:extLst>
              <a:ext uri="{FF2B5EF4-FFF2-40B4-BE49-F238E27FC236}">
                <a16:creationId xmlns:a16="http://schemas.microsoft.com/office/drawing/2014/main" id="{CBD3102D-9061-4B13-8745-ADB2CC3A858B}"/>
              </a:ext>
            </a:extLst>
          </p:cNvPr>
          <p:cNvSpPr>
            <a:spLocks noGrp="1"/>
          </p:cNvSpPr>
          <p:nvPr>
            <p:ph sz="quarter" idx="10"/>
          </p:nvPr>
        </p:nvSpPr>
        <p:spPr>
          <a:xfrm>
            <a:off x="252413" y="1031874"/>
            <a:ext cx="8639176" cy="5264753"/>
          </a:xfrm>
        </p:spPr>
        <p:txBody>
          <a:bodyPr>
            <a:normAutofit fontScale="92500" lnSpcReduction="20000"/>
          </a:bodyPr>
          <a:lstStyle/>
          <a:p>
            <a:pPr marL="285750" indent="-285750">
              <a:buFont typeface="Arial" panose="020B0604020202020204" pitchFamily="34" charset="0"/>
              <a:buChar char="•"/>
            </a:pPr>
            <a:r>
              <a:rPr lang="en-US" sz="2400" dirty="0">
                <a:solidFill>
                  <a:schemeClr val="bg1">
                    <a:lumMod val="95000"/>
                  </a:schemeClr>
                </a:solidFill>
              </a:rPr>
              <a:t>There are a lot of subtle complexities to providing effective communication of mathematical content through speech text.</a:t>
            </a:r>
          </a:p>
          <a:p>
            <a:pPr marL="285750" indent="-285750">
              <a:buFont typeface="Arial" panose="020B0604020202020204" pitchFamily="34" charset="0"/>
              <a:buChar char="•"/>
            </a:pPr>
            <a:r>
              <a:rPr lang="en-US" sz="2400" dirty="0">
                <a:solidFill>
                  <a:schemeClr val="bg1">
                    <a:lumMod val="95000"/>
                  </a:schemeClr>
                </a:solidFill>
              </a:rPr>
              <a:t>Speech grammars were designed with specific goals and contexts in mind -- Pick wisely!! </a:t>
            </a:r>
          </a:p>
          <a:p>
            <a:pPr marL="742950" lvl="1" indent="-285750">
              <a:buFont typeface="Arial" panose="020B0604020202020204" pitchFamily="34" charset="0"/>
              <a:buChar char="•"/>
            </a:pPr>
            <a:r>
              <a:rPr lang="en-US" sz="2400" dirty="0">
                <a:solidFill>
                  <a:schemeClr val="bg1">
                    <a:lumMod val="95000"/>
                  </a:schemeClr>
                </a:solidFill>
              </a:rPr>
              <a:t>The wrong choice of speech grammar and speech grammar settings could lead to miscommunication and misunderstanding of math content.</a:t>
            </a:r>
          </a:p>
          <a:p>
            <a:pPr marL="742950" lvl="1" indent="-285750">
              <a:buFont typeface="Arial" panose="020B0604020202020204" pitchFamily="34" charset="0"/>
              <a:buChar char="•"/>
            </a:pPr>
            <a:r>
              <a:rPr lang="en-US" sz="2400" dirty="0">
                <a:solidFill>
                  <a:schemeClr val="bg1">
                    <a:lumMod val="95000"/>
                  </a:schemeClr>
                </a:solidFill>
              </a:rPr>
              <a:t>Users dependent on speech should be informed consumers and get training on how to correctly interpret what they are hearing</a:t>
            </a:r>
          </a:p>
          <a:p>
            <a:pPr marL="285750" indent="-285750">
              <a:buFont typeface="Arial" panose="020B0604020202020204" pitchFamily="34" charset="0"/>
              <a:buChar char="•"/>
            </a:pPr>
            <a:r>
              <a:rPr lang="en-US" sz="2400" dirty="0">
                <a:solidFill>
                  <a:schemeClr val="bg1">
                    <a:lumMod val="95000"/>
                  </a:schemeClr>
                </a:solidFill>
              </a:rPr>
              <a:t>Some tools do not give you a choice in math grammar and may not offer any customization</a:t>
            </a:r>
          </a:p>
          <a:p>
            <a:pPr marL="285750" indent="-285750">
              <a:buFont typeface="Arial" panose="020B0604020202020204" pitchFamily="34" charset="0"/>
              <a:buChar char="•"/>
            </a:pPr>
            <a:r>
              <a:rPr lang="en-US" sz="2400" dirty="0">
                <a:solidFill>
                  <a:schemeClr val="bg1">
                    <a:lumMod val="95000"/>
                  </a:schemeClr>
                </a:solidFill>
              </a:rPr>
              <a:t>Some tools simply do a poor job of converting MathML into speech</a:t>
            </a:r>
          </a:p>
        </p:txBody>
      </p:sp>
    </p:spTree>
    <p:extLst>
      <p:ext uri="{BB962C8B-B14F-4D97-AF65-F5344CB8AC3E}">
        <p14:creationId xmlns:p14="http://schemas.microsoft.com/office/powerpoint/2010/main" val="29803293"/>
      </p:ext>
    </p:extLst>
  </p:cSld>
  <p:clrMapOvr>
    <a:masterClrMapping/>
  </p:clrMapOvr>
  <mc:AlternateContent xmlns:mc="http://schemas.openxmlformats.org/markup-compatibility/2006" xmlns:p14="http://schemas.microsoft.com/office/powerpoint/2010/main">
    <mc:Choice Requires="p14">
      <p:transition spd="slow" p14:dur="2000" advTm="23347"/>
    </mc:Choice>
    <mc:Fallback xmlns="">
      <p:transition spd="slow" advTm="23347"/>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2F70E-DF3A-4B3D-A81E-250CF3D9AFEF}"/>
              </a:ext>
            </a:extLst>
          </p:cNvPr>
          <p:cNvSpPr>
            <a:spLocks noGrp="1"/>
          </p:cNvSpPr>
          <p:nvPr>
            <p:ph type="ctrTitle"/>
          </p:nvPr>
        </p:nvSpPr>
        <p:spPr>
          <a:xfrm>
            <a:off x="220043" y="173478"/>
            <a:ext cx="8923957" cy="638906"/>
          </a:xfrm>
        </p:spPr>
        <p:txBody>
          <a:bodyPr>
            <a:normAutofit/>
          </a:bodyPr>
          <a:lstStyle/>
          <a:p>
            <a:r>
              <a:rPr lang="en-US" dirty="0"/>
              <a:t>Tools Should Be Better – Let’s Raise the Bar</a:t>
            </a:r>
          </a:p>
        </p:txBody>
      </p:sp>
      <p:sp>
        <p:nvSpPr>
          <p:cNvPr id="3" name="Content Placeholder 2">
            <a:extLst>
              <a:ext uri="{FF2B5EF4-FFF2-40B4-BE49-F238E27FC236}">
                <a16:creationId xmlns:a16="http://schemas.microsoft.com/office/drawing/2014/main" id="{CBEEA70C-370A-4AD3-98CE-7CDA8672D62B}"/>
              </a:ext>
            </a:extLst>
          </p:cNvPr>
          <p:cNvSpPr>
            <a:spLocks noGrp="1"/>
          </p:cNvSpPr>
          <p:nvPr>
            <p:ph sz="quarter" idx="10"/>
          </p:nvPr>
        </p:nvSpPr>
        <p:spPr>
          <a:xfrm>
            <a:off x="252413" y="1031875"/>
            <a:ext cx="7916227" cy="5049838"/>
          </a:xfrm>
        </p:spPr>
        <p:txBody>
          <a:bodyPr/>
          <a:lstStyle/>
          <a:p>
            <a:pPr marL="285750" indent="-285750">
              <a:buFont typeface="Arial" panose="020B0604020202020204" pitchFamily="34" charset="0"/>
              <a:buChar char="•"/>
            </a:pPr>
            <a:r>
              <a:rPr lang="en-US" sz="2400" dirty="0"/>
              <a:t>More and more STEM content is being “Born Digital”</a:t>
            </a:r>
          </a:p>
          <a:p>
            <a:pPr marL="285750" indent="-285750">
              <a:buFont typeface="Arial" panose="020B0604020202020204" pitchFamily="34" charset="0"/>
              <a:buChar char="•"/>
            </a:pPr>
            <a:r>
              <a:rPr lang="en-US" sz="2400" dirty="0"/>
              <a:t>We need reliable tools of production and consumption so those born digital STEM materials can truly be “Born Accessible” for the widest audience possible</a:t>
            </a:r>
          </a:p>
          <a:p>
            <a:pPr marL="285750" indent="-285750">
              <a:buFont typeface="Arial" panose="020B0604020202020204" pitchFamily="34" charset="0"/>
              <a:buChar char="•"/>
            </a:pPr>
            <a:r>
              <a:rPr lang="en-US" sz="2400" dirty="0"/>
              <a:t>AT vendors need to hear that supporting STEM content is important</a:t>
            </a:r>
          </a:p>
          <a:p>
            <a:pPr marL="285750" indent="-285750">
              <a:buFont typeface="Arial" panose="020B0604020202020204" pitchFamily="34" charset="0"/>
              <a:buChar char="•"/>
            </a:pPr>
            <a:r>
              <a:rPr lang="en-US" sz="2400" dirty="0"/>
              <a:t>AT Vendors, eText platform developers, and content creators need to hear that they need to have qualified people that understand the space they are working in</a:t>
            </a:r>
          </a:p>
        </p:txBody>
      </p:sp>
    </p:spTree>
    <p:extLst>
      <p:ext uri="{BB962C8B-B14F-4D97-AF65-F5344CB8AC3E}">
        <p14:creationId xmlns:p14="http://schemas.microsoft.com/office/powerpoint/2010/main" val="31332762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52AB-174D-4258-B12D-F218522BEDD7}"/>
              </a:ext>
            </a:extLst>
          </p:cNvPr>
          <p:cNvSpPr>
            <a:spLocks noGrp="1"/>
          </p:cNvSpPr>
          <p:nvPr>
            <p:ph type="ctrTitle"/>
          </p:nvPr>
        </p:nvSpPr>
        <p:spPr/>
        <p:txBody>
          <a:bodyPr/>
          <a:lstStyle/>
          <a:p>
            <a:pPr algn="ctr"/>
            <a:r>
              <a:rPr lang="en-US" dirty="0"/>
              <a:t>Thoughts… Discussion… Ideas???</a:t>
            </a:r>
          </a:p>
        </p:txBody>
      </p:sp>
      <p:pic>
        <p:nvPicPr>
          <p:cNvPr id="5" name="Content Placeholder 4">
            <a:extLst>
              <a:ext uri="{FF2B5EF4-FFF2-40B4-BE49-F238E27FC236}">
                <a16:creationId xmlns:a16="http://schemas.microsoft.com/office/drawing/2014/main" id="{D64E7450-4E62-4EDF-81FF-9209DACB02EA}"/>
              </a:ext>
              <a:ext uri="{C183D7F6-B498-43B3-948B-1728B52AA6E4}">
                <adec:decorative xmlns:adec="http://schemas.microsoft.com/office/drawing/2017/decorative" val="1"/>
              </a:ext>
            </a:extLst>
          </p:cNvPr>
          <p:cNvPicPr>
            <a:picLocks noGrp="1" noChangeAspect="1"/>
          </p:cNvPicPr>
          <p:nvPr>
            <p:ph sz="quarter" idx="10"/>
          </p:nvPr>
        </p:nvPicPr>
        <p:blipFill>
          <a:blip r:embed="rId3"/>
          <a:stretch>
            <a:fillRect/>
          </a:stretch>
        </p:blipFill>
        <p:spPr>
          <a:xfrm>
            <a:off x="710506" y="1031875"/>
            <a:ext cx="7722988" cy="5049838"/>
          </a:xfrm>
        </p:spPr>
      </p:pic>
      <p:sp>
        <p:nvSpPr>
          <p:cNvPr id="3" name="Slide Number Placeholder 2">
            <a:extLst>
              <a:ext uri="{FF2B5EF4-FFF2-40B4-BE49-F238E27FC236}">
                <a16:creationId xmlns:a16="http://schemas.microsoft.com/office/drawing/2014/main" id="{54CDFE58-87B1-3308-004E-A3FCAFFA7F4E}"/>
              </a:ext>
            </a:extLst>
          </p:cNvPr>
          <p:cNvSpPr>
            <a:spLocks noGrp="1"/>
          </p:cNvSpPr>
          <p:nvPr>
            <p:ph type="sldNum" sz="quarter" idx="11"/>
          </p:nvPr>
        </p:nvSpPr>
        <p:spPr/>
        <p:txBody>
          <a:bodyPr/>
          <a:lstStyle/>
          <a:p>
            <a:fld id="{CCCA1E73-8E84-49CD-93F4-B3B8626091A0}" type="slidenum">
              <a:rPr lang="en-US" smtClean="0"/>
              <a:pPr/>
              <a:t>108</a:t>
            </a:fld>
            <a:endParaRPr lang="en-US"/>
          </a:p>
        </p:txBody>
      </p:sp>
    </p:spTree>
    <p:extLst>
      <p:ext uri="{BB962C8B-B14F-4D97-AF65-F5344CB8AC3E}">
        <p14:creationId xmlns:p14="http://schemas.microsoft.com/office/powerpoint/2010/main" val="2767426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4CD0-4618-3A78-0C79-32BC65930BF3}"/>
              </a:ext>
            </a:extLst>
          </p:cNvPr>
          <p:cNvSpPr>
            <a:spLocks noGrp="1"/>
          </p:cNvSpPr>
          <p:nvPr>
            <p:ph type="title"/>
          </p:nvPr>
        </p:nvSpPr>
        <p:spPr/>
        <p:txBody>
          <a:bodyPr/>
          <a:lstStyle/>
          <a:p>
            <a:r>
              <a:rPr lang="en-US" dirty="0"/>
              <a:t>Browser Support for MathML</a:t>
            </a:r>
          </a:p>
        </p:txBody>
      </p:sp>
      <p:sp>
        <p:nvSpPr>
          <p:cNvPr id="3" name="Content Placeholder 2">
            <a:extLst>
              <a:ext uri="{FF2B5EF4-FFF2-40B4-BE49-F238E27FC236}">
                <a16:creationId xmlns:a16="http://schemas.microsoft.com/office/drawing/2014/main" id="{781BFED9-D9F0-1194-89DC-BA02774DCAFF}"/>
              </a:ext>
            </a:extLst>
          </p:cNvPr>
          <p:cNvSpPr>
            <a:spLocks noGrp="1"/>
          </p:cNvSpPr>
          <p:nvPr>
            <p:ph sz="quarter" idx="10"/>
          </p:nvPr>
        </p:nvSpPr>
        <p:spPr/>
        <p:txBody>
          <a:bodyPr/>
          <a:lstStyle/>
          <a:p>
            <a:r>
              <a:rPr lang="en-US" sz="2400" dirty="0"/>
              <a:t>Currently, only the Firefox and Safari web browsers reliably render MathML visually. Chromium based browsers (Chrome and Edge) should get support sometime next year.</a:t>
            </a:r>
          </a:p>
        </p:txBody>
      </p:sp>
      <p:sp>
        <p:nvSpPr>
          <p:cNvPr id="5" name="Slide Number Placeholder 4">
            <a:extLst>
              <a:ext uri="{FF2B5EF4-FFF2-40B4-BE49-F238E27FC236}">
                <a16:creationId xmlns:a16="http://schemas.microsoft.com/office/drawing/2014/main" id="{B9F95BD4-6456-FE69-B4EB-1F02CDF4D309}"/>
              </a:ext>
            </a:extLst>
          </p:cNvPr>
          <p:cNvSpPr>
            <a:spLocks noGrp="1"/>
          </p:cNvSpPr>
          <p:nvPr>
            <p:ph type="sldNum" sz="quarter" idx="11"/>
          </p:nvPr>
        </p:nvSpPr>
        <p:spPr/>
        <p:txBody>
          <a:bodyPr/>
          <a:lstStyle/>
          <a:p>
            <a:fld id="{CCCA1E73-8E84-49CD-93F4-B3B8626091A0}" type="slidenum">
              <a:rPr lang="en-US" smtClean="0"/>
              <a:pPr/>
              <a:t>11</a:t>
            </a:fld>
            <a:endParaRPr lang="en-US"/>
          </a:p>
        </p:txBody>
      </p:sp>
      <p:pic>
        <p:nvPicPr>
          <p:cNvPr id="9" name="Content Placeholder 8">
            <a:extLst>
              <a:ext uri="{FF2B5EF4-FFF2-40B4-BE49-F238E27FC236}">
                <a16:creationId xmlns:a16="http://schemas.microsoft.com/office/drawing/2014/main" id="{4A9A7D9C-EFD2-98C4-5292-D01D6881F154}"/>
              </a:ext>
              <a:ext uri="{C183D7F6-B498-43B3-948B-1728B52AA6E4}">
                <adec:decorative xmlns:adec="http://schemas.microsoft.com/office/drawing/2017/decorative" val="1"/>
              </a:ext>
            </a:extLst>
          </p:cNvPr>
          <p:cNvPicPr>
            <a:picLocks noGrp="1" noChangeAspect="1"/>
          </p:cNvPicPr>
          <p:nvPr>
            <p:ph sz="quarter" idx="12"/>
          </p:nvPr>
        </p:nvPicPr>
        <p:blipFill>
          <a:blip r:embed="rId3"/>
          <a:stretch>
            <a:fillRect/>
          </a:stretch>
        </p:blipFill>
        <p:spPr>
          <a:xfrm>
            <a:off x="62690" y="2824340"/>
            <a:ext cx="9018621" cy="2973388"/>
          </a:xfrm>
          <a:prstGeom prst="rect">
            <a:avLst/>
          </a:prstGeom>
        </p:spPr>
      </p:pic>
    </p:spTree>
    <p:extLst>
      <p:ext uri="{BB962C8B-B14F-4D97-AF65-F5344CB8AC3E}">
        <p14:creationId xmlns:p14="http://schemas.microsoft.com/office/powerpoint/2010/main" val="2835928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E090-808E-4E40-A009-619BFEE2A127}"/>
              </a:ext>
            </a:extLst>
          </p:cNvPr>
          <p:cNvSpPr>
            <a:spLocks noGrp="1"/>
          </p:cNvSpPr>
          <p:nvPr>
            <p:ph type="ctrTitle"/>
          </p:nvPr>
        </p:nvSpPr>
        <p:spPr/>
        <p:txBody>
          <a:bodyPr>
            <a:normAutofit fontScale="90000"/>
          </a:bodyPr>
          <a:lstStyle/>
          <a:p>
            <a:r>
              <a:rPr lang="en-US" dirty="0"/>
              <a:t>Enter the MathJax JavaScript Display Engine</a:t>
            </a:r>
          </a:p>
        </p:txBody>
      </p:sp>
      <p:sp>
        <p:nvSpPr>
          <p:cNvPr id="3" name="Content Placeholder 2">
            <a:extLst>
              <a:ext uri="{FF2B5EF4-FFF2-40B4-BE49-F238E27FC236}">
                <a16:creationId xmlns:a16="http://schemas.microsoft.com/office/drawing/2014/main" id="{5C5D7A9A-7A14-4CD9-B55D-4157026F2FB5}"/>
              </a:ext>
            </a:extLst>
          </p:cNvPr>
          <p:cNvSpPr>
            <a:spLocks noGrp="1"/>
          </p:cNvSpPr>
          <p:nvPr>
            <p:ph sz="quarter" idx="10"/>
          </p:nvPr>
        </p:nvSpPr>
        <p:spPr>
          <a:xfrm>
            <a:off x="411163" y="1166330"/>
            <a:ext cx="5018087" cy="5043969"/>
          </a:xfrm>
        </p:spPr>
        <p:txBody>
          <a:bodyPr>
            <a:normAutofit/>
          </a:bodyPr>
          <a:lstStyle/>
          <a:p>
            <a:pPr marL="342900" indent="-342900">
              <a:buClr>
                <a:schemeClr val="bg1"/>
              </a:buClr>
              <a:buFont typeface="Arial" panose="020B0604020202020204" pitchFamily="34" charset="0"/>
              <a:buChar char="•"/>
            </a:pPr>
            <a:r>
              <a:rPr lang="en-US" sz="2400" dirty="0"/>
              <a:t>MathJax is an open-source JavaScript library that can be easily called from HTML pages</a:t>
            </a:r>
          </a:p>
          <a:p>
            <a:pPr marL="342900" indent="-342900">
              <a:buClr>
                <a:schemeClr val="bg1"/>
              </a:buClr>
              <a:buFont typeface="Arial" panose="020B0604020202020204" pitchFamily="34" charset="0"/>
              <a:buChar char="•"/>
            </a:pPr>
            <a:r>
              <a:rPr lang="en-US" sz="2400" dirty="0"/>
              <a:t>MathJax will find math content in the HTML document and render it reliably and accessibly for all the main web browsers.</a:t>
            </a:r>
          </a:p>
          <a:p>
            <a:pPr marL="342900" indent="-342900">
              <a:buClr>
                <a:schemeClr val="bg1"/>
              </a:buClr>
              <a:buFont typeface="Arial" panose="020B0604020202020204" pitchFamily="34" charset="0"/>
              <a:buChar char="•"/>
            </a:pPr>
            <a:r>
              <a:rPr lang="en-US" sz="2400" dirty="0"/>
              <a:t>Generates speech text, braille, is zoomable, and has an interactive expression explorer.</a:t>
            </a:r>
          </a:p>
          <a:p>
            <a:pPr marL="342900" indent="-342900">
              <a:buClr>
                <a:schemeClr val="bg1"/>
              </a:buClr>
              <a:buFont typeface="Arial" panose="020B0604020202020204" pitchFamily="34" charset="0"/>
              <a:buChar char="•"/>
            </a:pPr>
            <a:r>
              <a:rPr lang="en-US" sz="2400" dirty="0">
                <a:hlinkClick r:id="rId3"/>
              </a:rPr>
              <a:t>https://www.mathjax.org/</a:t>
            </a:r>
            <a:r>
              <a:rPr lang="en-US" sz="2400" dirty="0"/>
              <a:t> </a:t>
            </a:r>
          </a:p>
        </p:txBody>
      </p:sp>
      <p:pic>
        <p:nvPicPr>
          <p:cNvPr id="6" name="Picture Placeholder 5">
            <a:extLst>
              <a:ext uri="{FF2B5EF4-FFF2-40B4-BE49-F238E27FC236}">
                <a16:creationId xmlns:a16="http://schemas.microsoft.com/office/drawing/2014/main" id="{C4AE12F4-E74A-5406-5B5B-069A6EEFFD83}"/>
              </a:ext>
              <a:ext uri="{C183D7F6-B498-43B3-948B-1728B52AA6E4}">
                <adec:decorative xmlns:adec="http://schemas.microsoft.com/office/drawing/2017/decorative" val="1"/>
              </a:ext>
            </a:extLst>
          </p:cNvPr>
          <p:cNvPicPr>
            <a:picLocks noGrp="1" noChangeAspect="1"/>
          </p:cNvPicPr>
          <p:nvPr>
            <p:ph type="pic" sz="quarter" idx="11"/>
          </p:nvPr>
        </p:nvPicPr>
        <p:blipFill>
          <a:blip r:embed="rId4"/>
          <a:srcRect t="4945" b="4945"/>
          <a:stretch>
            <a:fillRect/>
          </a:stretch>
        </p:blipFill>
        <p:spPr>
          <a:xfrm>
            <a:off x="5624513" y="1235075"/>
            <a:ext cx="3355975" cy="3575050"/>
          </a:xfrm>
          <a:prstGeom prst="rect">
            <a:avLst/>
          </a:prstGeom>
        </p:spPr>
      </p:pic>
      <p:sp>
        <p:nvSpPr>
          <p:cNvPr id="4" name="Slide Number Placeholder 3">
            <a:extLst>
              <a:ext uri="{FF2B5EF4-FFF2-40B4-BE49-F238E27FC236}">
                <a16:creationId xmlns:a16="http://schemas.microsoft.com/office/drawing/2014/main" id="{FA0DE2E1-1BFB-45CD-AFCF-4753C2DF0ADD}"/>
              </a:ext>
            </a:extLst>
          </p:cNvPr>
          <p:cNvSpPr>
            <a:spLocks noGrp="1"/>
          </p:cNvSpPr>
          <p:nvPr>
            <p:ph type="sldNum" sz="quarter" idx="12"/>
          </p:nvPr>
        </p:nvSpPr>
        <p:spPr/>
        <p:txBody>
          <a:bodyPr/>
          <a:lstStyle/>
          <a:p>
            <a:fld id="{CCCA1E73-8E84-49CD-93F4-B3B8626091A0}" type="slidenum">
              <a:rPr lang="en-US" smtClean="0"/>
              <a:pPr/>
              <a:t>12</a:t>
            </a:fld>
            <a:endParaRPr lang="en-US"/>
          </a:p>
        </p:txBody>
      </p:sp>
    </p:spTree>
    <p:extLst>
      <p:ext uri="{BB962C8B-B14F-4D97-AF65-F5344CB8AC3E}">
        <p14:creationId xmlns:p14="http://schemas.microsoft.com/office/powerpoint/2010/main" val="2360324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6256-8CED-46F9-8063-6E340D941CCC}"/>
              </a:ext>
            </a:extLst>
          </p:cNvPr>
          <p:cNvSpPr>
            <a:spLocks noGrp="1"/>
          </p:cNvSpPr>
          <p:nvPr>
            <p:ph type="ctrTitle"/>
          </p:nvPr>
        </p:nvSpPr>
        <p:spPr/>
        <p:txBody>
          <a:bodyPr>
            <a:normAutofit fontScale="90000"/>
          </a:bodyPr>
          <a:lstStyle/>
          <a:p>
            <a:r>
              <a:rPr lang="en-US" dirty="0"/>
              <a:t>How to Create Accessible Math in the Canvas Learning Management System (LMS)?</a:t>
            </a:r>
          </a:p>
        </p:txBody>
      </p:sp>
      <p:sp>
        <p:nvSpPr>
          <p:cNvPr id="5" name="Text Placeholder 4">
            <a:extLst>
              <a:ext uri="{FF2B5EF4-FFF2-40B4-BE49-F238E27FC236}">
                <a16:creationId xmlns:a16="http://schemas.microsoft.com/office/drawing/2014/main" id="{D4333B73-926F-4B29-AAF2-2446BFB1F4FB}"/>
              </a:ext>
            </a:extLst>
          </p:cNvPr>
          <p:cNvSpPr>
            <a:spLocks noGrp="1"/>
          </p:cNvSpPr>
          <p:nvPr>
            <p:ph sz="quarter" idx="10"/>
          </p:nvPr>
        </p:nvSpPr>
        <p:spPr>
          <a:xfrm>
            <a:off x="230399" y="1600201"/>
            <a:ext cx="8660768" cy="1295399"/>
          </a:xfrm>
        </p:spPr>
        <p:txBody>
          <a:bodyPr>
            <a:normAutofit/>
          </a:bodyPr>
          <a:lstStyle/>
          <a:p>
            <a:r>
              <a:rPr lang="en-US" sz="2400" dirty="0"/>
              <a:t>See the Create accessible math in Canvas knowledge base article: </a:t>
            </a:r>
            <a:r>
              <a:rPr lang="en-US" sz="2400" dirty="0">
                <a:hlinkClick r:id="rId3"/>
              </a:rPr>
              <a:t>https://kb.iu.edu/d/bgkz</a:t>
            </a:r>
            <a:r>
              <a:rPr lang="en-US" sz="2400" dirty="0"/>
              <a:t> </a:t>
            </a:r>
          </a:p>
        </p:txBody>
      </p:sp>
      <p:pic>
        <p:nvPicPr>
          <p:cNvPr id="8" name="Content Placeholder 7">
            <a:extLst>
              <a:ext uri="{FF2B5EF4-FFF2-40B4-BE49-F238E27FC236}">
                <a16:creationId xmlns:a16="http://schemas.microsoft.com/office/drawing/2014/main" id="{FB1AB553-DC0C-BBFE-4EBF-29F392DA1911}"/>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4"/>
          <a:stretch/>
        </p:blipFill>
        <p:spPr>
          <a:xfrm>
            <a:off x="1972312" y="2686051"/>
            <a:ext cx="5199376" cy="3649214"/>
          </a:xfrm>
        </p:spPr>
      </p:pic>
      <p:sp>
        <p:nvSpPr>
          <p:cNvPr id="9" name="Slide Number Placeholder 8">
            <a:extLst>
              <a:ext uri="{FF2B5EF4-FFF2-40B4-BE49-F238E27FC236}">
                <a16:creationId xmlns:a16="http://schemas.microsoft.com/office/drawing/2014/main" id="{262FEB33-A392-798E-B8D4-0FE06CD0CD2E}"/>
              </a:ext>
            </a:extLst>
          </p:cNvPr>
          <p:cNvSpPr>
            <a:spLocks noGrp="1"/>
          </p:cNvSpPr>
          <p:nvPr>
            <p:ph type="sldNum" sz="quarter" idx="11"/>
          </p:nvPr>
        </p:nvSpPr>
        <p:spPr/>
        <p:txBody>
          <a:bodyPr/>
          <a:lstStyle/>
          <a:p>
            <a:fld id="{CCCA1E73-8E84-49CD-93F4-B3B8626091A0}" type="slidenum">
              <a:rPr lang="en-US" smtClean="0"/>
              <a:pPr/>
              <a:t>13</a:t>
            </a:fld>
            <a:endParaRPr lang="en-US"/>
          </a:p>
        </p:txBody>
      </p:sp>
    </p:spTree>
    <p:extLst>
      <p:ext uri="{BB962C8B-B14F-4D97-AF65-F5344CB8AC3E}">
        <p14:creationId xmlns:p14="http://schemas.microsoft.com/office/powerpoint/2010/main" val="1308950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F3479-FAC4-4CCA-A035-C9B8B5CB14F3}"/>
              </a:ext>
            </a:extLst>
          </p:cNvPr>
          <p:cNvSpPr>
            <a:spLocks noGrp="1"/>
          </p:cNvSpPr>
          <p:nvPr>
            <p:ph type="ctrTitle"/>
          </p:nvPr>
        </p:nvSpPr>
        <p:spPr/>
        <p:txBody>
          <a:bodyPr>
            <a:normAutofit/>
          </a:bodyPr>
          <a:lstStyle/>
          <a:p>
            <a:r>
              <a:rPr lang="en-US" dirty="0"/>
              <a:t>We Started Promoting Electronic Math</a:t>
            </a:r>
          </a:p>
        </p:txBody>
      </p:sp>
      <p:sp>
        <p:nvSpPr>
          <p:cNvPr id="2" name="Content Placeholder 1">
            <a:extLst>
              <a:ext uri="{FF2B5EF4-FFF2-40B4-BE49-F238E27FC236}">
                <a16:creationId xmlns:a16="http://schemas.microsoft.com/office/drawing/2014/main" id="{4C96A68A-0FE2-445A-BC1D-13CC290BDFC1}"/>
              </a:ext>
            </a:extLst>
          </p:cNvPr>
          <p:cNvSpPr>
            <a:spLocks noGrp="1"/>
          </p:cNvSpPr>
          <p:nvPr>
            <p:ph sz="quarter" idx="10"/>
          </p:nvPr>
        </p:nvSpPr>
        <p:spPr>
          <a:xfrm>
            <a:off x="250719" y="1166330"/>
            <a:ext cx="4719296" cy="5293256"/>
          </a:xfrm>
        </p:spPr>
        <p:txBody>
          <a:bodyPr>
            <a:normAutofit lnSpcReduction="10000"/>
          </a:bodyPr>
          <a:lstStyle/>
          <a:p>
            <a:r>
              <a:rPr lang="en-US" sz="2400" dirty="0"/>
              <a:t>Began meeting with Instructional Designers and Faculty to promote building born accessible math course materials</a:t>
            </a:r>
          </a:p>
          <a:p>
            <a:r>
              <a:rPr lang="en-US" sz="2400" dirty="0"/>
              <a:t>The ID’s built a course to help faculty make accessible math content using LaTeX in our Learning Management System (Canvas). Lecture notes, readings, assessments, etc.</a:t>
            </a:r>
          </a:p>
          <a:p>
            <a:r>
              <a:rPr lang="en-US" sz="2400" dirty="0"/>
              <a:t>Faculty became enthused and found it empowering.</a:t>
            </a:r>
          </a:p>
          <a:p>
            <a:r>
              <a:rPr lang="en-US" dirty="0">
                <a:solidFill>
                  <a:schemeClr val="accent1">
                    <a:lumMod val="60000"/>
                    <a:lumOff val="40000"/>
                  </a:schemeClr>
                </a:solidFill>
                <a:hlinkClick r:id="rId3"/>
              </a:rPr>
              <a:t>LaTeX for Canvas on “Canvas Commons”</a:t>
            </a:r>
            <a:endParaRPr lang="en-US" dirty="0">
              <a:solidFill>
                <a:schemeClr val="accent1">
                  <a:lumMod val="60000"/>
                  <a:lumOff val="40000"/>
                </a:schemeClr>
              </a:solidFill>
            </a:endParaRPr>
          </a:p>
        </p:txBody>
      </p:sp>
      <p:pic>
        <p:nvPicPr>
          <p:cNvPr id="8" name="Picture Placeholder 7">
            <a:extLst>
              <a:ext uri="{FF2B5EF4-FFF2-40B4-BE49-F238E27FC236}">
                <a16:creationId xmlns:a16="http://schemas.microsoft.com/office/drawing/2014/main" id="{B00D012E-0195-4C4A-AF32-73EC4E06B2AA}"/>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srcRect l="950" t="8328" r="2529" b="3741"/>
          <a:stretch/>
        </p:blipFill>
        <p:spPr>
          <a:xfrm>
            <a:off x="4970015" y="1242531"/>
            <a:ext cx="3923266" cy="3615219"/>
          </a:xfrm>
        </p:spPr>
      </p:pic>
      <p:sp>
        <p:nvSpPr>
          <p:cNvPr id="3" name="Slide Number Placeholder 2">
            <a:extLst>
              <a:ext uri="{FF2B5EF4-FFF2-40B4-BE49-F238E27FC236}">
                <a16:creationId xmlns:a16="http://schemas.microsoft.com/office/drawing/2014/main" id="{2F33430A-819B-F95F-FC22-AE74B94BB876}"/>
              </a:ext>
            </a:extLst>
          </p:cNvPr>
          <p:cNvSpPr>
            <a:spLocks noGrp="1"/>
          </p:cNvSpPr>
          <p:nvPr>
            <p:ph type="sldNum" sz="quarter" idx="12"/>
          </p:nvPr>
        </p:nvSpPr>
        <p:spPr/>
        <p:txBody>
          <a:bodyPr/>
          <a:lstStyle/>
          <a:p>
            <a:fld id="{CCCA1E73-8E84-49CD-93F4-B3B8626091A0}" type="slidenum">
              <a:rPr lang="en-US" smtClean="0"/>
              <a:pPr/>
              <a:t>14</a:t>
            </a:fld>
            <a:endParaRPr lang="en-US"/>
          </a:p>
        </p:txBody>
      </p:sp>
    </p:spTree>
    <p:extLst>
      <p:ext uri="{BB962C8B-B14F-4D97-AF65-F5344CB8AC3E}">
        <p14:creationId xmlns:p14="http://schemas.microsoft.com/office/powerpoint/2010/main" val="1897164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C481B7-52F1-40E2-A1AB-B0E4412F7AFF}"/>
              </a:ext>
            </a:extLst>
          </p:cNvPr>
          <p:cNvSpPr>
            <a:spLocks noGrp="1"/>
          </p:cNvSpPr>
          <p:nvPr>
            <p:ph type="title"/>
          </p:nvPr>
        </p:nvSpPr>
        <p:spPr>
          <a:xfrm>
            <a:off x="263066" y="2083565"/>
            <a:ext cx="8617869" cy="3323869"/>
          </a:xfrm>
        </p:spPr>
        <p:txBody>
          <a:bodyPr anchor="t"/>
          <a:lstStyle/>
          <a:p>
            <a:pPr algn="ctr"/>
            <a:r>
              <a:rPr lang="en-US" sz="4800" dirty="0"/>
              <a:t>All is Good, Right?</a:t>
            </a:r>
            <a:br>
              <a:rPr lang="en-US" sz="4800" dirty="0"/>
            </a:br>
            <a:r>
              <a:rPr lang="en-US" sz="4800" dirty="0"/>
              <a:t>Let’s Put It to the Test!</a:t>
            </a:r>
          </a:p>
        </p:txBody>
      </p:sp>
    </p:spTree>
    <p:extLst>
      <p:ext uri="{BB962C8B-B14F-4D97-AF65-F5344CB8AC3E}">
        <p14:creationId xmlns:p14="http://schemas.microsoft.com/office/powerpoint/2010/main" val="3070975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8B53C-932C-A575-D293-1BAE7789C1DE}"/>
              </a:ext>
            </a:extLst>
          </p:cNvPr>
          <p:cNvSpPr>
            <a:spLocks noGrp="1"/>
          </p:cNvSpPr>
          <p:nvPr>
            <p:ph type="title"/>
          </p:nvPr>
        </p:nvSpPr>
        <p:spPr/>
        <p:txBody>
          <a:bodyPr>
            <a:normAutofit/>
          </a:bodyPr>
          <a:lstStyle/>
          <a:p>
            <a:r>
              <a:rPr lang="en-US" dirty="0"/>
              <a:t>Demo Math Quiz Question</a:t>
            </a:r>
          </a:p>
        </p:txBody>
      </p:sp>
      <p:sp>
        <p:nvSpPr>
          <p:cNvPr id="7" name="Content Placeholder 6">
            <a:extLst>
              <a:ext uri="{FF2B5EF4-FFF2-40B4-BE49-F238E27FC236}">
                <a16:creationId xmlns:a16="http://schemas.microsoft.com/office/drawing/2014/main" id="{0710592A-D75D-7921-E5F0-51DCD6821E1C}"/>
              </a:ext>
            </a:extLst>
          </p:cNvPr>
          <p:cNvSpPr>
            <a:spLocks noGrp="1"/>
          </p:cNvSpPr>
          <p:nvPr>
            <p:ph sz="quarter" idx="10"/>
          </p:nvPr>
        </p:nvSpPr>
        <p:spPr/>
        <p:txBody>
          <a:bodyPr>
            <a:normAutofit/>
          </a:bodyPr>
          <a:lstStyle/>
          <a:p>
            <a:r>
              <a:rPr lang="en-US" sz="2800" dirty="0"/>
              <a:t>Included on the next slide are two audio players:</a:t>
            </a:r>
          </a:p>
          <a:p>
            <a:pPr marL="285750" indent="-285750">
              <a:buClr>
                <a:schemeClr val="bg1"/>
              </a:buClr>
              <a:buFont typeface="Arial" panose="020B0604020202020204" pitchFamily="34" charset="0"/>
              <a:buChar char="•"/>
            </a:pPr>
            <a:r>
              <a:rPr lang="en-US" sz="2800" dirty="0"/>
              <a:t>The first is of JAWS reading the entire math quiz question web page.</a:t>
            </a:r>
          </a:p>
          <a:p>
            <a:pPr marL="285750" indent="-285750">
              <a:buClr>
                <a:schemeClr val="bg1"/>
              </a:buClr>
              <a:buFont typeface="Arial" panose="020B0604020202020204" pitchFamily="34" charset="0"/>
              <a:buChar char="•"/>
            </a:pPr>
            <a:r>
              <a:rPr lang="en-US" sz="2800" dirty="0"/>
              <a:t>The second is of only the equation and the answer options</a:t>
            </a:r>
          </a:p>
          <a:p>
            <a:r>
              <a:rPr lang="en-US" sz="2800" dirty="0"/>
              <a:t>Listen to the audio and determine which answer you would choose.</a:t>
            </a:r>
          </a:p>
        </p:txBody>
      </p:sp>
      <p:sp>
        <p:nvSpPr>
          <p:cNvPr id="2" name="Slide Number Placeholder 1">
            <a:extLst>
              <a:ext uri="{FF2B5EF4-FFF2-40B4-BE49-F238E27FC236}">
                <a16:creationId xmlns:a16="http://schemas.microsoft.com/office/drawing/2014/main" id="{B3877926-8578-4E84-AED2-FD17CF7590A7}"/>
              </a:ext>
            </a:extLst>
          </p:cNvPr>
          <p:cNvSpPr>
            <a:spLocks noGrp="1"/>
          </p:cNvSpPr>
          <p:nvPr>
            <p:ph type="sldNum" sz="quarter" idx="11"/>
          </p:nvPr>
        </p:nvSpPr>
        <p:spPr/>
        <p:txBody>
          <a:bodyPr/>
          <a:lstStyle/>
          <a:p>
            <a:fld id="{CCCA1E73-8E84-49CD-93F4-B3B8626091A0}" type="slidenum">
              <a:rPr lang="en-US" smtClean="0"/>
              <a:pPr/>
              <a:t>16</a:t>
            </a:fld>
            <a:endParaRPr lang="en-US"/>
          </a:p>
        </p:txBody>
      </p:sp>
    </p:spTree>
    <p:extLst>
      <p:ext uri="{BB962C8B-B14F-4D97-AF65-F5344CB8AC3E}">
        <p14:creationId xmlns:p14="http://schemas.microsoft.com/office/powerpoint/2010/main" val="124636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12D376-D6A8-5E4D-ACA2-1F77B9196612}"/>
              </a:ext>
            </a:extLst>
          </p:cNvPr>
          <p:cNvSpPr>
            <a:spLocks noGrp="1"/>
          </p:cNvSpPr>
          <p:nvPr>
            <p:ph type="ctrTitle"/>
          </p:nvPr>
        </p:nvSpPr>
        <p:spPr/>
        <p:txBody>
          <a:bodyPr>
            <a:normAutofit/>
          </a:bodyPr>
          <a:lstStyle/>
          <a:p>
            <a:r>
              <a:rPr lang="en-US" dirty="0"/>
              <a:t>The Math Quiz as Read by JAWS</a:t>
            </a:r>
          </a:p>
        </p:txBody>
      </p:sp>
      <p:sp>
        <p:nvSpPr>
          <p:cNvPr id="7" name="Content Placeholder 6">
            <a:extLst>
              <a:ext uri="{FF2B5EF4-FFF2-40B4-BE49-F238E27FC236}">
                <a16:creationId xmlns:a16="http://schemas.microsoft.com/office/drawing/2014/main" id="{1630BC59-9271-D0DB-9B92-5415E8DB4B48}"/>
              </a:ext>
            </a:extLst>
          </p:cNvPr>
          <p:cNvSpPr>
            <a:spLocks noGrp="1"/>
          </p:cNvSpPr>
          <p:nvPr>
            <p:ph sz="quarter" idx="10"/>
          </p:nvPr>
        </p:nvSpPr>
        <p:spPr>
          <a:xfrm>
            <a:off x="411163" y="1166330"/>
            <a:ext cx="4839567" cy="4697141"/>
          </a:xfrm>
        </p:spPr>
        <p:txBody>
          <a:bodyPr>
            <a:normAutofit/>
          </a:bodyPr>
          <a:lstStyle/>
          <a:p>
            <a:r>
              <a:rPr lang="en-US" sz="2400" dirty="0"/>
              <a:t>Here is the text of what is spoken by JAWS:</a:t>
            </a:r>
          </a:p>
          <a:p>
            <a:r>
              <a:rPr lang="en-US" sz="2400" dirty="0"/>
              <a:t>Heading level 1 Quiz Question 1</a:t>
            </a:r>
          </a:p>
          <a:p>
            <a:r>
              <a:rPr lang="en-US" sz="2400" dirty="0"/>
              <a:t>Solve the following question and select from the answers below:</a:t>
            </a:r>
          </a:p>
          <a:p>
            <a:r>
              <a:rPr lang="en-US" sz="2400" dirty="0"/>
              <a:t>Square root of 4 plus 5 math content.</a:t>
            </a:r>
          </a:p>
          <a:p>
            <a:r>
              <a:rPr lang="en-US" sz="2400" dirty="0"/>
              <a:t>Choices: 9, 7, 3, 2</a:t>
            </a:r>
          </a:p>
          <a:p>
            <a:endParaRPr lang="en-US" sz="2400" dirty="0"/>
          </a:p>
        </p:txBody>
      </p:sp>
      <p:pic>
        <p:nvPicPr>
          <p:cNvPr id="10" name="entireQuiz" descr="Entire Quiz Page audio as read by JAWS">
            <a:hlinkClick r:id="" action="ppaction://media"/>
            <a:extLst>
              <a:ext uri="{FF2B5EF4-FFF2-40B4-BE49-F238E27FC236}">
                <a16:creationId xmlns:a16="http://schemas.microsoft.com/office/drawing/2014/main" id="{F29D3BAD-CD4A-ECCF-7851-B81D4DAA203D}"/>
              </a:ext>
            </a:extLst>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6"/>
          <a:stretch>
            <a:fillRect/>
          </a:stretch>
        </p:blipFill>
        <p:spPr>
          <a:xfrm>
            <a:off x="6646863" y="1433513"/>
            <a:ext cx="609600" cy="609600"/>
          </a:xfrm>
        </p:spPr>
      </p:pic>
      <p:pic>
        <p:nvPicPr>
          <p:cNvPr id="11" name="justMathAndAnswers" descr="Only equation and answer options audio as read by JAWS">
            <a:hlinkClick r:id="" action="ppaction://media"/>
            <a:extLst>
              <a:ext uri="{FF2B5EF4-FFF2-40B4-BE49-F238E27FC236}">
                <a16:creationId xmlns:a16="http://schemas.microsoft.com/office/drawing/2014/main" id="{5F46BF45-733C-FECB-964D-F139FF3D5B14}"/>
              </a:ext>
            </a:extLst>
          </p:cNvPr>
          <p:cNvPicPr>
            <a:picLocks noGrp="1" noChangeAspect="1"/>
          </p:cNvPicPr>
          <p:nvPr>
            <p:ph type="media" sz="quarter" idx="12"/>
            <a:audioFile r:link="rId4"/>
            <p:extLst>
              <p:ext uri="{DAA4B4D4-6D71-4841-9C94-3DE7FCFB9230}">
                <p14:media xmlns:p14="http://schemas.microsoft.com/office/powerpoint/2010/main" r:embed="rId3"/>
              </p:ext>
            </p:extLst>
          </p:nvPr>
        </p:nvPicPr>
        <p:blipFill>
          <a:blip r:embed="rId6"/>
          <a:stretch>
            <a:fillRect/>
          </a:stretch>
        </p:blipFill>
        <p:spPr>
          <a:xfrm>
            <a:off x="6646863" y="2795588"/>
            <a:ext cx="609600" cy="609600"/>
          </a:xfrm>
        </p:spPr>
      </p:pic>
      <p:sp>
        <p:nvSpPr>
          <p:cNvPr id="2" name="Slide Number Placeholder 1">
            <a:extLst>
              <a:ext uri="{FF2B5EF4-FFF2-40B4-BE49-F238E27FC236}">
                <a16:creationId xmlns:a16="http://schemas.microsoft.com/office/drawing/2014/main" id="{1ADFEBA5-7833-44AF-8DB1-F52284786F3B}"/>
              </a:ext>
            </a:extLst>
          </p:cNvPr>
          <p:cNvSpPr>
            <a:spLocks noGrp="1"/>
          </p:cNvSpPr>
          <p:nvPr>
            <p:ph type="sldNum" sz="quarter" idx="13"/>
          </p:nvPr>
        </p:nvSpPr>
        <p:spPr/>
        <p:txBody>
          <a:bodyPr/>
          <a:lstStyle/>
          <a:p>
            <a:fld id="{CCCA1E73-8E84-49CD-93F4-B3B8626091A0}" type="slidenum">
              <a:rPr lang="en-US" smtClean="0">
                <a:solidFill>
                  <a:schemeClr val="bg1"/>
                </a:solidFill>
              </a:rPr>
              <a:t>17</a:t>
            </a:fld>
            <a:endParaRPr lang="en-US" dirty="0">
              <a:solidFill>
                <a:schemeClr val="bg1"/>
              </a:solidFill>
            </a:endParaRPr>
          </a:p>
        </p:txBody>
      </p:sp>
    </p:spTree>
    <p:extLst>
      <p:ext uri="{BB962C8B-B14F-4D97-AF65-F5344CB8AC3E}">
        <p14:creationId xmlns:p14="http://schemas.microsoft.com/office/powerpoint/2010/main" val="1181092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412"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5587AE2-9A6D-D33C-965F-45373A4E6A64}"/>
              </a:ext>
            </a:extLst>
          </p:cNvPr>
          <p:cNvSpPr>
            <a:spLocks noGrp="1"/>
          </p:cNvSpPr>
          <p:nvPr>
            <p:ph type="ctrTitle"/>
          </p:nvPr>
        </p:nvSpPr>
        <p:spPr/>
        <p:txBody>
          <a:bodyPr/>
          <a:lstStyle/>
          <a:p>
            <a:r>
              <a:rPr lang="en-US" dirty="0"/>
              <a:t>The Quiz Question Answer</a:t>
            </a:r>
          </a:p>
        </p:txBody>
      </p:sp>
      <p:sp>
        <p:nvSpPr>
          <p:cNvPr id="11" name="Content Placeholder 10">
            <a:extLst>
              <a:ext uri="{FF2B5EF4-FFF2-40B4-BE49-F238E27FC236}">
                <a16:creationId xmlns:a16="http://schemas.microsoft.com/office/drawing/2014/main" id="{1D262D50-3174-105C-CE5F-61C2FE152CB8}"/>
              </a:ext>
            </a:extLst>
          </p:cNvPr>
          <p:cNvSpPr>
            <a:spLocks noGrp="1"/>
          </p:cNvSpPr>
          <p:nvPr>
            <p:ph sz="quarter" idx="10"/>
          </p:nvPr>
        </p:nvSpPr>
        <p:spPr/>
        <p:txBody>
          <a:bodyPr>
            <a:normAutofit/>
          </a:bodyPr>
          <a:lstStyle/>
          <a:p>
            <a:r>
              <a:rPr lang="en-US" sz="2400" dirty="0"/>
              <a:t>The correct answer is 3.</a:t>
            </a:r>
          </a:p>
          <a:p>
            <a:r>
              <a:rPr lang="en-US" sz="2400" dirty="0"/>
              <a:t>If you selected 3, how confident were you that the answer wasn’t 7?</a:t>
            </a:r>
          </a:p>
          <a:p>
            <a:r>
              <a:rPr lang="en-US" sz="2400" dirty="0"/>
              <a:t>JAWS does not announce where the square root symbol ends.</a:t>
            </a:r>
          </a:p>
        </p:txBody>
      </p:sp>
      <p:pic>
        <p:nvPicPr>
          <p:cNvPr id="13" name="Picture Placeholder 12" descr="The quiz web page as displayed in FireFox. The equation in the question is displayed as [Begin math] StartRoot 4 plus 5 EndRoot [End math]">
            <a:extLst>
              <a:ext uri="{FF2B5EF4-FFF2-40B4-BE49-F238E27FC236}">
                <a16:creationId xmlns:a16="http://schemas.microsoft.com/office/drawing/2014/main" id="{A1178F64-B89E-8ADA-960C-5B7969C71B56}"/>
              </a:ext>
            </a:extLst>
          </p:cNvPr>
          <p:cNvPicPr>
            <a:picLocks noGrp="1" noChangeAspect="1"/>
          </p:cNvPicPr>
          <p:nvPr>
            <p:ph sz="quarter" idx="12"/>
          </p:nvPr>
        </p:nvPicPr>
        <p:blipFill rotWithShape="1">
          <a:blip r:embed="rId3"/>
          <a:stretch/>
        </p:blipFill>
        <p:spPr>
          <a:xfrm>
            <a:off x="4764088" y="1468403"/>
            <a:ext cx="4133850" cy="4170432"/>
          </a:xfrm>
          <a:prstGeom prst="rect">
            <a:avLst/>
          </a:prstGeom>
        </p:spPr>
      </p:pic>
      <p:sp>
        <p:nvSpPr>
          <p:cNvPr id="2" name="Slide Number Placeholder 1">
            <a:extLst>
              <a:ext uri="{FF2B5EF4-FFF2-40B4-BE49-F238E27FC236}">
                <a16:creationId xmlns:a16="http://schemas.microsoft.com/office/drawing/2014/main" id="{8D3F5AE5-FE75-4DB9-8BFF-718F721BED8B}"/>
              </a:ext>
            </a:extLst>
          </p:cNvPr>
          <p:cNvSpPr>
            <a:spLocks noGrp="1"/>
          </p:cNvSpPr>
          <p:nvPr>
            <p:ph type="sldNum" sz="quarter" idx="11"/>
          </p:nvPr>
        </p:nvSpPr>
        <p:spPr/>
        <p:txBody>
          <a:bodyPr/>
          <a:lstStyle/>
          <a:p>
            <a:fld id="{CCCA1E73-8E84-49CD-93F4-B3B8626091A0}" type="slidenum">
              <a:rPr lang="en-US" smtClean="0"/>
              <a:pPr/>
              <a:t>18</a:t>
            </a:fld>
            <a:endParaRPr lang="en-US"/>
          </a:p>
        </p:txBody>
      </p:sp>
    </p:spTree>
    <p:extLst>
      <p:ext uri="{BB962C8B-B14F-4D97-AF65-F5344CB8AC3E}">
        <p14:creationId xmlns:p14="http://schemas.microsoft.com/office/powerpoint/2010/main" val="2365028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5587AE2-9A6D-D33C-965F-45373A4E6A64}"/>
              </a:ext>
            </a:extLst>
          </p:cNvPr>
          <p:cNvSpPr>
            <a:spLocks noGrp="1"/>
          </p:cNvSpPr>
          <p:nvPr>
            <p:ph type="ctrTitle"/>
          </p:nvPr>
        </p:nvSpPr>
        <p:spPr/>
        <p:txBody>
          <a:bodyPr/>
          <a:lstStyle/>
          <a:p>
            <a:r>
              <a:rPr lang="en-US" dirty="0"/>
              <a:t>The Quiz Question Answer </a:t>
            </a:r>
            <a:r>
              <a:rPr lang="en-US" sz="2400" dirty="0"/>
              <a:t>(2)</a:t>
            </a:r>
            <a:endParaRPr lang="en-US" dirty="0"/>
          </a:p>
        </p:txBody>
      </p:sp>
      <p:sp>
        <p:nvSpPr>
          <p:cNvPr id="11" name="Content Placeholder 10">
            <a:extLst>
              <a:ext uri="{FF2B5EF4-FFF2-40B4-BE49-F238E27FC236}">
                <a16:creationId xmlns:a16="http://schemas.microsoft.com/office/drawing/2014/main" id="{1D262D50-3174-105C-CE5F-61C2FE152CB8}"/>
              </a:ext>
            </a:extLst>
          </p:cNvPr>
          <p:cNvSpPr>
            <a:spLocks noGrp="1"/>
          </p:cNvSpPr>
          <p:nvPr>
            <p:ph sz="quarter" idx="10"/>
          </p:nvPr>
        </p:nvSpPr>
        <p:spPr/>
        <p:txBody>
          <a:bodyPr>
            <a:normAutofit/>
          </a:bodyPr>
          <a:lstStyle/>
          <a:p>
            <a:r>
              <a:rPr lang="en-US" sz="2400" dirty="0"/>
              <a:t>If the square root extended over the quantity 4 plus 5, the answer would be the square root of 9, which is 3.</a:t>
            </a:r>
          </a:p>
          <a:p>
            <a:r>
              <a:rPr lang="en-US" sz="2400" dirty="0"/>
              <a:t>But if the square root only extended over the 4, then the square root of 4 is 2 and the answer would be 2 plus 5, which is 7.</a:t>
            </a:r>
          </a:p>
          <a:p>
            <a:r>
              <a:rPr lang="en-US" sz="2400" dirty="0"/>
              <a:t>Unfortunately, JAWS would read either possibility the same.</a:t>
            </a:r>
          </a:p>
        </p:txBody>
      </p:sp>
      <p:pic>
        <p:nvPicPr>
          <p:cNvPr id="13" name="Picture Placeholder 12" descr="The quiz web page as displayed in FireFox. The equation in the question is displayed as [Begin math] StartRoot 4 plus 5 EndRoot [End math]">
            <a:extLst>
              <a:ext uri="{FF2B5EF4-FFF2-40B4-BE49-F238E27FC236}">
                <a16:creationId xmlns:a16="http://schemas.microsoft.com/office/drawing/2014/main" id="{A1178F64-B89E-8ADA-960C-5B7969C71B56}"/>
              </a:ext>
            </a:extLst>
          </p:cNvPr>
          <p:cNvPicPr>
            <a:picLocks noGrp="1" noChangeAspect="1"/>
          </p:cNvPicPr>
          <p:nvPr>
            <p:ph sz="quarter" idx="12"/>
          </p:nvPr>
        </p:nvPicPr>
        <p:blipFill rotWithShape="1">
          <a:blip r:embed="rId3"/>
          <a:stretch/>
        </p:blipFill>
        <p:spPr>
          <a:xfrm>
            <a:off x="4764088" y="1468403"/>
            <a:ext cx="4133850" cy="4170432"/>
          </a:xfrm>
          <a:prstGeom prst="rect">
            <a:avLst/>
          </a:prstGeom>
        </p:spPr>
      </p:pic>
      <p:sp>
        <p:nvSpPr>
          <p:cNvPr id="2" name="Slide Number Placeholder 1">
            <a:extLst>
              <a:ext uri="{FF2B5EF4-FFF2-40B4-BE49-F238E27FC236}">
                <a16:creationId xmlns:a16="http://schemas.microsoft.com/office/drawing/2014/main" id="{7FE97655-74FE-438B-89D4-A84251AA043B}"/>
              </a:ext>
            </a:extLst>
          </p:cNvPr>
          <p:cNvSpPr>
            <a:spLocks noGrp="1"/>
          </p:cNvSpPr>
          <p:nvPr>
            <p:ph type="sldNum" sz="quarter" idx="11"/>
          </p:nvPr>
        </p:nvSpPr>
        <p:spPr/>
        <p:txBody>
          <a:bodyPr/>
          <a:lstStyle/>
          <a:p>
            <a:fld id="{CCCA1E73-8E84-49CD-93F4-B3B8626091A0}" type="slidenum">
              <a:rPr lang="en-US" smtClean="0"/>
              <a:pPr/>
              <a:t>19</a:t>
            </a:fld>
            <a:endParaRPr lang="en-US"/>
          </a:p>
        </p:txBody>
      </p:sp>
    </p:spTree>
    <p:extLst>
      <p:ext uri="{BB962C8B-B14F-4D97-AF65-F5344CB8AC3E}">
        <p14:creationId xmlns:p14="http://schemas.microsoft.com/office/powerpoint/2010/main" val="205381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6C1FB1-3332-49FB-8197-29793122271F}"/>
              </a:ext>
            </a:extLst>
          </p:cNvPr>
          <p:cNvSpPr>
            <a:spLocks noGrp="1"/>
          </p:cNvSpPr>
          <p:nvPr>
            <p:ph type="ctrTitle"/>
          </p:nvPr>
        </p:nvSpPr>
        <p:spPr/>
        <p:txBody>
          <a:bodyPr/>
          <a:lstStyle/>
          <a:p>
            <a:r>
              <a:rPr lang="en-US"/>
              <a:t>A Downside of Embossed Braille Materials</a:t>
            </a:r>
          </a:p>
        </p:txBody>
      </p:sp>
      <p:sp>
        <p:nvSpPr>
          <p:cNvPr id="7" name="Content Placeholder 6">
            <a:extLst>
              <a:ext uri="{FF2B5EF4-FFF2-40B4-BE49-F238E27FC236}">
                <a16:creationId xmlns:a16="http://schemas.microsoft.com/office/drawing/2014/main" id="{BAFF29CA-1E3F-4D74-9F4D-8F52867F69A7}"/>
              </a:ext>
            </a:extLst>
          </p:cNvPr>
          <p:cNvSpPr>
            <a:spLocks noGrp="1"/>
          </p:cNvSpPr>
          <p:nvPr>
            <p:ph sz="quarter" idx="10"/>
          </p:nvPr>
        </p:nvSpPr>
        <p:spPr>
          <a:xfrm>
            <a:off x="411163" y="1166331"/>
            <a:ext cx="4160837" cy="2948469"/>
          </a:xfrm>
        </p:spPr>
        <p:txBody>
          <a:bodyPr anchor="ctr">
            <a:normAutofit/>
          </a:bodyPr>
          <a:lstStyle/>
          <a:p>
            <a:r>
              <a:rPr lang="en-US" sz="2800" dirty="0"/>
              <a:t>A consideration for braille readers is the physical volume of paper required for embossed braille materials</a:t>
            </a:r>
          </a:p>
        </p:txBody>
      </p:sp>
      <p:pic>
        <p:nvPicPr>
          <p:cNvPr id="10" name="Picture Placeholder 9" descr="The braille Bible is 38 volumes of braille. If stacked up it is over 2 meters in height.">
            <a:extLst>
              <a:ext uri="{FF2B5EF4-FFF2-40B4-BE49-F238E27FC236}">
                <a16:creationId xmlns:a16="http://schemas.microsoft.com/office/drawing/2014/main" id="{579B5F8F-57CD-4FC2-9EF8-C967431EA421}"/>
              </a:ext>
            </a:extLst>
          </p:cNvPr>
          <p:cNvPicPr>
            <a:picLocks noGrp="1" noChangeAspect="1"/>
          </p:cNvPicPr>
          <p:nvPr>
            <p:ph type="pic" sz="quarter" idx="11"/>
          </p:nvPr>
        </p:nvPicPr>
        <p:blipFill>
          <a:blip r:embed="rId2"/>
          <a:srcRect t="104" b="104"/>
          <a:stretch>
            <a:fillRect/>
          </a:stretch>
        </p:blipFill>
        <p:spPr/>
      </p:pic>
      <p:sp>
        <p:nvSpPr>
          <p:cNvPr id="2" name="Slide Number Placeholder 1">
            <a:extLst>
              <a:ext uri="{FF2B5EF4-FFF2-40B4-BE49-F238E27FC236}">
                <a16:creationId xmlns:a16="http://schemas.microsoft.com/office/drawing/2014/main" id="{BA7625D3-9EB6-1F77-55C9-CB05610B399F}"/>
              </a:ext>
            </a:extLst>
          </p:cNvPr>
          <p:cNvSpPr>
            <a:spLocks noGrp="1"/>
          </p:cNvSpPr>
          <p:nvPr>
            <p:ph type="sldNum" sz="quarter" idx="12"/>
          </p:nvPr>
        </p:nvSpPr>
        <p:spPr/>
        <p:txBody>
          <a:bodyPr/>
          <a:lstStyle/>
          <a:p>
            <a:fld id="{CCCA1E73-8E84-49CD-93F4-B3B8626091A0}" type="slidenum">
              <a:rPr lang="en-US" smtClean="0"/>
              <a:pPr/>
              <a:t>2</a:t>
            </a:fld>
            <a:endParaRPr lang="en-US"/>
          </a:p>
        </p:txBody>
      </p:sp>
    </p:spTree>
    <p:extLst>
      <p:ext uri="{BB962C8B-B14F-4D97-AF65-F5344CB8AC3E}">
        <p14:creationId xmlns:p14="http://schemas.microsoft.com/office/powerpoint/2010/main" val="4040058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464430-F5DC-426A-8212-AD73A90BB02D}"/>
              </a:ext>
            </a:extLst>
          </p:cNvPr>
          <p:cNvSpPr>
            <a:spLocks noGrp="1"/>
          </p:cNvSpPr>
          <p:nvPr>
            <p:ph type="ctrTitle"/>
          </p:nvPr>
        </p:nvSpPr>
        <p:spPr>
          <a:xfrm>
            <a:off x="230400" y="173478"/>
            <a:ext cx="8913600" cy="638906"/>
          </a:xfrm>
        </p:spPr>
        <p:txBody>
          <a:bodyPr>
            <a:normAutofit/>
          </a:bodyPr>
          <a:lstStyle/>
          <a:p>
            <a:r>
              <a:rPr lang="en-US" dirty="0"/>
              <a:t>Problems Experienced with Accessible Math</a:t>
            </a:r>
          </a:p>
        </p:txBody>
      </p:sp>
      <p:sp>
        <p:nvSpPr>
          <p:cNvPr id="6" name="Content Placeholder 5">
            <a:extLst>
              <a:ext uri="{FF2B5EF4-FFF2-40B4-BE49-F238E27FC236}">
                <a16:creationId xmlns:a16="http://schemas.microsoft.com/office/drawing/2014/main" id="{59AF4897-1C4F-436E-8E7E-FEB395797233}"/>
              </a:ext>
            </a:extLst>
          </p:cNvPr>
          <p:cNvSpPr>
            <a:spLocks noGrp="1"/>
          </p:cNvSpPr>
          <p:nvPr>
            <p:ph sz="quarter" idx="10"/>
          </p:nvPr>
        </p:nvSpPr>
        <p:spPr>
          <a:xfrm>
            <a:off x="252413" y="981075"/>
            <a:ext cx="8639176" cy="5576478"/>
          </a:xfrm>
        </p:spPr>
        <p:txBody>
          <a:bodyPr>
            <a:normAutofit/>
          </a:bodyPr>
          <a:lstStyle/>
          <a:p>
            <a:pPr>
              <a:spcAft>
                <a:spcPts val="1200"/>
              </a:spcAft>
            </a:pPr>
            <a:r>
              <a:rPr lang="en-US" sz="2400" dirty="0">
                <a:latin typeface="Helvetica" panose="020B0604020202020204" pitchFamily="34" charset="0"/>
                <a:ea typeface="Calibri" panose="020F0502020204030204" pitchFamily="34" charset="0"/>
              </a:rPr>
              <a:t>Each combination of technology used has different bugs</a:t>
            </a:r>
            <a:r>
              <a:rPr lang="en-US" sz="2400" dirty="0">
                <a:effectLst/>
                <a:latin typeface="Helvetica" panose="020B0604020202020204" pitchFamily="34" charset="0"/>
                <a:ea typeface="Calibri" panose="020F0502020204030204" pitchFamily="34" charset="0"/>
              </a:rPr>
              <a:t> and limitations:</a:t>
            </a:r>
          </a:p>
          <a:p>
            <a:pPr marL="285750" indent="-285750">
              <a:spcAft>
                <a:spcPts val="1200"/>
              </a:spcAft>
              <a:buFont typeface="Arial" panose="020B0604020202020204" pitchFamily="34" charset="0"/>
              <a:buChar char="•"/>
            </a:pPr>
            <a:r>
              <a:rPr lang="en-US" sz="2400" dirty="0">
                <a:latin typeface="Helvetica" panose="020B0604020202020204" pitchFamily="34" charset="0"/>
                <a:ea typeface="Calibri" panose="020F0502020204030204" pitchFamily="34" charset="0"/>
              </a:rPr>
              <a:t>MathML does not work as part of an accessible name (like a radio button label for a multiple-choice question for an online quiz) as accessibility APIs pass them by straight text</a:t>
            </a:r>
          </a:p>
          <a:p>
            <a:pPr marL="285750" indent="-285750">
              <a:spcAft>
                <a:spcPts val="1200"/>
              </a:spcAft>
              <a:buFont typeface="Arial" panose="020B0604020202020204" pitchFamily="34" charset="0"/>
              <a:buChar char="•"/>
            </a:pPr>
            <a:r>
              <a:rPr lang="en-US" sz="2400" dirty="0">
                <a:effectLst/>
                <a:latin typeface="Helvetica" panose="020B0604020202020204" pitchFamily="34" charset="0"/>
                <a:ea typeface="Calibri" panose="020F0502020204030204" pitchFamily="34" charset="0"/>
              </a:rPr>
              <a:t>Incorrect math braille output generated by screen readers</a:t>
            </a:r>
          </a:p>
          <a:p>
            <a:pPr marL="285750" indent="-285750">
              <a:spcAft>
                <a:spcPts val="1200"/>
              </a:spcAft>
              <a:buFont typeface="Arial" panose="020B0604020202020204" pitchFamily="34" charset="0"/>
              <a:buChar char="•"/>
            </a:pPr>
            <a:r>
              <a:rPr lang="en-US" sz="2400" dirty="0">
                <a:latin typeface="Helvetica" panose="020B0604020202020204" pitchFamily="34" charset="0"/>
                <a:ea typeface="Calibri" panose="020F0502020204030204" pitchFamily="34" charset="0"/>
              </a:rPr>
              <a:t>Lower case ‘a’s disappearing in speech output from equations due to TTS sonification quirks</a:t>
            </a:r>
          </a:p>
          <a:p>
            <a:pPr marL="285750" indent="-285750">
              <a:spcAft>
                <a:spcPts val="1200"/>
              </a:spcAft>
              <a:buFont typeface="Arial" panose="020B0604020202020204" pitchFamily="34" charset="0"/>
              <a:buChar char="•"/>
            </a:pPr>
            <a:r>
              <a:rPr lang="en-US" sz="2400" dirty="0">
                <a:effectLst/>
                <a:latin typeface="Helvetica" panose="020B0604020202020204" pitchFamily="34" charset="0"/>
                <a:ea typeface="Calibri" panose="020F0502020204030204" pitchFamily="34" charset="0"/>
              </a:rPr>
              <a:t>And… math simply </a:t>
            </a:r>
            <a:r>
              <a:rPr lang="en-US" sz="2400" dirty="0">
                <a:latin typeface="Helvetica" panose="020B0604020202020204" pitchFamily="34" charset="0"/>
                <a:ea typeface="Calibri" panose="020F0502020204030204" pitchFamily="34" charset="0"/>
              </a:rPr>
              <a:t>being read aloud incorrectly or too ambiguously and nothing the author or end user could can do will fix it</a:t>
            </a:r>
            <a:endParaRPr lang="en-US" sz="2400" dirty="0">
              <a:effectLst/>
              <a:latin typeface="Helvetica"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B06FFD0A-FD4E-C221-D457-7790A8E8E578}"/>
              </a:ext>
            </a:extLst>
          </p:cNvPr>
          <p:cNvSpPr>
            <a:spLocks noGrp="1"/>
          </p:cNvSpPr>
          <p:nvPr>
            <p:ph type="sldNum" sz="quarter" idx="11"/>
          </p:nvPr>
        </p:nvSpPr>
        <p:spPr/>
        <p:txBody>
          <a:bodyPr/>
          <a:lstStyle/>
          <a:p>
            <a:fld id="{CCCA1E73-8E84-49CD-93F4-B3B8626091A0}" type="slidenum">
              <a:rPr lang="en-US" smtClean="0"/>
              <a:pPr/>
              <a:t>20</a:t>
            </a:fld>
            <a:endParaRPr lang="en-US"/>
          </a:p>
        </p:txBody>
      </p:sp>
    </p:spTree>
    <p:extLst>
      <p:ext uri="{BB962C8B-B14F-4D97-AF65-F5344CB8AC3E}">
        <p14:creationId xmlns:p14="http://schemas.microsoft.com/office/powerpoint/2010/main" val="349774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7C8E-6120-4A57-8742-9ED0F66A5EAF}"/>
              </a:ext>
            </a:extLst>
          </p:cNvPr>
          <p:cNvSpPr>
            <a:spLocks noGrp="1"/>
          </p:cNvSpPr>
          <p:nvPr>
            <p:ph type="ctrTitle"/>
          </p:nvPr>
        </p:nvSpPr>
        <p:spPr/>
        <p:txBody>
          <a:bodyPr/>
          <a:lstStyle/>
          <a:p>
            <a:r>
              <a:rPr lang="en-US" dirty="0"/>
              <a:t>Troubleshooting</a:t>
            </a:r>
          </a:p>
        </p:txBody>
      </p:sp>
      <p:sp>
        <p:nvSpPr>
          <p:cNvPr id="3" name="Content Placeholder 2">
            <a:extLst>
              <a:ext uri="{FF2B5EF4-FFF2-40B4-BE49-F238E27FC236}">
                <a16:creationId xmlns:a16="http://schemas.microsoft.com/office/drawing/2014/main" id="{6FAA0FE9-0746-4207-92DB-78ED020042E5}"/>
              </a:ext>
            </a:extLst>
          </p:cNvPr>
          <p:cNvSpPr>
            <a:spLocks noGrp="1"/>
          </p:cNvSpPr>
          <p:nvPr>
            <p:ph sz="quarter" idx="10"/>
          </p:nvPr>
        </p:nvSpPr>
        <p:spPr>
          <a:xfrm>
            <a:off x="175492" y="838983"/>
            <a:ext cx="4519056" cy="5288437"/>
          </a:xfrm>
        </p:spPr>
        <p:txBody>
          <a:bodyPr>
            <a:normAutofit/>
          </a:bodyPr>
          <a:lstStyle/>
          <a:p>
            <a:pPr marL="285750" indent="-285750">
              <a:buClr>
                <a:schemeClr val="bg1"/>
              </a:buClr>
              <a:buFont typeface="Arial" panose="020B0604020202020204" pitchFamily="34" charset="0"/>
              <a:buChar char="•"/>
            </a:pPr>
            <a:r>
              <a:rPr lang="en-US" sz="2400" dirty="0"/>
              <a:t>We made a “torture test” of a diverse set of equations. The equations were coded in MathML in a page in the Canvas LMS.</a:t>
            </a:r>
          </a:p>
          <a:p>
            <a:pPr marL="285750" indent="-285750">
              <a:buClr>
                <a:schemeClr val="bg1"/>
              </a:buClr>
              <a:buFont typeface="Arial" panose="020B0604020202020204" pitchFamily="34" charset="0"/>
              <a:buChar char="•"/>
            </a:pPr>
            <a:r>
              <a:rPr lang="en-US" sz="2400" dirty="0"/>
              <a:t>We had JAWS speak the equations and soon realized a pattern to the mistakes JAWS makes and created a simpler test set.</a:t>
            </a:r>
          </a:p>
        </p:txBody>
      </p:sp>
      <p:pic>
        <p:nvPicPr>
          <p:cNvPr id="8" name="Picture Placeholder 7" descr="Screen shot of a web page containing a table of various complicated equations created using LaTeX and MathML">
            <a:extLst>
              <a:ext uri="{FF2B5EF4-FFF2-40B4-BE49-F238E27FC236}">
                <a16:creationId xmlns:a16="http://schemas.microsoft.com/office/drawing/2014/main" id="{24556AD9-B37E-4D5B-888E-DB9D1332E366}"/>
              </a:ext>
            </a:extLst>
          </p:cNvPr>
          <p:cNvPicPr>
            <a:picLocks noGrp="1" noChangeAspect="1"/>
          </p:cNvPicPr>
          <p:nvPr>
            <p:ph type="pic" sz="quarter" idx="11"/>
          </p:nvPr>
        </p:nvPicPr>
        <p:blipFill rotWithShape="1">
          <a:blip r:embed="rId3"/>
          <a:srcRect t="522" b="841"/>
          <a:stretch/>
        </p:blipFill>
        <p:spPr>
          <a:xfrm>
            <a:off x="5280968" y="729205"/>
            <a:ext cx="3355848" cy="4572000"/>
          </a:xfrm>
          <a:prstGeom prst="rect">
            <a:avLst/>
          </a:prstGeom>
        </p:spPr>
      </p:pic>
      <p:sp>
        <p:nvSpPr>
          <p:cNvPr id="4" name="Slide Number Placeholder 3">
            <a:extLst>
              <a:ext uri="{FF2B5EF4-FFF2-40B4-BE49-F238E27FC236}">
                <a16:creationId xmlns:a16="http://schemas.microsoft.com/office/drawing/2014/main" id="{B50A3162-E3C1-EE50-6D9E-5FA9C5CA4F00}"/>
              </a:ext>
            </a:extLst>
          </p:cNvPr>
          <p:cNvSpPr>
            <a:spLocks noGrp="1"/>
          </p:cNvSpPr>
          <p:nvPr>
            <p:ph type="sldNum" sz="quarter" idx="12"/>
          </p:nvPr>
        </p:nvSpPr>
        <p:spPr/>
        <p:txBody>
          <a:bodyPr/>
          <a:lstStyle/>
          <a:p>
            <a:fld id="{CCCA1E73-8E84-49CD-93F4-B3B8626091A0}" type="slidenum">
              <a:rPr lang="en-US" smtClean="0"/>
              <a:pPr/>
              <a:t>21</a:t>
            </a:fld>
            <a:endParaRPr lang="en-US"/>
          </a:p>
        </p:txBody>
      </p:sp>
    </p:spTree>
    <p:extLst>
      <p:ext uri="{BB962C8B-B14F-4D97-AF65-F5344CB8AC3E}">
        <p14:creationId xmlns:p14="http://schemas.microsoft.com/office/powerpoint/2010/main" val="4037699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7C8E-6120-4A57-8742-9ED0F66A5EAF}"/>
              </a:ext>
            </a:extLst>
          </p:cNvPr>
          <p:cNvSpPr>
            <a:spLocks noGrp="1"/>
          </p:cNvSpPr>
          <p:nvPr>
            <p:ph type="ctrTitle"/>
          </p:nvPr>
        </p:nvSpPr>
        <p:spPr>
          <a:xfrm>
            <a:off x="220043" y="173478"/>
            <a:ext cx="8923957" cy="638906"/>
          </a:xfrm>
        </p:spPr>
        <p:txBody>
          <a:bodyPr>
            <a:normAutofit/>
          </a:bodyPr>
          <a:lstStyle/>
          <a:p>
            <a:r>
              <a:rPr lang="en-US" dirty="0"/>
              <a:t>Samples of Potentially Ambiguous MathML</a:t>
            </a:r>
          </a:p>
        </p:txBody>
      </p:sp>
      <p:sp>
        <p:nvSpPr>
          <p:cNvPr id="3" name="Content Placeholder 2">
            <a:extLst>
              <a:ext uri="{FF2B5EF4-FFF2-40B4-BE49-F238E27FC236}">
                <a16:creationId xmlns:a16="http://schemas.microsoft.com/office/drawing/2014/main" id="{6FAA0FE9-0746-4207-92DB-78ED020042E5}"/>
              </a:ext>
            </a:extLst>
          </p:cNvPr>
          <p:cNvSpPr>
            <a:spLocks noGrp="1"/>
          </p:cNvSpPr>
          <p:nvPr>
            <p:ph sz="quarter" idx="10"/>
          </p:nvPr>
        </p:nvSpPr>
        <p:spPr>
          <a:xfrm>
            <a:off x="175492" y="838983"/>
            <a:ext cx="4519056" cy="5288437"/>
          </a:xfrm>
        </p:spPr>
        <p:txBody>
          <a:bodyPr>
            <a:normAutofit/>
          </a:bodyPr>
          <a:lstStyle/>
          <a:p>
            <a:pPr marL="285750" indent="-285750">
              <a:buClr>
                <a:schemeClr val="bg1"/>
              </a:buClr>
              <a:buFont typeface="Arial" panose="020B0604020202020204" pitchFamily="34" charset="0"/>
              <a:buChar char="•"/>
            </a:pPr>
            <a:r>
              <a:rPr lang="en-US" sz="2400" dirty="0"/>
              <a:t>We created a test web page with MathML and two equivalent Word docs; one built with default MathType equations and the second using the Microsoft equation tools.</a:t>
            </a:r>
          </a:p>
          <a:p>
            <a:pPr marL="285750" indent="-285750">
              <a:buClr>
                <a:schemeClr val="bg1"/>
              </a:buClr>
              <a:buFont typeface="Arial" panose="020B0604020202020204" pitchFamily="34" charset="0"/>
              <a:buChar char="•"/>
            </a:pPr>
            <a:r>
              <a:rPr lang="en-US" sz="2400" dirty="0">
                <a:hlinkClick r:id="rId3"/>
              </a:rPr>
              <a:t>https://brichwin.pages.iu.edu/tests/mathML_speech_text_examples.html</a:t>
            </a:r>
            <a:r>
              <a:rPr lang="en-US" sz="2400" dirty="0"/>
              <a:t> </a:t>
            </a:r>
          </a:p>
          <a:p>
            <a:pPr marL="285750" indent="-285750">
              <a:buClr>
                <a:schemeClr val="bg1"/>
              </a:buClr>
              <a:buFont typeface="Arial" panose="020B0604020202020204" pitchFamily="34" charset="0"/>
              <a:buChar char="•"/>
            </a:pPr>
            <a:r>
              <a:rPr lang="en-US" sz="2400" dirty="0"/>
              <a:t>The test documents are available upon request.</a:t>
            </a:r>
          </a:p>
        </p:txBody>
      </p:sp>
      <p:pic>
        <p:nvPicPr>
          <p:cNvPr id="6" name="Picture Placeholder 5">
            <a:extLst>
              <a:ext uri="{FF2B5EF4-FFF2-40B4-BE49-F238E27FC236}">
                <a16:creationId xmlns:a16="http://schemas.microsoft.com/office/drawing/2014/main" id="{0FD55A27-4DAB-437E-8256-59749AEAEFB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srcRect t="1543" b="1359"/>
          <a:stretch/>
        </p:blipFill>
        <p:spPr>
          <a:xfrm>
            <a:off x="4889783" y="904970"/>
            <a:ext cx="3907116" cy="5156462"/>
          </a:xfrm>
        </p:spPr>
      </p:pic>
      <p:sp>
        <p:nvSpPr>
          <p:cNvPr id="4" name="Slide Number Placeholder 3">
            <a:extLst>
              <a:ext uri="{FF2B5EF4-FFF2-40B4-BE49-F238E27FC236}">
                <a16:creationId xmlns:a16="http://schemas.microsoft.com/office/drawing/2014/main" id="{3E6F10F7-BBE0-A948-EB93-866972EB62C4}"/>
              </a:ext>
            </a:extLst>
          </p:cNvPr>
          <p:cNvSpPr>
            <a:spLocks noGrp="1"/>
          </p:cNvSpPr>
          <p:nvPr>
            <p:ph type="sldNum" sz="quarter" idx="12"/>
          </p:nvPr>
        </p:nvSpPr>
        <p:spPr/>
        <p:txBody>
          <a:bodyPr/>
          <a:lstStyle/>
          <a:p>
            <a:fld id="{CCCA1E73-8E84-49CD-93F4-B3B8626091A0}" type="slidenum">
              <a:rPr lang="en-US" smtClean="0"/>
              <a:pPr/>
              <a:t>22</a:t>
            </a:fld>
            <a:endParaRPr lang="en-US"/>
          </a:p>
        </p:txBody>
      </p:sp>
    </p:spTree>
    <p:extLst>
      <p:ext uri="{BB962C8B-B14F-4D97-AF65-F5344CB8AC3E}">
        <p14:creationId xmlns:p14="http://schemas.microsoft.com/office/powerpoint/2010/main" val="1916822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ctrTitle"/>
          </p:nvPr>
        </p:nvSpPr>
        <p:spPr/>
        <p:txBody>
          <a:bodyPr>
            <a:normAutofit/>
          </a:bodyPr>
          <a:lstStyle/>
          <a:p>
            <a:r>
              <a:rPr lang="en-US" dirty="0"/>
              <a:t>How Should a Screen Reader Speak Math?</a:t>
            </a:r>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p:txBody>
          <a:bodyPr>
            <a:normAutofit/>
          </a:bodyPr>
          <a:lstStyle/>
          <a:p>
            <a:pPr>
              <a:spcAft>
                <a:spcPts val="3000"/>
              </a:spcAft>
            </a:pPr>
            <a:r>
              <a:rPr lang="en-US" sz="2800" dirty="0"/>
              <a:t>How would you read this bit of mathematics to someone?</a:t>
            </a:r>
          </a:p>
          <a:p>
            <a:endParaRPr lang="en-US" sz="2800" dirty="0"/>
          </a:p>
        </p:txBody>
      </p:sp>
      <p:pic>
        <p:nvPicPr>
          <p:cNvPr id="4" name="Content Placeholder 3" descr="three terms of a mathematics all on the same level: an A, then a plus sign, and then the fraction b over c">
            <a:extLst>
              <a:ext uri="{FF2B5EF4-FFF2-40B4-BE49-F238E27FC236}">
                <a16:creationId xmlns:a16="http://schemas.microsoft.com/office/drawing/2014/main" id="{BEE7248C-CAC6-477A-9737-FA56B0A19D4C}"/>
              </a:ext>
            </a:extLst>
          </p:cNvPr>
          <p:cNvPicPr>
            <a:picLocks noGrp="1" noChangeAspect="1"/>
          </p:cNvPicPr>
          <p:nvPr>
            <p:ph sz="quarter" idx="11"/>
          </p:nvPr>
        </p:nvPicPr>
        <p:blipFill>
          <a:blip r:embed="rId2"/>
          <a:stretch>
            <a:fillRect/>
          </a:stretch>
        </p:blipFill>
        <p:spPr>
          <a:xfrm>
            <a:off x="3390735" y="2513242"/>
            <a:ext cx="2362530" cy="1981477"/>
          </a:xfrm>
        </p:spPr>
      </p:pic>
      <p:sp>
        <p:nvSpPr>
          <p:cNvPr id="2" name="Slide Number Placeholder 1">
            <a:extLst>
              <a:ext uri="{FF2B5EF4-FFF2-40B4-BE49-F238E27FC236}">
                <a16:creationId xmlns:a16="http://schemas.microsoft.com/office/drawing/2014/main" id="{3066920C-8A5B-4F6B-9AC4-2110FE4B344A}"/>
              </a:ext>
            </a:extLst>
          </p:cNvPr>
          <p:cNvSpPr>
            <a:spLocks noGrp="1"/>
          </p:cNvSpPr>
          <p:nvPr>
            <p:ph type="sldNum" sz="quarter" idx="12"/>
          </p:nvPr>
        </p:nvSpPr>
        <p:spPr/>
        <p:txBody>
          <a:bodyPr/>
          <a:lstStyle/>
          <a:p>
            <a:fld id="{CCCA1E73-8E84-49CD-93F4-B3B8626091A0}" type="slidenum">
              <a:rPr lang="en-US" smtClean="0"/>
              <a:pPr/>
              <a:t>23</a:t>
            </a:fld>
            <a:endParaRPr lang="en-US"/>
          </a:p>
        </p:txBody>
      </p:sp>
    </p:spTree>
    <p:extLst>
      <p:ext uri="{BB962C8B-B14F-4D97-AF65-F5344CB8AC3E}">
        <p14:creationId xmlns:p14="http://schemas.microsoft.com/office/powerpoint/2010/main" val="365252667"/>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ctrTitle"/>
          </p:nvPr>
        </p:nvSpPr>
        <p:spPr/>
        <p:txBody>
          <a:bodyPr>
            <a:normAutofit fontScale="90000"/>
          </a:bodyPr>
          <a:lstStyle/>
          <a:p>
            <a:r>
              <a:rPr lang="en-US" dirty="0"/>
              <a:t>How Should a Screen Reader Speak Math?</a:t>
            </a:r>
            <a:r>
              <a:rPr lang="en-US" sz="2200" dirty="0"/>
              <a:t> (2)</a:t>
            </a:r>
            <a:endParaRPr lang="en-US" baseline="30000" dirty="0"/>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a:xfrm>
            <a:off x="775727" y="1031875"/>
            <a:ext cx="7276320" cy="1533772"/>
          </a:xfrm>
        </p:spPr>
        <p:txBody>
          <a:bodyPr>
            <a:normAutofit/>
          </a:bodyPr>
          <a:lstStyle/>
          <a:p>
            <a:pPr>
              <a:spcAft>
                <a:spcPts val="3000"/>
              </a:spcAft>
            </a:pPr>
            <a:r>
              <a:rPr lang="en-US" sz="2400" dirty="0"/>
              <a:t>How would you distinguish the following two similar, but algebraically different equations, by speech? </a:t>
            </a:r>
          </a:p>
          <a:p>
            <a:endParaRPr lang="en-US" sz="2800" dirty="0"/>
          </a:p>
        </p:txBody>
      </p:sp>
      <p:pic>
        <p:nvPicPr>
          <p:cNvPr id="6" name="Content Placeholder 5" descr="The same equation from the previous slide: three terms of a mathematics all on the same level: an A, then a plus sign, and then a fraction with b over c">
            <a:extLst>
              <a:ext uri="{FF2B5EF4-FFF2-40B4-BE49-F238E27FC236}">
                <a16:creationId xmlns:a16="http://schemas.microsoft.com/office/drawing/2014/main" id="{147332BD-ADB5-482D-B4D8-1B991D703258}"/>
              </a:ext>
            </a:extLst>
          </p:cNvPr>
          <p:cNvPicPr>
            <a:picLocks noGrp="1" noChangeAspect="1"/>
          </p:cNvPicPr>
          <p:nvPr>
            <p:ph sz="quarter" idx="11"/>
          </p:nvPr>
        </p:nvPicPr>
        <p:blipFill>
          <a:blip r:embed="rId2"/>
          <a:stretch>
            <a:fillRect/>
          </a:stretch>
        </p:blipFill>
        <p:spPr>
          <a:xfrm>
            <a:off x="1142181" y="2982913"/>
            <a:ext cx="2205097" cy="1849437"/>
          </a:xfrm>
        </p:spPr>
      </p:pic>
      <p:sp>
        <p:nvSpPr>
          <p:cNvPr id="3" name="Content Placeholder 2">
            <a:extLst>
              <a:ext uri="{FF2B5EF4-FFF2-40B4-BE49-F238E27FC236}">
                <a16:creationId xmlns:a16="http://schemas.microsoft.com/office/drawing/2014/main" id="{41DA228D-49A7-4118-84AD-605DFF659AA6}"/>
              </a:ext>
            </a:extLst>
          </p:cNvPr>
          <p:cNvSpPr>
            <a:spLocks noGrp="1"/>
          </p:cNvSpPr>
          <p:nvPr>
            <p:ph sz="quarter" idx="12"/>
          </p:nvPr>
        </p:nvSpPr>
        <p:spPr>
          <a:xfrm>
            <a:off x="3228975" y="2982913"/>
            <a:ext cx="2686050" cy="1849437"/>
          </a:xfrm>
        </p:spPr>
        <p:txBody>
          <a:bodyPr anchor="ctr"/>
          <a:lstStyle/>
          <a:p>
            <a:pPr marL="0" indent="0" algn="ctr">
              <a:buNone/>
            </a:pPr>
            <a:r>
              <a:rPr lang="en-US" sz="4000" dirty="0">
                <a:solidFill>
                  <a:schemeClr val="bg1"/>
                </a:solidFill>
              </a:rPr>
              <a:t>or</a:t>
            </a:r>
            <a:endParaRPr lang="en-US" dirty="0">
              <a:solidFill>
                <a:schemeClr val="bg1"/>
              </a:solidFill>
            </a:endParaRPr>
          </a:p>
        </p:txBody>
      </p:sp>
      <p:pic>
        <p:nvPicPr>
          <p:cNvPr id="8" name="Content Placeholder 7" descr="one terms of mathematics. An A, then a plus sign, and then a B all over a C.">
            <a:extLst>
              <a:ext uri="{FF2B5EF4-FFF2-40B4-BE49-F238E27FC236}">
                <a16:creationId xmlns:a16="http://schemas.microsoft.com/office/drawing/2014/main" id="{E8613D30-E6E2-4A18-9976-8F5D9597912E}"/>
              </a:ext>
            </a:extLst>
          </p:cNvPr>
          <p:cNvPicPr>
            <a:picLocks noGrp="1" noChangeAspect="1"/>
          </p:cNvPicPr>
          <p:nvPr>
            <p:ph sz="quarter" idx="13"/>
          </p:nvPr>
        </p:nvPicPr>
        <p:blipFill>
          <a:blip r:embed="rId3"/>
          <a:stretch>
            <a:fillRect/>
          </a:stretch>
        </p:blipFill>
        <p:spPr>
          <a:xfrm>
            <a:off x="6021212" y="2982913"/>
            <a:ext cx="1790957" cy="1849437"/>
          </a:xfrm>
        </p:spPr>
      </p:pic>
      <p:sp>
        <p:nvSpPr>
          <p:cNvPr id="2" name="Slide Number Placeholder 1">
            <a:extLst>
              <a:ext uri="{FF2B5EF4-FFF2-40B4-BE49-F238E27FC236}">
                <a16:creationId xmlns:a16="http://schemas.microsoft.com/office/drawing/2014/main" id="{499B07D9-E1B8-426C-A6BB-A41AC6CDF577}"/>
              </a:ext>
            </a:extLst>
          </p:cNvPr>
          <p:cNvSpPr>
            <a:spLocks noGrp="1"/>
          </p:cNvSpPr>
          <p:nvPr>
            <p:ph type="sldNum" sz="quarter" idx="14"/>
          </p:nvPr>
        </p:nvSpPr>
        <p:spPr/>
        <p:txBody>
          <a:bodyPr/>
          <a:lstStyle/>
          <a:p>
            <a:fld id="{CCCA1E73-8E84-49CD-93F4-B3B8626091A0}" type="slidenum">
              <a:rPr lang="en-US" smtClean="0"/>
              <a:pPr/>
              <a:t>24</a:t>
            </a:fld>
            <a:endParaRPr lang="en-US"/>
          </a:p>
        </p:txBody>
      </p:sp>
    </p:spTree>
    <p:extLst>
      <p:ext uri="{BB962C8B-B14F-4D97-AF65-F5344CB8AC3E}">
        <p14:creationId xmlns:p14="http://schemas.microsoft.com/office/powerpoint/2010/main" val="1566793380"/>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E53E-3E3C-80DC-96CE-9D52E7DD9ACF}"/>
              </a:ext>
            </a:extLst>
          </p:cNvPr>
          <p:cNvSpPr>
            <a:spLocks noGrp="1"/>
          </p:cNvSpPr>
          <p:nvPr>
            <p:ph type="ctrTitle"/>
          </p:nvPr>
        </p:nvSpPr>
        <p:spPr/>
        <p:txBody>
          <a:bodyPr/>
          <a:lstStyle/>
          <a:p>
            <a:r>
              <a:rPr lang="en-US" dirty="0"/>
              <a:t>First Handbook for Spoken Mathematics?</a:t>
            </a:r>
          </a:p>
        </p:txBody>
      </p:sp>
      <p:sp>
        <p:nvSpPr>
          <p:cNvPr id="3" name="Content Placeholder 2">
            <a:extLst>
              <a:ext uri="{FF2B5EF4-FFF2-40B4-BE49-F238E27FC236}">
                <a16:creationId xmlns:a16="http://schemas.microsoft.com/office/drawing/2014/main" id="{BE78F3FB-52CD-6D0B-65E9-490CD05BBA35}"/>
              </a:ext>
            </a:extLst>
          </p:cNvPr>
          <p:cNvSpPr>
            <a:spLocks noGrp="1"/>
          </p:cNvSpPr>
          <p:nvPr>
            <p:ph sz="quarter" idx="10"/>
          </p:nvPr>
        </p:nvSpPr>
        <p:spPr>
          <a:xfrm>
            <a:off x="228600" y="1060674"/>
            <a:ext cx="4419600" cy="5398911"/>
          </a:xfrm>
        </p:spPr>
        <p:txBody>
          <a:bodyPr>
            <a:normAutofit lnSpcReduction="10000"/>
          </a:bodyPr>
          <a:lstStyle/>
          <a:p>
            <a:pPr>
              <a:spcAft>
                <a:spcPts val="1600"/>
              </a:spcAft>
            </a:pPr>
            <a:r>
              <a:rPr lang="en-US" dirty="0"/>
              <a:t>“Larry’s Speakeasy”</a:t>
            </a:r>
          </a:p>
          <a:p>
            <a:pPr>
              <a:spcAft>
                <a:spcPts val="1600"/>
              </a:spcAft>
            </a:pPr>
            <a:r>
              <a:rPr lang="en-US" dirty="0"/>
              <a:t>Lawrence Chang, Ph.D.</a:t>
            </a:r>
          </a:p>
          <a:p>
            <a:pPr>
              <a:spcAft>
                <a:spcPts val="1600"/>
              </a:spcAft>
            </a:pPr>
            <a:r>
              <a:rPr lang="en-US" dirty="0"/>
              <a:t>October 1983</a:t>
            </a:r>
          </a:p>
          <a:p>
            <a:pPr>
              <a:spcAft>
                <a:spcPts val="1600"/>
              </a:spcAft>
            </a:pPr>
            <a:r>
              <a:rPr lang="en-US" dirty="0"/>
              <a:t>A goal of the handbook was to establish a standard where no standard has existed</a:t>
            </a:r>
          </a:p>
          <a:p>
            <a:pPr>
              <a:spcAft>
                <a:spcPts val="1600"/>
              </a:spcAft>
            </a:pPr>
            <a:r>
              <a:rPr lang="en-US" dirty="0"/>
              <a:t>As a blind person he learned mathematics by means of others reading the material to him</a:t>
            </a:r>
          </a:p>
          <a:p>
            <a:pPr>
              <a:spcAft>
                <a:spcPts val="1600"/>
              </a:spcAft>
            </a:pPr>
            <a:r>
              <a:rPr lang="en-US" dirty="0"/>
              <a:t>The Office of Equal Opportunity of the Lawrence Livermore National Laboratory, the U.S. Department of Energy</a:t>
            </a:r>
          </a:p>
        </p:txBody>
      </p:sp>
      <p:pic>
        <p:nvPicPr>
          <p:cNvPr id="7" name="Content Placeholder 6">
            <a:extLst>
              <a:ext uri="{FF2B5EF4-FFF2-40B4-BE49-F238E27FC236}">
                <a16:creationId xmlns:a16="http://schemas.microsoft.com/office/drawing/2014/main" id="{1BCCCF6A-3A65-A68C-DB68-1DA2ED9CAE05}"/>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4764088" y="1169413"/>
            <a:ext cx="4133850" cy="4768412"/>
          </a:xfrm>
          <a:prstGeom prst="rect">
            <a:avLst/>
          </a:prstGeom>
        </p:spPr>
      </p:pic>
      <p:sp>
        <p:nvSpPr>
          <p:cNvPr id="5" name="Slide Number Placeholder 4">
            <a:extLst>
              <a:ext uri="{FF2B5EF4-FFF2-40B4-BE49-F238E27FC236}">
                <a16:creationId xmlns:a16="http://schemas.microsoft.com/office/drawing/2014/main" id="{71688CD7-13C8-74C8-F634-978936CD72C1}"/>
              </a:ext>
            </a:extLst>
          </p:cNvPr>
          <p:cNvSpPr>
            <a:spLocks noGrp="1"/>
          </p:cNvSpPr>
          <p:nvPr>
            <p:ph type="sldNum" sz="quarter" idx="11"/>
          </p:nvPr>
        </p:nvSpPr>
        <p:spPr/>
        <p:txBody>
          <a:bodyPr/>
          <a:lstStyle/>
          <a:p>
            <a:fld id="{CCCA1E73-8E84-49CD-93F4-B3B8626091A0}" type="slidenum">
              <a:rPr lang="en-US" smtClean="0"/>
              <a:pPr/>
              <a:t>25</a:t>
            </a:fld>
            <a:endParaRPr lang="en-US"/>
          </a:p>
        </p:txBody>
      </p:sp>
    </p:spTree>
    <p:extLst>
      <p:ext uri="{BB962C8B-B14F-4D97-AF65-F5344CB8AC3E}">
        <p14:creationId xmlns:p14="http://schemas.microsoft.com/office/powerpoint/2010/main" val="2481069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2B8F-C758-4C91-9A4B-DB8110A4CB7C}"/>
              </a:ext>
            </a:extLst>
          </p:cNvPr>
          <p:cNvSpPr>
            <a:spLocks noGrp="1"/>
          </p:cNvSpPr>
          <p:nvPr>
            <p:ph type="ctrTitle"/>
          </p:nvPr>
        </p:nvSpPr>
        <p:spPr/>
        <p:txBody>
          <a:bodyPr>
            <a:normAutofit/>
          </a:bodyPr>
          <a:lstStyle/>
          <a:p>
            <a:r>
              <a:rPr lang="en-US" dirty="0"/>
              <a:t>Enter the Grammars for Speaking Math</a:t>
            </a:r>
          </a:p>
        </p:txBody>
      </p:sp>
      <p:pic>
        <p:nvPicPr>
          <p:cNvPr id="10" name="Picture Placeholder 9">
            <a:extLst>
              <a:ext uri="{FF2B5EF4-FFF2-40B4-BE49-F238E27FC236}">
                <a16:creationId xmlns:a16="http://schemas.microsoft.com/office/drawing/2014/main" id="{9B5BEEF0-7760-418C-A1B1-B42A551D894B}"/>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688" r="1688"/>
          <a:stretch>
            <a:fillRect/>
          </a:stretch>
        </p:blipFill>
        <p:spPr>
          <a:xfrm>
            <a:off x="1267808" y="952500"/>
            <a:ext cx="6608385" cy="3537722"/>
          </a:xfrm>
        </p:spPr>
      </p:pic>
      <p:sp>
        <p:nvSpPr>
          <p:cNvPr id="7" name="Content Placeholder 6">
            <a:extLst>
              <a:ext uri="{FF2B5EF4-FFF2-40B4-BE49-F238E27FC236}">
                <a16:creationId xmlns:a16="http://schemas.microsoft.com/office/drawing/2014/main" id="{99CD1AEA-F462-485B-A1F6-CE3E6F457E55}"/>
              </a:ext>
            </a:extLst>
          </p:cNvPr>
          <p:cNvSpPr>
            <a:spLocks noGrp="1"/>
          </p:cNvSpPr>
          <p:nvPr>
            <p:ph sz="quarter" idx="10"/>
          </p:nvPr>
        </p:nvSpPr>
        <p:spPr>
          <a:xfrm>
            <a:off x="236438" y="4757516"/>
            <a:ext cx="8671125" cy="1306734"/>
          </a:xfrm>
        </p:spPr>
        <p:txBody>
          <a:bodyPr>
            <a:normAutofit/>
          </a:bodyPr>
          <a:lstStyle/>
          <a:p>
            <a:r>
              <a:rPr lang="en-US" sz="2400" dirty="0"/>
              <a:t>Many assistive technologies use defined grammars like ClearSpeak, MathSpeak and SimpleSpeak to speak math.</a:t>
            </a:r>
          </a:p>
        </p:txBody>
      </p:sp>
      <p:sp>
        <p:nvSpPr>
          <p:cNvPr id="3" name="Slide Number Placeholder 2">
            <a:extLst>
              <a:ext uri="{FF2B5EF4-FFF2-40B4-BE49-F238E27FC236}">
                <a16:creationId xmlns:a16="http://schemas.microsoft.com/office/drawing/2014/main" id="{4DDE570B-AEC3-4D01-947A-ACF69384DCE7}"/>
              </a:ext>
            </a:extLst>
          </p:cNvPr>
          <p:cNvSpPr>
            <a:spLocks noGrp="1"/>
          </p:cNvSpPr>
          <p:nvPr>
            <p:ph type="sldNum" sz="quarter" idx="12"/>
          </p:nvPr>
        </p:nvSpPr>
        <p:spPr/>
        <p:txBody>
          <a:bodyPr/>
          <a:lstStyle/>
          <a:p>
            <a:fld id="{CCCA1E73-8E84-49CD-93F4-B3B8626091A0}" type="slidenum">
              <a:rPr lang="en-US" smtClean="0"/>
              <a:pPr/>
              <a:t>26</a:t>
            </a:fld>
            <a:endParaRPr lang="en-US"/>
          </a:p>
        </p:txBody>
      </p:sp>
    </p:spTree>
    <p:extLst>
      <p:ext uri="{BB962C8B-B14F-4D97-AF65-F5344CB8AC3E}">
        <p14:creationId xmlns:p14="http://schemas.microsoft.com/office/powerpoint/2010/main" val="2888656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ctrTitle"/>
          </p:nvPr>
        </p:nvSpPr>
        <p:spPr/>
        <p:txBody>
          <a:bodyPr>
            <a:normAutofit/>
          </a:bodyPr>
          <a:lstStyle/>
          <a:p>
            <a:r>
              <a:rPr lang="en-US" dirty="0"/>
              <a:t>The MathSpeak Grammar</a:t>
            </a:r>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a:xfrm>
            <a:off x="28893" y="1060675"/>
            <a:ext cx="7695882" cy="5049838"/>
          </a:xfrm>
        </p:spPr>
        <p:txBody>
          <a:bodyPr>
            <a:normAutofit/>
          </a:bodyPr>
          <a:lstStyle/>
          <a:p>
            <a:pPr marL="285750" indent="-285750">
              <a:spcAft>
                <a:spcPts val="1200"/>
              </a:spcAft>
              <a:buFont typeface="Arial" panose="020B0604020202020204" pitchFamily="34" charset="0"/>
              <a:buChar char="•"/>
            </a:pPr>
            <a:r>
              <a:rPr lang="en-US" sz="2400" dirty="0"/>
              <a:t>Developed by Dr. Nemeth (author of the Nemeth braille math code)</a:t>
            </a:r>
          </a:p>
          <a:p>
            <a:pPr marL="285750" indent="-285750">
              <a:spcAft>
                <a:spcPts val="1200"/>
              </a:spcAft>
              <a:buFont typeface="Arial" panose="020B0604020202020204" pitchFamily="34" charset="0"/>
              <a:buChar char="•"/>
            </a:pPr>
            <a:r>
              <a:rPr lang="en-US" sz="2400" dirty="0"/>
              <a:t>Allows speaking math information unambiguously and concisely</a:t>
            </a:r>
          </a:p>
          <a:p>
            <a:pPr marL="285750" indent="-285750">
              <a:spcAft>
                <a:spcPts val="1200"/>
              </a:spcAft>
              <a:buFont typeface="Arial" panose="020B0604020202020204" pitchFamily="34" charset="0"/>
              <a:buChar char="•"/>
            </a:pPr>
            <a:r>
              <a:rPr lang="en-US" sz="2400" dirty="0"/>
              <a:t>Uses a special grammar and lexicon that follows how the Nemeth Code linearizes mathematics:</a:t>
            </a:r>
          </a:p>
          <a:p>
            <a:pPr marL="287338">
              <a:spcAft>
                <a:spcPts val="0"/>
              </a:spcAft>
            </a:pPr>
            <a:r>
              <a:rPr lang="en-US" sz="2400" noProof="1">
                <a:solidFill>
                  <a:schemeClr val="accent6"/>
                </a:solidFill>
              </a:rPr>
              <a:t>[Begin math]</a:t>
            </a:r>
          </a:p>
          <a:p>
            <a:pPr marL="457200">
              <a:spcAft>
                <a:spcPts val="0"/>
              </a:spcAft>
            </a:pPr>
            <a:r>
              <a:rPr lang="en-US" sz="2400" noProof="1">
                <a:solidFill>
                  <a:schemeClr val="accent6"/>
                </a:solidFill>
              </a:rPr>
              <a:t>x equals StartFraction </a:t>
            </a:r>
            <a:br>
              <a:rPr lang="en-US" sz="2400" noProof="1">
                <a:solidFill>
                  <a:schemeClr val="accent6"/>
                </a:solidFill>
              </a:rPr>
            </a:br>
            <a:r>
              <a:rPr lang="en-US" sz="2400" noProof="1">
                <a:solidFill>
                  <a:schemeClr val="accent6"/>
                </a:solidFill>
              </a:rPr>
              <a:t>negative b plus-or-minus StartRoot </a:t>
            </a:r>
            <a:br>
              <a:rPr lang="en-US" sz="2400" noProof="1">
                <a:solidFill>
                  <a:schemeClr val="accent6"/>
                </a:solidFill>
              </a:rPr>
            </a:br>
            <a:r>
              <a:rPr lang="en-US" sz="2400" noProof="1">
                <a:solidFill>
                  <a:schemeClr val="accent6"/>
                </a:solidFill>
              </a:rPr>
              <a:t>b squared minus 4 a c EndRoot Over </a:t>
            </a:r>
            <a:br>
              <a:rPr lang="en-US" sz="2400" noProof="1">
                <a:solidFill>
                  <a:schemeClr val="accent6"/>
                </a:solidFill>
              </a:rPr>
            </a:br>
            <a:r>
              <a:rPr lang="en-US" sz="2400" noProof="1">
                <a:solidFill>
                  <a:schemeClr val="accent6"/>
                </a:solidFill>
              </a:rPr>
              <a:t>2 a EndFraction</a:t>
            </a:r>
          </a:p>
          <a:p>
            <a:pPr marL="287338">
              <a:spcAft>
                <a:spcPts val="0"/>
              </a:spcAft>
            </a:pPr>
            <a:r>
              <a:rPr lang="en-US" sz="2400" noProof="1">
                <a:solidFill>
                  <a:schemeClr val="accent6"/>
                </a:solidFill>
              </a:rPr>
              <a:t>[End math]</a:t>
            </a:r>
          </a:p>
        </p:txBody>
      </p:sp>
      <p:pic>
        <p:nvPicPr>
          <p:cNvPr id="5" name="Content Placeholder 4">
            <a:extLst>
              <a:ext uri="{FF2B5EF4-FFF2-40B4-BE49-F238E27FC236}">
                <a16:creationId xmlns:a16="http://schemas.microsoft.com/office/drawing/2014/main" id="{2728806F-BFE8-066B-EABE-539935314D0B}"/>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5715318" y="3818489"/>
            <a:ext cx="3175850" cy="1093670"/>
          </a:xfrm>
          <a:prstGeom prst="rect">
            <a:avLst/>
          </a:prstGeom>
        </p:spPr>
      </p:pic>
      <p:sp>
        <p:nvSpPr>
          <p:cNvPr id="2" name="Slide Number Placeholder 1">
            <a:extLst>
              <a:ext uri="{FF2B5EF4-FFF2-40B4-BE49-F238E27FC236}">
                <a16:creationId xmlns:a16="http://schemas.microsoft.com/office/drawing/2014/main" id="{8F838B67-9624-6D1A-62D7-1F392AD57516}"/>
              </a:ext>
            </a:extLst>
          </p:cNvPr>
          <p:cNvSpPr>
            <a:spLocks noGrp="1"/>
          </p:cNvSpPr>
          <p:nvPr>
            <p:ph type="sldNum" sz="quarter" idx="11"/>
          </p:nvPr>
        </p:nvSpPr>
        <p:spPr/>
        <p:txBody>
          <a:bodyPr/>
          <a:lstStyle/>
          <a:p>
            <a:fld id="{CCCA1E73-8E84-49CD-93F4-B3B8626091A0}" type="slidenum">
              <a:rPr lang="en-US" smtClean="0"/>
              <a:pPr/>
              <a:t>27</a:t>
            </a:fld>
            <a:endParaRPr lang="en-US"/>
          </a:p>
        </p:txBody>
      </p:sp>
    </p:spTree>
    <p:extLst>
      <p:ext uri="{BB962C8B-B14F-4D97-AF65-F5344CB8AC3E}">
        <p14:creationId xmlns:p14="http://schemas.microsoft.com/office/powerpoint/2010/main" val="2842812406"/>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892E-F3AB-4894-8EF5-C35E57ECA76B}"/>
              </a:ext>
            </a:extLst>
          </p:cNvPr>
          <p:cNvSpPr>
            <a:spLocks noGrp="1"/>
          </p:cNvSpPr>
          <p:nvPr>
            <p:ph type="title"/>
          </p:nvPr>
        </p:nvSpPr>
        <p:spPr/>
        <p:txBody>
          <a:bodyPr/>
          <a:lstStyle/>
          <a:p>
            <a:r>
              <a:rPr lang="en-US" dirty="0"/>
              <a:t>MathSpeak Core Specification</a:t>
            </a:r>
          </a:p>
        </p:txBody>
      </p:sp>
      <p:pic>
        <p:nvPicPr>
          <p:cNvPr id="7" name="Picture Placeholder 5">
            <a:extLst>
              <a:ext uri="{FF2B5EF4-FFF2-40B4-BE49-F238E27FC236}">
                <a16:creationId xmlns:a16="http://schemas.microsoft.com/office/drawing/2014/main" id="{EB0477C7-FCDE-A0EC-B4FA-79C9A243F3B0}"/>
              </a:ext>
              <a:ext uri="{C183D7F6-B498-43B3-948B-1728B52AA6E4}">
                <adec:decorative xmlns:adec="http://schemas.microsoft.com/office/drawing/2017/decorative" val="1"/>
              </a:ext>
            </a:extLst>
          </p:cNvPr>
          <p:cNvPicPr>
            <a:picLocks noGrp="1" noChangeAspect="1"/>
          </p:cNvPicPr>
          <p:nvPr>
            <p:ph sz="quarter" idx="10"/>
          </p:nvPr>
        </p:nvPicPr>
        <p:blipFill>
          <a:blip r:embed="rId2"/>
          <a:stretch>
            <a:fillRect/>
          </a:stretch>
        </p:blipFill>
        <p:spPr>
          <a:xfrm>
            <a:off x="1984663" y="969425"/>
            <a:ext cx="5174674" cy="2698607"/>
          </a:xfrm>
        </p:spPr>
      </p:pic>
      <p:sp>
        <p:nvSpPr>
          <p:cNvPr id="5" name="Content Placeholder 4">
            <a:extLst>
              <a:ext uri="{FF2B5EF4-FFF2-40B4-BE49-F238E27FC236}">
                <a16:creationId xmlns:a16="http://schemas.microsoft.com/office/drawing/2014/main" id="{361D1D2E-7D6C-2B37-4877-04FB9F7405E3}"/>
              </a:ext>
            </a:extLst>
          </p:cNvPr>
          <p:cNvSpPr>
            <a:spLocks noGrp="1"/>
          </p:cNvSpPr>
          <p:nvPr>
            <p:ph sz="quarter" idx="12"/>
          </p:nvPr>
        </p:nvSpPr>
        <p:spPr>
          <a:xfrm>
            <a:off x="228600" y="3759057"/>
            <a:ext cx="8677800" cy="2348383"/>
          </a:xfrm>
        </p:spPr>
        <p:txBody>
          <a:bodyPr/>
          <a:lstStyle/>
          <a:p>
            <a:pPr marL="285750" indent="-285750">
              <a:spcAft>
                <a:spcPts val="600"/>
              </a:spcAft>
              <a:buClr>
                <a:schemeClr val="bg1"/>
              </a:buClr>
              <a:buFont typeface="Arial" panose="020B0604020202020204" pitchFamily="34" charset="0"/>
              <a:buChar char="•"/>
            </a:pPr>
            <a:r>
              <a:rPr lang="en-US" sz="2400" b="1" dirty="0"/>
              <a:t>Introduction to MathSpeak Grammar: </a:t>
            </a:r>
            <a:r>
              <a:rPr lang="en-US" sz="2400" dirty="0">
                <a:solidFill>
                  <a:schemeClr val="tx2">
                    <a:lumMod val="40000"/>
                    <a:lumOff val="60000"/>
                  </a:schemeClr>
                </a:solidFill>
                <a:hlinkClick r:id="rId3">
                  <a:extLst>
                    <a:ext uri="{A12FA001-AC4F-418D-AE19-62706E023703}">
                      <ahyp:hlinkClr xmlns:ahyp="http://schemas.microsoft.com/office/drawing/2018/hyperlinkcolor" val="tx"/>
                    </a:ext>
                  </a:extLst>
                </a:hlinkClick>
              </a:rPr>
              <a:t>https://www.seewritehear.com/learn/the-fundamental-problem-of-spoken-mathematics/</a:t>
            </a:r>
            <a:endParaRPr lang="en-US" sz="2400" dirty="0">
              <a:solidFill>
                <a:schemeClr val="tx2">
                  <a:lumMod val="40000"/>
                  <a:lumOff val="60000"/>
                </a:schemeClr>
              </a:solidFill>
            </a:endParaRPr>
          </a:p>
          <a:p>
            <a:pPr marL="285750" indent="-285750">
              <a:spcAft>
                <a:spcPts val="600"/>
              </a:spcAft>
              <a:buClr>
                <a:schemeClr val="bg1"/>
              </a:buClr>
              <a:buFont typeface="Arial" panose="020B0604020202020204" pitchFamily="34" charset="0"/>
              <a:buChar char="•"/>
            </a:pPr>
            <a:r>
              <a:rPr lang="en-US" sz="2400" b="1" dirty="0"/>
              <a:t>MathSpeak Grammar Specification: </a:t>
            </a:r>
            <a:r>
              <a:rPr lang="en-US" sz="2400" dirty="0">
                <a:solidFill>
                  <a:schemeClr val="tx2">
                    <a:lumMod val="40000"/>
                    <a:lumOff val="60000"/>
                  </a:schemeClr>
                </a:solidFill>
                <a:hlinkClick r:id="rId4">
                  <a:extLst>
                    <a:ext uri="{A12FA001-AC4F-418D-AE19-62706E023703}">
                      <ahyp:hlinkClr xmlns:ahyp="http://schemas.microsoft.com/office/drawing/2018/hyperlinkcolor" val="tx"/>
                    </a:ext>
                  </a:extLst>
                </a:hlinkClick>
              </a:rPr>
              <a:t>https://www.seewritehear.com/accessible-mathml/mathspeak/examples/grammar-rules/index.php</a:t>
            </a:r>
            <a:endParaRPr lang="en-US" sz="2400" dirty="0">
              <a:solidFill>
                <a:schemeClr val="tx2">
                  <a:lumMod val="40000"/>
                  <a:lumOff val="60000"/>
                </a:schemeClr>
              </a:solidFill>
            </a:endParaRPr>
          </a:p>
          <a:p>
            <a:endParaRPr lang="en-US" dirty="0"/>
          </a:p>
        </p:txBody>
      </p:sp>
      <p:sp>
        <p:nvSpPr>
          <p:cNvPr id="8" name="Slide Number Placeholder 7">
            <a:extLst>
              <a:ext uri="{FF2B5EF4-FFF2-40B4-BE49-F238E27FC236}">
                <a16:creationId xmlns:a16="http://schemas.microsoft.com/office/drawing/2014/main" id="{E25B15BA-7A9D-04CA-B98A-2817FFA05A9A}"/>
              </a:ext>
            </a:extLst>
          </p:cNvPr>
          <p:cNvSpPr>
            <a:spLocks noGrp="1"/>
          </p:cNvSpPr>
          <p:nvPr>
            <p:ph type="sldNum" sz="quarter" idx="11"/>
          </p:nvPr>
        </p:nvSpPr>
        <p:spPr/>
        <p:txBody>
          <a:bodyPr/>
          <a:lstStyle/>
          <a:p>
            <a:fld id="{CCCA1E73-8E84-49CD-93F4-B3B8626091A0}" type="slidenum">
              <a:rPr lang="en-US" smtClean="0"/>
              <a:pPr/>
              <a:t>28</a:t>
            </a:fld>
            <a:endParaRPr lang="en-US"/>
          </a:p>
        </p:txBody>
      </p:sp>
    </p:spTree>
    <p:extLst>
      <p:ext uri="{BB962C8B-B14F-4D97-AF65-F5344CB8AC3E}">
        <p14:creationId xmlns:p14="http://schemas.microsoft.com/office/powerpoint/2010/main" val="466690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ctrTitle"/>
          </p:nvPr>
        </p:nvSpPr>
        <p:spPr/>
        <p:txBody>
          <a:bodyPr>
            <a:normAutofit/>
          </a:bodyPr>
          <a:lstStyle/>
          <a:p>
            <a:r>
              <a:rPr lang="en-US" dirty="0"/>
              <a:t>The ClearSpeak Grammar</a:t>
            </a:r>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a:xfrm>
            <a:off x="113211" y="896983"/>
            <a:ext cx="8891452" cy="5184730"/>
          </a:xfrm>
        </p:spPr>
        <p:txBody>
          <a:bodyPr>
            <a:normAutofit lnSpcReduction="10000"/>
          </a:bodyPr>
          <a:lstStyle/>
          <a:p>
            <a:pPr marL="285750" indent="-285750">
              <a:spcAft>
                <a:spcPts val="300"/>
              </a:spcAft>
              <a:buFont typeface="Arial" panose="020B0604020202020204" pitchFamily="34" charset="0"/>
              <a:buChar char="•"/>
            </a:pPr>
            <a:r>
              <a:rPr lang="en-US" sz="2400" dirty="0"/>
              <a:t>Developed by:</a:t>
            </a:r>
          </a:p>
          <a:p>
            <a:pPr lvl="1">
              <a:spcAft>
                <a:spcPts val="300"/>
              </a:spcAft>
              <a:buFont typeface="Arial" panose="020B0604020202020204" pitchFamily="34" charset="0"/>
              <a:buChar char="‒"/>
            </a:pPr>
            <a:r>
              <a:rPr lang="en-US" sz="2400" dirty="0"/>
              <a:t>Lois Frankel and Beth </a:t>
            </a:r>
            <a:r>
              <a:rPr lang="en-US" sz="2400" dirty="0" err="1"/>
              <a:t>Browstein</a:t>
            </a:r>
            <a:r>
              <a:rPr lang="en-US" sz="2400" dirty="0"/>
              <a:t>, Educational Testing Service</a:t>
            </a:r>
          </a:p>
          <a:p>
            <a:pPr lvl="1">
              <a:spcAft>
                <a:spcPts val="300"/>
              </a:spcAft>
              <a:buFont typeface="Arial" panose="020B0604020202020204" pitchFamily="34" charset="0"/>
              <a:buChar char="‒"/>
            </a:pPr>
            <a:r>
              <a:rPr lang="en-US" sz="2400" dirty="0"/>
              <a:t>Neil Soiffer, Design Science, Inc. (at the time)</a:t>
            </a:r>
          </a:p>
          <a:p>
            <a:pPr marL="285750" indent="-285750">
              <a:spcAft>
                <a:spcPts val="1200"/>
              </a:spcAft>
              <a:buFont typeface="Arial" panose="020B0604020202020204" pitchFamily="34" charset="0"/>
              <a:buChar char="•"/>
            </a:pPr>
            <a:r>
              <a:rPr lang="en-US" sz="2400" b="0" i="0" dirty="0">
                <a:effectLst/>
                <a:latin typeface="Open Sans" panose="020B0606030504020204" pitchFamily="34" charset="0"/>
              </a:rPr>
              <a:t>Create rules for math expressions typical of high school-level algebra that produce speech like the speech used in typical classrooms.</a:t>
            </a:r>
            <a:r>
              <a:rPr lang="en-US" sz="2400" dirty="0"/>
              <a:t> </a:t>
            </a:r>
          </a:p>
          <a:p>
            <a:pPr marL="285750" indent="-285750">
              <a:spcAft>
                <a:spcPts val="1200"/>
              </a:spcAft>
              <a:buFont typeface="Arial" panose="020B0604020202020204" pitchFamily="34" charset="0"/>
              <a:buChar char="•"/>
            </a:pPr>
            <a:r>
              <a:rPr lang="en-US" sz="2400" dirty="0"/>
              <a:t>Designed along with flexible authoring and content-user tools</a:t>
            </a:r>
          </a:p>
          <a:p>
            <a:pPr marL="287338">
              <a:spcAft>
                <a:spcPts val="0"/>
              </a:spcAft>
            </a:pPr>
            <a:r>
              <a:rPr lang="en-US" sz="2400" dirty="0">
                <a:solidFill>
                  <a:schemeClr val="accent6"/>
                </a:solidFill>
              </a:rPr>
              <a:t>[Begin math] </a:t>
            </a:r>
          </a:p>
          <a:p>
            <a:pPr marL="457200">
              <a:spcAft>
                <a:spcPts val="0"/>
              </a:spcAft>
            </a:pPr>
            <a:r>
              <a:rPr lang="en-US" sz="2400" dirty="0">
                <a:solidFill>
                  <a:schemeClr val="accent6"/>
                </a:solidFill>
              </a:rPr>
              <a:t>x equals the fraction with</a:t>
            </a:r>
            <a:br>
              <a:rPr lang="en-US" sz="2400" dirty="0">
                <a:solidFill>
                  <a:schemeClr val="accent6"/>
                </a:solidFill>
              </a:rPr>
            </a:br>
            <a:r>
              <a:rPr lang="en-US" sz="2400" dirty="0">
                <a:solidFill>
                  <a:schemeClr val="accent6"/>
                </a:solidFill>
              </a:rPr>
              <a:t>numerator negative b + or - the square </a:t>
            </a:r>
            <a:br>
              <a:rPr lang="en-US" sz="2400" dirty="0">
                <a:solidFill>
                  <a:schemeClr val="accent6"/>
                </a:solidFill>
              </a:rPr>
            </a:br>
            <a:r>
              <a:rPr lang="en-US" sz="2400" dirty="0">
                <a:solidFill>
                  <a:schemeClr val="accent6"/>
                </a:solidFill>
              </a:rPr>
              <a:t>root of b squared minus 4 a c and</a:t>
            </a:r>
            <a:br>
              <a:rPr lang="en-US" sz="2400" dirty="0">
                <a:solidFill>
                  <a:schemeClr val="accent6"/>
                </a:solidFill>
              </a:rPr>
            </a:br>
            <a:r>
              <a:rPr lang="en-US" sz="2400" dirty="0">
                <a:solidFill>
                  <a:schemeClr val="accent6"/>
                </a:solidFill>
              </a:rPr>
              <a:t>denominator 2 a </a:t>
            </a:r>
          </a:p>
          <a:p>
            <a:pPr marL="287338"/>
            <a:r>
              <a:rPr lang="en-US" sz="2400" dirty="0">
                <a:solidFill>
                  <a:schemeClr val="accent6"/>
                </a:solidFill>
              </a:rPr>
              <a:t>[End math]</a:t>
            </a:r>
          </a:p>
        </p:txBody>
      </p:sp>
      <p:pic>
        <p:nvPicPr>
          <p:cNvPr id="3" name="Picture 2" descr="Quadratic equation as rendered in MathML  on a webpage. It's the same mathematics as the ClearSpeak Grammar example on this slide.">
            <a:extLst>
              <a:ext uri="{FF2B5EF4-FFF2-40B4-BE49-F238E27FC236}">
                <a16:creationId xmlns:a16="http://schemas.microsoft.com/office/drawing/2014/main" id="{5F0FE1C0-A1B3-409C-BD82-75464432C056}"/>
              </a:ext>
            </a:extLst>
          </p:cNvPr>
          <p:cNvPicPr>
            <a:picLocks noChangeAspect="1"/>
          </p:cNvPicPr>
          <p:nvPr/>
        </p:nvPicPr>
        <p:blipFill>
          <a:blip r:embed="rId3"/>
          <a:stretch>
            <a:fillRect/>
          </a:stretch>
        </p:blipFill>
        <p:spPr>
          <a:xfrm>
            <a:off x="6076949" y="4419582"/>
            <a:ext cx="2636887" cy="908067"/>
          </a:xfrm>
          <a:prstGeom prst="rect">
            <a:avLst/>
          </a:prstGeom>
        </p:spPr>
      </p:pic>
      <p:sp>
        <p:nvSpPr>
          <p:cNvPr id="2" name="Slide Number Placeholder 1">
            <a:extLst>
              <a:ext uri="{FF2B5EF4-FFF2-40B4-BE49-F238E27FC236}">
                <a16:creationId xmlns:a16="http://schemas.microsoft.com/office/drawing/2014/main" id="{DF9CB39E-B183-F135-7A04-FECFBA567ACA}"/>
              </a:ext>
            </a:extLst>
          </p:cNvPr>
          <p:cNvSpPr>
            <a:spLocks noGrp="1"/>
          </p:cNvSpPr>
          <p:nvPr>
            <p:ph type="sldNum" sz="quarter" idx="11"/>
          </p:nvPr>
        </p:nvSpPr>
        <p:spPr/>
        <p:txBody>
          <a:bodyPr/>
          <a:lstStyle/>
          <a:p>
            <a:fld id="{CCCA1E73-8E84-49CD-93F4-B3B8626091A0}" type="slidenum">
              <a:rPr lang="en-US" smtClean="0"/>
              <a:pPr/>
              <a:t>29</a:t>
            </a:fld>
            <a:endParaRPr lang="en-US"/>
          </a:p>
        </p:txBody>
      </p:sp>
    </p:spTree>
    <p:extLst>
      <p:ext uri="{BB962C8B-B14F-4D97-AF65-F5344CB8AC3E}">
        <p14:creationId xmlns:p14="http://schemas.microsoft.com/office/powerpoint/2010/main" val="2074734553"/>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B3064-5B72-41D6-908F-E93470D31CD0}"/>
              </a:ext>
            </a:extLst>
          </p:cNvPr>
          <p:cNvSpPr>
            <a:spLocks noGrp="1"/>
          </p:cNvSpPr>
          <p:nvPr>
            <p:ph type="ctrTitle"/>
          </p:nvPr>
        </p:nvSpPr>
        <p:spPr/>
        <p:txBody>
          <a:bodyPr/>
          <a:lstStyle/>
          <a:p>
            <a:r>
              <a:rPr lang="en-US"/>
              <a:t>Electronic Braille Has Its Downsides Too</a:t>
            </a:r>
          </a:p>
        </p:txBody>
      </p:sp>
      <p:sp>
        <p:nvSpPr>
          <p:cNvPr id="3" name="Content Placeholder 2">
            <a:extLst>
              <a:ext uri="{FF2B5EF4-FFF2-40B4-BE49-F238E27FC236}">
                <a16:creationId xmlns:a16="http://schemas.microsoft.com/office/drawing/2014/main" id="{712D77D0-7DE6-42FD-A8BE-163A813A93F3}"/>
              </a:ext>
            </a:extLst>
          </p:cNvPr>
          <p:cNvSpPr>
            <a:spLocks noGrp="1"/>
          </p:cNvSpPr>
          <p:nvPr>
            <p:ph sz="quarter" idx="10"/>
          </p:nvPr>
        </p:nvSpPr>
        <p:spPr>
          <a:xfrm>
            <a:off x="411162" y="1023731"/>
            <a:ext cx="5462864" cy="5247860"/>
          </a:xfrm>
        </p:spPr>
        <p:txBody>
          <a:bodyPr>
            <a:normAutofit lnSpcReduction="10000"/>
          </a:bodyPr>
          <a:lstStyle/>
          <a:p>
            <a:pPr>
              <a:spcAft>
                <a:spcPts val="1000"/>
              </a:spcAft>
            </a:pPr>
            <a:r>
              <a:rPr lang="en-US" sz="2400" dirty="0"/>
              <a:t>Electronic braille solves the physical space needs problem, but:</a:t>
            </a:r>
          </a:p>
          <a:p>
            <a:pPr marL="342900" indent="-342900">
              <a:spcAft>
                <a:spcPts val="1000"/>
              </a:spcAft>
              <a:buClr>
                <a:schemeClr val="bg1"/>
              </a:buClr>
              <a:buFont typeface="Arial" panose="020B0604020202020204" pitchFamily="34" charset="0"/>
              <a:buChar char="•"/>
            </a:pPr>
            <a:r>
              <a:rPr lang="en-US" sz="2400" dirty="0"/>
              <a:t>Not everyone knows braille and a math braille code</a:t>
            </a:r>
          </a:p>
          <a:p>
            <a:pPr marL="342900" indent="-342900">
              <a:spcAft>
                <a:spcPts val="1000"/>
              </a:spcAft>
              <a:buClr>
                <a:schemeClr val="bg1"/>
              </a:buClr>
              <a:buFont typeface="Arial" panose="020B0604020202020204" pitchFamily="34" charset="0"/>
              <a:buChar char="•"/>
            </a:pPr>
            <a:r>
              <a:rPr lang="en-US" sz="2400" dirty="0"/>
              <a:t>Some may no longer be able to read braille due to neuropathy or diabetes</a:t>
            </a:r>
          </a:p>
          <a:p>
            <a:pPr marL="342900" indent="-342900">
              <a:spcAft>
                <a:spcPts val="1000"/>
              </a:spcAft>
              <a:buClr>
                <a:schemeClr val="bg1"/>
              </a:buClr>
              <a:buFont typeface="Arial" panose="020B0604020202020204" pitchFamily="34" charset="0"/>
              <a:buChar char="•"/>
            </a:pPr>
            <a:r>
              <a:rPr lang="en-US" sz="2400" dirty="0"/>
              <a:t>Not everyone has a braille display or carries it around everywhere</a:t>
            </a:r>
          </a:p>
          <a:p>
            <a:pPr marL="342900" indent="-342900">
              <a:spcAft>
                <a:spcPts val="1000"/>
              </a:spcAft>
              <a:buClr>
                <a:schemeClr val="bg1"/>
              </a:buClr>
              <a:buFont typeface="Arial" panose="020B0604020202020204" pitchFamily="34" charset="0"/>
              <a:buChar char="•"/>
            </a:pPr>
            <a:r>
              <a:rPr lang="en-US" sz="2400" dirty="0"/>
              <a:t>Electronic braille can be expensive and take a long time to produce</a:t>
            </a:r>
          </a:p>
          <a:p>
            <a:pPr marL="342900" indent="-342900">
              <a:spcAft>
                <a:spcPts val="1000"/>
              </a:spcAft>
              <a:buClr>
                <a:schemeClr val="bg1"/>
              </a:buClr>
              <a:buFont typeface="Arial" panose="020B0604020202020204" pitchFamily="34" charset="0"/>
              <a:buChar char="•"/>
            </a:pPr>
            <a:r>
              <a:rPr lang="en-US" sz="2400" dirty="0"/>
              <a:t>Many programs handle automatic math braille translation poorly</a:t>
            </a:r>
            <a:endParaRPr lang="en-US" sz="2400" i="1" dirty="0"/>
          </a:p>
        </p:txBody>
      </p:sp>
      <p:pic>
        <p:nvPicPr>
          <p:cNvPr id="6" name="Picture Placeholder 5" descr="An electronic braille display sitting under a standard pc keyboard.">
            <a:extLst>
              <a:ext uri="{FF2B5EF4-FFF2-40B4-BE49-F238E27FC236}">
                <a16:creationId xmlns:a16="http://schemas.microsoft.com/office/drawing/2014/main" id="{D071E69F-2585-481B-AC16-2CED1D2A6C06}"/>
              </a:ext>
            </a:extLst>
          </p:cNvPr>
          <p:cNvPicPr>
            <a:picLocks noGrp="1" noChangeAspect="1"/>
          </p:cNvPicPr>
          <p:nvPr>
            <p:ph type="pic" sz="quarter" idx="11"/>
          </p:nvPr>
        </p:nvPicPr>
        <p:blipFill>
          <a:blip r:embed="rId3"/>
          <a:srcRect l="18717" r="18717"/>
          <a:stretch>
            <a:fillRect/>
          </a:stretch>
        </p:blipFill>
        <p:spPr>
          <a:xfrm>
            <a:off x="5973789" y="1023731"/>
            <a:ext cx="2759049" cy="2939477"/>
          </a:xfrm>
        </p:spPr>
      </p:pic>
      <p:sp>
        <p:nvSpPr>
          <p:cNvPr id="4" name="Slide Number Placeholder 3">
            <a:extLst>
              <a:ext uri="{FF2B5EF4-FFF2-40B4-BE49-F238E27FC236}">
                <a16:creationId xmlns:a16="http://schemas.microsoft.com/office/drawing/2014/main" id="{8FECB20B-01C6-7FBA-F635-F4519DAD1D3D}"/>
              </a:ext>
            </a:extLst>
          </p:cNvPr>
          <p:cNvSpPr>
            <a:spLocks noGrp="1"/>
          </p:cNvSpPr>
          <p:nvPr>
            <p:ph type="sldNum" sz="quarter" idx="12"/>
          </p:nvPr>
        </p:nvSpPr>
        <p:spPr/>
        <p:txBody>
          <a:bodyPr/>
          <a:lstStyle/>
          <a:p>
            <a:fld id="{CCCA1E73-8E84-49CD-93F4-B3B8626091A0}" type="slidenum">
              <a:rPr lang="en-US" smtClean="0"/>
              <a:pPr/>
              <a:t>3</a:t>
            </a:fld>
            <a:endParaRPr lang="en-US"/>
          </a:p>
        </p:txBody>
      </p:sp>
    </p:spTree>
    <p:extLst>
      <p:ext uri="{BB962C8B-B14F-4D97-AF65-F5344CB8AC3E}">
        <p14:creationId xmlns:p14="http://schemas.microsoft.com/office/powerpoint/2010/main" val="15384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A016-2619-4AAA-9D06-180A931698C3}"/>
              </a:ext>
            </a:extLst>
          </p:cNvPr>
          <p:cNvSpPr>
            <a:spLocks noGrp="1"/>
          </p:cNvSpPr>
          <p:nvPr>
            <p:ph type="ctrTitle"/>
          </p:nvPr>
        </p:nvSpPr>
        <p:spPr>
          <a:xfrm>
            <a:off x="220043" y="173478"/>
            <a:ext cx="9115546" cy="638906"/>
          </a:xfrm>
        </p:spPr>
        <p:txBody>
          <a:bodyPr>
            <a:normAutofit/>
          </a:bodyPr>
          <a:lstStyle/>
          <a:p>
            <a:r>
              <a:rPr lang="en-US" dirty="0"/>
              <a:t>ClearSpeak Grammar Spec, Tutorial, History</a:t>
            </a:r>
          </a:p>
        </p:txBody>
      </p:sp>
      <p:pic>
        <p:nvPicPr>
          <p:cNvPr id="6" name="Picture Placeholder 5">
            <a:extLst>
              <a:ext uri="{FF2B5EF4-FFF2-40B4-BE49-F238E27FC236}">
                <a16:creationId xmlns:a16="http://schemas.microsoft.com/office/drawing/2014/main" id="{F3C2D060-60FB-4A2B-AB72-F68284CA9C5E}"/>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t="91" b="37672"/>
          <a:stretch/>
        </p:blipFill>
        <p:spPr>
          <a:xfrm>
            <a:off x="2025424" y="926698"/>
            <a:ext cx="5093153" cy="2598811"/>
          </a:xfrm>
        </p:spPr>
      </p:pic>
      <p:sp>
        <p:nvSpPr>
          <p:cNvPr id="3" name="Content Placeholder 2">
            <a:extLst>
              <a:ext uri="{FF2B5EF4-FFF2-40B4-BE49-F238E27FC236}">
                <a16:creationId xmlns:a16="http://schemas.microsoft.com/office/drawing/2014/main" id="{C9DD54BE-AD1D-4609-9146-DCBDE98039C1}"/>
              </a:ext>
            </a:extLst>
          </p:cNvPr>
          <p:cNvSpPr>
            <a:spLocks noGrp="1"/>
          </p:cNvSpPr>
          <p:nvPr>
            <p:ph sz="quarter" idx="10"/>
          </p:nvPr>
        </p:nvSpPr>
        <p:spPr>
          <a:xfrm>
            <a:off x="236438" y="3733800"/>
            <a:ext cx="8671125" cy="2527664"/>
          </a:xfrm>
        </p:spPr>
        <p:txBody>
          <a:bodyPr>
            <a:normAutofit/>
          </a:bodyPr>
          <a:lstStyle/>
          <a:p>
            <a:r>
              <a:rPr lang="en-US" sz="2200" dirty="0"/>
              <a:t>In the MathType documentation on the Wiris website, you can find a page on ClearSpeak. It used to include early presentations, tutorials, and videos on the thinking behind its development. They described how flexible and customizable it is. Unfortunately, Wiris took much of it down.</a:t>
            </a:r>
          </a:p>
          <a:p>
            <a:r>
              <a:rPr lang="en-US" dirty="0">
                <a:solidFill>
                  <a:schemeClr val="tx2">
                    <a:lumMod val="40000"/>
                    <a:lumOff val="60000"/>
                  </a:schemeClr>
                </a:solidFill>
                <a:hlinkClick r:id="rId4">
                  <a:extLst>
                    <a:ext uri="{A12FA001-AC4F-418D-AE19-62706E023703}">
                      <ahyp:hlinkClr xmlns:ahyp="http://schemas.microsoft.com/office/drawing/2018/hyperlinkcolor" val="tx"/>
                    </a:ext>
                  </a:extLst>
                </a:hlinkClick>
              </a:rPr>
              <a:t>https://docs.wiris.com/en/mathtype/office_tools/accessibility/clearspeak</a:t>
            </a:r>
            <a:r>
              <a:rPr lang="en-US" dirty="0"/>
              <a:t> </a:t>
            </a:r>
          </a:p>
        </p:txBody>
      </p:sp>
      <p:sp>
        <p:nvSpPr>
          <p:cNvPr id="4" name="Slide Number Placeholder 3">
            <a:extLst>
              <a:ext uri="{FF2B5EF4-FFF2-40B4-BE49-F238E27FC236}">
                <a16:creationId xmlns:a16="http://schemas.microsoft.com/office/drawing/2014/main" id="{299871C6-C71A-40E1-8109-19920E99ABB0}"/>
              </a:ext>
            </a:extLst>
          </p:cNvPr>
          <p:cNvSpPr>
            <a:spLocks noGrp="1"/>
          </p:cNvSpPr>
          <p:nvPr>
            <p:ph type="sldNum" sz="quarter" idx="12"/>
          </p:nvPr>
        </p:nvSpPr>
        <p:spPr/>
        <p:txBody>
          <a:bodyPr/>
          <a:lstStyle/>
          <a:p>
            <a:fld id="{CCCA1E73-8E84-49CD-93F4-B3B8626091A0}" type="slidenum">
              <a:rPr lang="en-US" smtClean="0"/>
              <a:pPr/>
              <a:t>30</a:t>
            </a:fld>
            <a:endParaRPr lang="en-US"/>
          </a:p>
        </p:txBody>
      </p:sp>
    </p:spTree>
    <p:extLst>
      <p:ext uri="{BB962C8B-B14F-4D97-AF65-F5344CB8AC3E}">
        <p14:creationId xmlns:p14="http://schemas.microsoft.com/office/powerpoint/2010/main" val="1012762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C6DB-0EC9-7538-455C-894C15DA68E3}"/>
              </a:ext>
            </a:extLst>
          </p:cNvPr>
          <p:cNvSpPr>
            <a:spLocks noGrp="1"/>
          </p:cNvSpPr>
          <p:nvPr>
            <p:ph type="ctrTitle"/>
          </p:nvPr>
        </p:nvSpPr>
        <p:spPr/>
        <p:txBody>
          <a:bodyPr/>
          <a:lstStyle/>
          <a:p>
            <a:r>
              <a:rPr lang="en-US" dirty="0"/>
              <a:t>The SimpleSpeak Grammar</a:t>
            </a:r>
          </a:p>
        </p:txBody>
      </p:sp>
      <p:sp>
        <p:nvSpPr>
          <p:cNvPr id="5" name="Content Placeholder 4">
            <a:extLst>
              <a:ext uri="{FF2B5EF4-FFF2-40B4-BE49-F238E27FC236}">
                <a16:creationId xmlns:a16="http://schemas.microsoft.com/office/drawing/2014/main" id="{A3C68ED0-BB51-9A60-04B4-B2CA2C457B6A}"/>
              </a:ext>
            </a:extLst>
          </p:cNvPr>
          <p:cNvSpPr>
            <a:spLocks noGrp="1"/>
          </p:cNvSpPr>
          <p:nvPr>
            <p:ph sz="quarter" idx="10"/>
          </p:nvPr>
        </p:nvSpPr>
        <p:spPr>
          <a:xfrm>
            <a:off x="228600" y="1060675"/>
            <a:ext cx="7753350" cy="5049838"/>
          </a:xfrm>
        </p:spPr>
        <p:txBody>
          <a:bodyPr/>
          <a:lstStyle/>
          <a:p>
            <a:pPr marL="342900" indent="-342900">
              <a:spcAft>
                <a:spcPts val="400"/>
              </a:spcAft>
              <a:buFont typeface="Arial" panose="020B0604020202020204" pitchFamily="34" charset="0"/>
              <a:buChar char="•"/>
            </a:pPr>
            <a:r>
              <a:rPr lang="en-US" dirty="0"/>
              <a:t>Designed by Neil Soiffer to use less words where possible, yet clearly disambiguate math</a:t>
            </a:r>
          </a:p>
          <a:p>
            <a:pPr marL="342900" indent="-342900">
              <a:spcAft>
                <a:spcPts val="400"/>
              </a:spcAft>
              <a:buFont typeface="Arial" panose="020B0604020202020204" pitchFamily="34" charset="0"/>
              <a:buChar char="•"/>
            </a:pPr>
            <a:r>
              <a:rPr lang="en-US" dirty="0"/>
              <a:t>Speaks common, simple expressions such as 1/x without extra words. </a:t>
            </a:r>
          </a:p>
          <a:p>
            <a:pPr marL="342900" indent="-342900">
              <a:spcAft>
                <a:spcPts val="400"/>
              </a:spcAft>
              <a:buFont typeface="Arial" panose="020B0604020202020204" pitchFamily="34" charset="0"/>
              <a:buChar char="•"/>
            </a:pPr>
            <a:r>
              <a:rPr lang="en-US" dirty="0"/>
              <a:t>More complicated expressions will have begin/end words to clearly disambiguate where the notation begins and ends.</a:t>
            </a:r>
            <a:br>
              <a:rPr lang="en-US" dirty="0"/>
            </a:br>
            <a:br>
              <a:rPr lang="en-US" dirty="0"/>
            </a:br>
            <a:r>
              <a:rPr lang="en-US" dirty="0">
                <a:solidFill>
                  <a:schemeClr val="accent6"/>
                </a:solidFill>
              </a:rPr>
              <a:t>[Begin math] </a:t>
            </a:r>
          </a:p>
          <a:p>
            <a:pPr marL="571500">
              <a:spcAft>
                <a:spcPts val="0"/>
              </a:spcAft>
            </a:pPr>
            <a:r>
              <a:rPr lang="en-US" dirty="0">
                <a:solidFill>
                  <a:schemeClr val="accent6"/>
                </a:solidFill>
              </a:rPr>
              <a:t>x equals; fraction, negative b plus or minus; </a:t>
            </a:r>
          </a:p>
          <a:p>
            <a:pPr marL="571500">
              <a:spcAft>
                <a:spcPts val="0"/>
              </a:spcAft>
            </a:pPr>
            <a:r>
              <a:rPr lang="en-US" dirty="0">
                <a:solidFill>
                  <a:schemeClr val="accent6"/>
                </a:solidFill>
              </a:rPr>
              <a:t>the square root of b squared minus 4 a c end root; </a:t>
            </a:r>
          </a:p>
          <a:p>
            <a:pPr marL="571500">
              <a:spcAft>
                <a:spcPts val="0"/>
              </a:spcAft>
            </a:pPr>
            <a:r>
              <a:rPr lang="en-US" dirty="0">
                <a:solidFill>
                  <a:schemeClr val="accent6"/>
                </a:solidFill>
              </a:rPr>
              <a:t>over, 2 a, end fraction;</a:t>
            </a:r>
          </a:p>
          <a:p>
            <a:pPr marL="342900">
              <a:spcAft>
                <a:spcPts val="0"/>
              </a:spcAft>
            </a:pPr>
            <a:r>
              <a:rPr lang="en-US" dirty="0">
                <a:solidFill>
                  <a:schemeClr val="accent6"/>
                </a:solidFill>
              </a:rPr>
              <a:t>[end math]</a:t>
            </a:r>
          </a:p>
        </p:txBody>
      </p:sp>
      <p:pic>
        <p:nvPicPr>
          <p:cNvPr id="7" name="Content Placeholder 6" descr="Quadratic equation as rendered in MathML  on a webpage. It's the same mathematics as the SimpleSpeak Grammar example on this slide.">
            <a:extLst>
              <a:ext uri="{FF2B5EF4-FFF2-40B4-BE49-F238E27FC236}">
                <a16:creationId xmlns:a16="http://schemas.microsoft.com/office/drawing/2014/main" id="{4A82EBFD-F17B-FB71-FBED-60C673591F78}"/>
              </a:ext>
            </a:extLst>
          </p:cNvPr>
          <p:cNvPicPr>
            <a:picLocks noGrp="1" noChangeAspect="1"/>
          </p:cNvPicPr>
          <p:nvPr>
            <p:ph sz="quarter" idx="12"/>
          </p:nvPr>
        </p:nvPicPr>
        <p:blipFill>
          <a:blip r:embed="rId2"/>
          <a:stretch>
            <a:fillRect/>
          </a:stretch>
        </p:blipFill>
        <p:spPr>
          <a:xfrm>
            <a:off x="6086975" y="5267325"/>
            <a:ext cx="2941187" cy="1012859"/>
          </a:xfrm>
          <a:prstGeom prst="rect">
            <a:avLst/>
          </a:prstGeom>
        </p:spPr>
      </p:pic>
      <p:sp>
        <p:nvSpPr>
          <p:cNvPr id="3" name="Slide Number Placeholder 2">
            <a:extLst>
              <a:ext uri="{FF2B5EF4-FFF2-40B4-BE49-F238E27FC236}">
                <a16:creationId xmlns:a16="http://schemas.microsoft.com/office/drawing/2014/main" id="{B8A5F6D7-8EE7-4542-8976-EA4230A3C8EC}"/>
              </a:ext>
            </a:extLst>
          </p:cNvPr>
          <p:cNvSpPr>
            <a:spLocks noGrp="1"/>
          </p:cNvSpPr>
          <p:nvPr>
            <p:ph type="sldNum" sz="quarter" idx="11"/>
          </p:nvPr>
        </p:nvSpPr>
        <p:spPr/>
        <p:txBody>
          <a:bodyPr/>
          <a:lstStyle/>
          <a:p>
            <a:fld id="{CCCA1E73-8E84-49CD-93F4-B3B8626091A0}" type="slidenum">
              <a:rPr lang="en-US" smtClean="0"/>
              <a:pPr/>
              <a:t>31</a:t>
            </a:fld>
            <a:endParaRPr lang="en-US"/>
          </a:p>
        </p:txBody>
      </p:sp>
    </p:spTree>
    <p:extLst>
      <p:ext uri="{BB962C8B-B14F-4D97-AF65-F5344CB8AC3E}">
        <p14:creationId xmlns:p14="http://schemas.microsoft.com/office/powerpoint/2010/main" val="4191889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63C2-C5E9-48DE-C0F0-013110E95857}"/>
              </a:ext>
            </a:extLst>
          </p:cNvPr>
          <p:cNvSpPr>
            <a:spLocks noGrp="1"/>
          </p:cNvSpPr>
          <p:nvPr>
            <p:ph type="title"/>
          </p:nvPr>
        </p:nvSpPr>
        <p:spPr/>
        <p:txBody>
          <a:bodyPr/>
          <a:lstStyle/>
          <a:p>
            <a:r>
              <a:rPr lang="en-US" dirty="0"/>
              <a:t>Examples of the Speech Grammars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8F0B5C-009C-F87C-837A-B9F3344461D9}"/>
                  </a:ext>
                </a:extLst>
              </p:cNvPr>
              <p:cNvSpPr>
                <a:spLocks noGrp="1"/>
              </p:cNvSpPr>
              <p:nvPr>
                <p:ph sz="quarter" idx="10"/>
              </p:nvPr>
            </p:nvSpPr>
            <p:spPr/>
            <p:txBody>
              <a:bodyPr>
                <a:normAutofit/>
              </a:bodyPr>
              <a:lstStyle/>
              <a:p>
                <a:pPr/>
                <a14:m>
                  <m:oMathPara xmlns:m="http://schemas.openxmlformats.org/officeDocument/2006/math">
                    <m:oMathParaPr>
                      <m:jc m:val="centerGroup"/>
                    </m:oMathParaPr>
                    <m:oMath xmlns:m="http://schemas.openxmlformats.org/officeDocument/2006/math">
                      <m:f>
                        <m:fPr>
                          <m:ctrlPr>
                            <a:rPr lang="en-US" sz="24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400" i="1">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400" i="1">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7</m:t>
                              </m:r>
                            </m:den>
                          </m:f>
                        </m:den>
                      </m:f>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t>ClearSpeak (Medium verbosity):</a:t>
                </a:r>
              </a:p>
              <a:p>
                <a:pPr marL="228600"/>
                <a:r>
                  <a:rPr lang="en-US" dirty="0">
                    <a:solidFill>
                      <a:schemeClr val="accent6"/>
                    </a:solidFill>
                  </a:rPr>
                  <a:t>the fraction with numerator; x plus y; and denominator x minus y plus 5 sevenths;</a:t>
                </a:r>
              </a:p>
              <a:p>
                <a:pPr>
                  <a:spcAft>
                    <a:spcPts val="600"/>
                  </a:spcAft>
                </a:pPr>
                <a:r>
                  <a:rPr lang="en-US" dirty="0"/>
                  <a:t>MathSpeak (Brief verbosity):</a:t>
                </a:r>
              </a:p>
              <a:p>
                <a:pPr marL="228600"/>
                <a:r>
                  <a:rPr lang="en-US" noProof="1">
                    <a:solidFill>
                      <a:schemeClr val="accent6"/>
                    </a:solidFill>
                  </a:rPr>
                  <a:t>StartFrac x plus y Over x minus y plus five sevenths EndFrac</a:t>
                </a:r>
              </a:p>
              <a:p>
                <a:pPr>
                  <a:spcAft>
                    <a:spcPts val="600"/>
                  </a:spcAft>
                </a:pPr>
                <a:r>
                  <a:rPr lang="en-US" dirty="0"/>
                  <a:t>SimpleSpeak (Medium verbosity):</a:t>
                </a:r>
              </a:p>
              <a:p>
                <a:pPr marL="228600"/>
                <a:r>
                  <a:rPr lang="en-US" dirty="0">
                    <a:solidFill>
                      <a:schemeClr val="accent6"/>
                    </a:solidFill>
                  </a:rPr>
                  <a:t>fraction, x plus y, over, x minus y plus 5 sevenths, end fraction;</a:t>
                </a:r>
              </a:p>
            </p:txBody>
          </p:sp>
        </mc:Choice>
        <mc:Fallback xmlns="">
          <p:sp>
            <p:nvSpPr>
              <p:cNvPr id="6" name="Content Placeholder 5">
                <a:extLst>
                  <a:ext uri="{FF2B5EF4-FFF2-40B4-BE49-F238E27FC236}">
                    <a16:creationId xmlns:a16="http://schemas.microsoft.com/office/drawing/2014/main" id="{DF8F0B5C-009C-F87C-837A-B9F3344461D9}"/>
                  </a:ext>
                </a:extLst>
              </p:cNvPr>
              <p:cNvSpPr>
                <a:spLocks noGrp="1" noRot="1" noChangeAspect="1" noMove="1" noResize="1" noEditPoints="1" noAdjustHandles="1" noChangeArrowheads="1" noChangeShapeType="1" noTextEdit="1"/>
              </p:cNvSpPr>
              <p:nvPr>
                <p:ph sz="quarter" idx="10"/>
              </p:nvPr>
            </p:nvSpPr>
            <p:spPr>
              <a:blipFill>
                <a:blip r:embed="rId2"/>
                <a:stretch>
                  <a:fillRect l="-91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89AEE50-E6DC-8BE5-F851-53CA23B5C68B}"/>
              </a:ext>
            </a:extLst>
          </p:cNvPr>
          <p:cNvSpPr>
            <a:spLocks noGrp="1"/>
          </p:cNvSpPr>
          <p:nvPr>
            <p:ph type="sldNum" sz="quarter" idx="11"/>
          </p:nvPr>
        </p:nvSpPr>
        <p:spPr/>
        <p:txBody>
          <a:bodyPr/>
          <a:lstStyle/>
          <a:p>
            <a:fld id="{CCCA1E73-8E84-49CD-93F4-B3B8626091A0}" type="slidenum">
              <a:rPr lang="en-US" smtClean="0"/>
              <a:pPr/>
              <a:t>32</a:t>
            </a:fld>
            <a:endParaRPr lang="en-US"/>
          </a:p>
        </p:txBody>
      </p:sp>
    </p:spTree>
    <p:extLst>
      <p:ext uri="{BB962C8B-B14F-4D97-AF65-F5344CB8AC3E}">
        <p14:creationId xmlns:p14="http://schemas.microsoft.com/office/powerpoint/2010/main" val="4065900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63C2-C5E9-48DE-C0F0-013110E95857}"/>
              </a:ext>
            </a:extLst>
          </p:cNvPr>
          <p:cNvSpPr>
            <a:spLocks noGrp="1"/>
          </p:cNvSpPr>
          <p:nvPr>
            <p:ph type="title"/>
          </p:nvPr>
        </p:nvSpPr>
        <p:spPr/>
        <p:txBody>
          <a:bodyPr/>
          <a:lstStyle/>
          <a:p>
            <a:r>
              <a:rPr lang="en-US" dirty="0"/>
              <a:t>Examples of the Speech Grammars - 1</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8F0B5C-009C-F87C-837A-B9F3344461D9}"/>
                  </a:ext>
                </a:extLst>
              </p:cNvPr>
              <p:cNvSpPr>
                <a:spLocks noGrp="1"/>
              </p:cNvSpPr>
              <p:nvPr>
                <p:ph sz="quarter" idx="10"/>
              </p:nvPr>
            </p:nvSpPr>
            <p:spPr/>
            <p:txBody>
              <a:bodyPr>
                <a:normAutofit/>
              </a:bodyPr>
              <a:lstStyle/>
              <a:p>
                <a:pPr/>
                <a14:m>
                  <m:oMathPara xmlns:m="http://schemas.openxmlformats.org/officeDocument/2006/math">
                    <m:oMathParaPr>
                      <m:jc m:val="centerGroup"/>
                    </m:oMathParaPr>
                    <m:oMath xmlns:m="http://schemas.openxmlformats.org/officeDocument/2006/math">
                      <m:f>
                        <m:fPr>
                          <m:ctrlPr>
                            <a:rPr lang="en-US" sz="24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400" i="1">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400" i="1">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5</m:t>
                          </m:r>
                        </m:num>
                        <m:den>
                          <m:r>
                            <a:rPr lang="en-US" sz="1800" i="1">
                              <a:latin typeface="Cambria Math" panose="02040503050406030204" pitchFamily="18" charset="0"/>
                              <a:ea typeface="Calibri" panose="020F0502020204030204" pitchFamily="34" charset="0"/>
                              <a:cs typeface="Times New Roman" panose="02020603050405020304" pitchFamily="18" charset="0"/>
                            </a:rPr>
                            <m:t>7</m:t>
                          </m:r>
                        </m:den>
                      </m:f>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t>ClearSpeak (Medium verbosity):</a:t>
                </a:r>
              </a:p>
              <a:p>
                <a:pPr marL="228600"/>
                <a:r>
                  <a:rPr lang="en-US" dirty="0">
                    <a:solidFill>
                      <a:schemeClr val="accent6"/>
                    </a:solidFill>
                  </a:rPr>
                  <a:t>the fraction with numerator; x plus y; and denominator x minus y; plus 5 sevenths</a:t>
                </a:r>
              </a:p>
              <a:p>
                <a:pPr>
                  <a:spcAft>
                    <a:spcPts val="600"/>
                  </a:spcAft>
                </a:pPr>
                <a:r>
                  <a:rPr lang="en-US" dirty="0"/>
                  <a:t>MathSpeak (Brief verbosity):</a:t>
                </a:r>
              </a:p>
              <a:p>
                <a:pPr marL="228600"/>
                <a:r>
                  <a:rPr lang="en-US" noProof="1">
                    <a:solidFill>
                      <a:schemeClr val="accent6"/>
                    </a:solidFill>
                  </a:rPr>
                  <a:t>StartFraction x plus y Over x minus y EndFraction plus five sevenths</a:t>
                </a:r>
              </a:p>
              <a:p>
                <a:pPr>
                  <a:spcAft>
                    <a:spcPts val="600"/>
                  </a:spcAft>
                </a:pPr>
                <a:r>
                  <a:rPr lang="en-US" dirty="0"/>
                  <a:t>SimpleSpeak (Medium verbosity):</a:t>
                </a:r>
              </a:p>
              <a:p>
                <a:pPr marL="228600"/>
                <a:r>
                  <a:rPr lang="en-US" dirty="0">
                    <a:solidFill>
                      <a:schemeClr val="accent6"/>
                    </a:solidFill>
                  </a:rPr>
                  <a:t>fraction, x plus y, over, x minus y, end fraction; plus 5 sevenths</a:t>
                </a:r>
              </a:p>
            </p:txBody>
          </p:sp>
        </mc:Choice>
        <mc:Fallback xmlns="">
          <p:sp>
            <p:nvSpPr>
              <p:cNvPr id="6" name="Content Placeholder 5">
                <a:extLst>
                  <a:ext uri="{FF2B5EF4-FFF2-40B4-BE49-F238E27FC236}">
                    <a16:creationId xmlns:a16="http://schemas.microsoft.com/office/drawing/2014/main" id="{DF8F0B5C-009C-F87C-837A-B9F3344461D9}"/>
                  </a:ext>
                </a:extLst>
              </p:cNvPr>
              <p:cNvSpPr>
                <a:spLocks noGrp="1" noRot="1" noChangeAspect="1" noMove="1" noResize="1" noEditPoints="1" noAdjustHandles="1" noChangeArrowheads="1" noChangeShapeType="1" noTextEdit="1"/>
              </p:cNvSpPr>
              <p:nvPr>
                <p:ph sz="quarter" idx="10"/>
              </p:nvPr>
            </p:nvSpPr>
            <p:spPr>
              <a:blipFill>
                <a:blip r:embed="rId2"/>
                <a:stretch>
                  <a:fillRect l="-91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89AEE50-E6DC-8BE5-F851-53CA23B5C68B}"/>
              </a:ext>
            </a:extLst>
          </p:cNvPr>
          <p:cNvSpPr>
            <a:spLocks noGrp="1"/>
          </p:cNvSpPr>
          <p:nvPr>
            <p:ph type="sldNum" sz="quarter" idx="11"/>
          </p:nvPr>
        </p:nvSpPr>
        <p:spPr/>
        <p:txBody>
          <a:bodyPr/>
          <a:lstStyle/>
          <a:p>
            <a:fld id="{CCCA1E73-8E84-49CD-93F4-B3B8626091A0}" type="slidenum">
              <a:rPr lang="en-US" smtClean="0"/>
              <a:pPr/>
              <a:t>33</a:t>
            </a:fld>
            <a:endParaRPr lang="en-US"/>
          </a:p>
        </p:txBody>
      </p:sp>
    </p:spTree>
    <p:extLst>
      <p:ext uri="{BB962C8B-B14F-4D97-AF65-F5344CB8AC3E}">
        <p14:creationId xmlns:p14="http://schemas.microsoft.com/office/powerpoint/2010/main" val="2949990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63C2-C5E9-48DE-C0F0-013110E95857}"/>
              </a:ext>
            </a:extLst>
          </p:cNvPr>
          <p:cNvSpPr>
            <a:spLocks noGrp="1"/>
          </p:cNvSpPr>
          <p:nvPr>
            <p:ph type="title"/>
          </p:nvPr>
        </p:nvSpPr>
        <p:spPr/>
        <p:txBody>
          <a:bodyPr/>
          <a:lstStyle/>
          <a:p>
            <a:r>
              <a:rPr lang="en-US" dirty="0"/>
              <a:t>Examples of the Speech Grammars - 2</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8F0B5C-009C-F87C-837A-B9F3344461D9}"/>
                  </a:ext>
                </a:extLst>
              </p:cNvPr>
              <p:cNvSpPr>
                <a:spLocks noGrp="1"/>
              </p:cNvSpPr>
              <p:nvPr>
                <p:ph sz="quarter" idx="10"/>
              </p:nvPr>
            </p:nvSpPr>
            <p:spPr/>
            <p:txBody>
              <a:bodyPr>
                <a:normAutofit/>
              </a:bodyPr>
              <a:lstStyle/>
              <a:p>
                <a:pPr/>
                <a14:m>
                  <m:oMathPara xmlns:m="http://schemas.openxmlformats.org/officeDocument/2006/math">
                    <m:oMathParaPr>
                      <m:jc m:val="centerGroup"/>
                    </m:oMathParaPr>
                    <m:oMath xmlns:m="http://schemas.openxmlformats.org/officeDocument/2006/math">
                      <m:rad>
                        <m:radPr>
                          <m:degHide m:val="on"/>
                          <m:ctrlPr>
                            <a:rPr lang="en-US" sz="3200" i="1" smtClean="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effectLst/>
                              <a:latin typeface="Cambria Math" panose="02040503050406030204" pitchFamily="18" charset="0"/>
                              <a:ea typeface="Calibri" panose="020F0502020204030204" pitchFamily="34" charset="0"/>
                              <a:cs typeface="Times New Roman" panose="02020603050405020304" pitchFamily="18" charset="0"/>
                            </a:rPr>
                            <m:t>3</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𝑖</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𝑖</m:t>
                          </m:r>
                        </m:e>
                      </m:rad>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t>ClearSpeak (Medium verbosity):</a:t>
                </a:r>
              </a:p>
              <a:p>
                <a:pPr marL="228600"/>
                <a:r>
                  <a:rPr lang="en-US" dirty="0">
                    <a:solidFill>
                      <a:schemeClr val="accent6"/>
                    </a:solidFill>
                  </a:rPr>
                  <a:t>the square root of 3 i plus 2 i;</a:t>
                </a:r>
              </a:p>
              <a:p>
                <a:pPr>
                  <a:spcAft>
                    <a:spcPts val="600"/>
                  </a:spcAft>
                </a:pPr>
                <a:r>
                  <a:rPr lang="en-US" dirty="0"/>
                  <a:t>MathSpeak (Brief verbosity):</a:t>
                </a:r>
              </a:p>
              <a:p>
                <a:pPr marL="228600"/>
                <a:r>
                  <a:rPr lang="en-US" noProof="1">
                    <a:solidFill>
                      <a:schemeClr val="accent6"/>
                    </a:solidFill>
                  </a:rPr>
                  <a:t>StartRoot 3 i plus 2 i EndRoot</a:t>
                </a:r>
              </a:p>
              <a:p>
                <a:pPr>
                  <a:spcAft>
                    <a:spcPts val="600"/>
                  </a:spcAft>
                </a:pPr>
                <a:r>
                  <a:rPr lang="en-US" dirty="0"/>
                  <a:t>SimpleSpeak (Medium verbosity):</a:t>
                </a:r>
              </a:p>
              <a:p>
                <a:pPr marL="228600"/>
                <a:r>
                  <a:rPr lang="en-US" dirty="0">
                    <a:solidFill>
                      <a:schemeClr val="accent6"/>
                    </a:solidFill>
                  </a:rPr>
                  <a:t>the square root of 3 i plus 2 i end root,</a:t>
                </a:r>
              </a:p>
            </p:txBody>
          </p:sp>
        </mc:Choice>
        <mc:Fallback xmlns="">
          <p:sp>
            <p:nvSpPr>
              <p:cNvPr id="6" name="Content Placeholder 5">
                <a:extLst>
                  <a:ext uri="{FF2B5EF4-FFF2-40B4-BE49-F238E27FC236}">
                    <a16:creationId xmlns:a16="http://schemas.microsoft.com/office/drawing/2014/main" id="{DF8F0B5C-009C-F87C-837A-B9F3344461D9}"/>
                  </a:ext>
                </a:extLst>
              </p:cNvPr>
              <p:cNvSpPr>
                <a:spLocks noGrp="1" noRot="1" noChangeAspect="1" noMove="1" noResize="1" noEditPoints="1" noAdjustHandles="1" noChangeArrowheads="1" noChangeShapeType="1" noTextEdit="1"/>
              </p:cNvSpPr>
              <p:nvPr>
                <p:ph sz="quarter" idx="10"/>
              </p:nvPr>
            </p:nvSpPr>
            <p:spPr>
              <a:blipFill>
                <a:blip r:embed="rId2"/>
                <a:stretch>
                  <a:fillRect l="-91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89AEE50-E6DC-8BE5-F851-53CA23B5C68B}"/>
              </a:ext>
            </a:extLst>
          </p:cNvPr>
          <p:cNvSpPr>
            <a:spLocks noGrp="1"/>
          </p:cNvSpPr>
          <p:nvPr>
            <p:ph type="sldNum" sz="quarter" idx="11"/>
          </p:nvPr>
        </p:nvSpPr>
        <p:spPr/>
        <p:txBody>
          <a:bodyPr/>
          <a:lstStyle/>
          <a:p>
            <a:fld id="{CCCA1E73-8E84-49CD-93F4-B3B8626091A0}" type="slidenum">
              <a:rPr lang="en-US" smtClean="0"/>
              <a:pPr/>
              <a:t>34</a:t>
            </a:fld>
            <a:endParaRPr lang="en-US"/>
          </a:p>
        </p:txBody>
      </p:sp>
    </p:spTree>
    <p:extLst>
      <p:ext uri="{BB962C8B-B14F-4D97-AF65-F5344CB8AC3E}">
        <p14:creationId xmlns:p14="http://schemas.microsoft.com/office/powerpoint/2010/main" val="3998532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63C2-C5E9-48DE-C0F0-013110E95857}"/>
              </a:ext>
            </a:extLst>
          </p:cNvPr>
          <p:cNvSpPr>
            <a:spLocks noGrp="1"/>
          </p:cNvSpPr>
          <p:nvPr>
            <p:ph type="title"/>
          </p:nvPr>
        </p:nvSpPr>
        <p:spPr/>
        <p:txBody>
          <a:bodyPr/>
          <a:lstStyle/>
          <a:p>
            <a:r>
              <a:rPr lang="en-US" dirty="0"/>
              <a:t>Examples of the Speech Grammars - 3</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8F0B5C-009C-F87C-837A-B9F3344461D9}"/>
                  </a:ext>
                </a:extLst>
              </p:cNvPr>
              <p:cNvSpPr>
                <a:spLocks noGrp="1"/>
              </p:cNvSpPr>
              <p:nvPr>
                <p:ph sz="quarter" idx="10"/>
              </p:nvPr>
            </p:nvSpPr>
            <p:spPr/>
            <p:txBody>
              <a:bodyPr>
                <a:normAutofit/>
              </a:bodyPr>
              <a:lstStyle/>
              <a:p>
                <a:pPr/>
                <a14:m>
                  <m:oMathPara xmlns:m="http://schemas.openxmlformats.org/officeDocument/2006/math">
                    <m:oMathParaPr>
                      <m:jc m:val="centerGroup"/>
                    </m:oMathParaPr>
                    <m:oMath xmlns:m="http://schemas.openxmlformats.org/officeDocument/2006/math">
                      <m:rad>
                        <m:radPr>
                          <m:degHide m:val="on"/>
                          <m:ctrlPr>
                            <a:rPr lang="en-US" sz="3200" i="1" smtClean="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effectLst/>
                              <a:latin typeface="Cambria Math" panose="02040503050406030204" pitchFamily="18" charset="0"/>
                              <a:ea typeface="Calibri" panose="020F0502020204030204" pitchFamily="34" charset="0"/>
                              <a:cs typeface="Times New Roman" panose="02020603050405020304" pitchFamily="18" charset="0"/>
                            </a:rPr>
                            <m:t>3</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𝑖</m:t>
                          </m:r>
                        </m:e>
                      </m:rad>
                      <m:r>
                        <a:rPr lang="en-US" sz="3200" i="1">
                          <a:effectLst/>
                          <a:latin typeface="Cambria Math" panose="02040503050406030204" pitchFamily="18" charset="0"/>
                          <a:ea typeface="Calibri" panose="020F0502020204030204" pitchFamily="34" charset="0"/>
                          <a:cs typeface="Times New Roman" panose="02020603050405020304" pitchFamily="18" charset="0"/>
                        </a:rPr>
                        <m:t>+2</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𝑖</m:t>
                      </m:r>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t>ClearSpeak (Medium verbosity):</a:t>
                </a:r>
              </a:p>
              <a:p>
                <a:pPr marL="228600"/>
                <a:r>
                  <a:rPr lang="en-US" dirty="0">
                    <a:solidFill>
                      <a:schemeClr val="accent6"/>
                    </a:solidFill>
                  </a:rPr>
                  <a:t>the square root of 3 i; plus 2 i</a:t>
                </a:r>
              </a:p>
              <a:p>
                <a:pPr>
                  <a:spcAft>
                    <a:spcPts val="600"/>
                  </a:spcAft>
                </a:pPr>
                <a:r>
                  <a:rPr lang="en-US" dirty="0"/>
                  <a:t>MathSpeak (Brief verbosity):</a:t>
                </a:r>
              </a:p>
              <a:p>
                <a:pPr marL="228600"/>
                <a:r>
                  <a:rPr lang="en-US" noProof="1">
                    <a:solidFill>
                      <a:schemeClr val="accent6"/>
                    </a:solidFill>
                  </a:rPr>
                  <a:t>StartRoot 3 i EndRoot plus 2 i</a:t>
                </a:r>
              </a:p>
              <a:p>
                <a:pPr>
                  <a:spcAft>
                    <a:spcPts val="600"/>
                  </a:spcAft>
                </a:pPr>
                <a:r>
                  <a:rPr lang="en-US" dirty="0"/>
                  <a:t>SimpleSpeak (Medium verbosity):</a:t>
                </a:r>
              </a:p>
              <a:p>
                <a:pPr marL="228600"/>
                <a:r>
                  <a:rPr lang="en-US" dirty="0">
                    <a:solidFill>
                      <a:schemeClr val="accent6"/>
                    </a:solidFill>
                  </a:rPr>
                  <a:t>the square root of 3 i end root; plus 2 i</a:t>
                </a:r>
              </a:p>
            </p:txBody>
          </p:sp>
        </mc:Choice>
        <mc:Fallback xmlns="">
          <p:sp>
            <p:nvSpPr>
              <p:cNvPr id="6" name="Content Placeholder 5">
                <a:extLst>
                  <a:ext uri="{FF2B5EF4-FFF2-40B4-BE49-F238E27FC236}">
                    <a16:creationId xmlns:a16="http://schemas.microsoft.com/office/drawing/2014/main" id="{DF8F0B5C-009C-F87C-837A-B9F3344461D9}"/>
                  </a:ext>
                </a:extLst>
              </p:cNvPr>
              <p:cNvSpPr>
                <a:spLocks noGrp="1" noRot="1" noChangeAspect="1" noMove="1" noResize="1" noEditPoints="1" noAdjustHandles="1" noChangeArrowheads="1" noChangeShapeType="1" noTextEdit="1"/>
              </p:cNvSpPr>
              <p:nvPr>
                <p:ph sz="quarter" idx="10"/>
              </p:nvPr>
            </p:nvSpPr>
            <p:spPr>
              <a:blipFill>
                <a:blip r:embed="rId2"/>
                <a:stretch>
                  <a:fillRect l="-91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89AEE50-E6DC-8BE5-F851-53CA23B5C68B}"/>
              </a:ext>
            </a:extLst>
          </p:cNvPr>
          <p:cNvSpPr>
            <a:spLocks noGrp="1"/>
          </p:cNvSpPr>
          <p:nvPr>
            <p:ph type="sldNum" sz="quarter" idx="11"/>
          </p:nvPr>
        </p:nvSpPr>
        <p:spPr/>
        <p:txBody>
          <a:bodyPr/>
          <a:lstStyle/>
          <a:p>
            <a:fld id="{CCCA1E73-8E84-49CD-93F4-B3B8626091A0}" type="slidenum">
              <a:rPr lang="en-US" smtClean="0"/>
              <a:pPr/>
              <a:t>35</a:t>
            </a:fld>
            <a:endParaRPr lang="en-US"/>
          </a:p>
        </p:txBody>
      </p:sp>
    </p:spTree>
    <p:extLst>
      <p:ext uri="{BB962C8B-B14F-4D97-AF65-F5344CB8AC3E}">
        <p14:creationId xmlns:p14="http://schemas.microsoft.com/office/powerpoint/2010/main" val="2872345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63C2-C5E9-48DE-C0F0-013110E95857}"/>
              </a:ext>
            </a:extLst>
          </p:cNvPr>
          <p:cNvSpPr>
            <a:spLocks noGrp="1"/>
          </p:cNvSpPr>
          <p:nvPr>
            <p:ph type="title"/>
          </p:nvPr>
        </p:nvSpPr>
        <p:spPr/>
        <p:txBody>
          <a:bodyPr/>
          <a:lstStyle/>
          <a:p>
            <a:r>
              <a:rPr lang="en-US" dirty="0"/>
              <a:t>Examples of the Speech Grammars - 4</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8F0B5C-009C-F87C-837A-B9F3344461D9}"/>
                  </a:ext>
                </a:extLst>
              </p:cNvPr>
              <p:cNvSpPr>
                <a:spLocks noGrp="1"/>
              </p:cNvSpPr>
              <p:nvPr>
                <p:ph sz="quarter" idx="10"/>
              </p:nvPr>
            </p:nvSpPr>
            <p:spPr/>
            <p:txBody>
              <a:bodyPr>
                <a:normAutofit lnSpcReduction="10000"/>
              </a:bodyPr>
              <a:lstStyle/>
              <a:p>
                <a:pPr/>
                <a14:m>
                  <m:oMathPara xmlns:m="http://schemas.openxmlformats.org/officeDocument/2006/math">
                    <m:oMathParaPr>
                      <m:jc m:val="centerGroup"/>
                    </m:oMathParaPr>
                    <m:oMath xmlns:m="http://schemas.openxmlformats.org/officeDocument/2006/math">
                      <m:f>
                        <m:fPr>
                          <m:ctrlPr>
                            <a:rPr lang="en-US" sz="3200" i="1"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boxPr>
                            <m:e>
                              <m:argPr>
                                <m:argSz m:val="-1"/>
                              </m:argPr>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𝑏</m:t>
                                  </m:r>
                                </m:den>
                              </m:f>
                            </m:e>
                          </m:box>
                        </m:num>
                        <m:den>
                          <m:box>
                            <m:box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boxPr>
                            <m:e>
                              <m:argPr>
                                <m:argSz m:val="-1"/>
                              </m:argPr>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𝑑</m:t>
                                  </m:r>
                                </m:den>
                              </m:f>
                            </m:e>
                          </m:box>
                        </m:den>
                      </m:f>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t>ClearSpeak (Medium verbosity):</a:t>
                </a:r>
              </a:p>
              <a:p>
                <a:pPr marL="228600"/>
                <a:r>
                  <a:rPr lang="en-US" dirty="0">
                    <a:solidFill>
                      <a:schemeClr val="accent6"/>
                    </a:solidFill>
                  </a:rPr>
                  <a:t>the fraction with numerator; a over b; and denominator c over d;</a:t>
                </a:r>
              </a:p>
              <a:p>
                <a:pPr>
                  <a:spcAft>
                    <a:spcPts val="600"/>
                  </a:spcAft>
                </a:pPr>
                <a:r>
                  <a:rPr lang="en-US" dirty="0"/>
                  <a:t>MathSpeak (Brief verbosity):</a:t>
                </a:r>
              </a:p>
              <a:p>
                <a:pPr marL="228600"/>
                <a:r>
                  <a:rPr lang="en-US" b="0" i="0" noProof="1">
                    <a:solidFill>
                      <a:schemeClr val="accent6"/>
                    </a:solidFill>
                    <a:effectLst/>
                    <a:latin typeface="Helvetica" panose="020B0604020202020204" pitchFamily="34" charset="0"/>
                  </a:rPr>
                  <a:t>StartStartFrac StartFrac a Over b EndFrac OverOver StartFrac c Over d EndFrac EndEndFrac</a:t>
                </a:r>
                <a:endParaRPr lang="en-US" noProof="1">
                  <a:solidFill>
                    <a:schemeClr val="accent6"/>
                  </a:solidFill>
                </a:endParaRPr>
              </a:p>
              <a:p>
                <a:pPr>
                  <a:spcAft>
                    <a:spcPts val="600"/>
                  </a:spcAft>
                </a:pPr>
                <a:r>
                  <a:rPr lang="en-US" dirty="0"/>
                  <a:t>SimpleSpeak (Medium verbosity):</a:t>
                </a:r>
              </a:p>
              <a:p>
                <a:pPr marL="228600"/>
                <a:r>
                  <a:rPr lang="en-US" dirty="0">
                    <a:solidFill>
                      <a:schemeClr val="accent6"/>
                    </a:solidFill>
                  </a:rPr>
                  <a:t>fraction, fraction, a over b, end fraction; over, fraction, c over d, end fraction; end fraction;</a:t>
                </a:r>
              </a:p>
            </p:txBody>
          </p:sp>
        </mc:Choice>
        <mc:Fallback xmlns="">
          <p:sp>
            <p:nvSpPr>
              <p:cNvPr id="6" name="Content Placeholder 5">
                <a:extLst>
                  <a:ext uri="{FF2B5EF4-FFF2-40B4-BE49-F238E27FC236}">
                    <a16:creationId xmlns:a16="http://schemas.microsoft.com/office/drawing/2014/main" id="{DF8F0B5C-009C-F87C-837A-B9F3344461D9}"/>
                  </a:ext>
                </a:extLst>
              </p:cNvPr>
              <p:cNvSpPr>
                <a:spLocks noGrp="1" noRot="1" noChangeAspect="1" noMove="1" noResize="1" noEditPoints="1" noAdjustHandles="1" noChangeArrowheads="1" noChangeShapeType="1" noTextEdit="1"/>
              </p:cNvSpPr>
              <p:nvPr>
                <p:ph sz="quarter" idx="10"/>
              </p:nvPr>
            </p:nvSpPr>
            <p:spPr>
              <a:blipFill>
                <a:blip r:embed="rId2"/>
                <a:stretch>
                  <a:fillRect l="-91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89AEE50-E6DC-8BE5-F851-53CA23B5C68B}"/>
              </a:ext>
            </a:extLst>
          </p:cNvPr>
          <p:cNvSpPr>
            <a:spLocks noGrp="1"/>
          </p:cNvSpPr>
          <p:nvPr>
            <p:ph type="sldNum" sz="quarter" idx="11"/>
          </p:nvPr>
        </p:nvSpPr>
        <p:spPr/>
        <p:txBody>
          <a:bodyPr/>
          <a:lstStyle/>
          <a:p>
            <a:fld id="{CCCA1E73-8E84-49CD-93F4-B3B8626091A0}" type="slidenum">
              <a:rPr lang="en-US" smtClean="0"/>
              <a:pPr/>
              <a:t>36</a:t>
            </a:fld>
            <a:endParaRPr lang="en-US"/>
          </a:p>
        </p:txBody>
      </p:sp>
    </p:spTree>
    <p:extLst>
      <p:ext uri="{BB962C8B-B14F-4D97-AF65-F5344CB8AC3E}">
        <p14:creationId xmlns:p14="http://schemas.microsoft.com/office/powerpoint/2010/main" val="1440142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63C2-C5E9-48DE-C0F0-013110E95857}"/>
              </a:ext>
            </a:extLst>
          </p:cNvPr>
          <p:cNvSpPr>
            <a:spLocks noGrp="1"/>
          </p:cNvSpPr>
          <p:nvPr>
            <p:ph type="title"/>
          </p:nvPr>
        </p:nvSpPr>
        <p:spPr/>
        <p:txBody>
          <a:bodyPr/>
          <a:lstStyle/>
          <a:p>
            <a:r>
              <a:rPr lang="en-US" dirty="0"/>
              <a:t>Examples of the Speech Grammars - 5</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8F0B5C-009C-F87C-837A-B9F3344461D9}"/>
                  </a:ext>
                </a:extLst>
              </p:cNvPr>
              <p:cNvSpPr>
                <a:spLocks noGrp="1"/>
              </p:cNvSpPr>
              <p:nvPr>
                <p:ph sz="quarter" idx="10"/>
              </p:nvPr>
            </p:nvSpPr>
            <p:spPr>
              <a:xfrm>
                <a:off x="228600" y="1009650"/>
                <a:ext cx="8677800" cy="4875357"/>
              </a:xfrm>
            </p:spPr>
            <p:txBody>
              <a:bodyPr>
                <a:normAutofit/>
              </a:bodyPr>
              <a:lstStyle/>
              <a:p>
                <a:pPr/>
                <a14:m>
                  <m:oMathPara xmlns:m="http://schemas.openxmlformats.org/officeDocument/2006/math">
                    <m:oMathParaPr>
                      <m:jc m:val="centerGroup"/>
                    </m:oMathParaPr>
                    <m:oMath xmlns:m="http://schemas.openxmlformats.org/officeDocument/2006/math">
                      <m:d>
                        <m:dPr>
                          <m:ctrlPr>
                            <a:rPr lang="en-US" sz="1800" i="1" smtClean="0">
                              <a:effectLst/>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3"/>
                                    <m:mcJc m:val="center"/>
                                  </m:mcPr>
                                </m:mc>
                              </m:mcs>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0</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0</m:t>
                                </m:r>
                              </m:e>
                            </m:mr>
                            <m:mr>
                              <m:e>
                                <m:r>
                                  <a:rPr lang="en-US" sz="1800" i="1">
                                    <a:effectLst/>
                                    <a:latin typeface="Cambria Math" panose="02040503050406030204" pitchFamily="18" charset="0"/>
                                    <a:ea typeface="Calibri" panose="020F0502020204030204" pitchFamily="34" charset="0"/>
                                    <a:cs typeface="Times New Roman" panose="02020603050405020304" pitchFamily="18" charset="0"/>
                                  </a:rPr>
                                  <m:t>0</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0</m:t>
                                </m:r>
                              </m:e>
                            </m:mr>
                            <m:mr>
                              <m:e>
                                <m:r>
                                  <a:rPr lang="en-US" sz="1800" i="1">
                                    <a:effectLst/>
                                    <a:latin typeface="Cambria Math" panose="02040503050406030204" pitchFamily="18" charset="0"/>
                                    <a:ea typeface="Calibri" panose="020F0502020204030204" pitchFamily="34" charset="0"/>
                                    <a:cs typeface="Times New Roman" panose="02020603050405020304" pitchFamily="18" charset="0"/>
                                  </a:rPr>
                                  <m:t>0</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0</m:t>
                                </m:r>
                              </m:e>
                              <m:e>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e>
                            </m:mr>
                          </m:m>
                        </m:e>
                      </m:d>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t>ClearSpeak (Medium verbosity):</a:t>
                </a:r>
              </a:p>
              <a:p>
                <a:pPr marL="228600"/>
                <a:r>
                  <a:rPr lang="en-US" dirty="0">
                    <a:solidFill>
                      <a:schemeClr val="accent6"/>
                    </a:solidFill>
                  </a:rPr>
                  <a:t>the 3 by 3 matrix; row 1; 1, 0, 0; row 2; 0, 1, 0; row 3; 0, 0, 1;</a:t>
                </a:r>
              </a:p>
              <a:p>
                <a:pPr>
                  <a:spcAft>
                    <a:spcPts val="600"/>
                  </a:spcAft>
                </a:pPr>
                <a:r>
                  <a:rPr lang="en-US" dirty="0"/>
                  <a:t>MathSpeak (Brief verbosity):</a:t>
                </a:r>
              </a:p>
              <a:p>
                <a:pPr marL="228600"/>
                <a:r>
                  <a:rPr lang="en-US" b="0" i="0" noProof="1">
                    <a:solidFill>
                      <a:schemeClr val="accent6"/>
                    </a:solidFill>
                    <a:effectLst/>
                    <a:latin typeface="Helvetica" panose="020B0604020202020204" pitchFamily="34" charset="0"/>
                  </a:rPr>
                  <a:t>Start 3 By 3 Matrix 1st Row 1st Column 1 2nd Column 0 3rd Column 0 2nd Row 1st Column 0 2nd Column 1 3rd Column 0 3rd Row 1st Column 0 2nd Column 0 3rd Column 1 EndMatrix</a:t>
                </a:r>
                <a:endParaRPr lang="en-US" noProof="1">
                  <a:solidFill>
                    <a:schemeClr val="accent6"/>
                  </a:solidFill>
                </a:endParaRPr>
              </a:p>
              <a:p>
                <a:pPr>
                  <a:spcAft>
                    <a:spcPts val="600"/>
                  </a:spcAft>
                </a:pPr>
                <a:r>
                  <a:rPr lang="en-US" dirty="0"/>
                  <a:t>SimpleSpeak (Medium verbosity):</a:t>
                </a:r>
              </a:p>
              <a:p>
                <a:pPr marL="228600"/>
                <a:r>
                  <a:rPr lang="en-US" dirty="0">
                    <a:solidFill>
                      <a:schemeClr val="accent6"/>
                    </a:solidFill>
                  </a:rPr>
                  <a:t>the 3 by 3 matrix; column 1; 1; column 2; 0; column 3; 0; column 1; 0; column 2; 1; column 3; 0; column 1; 0; column 2; 0; column 3; 1;</a:t>
                </a:r>
              </a:p>
            </p:txBody>
          </p:sp>
        </mc:Choice>
        <mc:Fallback xmlns="">
          <p:sp>
            <p:nvSpPr>
              <p:cNvPr id="6" name="Content Placeholder 5">
                <a:extLst>
                  <a:ext uri="{FF2B5EF4-FFF2-40B4-BE49-F238E27FC236}">
                    <a16:creationId xmlns:a16="http://schemas.microsoft.com/office/drawing/2014/main" id="{DF8F0B5C-009C-F87C-837A-B9F3344461D9}"/>
                  </a:ext>
                </a:extLst>
              </p:cNvPr>
              <p:cNvSpPr>
                <a:spLocks noGrp="1" noRot="1" noChangeAspect="1" noMove="1" noResize="1" noEditPoints="1" noAdjustHandles="1" noChangeArrowheads="1" noChangeShapeType="1" noTextEdit="1"/>
              </p:cNvSpPr>
              <p:nvPr>
                <p:ph sz="quarter" idx="10"/>
              </p:nvPr>
            </p:nvSpPr>
            <p:spPr>
              <a:xfrm>
                <a:off x="228600" y="1009650"/>
                <a:ext cx="8677800" cy="4875357"/>
              </a:xfrm>
              <a:blipFill>
                <a:blip r:embed="rId3"/>
                <a:stretch>
                  <a:fillRect l="-914" r="-1546" b="-12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89AEE50-E6DC-8BE5-F851-53CA23B5C68B}"/>
              </a:ext>
            </a:extLst>
          </p:cNvPr>
          <p:cNvSpPr>
            <a:spLocks noGrp="1"/>
          </p:cNvSpPr>
          <p:nvPr>
            <p:ph type="sldNum" sz="quarter" idx="11"/>
          </p:nvPr>
        </p:nvSpPr>
        <p:spPr/>
        <p:txBody>
          <a:bodyPr/>
          <a:lstStyle/>
          <a:p>
            <a:fld id="{CCCA1E73-8E84-49CD-93F4-B3B8626091A0}" type="slidenum">
              <a:rPr lang="en-US" smtClean="0"/>
              <a:pPr/>
              <a:t>37</a:t>
            </a:fld>
            <a:endParaRPr lang="en-US"/>
          </a:p>
        </p:txBody>
      </p:sp>
    </p:spTree>
    <p:extLst>
      <p:ext uri="{BB962C8B-B14F-4D97-AF65-F5344CB8AC3E}">
        <p14:creationId xmlns:p14="http://schemas.microsoft.com/office/powerpoint/2010/main" val="75130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63C2-C5E9-48DE-C0F0-013110E95857}"/>
              </a:ext>
            </a:extLst>
          </p:cNvPr>
          <p:cNvSpPr>
            <a:spLocks noGrp="1"/>
          </p:cNvSpPr>
          <p:nvPr>
            <p:ph type="title"/>
          </p:nvPr>
        </p:nvSpPr>
        <p:spPr/>
        <p:txBody>
          <a:bodyPr/>
          <a:lstStyle/>
          <a:p>
            <a:r>
              <a:rPr lang="en-US" dirty="0"/>
              <a:t>Examples of the Speech Grammars - 6</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8F0B5C-009C-F87C-837A-B9F3344461D9}"/>
                  </a:ext>
                </a:extLst>
              </p:cNvPr>
              <p:cNvSpPr>
                <a:spLocks noGrp="1"/>
              </p:cNvSpPr>
              <p:nvPr>
                <p:ph sz="quarter" idx="10"/>
              </p:nvPr>
            </p:nvSpPr>
            <p:spPr>
              <a:xfrm>
                <a:off x="228600" y="1009650"/>
                <a:ext cx="8677800" cy="5095875"/>
              </a:xfrm>
            </p:spPr>
            <p:txBody>
              <a:bodyPr>
                <a:normAutofit fontScale="92500"/>
              </a:bodyPr>
              <a:lstStyle/>
              <a:p>
                <a:pPr/>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i="1">
                                  <a:effectLst/>
                                  <a:latin typeface="Cambria Math" panose="02040503050406030204" pitchFamily="18" charset="0"/>
                                  <a:ea typeface="Calibri" panose="020F0502020204030204" pitchFamily="34" charset="0"/>
                                  <a:cs typeface="Times New Roman" panose="02020603050405020304" pitchFamily="18" charset="0"/>
                                </a:rPr>
                              </m:ctrlPr>
                            </m:eqArrPr>
                            <m:e>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+3,  &amp;</m:t>
                              </m:r>
                              <m:r>
                                <a:rPr lang="en-US" i="1">
                                  <a:effectLst/>
                                  <a:latin typeface="Cambria Math" panose="02040503050406030204" pitchFamily="18" charset="0"/>
                                  <a:ea typeface="Calibri" panose="020F0502020204030204" pitchFamily="34" charset="0"/>
                                  <a:cs typeface="Times New Roman" panose="02020603050405020304" pitchFamily="18" charset="0"/>
                                </a:rPr>
                                <m:t>𝑥</m:t>
                              </m:r>
                              <m:r>
                                <a:rPr lang="en-US" i="1">
                                  <a:effectLst/>
                                  <a:latin typeface="Cambria Math" panose="02040503050406030204" pitchFamily="18" charset="0"/>
                                  <a:ea typeface="Calibri" panose="020F0502020204030204" pitchFamily="34" charset="0"/>
                                  <a:cs typeface="Times New Roman" panose="02020603050405020304" pitchFamily="18" charset="0"/>
                                </a:rPr>
                                <m:t>&lt;0</m:t>
                              </m:r>
                            </m:e>
                            <m:e>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−3,  &amp;</m:t>
                              </m:r>
                              <m:r>
                                <a:rPr lang="en-US" i="1">
                                  <a:effectLst/>
                                  <a:latin typeface="Cambria Math" panose="02040503050406030204" pitchFamily="18" charset="0"/>
                                  <a:ea typeface="Calibri" panose="020F0502020204030204" pitchFamily="34" charset="0"/>
                                  <a:cs typeface="Times New Roman" panose="02020603050405020304" pitchFamily="18" charset="0"/>
                                </a:rPr>
                                <m:t>𝑥</m:t>
                              </m:r>
                              <m:r>
                                <a:rPr lang="en-US" i="1">
                                  <a:effectLst/>
                                  <a:latin typeface="Cambria Math" panose="02040503050406030204" pitchFamily="18" charset="0"/>
                                  <a:ea typeface="Calibri" panose="020F0502020204030204" pitchFamily="34" charset="0"/>
                                  <a:cs typeface="Times New Roman" panose="02020603050405020304" pitchFamily="18" charset="0"/>
                                </a:rPr>
                                <m:t>≥0</m:t>
                              </m:r>
                            </m:e>
                          </m:eqArr>
                        </m:e>
                      </m:d>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dirty="0"/>
                  <a:t>ClearSpeak (Medium verbosity):</a:t>
                </a:r>
              </a:p>
              <a:p>
                <a:pPr marL="228600"/>
                <a:r>
                  <a:rPr lang="en-US" dirty="0">
                    <a:solidFill>
                      <a:schemeClr val="accent6"/>
                    </a:solidFill>
                  </a:rPr>
                  <a:t>f of x equals; 2 cases, case 1; x squared plus 3, comma, x is less than 0; case 2; x squared minus 3, comma, x is greater than or equal to 0;</a:t>
                </a:r>
              </a:p>
              <a:p>
                <a:pPr>
                  <a:spcAft>
                    <a:spcPts val="600"/>
                  </a:spcAft>
                </a:pPr>
                <a:r>
                  <a:rPr lang="en-US" dirty="0"/>
                  <a:t>MathSpeak (Brief verbosity):</a:t>
                </a:r>
              </a:p>
              <a:p>
                <a:pPr marL="228600"/>
                <a:r>
                  <a:rPr lang="en-US" b="0" i="0" noProof="1">
                    <a:solidFill>
                      <a:schemeClr val="accent6"/>
                    </a:solidFill>
                    <a:effectLst/>
                    <a:latin typeface="Helvetica" panose="020B0604020202020204" pitchFamily="34" charset="0"/>
                  </a:rPr>
                  <a:t>f left p'ren x right p'ren equals StartLayout Enlarged left brace 1st Row 1st Column normal x squared plus 3 comma 2nd Column x less than 0 2nd Row 1st Column normal x squared minus 3 comma 2nd Column x greater than or equals 0 EndLayout</a:t>
                </a:r>
                <a:endParaRPr lang="en-US" noProof="1">
                  <a:solidFill>
                    <a:schemeClr val="accent6"/>
                  </a:solidFill>
                </a:endParaRPr>
              </a:p>
              <a:p>
                <a:pPr>
                  <a:spcAft>
                    <a:spcPts val="600"/>
                  </a:spcAft>
                </a:pPr>
                <a:r>
                  <a:rPr lang="en-US" dirty="0"/>
                  <a:t>SimpleSpeak (Medium verbosity):</a:t>
                </a:r>
              </a:p>
              <a:p>
                <a:pPr marL="228600"/>
                <a:r>
                  <a:rPr lang="en-US" dirty="0">
                    <a:solidFill>
                      <a:schemeClr val="accent6"/>
                    </a:solidFill>
                  </a:rPr>
                  <a:t>f of x equals; 2 cases, case 1; x squared plus 3, comma, x is less than 0; case 2; x squared minus 3, comma, x is greater than or equal to 0;</a:t>
                </a:r>
              </a:p>
            </p:txBody>
          </p:sp>
        </mc:Choice>
        <mc:Fallback xmlns="">
          <p:sp>
            <p:nvSpPr>
              <p:cNvPr id="6" name="Content Placeholder 5">
                <a:extLst>
                  <a:ext uri="{FF2B5EF4-FFF2-40B4-BE49-F238E27FC236}">
                    <a16:creationId xmlns:a16="http://schemas.microsoft.com/office/drawing/2014/main" id="{DF8F0B5C-009C-F87C-837A-B9F3344461D9}"/>
                  </a:ext>
                </a:extLst>
              </p:cNvPr>
              <p:cNvSpPr>
                <a:spLocks noGrp="1" noRot="1" noChangeAspect="1" noMove="1" noResize="1" noEditPoints="1" noAdjustHandles="1" noChangeArrowheads="1" noChangeShapeType="1" noTextEdit="1"/>
              </p:cNvSpPr>
              <p:nvPr>
                <p:ph sz="quarter" idx="10"/>
              </p:nvPr>
            </p:nvSpPr>
            <p:spPr>
              <a:xfrm>
                <a:off x="228600" y="1009650"/>
                <a:ext cx="8677800" cy="5095875"/>
              </a:xfrm>
              <a:blipFill>
                <a:blip r:embed="rId3"/>
                <a:stretch>
                  <a:fillRect l="-773" b="-1077"/>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89AEE50-E6DC-8BE5-F851-53CA23B5C68B}"/>
              </a:ext>
            </a:extLst>
          </p:cNvPr>
          <p:cNvSpPr>
            <a:spLocks noGrp="1"/>
          </p:cNvSpPr>
          <p:nvPr>
            <p:ph type="sldNum" sz="quarter" idx="11"/>
          </p:nvPr>
        </p:nvSpPr>
        <p:spPr/>
        <p:txBody>
          <a:bodyPr/>
          <a:lstStyle/>
          <a:p>
            <a:fld id="{CCCA1E73-8E84-49CD-93F4-B3B8626091A0}" type="slidenum">
              <a:rPr lang="en-US" smtClean="0"/>
              <a:pPr/>
              <a:t>38</a:t>
            </a:fld>
            <a:endParaRPr lang="en-US"/>
          </a:p>
        </p:txBody>
      </p:sp>
    </p:spTree>
    <p:extLst>
      <p:ext uri="{BB962C8B-B14F-4D97-AF65-F5344CB8AC3E}">
        <p14:creationId xmlns:p14="http://schemas.microsoft.com/office/powerpoint/2010/main" val="603031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78B2CB-0A6C-4F2D-95EA-1C4392852BBF}"/>
              </a:ext>
            </a:extLst>
          </p:cNvPr>
          <p:cNvSpPr>
            <a:spLocks noGrp="1"/>
          </p:cNvSpPr>
          <p:nvPr>
            <p:ph type="title"/>
          </p:nvPr>
        </p:nvSpPr>
        <p:spPr/>
        <p:txBody>
          <a:bodyPr/>
          <a:lstStyle/>
          <a:p>
            <a:r>
              <a:rPr lang="en-US" dirty="0"/>
              <a:t>How Screen-Readers Speak Math in Web Pages</a:t>
            </a:r>
          </a:p>
        </p:txBody>
      </p:sp>
    </p:spTree>
    <p:extLst>
      <p:ext uri="{BB962C8B-B14F-4D97-AF65-F5344CB8AC3E}">
        <p14:creationId xmlns:p14="http://schemas.microsoft.com/office/powerpoint/2010/main" val="4239865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C410-1A2C-F632-10D2-3341FA750337}"/>
              </a:ext>
            </a:extLst>
          </p:cNvPr>
          <p:cNvSpPr>
            <a:spLocks noGrp="1"/>
          </p:cNvSpPr>
          <p:nvPr>
            <p:ph type="title"/>
          </p:nvPr>
        </p:nvSpPr>
        <p:spPr/>
        <p:txBody>
          <a:bodyPr/>
          <a:lstStyle/>
          <a:p>
            <a:r>
              <a:rPr lang="en-US" dirty="0"/>
              <a:t>Math in eTexts</a:t>
            </a:r>
          </a:p>
        </p:txBody>
      </p:sp>
      <p:sp>
        <p:nvSpPr>
          <p:cNvPr id="3" name="Content Placeholder 2">
            <a:extLst>
              <a:ext uri="{FF2B5EF4-FFF2-40B4-BE49-F238E27FC236}">
                <a16:creationId xmlns:a16="http://schemas.microsoft.com/office/drawing/2014/main" id="{85BC5C57-269B-C8D3-2DC4-BF3360E58F80}"/>
              </a:ext>
            </a:extLst>
          </p:cNvPr>
          <p:cNvSpPr>
            <a:spLocks noGrp="1"/>
          </p:cNvSpPr>
          <p:nvPr>
            <p:ph sz="quarter" idx="10"/>
          </p:nvPr>
        </p:nvSpPr>
        <p:spPr>
          <a:xfrm>
            <a:off x="228600" y="1060704"/>
            <a:ext cx="8677800" cy="5082921"/>
          </a:xfrm>
        </p:spPr>
        <p:txBody>
          <a:bodyPr>
            <a:normAutofit fontScale="92500" lnSpcReduction="10000"/>
          </a:bodyPr>
          <a:lstStyle/>
          <a:p>
            <a:pPr>
              <a:spcAft>
                <a:spcPts val="1200"/>
              </a:spcAft>
            </a:pPr>
            <a:r>
              <a:rPr lang="en-US" sz="2600" dirty="0"/>
              <a:t>Several methods are used to include math content in eTexts (Google / Word documents, HTML, EPUBs, PDFs, etc.):</a:t>
            </a:r>
          </a:p>
          <a:p>
            <a:pPr marL="742950" indent="-342900">
              <a:spcAft>
                <a:spcPts val="1200"/>
              </a:spcAft>
              <a:buClr>
                <a:schemeClr val="bg1"/>
              </a:buClr>
              <a:buFont typeface="Arial" panose="020B0604020202020204" pitchFamily="34" charset="0"/>
              <a:buChar char="•"/>
            </a:pPr>
            <a:r>
              <a:rPr lang="en-US" sz="2600" dirty="0"/>
              <a:t>In text with ASCII symbol characters</a:t>
            </a:r>
          </a:p>
          <a:p>
            <a:pPr marL="742950" indent="-342900">
              <a:spcAft>
                <a:spcPts val="1200"/>
              </a:spcAft>
              <a:buClr>
                <a:schemeClr val="bg1"/>
              </a:buClr>
              <a:buFont typeface="Arial" panose="020B0604020202020204" pitchFamily="34" charset="0"/>
              <a:buChar char="•"/>
            </a:pPr>
            <a:r>
              <a:rPr lang="en-US" sz="2600" dirty="0"/>
              <a:t>Images with alt-text</a:t>
            </a:r>
          </a:p>
          <a:p>
            <a:pPr marL="742950" indent="-342900">
              <a:spcAft>
                <a:spcPts val="1200"/>
              </a:spcAft>
              <a:buClr>
                <a:schemeClr val="bg1"/>
              </a:buClr>
              <a:buFont typeface="Arial" panose="020B0604020202020204" pitchFamily="34" charset="0"/>
              <a:buChar char="•"/>
            </a:pPr>
            <a:r>
              <a:rPr lang="en-US" sz="2600" dirty="0" err="1"/>
              <a:t>AsciiMath</a:t>
            </a:r>
            <a:endParaRPr lang="en-US" sz="2600" dirty="0"/>
          </a:p>
          <a:p>
            <a:pPr marL="742950" indent="-342900">
              <a:spcAft>
                <a:spcPts val="1200"/>
              </a:spcAft>
              <a:buClr>
                <a:schemeClr val="bg1"/>
              </a:buClr>
              <a:buFont typeface="Arial" panose="020B0604020202020204" pitchFamily="34" charset="0"/>
              <a:buChar char="•"/>
            </a:pPr>
            <a:r>
              <a:rPr lang="en-US" sz="2600" dirty="0"/>
              <a:t>LaTeX</a:t>
            </a:r>
          </a:p>
          <a:p>
            <a:pPr marL="742950" indent="-342900">
              <a:spcAft>
                <a:spcPts val="1200"/>
              </a:spcAft>
              <a:buClr>
                <a:schemeClr val="bg1"/>
              </a:buClr>
              <a:buFont typeface="Arial" panose="020B0604020202020204" pitchFamily="34" charset="0"/>
              <a:buChar char="•"/>
            </a:pPr>
            <a:r>
              <a:rPr lang="en-US" sz="2600" dirty="0"/>
              <a:t>MathML</a:t>
            </a:r>
          </a:p>
          <a:p>
            <a:pPr marL="742950" indent="-342900">
              <a:spcAft>
                <a:spcPts val="1200"/>
              </a:spcAft>
              <a:buClr>
                <a:schemeClr val="bg1"/>
              </a:buClr>
              <a:buFont typeface="Arial" panose="020B0604020202020204" pitchFamily="34" charset="0"/>
              <a:buChar char="•"/>
            </a:pPr>
            <a:r>
              <a:rPr lang="en-US" sz="2600" dirty="0"/>
              <a:t>MathType</a:t>
            </a:r>
          </a:p>
          <a:p>
            <a:pPr marL="742950" indent="-342900">
              <a:spcAft>
                <a:spcPts val="1200"/>
              </a:spcAft>
              <a:buClr>
                <a:schemeClr val="bg1"/>
              </a:buClr>
              <a:buFont typeface="Arial" panose="020B0604020202020204" pitchFamily="34" charset="0"/>
              <a:buChar char="•"/>
            </a:pPr>
            <a:r>
              <a:rPr lang="en-US" sz="2600" dirty="0"/>
              <a:t>Microsoft </a:t>
            </a:r>
            <a:r>
              <a:rPr lang="en-US" sz="2600" dirty="0" err="1"/>
              <a:t>OMath</a:t>
            </a:r>
            <a:r>
              <a:rPr lang="en-US" sz="2600" dirty="0"/>
              <a:t> / OMML</a:t>
            </a:r>
          </a:p>
          <a:p>
            <a:pPr marL="742950" indent="-342900">
              <a:spcAft>
                <a:spcPts val="1200"/>
              </a:spcAft>
              <a:buClr>
                <a:schemeClr val="bg1"/>
              </a:buClr>
              <a:buFont typeface="Arial" panose="020B0604020202020204" pitchFamily="34" charset="0"/>
              <a:buChar char="•"/>
            </a:pPr>
            <a:r>
              <a:rPr lang="en-US" sz="2600" dirty="0" err="1"/>
              <a:t>MathJAX</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5379D4-BDB9-A93D-85F6-49731C765C58}"/>
              </a:ext>
            </a:extLst>
          </p:cNvPr>
          <p:cNvSpPr>
            <a:spLocks noGrp="1"/>
          </p:cNvSpPr>
          <p:nvPr>
            <p:ph type="sldNum" sz="quarter" idx="11"/>
          </p:nvPr>
        </p:nvSpPr>
        <p:spPr/>
        <p:txBody>
          <a:bodyPr/>
          <a:lstStyle/>
          <a:p>
            <a:fld id="{CCCA1E73-8E84-49CD-93F4-B3B8626091A0}" type="slidenum">
              <a:rPr lang="en-US" smtClean="0"/>
              <a:pPr/>
              <a:t>4</a:t>
            </a:fld>
            <a:endParaRPr lang="en-US"/>
          </a:p>
        </p:txBody>
      </p:sp>
    </p:spTree>
    <p:extLst>
      <p:ext uri="{BB962C8B-B14F-4D97-AF65-F5344CB8AC3E}">
        <p14:creationId xmlns:p14="http://schemas.microsoft.com/office/powerpoint/2010/main" val="3864550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AC779-BA05-48E0-91D7-805CA9618C0C}"/>
              </a:ext>
            </a:extLst>
          </p:cNvPr>
          <p:cNvSpPr>
            <a:spLocks noGrp="1"/>
          </p:cNvSpPr>
          <p:nvPr>
            <p:ph type="ctrTitle"/>
          </p:nvPr>
        </p:nvSpPr>
        <p:spPr/>
        <p:txBody>
          <a:bodyPr>
            <a:normAutofit fontScale="90000"/>
          </a:bodyPr>
          <a:lstStyle/>
          <a:p>
            <a:r>
              <a:rPr lang="en-US"/>
              <a:t>JAWS - HTML - Case of the missing plus signs</a:t>
            </a:r>
          </a:p>
        </p:txBody>
      </p:sp>
      <p:pic>
        <p:nvPicPr>
          <p:cNvPr id="5" name="Picture Placeholder 4" descr="Ambiguous square root example. Bullet. StartRoot 3 i EndRoot plus 2 i. Bullet. StartRoot 3 i plus 2 i End Root">
            <a:extLst>
              <a:ext uri="{FF2B5EF4-FFF2-40B4-BE49-F238E27FC236}">
                <a16:creationId xmlns:a16="http://schemas.microsoft.com/office/drawing/2014/main" id="{004DC037-4CB6-480A-9014-372547B25C7A}"/>
              </a:ext>
            </a:extLst>
          </p:cNvPr>
          <p:cNvPicPr>
            <a:picLocks noGrp="1" noChangeAspect="1"/>
          </p:cNvPicPr>
          <p:nvPr>
            <p:ph type="pic" sz="quarter" idx="11"/>
          </p:nvPr>
        </p:nvPicPr>
        <p:blipFill rotWithShape="1">
          <a:blip r:embed="rId5"/>
          <a:srcRect l="2715" r="3210"/>
          <a:stretch/>
        </p:blipFill>
        <p:spPr>
          <a:xfrm>
            <a:off x="467139" y="1361589"/>
            <a:ext cx="5039139" cy="2015164"/>
          </a:xfrm>
        </p:spPr>
      </p:pic>
      <p:pic>
        <p:nvPicPr>
          <p:cNvPr id="14" name="JAWS_ambiguousSqRtPuncNone" descr="Audio of JAWS reading this example">
            <a:hlinkClick r:id="" action="ppaction://media"/>
            <a:extLst>
              <a:ext uri="{FF2B5EF4-FFF2-40B4-BE49-F238E27FC236}">
                <a16:creationId xmlns:a16="http://schemas.microsoft.com/office/drawing/2014/main" id="{D3151F9E-C0B9-4192-9EB5-51345DF6584D}"/>
              </a:ext>
              <a:ext uri="{C183D7F6-B498-43B3-948B-1728B52AA6E4}">
                <adec:decorative xmlns:adec="http://schemas.microsoft.com/office/drawing/2017/decorative" val="0"/>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974963" y="1871663"/>
            <a:ext cx="609600" cy="609600"/>
          </a:xfrm>
        </p:spPr>
      </p:pic>
      <p:sp>
        <p:nvSpPr>
          <p:cNvPr id="12" name="Content Placeholder 11">
            <a:extLst>
              <a:ext uri="{FF2B5EF4-FFF2-40B4-BE49-F238E27FC236}">
                <a16:creationId xmlns:a16="http://schemas.microsoft.com/office/drawing/2014/main" id="{6A63C6E1-395E-44E1-9B48-0F55643BA76E}"/>
              </a:ext>
            </a:extLst>
          </p:cNvPr>
          <p:cNvSpPr>
            <a:spLocks noGrp="1"/>
          </p:cNvSpPr>
          <p:nvPr>
            <p:ph sz="quarter" idx="10"/>
          </p:nvPr>
        </p:nvSpPr>
        <p:spPr>
          <a:xfrm>
            <a:off x="236438" y="3540541"/>
            <a:ext cx="8671125" cy="2572875"/>
          </a:xfrm>
        </p:spPr>
        <p:txBody>
          <a:bodyPr>
            <a:normAutofit lnSpcReduction="10000"/>
          </a:bodyPr>
          <a:lstStyle/>
          <a:p>
            <a:pPr>
              <a:spcAft>
                <a:spcPts val="600"/>
              </a:spcAft>
            </a:pPr>
            <a:r>
              <a:rPr lang="en-US" dirty="0"/>
              <a:t>JAWS’s Speech:</a:t>
            </a:r>
          </a:p>
          <a:p>
            <a:pPr marL="285750" indent="-285750">
              <a:spcAft>
                <a:spcPts val="600"/>
              </a:spcAft>
              <a:buClr>
                <a:schemeClr val="bg1"/>
              </a:buClr>
              <a:buFont typeface="Courier New" panose="02070309020205020404" pitchFamily="49" charset="0"/>
              <a:buChar char="o"/>
            </a:pPr>
            <a:r>
              <a:rPr lang="en-US" dirty="0"/>
              <a:t>the square root of 3 i 2 i  </a:t>
            </a:r>
            <a:r>
              <a:rPr lang="en-US" dirty="0" err="1"/>
              <a:t>MathContent</a:t>
            </a:r>
            <a:r>
              <a:rPr lang="en-US" dirty="0"/>
              <a:t> </a:t>
            </a:r>
          </a:p>
          <a:p>
            <a:pPr marL="285750" indent="-285750">
              <a:spcAft>
                <a:spcPts val="600"/>
              </a:spcAft>
              <a:buClr>
                <a:schemeClr val="bg1"/>
              </a:buClr>
              <a:buFont typeface="Courier New" panose="02070309020205020404" pitchFamily="49" charset="0"/>
              <a:buChar char="o"/>
            </a:pPr>
            <a:r>
              <a:rPr lang="en-US" dirty="0"/>
              <a:t>the square root of 3 i 2 i  </a:t>
            </a:r>
            <a:r>
              <a:rPr lang="en-US" dirty="0" err="1"/>
              <a:t>MathContent</a:t>
            </a:r>
            <a:endParaRPr lang="en-US" dirty="0"/>
          </a:p>
          <a:p>
            <a:pPr>
              <a:spcAft>
                <a:spcPts val="600"/>
              </a:spcAft>
              <a:buClr>
                <a:schemeClr val="bg1"/>
              </a:buClr>
            </a:pPr>
            <a:r>
              <a:rPr lang="en-US" dirty="0"/>
              <a:t>Note that in both examples, the plus operator is not being announced. We discovered that surprisingly the JAWS punctuation verbosity level setting affects how math is read aloud.</a:t>
            </a:r>
          </a:p>
          <a:p>
            <a:pPr>
              <a:spcAft>
                <a:spcPts val="600"/>
              </a:spcAft>
              <a:buClr>
                <a:schemeClr val="bg1"/>
              </a:buClr>
            </a:pPr>
            <a:r>
              <a:rPr lang="en-US" dirty="0"/>
              <a:t>Find the source web page at: </a:t>
            </a:r>
            <a:r>
              <a:rPr lang="en-US" dirty="0">
                <a:solidFill>
                  <a:schemeClr val="tx2">
                    <a:lumMod val="40000"/>
                    <a:lumOff val="60000"/>
                  </a:schemeClr>
                </a:solidFill>
                <a:hlinkClick r:id="rId7">
                  <a:extLst>
                    <a:ext uri="{A12FA001-AC4F-418D-AE19-62706E023703}">
                      <ahyp:hlinkClr xmlns:ahyp="http://schemas.microsoft.com/office/drawing/2018/hyperlinkcolor" val="tx"/>
                    </a:ext>
                  </a:extLst>
                </a:hlinkClick>
              </a:rPr>
              <a:t>https://brichwin.pages.iu.edu/tests/mathML_speech_text_examples.html</a:t>
            </a:r>
            <a:r>
              <a:rPr lang="en-US" dirty="0"/>
              <a:t> </a:t>
            </a:r>
          </a:p>
          <a:p>
            <a:pPr>
              <a:spcAft>
                <a:spcPts val="600"/>
              </a:spcAft>
              <a:buClr>
                <a:schemeClr val="bg1"/>
              </a:buClr>
            </a:pPr>
            <a:endParaRPr lang="en-US" dirty="0"/>
          </a:p>
        </p:txBody>
      </p:sp>
      <p:sp>
        <p:nvSpPr>
          <p:cNvPr id="2" name="Slide Number Placeholder 1">
            <a:extLst>
              <a:ext uri="{FF2B5EF4-FFF2-40B4-BE49-F238E27FC236}">
                <a16:creationId xmlns:a16="http://schemas.microsoft.com/office/drawing/2014/main" id="{3AACAF48-551E-4FBF-8C45-E8D6B380E094}"/>
              </a:ext>
            </a:extLst>
          </p:cNvPr>
          <p:cNvSpPr>
            <a:spLocks noGrp="1"/>
          </p:cNvSpPr>
          <p:nvPr>
            <p:ph type="sldNum" sz="quarter" idx="13"/>
          </p:nvPr>
        </p:nvSpPr>
        <p:spPr/>
        <p:txBody>
          <a:bodyPr/>
          <a:lstStyle/>
          <a:p>
            <a:fld id="{CCCA1E73-8E84-49CD-93F4-B3B8626091A0}" type="slidenum">
              <a:rPr lang="en-US" smtClean="0"/>
              <a:pPr/>
              <a:t>40</a:t>
            </a:fld>
            <a:endParaRPr lang="en-US"/>
          </a:p>
        </p:txBody>
      </p:sp>
    </p:spTree>
    <p:extLst>
      <p:ext uri="{BB962C8B-B14F-4D97-AF65-F5344CB8AC3E}">
        <p14:creationId xmlns:p14="http://schemas.microsoft.com/office/powerpoint/2010/main" val="2376172867"/>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8"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AC779-BA05-48E0-91D7-805CA9618C0C}"/>
              </a:ext>
            </a:extLst>
          </p:cNvPr>
          <p:cNvSpPr>
            <a:spLocks noGrp="1"/>
          </p:cNvSpPr>
          <p:nvPr>
            <p:ph type="ctrTitle"/>
          </p:nvPr>
        </p:nvSpPr>
        <p:spPr/>
        <p:txBody>
          <a:bodyPr/>
          <a:lstStyle/>
          <a:p>
            <a:r>
              <a:rPr lang="en-US"/>
              <a:t>JAWS – Required Punctuation Setting</a:t>
            </a:r>
          </a:p>
        </p:txBody>
      </p:sp>
      <p:sp>
        <p:nvSpPr>
          <p:cNvPr id="5" name="Content Placeholder 4">
            <a:extLst>
              <a:ext uri="{FF2B5EF4-FFF2-40B4-BE49-F238E27FC236}">
                <a16:creationId xmlns:a16="http://schemas.microsoft.com/office/drawing/2014/main" id="{647A903A-9F99-42F1-9491-7E98B02168D5}"/>
              </a:ext>
            </a:extLst>
          </p:cNvPr>
          <p:cNvSpPr>
            <a:spLocks noGrp="1"/>
          </p:cNvSpPr>
          <p:nvPr>
            <p:ph sz="quarter" idx="10"/>
          </p:nvPr>
        </p:nvSpPr>
        <p:spPr>
          <a:xfrm>
            <a:off x="236438" y="3578087"/>
            <a:ext cx="8671125" cy="2604051"/>
          </a:xfrm>
        </p:spPr>
        <p:txBody>
          <a:bodyPr>
            <a:normAutofit/>
          </a:bodyPr>
          <a:lstStyle/>
          <a:p>
            <a:r>
              <a:rPr lang="en-US" sz="2400"/>
              <a:t>The JAWS Punctuation setting in Editing Options controls the amount of punctuation JAWS will speak. Available settings are None, Some, Most, and All. The default setting is Most. </a:t>
            </a:r>
          </a:p>
          <a:p>
            <a:r>
              <a:rPr lang="en-US" sz="2400"/>
              <a:t>Punctuation must be at least “</a:t>
            </a:r>
            <a:r>
              <a:rPr lang="en-US" sz="2400" b="1"/>
              <a:t>Some</a:t>
            </a:r>
            <a:r>
              <a:rPr lang="en-US" sz="2400"/>
              <a:t>” for the math symbols we tested in math content to be read aloud.</a:t>
            </a:r>
          </a:p>
        </p:txBody>
      </p:sp>
      <p:pic>
        <p:nvPicPr>
          <p:cNvPr id="10" name="Picture Placeholder 9">
            <a:extLst>
              <a:ext uri="{FF2B5EF4-FFF2-40B4-BE49-F238E27FC236}">
                <a16:creationId xmlns:a16="http://schemas.microsoft.com/office/drawing/2014/main" id="{243810EF-3214-4C96-8BBD-95DFC95BFFC2}"/>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t="-48" b="54839"/>
          <a:stretch/>
        </p:blipFill>
        <p:spPr>
          <a:xfrm>
            <a:off x="1036674" y="944217"/>
            <a:ext cx="7070652" cy="2484783"/>
          </a:xfrm>
        </p:spPr>
      </p:pic>
      <p:sp>
        <p:nvSpPr>
          <p:cNvPr id="11" name="Arrow: Right 10">
            <a:extLst>
              <a:ext uri="{FF2B5EF4-FFF2-40B4-BE49-F238E27FC236}">
                <a16:creationId xmlns:a16="http://schemas.microsoft.com/office/drawing/2014/main" id="{66AD7CD0-4334-49A9-8375-6FFD155980BE}"/>
              </a:ext>
              <a:ext uri="{C183D7F6-B498-43B3-948B-1728B52AA6E4}">
                <adec:decorative xmlns:adec="http://schemas.microsoft.com/office/drawing/2017/decorative" val="1"/>
              </a:ext>
            </a:extLst>
          </p:cNvPr>
          <p:cNvSpPr/>
          <p:nvPr/>
        </p:nvSpPr>
        <p:spPr>
          <a:xfrm rot="10800000">
            <a:off x="5658324" y="2498884"/>
            <a:ext cx="1361661" cy="50689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B7A11D9-B18D-4808-B4B3-F704557AFF6C}"/>
              </a:ext>
            </a:extLst>
          </p:cNvPr>
          <p:cNvSpPr>
            <a:spLocks noGrp="1"/>
          </p:cNvSpPr>
          <p:nvPr>
            <p:ph type="sldNum" sz="quarter" idx="12"/>
          </p:nvPr>
        </p:nvSpPr>
        <p:spPr/>
        <p:txBody>
          <a:bodyPr/>
          <a:lstStyle/>
          <a:p>
            <a:fld id="{CCCA1E73-8E84-49CD-93F4-B3B8626091A0}" type="slidenum">
              <a:rPr lang="en-US" smtClean="0"/>
              <a:pPr/>
              <a:t>41</a:t>
            </a:fld>
            <a:endParaRPr lang="en-US"/>
          </a:p>
        </p:txBody>
      </p:sp>
    </p:spTree>
    <p:extLst>
      <p:ext uri="{BB962C8B-B14F-4D97-AF65-F5344CB8AC3E}">
        <p14:creationId xmlns:p14="http://schemas.microsoft.com/office/powerpoint/2010/main" val="70431178"/>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AC779-BA05-48E0-91D7-805CA9618C0C}"/>
              </a:ext>
            </a:extLst>
          </p:cNvPr>
          <p:cNvSpPr>
            <a:spLocks noGrp="1"/>
          </p:cNvSpPr>
          <p:nvPr>
            <p:ph type="ctrTitle"/>
          </p:nvPr>
        </p:nvSpPr>
        <p:spPr/>
        <p:txBody>
          <a:bodyPr>
            <a:normAutofit/>
          </a:bodyPr>
          <a:lstStyle/>
          <a:p>
            <a:r>
              <a:rPr lang="en-US"/>
              <a:t>JAWS - HTML – Square Roots</a:t>
            </a:r>
          </a:p>
        </p:txBody>
      </p:sp>
      <p:pic>
        <p:nvPicPr>
          <p:cNvPr id="5" name="Picture Placeholder 4" descr="Ambiguous square root example. Bullet. StartRoot 3 i EndRoot plus 2 i. Bullet. StartRoot 3 i plus 2 i End Root">
            <a:extLst>
              <a:ext uri="{FF2B5EF4-FFF2-40B4-BE49-F238E27FC236}">
                <a16:creationId xmlns:a16="http://schemas.microsoft.com/office/drawing/2014/main" id="{004DC037-4CB6-480A-9014-372547B25C7A}"/>
              </a:ext>
            </a:extLst>
          </p:cNvPr>
          <p:cNvPicPr>
            <a:picLocks noGrp="1" noChangeAspect="1"/>
          </p:cNvPicPr>
          <p:nvPr>
            <p:ph type="pic" sz="quarter" idx="11"/>
          </p:nvPr>
        </p:nvPicPr>
        <p:blipFill rotWithShape="1">
          <a:blip r:embed="rId5"/>
          <a:srcRect l="2715" r="3210"/>
          <a:stretch/>
        </p:blipFill>
        <p:spPr>
          <a:xfrm>
            <a:off x="616226" y="1056789"/>
            <a:ext cx="5039139" cy="2015164"/>
          </a:xfrm>
        </p:spPr>
      </p:pic>
      <p:pic>
        <p:nvPicPr>
          <p:cNvPr id="6" name="JAWS_ambiguousSqRtPuncSome" descr="Audio of JAWS reading this example">
            <a:hlinkClick r:id="" action="ppaction://media"/>
            <a:extLst>
              <a:ext uri="{FF2B5EF4-FFF2-40B4-BE49-F238E27FC236}">
                <a16:creationId xmlns:a16="http://schemas.microsoft.com/office/drawing/2014/main" id="{423C00EF-4BCA-4E39-BF9E-3886E1560618}"/>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124562" y="1686684"/>
            <a:ext cx="609600" cy="609600"/>
          </a:xfrm>
        </p:spPr>
      </p:pic>
      <p:sp>
        <p:nvSpPr>
          <p:cNvPr id="12" name="Content Placeholder 11">
            <a:extLst>
              <a:ext uri="{FF2B5EF4-FFF2-40B4-BE49-F238E27FC236}">
                <a16:creationId xmlns:a16="http://schemas.microsoft.com/office/drawing/2014/main" id="{6A63C6E1-395E-44E1-9B48-0F55643BA76E}"/>
              </a:ext>
            </a:extLst>
          </p:cNvPr>
          <p:cNvSpPr>
            <a:spLocks noGrp="1"/>
          </p:cNvSpPr>
          <p:nvPr>
            <p:ph sz="quarter" idx="10"/>
          </p:nvPr>
        </p:nvSpPr>
        <p:spPr>
          <a:xfrm>
            <a:off x="236438" y="3481248"/>
            <a:ext cx="8671125" cy="2790460"/>
          </a:xfrm>
        </p:spPr>
        <p:txBody>
          <a:bodyPr>
            <a:normAutofit lnSpcReduction="10000"/>
          </a:bodyPr>
          <a:lstStyle/>
          <a:p>
            <a:pPr>
              <a:spcAft>
                <a:spcPts val="600"/>
              </a:spcAft>
            </a:pPr>
            <a:r>
              <a:rPr lang="en-US" sz="2000" dirty="0"/>
              <a:t>JAWS’s Speech:</a:t>
            </a:r>
          </a:p>
          <a:p>
            <a:pPr marL="285750" indent="-285750">
              <a:spcAft>
                <a:spcPts val="600"/>
              </a:spcAft>
              <a:buClr>
                <a:schemeClr val="bg1"/>
              </a:buClr>
              <a:buFont typeface="Courier New" panose="02070309020205020404" pitchFamily="49" charset="0"/>
              <a:buChar char="o"/>
            </a:pPr>
            <a:r>
              <a:rPr lang="en-US" sz="2000" dirty="0"/>
              <a:t>the square root of 3 i plus 2 i  </a:t>
            </a:r>
            <a:r>
              <a:rPr lang="en-US" sz="2000" dirty="0" err="1"/>
              <a:t>MathContent</a:t>
            </a:r>
            <a:r>
              <a:rPr lang="en-US" sz="2000" dirty="0"/>
              <a:t> </a:t>
            </a:r>
          </a:p>
          <a:p>
            <a:pPr marL="285750" indent="-285750">
              <a:spcAft>
                <a:spcPts val="600"/>
              </a:spcAft>
              <a:buClr>
                <a:schemeClr val="bg1"/>
              </a:buClr>
              <a:buFont typeface="Courier New" panose="02070309020205020404" pitchFamily="49" charset="0"/>
              <a:buChar char="o"/>
            </a:pPr>
            <a:r>
              <a:rPr lang="en-US" sz="2000" dirty="0"/>
              <a:t>the square root of 3 i plus 2 i  </a:t>
            </a:r>
            <a:r>
              <a:rPr lang="en-US" sz="2000" dirty="0" err="1"/>
              <a:t>MathContent</a:t>
            </a:r>
            <a:br>
              <a:rPr lang="en-US" sz="2000" dirty="0"/>
            </a:br>
            <a:endParaRPr lang="en-US" sz="2000" dirty="0"/>
          </a:p>
          <a:p>
            <a:pPr>
              <a:spcAft>
                <a:spcPts val="600"/>
              </a:spcAft>
              <a:buClr>
                <a:schemeClr val="bg1"/>
              </a:buClr>
            </a:pPr>
            <a:r>
              <a:rPr lang="en-US" sz="2000" dirty="0"/>
              <a:t>Note that in the first example, only the 3i is under the square root. In the second example both the 3i and the 2i are under the square root. JAWS is not announcing the end of the root, so the two distinct equations are being read the same. JAWS provides no user settings for its math speech output.</a:t>
            </a:r>
          </a:p>
          <a:p>
            <a:pPr>
              <a:spcAft>
                <a:spcPts val="600"/>
              </a:spcAft>
              <a:buClr>
                <a:schemeClr val="bg1"/>
              </a:buClr>
            </a:pPr>
            <a:endParaRPr lang="en-US" dirty="0"/>
          </a:p>
        </p:txBody>
      </p:sp>
    </p:spTree>
    <p:extLst>
      <p:ext uri="{BB962C8B-B14F-4D97-AF65-F5344CB8AC3E}">
        <p14:creationId xmlns:p14="http://schemas.microsoft.com/office/powerpoint/2010/main" val="1832417283"/>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a:t>JAWS – HTML – Trig Functions</a:t>
            </a:r>
          </a:p>
        </p:txBody>
      </p:sp>
      <p:pic>
        <p:nvPicPr>
          <p:cNvPr id="7" name="Picture Placeholder 6" descr="Ambiguous trig function example. Bullet. sine left-parenthesis 3 i right-parenthesis minus 2 i. Bullet. sine left-parenthesis 3 i minus 2 i right-parenthesis">
            <a:extLst>
              <a:ext uri="{FF2B5EF4-FFF2-40B4-BE49-F238E27FC236}">
                <a16:creationId xmlns:a16="http://schemas.microsoft.com/office/drawing/2014/main" id="{97885E8A-F1B2-4C8C-889D-4461A1CADC84}"/>
              </a:ext>
            </a:extLst>
          </p:cNvPr>
          <p:cNvPicPr>
            <a:picLocks noGrp="1" noChangeAspect="1"/>
          </p:cNvPicPr>
          <p:nvPr>
            <p:ph type="pic" sz="quarter" idx="11"/>
          </p:nvPr>
        </p:nvPicPr>
        <p:blipFill rotWithShape="1">
          <a:blip r:embed="rId5"/>
          <a:srcRect l="902" r="841"/>
          <a:stretch/>
        </p:blipFill>
        <p:spPr>
          <a:xfrm>
            <a:off x="252412" y="1225840"/>
            <a:ext cx="5412892" cy="1571658"/>
          </a:xfrm>
        </p:spPr>
      </p:pic>
      <p:pic>
        <p:nvPicPr>
          <p:cNvPr id="8" name="JAWS_ambiguousTrigExample" descr="Audio of JAWS reading this example">
            <a:hlinkClick r:id="" action="ppaction://media"/>
            <a:extLst>
              <a:ext uri="{FF2B5EF4-FFF2-40B4-BE49-F238E27FC236}">
                <a16:creationId xmlns:a16="http://schemas.microsoft.com/office/drawing/2014/main" id="{C154EEF8-830F-4BC7-A2CC-2B0D14A5AC1A}"/>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227266" y="1706869"/>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210954"/>
            <a:ext cx="8671125" cy="2971185"/>
          </a:xfrm>
        </p:spPr>
        <p:txBody>
          <a:bodyPr/>
          <a:lstStyle/>
          <a:p>
            <a:pPr>
              <a:spcAft>
                <a:spcPts val="600"/>
              </a:spcAft>
            </a:pPr>
            <a:r>
              <a:rPr lang="en-US"/>
              <a:t>JAWS’s Speech:</a:t>
            </a:r>
          </a:p>
          <a:p>
            <a:pPr marL="285750" indent="-285750">
              <a:spcAft>
                <a:spcPts val="600"/>
              </a:spcAft>
              <a:buClr>
                <a:schemeClr val="bg1"/>
              </a:buClr>
              <a:buFont typeface="Courier New" panose="02070309020205020404" pitchFamily="49" charset="0"/>
              <a:buChar char="o"/>
            </a:pPr>
            <a:r>
              <a:rPr lang="en-US"/>
              <a:t>sine of 3 i minus 2 i  </a:t>
            </a:r>
            <a:r>
              <a:rPr lang="en-US" err="1"/>
              <a:t>MathContent</a:t>
            </a:r>
            <a:r>
              <a:rPr lang="en-US"/>
              <a:t> </a:t>
            </a:r>
          </a:p>
          <a:p>
            <a:pPr marL="285750" indent="-285750">
              <a:spcAft>
                <a:spcPts val="600"/>
              </a:spcAft>
              <a:buClr>
                <a:schemeClr val="bg1"/>
              </a:buClr>
              <a:buFont typeface="Courier New" panose="02070309020205020404" pitchFamily="49" charset="0"/>
              <a:buChar char="o"/>
            </a:pPr>
            <a:r>
              <a:rPr lang="en-US"/>
              <a:t>sine of 3 i minus 2 i  </a:t>
            </a:r>
            <a:r>
              <a:rPr lang="en-US" err="1"/>
              <a:t>MathContent</a:t>
            </a:r>
            <a:endParaRPr lang="en-US"/>
          </a:p>
          <a:p>
            <a:pPr>
              <a:spcAft>
                <a:spcPts val="600"/>
              </a:spcAft>
              <a:buClr>
                <a:schemeClr val="bg1"/>
              </a:buClr>
            </a:pPr>
            <a:endParaRPr lang="en-US"/>
          </a:p>
          <a:p>
            <a:pPr>
              <a:spcAft>
                <a:spcPts val="600"/>
              </a:spcAft>
              <a:buClr>
                <a:schemeClr val="bg1"/>
              </a:buClr>
            </a:pPr>
            <a:r>
              <a:rPr lang="en-US"/>
              <a:t>Note that JAWS is not reading the parentheses that are present in the two equations. The listener cannot determine that in the first equation, only the 3i is being passed to the sine function but in the second equation the entire quantity 3i minus 2i is being passed to the sine function. </a:t>
            </a:r>
          </a:p>
        </p:txBody>
      </p:sp>
    </p:spTree>
    <p:extLst>
      <p:ext uri="{BB962C8B-B14F-4D97-AF65-F5344CB8AC3E}">
        <p14:creationId xmlns:p14="http://schemas.microsoft.com/office/powerpoint/2010/main" val="835325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a:t>JAWS – HTML – Fractions</a:t>
            </a:r>
          </a:p>
        </p:txBody>
      </p:sp>
      <p:pic>
        <p:nvPicPr>
          <p:cNvPr id="9" name="Picture Placeholder 8" descr="Fractions example. Bullet. Start Fraction x plus y Over x minus y plus five sevenths EndFraction. Bullet. StartFraction x plus y Over x minus y EndFraction plus five sevenths">
            <a:extLst>
              <a:ext uri="{FF2B5EF4-FFF2-40B4-BE49-F238E27FC236}">
                <a16:creationId xmlns:a16="http://schemas.microsoft.com/office/drawing/2014/main" id="{CC9E0845-B75A-4BCF-9A8F-2F827CCE50E9}"/>
              </a:ext>
            </a:extLst>
          </p:cNvPr>
          <p:cNvPicPr>
            <a:picLocks noGrp="1" noChangeAspect="1"/>
          </p:cNvPicPr>
          <p:nvPr>
            <p:ph type="pic" sz="quarter" idx="11"/>
          </p:nvPr>
        </p:nvPicPr>
        <p:blipFill rotWithShape="1">
          <a:blip r:embed="rId5"/>
          <a:srcRect l="3352" r="3075"/>
          <a:stretch/>
        </p:blipFill>
        <p:spPr>
          <a:xfrm>
            <a:off x="715618" y="1025259"/>
            <a:ext cx="3071192" cy="2053636"/>
          </a:xfrm>
        </p:spPr>
      </p:pic>
      <p:pic>
        <p:nvPicPr>
          <p:cNvPr id="12" name="JAWS_ambiguousFractionsExample" descr="Audio of JAWS reading this example">
            <a:hlinkClick r:id="" action="ppaction://media"/>
            <a:extLst>
              <a:ext uri="{FF2B5EF4-FFF2-40B4-BE49-F238E27FC236}">
                <a16:creationId xmlns:a16="http://schemas.microsoft.com/office/drawing/2014/main" id="{86563CB5-B3F1-4CBB-ACB6-F49474692547}"/>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230040" y="1747277"/>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210954"/>
            <a:ext cx="8671125" cy="2971185"/>
          </a:xfrm>
        </p:spPr>
        <p:txBody>
          <a:bodyPr/>
          <a:lstStyle/>
          <a:p>
            <a:pPr>
              <a:spcAft>
                <a:spcPts val="600"/>
              </a:spcAft>
            </a:pPr>
            <a:r>
              <a:rPr lang="en-US" dirty="0"/>
              <a:t>JAWS’s Speech:</a:t>
            </a:r>
          </a:p>
          <a:p>
            <a:pPr marL="285750" indent="-285750">
              <a:spcAft>
                <a:spcPts val="600"/>
              </a:spcAft>
              <a:buClr>
                <a:schemeClr val="bg1"/>
              </a:buClr>
              <a:buFont typeface="Courier New" panose="02070309020205020404" pitchFamily="49" charset="0"/>
              <a:buChar char="o"/>
            </a:pPr>
            <a:r>
              <a:rPr lang="en-US" dirty="0"/>
              <a:t>fraction, x + y, over x minus y. + 5 sevenths  </a:t>
            </a:r>
            <a:r>
              <a:rPr lang="en-US" dirty="0" err="1"/>
              <a:t>MathContent</a:t>
            </a:r>
            <a:r>
              <a:rPr lang="en-US" dirty="0"/>
              <a:t> </a:t>
            </a:r>
          </a:p>
          <a:p>
            <a:pPr marL="285750" indent="-285750">
              <a:spcAft>
                <a:spcPts val="600"/>
              </a:spcAft>
              <a:buClr>
                <a:schemeClr val="bg1"/>
              </a:buClr>
              <a:buFont typeface="Courier New" panose="02070309020205020404" pitchFamily="49" charset="0"/>
              <a:buChar char="o"/>
            </a:pPr>
            <a:r>
              <a:rPr lang="en-US" dirty="0"/>
              <a:t>fraction, x + y, over x minus y. + 5 sevenths  </a:t>
            </a:r>
            <a:r>
              <a:rPr lang="en-US" dirty="0" err="1"/>
              <a:t>MathContent</a:t>
            </a:r>
            <a:endParaRPr lang="en-US" dirty="0"/>
          </a:p>
          <a:p>
            <a:pPr>
              <a:spcAft>
                <a:spcPts val="600"/>
              </a:spcAft>
              <a:buClr>
                <a:schemeClr val="bg1"/>
              </a:buClr>
            </a:pPr>
            <a:endParaRPr lang="en-US" dirty="0"/>
          </a:p>
          <a:p>
            <a:pPr>
              <a:spcAft>
                <a:spcPts val="600"/>
              </a:spcAft>
              <a:buClr>
                <a:schemeClr val="bg1"/>
              </a:buClr>
            </a:pPr>
            <a:r>
              <a:rPr lang="en-US" dirty="0"/>
              <a:t>Note that JAWS is not announcing the end of fractions. The listener cannot determine that in the first equation, the 5 sevenths is part of the denominator of the first fraction while in the second equation only the x minus y is in the denominator and the 5 sevenths is a separate term at the same level as the first fraction.</a:t>
            </a:r>
          </a:p>
        </p:txBody>
      </p:sp>
    </p:spTree>
    <p:extLst>
      <p:ext uri="{BB962C8B-B14F-4D97-AF65-F5344CB8AC3E}">
        <p14:creationId xmlns:p14="http://schemas.microsoft.com/office/powerpoint/2010/main" val="1768859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a:t>JAWS – HTML – Superscripts</a:t>
            </a:r>
          </a:p>
        </p:txBody>
      </p:sp>
      <p:pic>
        <p:nvPicPr>
          <p:cNvPr id="7" name="Picture Placeholder 6" descr="Superscript example. Bullet. x Superscript n minus 1. Bullet. x Superscript n Baseline minus 1">
            <a:extLst>
              <a:ext uri="{FF2B5EF4-FFF2-40B4-BE49-F238E27FC236}">
                <a16:creationId xmlns:a16="http://schemas.microsoft.com/office/drawing/2014/main" id="{BBA28C61-721B-4F80-8B4B-44FE84CB2EB0}"/>
              </a:ext>
            </a:extLst>
          </p:cNvPr>
          <p:cNvPicPr>
            <a:picLocks noGrp="1" noChangeAspect="1"/>
          </p:cNvPicPr>
          <p:nvPr>
            <p:ph type="pic" sz="quarter" idx="11"/>
          </p:nvPr>
        </p:nvPicPr>
        <p:blipFill rotWithShape="1">
          <a:blip r:embed="rId5"/>
          <a:srcRect l="613" r="2850"/>
          <a:stretch/>
        </p:blipFill>
        <p:spPr>
          <a:xfrm>
            <a:off x="387626" y="1028427"/>
            <a:ext cx="3588026" cy="2047300"/>
          </a:xfrm>
        </p:spPr>
      </p:pic>
      <p:pic>
        <p:nvPicPr>
          <p:cNvPr id="11" name="JAWS_ambiguousSuperScriptExample" descr="Audio of JAWS reading this example">
            <a:hlinkClick r:id="" action="ppaction://media"/>
            <a:extLst>
              <a:ext uri="{FF2B5EF4-FFF2-40B4-BE49-F238E27FC236}">
                <a16:creationId xmlns:a16="http://schemas.microsoft.com/office/drawing/2014/main" id="{07A8279D-9DCD-40DF-BE78-E51E9EEDA0A0}"/>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442075" y="1706869"/>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210954"/>
            <a:ext cx="8671125" cy="2971185"/>
          </a:xfrm>
        </p:spPr>
        <p:txBody>
          <a:bodyPr/>
          <a:lstStyle/>
          <a:p>
            <a:pPr>
              <a:spcAft>
                <a:spcPts val="600"/>
              </a:spcAft>
            </a:pPr>
            <a:r>
              <a:rPr lang="en-US" dirty="0"/>
              <a:t>JAWS’s Speech:</a:t>
            </a:r>
          </a:p>
          <a:p>
            <a:pPr marL="285750" indent="-285750">
              <a:spcAft>
                <a:spcPts val="600"/>
              </a:spcAft>
              <a:buClr>
                <a:schemeClr val="bg1"/>
              </a:buClr>
              <a:buFont typeface="Courier New" panose="02070309020205020404" pitchFamily="49" charset="0"/>
              <a:buChar char="o"/>
            </a:pPr>
            <a:r>
              <a:rPr lang="en-US" dirty="0"/>
              <a:t>x to the power of n minus 1 </a:t>
            </a:r>
            <a:r>
              <a:rPr lang="en-US" dirty="0" err="1"/>
              <a:t>MathContent</a:t>
            </a:r>
            <a:r>
              <a:rPr lang="en-US" dirty="0"/>
              <a:t> </a:t>
            </a:r>
          </a:p>
          <a:p>
            <a:pPr marL="285750" indent="-285750">
              <a:spcAft>
                <a:spcPts val="600"/>
              </a:spcAft>
              <a:buClr>
                <a:schemeClr val="bg1"/>
              </a:buClr>
              <a:buFont typeface="Courier New" panose="02070309020205020404" pitchFamily="49" charset="0"/>
              <a:buChar char="o"/>
            </a:pPr>
            <a:r>
              <a:rPr lang="en-US" dirty="0"/>
              <a:t>x to the power of n minus 1 </a:t>
            </a:r>
            <a:r>
              <a:rPr lang="en-US" dirty="0" err="1"/>
              <a:t>MathContent</a:t>
            </a:r>
            <a:endParaRPr lang="en-US" dirty="0"/>
          </a:p>
          <a:p>
            <a:pPr>
              <a:spcAft>
                <a:spcPts val="600"/>
              </a:spcAft>
              <a:buClr>
                <a:schemeClr val="bg1"/>
              </a:buClr>
            </a:pPr>
            <a:endParaRPr lang="en-US" dirty="0"/>
          </a:p>
          <a:p>
            <a:pPr>
              <a:spcAft>
                <a:spcPts val="600"/>
              </a:spcAft>
              <a:buClr>
                <a:schemeClr val="bg1"/>
              </a:buClr>
            </a:pPr>
            <a:r>
              <a:rPr lang="en-US" dirty="0"/>
              <a:t>Note that JAWS is not speaking the end of exponents. The listener cannot determine that in the first equation, the minus one is part of the exponent while in the second equation only n is in the exponent and the minus one is a separate term at the same level as the x to the power of n.</a:t>
            </a:r>
          </a:p>
        </p:txBody>
      </p:sp>
    </p:spTree>
    <p:extLst>
      <p:ext uri="{BB962C8B-B14F-4D97-AF65-F5344CB8AC3E}">
        <p14:creationId xmlns:p14="http://schemas.microsoft.com/office/powerpoint/2010/main" val="3754702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AC779-BA05-48E0-91D7-805CA9618C0C}"/>
              </a:ext>
            </a:extLst>
          </p:cNvPr>
          <p:cNvSpPr>
            <a:spLocks noGrp="1"/>
          </p:cNvSpPr>
          <p:nvPr>
            <p:ph type="ctrTitle"/>
          </p:nvPr>
        </p:nvSpPr>
        <p:spPr/>
        <p:txBody>
          <a:bodyPr>
            <a:normAutofit/>
          </a:bodyPr>
          <a:lstStyle/>
          <a:p>
            <a:r>
              <a:rPr lang="en-US" dirty="0"/>
              <a:t>VoiceOver MacOS - HTML – Square Roots</a:t>
            </a:r>
          </a:p>
        </p:txBody>
      </p:sp>
      <p:pic>
        <p:nvPicPr>
          <p:cNvPr id="5" name="Picture Placeholder 4" descr="Ambiguous square root example. Bullet. StartRoot 3 i EndRoot plus 2 i. Bullet. StartRoot 3 i plus 2 i End Root">
            <a:extLst>
              <a:ext uri="{FF2B5EF4-FFF2-40B4-BE49-F238E27FC236}">
                <a16:creationId xmlns:a16="http://schemas.microsoft.com/office/drawing/2014/main" id="{004DC037-4CB6-480A-9014-372547B25C7A}"/>
              </a:ext>
            </a:extLst>
          </p:cNvPr>
          <p:cNvPicPr>
            <a:picLocks noGrp="1" noChangeAspect="1"/>
          </p:cNvPicPr>
          <p:nvPr>
            <p:ph type="pic" sz="quarter" idx="11"/>
          </p:nvPr>
        </p:nvPicPr>
        <p:blipFill rotWithShape="1">
          <a:blip r:embed="rId5"/>
          <a:srcRect l="2715" r="3210"/>
          <a:stretch/>
        </p:blipFill>
        <p:spPr>
          <a:xfrm>
            <a:off x="616226" y="1056789"/>
            <a:ext cx="5039139" cy="2015164"/>
          </a:xfrm>
        </p:spPr>
      </p:pic>
      <p:pic>
        <p:nvPicPr>
          <p:cNvPr id="7" name="VOmac_squareRoot" descr="Audio of JAWS reading this example">
            <a:hlinkClick r:id="" action="ppaction://media"/>
            <a:extLst>
              <a:ext uri="{FF2B5EF4-FFF2-40B4-BE49-F238E27FC236}">
                <a16:creationId xmlns:a16="http://schemas.microsoft.com/office/drawing/2014/main" id="{D6EA507F-4566-402C-BE91-201EBA23253E}"/>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154380" y="1454771"/>
            <a:ext cx="609600" cy="609600"/>
          </a:xfrm>
        </p:spPr>
      </p:pic>
      <p:sp>
        <p:nvSpPr>
          <p:cNvPr id="12" name="Content Placeholder 11">
            <a:extLst>
              <a:ext uri="{FF2B5EF4-FFF2-40B4-BE49-F238E27FC236}">
                <a16:creationId xmlns:a16="http://schemas.microsoft.com/office/drawing/2014/main" id="{6A63C6E1-395E-44E1-9B48-0F55643BA76E}"/>
              </a:ext>
            </a:extLst>
          </p:cNvPr>
          <p:cNvSpPr>
            <a:spLocks noGrp="1"/>
          </p:cNvSpPr>
          <p:nvPr>
            <p:ph sz="quarter" idx="10"/>
          </p:nvPr>
        </p:nvSpPr>
        <p:spPr>
          <a:xfrm>
            <a:off x="236438" y="3481248"/>
            <a:ext cx="8671125" cy="2551804"/>
          </a:xfrm>
        </p:spPr>
        <p:txBody>
          <a:bodyPr/>
          <a:lstStyle/>
          <a:p>
            <a:pPr>
              <a:spcAft>
                <a:spcPts val="600"/>
              </a:spcAft>
            </a:pPr>
            <a:r>
              <a:rPr lang="en-US" sz="2000" dirty="0"/>
              <a:t>VoiceOver’s Speech:</a:t>
            </a:r>
          </a:p>
          <a:p>
            <a:pPr marL="285750" indent="-285750">
              <a:spcAft>
                <a:spcPts val="600"/>
              </a:spcAft>
              <a:buClr>
                <a:schemeClr val="bg1"/>
              </a:buClr>
              <a:buFont typeface="Courier New" panose="02070309020205020404" pitchFamily="49" charset="0"/>
              <a:buChar char="o"/>
            </a:pPr>
            <a:r>
              <a:rPr lang="en-US" sz="2000" dirty="0"/>
              <a:t>square root of 3i, end of root, plus 2i, with 4 items, math </a:t>
            </a:r>
          </a:p>
          <a:p>
            <a:pPr marL="285750" indent="-285750">
              <a:spcAft>
                <a:spcPts val="600"/>
              </a:spcAft>
              <a:buClr>
                <a:schemeClr val="bg1"/>
              </a:buClr>
              <a:buFont typeface="Courier New" panose="02070309020205020404" pitchFamily="49" charset="0"/>
              <a:buChar char="o"/>
            </a:pPr>
            <a:r>
              <a:rPr lang="en-US" sz="2000" dirty="0"/>
              <a:t>square root of 3i plus 2i, end of root, math</a:t>
            </a:r>
          </a:p>
          <a:p>
            <a:pPr>
              <a:spcAft>
                <a:spcPts val="600"/>
              </a:spcAft>
              <a:buClr>
                <a:schemeClr val="bg1"/>
              </a:buClr>
            </a:pPr>
            <a:r>
              <a:rPr lang="en-US" sz="2000" dirty="0"/>
              <a:t>Note that VoiceOver on MacOS is announcing the end of root and putting in a pause before and after that annunciation.</a:t>
            </a:r>
          </a:p>
          <a:p>
            <a:pPr>
              <a:spcAft>
                <a:spcPts val="600"/>
              </a:spcAft>
              <a:buClr>
                <a:schemeClr val="bg1"/>
              </a:buClr>
            </a:pPr>
            <a:endParaRPr lang="en-US" dirty="0"/>
          </a:p>
        </p:txBody>
      </p:sp>
    </p:spTree>
    <p:extLst>
      <p:ext uri="{BB962C8B-B14F-4D97-AF65-F5344CB8AC3E}">
        <p14:creationId xmlns:p14="http://schemas.microsoft.com/office/powerpoint/2010/main" val="4162605266"/>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a:xfrm>
            <a:off x="220043" y="173478"/>
            <a:ext cx="8810835" cy="638906"/>
          </a:xfrm>
        </p:spPr>
        <p:txBody>
          <a:bodyPr/>
          <a:lstStyle/>
          <a:p>
            <a:r>
              <a:rPr lang="en-US" dirty="0"/>
              <a:t>VoiceOver MacOS – HTML – Trig Functions</a:t>
            </a:r>
          </a:p>
        </p:txBody>
      </p:sp>
      <p:pic>
        <p:nvPicPr>
          <p:cNvPr id="7" name="Picture Placeholder 6" descr="Ambiguous trig function example. Bullet. sine left-parenthesis 3 i right-parenthesis minus 2 i. Bullet. sine left-parenthesis 3 i minus 2 i right-parenthesis">
            <a:extLst>
              <a:ext uri="{FF2B5EF4-FFF2-40B4-BE49-F238E27FC236}">
                <a16:creationId xmlns:a16="http://schemas.microsoft.com/office/drawing/2014/main" id="{97885E8A-F1B2-4C8C-889D-4461A1CADC84}"/>
              </a:ext>
            </a:extLst>
          </p:cNvPr>
          <p:cNvPicPr>
            <a:picLocks noGrp="1" noChangeAspect="1"/>
          </p:cNvPicPr>
          <p:nvPr>
            <p:ph type="pic" sz="quarter" idx="11"/>
          </p:nvPr>
        </p:nvPicPr>
        <p:blipFill rotWithShape="1">
          <a:blip r:embed="rId5"/>
          <a:srcRect l="902" r="841"/>
          <a:stretch/>
        </p:blipFill>
        <p:spPr>
          <a:xfrm>
            <a:off x="252412" y="1225840"/>
            <a:ext cx="5412892" cy="1571658"/>
          </a:xfrm>
        </p:spPr>
      </p:pic>
      <p:pic>
        <p:nvPicPr>
          <p:cNvPr id="6" name="VOmac_trig" descr="Audio of JAWS reading this example">
            <a:hlinkClick r:id="" action="ppaction://media"/>
            <a:extLst>
              <a:ext uri="{FF2B5EF4-FFF2-40B4-BE49-F238E27FC236}">
                <a16:creationId xmlns:a16="http://schemas.microsoft.com/office/drawing/2014/main" id="{B3C5D53F-80F4-4F64-AB35-2DD4CC40EC22}"/>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169662" y="1527534"/>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210954"/>
            <a:ext cx="8671125" cy="2971185"/>
          </a:xfrm>
        </p:spPr>
        <p:txBody>
          <a:bodyPr/>
          <a:lstStyle/>
          <a:p>
            <a:pPr>
              <a:spcAft>
                <a:spcPts val="600"/>
              </a:spcAft>
            </a:pPr>
            <a:r>
              <a:rPr lang="en-US" dirty="0"/>
              <a:t>VoiceOver’s Speech:</a:t>
            </a:r>
          </a:p>
          <a:p>
            <a:pPr marL="285750" indent="-285750">
              <a:spcAft>
                <a:spcPts val="600"/>
              </a:spcAft>
              <a:buClr>
                <a:schemeClr val="bg1"/>
              </a:buClr>
              <a:buFont typeface="Courier New" panose="02070309020205020404" pitchFamily="49" charset="0"/>
              <a:buChar char="o"/>
            </a:pPr>
            <a:r>
              <a:rPr lang="en-US" dirty="0"/>
              <a:t>sine left parenthesis 3i right parenthesis negative 2i, with 9 items, math </a:t>
            </a:r>
          </a:p>
          <a:p>
            <a:pPr marL="285750" indent="-285750">
              <a:spcAft>
                <a:spcPts val="600"/>
              </a:spcAft>
              <a:buClr>
                <a:schemeClr val="bg1"/>
              </a:buClr>
              <a:buFont typeface="Courier New" panose="02070309020205020404" pitchFamily="49" charset="0"/>
              <a:buChar char="o"/>
            </a:pPr>
            <a:r>
              <a:rPr lang="en-US" dirty="0"/>
              <a:t>sine left parenthesis 3i minus 2i right parenthesis, with 9 items, math</a:t>
            </a:r>
          </a:p>
          <a:p>
            <a:pPr>
              <a:spcAft>
                <a:spcPts val="600"/>
              </a:spcAft>
              <a:buClr>
                <a:schemeClr val="bg1"/>
              </a:buClr>
            </a:pPr>
            <a:endParaRPr lang="en-US" dirty="0"/>
          </a:p>
          <a:p>
            <a:pPr>
              <a:spcAft>
                <a:spcPts val="600"/>
              </a:spcAft>
              <a:buClr>
                <a:schemeClr val="bg1"/>
              </a:buClr>
            </a:pPr>
            <a:r>
              <a:rPr lang="en-US" dirty="0"/>
              <a:t>Note that VO on the Mac is reading the parentheses that are present in the two equations. The listener can detect the differences. Note however how VO said “negative 2i” instead of minus 2i in the first equation. </a:t>
            </a:r>
          </a:p>
        </p:txBody>
      </p:sp>
    </p:spTree>
    <p:extLst>
      <p:ext uri="{BB962C8B-B14F-4D97-AF65-F5344CB8AC3E}">
        <p14:creationId xmlns:p14="http://schemas.microsoft.com/office/powerpoint/2010/main" val="2391881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dirty="0"/>
              <a:t>VoiceOver MacOS – HTML – Fractions</a:t>
            </a:r>
          </a:p>
        </p:txBody>
      </p:sp>
      <p:pic>
        <p:nvPicPr>
          <p:cNvPr id="9" name="Picture Placeholder 8" descr="Fractions example. Bullet. Start Fraction x plus y Over x minus y plus five sevenths EndFraction. Bullet. StartFraction x plus y Over x minus y EndFraction plus five sevenths">
            <a:extLst>
              <a:ext uri="{FF2B5EF4-FFF2-40B4-BE49-F238E27FC236}">
                <a16:creationId xmlns:a16="http://schemas.microsoft.com/office/drawing/2014/main" id="{CC9E0845-B75A-4BCF-9A8F-2F827CCE50E9}"/>
              </a:ext>
            </a:extLst>
          </p:cNvPr>
          <p:cNvPicPr>
            <a:picLocks noGrp="1" noChangeAspect="1"/>
          </p:cNvPicPr>
          <p:nvPr>
            <p:ph type="pic" sz="quarter" idx="11"/>
          </p:nvPr>
        </p:nvPicPr>
        <p:blipFill rotWithShape="1">
          <a:blip r:embed="rId5"/>
          <a:srcRect l="3352" r="3075"/>
          <a:stretch/>
        </p:blipFill>
        <p:spPr>
          <a:xfrm>
            <a:off x="715618" y="1025259"/>
            <a:ext cx="3071192" cy="2053636"/>
          </a:xfrm>
        </p:spPr>
      </p:pic>
      <p:pic>
        <p:nvPicPr>
          <p:cNvPr id="6" name="VOmac_fraction" descr="Audio of JAWS reading this example">
            <a:hlinkClick r:id="" action="ppaction://media"/>
            <a:extLst>
              <a:ext uri="{FF2B5EF4-FFF2-40B4-BE49-F238E27FC236}">
                <a16:creationId xmlns:a16="http://schemas.microsoft.com/office/drawing/2014/main" id="{7CAD42A9-0AAE-4264-AF84-8FB29D0EA7FB}"/>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619056" y="1706869"/>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210954"/>
            <a:ext cx="8671125" cy="2971185"/>
          </a:xfrm>
        </p:spPr>
        <p:txBody>
          <a:bodyPr/>
          <a:lstStyle/>
          <a:p>
            <a:pPr>
              <a:spcAft>
                <a:spcPts val="600"/>
              </a:spcAft>
            </a:pPr>
            <a:r>
              <a:rPr lang="en-US" dirty="0"/>
              <a:t>VoiceOver’s Speech:</a:t>
            </a:r>
          </a:p>
          <a:p>
            <a:pPr marL="285750" indent="-285750">
              <a:spcAft>
                <a:spcPts val="600"/>
              </a:spcAft>
              <a:buClr>
                <a:schemeClr val="bg1"/>
              </a:buClr>
              <a:buFont typeface="Courier New" panose="02070309020205020404" pitchFamily="49" charset="0"/>
              <a:buChar char="o"/>
            </a:pPr>
            <a:r>
              <a:rPr lang="en-US" dirty="0"/>
              <a:t>fraction start, x + y over x – y + fraction start, 5 over 7, end of fraction, end of fraction, math </a:t>
            </a:r>
          </a:p>
          <a:p>
            <a:pPr marL="285750" indent="-285750">
              <a:spcAft>
                <a:spcPts val="600"/>
              </a:spcAft>
              <a:buClr>
                <a:schemeClr val="bg1"/>
              </a:buClr>
              <a:buFont typeface="Courier New" panose="02070309020205020404" pitchFamily="49" charset="0"/>
              <a:buChar char="o"/>
            </a:pPr>
            <a:r>
              <a:rPr lang="en-US" dirty="0"/>
              <a:t>fraction start, x + y over x – y, end of fraction, + fraction start, 5 over 7, end of fraction, with 3 items, math</a:t>
            </a:r>
          </a:p>
          <a:p>
            <a:pPr>
              <a:spcAft>
                <a:spcPts val="600"/>
              </a:spcAft>
              <a:buClr>
                <a:schemeClr val="bg1"/>
              </a:buClr>
            </a:pPr>
            <a:r>
              <a:rPr lang="en-US" dirty="0"/>
              <a:t>Note that VO clearly announces the start, over, and end of each fraction.</a:t>
            </a:r>
          </a:p>
        </p:txBody>
      </p:sp>
    </p:spTree>
    <p:extLst>
      <p:ext uri="{BB962C8B-B14F-4D97-AF65-F5344CB8AC3E}">
        <p14:creationId xmlns:p14="http://schemas.microsoft.com/office/powerpoint/2010/main" val="1810413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dirty="0"/>
              <a:t>VoiceOver MacOS – HTML – Superscripts</a:t>
            </a:r>
          </a:p>
        </p:txBody>
      </p:sp>
      <p:pic>
        <p:nvPicPr>
          <p:cNvPr id="7" name="Picture Placeholder 6" descr="Superscript example. Bullet. x Superscript n minus 1. Bullet. x Superscript n Baseline minus 1">
            <a:extLst>
              <a:ext uri="{FF2B5EF4-FFF2-40B4-BE49-F238E27FC236}">
                <a16:creationId xmlns:a16="http://schemas.microsoft.com/office/drawing/2014/main" id="{BBA28C61-721B-4F80-8B4B-44FE84CB2EB0}"/>
              </a:ext>
            </a:extLst>
          </p:cNvPr>
          <p:cNvPicPr>
            <a:picLocks noGrp="1" noChangeAspect="1"/>
          </p:cNvPicPr>
          <p:nvPr>
            <p:ph type="pic" sz="quarter" idx="11"/>
          </p:nvPr>
        </p:nvPicPr>
        <p:blipFill rotWithShape="1">
          <a:blip r:embed="rId5"/>
          <a:srcRect l="613" r="2850"/>
          <a:stretch/>
        </p:blipFill>
        <p:spPr>
          <a:xfrm>
            <a:off x="387626" y="1028427"/>
            <a:ext cx="3588026" cy="2047300"/>
          </a:xfrm>
        </p:spPr>
      </p:pic>
      <p:pic>
        <p:nvPicPr>
          <p:cNvPr id="6" name="VOmac_superscript" descr="Audio of JAWS reading this example">
            <a:hlinkClick r:id="" action="ppaction://media"/>
            <a:extLst>
              <a:ext uri="{FF2B5EF4-FFF2-40B4-BE49-F238E27FC236}">
                <a16:creationId xmlns:a16="http://schemas.microsoft.com/office/drawing/2014/main" id="{2455A2BC-0A65-407C-B6C3-58A3E7C7A430}"/>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855030" y="1747277"/>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210954"/>
            <a:ext cx="8671125" cy="2971185"/>
          </a:xfrm>
        </p:spPr>
        <p:txBody>
          <a:bodyPr/>
          <a:lstStyle/>
          <a:p>
            <a:pPr>
              <a:spcAft>
                <a:spcPts val="600"/>
              </a:spcAft>
            </a:pPr>
            <a:r>
              <a:rPr lang="en-US" dirty="0"/>
              <a:t>VoiceOver’s Speech:</a:t>
            </a:r>
          </a:p>
          <a:p>
            <a:pPr marL="285750" indent="-285750">
              <a:spcAft>
                <a:spcPts val="600"/>
              </a:spcAft>
              <a:buClr>
                <a:schemeClr val="bg1"/>
              </a:buClr>
              <a:buFont typeface="Courier New" panose="02070309020205020404" pitchFamily="49" charset="0"/>
              <a:buChar char="o"/>
            </a:pPr>
            <a:r>
              <a:rPr lang="en-US" dirty="0"/>
              <a:t>x, superscript n minus 1, math </a:t>
            </a:r>
          </a:p>
          <a:p>
            <a:pPr marL="285750" indent="-285750">
              <a:spcAft>
                <a:spcPts val="600"/>
              </a:spcAft>
              <a:buClr>
                <a:schemeClr val="bg1"/>
              </a:buClr>
              <a:buFont typeface="Courier New" panose="02070309020205020404" pitchFamily="49" charset="0"/>
              <a:buChar char="o"/>
            </a:pPr>
            <a:r>
              <a:rPr lang="en-US" dirty="0"/>
              <a:t>x, superscript n, minus 1, with 3 items, math</a:t>
            </a:r>
          </a:p>
          <a:p>
            <a:pPr>
              <a:spcAft>
                <a:spcPts val="600"/>
              </a:spcAft>
              <a:buClr>
                <a:schemeClr val="bg1"/>
              </a:buClr>
            </a:pPr>
            <a:endParaRPr lang="en-US" dirty="0"/>
          </a:p>
          <a:p>
            <a:pPr>
              <a:spcAft>
                <a:spcPts val="600"/>
              </a:spcAft>
              <a:buClr>
                <a:schemeClr val="bg1"/>
              </a:buClr>
            </a:pPr>
            <a:r>
              <a:rPr lang="en-US" dirty="0"/>
              <a:t>Note that VO is depending upon the pause between the n and the minus one to let listeners know the exponent has ended. </a:t>
            </a:r>
          </a:p>
        </p:txBody>
      </p:sp>
    </p:spTree>
    <p:extLst>
      <p:ext uri="{BB962C8B-B14F-4D97-AF65-F5344CB8AC3E}">
        <p14:creationId xmlns:p14="http://schemas.microsoft.com/office/powerpoint/2010/main" val="255449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3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187D64-05FE-4076-9526-AD3B2877C0EC}"/>
              </a:ext>
            </a:extLst>
          </p:cNvPr>
          <p:cNvSpPr>
            <a:spLocks noGrp="1"/>
          </p:cNvSpPr>
          <p:nvPr>
            <p:ph type="title"/>
          </p:nvPr>
        </p:nvSpPr>
        <p:spPr/>
        <p:txBody>
          <a:bodyPr>
            <a:normAutofit/>
          </a:bodyPr>
          <a:lstStyle/>
          <a:p>
            <a:r>
              <a:rPr lang="en-US" dirty="0"/>
              <a:t>Math Content as Plain Text</a:t>
            </a:r>
          </a:p>
        </p:txBody>
      </p:sp>
      <p:sp>
        <p:nvSpPr>
          <p:cNvPr id="7" name="Content Placeholder 6">
            <a:extLst>
              <a:ext uri="{FF2B5EF4-FFF2-40B4-BE49-F238E27FC236}">
                <a16:creationId xmlns:a16="http://schemas.microsoft.com/office/drawing/2014/main" id="{8E4917B3-3CD9-4350-9CB4-85FD23FC00C9}"/>
              </a:ext>
            </a:extLst>
          </p:cNvPr>
          <p:cNvSpPr>
            <a:spLocks noGrp="1"/>
          </p:cNvSpPr>
          <p:nvPr>
            <p:ph sz="quarter" idx="10"/>
          </p:nvPr>
        </p:nvSpPr>
        <p:spPr/>
        <p:txBody>
          <a:bodyPr>
            <a:normAutofit/>
          </a:bodyPr>
          <a:lstStyle/>
          <a:p>
            <a:pPr marL="342900" indent="-342900">
              <a:spcAft>
                <a:spcPts val="600"/>
              </a:spcAft>
              <a:buClr>
                <a:schemeClr val="bg1"/>
              </a:buClr>
              <a:buFont typeface="Arial" panose="020B0604020202020204" pitchFamily="34" charset="0"/>
              <a:buChar char="•"/>
            </a:pPr>
            <a:r>
              <a:rPr lang="en-US" sz="2400" dirty="0"/>
              <a:t>What’s wrong with entering simple equations as text, </a:t>
            </a:r>
            <a:br>
              <a:rPr lang="en-US" sz="2400" dirty="0"/>
            </a:br>
            <a:r>
              <a:rPr lang="en-US" sz="2400" dirty="0"/>
              <a:t>“2 </a:t>
            </a:r>
            <a:r>
              <a:rPr lang="en-US" sz="2400" dirty="0">
                <a:latin typeface="Arial" panose="020B0604020202020204" pitchFamily="34" charset="0"/>
              </a:rPr>
              <a:t>–</a:t>
            </a:r>
            <a:r>
              <a:rPr lang="en-US" sz="2400" dirty="0"/>
              <a:t> 3 = -</a:t>
            </a:r>
            <a:r>
              <a:rPr lang="en-US" sz="200" dirty="0"/>
              <a:t> </a:t>
            </a:r>
            <a:r>
              <a:rPr lang="en-US" sz="2400" dirty="0"/>
              <a:t>1”?</a:t>
            </a:r>
          </a:p>
          <a:p>
            <a:pPr marL="342900" indent="-342900">
              <a:spcAft>
                <a:spcPts val="600"/>
              </a:spcAft>
              <a:buClr>
                <a:schemeClr val="bg1"/>
              </a:buClr>
              <a:buFont typeface="Arial" panose="020B0604020202020204" pitchFamily="34" charset="0"/>
              <a:buChar char="•"/>
            </a:pPr>
            <a:r>
              <a:rPr lang="en-US" sz="2400" dirty="0"/>
              <a:t>Assistive Tech will not “know” the text is math. </a:t>
            </a:r>
          </a:p>
          <a:p>
            <a:pPr marL="342900" indent="-342900">
              <a:spcAft>
                <a:spcPts val="600"/>
              </a:spcAft>
              <a:buClr>
                <a:schemeClr val="bg1"/>
              </a:buClr>
              <a:buFont typeface="Arial" panose="020B0604020202020204" pitchFamily="34" charset="0"/>
              <a:buChar char="•"/>
            </a:pPr>
            <a:r>
              <a:rPr lang="en-US" sz="2400" dirty="0"/>
              <a:t>JAWS will speak the numbers as numbers and some of the operators as ASCII characters. The default verbosity settings will not speak many ASCII characters commonly used as math symbols. </a:t>
            </a:r>
          </a:p>
          <a:p>
            <a:pPr marL="342900" indent="-342900">
              <a:spcAft>
                <a:spcPts val="600"/>
              </a:spcAft>
              <a:buClr>
                <a:schemeClr val="bg1"/>
              </a:buClr>
              <a:buFont typeface="Arial" panose="020B0604020202020204" pitchFamily="34" charset="0"/>
              <a:buChar char="•"/>
            </a:pPr>
            <a:r>
              <a:rPr lang="en-US" sz="2400" dirty="0"/>
              <a:t>JAWS reads the above as:</a:t>
            </a:r>
          </a:p>
          <a:p>
            <a:pPr marL="0" indent="0" algn="ctr">
              <a:spcAft>
                <a:spcPts val="600"/>
              </a:spcAft>
              <a:buNone/>
            </a:pPr>
            <a:r>
              <a:rPr lang="en-US" sz="2400" dirty="0"/>
              <a:t>2 </a:t>
            </a:r>
            <a:r>
              <a:rPr lang="en-US" sz="2400" dirty="0" err="1"/>
              <a:t>en</a:t>
            </a:r>
            <a:r>
              <a:rPr lang="en-US" sz="2400" dirty="0"/>
              <a:t>-dash 3 dash 1</a:t>
            </a:r>
          </a:p>
          <a:p>
            <a:pPr marL="342900" indent="-342900">
              <a:spcAft>
                <a:spcPts val="600"/>
              </a:spcAft>
              <a:buClr>
                <a:schemeClr val="bg1"/>
              </a:buClr>
              <a:buFont typeface="Arial" panose="020B0604020202020204" pitchFamily="34" charset="0"/>
              <a:buChar char="•"/>
            </a:pPr>
            <a:r>
              <a:rPr lang="en-US" sz="2400" dirty="0"/>
              <a:t>Narrator reads it as:</a:t>
            </a:r>
          </a:p>
          <a:p>
            <a:pPr marL="0" indent="0" algn="ctr">
              <a:spcAft>
                <a:spcPts val="600"/>
              </a:spcAft>
              <a:buNone/>
            </a:pPr>
            <a:r>
              <a:rPr lang="en-US" sz="2400" dirty="0"/>
              <a:t>2 to 3 equals 1</a:t>
            </a:r>
          </a:p>
        </p:txBody>
      </p:sp>
      <p:sp>
        <p:nvSpPr>
          <p:cNvPr id="2" name="Slide Number Placeholder 1">
            <a:extLst>
              <a:ext uri="{FF2B5EF4-FFF2-40B4-BE49-F238E27FC236}">
                <a16:creationId xmlns:a16="http://schemas.microsoft.com/office/drawing/2014/main" id="{BD094EB6-565D-443F-8C25-5E7C89D63B8C}"/>
              </a:ext>
            </a:extLst>
          </p:cNvPr>
          <p:cNvSpPr>
            <a:spLocks noGrp="1"/>
          </p:cNvSpPr>
          <p:nvPr>
            <p:ph type="sldNum" sz="quarter" idx="11"/>
          </p:nvPr>
        </p:nvSpPr>
        <p:spPr/>
        <p:txBody>
          <a:bodyPr/>
          <a:lstStyle/>
          <a:p>
            <a:fld id="{CCCA1E73-8E84-49CD-93F4-B3B8626091A0}" type="slidenum">
              <a:rPr lang="en-US" smtClean="0"/>
              <a:pPr/>
              <a:t>5</a:t>
            </a:fld>
            <a:endParaRPr lang="en-US"/>
          </a:p>
        </p:txBody>
      </p:sp>
    </p:spTree>
    <p:extLst>
      <p:ext uri="{BB962C8B-B14F-4D97-AF65-F5344CB8AC3E}">
        <p14:creationId xmlns:p14="http://schemas.microsoft.com/office/powerpoint/2010/main" val="1434027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78B2CB-0A6C-4F2D-95EA-1C4392852BBF}"/>
              </a:ext>
            </a:extLst>
          </p:cNvPr>
          <p:cNvSpPr>
            <a:spLocks noGrp="1"/>
          </p:cNvSpPr>
          <p:nvPr>
            <p:ph type="title"/>
          </p:nvPr>
        </p:nvSpPr>
        <p:spPr>
          <a:xfrm>
            <a:off x="526131" y="2759841"/>
            <a:ext cx="7831288" cy="656910"/>
          </a:xfrm>
        </p:spPr>
        <p:txBody>
          <a:bodyPr/>
          <a:lstStyle/>
          <a:p>
            <a:r>
              <a:rPr lang="en-US"/>
              <a:t>How Screen-Readers Read Math in Word Documents</a:t>
            </a:r>
          </a:p>
        </p:txBody>
      </p:sp>
    </p:spTree>
    <p:extLst>
      <p:ext uri="{BB962C8B-B14F-4D97-AF65-F5344CB8AC3E}">
        <p14:creationId xmlns:p14="http://schemas.microsoft.com/office/powerpoint/2010/main" val="723544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F93DE-54F4-4913-8B76-4C87308B10AE}"/>
              </a:ext>
            </a:extLst>
          </p:cNvPr>
          <p:cNvSpPr>
            <a:spLocks noGrp="1"/>
          </p:cNvSpPr>
          <p:nvPr>
            <p:ph type="ctrTitle"/>
          </p:nvPr>
        </p:nvSpPr>
        <p:spPr/>
        <p:txBody>
          <a:bodyPr>
            <a:normAutofit/>
          </a:bodyPr>
          <a:lstStyle/>
          <a:p>
            <a:r>
              <a:rPr lang="en-US" dirty="0"/>
              <a:t>JAWS – Word with Microsoft Math Objects</a:t>
            </a:r>
          </a:p>
        </p:txBody>
      </p:sp>
      <p:sp>
        <p:nvSpPr>
          <p:cNvPr id="8" name="Content Placeholder 7">
            <a:extLst>
              <a:ext uri="{FF2B5EF4-FFF2-40B4-BE49-F238E27FC236}">
                <a16:creationId xmlns:a16="http://schemas.microsoft.com/office/drawing/2014/main" id="{97428D03-0D0F-4A1F-94A5-FD6230469DB8}"/>
              </a:ext>
            </a:extLst>
          </p:cNvPr>
          <p:cNvSpPr>
            <a:spLocks noGrp="1"/>
          </p:cNvSpPr>
          <p:nvPr>
            <p:ph sz="quarter" idx="10"/>
          </p:nvPr>
        </p:nvSpPr>
        <p:spPr>
          <a:xfrm>
            <a:off x="236438" y="5123282"/>
            <a:ext cx="8671125" cy="1425570"/>
          </a:xfrm>
        </p:spPr>
        <p:txBody>
          <a:bodyPr>
            <a:normAutofit/>
          </a:bodyPr>
          <a:lstStyle/>
          <a:p>
            <a:r>
              <a:rPr lang="en-US" sz="2000" dirty="0"/>
              <a:t>JAWS reads math in Microsoft Word documents if the math was entered using Microsoft Word’s equation tools. JAWS appears to read the math exactly as it read the same equations from MathML on a webpage.</a:t>
            </a:r>
          </a:p>
        </p:txBody>
      </p:sp>
      <p:pic>
        <p:nvPicPr>
          <p:cNvPr id="4" name="JAWSinWordTry2" descr="Video of JAWS reading math in a Word document created from the Microsoft equation tools in Microsoft Word. ">
            <a:hlinkClick r:id="" action="ppaction://media"/>
            <a:extLst>
              <a:ext uri="{FF2B5EF4-FFF2-40B4-BE49-F238E27FC236}">
                <a16:creationId xmlns:a16="http://schemas.microsoft.com/office/drawing/2014/main" id="{BA2066A6-41B3-4BDA-80FD-DABBAEF159D9}"/>
              </a:ext>
            </a:extLst>
          </p:cNvPr>
          <p:cNvPicPr>
            <a:picLocks noGrp="1" noChangeAspect="1"/>
          </p:cNvPicPr>
          <p:nvPr>
            <p:ph sz="quarter" idx="11"/>
            <a:videoFile r:link="rId1"/>
            <p:extLst>
              <p:ext uri="{DAA4B4D4-6D71-4841-9C94-3DE7FCFB9230}">
                <p14:media xmlns:p14="http://schemas.microsoft.com/office/powerpoint/2010/main" r:embed="rId2">
                  <p14:trim st="5596"/>
                  <p14:extLst>
                    <p:ext uri="{3AFAAA56-56D3-431D-BCD4-E75A35582382}">
                      <p173:tracksInfo xmlns:p173="http://schemas.microsoft.com/office/powerpoint/2017/3/main" displayLoc="media">
                        <p173:trackLst>
                          <p173:track id="{45261E05-13FC-4648-8A7B-8967E7943098}" label="JAWSReadingWord3" lang="" r:embed="rId5"/>
                        </p173:trackLst>
                      </p173:tracksInfo>
                    </p:ext>
                  </p14:extLst>
                </p14:media>
              </p:ext>
            </p:extLst>
          </p:nvPr>
        </p:nvPicPr>
        <p:blipFill>
          <a:blip r:embed="rId6"/>
          <a:stretch>
            <a:fillRect/>
          </a:stretch>
        </p:blipFill>
        <p:spPr>
          <a:xfrm>
            <a:off x="312737" y="1049338"/>
            <a:ext cx="8711987" cy="3645210"/>
          </a:xfrm>
        </p:spPr>
      </p:pic>
    </p:spTree>
    <p:extLst>
      <p:ext uri="{BB962C8B-B14F-4D97-AF65-F5344CB8AC3E}">
        <p14:creationId xmlns:p14="http://schemas.microsoft.com/office/powerpoint/2010/main" val="192035911"/>
      </p:ext>
    </p:extLst>
  </p:cSld>
  <p:clrMapOvr>
    <a:masterClrMapping/>
  </p:clrMapOvr>
  <mc:AlternateContent xmlns:mc="http://schemas.openxmlformats.org/markup-compatibility/2006" xmlns:p14="http://schemas.microsoft.com/office/powerpoint/2010/main">
    <mc:Choice Requires="p14">
      <p:transition spd="slow" p14:dur="2000" advTm="71779"/>
    </mc:Choice>
    <mc:Fallback xmlns="">
      <p:transition spd="slow" advTm="71779"/>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F93DE-54F4-4913-8B76-4C87308B10AE}"/>
              </a:ext>
            </a:extLst>
          </p:cNvPr>
          <p:cNvSpPr>
            <a:spLocks noGrp="1"/>
          </p:cNvSpPr>
          <p:nvPr>
            <p:ph type="ctrTitle"/>
          </p:nvPr>
        </p:nvSpPr>
        <p:spPr/>
        <p:txBody>
          <a:bodyPr>
            <a:normAutofit fontScale="90000"/>
          </a:bodyPr>
          <a:lstStyle/>
          <a:p>
            <a:r>
              <a:rPr lang="en-US" dirty="0"/>
              <a:t>VoiceOver – Word with Microsoft Math Objects</a:t>
            </a:r>
          </a:p>
        </p:txBody>
      </p:sp>
      <p:sp>
        <p:nvSpPr>
          <p:cNvPr id="8" name="Content Placeholder 7">
            <a:extLst>
              <a:ext uri="{FF2B5EF4-FFF2-40B4-BE49-F238E27FC236}">
                <a16:creationId xmlns:a16="http://schemas.microsoft.com/office/drawing/2014/main" id="{97428D03-0D0F-4A1F-94A5-FD6230469DB8}"/>
              </a:ext>
            </a:extLst>
          </p:cNvPr>
          <p:cNvSpPr>
            <a:spLocks noGrp="1"/>
          </p:cNvSpPr>
          <p:nvPr>
            <p:ph sz="quarter" idx="10"/>
          </p:nvPr>
        </p:nvSpPr>
        <p:spPr>
          <a:xfrm>
            <a:off x="236438" y="5062194"/>
            <a:ext cx="8907562" cy="1486658"/>
          </a:xfrm>
        </p:spPr>
        <p:txBody>
          <a:bodyPr>
            <a:normAutofit/>
          </a:bodyPr>
          <a:lstStyle/>
          <a:p>
            <a:r>
              <a:rPr lang="en-US" sz="2000" dirty="0"/>
              <a:t>VoiceOver reads math in Microsoft Word documents if the math was entered using Microsoft Word’s equation tools. VoiceOver reads the math differently than the equations from MathML on a webpage. For example, notice it does not speak the “end root” in the first equation as it did on the webpage.</a:t>
            </a:r>
          </a:p>
        </p:txBody>
      </p:sp>
      <p:pic>
        <p:nvPicPr>
          <p:cNvPr id="4" name="Screen Recording 2022-02-10 at 10.35.09 AM" descr="Video of Voice Over reading math in a Word document created from the Microsoft equation tools in Microsoft Word. ">
            <a:hlinkClick r:id="" action="ppaction://media"/>
            <a:extLst>
              <a:ext uri="{FF2B5EF4-FFF2-40B4-BE49-F238E27FC236}">
                <a16:creationId xmlns:a16="http://schemas.microsoft.com/office/drawing/2014/main" id="{79A4C8FA-C491-42D7-9878-A20C84CBD654}"/>
              </a:ext>
            </a:extLst>
          </p:cNvPr>
          <p:cNvPicPr>
            <a:picLocks noGrp="1" noChangeAspect="1"/>
          </p:cNvPicPr>
          <p:nvPr>
            <p:ph sz="quarter" idx="11"/>
            <a:videoFile r:link="rId2"/>
            <p:extLst>
              <p:ext uri="{DAA4B4D4-6D71-4841-9C94-3DE7FCFB9230}">
                <p14:media xmlns:p14="http://schemas.microsoft.com/office/powerpoint/2010/main" r:embed="rId1"/>
              </p:ext>
            </p:extLst>
          </p:nvPr>
        </p:nvPicPr>
        <p:blipFill>
          <a:blip r:embed="rId5"/>
          <a:stretch>
            <a:fillRect/>
          </a:stretch>
        </p:blipFill>
        <p:spPr>
          <a:xfrm>
            <a:off x="2109788" y="1027113"/>
            <a:ext cx="4887912" cy="3594100"/>
          </a:xfrm>
        </p:spPr>
      </p:pic>
    </p:spTree>
    <p:extLst>
      <p:ext uri="{BB962C8B-B14F-4D97-AF65-F5344CB8AC3E}">
        <p14:creationId xmlns:p14="http://schemas.microsoft.com/office/powerpoint/2010/main" val="2170362628"/>
      </p:ext>
    </p:extLst>
  </p:cSld>
  <p:clrMapOvr>
    <a:masterClrMapping/>
  </p:clrMapOvr>
  <mc:AlternateContent xmlns:mc="http://schemas.openxmlformats.org/markup-compatibility/2006" xmlns:p14="http://schemas.microsoft.com/office/powerpoint/2010/main">
    <mc:Choice Requires="p14">
      <p:transition spd="slow" p14:dur="2000" advTm="71779"/>
    </mc:Choice>
    <mc:Fallback xmlns="">
      <p:transition spd="slow" advTm="71779"/>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2E9D-1AB0-4272-82A1-2973306874BB}"/>
              </a:ext>
            </a:extLst>
          </p:cNvPr>
          <p:cNvSpPr>
            <a:spLocks noGrp="1"/>
          </p:cNvSpPr>
          <p:nvPr>
            <p:ph type="title"/>
          </p:nvPr>
        </p:nvSpPr>
        <p:spPr/>
        <p:txBody>
          <a:bodyPr/>
          <a:lstStyle/>
          <a:p>
            <a:r>
              <a:rPr lang="en-US" dirty="0"/>
              <a:t>Reported the issue to Vispero</a:t>
            </a:r>
          </a:p>
        </p:txBody>
      </p:sp>
      <p:pic>
        <p:nvPicPr>
          <p:cNvPr id="6" name="Content Placeholder 5" descr="Screenshot of JAWS not reading MathML in a clear, unambiguous manner issue #539 on the Freedom Scientific github issues">
            <a:extLst>
              <a:ext uri="{FF2B5EF4-FFF2-40B4-BE49-F238E27FC236}">
                <a16:creationId xmlns:a16="http://schemas.microsoft.com/office/drawing/2014/main" id="{5DB0DFC4-1DFE-4BFE-B95A-E0777C0AA916}"/>
              </a:ext>
            </a:extLst>
          </p:cNvPr>
          <p:cNvPicPr>
            <a:picLocks noGrp="1" noChangeAspect="1"/>
          </p:cNvPicPr>
          <p:nvPr>
            <p:ph sz="quarter" idx="10"/>
          </p:nvPr>
        </p:nvPicPr>
        <p:blipFill>
          <a:blip r:embed="rId3"/>
          <a:stretch>
            <a:fillRect/>
          </a:stretch>
        </p:blipFill>
        <p:spPr>
          <a:xfrm>
            <a:off x="2367863" y="878400"/>
            <a:ext cx="4408274" cy="3697262"/>
          </a:xfrm>
        </p:spPr>
      </p:pic>
      <p:sp>
        <p:nvSpPr>
          <p:cNvPr id="7" name="Content Placeholder 6">
            <a:extLst>
              <a:ext uri="{FF2B5EF4-FFF2-40B4-BE49-F238E27FC236}">
                <a16:creationId xmlns:a16="http://schemas.microsoft.com/office/drawing/2014/main" id="{95F00E99-C38A-4957-889B-38B2E8E5CE4D}"/>
              </a:ext>
            </a:extLst>
          </p:cNvPr>
          <p:cNvSpPr>
            <a:spLocks noGrp="1"/>
          </p:cNvSpPr>
          <p:nvPr>
            <p:ph sz="quarter" idx="12"/>
          </p:nvPr>
        </p:nvSpPr>
        <p:spPr>
          <a:xfrm>
            <a:off x="228600" y="4562272"/>
            <a:ext cx="8677800" cy="1326093"/>
          </a:xfrm>
        </p:spPr>
        <p:txBody>
          <a:bodyPr/>
          <a:lstStyle/>
          <a:p>
            <a:r>
              <a:rPr lang="en-US" dirty="0"/>
              <a:t>Please feel free to pile on comments to the issue:</a:t>
            </a:r>
            <a:br>
              <a:rPr lang="en-US" dirty="0"/>
            </a:br>
            <a:r>
              <a:rPr lang="en-US" dirty="0">
                <a:hlinkClick r:id="rId4"/>
              </a:rPr>
              <a:t>https://github.com/FreedomScientific/VFO-standards-support/issues/539</a:t>
            </a:r>
            <a:r>
              <a:rPr lang="en-US" dirty="0"/>
              <a:t> </a:t>
            </a:r>
          </a:p>
        </p:txBody>
      </p:sp>
      <p:sp>
        <p:nvSpPr>
          <p:cNvPr id="4" name="Slide Number Placeholder 3">
            <a:extLst>
              <a:ext uri="{FF2B5EF4-FFF2-40B4-BE49-F238E27FC236}">
                <a16:creationId xmlns:a16="http://schemas.microsoft.com/office/drawing/2014/main" id="{B830ED53-E5E9-4C58-8819-F20D21F1EEA6}"/>
              </a:ext>
            </a:extLst>
          </p:cNvPr>
          <p:cNvSpPr>
            <a:spLocks noGrp="1"/>
          </p:cNvSpPr>
          <p:nvPr>
            <p:ph type="sldNum" sz="quarter" idx="11"/>
          </p:nvPr>
        </p:nvSpPr>
        <p:spPr/>
        <p:txBody>
          <a:bodyPr/>
          <a:lstStyle/>
          <a:p>
            <a:fld id="{CCCA1E73-8E84-49CD-93F4-B3B8626091A0}" type="slidenum">
              <a:rPr lang="en-US" smtClean="0"/>
              <a:pPr/>
              <a:t>53</a:t>
            </a:fld>
            <a:endParaRPr lang="en-US"/>
          </a:p>
        </p:txBody>
      </p:sp>
    </p:spTree>
    <p:extLst>
      <p:ext uri="{BB962C8B-B14F-4D97-AF65-F5344CB8AC3E}">
        <p14:creationId xmlns:p14="http://schemas.microsoft.com/office/powerpoint/2010/main" val="624978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E9E6E5-23A0-47EC-9ECB-3AC79F5B156A}"/>
              </a:ext>
            </a:extLst>
          </p:cNvPr>
          <p:cNvSpPr>
            <a:spLocks noGrp="1"/>
          </p:cNvSpPr>
          <p:nvPr>
            <p:ph type="ctrTitle"/>
          </p:nvPr>
        </p:nvSpPr>
        <p:spPr/>
        <p:txBody>
          <a:bodyPr/>
          <a:lstStyle/>
          <a:p>
            <a:r>
              <a:rPr lang="en-US" dirty="0"/>
              <a:t>NVDA + MathPlayer in Word Requirements</a:t>
            </a:r>
          </a:p>
        </p:txBody>
      </p:sp>
      <p:sp>
        <p:nvSpPr>
          <p:cNvPr id="7" name="Content Placeholder 6">
            <a:extLst>
              <a:ext uri="{FF2B5EF4-FFF2-40B4-BE49-F238E27FC236}">
                <a16:creationId xmlns:a16="http://schemas.microsoft.com/office/drawing/2014/main" id="{906CF504-18D0-4AA3-906A-F1B2A32504DD}"/>
              </a:ext>
            </a:extLst>
          </p:cNvPr>
          <p:cNvSpPr>
            <a:spLocks noGrp="1"/>
          </p:cNvSpPr>
          <p:nvPr>
            <p:ph sz="quarter" idx="10"/>
          </p:nvPr>
        </p:nvSpPr>
        <p:spPr>
          <a:xfrm>
            <a:off x="252413" y="1031875"/>
            <a:ext cx="8639176" cy="5256036"/>
          </a:xfrm>
        </p:spPr>
        <p:txBody>
          <a:bodyPr>
            <a:normAutofit/>
          </a:bodyPr>
          <a:lstStyle/>
          <a:p>
            <a:r>
              <a:rPr lang="en-US" sz="2000" dirty="0"/>
              <a:t>To put mathematics in a Word doc for NVDA + MathPlayer to read, you need:</a:t>
            </a:r>
          </a:p>
          <a:p>
            <a:pPr marL="285750" indent="-285750">
              <a:buFont typeface="Arial" panose="020B0604020202020204" pitchFamily="34" charset="0"/>
              <a:buChar char="•"/>
            </a:pPr>
            <a:r>
              <a:rPr lang="en-US" sz="2000" dirty="0"/>
              <a:t>Math objects in the Word file must be created in a full version of MathType Windows OS version of MathType for Windows (not the MathType Add-In for Microsoft 365). </a:t>
            </a:r>
          </a:p>
          <a:p>
            <a:pPr marL="285750" indent="-285750">
              <a:buFont typeface="Arial" panose="020B0604020202020204" pitchFamily="34" charset="0"/>
              <a:buChar char="•"/>
            </a:pPr>
            <a:r>
              <a:rPr lang="en-US" sz="2000" dirty="0"/>
              <a:t>The computer with NVDA will need to have MathPlayer 4 and a licensed version of MathType for Windows installed. Notes:</a:t>
            </a:r>
          </a:p>
          <a:p>
            <a:pPr marL="742950" lvl="1" indent="-285750">
              <a:buFont typeface="Courier New" panose="02070309020205020404" pitchFamily="49" charset="0"/>
              <a:buChar char="o"/>
            </a:pPr>
            <a:r>
              <a:rPr lang="en-US" sz="2000" dirty="0"/>
              <a:t>If using a 64-bit version of Word, then the MathPlayer ribbon will not appear in Word, but MathPlayer will work, nonetheless.</a:t>
            </a:r>
          </a:p>
          <a:p>
            <a:pPr marL="742950" lvl="1" indent="-285750">
              <a:buFont typeface="Courier New" panose="02070309020205020404" pitchFamily="49" charset="0"/>
              <a:buChar char="o"/>
            </a:pPr>
            <a:r>
              <a:rPr lang="en-US" sz="2000" dirty="0"/>
              <a:t>Since the MathPlayer ribbon will not load in 64-bit versions of Word, use </a:t>
            </a:r>
            <a:r>
              <a:rPr lang="en-US" sz="2000" dirty="0" err="1"/>
              <a:t>NVDA+Alt+M</a:t>
            </a:r>
            <a:r>
              <a:rPr lang="en-US" sz="2000" dirty="0"/>
              <a:t> to start navigating a MathType object.</a:t>
            </a:r>
          </a:p>
          <a:p>
            <a:pPr marL="742950" lvl="1" indent="-285750">
              <a:buFont typeface="Courier New" panose="02070309020205020404" pitchFamily="49" charset="0"/>
              <a:buChar char="o"/>
            </a:pPr>
            <a:r>
              <a:rPr lang="en-US" sz="2000" dirty="0"/>
              <a:t>Be sure to configure the MathPlayer speech settings appropriately!</a:t>
            </a:r>
          </a:p>
        </p:txBody>
      </p:sp>
    </p:spTree>
    <p:extLst>
      <p:ext uri="{BB962C8B-B14F-4D97-AF65-F5344CB8AC3E}">
        <p14:creationId xmlns:p14="http://schemas.microsoft.com/office/powerpoint/2010/main" val="3193620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F0FF-06B8-4772-B29F-3F41A34E3884}"/>
              </a:ext>
            </a:extLst>
          </p:cNvPr>
          <p:cNvSpPr>
            <a:spLocks noGrp="1"/>
          </p:cNvSpPr>
          <p:nvPr>
            <p:ph type="title"/>
          </p:nvPr>
        </p:nvSpPr>
        <p:spPr/>
        <p:txBody>
          <a:bodyPr>
            <a:normAutofit/>
          </a:bodyPr>
          <a:lstStyle/>
          <a:p>
            <a:r>
              <a:rPr lang="en-US" dirty="0"/>
              <a:t>Neil Soiffer on Where MathPlayer Works</a:t>
            </a:r>
          </a:p>
        </p:txBody>
      </p:sp>
      <p:sp>
        <p:nvSpPr>
          <p:cNvPr id="5" name="Content Placeholder 4">
            <a:extLst>
              <a:ext uri="{FF2B5EF4-FFF2-40B4-BE49-F238E27FC236}">
                <a16:creationId xmlns:a16="http://schemas.microsoft.com/office/drawing/2014/main" id="{7C64D680-777C-457E-BA5D-78E80E20D6E6}"/>
              </a:ext>
            </a:extLst>
          </p:cNvPr>
          <p:cNvSpPr>
            <a:spLocks noGrp="1"/>
          </p:cNvSpPr>
          <p:nvPr>
            <p:ph sz="quarter" idx="12"/>
          </p:nvPr>
        </p:nvSpPr>
        <p:spPr>
          <a:xfrm>
            <a:off x="228600" y="5289993"/>
            <a:ext cx="8677800" cy="898676"/>
          </a:xfrm>
        </p:spPr>
        <p:txBody>
          <a:bodyPr/>
          <a:lstStyle/>
          <a:p>
            <a:r>
              <a:rPr lang="en-US" dirty="0"/>
              <a:t>Retrieved from: </a:t>
            </a:r>
            <a:r>
              <a:rPr lang="en-US" dirty="0">
                <a:solidFill>
                  <a:schemeClr val="tx2">
                    <a:lumMod val="40000"/>
                    <a:lumOff val="60000"/>
                  </a:schemeClr>
                </a:solidFill>
                <a:hlinkClick r:id="rId3">
                  <a:extLst>
                    <a:ext uri="{A12FA001-AC4F-418D-AE19-62706E023703}">
                      <ahyp:hlinkClr xmlns:ahyp="http://schemas.microsoft.com/office/drawing/2018/hyperlinkcolor" val="tx"/>
                    </a:ext>
                  </a:extLst>
                </a:hlinkClick>
              </a:rPr>
              <a:t>https://nvda.groups.io/g/nvda/topic/84904907</a:t>
            </a:r>
            <a:r>
              <a:rPr lang="en-US" dirty="0">
                <a:solidFill>
                  <a:schemeClr val="tx2">
                    <a:lumMod val="40000"/>
                    <a:lumOff val="60000"/>
                  </a:schemeClr>
                </a:solidFill>
              </a:rPr>
              <a:t> </a:t>
            </a:r>
            <a:r>
              <a:rPr lang="en-US" dirty="0"/>
              <a:t>on February 4, 2022</a:t>
            </a:r>
          </a:p>
          <a:p>
            <a:endParaRPr lang="en-US" dirty="0"/>
          </a:p>
        </p:txBody>
      </p:sp>
      <p:pic>
        <p:nvPicPr>
          <p:cNvPr id="7" name="Content Placeholder 6" descr="Image of Neil Soiffer's nvda.groups.io reply where he says MathPlayer still works in HTML and Word and discusses the future of MathPlayer. Visit the link on the slide to read the post on groups.io">
            <a:extLst>
              <a:ext uri="{FF2B5EF4-FFF2-40B4-BE49-F238E27FC236}">
                <a16:creationId xmlns:a16="http://schemas.microsoft.com/office/drawing/2014/main" id="{F17EC66B-7FA3-49AC-8079-C8C391E244DB}"/>
              </a:ext>
            </a:extLst>
          </p:cNvPr>
          <p:cNvPicPr>
            <a:picLocks noGrp="1" noChangeAspect="1"/>
          </p:cNvPicPr>
          <p:nvPr>
            <p:ph sz="quarter" idx="10"/>
          </p:nvPr>
        </p:nvPicPr>
        <p:blipFill rotWithShape="1">
          <a:blip r:embed="rId4"/>
          <a:srcRect t="5077" b="2267"/>
          <a:stretch/>
        </p:blipFill>
        <p:spPr>
          <a:xfrm>
            <a:off x="1869581" y="1060449"/>
            <a:ext cx="5404839" cy="4229543"/>
          </a:xfrm>
          <a:prstGeom prst="rect">
            <a:avLst/>
          </a:prstGeom>
        </p:spPr>
      </p:pic>
    </p:spTree>
    <p:extLst>
      <p:ext uri="{BB962C8B-B14F-4D97-AF65-F5344CB8AC3E}">
        <p14:creationId xmlns:p14="http://schemas.microsoft.com/office/powerpoint/2010/main" val="3333753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F93DE-54F4-4913-8B76-4C87308B10AE}"/>
              </a:ext>
            </a:extLst>
          </p:cNvPr>
          <p:cNvSpPr>
            <a:spLocks noGrp="1"/>
          </p:cNvSpPr>
          <p:nvPr>
            <p:ph type="ctrTitle"/>
          </p:nvPr>
        </p:nvSpPr>
        <p:spPr/>
        <p:txBody>
          <a:bodyPr/>
          <a:lstStyle/>
          <a:p>
            <a:r>
              <a:rPr lang="en-US" dirty="0"/>
              <a:t>NVDA with MathPlayer’s Default Settings</a:t>
            </a:r>
          </a:p>
        </p:txBody>
      </p:sp>
      <p:sp>
        <p:nvSpPr>
          <p:cNvPr id="8" name="Content Placeholder 7">
            <a:extLst>
              <a:ext uri="{FF2B5EF4-FFF2-40B4-BE49-F238E27FC236}">
                <a16:creationId xmlns:a16="http://schemas.microsoft.com/office/drawing/2014/main" id="{97428D03-0D0F-4A1F-94A5-FD6230469DB8}"/>
              </a:ext>
            </a:extLst>
          </p:cNvPr>
          <p:cNvSpPr>
            <a:spLocks noGrp="1"/>
          </p:cNvSpPr>
          <p:nvPr>
            <p:ph sz="quarter" idx="10"/>
          </p:nvPr>
        </p:nvSpPr>
        <p:spPr>
          <a:xfrm>
            <a:off x="236438" y="4956544"/>
            <a:ext cx="8907562" cy="1592308"/>
          </a:xfrm>
        </p:spPr>
        <p:txBody>
          <a:bodyPr/>
          <a:lstStyle/>
          <a:p>
            <a:r>
              <a:rPr lang="en-US" dirty="0"/>
              <a:t>MathPlayer’s default settings use settings for a sighted individual. It assumes the individual can see the equation’s structure thus does not include details necessary for understanding the structure and relationships between the parts. Hearing the speech alone is not enough to understand the content. </a:t>
            </a:r>
          </a:p>
        </p:txBody>
      </p:sp>
      <p:pic>
        <p:nvPicPr>
          <p:cNvPr id="13" name="Screen Recording 12" descr="Video of NVDA reading through a word document using MathPlayer configured to read for Learning Disabilities.">
            <a:hlinkClick r:id="" action="ppaction://media"/>
            <a:extLst>
              <a:ext uri="{FF2B5EF4-FFF2-40B4-BE49-F238E27FC236}">
                <a16:creationId xmlns:a16="http://schemas.microsoft.com/office/drawing/2014/main" id="{20925063-0262-488C-9A0D-1F8BFD433F48}"/>
              </a:ext>
            </a:extLst>
          </p:cNvPr>
          <p:cNvPicPr>
            <a:picLocks noGrp="1" noChangeAspect="1"/>
          </p:cNvPicPr>
          <p:nvPr>
            <p:ph sz="quarter" idx="11"/>
            <a:videoFile r:link="rId1"/>
            <p:extLst>
              <p:ext uri="{DAA4B4D4-6D71-4841-9C94-3DE7FCFB9230}">
                <p14:media xmlns:p14="http://schemas.microsoft.com/office/powerpoint/2010/main" r:embed="rId2">
                  <p14:trim st="42736" end="5979.7"/>
                  <p14:extLst>
                    <p:ext uri="{3AFAAA56-56D3-431D-BCD4-E75A35582382}">
                      <p173:tracksInfo xmlns:p173="http://schemas.microsoft.com/office/powerpoint/2017/3/main" displayLoc="media">
                        <p173:trackLst>
                          <p173:track id="{5CDC6E10-4561-4640-8BED-D7DC5FA28CE1}" label="NVDAreadingWordMathPlayerDefaults" lang="" r:embed="rId5"/>
                        </p173:trackLst>
                      </p173:tracksInfo>
                    </p:ext>
                  </p14:extLst>
                </p14:media>
              </p:ext>
            </p:extLst>
          </p:nvPr>
        </p:nvPicPr>
        <p:blipFill>
          <a:blip r:embed="rId6"/>
          <a:stretch>
            <a:fillRect/>
          </a:stretch>
        </p:blipFill>
        <p:spPr>
          <a:xfrm>
            <a:off x="2014615" y="1405935"/>
            <a:ext cx="5114770" cy="2957058"/>
          </a:xfrm>
        </p:spPr>
      </p:pic>
    </p:spTree>
    <p:extLst>
      <p:ext uri="{BB962C8B-B14F-4D97-AF65-F5344CB8AC3E}">
        <p14:creationId xmlns:p14="http://schemas.microsoft.com/office/powerpoint/2010/main" val="1128968641"/>
      </p:ext>
    </p:extLst>
  </p:cSld>
  <p:clrMapOvr>
    <a:masterClrMapping/>
  </p:clrMapOvr>
  <mc:AlternateContent xmlns:mc="http://schemas.openxmlformats.org/markup-compatibility/2006" xmlns:p14="http://schemas.microsoft.com/office/powerpoint/2010/main">
    <mc:Choice Requires="p14">
      <p:transition spd="slow" p14:dur="2000" advTm="71779"/>
    </mc:Choice>
    <mc:Fallback xmlns="">
      <p:transition spd="slow" advTm="71779"/>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3"/>
                                        </p:tgtEl>
                                      </p:cBhvr>
                                    </p:cmd>
                                  </p:childTnLst>
                                </p:cTn>
                              </p:par>
                            </p:childTnLst>
                          </p:cTn>
                        </p:par>
                      </p:childTnLst>
                    </p:cTn>
                  </p:par>
                </p:childTnLst>
              </p:cTn>
              <p:nextCondLst>
                <p:cond evt="onClick" delay="0">
                  <p:tgtEl>
                    <p:spTgt spid="13"/>
                  </p:tgtEl>
                </p:cond>
              </p:nextCondLst>
            </p:seq>
            <p:video>
              <p:cMediaNode vol="80000">
                <p:cTn id="8" fill="hold" display="0">
                  <p:stCondLst>
                    <p:cond delay="indefinite"/>
                  </p:stCondLst>
                </p:cTn>
                <p:tgtEl>
                  <p:spTgt spid="1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43DBF2-5205-42FD-9ECE-86370016D53B}"/>
              </a:ext>
            </a:extLst>
          </p:cNvPr>
          <p:cNvSpPr>
            <a:spLocks noGrp="1"/>
          </p:cNvSpPr>
          <p:nvPr>
            <p:ph type="ctrTitle"/>
          </p:nvPr>
        </p:nvSpPr>
        <p:spPr/>
        <p:txBody>
          <a:bodyPr/>
          <a:lstStyle/>
          <a:p>
            <a:r>
              <a:rPr lang="en-US" dirty="0"/>
              <a:t>Be Aware of MathPlayer’s Default Settings</a:t>
            </a:r>
          </a:p>
        </p:txBody>
      </p:sp>
      <p:sp>
        <p:nvSpPr>
          <p:cNvPr id="5" name="Content Placeholder 4">
            <a:extLst>
              <a:ext uri="{FF2B5EF4-FFF2-40B4-BE49-F238E27FC236}">
                <a16:creationId xmlns:a16="http://schemas.microsoft.com/office/drawing/2014/main" id="{96C641E5-76E8-4A0D-A68D-92C6E3A94E6F}"/>
              </a:ext>
            </a:extLst>
          </p:cNvPr>
          <p:cNvSpPr>
            <a:spLocks noGrp="1"/>
          </p:cNvSpPr>
          <p:nvPr>
            <p:ph sz="quarter" idx="10"/>
          </p:nvPr>
        </p:nvSpPr>
        <p:spPr>
          <a:xfrm>
            <a:off x="236438" y="4598581"/>
            <a:ext cx="8671125" cy="1754371"/>
          </a:xfrm>
        </p:spPr>
        <p:txBody>
          <a:bodyPr>
            <a:normAutofit lnSpcReduction="10000"/>
          </a:bodyPr>
          <a:lstStyle/>
          <a:p>
            <a:r>
              <a:rPr lang="en-US" sz="2000" dirty="0"/>
              <a:t>By default, MathPlayer’s settings are for sighted individuals with print impairments. They need to be changed to generate speech appropriate for individuals with blindness.</a:t>
            </a:r>
          </a:p>
          <a:p>
            <a:r>
              <a:rPr lang="en-US" sz="2000" dirty="0">
                <a:solidFill>
                  <a:schemeClr val="tx2">
                    <a:lumMod val="40000"/>
                    <a:lumOff val="60000"/>
                  </a:schemeClr>
                </a:solidFill>
                <a:hlinkClick r:id="rId3">
                  <a:extLst>
                    <a:ext uri="{A12FA001-AC4F-418D-AE19-62706E023703}">
                      <ahyp:hlinkClr xmlns:ahyp="http://schemas.microsoft.com/office/drawing/2018/hyperlinkcolor" val="tx"/>
                    </a:ext>
                  </a:extLst>
                </a:hlinkClick>
              </a:rPr>
              <a:t>https://docs.wiris.com/en/mathplayer/start#mathplayer_settings</a:t>
            </a:r>
            <a:endParaRPr lang="en-US" sz="2000" dirty="0">
              <a:solidFill>
                <a:schemeClr val="tx2">
                  <a:lumMod val="40000"/>
                  <a:lumOff val="60000"/>
                </a:schemeClr>
              </a:solidFill>
            </a:endParaRPr>
          </a:p>
          <a:p>
            <a:endParaRPr lang="en-US" sz="2000" dirty="0"/>
          </a:p>
        </p:txBody>
      </p:sp>
      <p:pic>
        <p:nvPicPr>
          <p:cNvPr id="8" name="Picture Placeholder 7" descr="MathPlayer's default settings of &quot;Generate speech for Learning Disabilities&quot; vs. &quot;Generate speech for Blindness&quot;. ">
            <a:extLst>
              <a:ext uri="{FF2B5EF4-FFF2-40B4-BE49-F238E27FC236}">
                <a16:creationId xmlns:a16="http://schemas.microsoft.com/office/drawing/2014/main" id="{5EB8BEA7-C9C7-469B-9856-A1AF168EEEDC}"/>
              </a:ext>
            </a:extLst>
          </p:cNvPr>
          <p:cNvPicPr>
            <a:picLocks noGrp="1" noChangeAspect="1"/>
          </p:cNvPicPr>
          <p:nvPr>
            <p:ph type="pic" sz="quarter" idx="11"/>
          </p:nvPr>
        </p:nvPicPr>
        <p:blipFill>
          <a:blip r:embed="rId4"/>
          <a:srcRect l="503" r="503"/>
          <a:stretch>
            <a:fillRect/>
          </a:stretch>
        </p:blipFill>
        <p:spPr>
          <a:xfrm>
            <a:off x="1531620" y="1046418"/>
            <a:ext cx="6080760" cy="3255264"/>
          </a:xfrm>
        </p:spPr>
      </p:pic>
    </p:spTree>
    <p:extLst>
      <p:ext uri="{BB962C8B-B14F-4D97-AF65-F5344CB8AC3E}">
        <p14:creationId xmlns:p14="http://schemas.microsoft.com/office/powerpoint/2010/main" val="147914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F93DE-54F4-4913-8B76-4C87308B10AE}"/>
              </a:ext>
            </a:extLst>
          </p:cNvPr>
          <p:cNvSpPr>
            <a:spLocks noGrp="1"/>
          </p:cNvSpPr>
          <p:nvPr>
            <p:ph type="ctrTitle"/>
          </p:nvPr>
        </p:nvSpPr>
        <p:spPr/>
        <p:txBody>
          <a:bodyPr>
            <a:normAutofit fontScale="90000"/>
          </a:bodyPr>
          <a:lstStyle/>
          <a:p>
            <a:r>
              <a:rPr lang="en-US" dirty="0"/>
              <a:t>NVDA and MathPlayer Set to Read for Blindness</a:t>
            </a:r>
          </a:p>
        </p:txBody>
      </p:sp>
      <p:pic>
        <p:nvPicPr>
          <p:cNvPr id="9" name="Screen Recording 8" descr="Video of NVDA reading through a word document using MathPlayer configured to read for blindness.">
            <a:hlinkClick r:id="" action="ppaction://media"/>
            <a:extLst>
              <a:ext uri="{FF2B5EF4-FFF2-40B4-BE49-F238E27FC236}">
                <a16:creationId xmlns:a16="http://schemas.microsoft.com/office/drawing/2014/main" id="{9CD07D67-F4B5-462E-95AE-90F0C5E442AB}"/>
              </a:ext>
            </a:extLst>
          </p:cNvPr>
          <p:cNvPicPr>
            <a:picLocks noGrp="1" noChangeAspect="1"/>
          </p:cNvPicPr>
          <p:nvPr>
            <p:ph sz="quarter" idx="11"/>
            <a:videoFile r:link="rId1"/>
            <p:extLst>
              <p:ext uri="{DAA4B4D4-6D71-4841-9C94-3DE7FCFB9230}">
                <p14:media xmlns:p14="http://schemas.microsoft.com/office/powerpoint/2010/main" r:embed="rId2">
                  <p14:trim st="5203"/>
                  <p14:extLst>
                    <p:ext uri="{3AFAAA56-56D3-431D-BCD4-E75A35582382}">
                      <p173:tracksInfo xmlns:p173="http://schemas.microsoft.com/office/powerpoint/2017/3/main" displayLoc="media">
                        <p173:trackLst>
                          <p173:track id="{177F539B-E688-4FB4-91E4-89D5907EFE66}" label="NVDAreadingWordMathPlayerSetForBlindness" lang="" r:embed="rId5"/>
                        </p173:trackLst>
                      </p173:tracksInfo>
                    </p:ext>
                  </p14:extLst>
                </p14:media>
              </p:ext>
            </p:extLst>
          </p:nvPr>
        </p:nvPicPr>
        <p:blipFill>
          <a:blip r:embed="rId6"/>
          <a:stretch>
            <a:fillRect/>
          </a:stretch>
        </p:blipFill>
        <p:spPr>
          <a:xfrm>
            <a:off x="2036409" y="1063750"/>
            <a:ext cx="5071181" cy="2931857"/>
          </a:xfrm>
        </p:spPr>
      </p:pic>
      <p:sp>
        <p:nvSpPr>
          <p:cNvPr id="6" name="Content Placeholder 5">
            <a:extLst>
              <a:ext uri="{FF2B5EF4-FFF2-40B4-BE49-F238E27FC236}">
                <a16:creationId xmlns:a16="http://schemas.microsoft.com/office/drawing/2014/main" id="{A94CCF64-E602-49B1-BF55-E759BB462628}"/>
              </a:ext>
            </a:extLst>
          </p:cNvPr>
          <p:cNvSpPr>
            <a:spLocks noGrp="1"/>
          </p:cNvSpPr>
          <p:nvPr>
            <p:ph sz="quarter" idx="10"/>
          </p:nvPr>
        </p:nvSpPr>
        <p:spPr>
          <a:xfrm>
            <a:off x="189303" y="4601361"/>
            <a:ext cx="8907562" cy="1599960"/>
          </a:xfrm>
        </p:spPr>
        <p:txBody>
          <a:bodyPr>
            <a:normAutofit fontScale="92500" lnSpcReduction="20000"/>
          </a:bodyPr>
          <a:lstStyle/>
          <a:p>
            <a:pPr>
              <a:spcAft>
                <a:spcPts val="600"/>
              </a:spcAft>
            </a:pPr>
            <a:r>
              <a:rPr lang="en-US" dirty="0"/>
              <a:t>Here MathPlayer has been configured to “generate speech for blindness” and to use MathSpeak Grammar and “Speech amount Full”. </a:t>
            </a:r>
          </a:p>
          <a:p>
            <a:pPr>
              <a:spcAft>
                <a:spcPts val="600"/>
              </a:spcAft>
            </a:pPr>
            <a:r>
              <a:rPr lang="en-US" dirty="0"/>
              <a:t>Notice the error NVDA and MathPlayer make reading the last two equations: the ‘x’ is missing from the speech output that should be: </a:t>
            </a:r>
          </a:p>
          <a:p>
            <a:pPr marL="285750" indent="-285750">
              <a:spcAft>
                <a:spcPts val="600"/>
              </a:spcAft>
              <a:buClr>
                <a:schemeClr val="bg1"/>
              </a:buClr>
              <a:buFont typeface="Courier New" panose="02070309020205020404" pitchFamily="49" charset="0"/>
              <a:buChar char="o"/>
            </a:pPr>
            <a:r>
              <a:rPr lang="en-US" dirty="0"/>
              <a:t>x superscript n minus 1 </a:t>
            </a:r>
          </a:p>
          <a:p>
            <a:pPr marL="285750" indent="-285750">
              <a:spcAft>
                <a:spcPts val="600"/>
              </a:spcAft>
              <a:buClr>
                <a:schemeClr val="bg1"/>
              </a:buClr>
              <a:buFont typeface="Courier New" panose="02070309020205020404" pitchFamily="49" charset="0"/>
              <a:buChar char="o"/>
            </a:pPr>
            <a:r>
              <a:rPr lang="en-US" dirty="0"/>
              <a:t>x superscript n baseline minus 1</a:t>
            </a:r>
          </a:p>
        </p:txBody>
      </p:sp>
    </p:spTree>
    <p:extLst>
      <p:ext uri="{BB962C8B-B14F-4D97-AF65-F5344CB8AC3E}">
        <p14:creationId xmlns:p14="http://schemas.microsoft.com/office/powerpoint/2010/main" val="2597415542"/>
      </p:ext>
    </p:extLst>
  </p:cSld>
  <p:clrMapOvr>
    <a:masterClrMapping/>
  </p:clrMapOvr>
  <mc:AlternateContent xmlns:mc="http://schemas.openxmlformats.org/markup-compatibility/2006" xmlns:p14="http://schemas.microsoft.com/office/powerpoint/2010/main">
    <mc:Choice Requires="p14">
      <p:transition spd="slow" p14:dur="2000" advTm="71779"/>
    </mc:Choice>
    <mc:Fallback xmlns="">
      <p:transition spd="slow" advTm="71779"/>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9"/>
                                        </p:tgtEl>
                                      </p:cBhvr>
                                    </p:cmd>
                                  </p:childTnLst>
                                </p:cTn>
                              </p:par>
                            </p:childTnLst>
                          </p:cTn>
                        </p:par>
                      </p:childTnLst>
                    </p:cTn>
                  </p:par>
                </p:childTnLst>
              </p:cTn>
              <p:nextCondLst>
                <p:cond evt="onClick" delay="0">
                  <p:tgtEl>
                    <p:spTgt spid="9"/>
                  </p:tgtEl>
                </p:cond>
              </p:nextCondLst>
            </p:seq>
            <p:video>
              <p:cMediaNode vol="80000">
                <p:cTn id="8" fill="hold" display="0">
                  <p:stCondLst>
                    <p:cond delay="indefinite"/>
                  </p:stCondLst>
                </p:cTn>
                <p:tgtEl>
                  <p:spTgt spid="9"/>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9157-3CF3-4D1B-A0BF-ADDA08EC89BB}"/>
              </a:ext>
            </a:extLst>
          </p:cNvPr>
          <p:cNvSpPr>
            <a:spLocks noGrp="1"/>
          </p:cNvSpPr>
          <p:nvPr>
            <p:ph type="ctrTitle"/>
          </p:nvPr>
        </p:nvSpPr>
        <p:spPr>
          <a:xfrm>
            <a:off x="220043" y="173478"/>
            <a:ext cx="8923957" cy="638906"/>
          </a:xfrm>
        </p:spPr>
        <p:txBody>
          <a:bodyPr>
            <a:normAutofit/>
          </a:bodyPr>
          <a:lstStyle/>
          <a:p>
            <a:r>
              <a:rPr lang="en-US" dirty="0"/>
              <a:t>MathPlayer’s Future Under Wiris is Uncertain</a:t>
            </a:r>
          </a:p>
        </p:txBody>
      </p:sp>
      <p:sp>
        <p:nvSpPr>
          <p:cNvPr id="3" name="Content Placeholder 2">
            <a:extLst>
              <a:ext uri="{FF2B5EF4-FFF2-40B4-BE49-F238E27FC236}">
                <a16:creationId xmlns:a16="http://schemas.microsoft.com/office/drawing/2014/main" id="{D4152BDB-83CF-40FD-BFCB-8CE8B5C1DDF6}"/>
              </a:ext>
            </a:extLst>
          </p:cNvPr>
          <p:cNvSpPr>
            <a:spLocks noGrp="1"/>
          </p:cNvSpPr>
          <p:nvPr>
            <p:ph sz="quarter" idx="10"/>
          </p:nvPr>
        </p:nvSpPr>
        <p:spPr>
          <a:xfrm>
            <a:off x="236438" y="4757516"/>
            <a:ext cx="8671125" cy="1575551"/>
          </a:xfrm>
        </p:spPr>
        <p:txBody>
          <a:bodyPr>
            <a:normAutofit/>
          </a:bodyPr>
          <a:lstStyle/>
          <a:p>
            <a:r>
              <a:rPr lang="en-US" sz="2400" b="0" i="0" dirty="0">
                <a:effectLst/>
                <a:latin typeface="Helvetica Neue"/>
              </a:rPr>
              <a:t>It appears that Wiris, the company that bought Design Science, has decided they don't want to continue with MathPlayer. They don’t have a time frame for when they will have products that replace MathPlayer’s functionality.</a:t>
            </a:r>
            <a:endParaRPr lang="en-US" sz="2400" dirty="0"/>
          </a:p>
        </p:txBody>
      </p:sp>
      <p:pic>
        <p:nvPicPr>
          <p:cNvPr id="6" name="Picture Placeholder 5" descr="screen shot of Wiris webpage where they state they are not actively developing MathPlayer and do not have a timeframe for implementing simular features in their products.">
            <a:extLst>
              <a:ext uri="{FF2B5EF4-FFF2-40B4-BE49-F238E27FC236}">
                <a16:creationId xmlns:a16="http://schemas.microsoft.com/office/drawing/2014/main" id="{53192631-568F-4E47-A4FF-727A7A21181F}"/>
              </a:ext>
            </a:extLst>
          </p:cNvPr>
          <p:cNvPicPr>
            <a:picLocks noGrp="1" noChangeAspect="1"/>
          </p:cNvPicPr>
          <p:nvPr>
            <p:ph type="pic" sz="quarter" idx="11"/>
          </p:nvPr>
        </p:nvPicPr>
        <p:blipFill rotWithShape="1">
          <a:blip r:embed="rId3"/>
          <a:srcRect l="27" r="121"/>
          <a:stretch/>
        </p:blipFill>
        <p:spPr>
          <a:xfrm>
            <a:off x="1188076" y="1234958"/>
            <a:ext cx="6767848" cy="3255264"/>
          </a:xfrm>
        </p:spPr>
      </p:pic>
    </p:spTree>
    <p:extLst>
      <p:ext uri="{BB962C8B-B14F-4D97-AF65-F5344CB8AC3E}">
        <p14:creationId xmlns:p14="http://schemas.microsoft.com/office/powerpoint/2010/main" val="17991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187D64-05FE-4076-9526-AD3B2877C0EC}"/>
              </a:ext>
            </a:extLst>
          </p:cNvPr>
          <p:cNvSpPr>
            <a:spLocks noGrp="1"/>
          </p:cNvSpPr>
          <p:nvPr>
            <p:ph type="title"/>
          </p:nvPr>
        </p:nvSpPr>
        <p:spPr/>
        <p:txBody>
          <a:bodyPr>
            <a:normAutofit/>
          </a:bodyPr>
          <a:lstStyle/>
          <a:p>
            <a:r>
              <a:rPr lang="en-US" dirty="0"/>
              <a:t>“Complicated” Math Obviously Fails</a:t>
            </a:r>
          </a:p>
        </p:txBody>
      </p:sp>
      <p:sp>
        <p:nvSpPr>
          <p:cNvPr id="7" name="Content Placeholder 6">
            <a:extLst>
              <a:ext uri="{FF2B5EF4-FFF2-40B4-BE49-F238E27FC236}">
                <a16:creationId xmlns:a16="http://schemas.microsoft.com/office/drawing/2014/main" id="{8E4917B3-3CD9-4350-9CB4-85FD23FC00C9}"/>
              </a:ext>
            </a:extLst>
          </p:cNvPr>
          <p:cNvSpPr>
            <a:spLocks noGrp="1"/>
          </p:cNvSpPr>
          <p:nvPr>
            <p:ph sz="quarter" idx="10"/>
          </p:nvPr>
        </p:nvSpPr>
        <p:spPr/>
        <p:txBody>
          <a:bodyPr>
            <a:normAutofit/>
          </a:bodyPr>
          <a:lstStyle/>
          <a:p>
            <a:pPr marL="342900" indent="-342900">
              <a:spcAft>
                <a:spcPts val="600"/>
              </a:spcAft>
              <a:buClr>
                <a:schemeClr val="bg1"/>
              </a:buClr>
              <a:buFont typeface="Arial" panose="020B0604020202020204" pitchFamily="34" charset="0"/>
              <a:buChar char="•"/>
            </a:pPr>
            <a:r>
              <a:rPr lang="en-US" sz="2400" dirty="0"/>
              <a:t>HTML superscripts and subscripts are not well supported either.</a:t>
            </a:r>
          </a:p>
          <a:p>
            <a:pPr marL="342900" indent="-342900">
              <a:spcAft>
                <a:spcPts val="2400"/>
              </a:spcAft>
              <a:buClr>
                <a:schemeClr val="bg1"/>
              </a:buClr>
              <a:buFont typeface="Arial" panose="020B0604020202020204" pitchFamily="34" charset="0"/>
              <a:buChar char="•"/>
            </a:pPr>
            <a:r>
              <a:rPr lang="en-US" sz="2400" dirty="0"/>
              <a:t>JAWS reads the equation “(x + 2)</a:t>
            </a:r>
            <a:r>
              <a:rPr lang="en-US" sz="2400" baseline="30000" dirty="0"/>
              <a:t>3 </a:t>
            </a:r>
            <a:r>
              <a:rPr lang="en-US" sz="2400" dirty="0"/>
              <a:t>= 8” as:</a:t>
            </a:r>
          </a:p>
          <a:p>
            <a:pPr marL="287338" indent="0" algn="ctr">
              <a:spcAft>
                <a:spcPts val="600"/>
              </a:spcAft>
              <a:buNone/>
            </a:pPr>
            <a:r>
              <a:rPr lang="en-US" sz="2400" dirty="0"/>
              <a:t>X 2 3 equals 8</a:t>
            </a:r>
          </a:p>
        </p:txBody>
      </p:sp>
      <p:sp>
        <p:nvSpPr>
          <p:cNvPr id="2" name="Slide Number Placeholder 1">
            <a:extLst>
              <a:ext uri="{FF2B5EF4-FFF2-40B4-BE49-F238E27FC236}">
                <a16:creationId xmlns:a16="http://schemas.microsoft.com/office/drawing/2014/main" id="{3DF362D7-7373-4A2E-9665-CC888541805B}"/>
              </a:ext>
            </a:extLst>
          </p:cNvPr>
          <p:cNvSpPr>
            <a:spLocks noGrp="1"/>
          </p:cNvSpPr>
          <p:nvPr>
            <p:ph type="sldNum" sz="quarter" idx="11"/>
          </p:nvPr>
        </p:nvSpPr>
        <p:spPr/>
        <p:txBody>
          <a:bodyPr/>
          <a:lstStyle/>
          <a:p>
            <a:fld id="{CCCA1E73-8E84-49CD-93F4-B3B8626091A0}" type="slidenum">
              <a:rPr lang="en-US" smtClean="0"/>
              <a:pPr/>
              <a:t>6</a:t>
            </a:fld>
            <a:endParaRPr lang="en-US"/>
          </a:p>
        </p:txBody>
      </p:sp>
    </p:spTree>
    <p:extLst>
      <p:ext uri="{BB962C8B-B14F-4D97-AF65-F5344CB8AC3E}">
        <p14:creationId xmlns:p14="http://schemas.microsoft.com/office/powerpoint/2010/main" val="713073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4134-9D49-4D0B-B452-05FC055C7E52}"/>
              </a:ext>
            </a:extLst>
          </p:cNvPr>
          <p:cNvSpPr>
            <a:spLocks noGrp="1"/>
          </p:cNvSpPr>
          <p:nvPr>
            <p:ph type="title"/>
          </p:nvPr>
        </p:nvSpPr>
        <p:spPr/>
        <p:txBody>
          <a:bodyPr/>
          <a:lstStyle/>
          <a:p>
            <a:r>
              <a:rPr lang="en-US" dirty="0"/>
              <a:t>MathCAT Plug-In For NVDA</a:t>
            </a:r>
          </a:p>
        </p:txBody>
      </p:sp>
      <p:sp>
        <p:nvSpPr>
          <p:cNvPr id="5" name="Content Placeholder 4">
            <a:extLst>
              <a:ext uri="{FF2B5EF4-FFF2-40B4-BE49-F238E27FC236}">
                <a16:creationId xmlns:a16="http://schemas.microsoft.com/office/drawing/2014/main" id="{2916C8A1-1F5D-4C76-9123-2058EB53839F}"/>
              </a:ext>
            </a:extLst>
          </p:cNvPr>
          <p:cNvSpPr>
            <a:spLocks noGrp="1"/>
          </p:cNvSpPr>
          <p:nvPr>
            <p:ph sz="quarter" idx="12"/>
          </p:nvPr>
        </p:nvSpPr>
        <p:spPr>
          <a:xfrm>
            <a:off x="228600" y="4696178"/>
            <a:ext cx="8677800" cy="1192187"/>
          </a:xfrm>
        </p:spPr>
        <p:txBody>
          <a:bodyPr/>
          <a:lstStyle/>
          <a:p>
            <a:r>
              <a:rPr lang="en-US" dirty="0"/>
              <a:t>MathCAT is under development (led by Neil Soiffer) as a MathPlayer replacement that can be called by Assistive Technologies via an API. </a:t>
            </a:r>
            <a:br>
              <a:rPr lang="en-US" dirty="0"/>
            </a:br>
            <a:r>
              <a:rPr lang="en-US" dirty="0">
                <a:solidFill>
                  <a:schemeClr val="tx2">
                    <a:lumMod val="40000"/>
                    <a:lumOff val="60000"/>
                  </a:schemeClr>
                </a:solidFill>
                <a:hlinkClick r:id="rId3">
                  <a:extLst>
                    <a:ext uri="{A12FA001-AC4F-418D-AE19-62706E023703}">
                      <ahyp:hlinkClr xmlns:ahyp="http://schemas.microsoft.com/office/drawing/2018/hyperlinkcolor" val="tx"/>
                    </a:ext>
                  </a:extLst>
                </a:hlinkClick>
              </a:rPr>
              <a:t>https://nsoiffer.github.io/MathCAT/</a:t>
            </a:r>
            <a:r>
              <a:rPr lang="en-US" dirty="0">
                <a:solidFill>
                  <a:schemeClr val="tx2">
                    <a:lumMod val="40000"/>
                    <a:lumOff val="60000"/>
                  </a:schemeClr>
                </a:solidFill>
              </a:rPr>
              <a:t> </a:t>
            </a:r>
          </a:p>
        </p:txBody>
      </p:sp>
      <p:pic>
        <p:nvPicPr>
          <p:cNvPr id="8" name="Picture Placeholder 5">
            <a:extLst>
              <a:ext uri="{FF2B5EF4-FFF2-40B4-BE49-F238E27FC236}">
                <a16:creationId xmlns:a16="http://schemas.microsoft.com/office/drawing/2014/main" id="{417D5369-04C2-45CB-A5A3-7970967E0402}"/>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4"/>
          <a:srcRect r="49894" b="34548"/>
          <a:stretch/>
        </p:blipFill>
        <p:spPr>
          <a:xfrm>
            <a:off x="1862726" y="1060451"/>
            <a:ext cx="5418549" cy="3564002"/>
          </a:xfrm>
        </p:spPr>
      </p:pic>
      <p:sp>
        <p:nvSpPr>
          <p:cNvPr id="9" name="Slide Number Placeholder 8">
            <a:extLst>
              <a:ext uri="{FF2B5EF4-FFF2-40B4-BE49-F238E27FC236}">
                <a16:creationId xmlns:a16="http://schemas.microsoft.com/office/drawing/2014/main" id="{FCEC4104-455E-441E-8344-650506534A1F}"/>
              </a:ext>
            </a:extLst>
          </p:cNvPr>
          <p:cNvSpPr>
            <a:spLocks noGrp="1"/>
          </p:cNvSpPr>
          <p:nvPr>
            <p:ph type="sldNum" sz="quarter" idx="11"/>
          </p:nvPr>
        </p:nvSpPr>
        <p:spPr/>
        <p:txBody>
          <a:bodyPr/>
          <a:lstStyle/>
          <a:p>
            <a:fld id="{CCCA1E73-8E84-49CD-93F4-B3B8626091A0}" type="slidenum">
              <a:rPr lang="en-US" smtClean="0"/>
              <a:pPr/>
              <a:t>60</a:t>
            </a:fld>
            <a:endParaRPr lang="en-US"/>
          </a:p>
        </p:txBody>
      </p:sp>
    </p:spTree>
    <p:extLst>
      <p:ext uri="{BB962C8B-B14F-4D97-AF65-F5344CB8AC3E}">
        <p14:creationId xmlns:p14="http://schemas.microsoft.com/office/powerpoint/2010/main" val="2695641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190F-A58B-4769-8BB2-DE251D9433D1}"/>
              </a:ext>
            </a:extLst>
          </p:cNvPr>
          <p:cNvSpPr>
            <a:spLocks noGrp="1"/>
          </p:cNvSpPr>
          <p:nvPr>
            <p:ph type="title"/>
          </p:nvPr>
        </p:nvSpPr>
        <p:spPr/>
        <p:txBody>
          <a:bodyPr/>
          <a:lstStyle/>
          <a:p>
            <a:r>
              <a:rPr lang="en-US" dirty="0"/>
              <a:t>MathCAT Plug-in for NVDA Settings Dialog</a:t>
            </a:r>
          </a:p>
        </p:txBody>
      </p:sp>
      <p:pic>
        <p:nvPicPr>
          <p:cNvPr id="8" name="Content Placeholder 7">
            <a:extLst>
              <a:ext uri="{FF2B5EF4-FFF2-40B4-BE49-F238E27FC236}">
                <a16:creationId xmlns:a16="http://schemas.microsoft.com/office/drawing/2014/main" id="{2EE6D521-DDD7-4AC5-AA4B-66EAFF2A106C}"/>
              </a:ext>
              <a:ext uri="{C183D7F6-B498-43B3-948B-1728B52AA6E4}">
                <adec:decorative xmlns:adec="http://schemas.microsoft.com/office/drawing/2017/decorative" val="1"/>
              </a:ext>
            </a:extLst>
          </p:cNvPr>
          <p:cNvPicPr>
            <a:picLocks noGrp="1" noChangeAspect="1"/>
          </p:cNvPicPr>
          <p:nvPr>
            <p:ph sz="quarter" idx="10"/>
          </p:nvPr>
        </p:nvPicPr>
        <p:blipFill>
          <a:blip r:embed="rId3"/>
          <a:stretch>
            <a:fillRect/>
          </a:stretch>
        </p:blipFill>
        <p:spPr>
          <a:xfrm>
            <a:off x="2831602" y="1060450"/>
            <a:ext cx="3471271" cy="2257425"/>
          </a:xfrm>
        </p:spPr>
      </p:pic>
      <p:sp>
        <p:nvSpPr>
          <p:cNvPr id="6" name="Content Placeholder 5">
            <a:extLst>
              <a:ext uri="{FF2B5EF4-FFF2-40B4-BE49-F238E27FC236}">
                <a16:creationId xmlns:a16="http://schemas.microsoft.com/office/drawing/2014/main" id="{81DF0387-9197-4594-B640-8D161B44B7F0}"/>
              </a:ext>
            </a:extLst>
          </p:cNvPr>
          <p:cNvSpPr>
            <a:spLocks noGrp="1"/>
          </p:cNvSpPr>
          <p:nvPr>
            <p:ph sz="quarter" idx="12"/>
          </p:nvPr>
        </p:nvSpPr>
        <p:spPr/>
        <p:txBody>
          <a:bodyPr/>
          <a:lstStyle/>
          <a:p>
            <a:pPr marL="342900" indent="-342900">
              <a:buClr>
                <a:schemeClr val="bg1"/>
              </a:buClr>
              <a:buFont typeface="Arial" panose="020B0604020202020204" pitchFamily="34" charset="0"/>
              <a:buChar char="•"/>
            </a:pPr>
            <a:r>
              <a:rPr lang="en-US" dirty="0"/>
              <a:t>Available now for NVDA</a:t>
            </a:r>
          </a:p>
          <a:p>
            <a:pPr marL="342900" indent="-342900">
              <a:buClr>
                <a:schemeClr val="bg1"/>
              </a:buClr>
              <a:buFont typeface="Arial" panose="020B0604020202020204" pitchFamily="34" charset="0"/>
              <a:buChar char="•"/>
            </a:pPr>
            <a:r>
              <a:rPr lang="en-US" dirty="0"/>
              <a:t>Offers unambiguous speech via SimpleSpeak and </a:t>
            </a:r>
            <a:r>
              <a:rPr lang="en-US" dirty="0" err="1"/>
              <a:t>ClearSpeak</a:t>
            </a:r>
            <a:r>
              <a:rPr lang="en-US" dirty="0"/>
              <a:t> Grammar when set to output for Blindness and Verbose</a:t>
            </a:r>
          </a:p>
          <a:p>
            <a:pPr marL="342900" indent="-342900">
              <a:buClr>
                <a:schemeClr val="bg1"/>
              </a:buClr>
              <a:buFont typeface="Arial" panose="020B0604020202020204" pitchFamily="34" charset="0"/>
              <a:buChar char="•"/>
            </a:pPr>
            <a:r>
              <a:rPr lang="en-US" dirty="0"/>
              <a:t>Offers both Nemeth Code and UEB braille outputs</a:t>
            </a:r>
          </a:p>
        </p:txBody>
      </p:sp>
      <p:sp>
        <p:nvSpPr>
          <p:cNvPr id="4" name="Slide Number Placeholder 3">
            <a:extLst>
              <a:ext uri="{FF2B5EF4-FFF2-40B4-BE49-F238E27FC236}">
                <a16:creationId xmlns:a16="http://schemas.microsoft.com/office/drawing/2014/main" id="{892D69CA-A508-4C88-BB4F-CA8E143DA03B}"/>
              </a:ext>
            </a:extLst>
          </p:cNvPr>
          <p:cNvSpPr>
            <a:spLocks noGrp="1"/>
          </p:cNvSpPr>
          <p:nvPr>
            <p:ph type="sldNum" sz="quarter" idx="11"/>
          </p:nvPr>
        </p:nvSpPr>
        <p:spPr/>
        <p:txBody>
          <a:bodyPr/>
          <a:lstStyle/>
          <a:p>
            <a:fld id="{CCCA1E73-8E84-49CD-93F4-B3B8626091A0}" type="slidenum">
              <a:rPr lang="en-US" smtClean="0"/>
              <a:pPr/>
              <a:t>61</a:t>
            </a:fld>
            <a:endParaRPr lang="en-US"/>
          </a:p>
        </p:txBody>
      </p:sp>
    </p:spTree>
    <p:extLst>
      <p:ext uri="{BB962C8B-B14F-4D97-AF65-F5344CB8AC3E}">
        <p14:creationId xmlns:p14="http://schemas.microsoft.com/office/powerpoint/2010/main" val="4020251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A3E94F-988B-4CE1-8B49-D5EDC18E107A}"/>
              </a:ext>
            </a:extLst>
          </p:cNvPr>
          <p:cNvSpPr>
            <a:spLocks noGrp="1"/>
          </p:cNvSpPr>
          <p:nvPr>
            <p:ph type="title"/>
          </p:nvPr>
        </p:nvSpPr>
        <p:spPr/>
        <p:txBody>
          <a:bodyPr/>
          <a:lstStyle/>
          <a:p>
            <a:r>
              <a:rPr lang="en-US" dirty="0"/>
              <a:t>Straight Math Speech Will Not Always Cut It</a:t>
            </a:r>
          </a:p>
        </p:txBody>
      </p:sp>
      <p:sp>
        <p:nvSpPr>
          <p:cNvPr id="5" name="Content Placeholder 4">
            <a:extLst>
              <a:ext uri="{FF2B5EF4-FFF2-40B4-BE49-F238E27FC236}">
                <a16:creationId xmlns:a16="http://schemas.microsoft.com/office/drawing/2014/main" id="{0AE45AA1-F11C-4A7B-AF4A-0DB39AFF44B1}"/>
              </a:ext>
            </a:extLst>
          </p:cNvPr>
          <p:cNvSpPr>
            <a:spLocks noGrp="1"/>
          </p:cNvSpPr>
          <p:nvPr>
            <p:ph sz="quarter" idx="10"/>
          </p:nvPr>
        </p:nvSpPr>
        <p:spPr/>
        <p:txBody>
          <a:bodyPr>
            <a:normAutofit/>
          </a:bodyPr>
          <a:lstStyle/>
          <a:p>
            <a:pPr marL="0" indent="0">
              <a:spcAft>
                <a:spcPts val="600"/>
              </a:spcAft>
              <a:buNone/>
            </a:pPr>
            <a:r>
              <a:rPr lang="en-US" dirty="0"/>
              <a:t>What would you prefer? Exploring this equation with your eyes:</a:t>
            </a:r>
          </a:p>
          <a:p>
            <a:pPr>
              <a:spcAft>
                <a:spcPts val="600"/>
              </a:spcAft>
              <a:buFont typeface="Arial" panose="020B0604020202020204" pitchFamily="34" charset="0"/>
              <a:buChar char="•"/>
            </a:pPr>
            <a:endParaRPr lang="en-US" dirty="0"/>
          </a:p>
          <a:p>
            <a:pPr marL="0" indent="0">
              <a:buNone/>
            </a:pPr>
            <a:endParaRPr lang="en-US" dirty="0"/>
          </a:p>
        </p:txBody>
      </p:sp>
      <p:pic>
        <p:nvPicPr>
          <p:cNvPr id="16" name="Picture Placeholder 15" descr="long complex equation. Speech text for it is on the slide below the image.">
            <a:extLst>
              <a:ext uri="{FF2B5EF4-FFF2-40B4-BE49-F238E27FC236}">
                <a16:creationId xmlns:a16="http://schemas.microsoft.com/office/drawing/2014/main" id="{FF3C4F11-78C9-4B69-BEF9-4E683F44D5A6}"/>
              </a:ext>
            </a:extLst>
          </p:cNvPr>
          <p:cNvPicPr>
            <a:picLocks noGrp="1" noChangeAspect="1"/>
          </p:cNvPicPr>
          <p:nvPr>
            <p:ph sz="quarter" idx="12"/>
          </p:nvPr>
        </p:nvPicPr>
        <p:blipFill rotWithShape="1">
          <a:blip r:embed="rId3"/>
          <a:stretch/>
        </p:blipFill>
        <p:spPr>
          <a:xfrm>
            <a:off x="228600" y="1709902"/>
            <a:ext cx="8677275" cy="1395083"/>
          </a:xfrm>
        </p:spPr>
      </p:pic>
      <p:sp>
        <p:nvSpPr>
          <p:cNvPr id="7" name="Text Placeholder 6">
            <a:extLst>
              <a:ext uri="{FF2B5EF4-FFF2-40B4-BE49-F238E27FC236}">
                <a16:creationId xmlns:a16="http://schemas.microsoft.com/office/drawing/2014/main" id="{93D139C9-5BEC-4A01-8ABE-C3F43194078D}"/>
              </a:ext>
            </a:extLst>
          </p:cNvPr>
          <p:cNvSpPr>
            <a:spLocks noGrp="1"/>
          </p:cNvSpPr>
          <p:nvPr>
            <p:ph sz="quarter" idx="13"/>
          </p:nvPr>
        </p:nvSpPr>
        <p:spPr>
          <a:xfrm>
            <a:off x="228600" y="3104985"/>
            <a:ext cx="8677800" cy="3031020"/>
          </a:xfrm>
        </p:spPr>
        <p:txBody>
          <a:bodyPr>
            <a:noAutofit/>
          </a:bodyPr>
          <a:lstStyle/>
          <a:p>
            <a:pPr marL="0" indent="0">
              <a:spcAft>
                <a:spcPts val="600"/>
              </a:spcAft>
              <a:buNone/>
            </a:pPr>
            <a:r>
              <a:rPr lang="en-US" sz="2000" dirty="0"/>
              <a:t>o</a:t>
            </a:r>
            <a:r>
              <a:rPr lang="en-US" sz="2000" dirty="0">
                <a:solidFill>
                  <a:schemeClr val="bg1"/>
                </a:solidFill>
              </a:rPr>
              <a:t>r, hearing it read aloud: </a:t>
            </a:r>
            <a:endParaRPr lang="en-US" sz="2000" dirty="0"/>
          </a:p>
          <a:p>
            <a:pPr marL="114300">
              <a:spcAft>
                <a:spcPts val="600"/>
              </a:spcAft>
              <a:buNone/>
            </a:pPr>
            <a:r>
              <a:rPr lang="en-US" sz="2000" noProof="1">
                <a:solidFill>
                  <a:schemeClr val="bg1"/>
                </a:solidFill>
              </a:rPr>
              <a:t>“sigma-summation Underscript k equals n 0 Overscript n Endscripts left-parenthesis StartFraction upper A Over StartAbsoluteValue k minus c EndAbsoluteValue plus 1 EndFraction cosine left-parenthesis k dot 2 pi x minus v t right-parenthesis cosine left-parenthesis r dot pi x right-parenthesis plus a right-parenthesis StartFraction 1 Over StartRoot 2 pi s EndRoot EndFraction e Superscript left-parenthesis minus StartFraction left-parenthesis x minus u right-parenthesis squared Over 2 s squared EndFraction right-parenthesis” ?</a:t>
            </a:r>
          </a:p>
        </p:txBody>
      </p:sp>
      <p:sp>
        <p:nvSpPr>
          <p:cNvPr id="2" name="Slide Number Placeholder 1">
            <a:extLst>
              <a:ext uri="{FF2B5EF4-FFF2-40B4-BE49-F238E27FC236}">
                <a16:creationId xmlns:a16="http://schemas.microsoft.com/office/drawing/2014/main" id="{0FF2A6E9-1254-A964-606B-F7D5CCE35988}"/>
              </a:ext>
            </a:extLst>
          </p:cNvPr>
          <p:cNvSpPr>
            <a:spLocks noGrp="1"/>
          </p:cNvSpPr>
          <p:nvPr>
            <p:ph type="sldNum" sz="quarter" idx="11"/>
          </p:nvPr>
        </p:nvSpPr>
        <p:spPr/>
        <p:txBody>
          <a:bodyPr/>
          <a:lstStyle/>
          <a:p>
            <a:fld id="{CCCA1E73-8E84-49CD-93F4-B3B8626091A0}" type="slidenum">
              <a:rPr lang="en-US" smtClean="0"/>
              <a:pPr/>
              <a:t>62</a:t>
            </a:fld>
            <a:endParaRPr lang="en-US"/>
          </a:p>
        </p:txBody>
      </p:sp>
    </p:spTree>
    <p:extLst>
      <p:ext uri="{BB962C8B-B14F-4D97-AF65-F5344CB8AC3E}">
        <p14:creationId xmlns:p14="http://schemas.microsoft.com/office/powerpoint/2010/main" val="540031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CAF62F-4E62-4685-8091-3908D77E54C6}"/>
              </a:ext>
            </a:extLst>
          </p:cNvPr>
          <p:cNvSpPr>
            <a:spLocks noGrp="1"/>
          </p:cNvSpPr>
          <p:nvPr>
            <p:ph type="ctrTitle"/>
          </p:nvPr>
        </p:nvSpPr>
        <p:spPr/>
        <p:txBody>
          <a:bodyPr>
            <a:normAutofit/>
          </a:bodyPr>
          <a:lstStyle/>
          <a:p>
            <a:r>
              <a:rPr lang="en-US" dirty="0"/>
              <a:t>Students May Need to Learn Expression Explorers</a:t>
            </a:r>
          </a:p>
        </p:txBody>
      </p:sp>
      <p:pic>
        <p:nvPicPr>
          <p:cNvPr id="13" name="Content Placeholder 12" descr="The MathJax expression explorer open and highlighting  just one term of a lengthy and complex expression.">
            <a:extLst>
              <a:ext uri="{FF2B5EF4-FFF2-40B4-BE49-F238E27FC236}">
                <a16:creationId xmlns:a16="http://schemas.microsoft.com/office/drawing/2014/main" id="{75C09330-D1AA-49C8-B944-2D1DBD6AEEA5}"/>
              </a:ext>
            </a:extLst>
          </p:cNvPr>
          <p:cNvPicPr>
            <a:picLocks noGrp="1" noChangeAspect="1"/>
          </p:cNvPicPr>
          <p:nvPr>
            <p:ph sz="quarter" idx="10"/>
          </p:nvPr>
        </p:nvPicPr>
        <p:blipFill>
          <a:blip r:embed="rId3"/>
          <a:stretch>
            <a:fillRect/>
          </a:stretch>
        </p:blipFill>
        <p:spPr>
          <a:xfrm>
            <a:off x="316089" y="1645762"/>
            <a:ext cx="8550837" cy="1705295"/>
          </a:xfrm>
        </p:spPr>
      </p:pic>
      <p:sp>
        <p:nvSpPr>
          <p:cNvPr id="4" name="Content Placeholder 3">
            <a:extLst>
              <a:ext uri="{FF2B5EF4-FFF2-40B4-BE49-F238E27FC236}">
                <a16:creationId xmlns:a16="http://schemas.microsoft.com/office/drawing/2014/main" id="{8BFAC9E2-0A01-30BC-5287-FB804B48F74B}"/>
              </a:ext>
            </a:extLst>
          </p:cNvPr>
          <p:cNvSpPr>
            <a:spLocks noGrp="1"/>
          </p:cNvSpPr>
          <p:nvPr>
            <p:ph sz="quarter" idx="12"/>
          </p:nvPr>
        </p:nvSpPr>
        <p:spPr>
          <a:xfrm>
            <a:off x="206158" y="3747911"/>
            <a:ext cx="8660768" cy="2456563"/>
          </a:xfrm>
        </p:spPr>
        <p:txBody>
          <a:bodyPr>
            <a:normAutofit fontScale="92500"/>
          </a:bodyPr>
          <a:lstStyle/>
          <a:p>
            <a:pPr marL="285750" indent="-285750">
              <a:spcAft>
                <a:spcPts val="1200"/>
              </a:spcAft>
              <a:buClr>
                <a:schemeClr val="bg1"/>
              </a:buClr>
              <a:buFont typeface="Arial" panose="020B0604020202020204" pitchFamily="34" charset="0"/>
              <a:buChar char="•"/>
            </a:pPr>
            <a:r>
              <a:rPr lang="en-US" dirty="0"/>
              <a:t>MathCAT: </a:t>
            </a:r>
            <a:r>
              <a:rPr lang="en-US" dirty="0">
                <a:hlinkClick r:id="rId4"/>
              </a:rPr>
              <a:t>https://nsoiffer.github.io/MathCAT/nav-commands.html</a:t>
            </a:r>
            <a:r>
              <a:rPr lang="en-US" dirty="0"/>
              <a:t>  </a:t>
            </a:r>
            <a:endParaRPr lang="en-US" dirty="0">
              <a:solidFill>
                <a:schemeClr val="accent5"/>
              </a:solidFill>
            </a:endParaRPr>
          </a:p>
          <a:p>
            <a:pPr marL="285750" indent="-285750">
              <a:spcAft>
                <a:spcPts val="1200"/>
              </a:spcAft>
              <a:buClr>
                <a:schemeClr val="bg1"/>
              </a:buClr>
              <a:buFont typeface="Arial" panose="020B0604020202020204" pitchFamily="34" charset="0"/>
              <a:buChar char="•"/>
            </a:pPr>
            <a:r>
              <a:rPr lang="en-US" dirty="0"/>
              <a:t>MathPlayer: </a:t>
            </a:r>
            <a:r>
              <a:rPr lang="en-US" dirty="0">
                <a:hlinkClick r:id="rId5"/>
              </a:rPr>
              <a:t>https://docs.wiris.com/en/mathplayer/navigation_commands</a:t>
            </a:r>
            <a:r>
              <a:rPr lang="en-US" dirty="0"/>
              <a:t> </a:t>
            </a:r>
            <a:endParaRPr lang="en-US" sz="1800" dirty="0">
              <a:solidFill>
                <a:schemeClr val="tx2">
                  <a:lumMod val="40000"/>
                  <a:lumOff val="60000"/>
                </a:schemeClr>
              </a:solidFill>
            </a:endParaRPr>
          </a:p>
          <a:p>
            <a:pPr marL="285750" indent="-285750">
              <a:spcAft>
                <a:spcPts val="1200"/>
              </a:spcAft>
              <a:buClr>
                <a:schemeClr val="bg1"/>
              </a:buClr>
              <a:buFont typeface="Arial" panose="020B0604020202020204" pitchFamily="34" charset="0"/>
              <a:buChar char="•"/>
            </a:pPr>
            <a:r>
              <a:rPr lang="en-US" dirty="0"/>
              <a:t>MathJax: </a:t>
            </a:r>
            <a:r>
              <a:rPr lang="en-US" dirty="0">
                <a:hlinkClick r:id="rId6"/>
              </a:rPr>
              <a:t>https://speechruleengine.org/www/keybindings.html</a:t>
            </a:r>
            <a:r>
              <a:rPr lang="en-US" dirty="0"/>
              <a:t> </a:t>
            </a:r>
            <a:endParaRPr lang="en-US" dirty="0">
              <a:solidFill>
                <a:schemeClr val="tx2">
                  <a:lumMod val="40000"/>
                  <a:lumOff val="60000"/>
                </a:schemeClr>
              </a:solidFill>
            </a:endParaRPr>
          </a:p>
          <a:p>
            <a:pPr marL="285750" indent="-285750">
              <a:spcAft>
                <a:spcPts val="1200"/>
              </a:spcAft>
              <a:buClr>
                <a:schemeClr val="bg1"/>
              </a:buClr>
              <a:buFont typeface="Arial" panose="020B0604020202020204" pitchFamily="34" charset="0"/>
              <a:buChar char="•"/>
            </a:pPr>
            <a:r>
              <a:rPr lang="en-US" dirty="0"/>
              <a:t>JAWS: </a:t>
            </a:r>
            <a:r>
              <a:rPr lang="en-US" dirty="0">
                <a:hlinkClick r:id="rId7"/>
              </a:rPr>
              <a:t>https://www.freedomscientific.com/training/teachers/accessing-math-content-with-jaws-and-fusion/</a:t>
            </a:r>
            <a:r>
              <a:rPr lang="en-US" dirty="0"/>
              <a:t> </a:t>
            </a:r>
            <a:endParaRPr lang="en-US" dirty="0">
              <a:solidFill>
                <a:schemeClr val="tx2">
                  <a:lumMod val="40000"/>
                  <a:lumOff val="60000"/>
                </a:schemeClr>
              </a:solidFill>
            </a:endParaRPr>
          </a:p>
          <a:p>
            <a:endParaRPr lang="en-US" dirty="0"/>
          </a:p>
        </p:txBody>
      </p:sp>
      <p:sp>
        <p:nvSpPr>
          <p:cNvPr id="3" name="Slide Number Placeholder 2">
            <a:extLst>
              <a:ext uri="{FF2B5EF4-FFF2-40B4-BE49-F238E27FC236}">
                <a16:creationId xmlns:a16="http://schemas.microsoft.com/office/drawing/2014/main" id="{B195D24E-974C-4CB9-814E-A03109ACD0C3}"/>
              </a:ext>
            </a:extLst>
          </p:cNvPr>
          <p:cNvSpPr>
            <a:spLocks noGrp="1"/>
          </p:cNvSpPr>
          <p:nvPr>
            <p:ph type="sldNum" sz="quarter" idx="11"/>
          </p:nvPr>
        </p:nvSpPr>
        <p:spPr/>
        <p:txBody>
          <a:bodyPr/>
          <a:lstStyle/>
          <a:p>
            <a:fld id="{CCCA1E73-8E84-49CD-93F4-B3B8626091A0}" type="slidenum">
              <a:rPr lang="en-US" smtClean="0"/>
              <a:pPr/>
              <a:t>63</a:t>
            </a:fld>
            <a:endParaRPr lang="en-US"/>
          </a:p>
        </p:txBody>
      </p:sp>
    </p:spTree>
    <p:extLst>
      <p:ext uri="{BB962C8B-B14F-4D97-AF65-F5344CB8AC3E}">
        <p14:creationId xmlns:p14="http://schemas.microsoft.com/office/powerpoint/2010/main" val="6535722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EF10D-8BD8-9CA3-3C9D-9C233442A216}"/>
              </a:ext>
            </a:extLst>
          </p:cNvPr>
          <p:cNvSpPr>
            <a:spLocks noGrp="1"/>
          </p:cNvSpPr>
          <p:nvPr>
            <p:ph type="title"/>
          </p:nvPr>
        </p:nvSpPr>
        <p:spPr/>
        <p:txBody>
          <a:bodyPr/>
          <a:lstStyle/>
          <a:p>
            <a:r>
              <a:rPr lang="en-US" dirty="0"/>
              <a:t>MathJax and an Expression Explorer Demo</a:t>
            </a:r>
          </a:p>
        </p:txBody>
      </p:sp>
      <p:sp>
        <p:nvSpPr>
          <p:cNvPr id="5" name="Content Placeholder 4">
            <a:extLst>
              <a:ext uri="{FF2B5EF4-FFF2-40B4-BE49-F238E27FC236}">
                <a16:creationId xmlns:a16="http://schemas.microsoft.com/office/drawing/2014/main" id="{7D26E620-5290-274A-65D3-1CC528792A68}"/>
              </a:ext>
            </a:extLst>
          </p:cNvPr>
          <p:cNvSpPr>
            <a:spLocks noGrp="1"/>
          </p:cNvSpPr>
          <p:nvPr>
            <p:ph sz="quarter" idx="10"/>
          </p:nvPr>
        </p:nvSpPr>
        <p:spPr/>
        <p:txBody>
          <a:bodyPr/>
          <a:lstStyle/>
          <a:p>
            <a:pPr>
              <a:spcAft>
                <a:spcPts val="600"/>
              </a:spcAft>
            </a:pPr>
            <a:r>
              <a:rPr lang="en-US" sz="2800" dirty="0"/>
              <a:t>To follow along, visit this Canvas page:</a:t>
            </a:r>
          </a:p>
          <a:p>
            <a:pPr>
              <a:spcAft>
                <a:spcPts val="600"/>
              </a:spcAft>
            </a:pPr>
            <a:r>
              <a:rPr lang="en-US" sz="2800" dirty="0">
                <a:hlinkClick r:id="rId3"/>
              </a:rPr>
              <a:t>https://iu.instructure.com/courses/1886472/pages/complex-math-examples</a:t>
            </a:r>
            <a:r>
              <a:rPr lang="en-US" sz="2800" dirty="0"/>
              <a:t>  or use this shortened URL:</a:t>
            </a:r>
          </a:p>
          <a:p>
            <a:r>
              <a:rPr lang="en-US" sz="2800" dirty="0">
                <a:hlinkClick r:id="rId4"/>
              </a:rPr>
              <a:t>https://go.iu.edu/4Djx</a:t>
            </a:r>
            <a:r>
              <a:rPr lang="en-US" sz="2800" dirty="0"/>
              <a:t> </a:t>
            </a:r>
          </a:p>
          <a:p>
            <a:endParaRPr lang="en-US" dirty="0"/>
          </a:p>
        </p:txBody>
      </p:sp>
      <p:pic>
        <p:nvPicPr>
          <p:cNvPr id="9" name="Content Placeholder 8" descr="Qr code to go to the demo page&#10;">
            <a:extLst>
              <a:ext uri="{FF2B5EF4-FFF2-40B4-BE49-F238E27FC236}">
                <a16:creationId xmlns:a16="http://schemas.microsoft.com/office/drawing/2014/main" id="{F4194C90-0FEE-4BD3-BC04-26CC3E787FFB}"/>
              </a:ext>
            </a:extLst>
          </p:cNvPr>
          <p:cNvPicPr>
            <a:picLocks noGrp="1" noChangeAspect="1"/>
          </p:cNvPicPr>
          <p:nvPr>
            <p:ph sz="quarter" idx="12"/>
          </p:nvPr>
        </p:nvPicPr>
        <p:blipFill>
          <a:blip r:embed="rId5"/>
          <a:stretch>
            <a:fillRect/>
          </a:stretch>
        </p:blipFill>
        <p:spPr>
          <a:xfrm>
            <a:off x="3401108" y="3540125"/>
            <a:ext cx="2332259" cy="2347913"/>
          </a:xfrm>
        </p:spPr>
      </p:pic>
      <p:sp>
        <p:nvSpPr>
          <p:cNvPr id="2" name="Slide Number Placeholder 1">
            <a:extLst>
              <a:ext uri="{FF2B5EF4-FFF2-40B4-BE49-F238E27FC236}">
                <a16:creationId xmlns:a16="http://schemas.microsoft.com/office/drawing/2014/main" id="{13EAD067-9F17-4A35-8D60-72295FF1F35F}"/>
              </a:ext>
            </a:extLst>
          </p:cNvPr>
          <p:cNvSpPr>
            <a:spLocks noGrp="1"/>
          </p:cNvSpPr>
          <p:nvPr>
            <p:ph type="sldNum" sz="quarter" idx="11"/>
          </p:nvPr>
        </p:nvSpPr>
        <p:spPr/>
        <p:txBody>
          <a:bodyPr/>
          <a:lstStyle/>
          <a:p>
            <a:fld id="{CCCA1E73-8E84-49CD-93F4-B3B8626091A0}" type="slidenum">
              <a:rPr lang="en-US" smtClean="0"/>
              <a:pPr/>
              <a:t>64</a:t>
            </a:fld>
            <a:endParaRPr lang="en-US"/>
          </a:p>
        </p:txBody>
      </p:sp>
    </p:spTree>
    <p:extLst>
      <p:ext uri="{BB962C8B-B14F-4D97-AF65-F5344CB8AC3E}">
        <p14:creationId xmlns:p14="http://schemas.microsoft.com/office/powerpoint/2010/main" val="1209774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104B21-9339-44F8-B2C8-91B1D9B23A04}"/>
              </a:ext>
            </a:extLst>
          </p:cNvPr>
          <p:cNvSpPr>
            <a:spLocks noGrp="1"/>
          </p:cNvSpPr>
          <p:nvPr>
            <p:ph type="title"/>
          </p:nvPr>
        </p:nvSpPr>
        <p:spPr/>
        <p:txBody>
          <a:bodyPr/>
          <a:lstStyle/>
          <a:p>
            <a:r>
              <a:rPr lang="en-US" dirty="0"/>
              <a:t>Configure MathJax for the Explorer - 1</a:t>
            </a:r>
          </a:p>
        </p:txBody>
      </p:sp>
      <p:sp>
        <p:nvSpPr>
          <p:cNvPr id="8" name="Content Placeholder 7">
            <a:extLst>
              <a:ext uri="{FF2B5EF4-FFF2-40B4-BE49-F238E27FC236}">
                <a16:creationId xmlns:a16="http://schemas.microsoft.com/office/drawing/2014/main" id="{641A63F5-0D75-41E8-BF6F-6BF7AC132A37}"/>
              </a:ext>
            </a:extLst>
          </p:cNvPr>
          <p:cNvSpPr>
            <a:spLocks noGrp="1"/>
          </p:cNvSpPr>
          <p:nvPr>
            <p:ph sz="quarter" idx="10"/>
          </p:nvPr>
        </p:nvSpPr>
        <p:spPr/>
        <p:txBody>
          <a:bodyPr/>
          <a:lstStyle/>
          <a:p>
            <a:pPr>
              <a:spcAft>
                <a:spcPts val="600"/>
              </a:spcAft>
            </a:pPr>
            <a:r>
              <a:rPr lang="en-US" dirty="0"/>
              <a:t>First, we need to use the MathJax menu to configure MathJax</a:t>
            </a:r>
          </a:p>
          <a:p>
            <a:pPr>
              <a:spcAft>
                <a:spcPts val="600"/>
              </a:spcAft>
            </a:pPr>
            <a:r>
              <a:rPr lang="en-US" dirty="0"/>
              <a:t>To access the MathJax menu, either:</a:t>
            </a:r>
          </a:p>
          <a:p>
            <a:pPr marL="342900" indent="-342900">
              <a:spcAft>
                <a:spcPts val="600"/>
              </a:spcAft>
              <a:buClr>
                <a:schemeClr val="bg1"/>
              </a:buClr>
              <a:buFont typeface="Arial" panose="020B0604020202020204" pitchFamily="34" charset="0"/>
              <a:buChar char="•"/>
            </a:pPr>
            <a:r>
              <a:rPr lang="en-US" dirty="0"/>
              <a:t>Tab to focus the equation and press Space or the context menu key.</a:t>
            </a:r>
          </a:p>
          <a:p>
            <a:pPr marL="342900" indent="-342900">
              <a:spcAft>
                <a:spcPts val="600"/>
              </a:spcAft>
              <a:buClr>
                <a:schemeClr val="bg1"/>
              </a:buClr>
              <a:buFont typeface="Arial" panose="020B0604020202020204" pitchFamily="34" charset="0"/>
              <a:buChar char="•"/>
            </a:pPr>
            <a:r>
              <a:rPr lang="en-US" dirty="0"/>
              <a:t>Or, right-click the equation</a:t>
            </a:r>
          </a:p>
        </p:txBody>
      </p:sp>
      <p:pic>
        <p:nvPicPr>
          <p:cNvPr id="11" name="Content Placeholder 10">
            <a:extLst>
              <a:ext uri="{FF2B5EF4-FFF2-40B4-BE49-F238E27FC236}">
                <a16:creationId xmlns:a16="http://schemas.microsoft.com/office/drawing/2014/main" id="{8C812825-9F42-4479-BD7E-321A2FF0BFD7}"/>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909218" y="3338689"/>
            <a:ext cx="7325565" cy="2757310"/>
          </a:xfrm>
        </p:spPr>
      </p:pic>
      <p:sp>
        <p:nvSpPr>
          <p:cNvPr id="5" name="Slide Number Placeholder 4">
            <a:extLst>
              <a:ext uri="{FF2B5EF4-FFF2-40B4-BE49-F238E27FC236}">
                <a16:creationId xmlns:a16="http://schemas.microsoft.com/office/drawing/2014/main" id="{3E73764D-4DF0-4BD3-87B9-DB22BAA18110}"/>
              </a:ext>
            </a:extLst>
          </p:cNvPr>
          <p:cNvSpPr>
            <a:spLocks noGrp="1"/>
          </p:cNvSpPr>
          <p:nvPr>
            <p:ph type="sldNum" sz="quarter" idx="11"/>
          </p:nvPr>
        </p:nvSpPr>
        <p:spPr/>
        <p:txBody>
          <a:bodyPr/>
          <a:lstStyle/>
          <a:p>
            <a:fld id="{CCCA1E73-8E84-49CD-93F4-B3B8626091A0}" type="slidenum">
              <a:rPr lang="en-US" smtClean="0"/>
              <a:pPr/>
              <a:t>65</a:t>
            </a:fld>
            <a:endParaRPr lang="en-US"/>
          </a:p>
        </p:txBody>
      </p:sp>
    </p:spTree>
    <p:extLst>
      <p:ext uri="{BB962C8B-B14F-4D97-AF65-F5344CB8AC3E}">
        <p14:creationId xmlns:p14="http://schemas.microsoft.com/office/powerpoint/2010/main" val="3652402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6302-D2C8-4D35-A5A7-20FBD2BECA48}"/>
              </a:ext>
            </a:extLst>
          </p:cNvPr>
          <p:cNvSpPr>
            <a:spLocks noGrp="1"/>
          </p:cNvSpPr>
          <p:nvPr>
            <p:ph type="title"/>
          </p:nvPr>
        </p:nvSpPr>
        <p:spPr/>
        <p:txBody>
          <a:bodyPr/>
          <a:lstStyle/>
          <a:p>
            <a:r>
              <a:rPr lang="en-US" dirty="0"/>
              <a:t>Configure MathJax for the Explorer - 2</a:t>
            </a:r>
          </a:p>
        </p:txBody>
      </p:sp>
      <p:sp>
        <p:nvSpPr>
          <p:cNvPr id="3" name="Content Placeholder 2">
            <a:extLst>
              <a:ext uri="{FF2B5EF4-FFF2-40B4-BE49-F238E27FC236}">
                <a16:creationId xmlns:a16="http://schemas.microsoft.com/office/drawing/2014/main" id="{EB79DEF7-4A1F-4B1F-94DC-E4CD11541591}"/>
              </a:ext>
            </a:extLst>
          </p:cNvPr>
          <p:cNvSpPr>
            <a:spLocks noGrp="1"/>
          </p:cNvSpPr>
          <p:nvPr>
            <p:ph sz="quarter" idx="10"/>
          </p:nvPr>
        </p:nvSpPr>
        <p:spPr/>
        <p:txBody>
          <a:bodyPr/>
          <a:lstStyle/>
          <a:p>
            <a:pPr marL="342900" indent="-342900">
              <a:buClr>
                <a:schemeClr val="bg1"/>
              </a:buClr>
              <a:buFont typeface="Arial" panose="020B0604020202020204" pitchFamily="34" charset="0"/>
              <a:buChar char="•"/>
            </a:pPr>
            <a:r>
              <a:rPr lang="en-US" sz="2400" dirty="0"/>
              <a:t>Arrow down to “Accessibility”. </a:t>
            </a:r>
          </a:p>
          <a:p>
            <a:pPr marL="342900" indent="-342900">
              <a:buClr>
                <a:schemeClr val="bg1"/>
              </a:buClr>
              <a:buFont typeface="Arial" panose="020B0604020202020204" pitchFamily="34" charset="0"/>
              <a:buChar char="•"/>
            </a:pPr>
            <a:r>
              <a:rPr lang="en-US" sz="2400" dirty="0"/>
              <a:t>A submenu will appear</a:t>
            </a:r>
          </a:p>
        </p:txBody>
      </p:sp>
      <p:pic>
        <p:nvPicPr>
          <p:cNvPr id="11" name="Content Placeholder 10">
            <a:extLst>
              <a:ext uri="{FF2B5EF4-FFF2-40B4-BE49-F238E27FC236}">
                <a16:creationId xmlns:a16="http://schemas.microsoft.com/office/drawing/2014/main" id="{7049ED79-2B30-4012-B51F-F75B91A4F943}"/>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1628115" y="2370667"/>
            <a:ext cx="5887771" cy="3517371"/>
          </a:xfrm>
        </p:spPr>
      </p:pic>
      <p:sp>
        <p:nvSpPr>
          <p:cNvPr id="5" name="Slide Number Placeholder 4">
            <a:extLst>
              <a:ext uri="{FF2B5EF4-FFF2-40B4-BE49-F238E27FC236}">
                <a16:creationId xmlns:a16="http://schemas.microsoft.com/office/drawing/2014/main" id="{4A165EDB-BEF7-4FBB-B58D-B78E8652680E}"/>
              </a:ext>
            </a:extLst>
          </p:cNvPr>
          <p:cNvSpPr>
            <a:spLocks noGrp="1"/>
          </p:cNvSpPr>
          <p:nvPr>
            <p:ph type="sldNum" sz="quarter" idx="11"/>
          </p:nvPr>
        </p:nvSpPr>
        <p:spPr/>
        <p:txBody>
          <a:bodyPr/>
          <a:lstStyle/>
          <a:p>
            <a:fld id="{CCCA1E73-8E84-49CD-93F4-B3B8626091A0}" type="slidenum">
              <a:rPr lang="en-US" smtClean="0"/>
              <a:pPr/>
              <a:t>66</a:t>
            </a:fld>
            <a:endParaRPr lang="en-US"/>
          </a:p>
        </p:txBody>
      </p:sp>
    </p:spTree>
    <p:extLst>
      <p:ext uri="{BB962C8B-B14F-4D97-AF65-F5344CB8AC3E}">
        <p14:creationId xmlns:p14="http://schemas.microsoft.com/office/powerpoint/2010/main" val="2899584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74E9-6AF6-4D68-831C-CAC77DEE15F5}"/>
              </a:ext>
            </a:extLst>
          </p:cNvPr>
          <p:cNvSpPr>
            <a:spLocks noGrp="1"/>
          </p:cNvSpPr>
          <p:nvPr>
            <p:ph type="title"/>
          </p:nvPr>
        </p:nvSpPr>
        <p:spPr/>
        <p:txBody>
          <a:bodyPr/>
          <a:lstStyle/>
          <a:p>
            <a:r>
              <a:rPr lang="en-US" dirty="0"/>
              <a:t>Configure MathJax for the Explorer - 3</a:t>
            </a:r>
          </a:p>
        </p:txBody>
      </p:sp>
      <p:sp>
        <p:nvSpPr>
          <p:cNvPr id="3" name="Content Placeholder 2">
            <a:extLst>
              <a:ext uri="{FF2B5EF4-FFF2-40B4-BE49-F238E27FC236}">
                <a16:creationId xmlns:a16="http://schemas.microsoft.com/office/drawing/2014/main" id="{9D1CA796-823A-4DB4-90CE-E4F41F30E07A}"/>
              </a:ext>
            </a:extLst>
          </p:cNvPr>
          <p:cNvSpPr>
            <a:spLocks noGrp="1"/>
          </p:cNvSpPr>
          <p:nvPr>
            <p:ph sz="quarter" idx="10"/>
          </p:nvPr>
        </p:nvSpPr>
        <p:spPr/>
        <p:txBody>
          <a:bodyPr/>
          <a:lstStyle/>
          <a:p>
            <a:pPr marL="342900" indent="-342900">
              <a:buClr>
                <a:schemeClr val="bg1"/>
              </a:buClr>
              <a:buFont typeface="Arial" panose="020B0604020202020204" pitchFamily="34" charset="0"/>
              <a:buChar char="•"/>
            </a:pPr>
            <a:r>
              <a:rPr lang="en-US" sz="2400" dirty="0"/>
              <a:t>Arrow right to enter the submenu</a:t>
            </a:r>
          </a:p>
          <a:p>
            <a:pPr marL="342900" indent="-342900">
              <a:buClr>
                <a:schemeClr val="bg1"/>
              </a:buClr>
              <a:buFont typeface="Arial" panose="020B0604020202020204" pitchFamily="34" charset="0"/>
              <a:buChar char="•"/>
            </a:pPr>
            <a:r>
              <a:rPr lang="en-US" sz="2400" dirty="0"/>
              <a:t>Arrow down to “Explorer”</a:t>
            </a:r>
          </a:p>
          <a:p>
            <a:pPr marL="342900" indent="-342900">
              <a:buClr>
                <a:schemeClr val="bg1"/>
              </a:buClr>
              <a:buFont typeface="Arial" panose="020B0604020202020204" pitchFamily="34" charset="0"/>
              <a:buChar char="•"/>
            </a:pPr>
            <a:r>
              <a:rPr lang="en-US" sz="2400" dirty="0"/>
              <a:t>Another submenu will appear</a:t>
            </a:r>
          </a:p>
        </p:txBody>
      </p:sp>
      <p:pic>
        <p:nvPicPr>
          <p:cNvPr id="11" name="Content Placeholder 10">
            <a:extLst>
              <a:ext uri="{FF2B5EF4-FFF2-40B4-BE49-F238E27FC236}">
                <a16:creationId xmlns:a16="http://schemas.microsoft.com/office/drawing/2014/main" id="{6C819767-52F9-4529-8DE6-3D4825702EBB}"/>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2489200" y="2729589"/>
            <a:ext cx="4165600" cy="3365585"/>
          </a:xfrm>
        </p:spPr>
      </p:pic>
      <p:sp>
        <p:nvSpPr>
          <p:cNvPr id="5" name="Slide Number Placeholder 4">
            <a:extLst>
              <a:ext uri="{FF2B5EF4-FFF2-40B4-BE49-F238E27FC236}">
                <a16:creationId xmlns:a16="http://schemas.microsoft.com/office/drawing/2014/main" id="{579084D8-17C4-438E-B0A9-E5C641992F9B}"/>
              </a:ext>
            </a:extLst>
          </p:cNvPr>
          <p:cNvSpPr>
            <a:spLocks noGrp="1"/>
          </p:cNvSpPr>
          <p:nvPr>
            <p:ph type="sldNum" sz="quarter" idx="11"/>
          </p:nvPr>
        </p:nvSpPr>
        <p:spPr/>
        <p:txBody>
          <a:bodyPr/>
          <a:lstStyle/>
          <a:p>
            <a:fld id="{CCCA1E73-8E84-49CD-93F4-B3B8626091A0}" type="slidenum">
              <a:rPr lang="en-US" smtClean="0"/>
              <a:pPr/>
              <a:t>67</a:t>
            </a:fld>
            <a:endParaRPr lang="en-US"/>
          </a:p>
        </p:txBody>
      </p:sp>
    </p:spTree>
    <p:extLst>
      <p:ext uri="{BB962C8B-B14F-4D97-AF65-F5344CB8AC3E}">
        <p14:creationId xmlns:p14="http://schemas.microsoft.com/office/powerpoint/2010/main" val="22340716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B460A-6D47-4E2A-BE39-36B370DF2BDB}"/>
              </a:ext>
            </a:extLst>
          </p:cNvPr>
          <p:cNvSpPr>
            <a:spLocks noGrp="1"/>
          </p:cNvSpPr>
          <p:nvPr>
            <p:ph type="title"/>
          </p:nvPr>
        </p:nvSpPr>
        <p:spPr/>
        <p:txBody>
          <a:bodyPr/>
          <a:lstStyle/>
          <a:p>
            <a:r>
              <a:rPr lang="en-US" dirty="0"/>
              <a:t>Configure MathJax for the Explorer - 4</a:t>
            </a:r>
          </a:p>
        </p:txBody>
      </p:sp>
      <p:sp>
        <p:nvSpPr>
          <p:cNvPr id="3" name="Content Placeholder 2">
            <a:extLst>
              <a:ext uri="{FF2B5EF4-FFF2-40B4-BE49-F238E27FC236}">
                <a16:creationId xmlns:a16="http://schemas.microsoft.com/office/drawing/2014/main" id="{14B7515F-0B16-4255-89BF-B126C9B19B03}"/>
              </a:ext>
            </a:extLst>
          </p:cNvPr>
          <p:cNvSpPr>
            <a:spLocks noGrp="1"/>
          </p:cNvSpPr>
          <p:nvPr>
            <p:ph sz="quarter" idx="10"/>
          </p:nvPr>
        </p:nvSpPr>
        <p:spPr/>
        <p:txBody>
          <a:bodyPr/>
          <a:lstStyle/>
          <a:p>
            <a:pPr marL="342900" indent="-342900">
              <a:buClr>
                <a:schemeClr val="bg1"/>
              </a:buClr>
              <a:buFont typeface="Arial" panose="020B0604020202020204" pitchFamily="34" charset="0"/>
              <a:buChar char="•"/>
            </a:pPr>
            <a:r>
              <a:rPr lang="en-US" sz="2400" dirty="0"/>
              <a:t>Arrow right to enter the submenu</a:t>
            </a:r>
          </a:p>
          <a:p>
            <a:pPr marL="342900" indent="-342900">
              <a:buClr>
                <a:schemeClr val="bg1"/>
              </a:buClr>
              <a:buFont typeface="Arial" panose="020B0604020202020204" pitchFamily="34" charset="0"/>
              <a:buChar char="•"/>
            </a:pPr>
            <a:r>
              <a:rPr lang="en-US" sz="2400" dirty="0"/>
              <a:t>You should be on a menu item called “Active”</a:t>
            </a:r>
          </a:p>
          <a:p>
            <a:pPr marL="342900" indent="-342900">
              <a:buClr>
                <a:schemeClr val="bg1"/>
              </a:buClr>
              <a:buFont typeface="Arial" panose="020B0604020202020204" pitchFamily="34" charset="0"/>
              <a:buChar char="•"/>
            </a:pPr>
            <a:r>
              <a:rPr lang="en-US" sz="2400" dirty="0"/>
              <a:t>Press Enter or Space to toggle it on if it isn’t already</a:t>
            </a:r>
          </a:p>
          <a:p>
            <a:pPr marL="342900" indent="-342900">
              <a:buClr>
                <a:schemeClr val="bg1"/>
              </a:buClr>
              <a:buFont typeface="Arial" panose="020B0604020202020204" pitchFamily="34" charset="0"/>
              <a:buChar char="•"/>
            </a:pPr>
            <a:r>
              <a:rPr lang="en-US" sz="2400" dirty="0"/>
              <a:t>The whole menu will close and the page will re-render.</a:t>
            </a:r>
          </a:p>
        </p:txBody>
      </p:sp>
      <p:pic>
        <p:nvPicPr>
          <p:cNvPr id="13" name="Content Placeholder 12">
            <a:extLst>
              <a:ext uri="{FF2B5EF4-FFF2-40B4-BE49-F238E27FC236}">
                <a16:creationId xmlns:a16="http://schemas.microsoft.com/office/drawing/2014/main" id="{B7242162-AC59-438F-A23D-0331FEEDE7FF}"/>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2"/>
          <a:srcRect b="34577"/>
          <a:stretch/>
        </p:blipFill>
        <p:spPr>
          <a:xfrm>
            <a:off x="1897207" y="3385753"/>
            <a:ext cx="5349586" cy="2784490"/>
          </a:xfrm>
        </p:spPr>
      </p:pic>
      <p:sp>
        <p:nvSpPr>
          <p:cNvPr id="5" name="Slide Number Placeholder 4">
            <a:extLst>
              <a:ext uri="{FF2B5EF4-FFF2-40B4-BE49-F238E27FC236}">
                <a16:creationId xmlns:a16="http://schemas.microsoft.com/office/drawing/2014/main" id="{189E7931-8E34-4A99-8B78-58A10673624B}"/>
              </a:ext>
            </a:extLst>
          </p:cNvPr>
          <p:cNvSpPr>
            <a:spLocks noGrp="1"/>
          </p:cNvSpPr>
          <p:nvPr>
            <p:ph type="sldNum" sz="quarter" idx="11"/>
          </p:nvPr>
        </p:nvSpPr>
        <p:spPr/>
        <p:txBody>
          <a:bodyPr/>
          <a:lstStyle/>
          <a:p>
            <a:fld id="{CCCA1E73-8E84-49CD-93F4-B3B8626091A0}" type="slidenum">
              <a:rPr lang="en-US" smtClean="0"/>
              <a:pPr/>
              <a:t>68</a:t>
            </a:fld>
            <a:endParaRPr lang="en-US"/>
          </a:p>
        </p:txBody>
      </p:sp>
    </p:spTree>
    <p:extLst>
      <p:ext uri="{BB962C8B-B14F-4D97-AF65-F5344CB8AC3E}">
        <p14:creationId xmlns:p14="http://schemas.microsoft.com/office/powerpoint/2010/main" val="13889198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F37C-2FCA-4D91-9EF8-BA408C9AE050}"/>
              </a:ext>
            </a:extLst>
          </p:cNvPr>
          <p:cNvSpPr>
            <a:spLocks noGrp="1"/>
          </p:cNvSpPr>
          <p:nvPr>
            <p:ph type="title"/>
          </p:nvPr>
        </p:nvSpPr>
        <p:spPr/>
        <p:txBody>
          <a:bodyPr/>
          <a:lstStyle/>
          <a:p>
            <a:r>
              <a:rPr lang="en-US" dirty="0"/>
              <a:t>Configure MathJax for the Explorer - 5</a:t>
            </a:r>
          </a:p>
        </p:txBody>
      </p:sp>
      <p:sp>
        <p:nvSpPr>
          <p:cNvPr id="3" name="Content Placeholder 2">
            <a:extLst>
              <a:ext uri="{FF2B5EF4-FFF2-40B4-BE49-F238E27FC236}">
                <a16:creationId xmlns:a16="http://schemas.microsoft.com/office/drawing/2014/main" id="{675CB2C3-D00A-442A-B735-9F2486BEFC70}"/>
              </a:ext>
            </a:extLst>
          </p:cNvPr>
          <p:cNvSpPr>
            <a:spLocks noGrp="1"/>
          </p:cNvSpPr>
          <p:nvPr>
            <p:ph sz="quarter" idx="10"/>
          </p:nvPr>
        </p:nvSpPr>
        <p:spPr/>
        <p:txBody>
          <a:bodyPr/>
          <a:lstStyle/>
          <a:p>
            <a:pPr marL="342900" indent="-342900">
              <a:buClr>
                <a:schemeClr val="bg1"/>
              </a:buClr>
              <a:buFont typeface="Arial" panose="020B0604020202020204" pitchFamily="34" charset="0"/>
              <a:buChar char="•"/>
            </a:pPr>
            <a:r>
              <a:rPr lang="en-US" sz="2400" dirty="0"/>
              <a:t>Go back into the menus to “Accessibility”, and then “Explorer”</a:t>
            </a:r>
          </a:p>
          <a:p>
            <a:pPr marL="342900" indent="-342900">
              <a:buClr>
                <a:schemeClr val="bg1"/>
              </a:buClr>
              <a:buFont typeface="Arial" panose="020B0604020202020204" pitchFamily="34" charset="0"/>
              <a:buChar char="•"/>
            </a:pPr>
            <a:r>
              <a:rPr lang="en-US" sz="2400" dirty="0"/>
              <a:t>In the Explorer submenu, arrow down to “Subtitles” and use Enter or Space to toggle it on if it isn’t already</a:t>
            </a:r>
          </a:p>
        </p:txBody>
      </p:sp>
      <p:pic>
        <p:nvPicPr>
          <p:cNvPr id="7" name="Content Placeholder 6">
            <a:extLst>
              <a:ext uri="{FF2B5EF4-FFF2-40B4-BE49-F238E27FC236}">
                <a16:creationId xmlns:a16="http://schemas.microsoft.com/office/drawing/2014/main" id="{0215FC5A-8E57-4291-907C-A312EA8D9D94}"/>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2"/>
          <a:srcRect t="3688" b="14658"/>
          <a:stretch/>
        </p:blipFill>
        <p:spPr>
          <a:xfrm>
            <a:off x="2032001" y="2884820"/>
            <a:ext cx="5079999" cy="3337793"/>
          </a:xfrm>
        </p:spPr>
      </p:pic>
      <p:sp>
        <p:nvSpPr>
          <p:cNvPr id="5" name="Slide Number Placeholder 4">
            <a:extLst>
              <a:ext uri="{FF2B5EF4-FFF2-40B4-BE49-F238E27FC236}">
                <a16:creationId xmlns:a16="http://schemas.microsoft.com/office/drawing/2014/main" id="{ADD33CFF-281C-4971-B6FE-93C278C92859}"/>
              </a:ext>
            </a:extLst>
          </p:cNvPr>
          <p:cNvSpPr>
            <a:spLocks noGrp="1"/>
          </p:cNvSpPr>
          <p:nvPr>
            <p:ph type="sldNum" sz="quarter" idx="11"/>
          </p:nvPr>
        </p:nvSpPr>
        <p:spPr/>
        <p:txBody>
          <a:bodyPr/>
          <a:lstStyle/>
          <a:p>
            <a:fld id="{CCCA1E73-8E84-49CD-93F4-B3B8626091A0}" type="slidenum">
              <a:rPr lang="en-US" smtClean="0"/>
              <a:pPr/>
              <a:t>69</a:t>
            </a:fld>
            <a:endParaRPr lang="en-US"/>
          </a:p>
        </p:txBody>
      </p:sp>
    </p:spTree>
    <p:extLst>
      <p:ext uri="{BB962C8B-B14F-4D97-AF65-F5344CB8AC3E}">
        <p14:creationId xmlns:p14="http://schemas.microsoft.com/office/powerpoint/2010/main" val="3920509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8EB6C4-48BA-40FE-9DE7-CA11735CA159}"/>
              </a:ext>
            </a:extLst>
          </p:cNvPr>
          <p:cNvSpPr>
            <a:spLocks noGrp="1"/>
          </p:cNvSpPr>
          <p:nvPr>
            <p:ph type="title"/>
          </p:nvPr>
        </p:nvSpPr>
        <p:spPr/>
        <p:txBody>
          <a:bodyPr/>
          <a:lstStyle/>
          <a:p>
            <a:r>
              <a:rPr lang="en-US" dirty="0"/>
              <a:t>Math Content Is Often an Image w/o Alt-Text</a:t>
            </a:r>
          </a:p>
        </p:txBody>
      </p:sp>
      <p:sp>
        <p:nvSpPr>
          <p:cNvPr id="5" name="Content Placeholder 4">
            <a:extLst>
              <a:ext uri="{FF2B5EF4-FFF2-40B4-BE49-F238E27FC236}">
                <a16:creationId xmlns:a16="http://schemas.microsoft.com/office/drawing/2014/main" id="{F28EF3C7-D11F-4AC7-897A-15F95A173CA5}"/>
              </a:ext>
            </a:extLst>
          </p:cNvPr>
          <p:cNvSpPr>
            <a:spLocks noGrp="1"/>
          </p:cNvSpPr>
          <p:nvPr>
            <p:ph sz="quarter" idx="10"/>
          </p:nvPr>
        </p:nvSpPr>
        <p:spPr>
          <a:xfrm>
            <a:off x="228600" y="925235"/>
            <a:ext cx="8677800" cy="2863247"/>
          </a:xfrm>
        </p:spPr>
        <p:txBody>
          <a:bodyPr/>
          <a:lstStyle/>
          <a:p>
            <a:pPr marL="342900" indent="-342900">
              <a:buClr>
                <a:schemeClr val="bg1"/>
              </a:buClr>
              <a:buFont typeface="Arial" panose="020B0604020202020204" pitchFamily="34" charset="0"/>
              <a:buChar char="•"/>
            </a:pPr>
            <a:r>
              <a:rPr lang="en-US" sz="2400" dirty="0"/>
              <a:t>Images of math are just as bad as image PDFs</a:t>
            </a:r>
          </a:p>
          <a:p>
            <a:pPr marL="342900" indent="-342900">
              <a:buClr>
                <a:schemeClr val="bg1"/>
              </a:buClr>
              <a:buFont typeface="Arial" panose="020B0604020202020204" pitchFamily="34" charset="0"/>
              <a:buChar char="•"/>
            </a:pPr>
            <a:r>
              <a:rPr lang="en-US" sz="2400" dirty="0"/>
              <a:t>Images are only effective for readers with normal vision and decoding capabilities</a:t>
            </a:r>
          </a:p>
          <a:p>
            <a:pPr marL="342900" indent="-342900">
              <a:spcAft>
                <a:spcPts val="0"/>
              </a:spcAft>
              <a:buClr>
                <a:schemeClr val="bg1"/>
              </a:buClr>
              <a:buFont typeface="Arial" panose="020B0604020202020204" pitchFamily="34" charset="0"/>
              <a:buChar char="•"/>
            </a:pPr>
            <a:r>
              <a:rPr lang="en-US" sz="2400" dirty="0"/>
              <a:t>Assistive Technology </a:t>
            </a:r>
            <a:r>
              <a:rPr lang="en-US" sz="2400" b="1" dirty="0"/>
              <a:t>will not</a:t>
            </a:r>
            <a:r>
              <a:rPr lang="en-US" sz="2400" dirty="0"/>
              <a:t> recognize math in images and speak it any more than it will describe images that are missing alt-text.</a:t>
            </a:r>
          </a:p>
        </p:txBody>
      </p:sp>
      <p:pic>
        <p:nvPicPr>
          <p:cNvPr id="8" name="Picture Placeholder 7" descr="Robot looking at chalkboard with hand written math, geometric diagrams and function plots. A thought bubble comes out of the robot's head that says What with three question marks ">
            <a:extLst>
              <a:ext uri="{FF2B5EF4-FFF2-40B4-BE49-F238E27FC236}">
                <a16:creationId xmlns:a16="http://schemas.microsoft.com/office/drawing/2014/main" id="{8A01BDD6-EC41-42EB-94F8-03452266D685}"/>
              </a:ext>
            </a:extLst>
          </p:cNvPr>
          <p:cNvPicPr>
            <a:picLocks noGrp="1" noChangeAspect="1"/>
          </p:cNvPicPr>
          <p:nvPr>
            <p:ph sz="quarter" idx="12"/>
          </p:nvPr>
        </p:nvPicPr>
        <p:blipFill>
          <a:blip r:embed="rId2"/>
          <a:stretch/>
        </p:blipFill>
        <p:spPr>
          <a:xfrm>
            <a:off x="230655" y="3788483"/>
            <a:ext cx="8673165" cy="2347913"/>
          </a:xfrm>
        </p:spPr>
      </p:pic>
      <p:sp>
        <p:nvSpPr>
          <p:cNvPr id="7" name="Slide Number Placeholder 6">
            <a:extLst>
              <a:ext uri="{FF2B5EF4-FFF2-40B4-BE49-F238E27FC236}">
                <a16:creationId xmlns:a16="http://schemas.microsoft.com/office/drawing/2014/main" id="{55559E43-01EE-F1C4-BEF5-4FF7AB309EE8}"/>
              </a:ext>
            </a:extLst>
          </p:cNvPr>
          <p:cNvSpPr>
            <a:spLocks noGrp="1"/>
          </p:cNvSpPr>
          <p:nvPr>
            <p:ph type="sldNum" sz="quarter" idx="11"/>
          </p:nvPr>
        </p:nvSpPr>
        <p:spPr/>
        <p:txBody>
          <a:bodyPr/>
          <a:lstStyle/>
          <a:p>
            <a:fld id="{CCCA1E73-8E84-49CD-93F4-B3B8626091A0}" type="slidenum">
              <a:rPr lang="en-US" smtClean="0"/>
              <a:pPr/>
              <a:t>7</a:t>
            </a:fld>
            <a:endParaRPr lang="en-US"/>
          </a:p>
        </p:txBody>
      </p:sp>
    </p:spTree>
    <p:extLst>
      <p:ext uri="{BB962C8B-B14F-4D97-AF65-F5344CB8AC3E}">
        <p14:creationId xmlns:p14="http://schemas.microsoft.com/office/powerpoint/2010/main" val="900665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C693-E847-4346-B31C-6F930A6A2B38}"/>
              </a:ext>
            </a:extLst>
          </p:cNvPr>
          <p:cNvSpPr>
            <a:spLocks noGrp="1"/>
          </p:cNvSpPr>
          <p:nvPr>
            <p:ph type="title"/>
          </p:nvPr>
        </p:nvSpPr>
        <p:spPr/>
        <p:txBody>
          <a:bodyPr/>
          <a:lstStyle/>
          <a:p>
            <a:r>
              <a:rPr lang="en-US" dirty="0"/>
              <a:t>Configure MathJax for the Explorer - 6</a:t>
            </a:r>
          </a:p>
        </p:txBody>
      </p:sp>
      <p:sp>
        <p:nvSpPr>
          <p:cNvPr id="3" name="Content Placeholder 2">
            <a:extLst>
              <a:ext uri="{FF2B5EF4-FFF2-40B4-BE49-F238E27FC236}">
                <a16:creationId xmlns:a16="http://schemas.microsoft.com/office/drawing/2014/main" id="{C4FEDB66-D522-40F9-8FC5-397B99146995}"/>
              </a:ext>
            </a:extLst>
          </p:cNvPr>
          <p:cNvSpPr>
            <a:spLocks noGrp="1"/>
          </p:cNvSpPr>
          <p:nvPr>
            <p:ph sz="quarter" idx="10"/>
          </p:nvPr>
        </p:nvSpPr>
        <p:spPr>
          <a:xfrm>
            <a:off x="228600" y="1060704"/>
            <a:ext cx="8677800" cy="2958140"/>
          </a:xfrm>
        </p:spPr>
        <p:txBody>
          <a:bodyPr/>
          <a:lstStyle/>
          <a:p>
            <a:pPr marL="342900" indent="-342900">
              <a:spcAft>
                <a:spcPts val="600"/>
              </a:spcAft>
              <a:buClr>
                <a:schemeClr val="bg1"/>
              </a:buClr>
              <a:buFont typeface="Arial" panose="020B0604020202020204" pitchFamily="34" charset="0"/>
              <a:buChar char="•"/>
            </a:pPr>
            <a:r>
              <a:rPr lang="en-US" sz="2400" dirty="0"/>
              <a:t>The Expression Explorer with visible subtitles should now be enabled.</a:t>
            </a:r>
          </a:p>
          <a:p>
            <a:pPr marL="342900" indent="-342900">
              <a:spcAft>
                <a:spcPts val="600"/>
              </a:spcAft>
              <a:buClr>
                <a:schemeClr val="bg1"/>
              </a:buClr>
              <a:buFont typeface="Arial" panose="020B0604020202020204" pitchFamily="34" charset="0"/>
              <a:buChar char="•"/>
            </a:pPr>
            <a:r>
              <a:rPr lang="en-US" sz="2400" dirty="0"/>
              <a:t>Turn on the explorer by focusing the equation and pressing </a:t>
            </a:r>
            <a:r>
              <a:rPr lang="en-US" sz="2400" dirty="0" err="1"/>
              <a:t>Shift+Space</a:t>
            </a:r>
            <a:endParaRPr lang="en-US" sz="2400" dirty="0"/>
          </a:p>
          <a:p>
            <a:pPr marL="342900" indent="-342900">
              <a:spcAft>
                <a:spcPts val="600"/>
              </a:spcAft>
              <a:buClr>
                <a:schemeClr val="bg1"/>
              </a:buClr>
              <a:buFont typeface="Arial" panose="020B0604020202020204" pitchFamily="34" charset="0"/>
              <a:buChar char="•"/>
            </a:pPr>
            <a:r>
              <a:rPr lang="en-US" sz="2400" dirty="0"/>
              <a:t>The entire expression should be highlighted and speech text for the entire expression should appear beneath it. A screen reader would speak that text.</a:t>
            </a:r>
          </a:p>
        </p:txBody>
      </p:sp>
      <p:pic>
        <p:nvPicPr>
          <p:cNvPr id="7" name="Content Placeholder 6">
            <a:extLst>
              <a:ext uri="{FF2B5EF4-FFF2-40B4-BE49-F238E27FC236}">
                <a16:creationId xmlns:a16="http://schemas.microsoft.com/office/drawing/2014/main" id="{45E40AF1-5720-409D-937A-417F13ABC1B6}"/>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804425" y="4018844"/>
            <a:ext cx="7535150" cy="2156177"/>
          </a:xfrm>
        </p:spPr>
      </p:pic>
      <p:sp>
        <p:nvSpPr>
          <p:cNvPr id="5" name="Slide Number Placeholder 4">
            <a:extLst>
              <a:ext uri="{FF2B5EF4-FFF2-40B4-BE49-F238E27FC236}">
                <a16:creationId xmlns:a16="http://schemas.microsoft.com/office/drawing/2014/main" id="{4A4BF5AB-C411-4099-91A2-F3A2D7000B13}"/>
              </a:ext>
            </a:extLst>
          </p:cNvPr>
          <p:cNvSpPr>
            <a:spLocks noGrp="1"/>
          </p:cNvSpPr>
          <p:nvPr>
            <p:ph type="sldNum" sz="quarter" idx="11"/>
          </p:nvPr>
        </p:nvSpPr>
        <p:spPr/>
        <p:txBody>
          <a:bodyPr/>
          <a:lstStyle/>
          <a:p>
            <a:fld id="{CCCA1E73-8E84-49CD-93F4-B3B8626091A0}" type="slidenum">
              <a:rPr lang="en-US" smtClean="0"/>
              <a:pPr/>
              <a:t>70</a:t>
            </a:fld>
            <a:endParaRPr lang="en-US"/>
          </a:p>
        </p:txBody>
      </p:sp>
    </p:spTree>
    <p:extLst>
      <p:ext uri="{BB962C8B-B14F-4D97-AF65-F5344CB8AC3E}">
        <p14:creationId xmlns:p14="http://schemas.microsoft.com/office/powerpoint/2010/main" val="17629317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405F-41DB-447C-9B3F-C2C77F8ADC50}"/>
              </a:ext>
            </a:extLst>
          </p:cNvPr>
          <p:cNvSpPr>
            <a:spLocks noGrp="1"/>
          </p:cNvSpPr>
          <p:nvPr>
            <p:ph type="title"/>
          </p:nvPr>
        </p:nvSpPr>
        <p:spPr/>
        <p:txBody>
          <a:bodyPr/>
          <a:lstStyle/>
          <a:p>
            <a:r>
              <a:rPr lang="en-US" dirty="0"/>
              <a:t>Explore the Expression Using Arrow Keys</a:t>
            </a:r>
          </a:p>
        </p:txBody>
      </p:sp>
      <p:sp>
        <p:nvSpPr>
          <p:cNvPr id="3" name="Content Placeholder 2">
            <a:extLst>
              <a:ext uri="{FF2B5EF4-FFF2-40B4-BE49-F238E27FC236}">
                <a16:creationId xmlns:a16="http://schemas.microsoft.com/office/drawing/2014/main" id="{3526630D-0CEF-4344-9CA5-C900BE9114F3}"/>
              </a:ext>
            </a:extLst>
          </p:cNvPr>
          <p:cNvSpPr>
            <a:spLocks noGrp="1"/>
          </p:cNvSpPr>
          <p:nvPr>
            <p:ph sz="quarter" idx="10"/>
          </p:nvPr>
        </p:nvSpPr>
        <p:spPr/>
        <p:txBody>
          <a:bodyPr/>
          <a:lstStyle/>
          <a:p>
            <a:pPr marL="342900" indent="-342900">
              <a:buClr>
                <a:schemeClr val="bg1"/>
              </a:buClr>
              <a:buFont typeface="Arial" panose="020B0604020202020204" pitchFamily="34" charset="0"/>
              <a:buChar char="•"/>
            </a:pPr>
            <a:r>
              <a:rPr lang="en-US" sz="2400" dirty="0"/>
              <a:t>Press the Down Arrow key</a:t>
            </a:r>
          </a:p>
          <a:p>
            <a:pPr marL="342900" indent="-342900">
              <a:buClr>
                <a:schemeClr val="bg1"/>
              </a:buClr>
              <a:buFont typeface="Arial" panose="020B0604020202020204" pitchFamily="34" charset="0"/>
              <a:buChar char="•"/>
            </a:pPr>
            <a:r>
              <a:rPr lang="en-US" sz="2400" dirty="0"/>
              <a:t>Now only part of the expression should be highlighted and the speech text limited to the highlighted part</a:t>
            </a:r>
          </a:p>
          <a:p>
            <a:pPr marL="342900" indent="-342900">
              <a:buClr>
                <a:schemeClr val="bg1"/>
              </a:buClr>
              <a:buFont typeface="Arial" panose="020B0604020202020204" pitchFamily="34" charset="0"/>
              <a:buChar char="•"/>
            </a:pPr>
            <a:r>
              <a:rPr lang="en-US" sz="2400" dirty="0"/>
              <a:t>Experiment by using the arrow keys to explore further.</a:t>
            </a:r>
          </a:p>
        </p:txBody>
      </p:sp>
      <p:pic>
        <p:nvPicPr>
          <p:cNvPr id="7" name="Content Placeholder 6">
            <a:extLst>
              <a:ext uri="{FF2B5EF4-FFF2-40B4-BE49-F238E27FC236}">
                <a16:creationId xmlns:a16="http://schemas.microsoft.com/office/drawing/2014/main" id="{1DC3026D-B95B-49EB-9DC8-EBA9A8161D4A}"/>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144779" y="3630245"/>
            <a:ext cx="8854442" cy="1765843"/>
          </a:xfrm>
        </p:spPr>
      </p:pic>
      <p:sp>
        <p:nvSpPr>
          <p:cNvPr id="5" name="Slide Number Placeholder 4">
            <a:extLst>
              <a:ext uri="{FF2B5EF4-FFF2-40B4-BE49-F238E27FC236}">
                <a16:creationId xmlns:a16="http://schemas.microsoft.com/office/drawing/2014/main" id="{69A904EC-7643-4DAF-BB98-B9D7EC8A2ACC}"/>
              </a:ext>
            </a:extLst>
          </p:cNvPr>
          <p:cNvSpPr>
            <a:spLocks noGrp="1"/>
          </p:cNvSpPr>
          <p:nvPr>
            <p:ph type="sldNum" sz="quarter" idx="11"/>
          </p:nvPr>
        </p:nvSpPr>
        <p:spPr/>
        <p:txBody>
          <a:bodyPr/>
          <a:lstStyle/>
          <a:p>
            <a:fld id="{CCCA1E73-8E84-49CD-93F4-B3B8626091A0}" type="slidenum">
              <a:rPr lang="en-US" smtClean="0"/>
              <a:pPr/>
              <a:t>71</a:t>
            </a:fld>
            <a:endParaRPr lang="en-US"/>
          </a:p>
        </p:txBody>
      </p:sp>
    </p:spTree>
    <p:extLst>
      <p:ext uri="{BB962C8B-B14F-4D97-AF65-F5344CB8AC3E}">
        <p14:creationId xmlns:p14="http://schemas.microsoft.com/office/powerpoint/2010/main" val="2633827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FFA9-1334-4815-A5D1-08CFEFC00BA8}"/>
              </a:ext>
            </a:extLst>
          </p:cNvPr>
          <p:cNvSpPr>
            <a:spLocks noGrp="1"/>
          </p:cNvSpPr>
          <p:nvPr>
            <p:ph type="ctrTitle"/>
          </p:nvPr>
        </p:nvSpPr>
        <p:spPr/>
        <p:txBody>
          <a:bodyPr/>
          <a:lstStyle/>
          <a:p>
            <a:r>
              <a:rPr lang="en-US" dirty="0"/>
              <a:t>Wouldn’t It Be Great to Have the Explorer Speak Without Needing a Screen Reader?</a:t>
            </a:r>
          </a:p>
        </p:txBody>
      </p:sp>
      <p:sp>
        <p:nvSpPr>
          <p:cNvPr id="6" name="Content Placeholder 5">
            <a:extLst>
              <a:ext uri="{FF2B5EF4-FFF2-40B4-BE49-F238E27FC236}">
                <a16:creationId xmlns:a16="http://schemas.microsoft.com/office/drawing/2014/main" id="{17989E5D-B2B8-4D4A-A62C-68CE511BB86C}"/>
              </a:ext>
            </a:extLst>
          </p:cNvPr>
          <p:cNvSpPr>
            <a:spLocks noGrp="1"/>
          </p:cNvSpPr>
          <p:nvPr>
            <p:ph sz="quarter" idx="10"/>
          </p:nvPr>
        </p:nvSpPr>
        <p:spPr/>
        <p:txBody>
          <a:bodyPr>
            <a:normAutofit/>
          </a:bodyPr>
          <a:lstStyle/>
          <a:p>
            <a:pPr marL="342900" indent="-342900">
              <a:buFont typeface="Arial" panose="020B0604020202020204" pitchFamily="34" charset="0"/>
              <a:buChar char="•"/>
            </a:pPr>
            <a:r>
              <a:rPr lang="en-US" sz="2400" dirty="0"/>
              <a:t>Faculty wanted to know how the math they were creating in the LMS would be read aloud to students.</a:t>
            </a:r>
          </a:p>
          <a:p>
            <a:pPr marL="342900" indent="-342900">
              <a:buFont typeface="Arial" panose="020B0604020202020204" pitchFamily="34" charset="0"/>
              <a:buChar char="•"/>
            </a:pPr>
            <a:r>
              <a:rPr lang="en-US" sz="2400" dirty="0"/>
              <a:t>We used the MathJax expression explorer with subtitles to demonstrate it to them</a:t>
            </a:r>
          </a:p>
          <a:p>
            <a:pPr marL="342900" indent="-342900">
              <a:buFont typeface="Arial" panose="020B0604020202020204" pitchFamily="34" charset="0"/>
              <a:buChar char="•"/>
            </a:pPr>
            <a:r>
              <a:rPr lang="en-US" sz="2400" dirty="0"/>
              <a:t>Then we realized it would be great if MathJax was self-voicing – that it would speak the focused part of the expression with out needing any assistive technology</a:t>
            </a:r>
          </a:p>
          <a:p>
            <a:pPr marL="342900" indent="-342900">
              <a:buFont typeface="Arial" panose="020B0604020202020204" pitchFamily="34" charset="0"/>
              <a:buChar char="•"/>
            </a:pPr>
            <a:r>
              <a:rPr lang="en-US" sz="2400" dirty="0"/>
              <a:t>This would be great for many use cases including users with print / cognitive impairments</a:t>
            </a:r>
          </a:p>
        </p:txBody>
      </p:sp>
      <p:sp>
        <p:nvSpPr>
          <p:cNvPr id="5" name="Slide Number Placeholder 4">
            <a:extLst>
              <a:ext uri="{FF2B5EF4-FFF2-40B4-BE49-F238E27FC236}">
                <a16:creationId xmlns:a16="http://schemas.microsoft.com/office/drawing/2014/main" id="{32C71C7F-4E84-4E24-9F67-3A32CF6FFB9C}"/>
              </a:ext>
            </a:extLst>
          </p:cNvPr>
          <p:cNvSpPr>
            <a:spLocks noGrp="1"/>
          </p:cNvSpPr>
          <p:nvPr>
            <p:ph type="sldNum" sz="quarter" idx="11"/>
          </p:nvPr>
        </p:nvSpPr>
        <p:spPr/>
        <p:txBody>
          <a:bodyPr/>
          <a:lstStyle/>
          <a:p>
            <a:fld id="{CCCA1E73-8E84-49CD-93F4-B3B8626091A0}" type="slidenum">
              <a:rPr lang="en-US" smtClean="0"/>
              <a:pPr/>
              <a:t>72</a:t>
            </a:fld>
            <a:endParaRPr lang="en-US"/>
          </a:p>
        </p:txBody>
      </p:sp>
    </p:spTree>
    <p:extLst>
      <p:ext uri="{BB962C8B-B14F-4D97-AF65-F5344CB8AC3E}">
        <p14:creationId xmlns:p14="http://schemas.microsoft.com/office/powerpoint/2010/main" val="2293329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6AD0C7-9F89-4DC7-AC00-A8165DA151A6}"/>
              </a:ext>
            </a:extLst>
          </p:cNvPr>
          <p:cNvSpPr>
            <a:spLocks noGrp="1"/>
          </p:cNvSpPr>
          <p:nvPr>
            <p:ph type="title"/>
          </p:nvPr>
        </p:nvSpPr>
        <p:spPr/>
        <p:txBody>
          <a:bodyPr/>
          <a:lstStyle/>
          <a:p>
            <a:r>
              <a:rPr lang="en-US" dirty="0"/>
              <a:t>Talking MathJax</a:t>
            </a:r>
          </a:p>
        </p:txBody>
      </p:sp>
      <p:sp>
        <p:nvSpPr>
          <p:cNvPr id="9" name="Content Placeholder 8">
            <a:extLst>
              <a:ext uri="{FF2B5EF4-FFF2-40B4-BE49-F238E27FC236}">
                <a16:creationId xmlns:a16="http://schemas.microsoft.com/office/drawing/2014/main" id="{3FC733A6-D02C-4CDE-9E4F-05A203AF85F7}"/>
              </a:ext>
            </a:extLst>
          </p:cNvPr>
          <p:cNvSpPr>
            <a:spLocks noGrp="1"/>
          </p:cNvSpPr>
          <p:nvPr>
            <p:ph sz="quarter" idx="10"/>
          </p:nvPr>
        </p:nvSpPr>
        <p:spPr>
          <a:xfrm>
            <a:off x="228600" y="1060704"/>
            <a:ext cx="8677800" cy="2698496"/>
          </a:xfrm>
        </p:spPr>
        <p:txBody>
          <a:bodyPr>
            <a:normAutofit fontScale="92500"/>
          </a:bodyPr>
          <a:lstStyle/>
          <a:p>
            <a:pPr marL="342900" indent="-342900">
              <a:buClr>
                <a:schemeClr val="bg1"/>
              </a:buClr>
              <a:buFont typeface="Arial" panose="020B0604020202020204" pitchFamily="34" charset="0"/>
              <a:buChar char="•"/>
            </a:pPr>
            <a:r>
              <a:rPr lang="en-US" sz="2400" dirty="0"/>
              <a:t>Created a bookmarklet that uses the web browsers’ built-in speech API for text-to-speech</a:t>
            </a:r>
          </a:p>
          <a:p>
            <a:pPr marL="342900" indent="-342900">
              <a:buClr>
                <a:schemeClr val="bg1"/>
              </a:buClr>
              <a:buFont typeface="Arial" panose="020B0604020202020204" pitchFamily="34" charset="0"/>
              <a:buChar char="•"/>
            </a:pPr>
            <a:r>
              <a:rPr lang="en-US" sz="2400" dirty="0"/>
              <a:t>The script monitors the MathJax expression explorer’s live regions and speaks can updates</a:t>
            </a:r>
          </a:p>
          <a:p>
            <a:pPr marL="342900" indent="-342900">
              <a:buClr>
                <a:schemeClr val="bg1"/>
              </a:buClr>
              <a:buFont typeface="Arial" panose="020B0604020202020204" pitchFamily="34" charset="0"/>
              <a:buChar char="•"/>
            </a:pPr>
            <a:r>
              <a:rPr lang="en-US" sz="2400" dirty="0"/>
              <a:t>Available at: </a:t>
            </a:r>
            <a:r>
              <a:rPr lang="en-US" sz="2400" dirty="0">
                <a:hlinkClick r:id="rId2"/>
              </a:rPr>
              <a:t>https://brichwin.pages.iu.edu/bookmarklets.html</a:t>
            </a:r>
            <a:r>
              <a:rPr lang="en-US" sz="2400" dirty="0"/>
              <a:t> </a:t>
            </a:r>
          </a:p>
          <a:p>
            <a:pPr marL="342900" indent="-342900">
              <a:buFont typeface="Arial" panose="020B0604020202020204" pitchFamily="34" charset="0"/>
              <a:buChar char="•"/>
            </a:pPr>
            <a:endParaRPr lang="en-US" sz="2400" dirty="0"/>
          </a:p>
        </p:txBody>
      </p:sp>
      <p:pic>
        <p:nvPicPr>
          <p:cNvPr id="17" name="Content Placeholder 16" descr="Talking MathJax user interface showing controls for speaking rate, voice selection, and math speech grammar selection.">
            <a:extLst>
              <a:ext uri="{FF2B5EF4-FFF2-40B4-BE49-F238E27FC236}">
                <a16:creationId xmlns:a16="http://schemas.microsoft.com/office/drawing/2014/main" id="{6A4D6B68-9672-4FEF-B621-4B23F191DA17}"/>
              </a:ext>
            </a:extLst>
          </p:cNvPr>
          <p:cNvPicPr>
            <a:picLocks noGrp="1" noChangeAspect="1"/>
          </p:cNvPicPr>
          <p:nvPr>
            <p:ph sz="quarter" idx="12"/>
          </p:nvPr>
        </p:nvPicPr>
        <p:blipFill>
          <a:blip r:embed="rId3"/>
          <a:stretch>
            <a:fillRect/>
          </a:stretch>
        </p:blipFill>
        <p:spPr>
          <a:xfrm>
            <a:off x="2058017" y="3641726"/>
            <a:ext cx="5018440" cy="2347913"/>
          </a:xfrm>
        </p:spPr>
      </p:pic>
      <p:sp>
        <p:nvSpPr>
          <p:cNvPr id="4" name="Slide Number Placeholder 3">
            <a:extLst>
              <a:ext uri="{FF2B5EF4-FFF2-40B4-BE49-F238E27FC236}">
                <a16:creationId xmlns:a16="http://schemas.microsoft.com/office/drawing/2014/main" id="{91C5809B-7093-4DFA-ADDA-B14BD0FD4946}"/>
              </a:ext>
            </a:extLst>
          </p:cNvPr>
          <p:cNvSpPr>
            <a:spLocks noGrp="1"/>
          </p:cNvSpPr>
          <p:nvPr>
            <p:ph type="sldNum" sz="quarter" idx="11"/>
          </p:nvPr>
        </p:nvSpPr>
        <p:spPr/>
        <p:txBody>
          <a:bodyPr/>
          <a:lstStyle/>
          <a:p>
            <a:fld id="{CCCA1E73-8E84-49CD-93F4-B3B8626091A0}" type="slidenum">
              <a:rPr lang="en-US" smtClean="0"/>
              <a:pPr/>
              <a:t>73</a:t>
            </a:fld>
            <a:endParaRPr lang="en-US"/>
          </a:p>
        </p:txBody>
      </p:sp>
    </p:spTree>
    <p:extLst>
      <p:ext uri="{BB962C8B-B14F-4D97-AF65-F5344CB8AC3E}">
        <p14:creationId xmlns:p14="http://schemas.microsoft.com/office/powerpoint/2010/main" val="2773817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110627-F373-4C3A-84AA-444CE7FECD57}"/>
              </a:ext>
            </a:extLst>
          </p:cNvPr>
          <p:cNvSpPr>
            <a:spLocks noGrp="1"/>
          </p:cNvSpPr>
          <p:nvPr>
            <p:ph type="title"/>
          </p:nvPr>
        </p:nvSpPr>
        <p:spPr/>
        <p:txBody>
          <a:bodyPr/>
          <a:lstStyle/>
          <a:p>
            <a:r>
              <a:rPr lang="en-US" dirty="0"/>
              <a:t>Talking MathJax </a:t>
            </a:r>
            <a:r>
              <a:rPr lang="en-US" sz="2400" dirty="0"/>
              <a:t>(2)</a:t>
            </a:r>
            <a:endParaRPr lang="en-US" dirty="0"/>
          </a:p>
        </p:txBody>
      </p:sp>
      <p:sp>
        <p:nvSpPr>
          <p:cNvPr id="7" name="Content Placeholder 6">
            <a:extLst>
              <a:ext uri="{FF2B5EF4-FFF2-40B4-BE49-F238E27FC236}">
                <a16:creationId xmlns:a16="http://schemas.microsoft.com/office/drawing/2014/main" id="{805B70EF-6B13-4F12-A840-A73268C5292B}"/>
              </a:ext>
            </a:extLst>
          </p:cNvPr>
          <p:cNvSpPr>
            <a:spLocks noGrp="1"/>
          </p:cNvSpPr>
          <p:nvPr>
            <p:ph sz="quarter" idx="10"/>
          </p:nvPr>
        </p:nvSpPr>
        <p:spPr/>
        <p:txBody>
          <a:bodyPr>
            <a:normAutofit/>
          </a:bodyPr>
          <a:lstStyle/>
          <a:p>
            <a:pPr marL="342900" indent="-342900">
              <a:buClr>
                <a:schemeClr val="bg1"/>
              </a:buClr>
              <a:buFont typeface="Arial" panose="020B0604020202020204" pitchFamily="34" charset="0"/>
              <a:buChar char="•"/>
            </a:pPr>
            <a:r>
              <a:rPr lang="en-US" sz="2400" dirty="0"/>
              <a:t>Meant as a proof-of-concept</a:t>
            </a:r>
          </a:p>
          <a:p>
            <a:pPr marL="342900" indent="-342900">
              <a:buClr>
                <a:schemeClr val="bg1"/>
              </a:buClr>
              <a:buFont typeface="Arial" panose="020B0604020202020204" pitchFamily="34" charset="0"/>
              <a:buChar char="•"/>
            </a:pPr>
            <a:r>
              <a:rPr lang="en-US" sz="2400" dirty="0"/>
              <a:t>The MathJax / Speech Rule Engine developers are looking at incorporating self-voicing into MathJax</a:t>
            </a:r>
          </a:p>
          <a:p>
            <a:pPr marL="342900" indent="-342900">
              <a:buFont typeface="Arial" panose="020B0604020202020204" pitchFamily="34" charset="0"/>
              <a:buChar char="•"/>
            </a:pPr>
            <a:endParaRPr lang="en-US" sz="2400" dirty="0"/>
          </a:p>
        </p:txBody>
      </p:sp>
      <p:sp>
        <p:nvSpPr>
          <p:cNvPr id="5" name="Slide Number Placeholder 4">
            <a:extLst>
              <a:ext uri="{FF2B5EF4-FFF2-40B4-BE49-F238E27FC236}">
                <a16:creationId xmlns:a16="http://schemas.microsoft.com/office/drawing/2014/main" id="{307E9FCB-78A6-4005-84F3-2A2F6454D2EF}"/>
              </a:ext>
            </a:extLst>
          </p:cNvPr>
          <p:cNvSpPr>
            <a:spLocks noGrp="1"/>
          </p:cNvSpPr>
          <p:nvPr>
            <p:ph type="sldNum" sz="quarter" idx="11"/>
          </p:nvPr>
        </p:nvSpPr>
        <p:spPr/>
        <p:txBody>
          <a:bodyPr/>
          <a:lstStyle/>
          <a:p>
            <a:fld id="{CCCA1E73-8E84-49CD-93F4-B3B8626091A0}" type="slidenum">
              <a:rPr lang="en-US" smtClean="0"/>
              <a:pPr/>
              <a:t>74</a:t>
            </a:fld>
            <a:endParaRPr lang="en-US"/>
          </a:p>
        </p:txBody>
      </p:sp>
    </p:spTree>
    <p:extLst>
      <p:ext uri="{BB962C8B-B14F-4D97-AF65-F5344CB8AC3E}">
        <p14:creationId xmlns:p14="http://schemas.microsoft.com/office/powerpoint/2010/main" val="1692690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D9408-A9B1-45F4-BFD5-545C849544B6}"/>
              </a:ext>
            </a:extLst>
          </p:cNvPr>
          <p:cNvSpPr>
            <a:spLocks noGrp="1"/>
          </p:cNvSpPr>
          <p:nvPr>
            <p:ph type="ctrTitle"/>
          </p:nvPr>
        </p:nvSpPr>
        <p:spPr/>
        <p:txBody>
          <a:bodyPr/>
          <a:lstStyle/>
          <a:p>
            <a:r>
              <a:rPr lang="en-US" dirty="0"/>
              <a:t>Summaries of Screen Readers and Consuming Math Content - JAWS</a:t>
            </a:r>
          </a:p>
        </p:txBody>
      </p:sp>
      <p:sp>
        <p:nvSpPr>
          <p:cNvPr id="5" name="Content Placeholder 4">
            <a:extLst>
              <a:ext uri="{FF2B5EF4-FFF2-40B4-BE49-F238E27FC236}">
                <a16:creationId xmlns:a16="http://schemas.microsoft.com/office/drawing/2014/main" id="{F3E6F389-189D-4689-87A6-C43581E8C3D3}"/>
              </a:ext>
            </a:extLst>
          </p:cNvPr>
          <p:cNvSpPr>
            <a:spLocks noGrp="1"/>
          </p:cNvSpPr>
          <p:nvPr>
            <p:ph sz="quarter" idx="10"/>
          </p:nvPr>
        </p:nvSpPr>
        <p:spPr>
          <a:xfrm>
            <a:off x="230398" y="1600200"/>
            <a:ext cx="8913601" cy="4721577"/>
          </a:xfrm>
        </p:spPr>
        <p:txBody>
          <a:bodyPr>
            <a:normAutofit/>
          </a:bodyPr>
          <a:lstStyle/>
          <a:p>
            <a:pPr marL="342900" indent="-342900">
              <a:spcAft>
                <a:spcPts val="1200"/>
              </a:spcAft>
              <a:buFont typeface="Arial" panose="020B0604020202020204" pitchFamily="34" charset="0"/>
              <a:buChar char="•"/>
            </a:pPr>
            <a:r>
              <a:rPr lang="en-US" sz="2400" dirty="0"/>
              <a:t>Not recommended for listening to math content</a:t>
            </a:r>
          </a:p>
          <a:p>
            <a:pPr marL="342900" indent="-342900">
              <a:spcAft>
                <a:spcPts val="1200"/>
              </a:spcAft>
              <a:buFont typeface="Arial" panose="020B0604020202020204" pitchFamily="34" charset="0"/>
              <a:buChar char="•"/>
            </a:pPr>
            <a:r>
              <a:rPr lang="en-US" sz="2400" dirty="0"/>
              <a:t>Supports MathML in Web pages and EPUBs natively </a:t>
            </a:r>
          </a:p>
          <a:p>
            <a:pPr marL="342900" indent="-342900">
              <a:spcAft>
                <a:spcPts val="1200"/>
              </a:spcAft>
              <a:buFont typeface="Arial" panose="020B0604020202020204" pitchFamily="34" charset="0"/>
              <a:buChar char="•"/>
            </a:pPr>
            <a:r>
              <a:rPr lang="en-US" sz="2400" dirty="0"/>
              <a:t>Supports modern Microsoft Math objects in Word docs natively</a:t>
            </a:r>
          </a:p>
          <a:p>
            <a:pPr marL="342900" indent="-342900">
              <a:spcAft>
                <a:spcPts val="1200"/>
              </a:spcAft>
              <a:buFont typeface="Arial" panose="020B0604020202020204" pitchFamily="34" charset="0"/>
              <a:buChar char="•"/>
            </a:pPr>
            <a:r>
              <a:rPr lang="en-US" sz="2400" dirty="0"/>
              <a:t>Does not offer any end user settings to adjust how it speaks math</a:t>
            </a:r>
          </a:p>
          <a:p>
            <a:pPr marL="342900" indent="-342900">
              <a:spcAft>
                <a:spcPts val="1200"/>
              </a:spcAft>
              <a:buFont typeface="Arial" panose="020B0604020202020204" pitchFamily="34" charset="0"/>
              <a:buChar char="•"/>
            </a:pPr>
            <a:r>
              <a:rPr lang="en-US" sz="2400" dirty="0"/>
              <a:t>Does not speak math unambiguously. It leaves out “End Fractions”, “End Roots”, “back to base”, etc. and does not employ pauses or other means to indicate structure.</a:t>
            </a:r>
          </a:p>
        </p:txBody>
      </p:sp>
      <p:sp>
        <p:nvSpPr>
          <p:cNvPr id="4" name="Slide Number Placeholder 3">
            <a:extLst>
              <a:ext uri="{FF2B5EF4-FFF2-40B4-BE49-F238E27FC236}">
                <a16:creationId xmlns:a16="http://schemas.microsoft.com/office/drawing/2014/main" id="{5BF6B5DB-B6AC-4AB3-8503-FFDA9D0F4A84}"/>
              </a:ext>
            </a:extLst>
          </p:cNvPr>
          <p:cNvSpPr>
            <a:spLocks noGrp="1"/>
          </p:cNvSpPr>
          <p:nvPr>
            <p:ph type="sldNum" sz="quarter" idx="11"/>
          </p:nvPr>
        </p:nvSpPr>
        <p:spPr/>
        <p:txBody>
          <a:bodyPr/>
          <a:lstStyle/>
          <a:p>
            <a:fld id="{CCCA1E73-8E84-49CD-93F4-B3B8626091A0}" type="slidenum">
              <a:rPr lang="en-US" smtClean="0"/>
              <a:pPr/>
              <a:t>75</a:t>
            </a:fld>
            <a:endParaRPr lang="en-US"/>
          </a:p>
        </p:txBody>
      </p:sp>
    </p:spTree>
    <p:extLst>
      <p:ext uri="{BB962C8B-B14F-4D97-AF65-F5344CB8AC3E}">
        <p14:creationId xmlns:p14="http://schemas.microsoft.com/office/powerpoint/2010/main" val="1093409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D9408-A9B1-45F4-BFD5-545C849544B6}"/>
              </a:ext>
            </a:extLst>
          </p:cNvPr>
          <p:cNvSpPr>
            <a:spLocks noGrp="1"/>
          </p:cNvSpPr>
          <p:nvPr>
            <p:ph type="ctrTitle"/>
          </p:nvPr>
        </p:nvSpPr>
        <p:spPr/>
        <p:txBody>
          <a:bodyPr/>
          <a:lstStyle/>
          <a:p>
            <a:r>
              <a:rPr lang="en-US" dirty="0"/>
              <a:t>Summaries of Screen Readers and Consuming Math Content – JAWS </a:t>
            </a:r>
            <a:r>
              <a:rPr lang="en-US" sz="2800" dirty="0"/>
              <a:t>(2)</a:t>
            </a:r>
            <a:endParaRPr lang="en-US" dirty="0"/>
          </a:p>
        </p:txBody>
      </p:sp>
      <p:sp>
        <p:nvSpPr>
          <p:cNvPr id="5" name="Content Placeholder 4">
            <a:extLst>
              <a:ext uri="{FF2B5EF4-FFF2-40B4-BE49-F238E27FC236}">
                <a16:creationId xmlns:a16="http://schemas.microsoft.com/office/drawing/2014/main" id="{F3E6F389-189D-4689-87A6-C43581E8C3D3}"/>
              </a:ext>
            </a:extLst>
          </p:cNvPr>
          <p:cNvSpPr>
            <a:spLocks noGrp="1"/>
          </p:cNvSpPr>
          <p:nvPr>
            <p:ph sz="quarter" idx="10"/>
          </p:nvPr>
        </p:nvSpPr>
        <p:spPr>
          <a:xfrm>
            <a:off x="230398" y="1600200"/>
            <a:ext cx="8913601" cy="4721577"/>
          </a:xfrm>
        </p:spPr>
        <p:txBody>
          <a:bodyPr>
            <a:normAutofit/>
          </a:bodyPr>
          <a:lstStyle/>
          <a:p>
            <a:pPr marL="342900" indent="-342900">
              <a:spcAft>
                <a:spcPts val="1200"/>
              </a:spcAft>
              <a:buFont typeface="Arial" panose="020B0604020202020204" pitchFamily="34" charset="0"/>
              <a:buChar char="•"/>
            </a:pPr>
            <a:r>
              <a:rPr lang="en-US" sz="2400" dirty="0"/>
              <a:t>It’s not clear what speech grammar it is using</a:t>
            </a:r>
          </a:p>
          <a:p>
            <a:pPr marL="342900" indent="-342900">
              <a:spcAft>
                <a:spcPts val="1200"/>
              </a:spcAft>
              <a:buFont typeface="Arial" panose="020B0604020202020204" pitchFamily="34" charset="0"/>
              <a:buChar char="•"/>
            </a:pPr>
            <a:r>
              <a:rPr lang="en-US" sz="2400" dirty="0"/>
              <a:t>Overrides MathJax (when present)</a:t>
            </a:r>
          </a:p>
          <a:p>
            <a:pPr marL="342900" indent="-342900">
              <a:spcAft>
                <a:spcPts val="1200"/>
              </a:spcAft>
              <a:buFont typeface="Arial" panose="020B0604020202020204" pitchFamily="34" charset="0"/>
              <a:buChar char="•"/>
            </a:pPr>
            <a:r>
              <a:rPr lang="en-US" sz="2400" dirty="0"/>
              <a:t>Has its own expression explorer (custom version of MathJax expression explorer)</a:t>
            </a:r>
          </a:p>
        </p:txBody>
      </p:sp>
      <p:sp>
        <p:nvSpPr>
          <p:cNvPr id="4" name="Slide Number Placeholder 3">
            <a:extLst>
              <a:ext uri="{FF2B5EF4-FFF2-40B4-BE49-F238E27FC236}">
                <a16:creationId xmlns:a16="http://schemas.microsoft.com/office/drawing/2014/main" id="{5BF6B5DB-B6AC-4AB3-8503-FFDA9D0F4A84}"/>
              </a:ext>
            </a:extLst>
          </p:cNvPr>
          <p:cNvSpPr>
            <a:spLocks noGrp="1"/>
          </p:cNvSpPr>
          <p:nvPr>
            <p:ph type="sldNum" sz="quarter" idx="11"/>
          </p:nvPr>
        </p:nvSpPr>
        <p:spPr/>
        <p:txBody>
          <a:bodyPr/>
          <a:lstStyle/>
          <a:p>
            <a:fld id="{CCCA1E73-8E84-49CD-93F4-B3B8626091A0}" type="slidenum">
              <a:rPr lang="en-US" smtClean="0"/>
              <a:pPr/>
              <a:t>76</a:t>
            </a:fld>
            <a:endParaRPr lang="en-US"/>
          </a:p>
        </p:txBody>
      </p:sp>
    </p:spTree>
    <p:extLst>
      <p:ext uri="{BB962C8B-B14F-4D97-AF65-F5344CB8AC3E}">
        <p14:creationId xmlns:p14="http://schemas.microsoft.com/office/powerpoint/2010/main" val="27321266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1F75-4F1B-4828-8CC5-41E84F4E6928}"/>
              </a:ext>
            </a:extLst>
          </p:cNvPr>
          <p:cNvSpPr>
            <a:spLocks noGrp="1"/>
          </p:cNvSpPr>
          <p:nvPr>
            <p:ph type="ctrTitle"/>
          </p:nvPr>
        </p:nvSpPr>
        <p:spPr/>
        <p:txBody>
          <a:bodyPr>
            <a:normAutofit fontScale="90000"/>
          </a:bodyPr>
          <a:lstStyle/>
          <a:p>
            <a:r>
              <a:rPr lang="en-US" dirty="0"/>
              <a:t>Summaries of Screen Readers and Consuming Math Content – VoiceOver (Mac OS)</a:t>
            </a:r>
          </a:p>
        </p:txBody>
      </p:sp>
      <p:sp>
        <p:nvSpPr>
          <p:cNvPr id="3" name="Content Placeholder 2">
            <a:extLst>
              <a:ext uri="{FF2B5EF4-FFF2-40B4-BE49-F238E27FC236}">
                <a16:creationId xmlns:a16="http://schemas.microsoft.com/office/drawing/2014/main" id="{2E2D8C18-97CA-4F3F-9BA9-1E2B4278A08C}"/>
              </a:ext>
            </a:extLst>
          </p:cNvPr>
          <p:cNvSpPr>
            <a:spLocks noGrp="1"/>
          </p:cNvSpPr>
          <p:nvPr>
            <p:ph sz="quarter" idx="10"/>
          </p:nvPr>
        </p:nvSpPr>
        <p:spPr>
          <a:xfrm>
            <a:off x="230399" y="1600200"/>
            <a:ext cx="8660768" cy="4859385"/>
          </a:xfrm>
        </p:spPr>
        <p:txBody>
          <a:bodyPr>
            <a:normAutofit/>
          </a:bodyPr>
          <a:lstStyle/>
          <a:p>
            <a:pPr marL="342900" indent="-342900">
              <a:spcAft>
                <a:spcPts val="1200"/>
              </a:spcAft>
              <a:buFont typeface="Arial" panose="020B0604020202020204" pitchFamily="34" charset="0"/>
              <a:buChar char="•"/>
            </a:pPr>
            <a:r>
              <a:rPr lang="en-US" sz="2400" dirty="0"/>
              <a:t>Passable only if the user is okay with interpreting pauses</a:t>
            </a:r>
          </a:p>
          <a:p>
            <a:pPr marL="342900" indent="-342900">
              <a:spcAft>
                <a:spcPts val="1200"/>
              </a:spcAft>
              <a:buFont typeface="Arial" panose="020B0604020202020204" pitchFamily="34" charset="0"/>
              <a:buChar char="•"/>
            </a:pPr>
            <a:r>
              <a:rPr lang="en-US" sz="2400" dirty="0"/>
              <a:t>Supports MathML in Web pages and EPUBs natively </a:t>
            </a:r>
          </a:p>
          <a:p>
            <a:pPr marL="342900" indent="-342900">
              <a:spcAft>
                <a:spcPts val="1200"/>
              </a:spcAft>
              <a:buFont typeface="Arial" panose="020B0604020202020204" pitchFamily="34" charset="0"/>
              <a:buChar char="•"/>
            </a:pPr>
            <a:r>
              <a:rPr lang="en-US" sz="2400" dirty="0"/>
              <a:t>Supports modern Microsoft Math objects in Word docs natively</a:t>
            </a:r>
          </a:p>
          <a:p>
            <a:pPr marL="342900" indent="-342900">
              <a:spcAft>
                <a:spcPts val="1200"/>
              </a:spcAft>
              <a:buFont typeface="Arial" panose="020B0604020202020204" pitchFamily="34" charset="0"/>
              <a:buChar char="•"/>
            </a:pPr>
            <a:r>
              <a:rPr lang="en-US" sz="2400" dirty="0"/>
              <a:t>Does not offer any end user settings to adjust how it speaks math</a:t>
            </a:r>
          </a:p>
          <a:p>
            <a:pPr marL="342900" indent="-342900">
              <a:spcAft>
                <a:spcPts val="1200"/>
              </a:spcAft>
              <a:buFont typeface="Arial" panose="020B0604020202020204" pitchFamily="34" charset="0"/>
              <a:buChar char="•"/>
            </a:pPr>
            <a:r>
              <a:rPr lang="en-US" sz="2400" dirty="0"/>
              <a:t>Seemingly randomly switches between speaking end of structure notifications and using pauses.</a:t>
            </a:r>
          </a:p>
          <a:p>
            <a:pPr marL="342900" indent="-342900">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0D75BB32-738F-439C-9340-835A69124775}"/>
              </a:ext>
            </a:extLst>
          </p:cNvPr>
          <p:cNvSpPr>
            <a:spLocks noGrp="1"/>
          </p:cNvSpPr>
          <p:nvPr>
            <p:ph type="sldNum" sz="quarter" idx="11"/>
          </p:nvPr>
        </p:nvSpPr>
        <p:spPr/>
        <p:txBody>
          <a:bodyPr/>
          <a:lstStyle/>
          <a:p>
            <a:fld id="{CCCA1E73-8E84-49CD-93F4-B3B8626091A0}" type="slidenum">
              <a:rPr lang="en-US" smtClean="0"/>
              <a:pPr/>
              <a:t>77</a:t>
            </a:fld>
            <a:endParaRPr lang="en-US"/>
          </a:p>
        </p:txBody>
      </p:sp>
    </p:spTree>
    <p:extLst>
      <p:ext uri="{BB962C8B-B14F-4D97-AF65-F5344CB8AC3E}">
        <p14:creationId xmlns:p14="http://schemas.microsoft.com/office/powerpoint/2010/main" val="2818327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1F75-4F1B-4828-8CC5-41E84F4E6928}"/>
              </a:ext>
            </a:extLst>
          </p:cNvPr>
          <p:cNvSpPr>
            <a:spLocks noGrp="1"/>
          </p:cNvSpPr>
          <p:nvPr>
            <p:ph type="ctrTitle"/>
          </p:nvPr>
        </p:nvSpPr>
        <p:spPr/>
        <p:txBody>
          <a:bodyPr>
            <a:normAutofit fontScale="90000"/>
          </a:bodyPr>
          <a:lstStyle/>
          <a:p>
            <a:r>
              <a:rPr lang="en-US" dirty="0"/>
              <a:t>Summaries of Screen Readers and Consuming Math Content – VoiceOver (Mac OS) (2)</a:t>
            </a:r>
          </a:p>
        </p:txBody>
      </p:sp>
      <p:sp>
        <p:nvSpPr>
          <p:cNvPr id="3" name="Content Placeholder 2">
            <a:extLst>
              <a:ext uri="{FF2B5EF4-FFF2-40B4-BE49-F238E27FC236}">
                <a16:creationId xmlns:a16="http://schemas.microsoft.com/office/drawing/2014/main" id="{2E2D8C18-97CA-4F3F-9BA9-1E2B4278A08C}"/>
              </a:ext>
            </a:extLst>
          </p:cNvPr>
          <p:cNvSpPr>
            <a:spLocks noGrp="1"/>
          </p:cNvSpPr>
          <p:nvPr>
            <p:ph sz="quarter" idx="10"/>
          </p:nvPr>
        </p:nvSpPr>
        <p:spPr>
          <a:xfrm>
            <a:off x="230399" y="1600200"/>
            <a:ext cx="8660768" cy="4859385"/>
          </a:xfrm>
        </p:spPr>
        <p:txBody>
          <a:bodyPr>
            <a:normAutofit/>
          </a:bodyPr>
          <a:lstStyle/>
          <a:p>
            <a:pPr marL="342900" indent="-342900">
              <a:spcAft>
                <a:spcPts val="1200"/>
              </a:spcAft>
              <a:buFont typeface="Arial" panose="020B0604020202020204" pitchFamily="34" charset="0"/>
              <a:buChar char="•"/>
            </a:pPr>
            <a:r>
              <a:rPr lang="en-US" sz="2400" dirty="0"/>
              <a:t>Has a unique math speech grammar</a:t>
            </a:r>
          </a:p>
          <a:p>
            <a:pPr marL="342900" indent="-342900">
              <a:spcAft>
                <a:spcPts val="1200"/>
              </a:spcAft>
              <a:buFont typeface="Arial" panose="020B0604020202020204" pitchFamily="34" charset="0"/>
              <a:buChar char="•"/>
            </a:pPr>
            <a:r>
              <a:rPr lang="en-US" sz="2400" dirty="0"/>
              <a:t>Complex MathML generated very awkward speech output</a:t>
            </a:r>
          </a:p>
          <a:p>
            <a:pPr marL="342900" indent="-342900">
              <a:buFont typeface="Arial" panose="020B0604020202020204" pitchFamily="34" charset="0"/>
              <a:buChar char="•"/>
            </a:pPr>
            <a:r>
              <a:rPr lang="en-US" sz="2400" dirty="0"/>
              <a:t>Overrides MathJax but will use MathJax’s expression explorer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0D75BB32-738F-439C-9340-835A69124775}"/>
              </a:ext>
            </a:extLst>
          </p:cNvPr>
          <p:cNvSpPr>
            <a:spLocks noGrp="1"/>
          </p:cNvSpPr>
          <p:nvPr>
            <p:ph type="sldNum" sz="quarter" idx="11"/>
          </p:nvPr>
        </p:nvSpPr>
        <p:spPr/>
        <p:txBody>
          <a:bodyPr/>
          <a:lstStyle/>
          <a:p>
            <a:fld id="{CCCA1E73-8E84-49CD-93F4-B3B8626091A0}" type="slidenum">
              <a:rPr lang="en-US" smtClean="0"/>
              <a:pPr/>
              <a:t>78</a:t>
            </a:fld>
            <a:endParaRPr lang="en-US"/>
          </a:p>
        </p:txBody>
      </p:sp>
    </p:spTree>
    <p:extLst>
      <p:ext uri="{BB962C8B-B14F-4D97-AF65-F5344CB8AC3E}">
        <p14:creationId xmlns:p14="http://schemas.microsoft.com/office/powerpoint/2010/main" val="285071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AE5C3-94CE-48C7-804A-60651D9B7D2F}"/>
              </a:ext>
            </a:extLst>
          </p:cNvPr>
          <p:cNvSpPr>
            <a:spLocks noGrp="1"/>
          </p:cNvSpPr>
          <p:nvPr>
            <p:ph type="ctrTitle"/>
          </p:nvPr>
        </p:nvSpPr>
        <p:spPr/>
        <p:txBody>
          <a:bodyPr>
            <a:normAutofit fontScale="90000"/>
          </a:bodyPr>
          <a:lstStyle/>
          <a:p>
            <a:r>
              <a:rPr lang="en-US" dirty="0"/>
              <a:t>Summaries of Screen Readers and Consuming Math Content – NVDA (Windows)</a:t>
            </a:r>
          </a:p>
        </p:txBody>
      </p:sp>
      <p:sp>
        <p:nvSpPr>
          <p:cNvPr id="3" name="Content Placeholder 2">
            <a:extLst>
              <a:ext uri="{FF2B5EF4-FFF2-40B4-BE49-F238E27FC236}">
                <a16:creationId xmlns:a16="http://schemas.microsoft.com/office/drawing/2014/main" id="{5E158FC8-2AB7-4A84-9205-FC05DCEF5449}"/>
              </a:ext>
            </a:extLst>
          </p:cNvPr>
          <p:cNvSpPr>
            <a:spLocks noGrp="1"/>
          </p:cNvSpPr>
          <p:nvPr>
            <p:ph sz="quarter" idx="10"/>
          </p:nvPr>
        </p:nvSpPr>
        <p:spPr/>
        <p:txBody>
          <a:bodyPr>
            <a:normAutofit/>
          </a:bodyPr>
          <a:lstStyle/>
          <a:p>
            <a:pPr marL="342900" indent="-342900">
              <a:spcAft>
                <a:spcPts val="1200"/>
              </a:spcAft>
              <a:buFont typeface="Arial" panose="020B0604020202020204" pitchFamily="34" charset="0"/>
              <a:buChar char="•"/>
            </a:pPr>
            <a:r>
              <a:rPr lang="en-US" sz="2400" dirty="0"/>
              <a:t>Does not support MathML in Web pages nor EPUBs natively </a:t>
            </a:r>
          </a:p>
          <a:p>
            <a:pPr marL="342900" indent="-342900">
              <a:spcAft>
                <a:spcPts val="1200"/>
              </a:spcAft>
              <a:buFont typeface="Arial" panose="020B0604020202020204" pitchFamily="34" charset="0"/>
              <a:buChar char="•"/>
            </a:pPr>
            <a:r>
              <a:rPr lang="en-US" sz="2400" dirty="0"/>
              <a:t>Does not support Microsoft Math objects in Word docs natively</a:t>
            </a:r>
          </a:p>
          <a:p>
            <a:pPr marL="342900" indent="-342900">
              <a:spcAft>
                <a:spcPts val="1200"/>
              </a:spcAft>
              <a:buFont typeface="Arial" panose="020B0604020202020204" pitchFamily="34" charset="0"/>
              <a:buChar char="•"/>
            </a:pPr>
            <a:r>
              <a:rPr lang="en-US" sz="2400" dirty="0"/>
              <a:t>Will support MathJax 3 in Web pages natively. </a:t>
            </a:r>
          </a:p>
          <a:p>
            <a:pPr marL="342900" indent="-342900">
              <a:spcAft>
                <a:spcPts val="1200"/>
              </a:spcAft>
              <a:buFont typeface="Arial" panose="020B0604020202020204" pitchFamily="34" charset="0"/>
              <a:buChar char="•"/>
            </a:pPr>
            <a:r>
              <a:rPr lang="en-US" sz="2400" dirty="0"/>
              <a:t>Seemed difficult to get NVDA and MathJax 2.7.7 to work together smoothly</a:t>
            </a:r>
          </a:p>
          <a:p>
            <a:pPr marL="342900" indent="-342900">
              <a:buFont typeface="Arial" panose="020B0604020202020204" pitchFamily="34" charset="0"/>
              <a:buChar char="•"/>
            </a:pPr>
            <a:r>
              <a:rPr lang="en-US" sz="2400" dirty="0"/>
              <a:t>Works with MathJax’s expression explorer</a:t>
            </a:r>
          </a:p>
        </p:txBody>
      </p:sp>
      <p:sp>
        <p:nvSpPr>
          <p:cNvPr id="4" name="Slide Number Placeholder 3">
            <a:extLst>
              <a:ext uri="{FF2B5EF4-FFF2-40B4-BE49-F238E27FC236}">
                <a16:creationId xmlns:a16="http://schemas.microsoft.com/office/drawing/2014/main" id="{2F58BB59-8EC3-421D-87B8-E67E6EF5F4F0}"/>
              </a:ext>
            </a:extLst>
          </p:cNvPr>
          <p:cNvSpPr>
            <a:spLocks noGrp="1"/>
          </p:cNvSpPr>
          <p:nvPr>
            <p:ph type="sldNum" sz="quarter" idx="11"/>
          </p:nvPr>
        </p:nvSpPr>
        <p:spPr/>
        <p:txBody>
          <a:bodyPr/>
          <a:lstStyle/>
          <a:p>
            <a:fld id="{CCCA1E73-8E84-49CD-93F4-B3B8626091A0}" type="slidenum">
              <a:rPr lang="en-US" smtClean="0"/>
              <a:pPr/>
              <a:t>79</a:t>
            </a:fld>
            <a:endParaRPr lang="en-US"/>
          </a:p>
        </p:txBody>
      </p:sp>
    </p:spTree>
    <p:extLst>
      <p:ext uri="{BB962C8B-B14F-4D97-AF65-F5344CB8AC3E}">
        <p14:creationId xmlns:p14="http://schemas.microsoft.com/office/powerpoint/2010/main" val="4156100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title"/>
          </p:nvPr>
        </p:nvSpPr>
        <p:spPr/>
        <p:txBody>
          <a:bodyPr>
            <a:normAutofit fontScale="90000"/>
          </a:bodyPr>
          <a:lstStyle/>
          <a:p>
            <a:r>
              <a:rPr lang="en-US" dirty="0"/>
              <a:t>The W3C has a Math Markup Standard: MathML</a:t>
            </a:r>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p:txBody>
          <a:bodyPr>
            <a:normAutofit/>
          </a:bodyPr>
          <a:lstStyle/>
          <a:p>
            <a:pPr marL="285750" indent="-285750">
              <a:buClr>
                <a:schemeClr val="bg1"/>
              </a:buClr>
              <a:buFont typeface="Arial" panose="020B0604020202020204" pitchFamily="34" charset="0"/>
              <a:buChar char="•"/>
            </a:pPr>
            <a:r>
              <a:rPr lang="en-US" sz="2400" dirty="0"/>
              <a:t>MathML = An XML Mathematical Markup Language</a:t>
            </a:r>
          </a:p>
          <a:p>
            <a:pPr marL="285750" indent="-285750">
              <a:buClr>
                <a:schemeClr val="bg1"/>
              </a:buClr>
              <a:buFont typeface="Arial" panose="020B0604020202020204" pitchFamily="34" charset="0"/>
              <a:buChar char="•"/>
            </a:pPr>
            <a:r>
              <a:rPr lang="en-US" sz="2400" dirty="0"/>
              <a:t>MathML was created to integrate mathematical formulae into World Wide Web pages and other documents</a:t>
            </a:r>
          </a:p>
          <a:p>
            <a:pPr marL="285750" indent="-285750">
              <a:buClr>
                <a:schemeClr val="bg1"/>
              </a:buClr>
              <a:buFont typeface="Arial" panose="020B0604020202020204" pitchFamily="34" charset="0"/>
              <a:buChar char="•"/>
            </a:pPr>
            <a:r>
              <a:rPr lang="en-US" sz="2400" dirty="0"/>
              <a:t>MathML 1.0 was released in April 1998</a:t>
            </a:r>
          </a:p>
          <a:p>
            <a:pPr marL="285750" indent="-285750">
              <a:buClr>
                <a:schemeClr val="bg1"/>
              </a:buClr>
              <a:buFont typeface="Arial" panose="020B0604020202020204" pitchFamily="34" charset="0"/>
              <a:buChar char="•"/>
            </a:pPr>
            <a:r>
              <a:rPr lang="en-US" sz="2400" dirty="0"/>
              <a:t>MathML 3.0 (current) was released April 2014</a:t>
            </a:r>
          </a:p>
          <a:p>
            <a:pPr marL="285750" indent="-285750">
              <a:buClr>
                <a:schemeClr val="bg1"/>
              </a:buClr>
              <a:buFont typeface="Arial" panose="020B0604020202020204" pitchFamily="34" charset="0"/>
              <a:buChar char="•"/>
            </a:pPr>
            <a:r>
              <a:rPr lang="en-US" sz="2400" dirty="0"/>
              <a:t>For more on MathML see: </a:t>
            </a:r>
            <a:r>
              <a:rPr lang="en-US" sz="2400" dirty="0">
                <a:solidFill>
                  <a:schemeClr val="tx2">
                    <a:lumMod val="40000"/>
                    <a:lumOff val="60000"/>
                  </a:schemeClr>
                </a:solidFill>
                <a:hlinkClick r:id="rId3">
                  <a:extLst>
                    <a:ext uri="{A12FA001-AC4F-418D-AE19-62706E023703}">
                      <ahyp:hlinkClr xmlns:ahyp="http://schemas.microsoft.com/office/drawing/2018/hyperlinkcolor" val="tx"/>
                    </a:ext>
                  </a:extLst>
                </a:hlinkClick>
              </a:rPr>
              <a:t>https://www.w3.org/Math/</a:t>
            </a:r>
            <a:r>
              <a:rPr lang="en-US" sz="2400" dirty="0">
                <a:solidFill>
                  <a:schemeClr val="tx2">
                    <a:lumMod val="40000"/>
                    <a:lumOff val="60000"/>
                  </a:schemeClr>
                </a:solidFill>
              </a:rPr>
              <a:t> </a:t>
            </a:r>
          </a:p>
        </p:txBody>
      </p:sp>
      <p:sp>
        <p:nvSpPr>
          <p:cNvPr id="2" name="Slide Number Placeholder 1">
            <a:extLst>
              <a:ext uri="{FF2B5EF4-FFF2-40B4-BE49-F238E27FC236}">
                <a16:creationId xmlns:a16="http://schemas.microsoft.com/office/drawing/2014/main" id="{17D3336D-BFAB-9968-424D-0335CC7D6509}"/>
              </a:ext>
            </a:extLst>
          </p:cNvPr>
          <p:cNvSpPr>
            <a:spLocks noGrp="1"/>
          </p:cNvSpPr>
          <p:nvPr>
            <p:ph type="sldNum" sz="quarter" idx="11"/>
          </p:nvPr>
        </p:nvSpPr>
        <p:spPr/>
        <p:txBody>
          <a:bodyPr/>
          <a:lstStyle/>
          <a:p>
            <a:fld id="{CCCA1E73-8E84-49CD-93F4-B3B8626091A0}" type="slidenum">
              <a:rPr lang="en-US" smtClean="0"/>
              <a:pPr/>
              <a:t>8</a:t>
            </a:fld>
            <a:endParaRPr lang="en-US"/>
          </a:p>
        </p:txBody>
      </p:sp>
    </p:spTree>
    <p:extLst>
      <p:ext uri="{BB962C8B-B14F-4D97-AF65-F5344CB8AC3E}">
        <p14:creationId xmlns:p14="http://schemas.microsoft.com/office/powerpoint/2010/main" val="183367332"/>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C90D-B2AA-4D70-92D0-C43CE2FA2BAC}"/>
              </a:ext>
            </a:extLst>
          </p:cNvPr>
          <p:cNvSpPr>
            <a:spLocks noGrp="1"/>
          </p:cNvSpPr>
          <p:nvPr>
            <p:ph type="ctrTitle"/>
          </p:nvPr>
        </p:nvSpPr>
        <p:spPr/>
        <p:txBody>
          <a:bodyPr>
            <a:normAutofit fontScale="90000"/>
          </a:bodyPr>
          <a:lstStyle/>
          <a:p>
            <a:r>
              <a:rPr lang="en-US" dirty="0"/>
              <a:t>Summaries of Screen Readers and Consuming Math Content – NVDA + MathCAT</a:t>
            </a:r>
          </a:p>
        </p:txBody>
      </p:sp>
      <p:sp>
        <p:nvSpPr>
          <p:cNvPr id="3" name="Content Placeholder 2">
            <a:extLst>
              <a:ext uri="{FF2B5EF4-FFF2-40B4-BE49-F238E27FC236}">
                <a16:creationId xmlns:a16="http://schemas.microsoft.com/office/drawing/2014/main" id="{97E65C8B-C1A3-462C-921E-AB430D9836F5}"/>
              </a:ext>
            </a:extLst>
          </p:cNvPr>
          <p:cNvSpPr>
            <a:spLocks noGrp="1"/>
          </p:cNvSpPr>
          <p:nvPr>
            <p:ph sz="quarter" idx="10"/>
          </p:nvPr>
        </p:nvSpPr>
        <p:spPr>
          <a:xfrm>
            <a:off x="230399" y="1600200"/>
            <a:ext cx="8660768" cy="4859385"/>
          </a:xfrm>
        </p:spPr>
        <p:txBody>
          <a:bodyPr>
            <a:normAutofit lnSpcReduction="10000"/>
          </a:bodyPr>
          <a:lstStyle/>
          <a:p>
            <a:pPr marL="342900" indent="-342900">
              <a:spcAft>
                <a:spcPts val="1200"/>
              </a:spcAft>
              <a:buFont typeface="Arial" panose="020B0604020202020204" pitchFamily="34" charset="0"/>
              <a:buChar char="•"/>
            </a:pPr>
            <a:r>
              <a:rPr lang="en-US" sz="2400" dirty="0"/>
              <a:t>Best combination to use for listening to math in Web pages, EPUBs, and documents</a:t>
            </a:r>
          </a:p>
          <a:p>
            <a:pPr marL="342900" indent="-342900">
              <a:buFont typeface="Arial" panose="020B0604020202020204" pitchFamily="34" charset="0"/>
              <a:buChar char="•"/>
            </a:pPr>
            <a:r>
              <a:rPr lang="en-US" sz="2400" dirty="0"/>
              <a:t>Supports MathML in HTML and EPUBs</a:t>
            </a:r>
          </a:p>
          <a:p>
            <a:pPr marL="342900" indent="-342900">
              <a:buFont typeface="Arial" panose="020B0604020202020204" pitchFamily="34" charset="0"/>
              <a:buChar char="•"/>
            </a:pPr>
            <a:r>
              <a:rPr lang="en-US" sz="2400" dirty="0"/>
              <a:t>Supports Microsoft Math objects natively</a:t>
            </a:r>
          </a:p>
          <a:p>
            <a:pPr marL="342900" indent="-342900">
              <a:buFont typeface="Arial" panose="020B0604020202020204" pitchFamily="34" charset="0"/>
              <a:buChar char="•"/>
            </a:pPr>
            <a:r>
              <a:rPr lang="en-US" sz="2400" dirty="0"/>
              <a:t>Supports MathType math objects if MathType is installed and licensed</a:t>
            </a:r>
          </a:p>
          <a:p>
            <a:pPr marL="342900" indent="-342900">
              <a:buFont typeface="Arial" panose="020B0604020202020204" pitchFamily="34" charset="0"/>
              <a:buChar char="•"/>
            </a:pPr>
            <a:r>
              <a:rPr lang="en-US" sz="2400" dirty="0"/>
              <a:t>Offers many user settings</a:t>
            </a:r>
          </a:p>
          <a:p>
            <a:pPr marL="342900" indent="-342900">
              <a:buFont typeface="Arial" panose="020B0604020202020204" pitchFamily="34" charset="0"/>
              <a:buChar char="•"/>
            </a:pPr>
            <a:r>
              <a:rPr lang="en-US" sz="2400" dirty="0"/>
              <a:t>Speaks math unambiguously when configured for SimpleSpeak or for Blindness with </a:t>
            </a:r>
            <a:r>
              <a:rPr lang="en-US" sz="2400" dirty="0" err="1"/>
              <a:t>ClearSpeak</a:t>
            </a:r>
            <a:r>
              <a:rPr lang="en-US" sz="2400" dirty="0"/>
              <a:t> Verbose</a:t>
            </a:r>
          </a:p>
          <a:p>
            <a:pPr marL="342900" indent="-342900">
              <a:buFont typeface="Arial" panose="020B0604020202020204" pitchFamily="34" charset="0"/>
              <a:buChar char="•"/>
            </a:pPr>
            <a:r>
              <a:rPr lang="en-US" sz="2400" dirty="0"/>
              <a:t>Has its own expression explorer</a:t>
            </a:r>
          </a:p>
        </p:txBody>
      </p:sp>
      <p:sp>
        <p:nvSpPr>
          <p:cNvPr id="4" name="Slide Number Placeholder 3">
            <a:extLst>
              <a:ext uri="{FF2B5EF4-FFF2-40B4-BE49-F238E27FC236}">
                <a16:creationId xmlns:a16="http://schemas.microsoft.com/office/drawing/2014/main" id="{3D86884B-FCF6-4CBC-AA8D-8AA085459996}"/>
              </a:ext>
            </a:extLst>
          </p:cNvPr>
          <p:cNvSpPr>
            <a:spLocks noGrp="1"/>
          </p:cNvSpPr>
          <p:nvPr>
            <p:ph type="sldNum" sz="quarter" idx="11"/>
          </p:nvPr>
        </p:nvSpPr>
        <p:spPr/>
        <p:txBody>
          <a:bodyPr/>
          <a:lstStyle/>
          <a:p>
            <a:fld id="{CCCA1E73-8E84-49CD-93F4-B3B8626091A0}" type="slidenum">
              <a:rPr lang="en-US" smtClean="0"/>
              <a:pPr/>
              <a:t>80</a:t>
            </a:fld>
            <a:endParaRPr lang="en-US"/>
          </a:p>
        </p:txBody>
      </p:sp>
    </p:spTree>
    <p:extLst>
      <p:ext uri="{BB962C8B-B14F-4D97-AF65-F5344CB8AC3E}">
        <p14:creationId xmlns:p14="http://schemas.microsoft.com/office/powerpoint/2010/main" val="117198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A64D-433E-42B4-A764-33031939C4B9}"/>
              </a:ext>
            </a:extLst>
          </p:cNvPr>
          <p:cNvSpPr>
            <a:spLocks noGrp="1"/>
          </p:cNvSpPr>
          <p:nvPr>
            <p:ph type="ctrTitle"/>
          </p:nvPr>
        </p:nvSpPr>
        <p:spPr/>
        <p:txBody>
          <a:bodyPr>
            <a:normAutofit/>
          </a:bodyPr>
          <a:lstStyle/>
          <a:p>
            <a:r>
              <a:rPr lang="en-US" dirty="0"/>
              <a:t>Summaries of Screen Readers and Consuming Math Content – MathPlayer</a:t>
            </a:r>
          </a:p>
        </p:txBody>
      </p:sp>
      <p:sp>
        <p:nvSpPr>
          <p:cNvPr id="3" name="Content Placeholder 2">
            <a:extLst>
              <a:ext uri="{FF2B5EF4-FFF2-40B4-BE49-F238E27FC236}">
                <a16:creationId xmlns:a16="http://schemas.microsoft.com/office/drawing/2014/main" id="{44702233-D7E7-40F5-8F8E-FF96ED5A126E}"/>
              </a:ext>
            </a:extLst>
          </p:cNvPr>
          <p:cNvSpPr>
            <a:spLocks noGrp="1"/>
          </p:cNvSpPr>
          <p:nvPr>
            <p:ph sz="quarter" idx="10"/>
          </p:nvPr>
        </p:nvSpPr>
        <p:spPr/>
        <p:txBody>
          <a:bodyPr>
            <a:normAutofit/>
          </a:bodyPr>
          <a:lstStyle/>
          <a:p>
            <a:pPr marL="342900" indent="-342900">
              <a:buFont typeface="Arial" panose="020B0604020202020204" pitchFamily="34" charset="0"/>
              <a:buChar char="•"/>
            </a:pPr>
            <a:r>
              <a:rPr lang="en-US" sz="2400" dirty="0"/>
              <a:t>Appears to have been abandoned by Wiris</a:t>
            </a:r>
          </a:p>
          <a:p>
            <a:pPr marL="342900" indent="-342900">
              <a:buFont typeface="Arial" panose="020B0604020202020204" pitchFamily="34" charset="0"/>
              <a:buChar char="•"/>
            </a:pPr>
            <a:r>
              <a:rPr lang="en-US" sz="2400" dirty="0"/>
              <a:t>Requires configuring via a Control Panel app</a:t>
            </a:r>
          </a:p>
          <a:p>
            <a:pPr marL="342900" indent="-342900">
              <a:buFont typeface="Arial" panose="020B0604020202020204" pitchFamily="34" charset="0"/>
              <a:buChar char="•"/>
            </a:pPr>
            <a:r>
              <a:rPr lang="en-US" sz="2400" dirty="0"/>
              <a:t>Defaults to producing speech output for print impairment (sighted users) instead of for users with blindness</a:t>
            </a:r>
          </a:p>
          <a:p>
            <a:pPr marL="342900" indent="-342900">
              <a:buFont typeface="Arial" panose="020B0604020202020204" pitchFamily="34" charset="0"/>
              <a:buChar char="•"/>
            </a:pPr>
            <a:r>
              <a:rPr lang="en-US" sz="2400" dirty="0"/>
              <a:t>Can generally produce unambiguous math if configured for Blindness and MathSpeak grammar or SimpleSpeak grammar. However, it is buggy</a:t>
            </a:r>
          </a:p>
          <a:p>
            <a:pPr marL="342900" indent="-342900">
              <a:buFont typeface="Arial" panose="020B0604020202020204" pitchFamily="34" charset="0"/>
              <a:buChar char="•"/>
            </a:pPr>
            <a:r>
              <a:rPr lang="en-US" sz="2400" dirty="0"/>
              <a:t>Uninstalling MathPlayer can cause difficult to repair issues with office products</a:t>
            </a:r>
          </a:p>
        </p:txBody>
      </p:sp>
      <p:sp>
        <p:nvSpPr>
          <p:cNvPr id="4" name="Slide Number Placeholder 3">
            <a:extLst>
              <a:ext uri="{FF2B5EF4-FFF2-40B4-BE49-F238E27FC236}">
                <a16:creationId xmlns:a16="http://schemas.microsoft.com/office/drawing/2014/main" id="{C392CC73-5E59-4305-847E-A40C632889E6}"/>
              </a:ext>
            </a:extLst>
          </p:cNvPr>
          <p:cNvSpPr>
            <a:spLocks noGrp="1"/>
          </p:cNvSpPr>
          <p:nvPr>
            <p:ph type="sldNum" sz="quarter" idx="11"/>
          </p:nvPr>
        </p:nvSpPr>
        <p:spPr/>
        <p:txBody>
          <a:bodyPr/>
          <a:lstStyle/>
          <a:p>
            <a:fld id="{CCCA1E73-8E84-49CD-93F4-B3B8626091A0}" type="slidenum">
              <a:rPr lang="en-US" smtClean="0"/>
              <a:pPr/>
              <a:t>81</a:t>
            </a:fld>
            <a:endParaRPr lang="en-US"/>
          </a:p>
        </p:txBody>
      </p:sp>
    </p:spTree>
    <p:extLst>
      <p:ext uri="{BB962C8B-B14F-4D97-AF65-F5344CB8AC3E}">
        <p14:creationId xmlns:p14="http://schemas.microsoft.com/office/powerpoint/2010/main" val="38789784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8F32-4B4A-4897-863F-604ECB77C972}"/>
              </a:ext>
            </a:extLst>
          </p:cNvPr>
          <p:cNvSpPr>
            <a:spLocks noGrp="1"/>
          </p:cNvSpPr>
          <p:nvPr>
            <p:ph type="ctrTitle"/>
          </p:nvPr>
        </p:nvSpPr>
        <p:spPr/>
        <p:txBody>
          <a:bodyPr/>
          <a:lstStyle/>
          <a:p>
            <a:r>
              <a:rPr lang="en-US" dirty="0"/>
              <a:t>Summaries of Screen Readers and Consuming Math Content – MathPlayer </a:t>
            </a:r>
            <a:r>
              <a:rPr lang="en-US" sz="2400" dirty="0"/>
              <a:t>(2)</a:t>
            </a:r>
            <a:endParaRPr lang="en-US" dirty="0"/>
          </a:p>
        </p:txBody>
      </p:sp>
      <p:sp>
        <p:nvSpPr>
          <p:cNvPr id="3" name="Content Placeholder 2">
            <a:extLst>
              <a:ext uri="{FF2B5EF4-FFF2-40B4-BE49-F238E27FC236}">
                <a16:creationId xmlns:a16="http://schemas.microsoft.com/office/drawing/2014/main" id="{98449CD9-8D6F-4F5E-B21C-C8FC50558140}"/>
              </a:ext>
            </a:extLst>
          </p:cNvPr>
          <p:cNvSpPr>
            <a:spLocks noGrp="1"/>
          </p:cNvSpPr>
          <p:nvPr>
            <p:ph sz="quarter" idx="10"/>
          </p:nvPr>
        </p:nvSpPr>
        <p:spPr/>
        <p:txBody>
          <a:bodyPr>
            <a:normAutofit/>
          </a:bodyPr>
          <a:lstStyle/>
          <a:p>
            <a:pPr marL="342900" indent="-342900">
              <a:buFont typeface="Arial" panose="020B0604020202020204" pitchFamily="34" charset="0"/>
              <a:buChar char="•"/>
            </a:pPr>
            <a:r>
              <a:rPr lang="en-US" sz="2400" dirty="0"/>
              <a:t>Works with NVDA and JAWS in various contexts</a:t>
            </a:r>
          </a:p>
          <a:p>
            <a:pPr marL="342900" indent="-342900">
              <a:buFont typeface="Arial" panose="020B0604020202020204" pitchFamily="34" charset="0"/>
              <a:buChar char="•"/>
            </a:pPr>
            <a:r>
              <a:rPr lang="en-US" sz="2400" dirty="0"/>
              <a:t>Requires full Windows version of MathType to be installed and licensed to speak MathType math objects in Microsoft Word docs</a:t>
            </a:r>
          </a:p>
          <a:p>
            <a:pPr marL="342900" indent="-342900">
              <a:buFont typeface="Arial" panose="020B0604020202020204" pitchFamily="34" charset="0"/>
              <a:buChar char="•"/>
            </a:pPr>
            <a:r>
              <a:rPr lang="en-US" sz="2400" dirty="0"/>
              <a:t>Good documentation for configuring and using MathPlayer is available on the Wiris website</a:t>
            </a:r>
          </a:p>
          <a:p>
            <a:pPr marL="342900" indent="-342900">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343A0844-2F79-43C2-AA3B-0C1BA1761C23}"/>
              </a:ext>
            </a:extLst>
          </p:cNvPr>
          <p:cNvSpPr>
            <a:spLocks noGrp="1"/>
          </p:cNvSpPr>
          <p:nvPr>
            <p:ph type="sldNum" sz="quarter" idx="11"/>
          </p:nvPr>
        </p:nvSpPr>
        <p:spPr/>
        <p:txBody>
          <a:bodyPr/>
          <a:lstStyle/>
          <a:p>
            <a:fld id="{CCCA1E73-8E84-49CD-93F4-B3B8626091A0}" type="slidenum">
              <a:rPr lang="en-US" smtClean="0"/>
              <a:pPr/>
              <a:t>82</a:t>
            </a:fld>
            <a:endParaRPr lang="en-US"/>
          </a:p>
        </p:txBody>
      </p:sp>
    </p:spTree>
    <p:extLst>
      <p:ext uri="{BB962C8B-B14F-4D97-AF65-F5344CB8AC3E}">
        <p14:creationId xmlns:p14="http://schemas.microsoft.com/office/powerpoint/2010/main" val="4259706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7D9E3D-CB83-42DA-8EFD-0180F6CF6AE5}"/>
              </a:ext>
            </a:extLst>
          </p:cNvPr>
          <p:cNvSpPr>
            <a:spLocks noGrp="1"/>
          </p:cNvSpPr>
          <p:nvPr>
            <p:ph type="title"/>
          </p:nvPr>
        </p:nvSpPr>
        <p:spPr/>
        <p:txBody>
          <a:bodyPr/>
          <a:lstStyle/>
          <a:p>
            <a:r>
              <a:rPr lang="en-US" dirty="0"/>
              <a:t>Student Sentiments on Electronic Math</a:t>
            </a:r>
          </a:p>
        </p:txBody>
      </p:sp>
      <p:sp>
        <p:nvSpPr>
          <p:cNvPr id="6" name="Content Placeholder 5">
            <a:extLst>
              <a:ext uri="{FF2B5EF4-FFF2-40B4-BE49-F238E27FC236}">
                <a16:creationId xmlns:a16="http://schemas.microsoft.com/office/drawing/2014/main" id="{1CCEDF97-D7DD-4D5F-BD65-828E2F5EC141}"/>
              </a:ext>
            </a:extLst>
          </p:cNvPr>
          <p:cNvSpPr>
            <a:spLocks noGrp="1"/>
          </p:cNvSpPr>
          <p:nvPr>
            <p:ph sz="quarter" idx="10"/>
          </p:nvPr>
        </p:nvSpPr>
        <p:spPr>
          <a:xfrm>
            <a:off x="228600" y="993422"/>
            <a:ext cx="8813800" cy="5159022"/>
          </a:xfrm>
        </p:spPr>
        <p:txBody>
          <a:bodyPr>
            <a:normAutofit/>
          </a:bodyPr>
          <a:lstStyle/>
          <a:p>
            <a:pPr>
              <a:spcAft>
                <a:spcPts val="1200"/>
              </a:spcAft>
            </a:pPr>
            <a:r>
              <a:rPr lang="en-US" dirty="0"/>
              <a:t>Question: </a:t>
            </a:r>
          </a:p>
          <a:p>
            <a:pPr lvl="1"/>
            <a:r>
              <a:rPr lang="en-US" dirty="0"/>
              <a:t>“</a:t>
            </a:r>
            <a:r>
              <a:rPr lang="en-US" dirty="0">
                <a:effectLst/>
                <a:latin typeface="Segoe UI" panose="020B0502040204020203" pitchFamily="34" charset="0"/>
              </a:rPr>
              <a:t>Why didn’t you advocate more for accessibility in your math classes?”</a:t>
            </a:r>
          </a:p>
          <a:p>
            <a:pPr>
              <a:spcAft>
                <a:spcPts val="1200"/>
              </a:spcAft>
            </a:pPr>
            <a:r>
              <a:rPr lang="en-US" dirty="0">
                <a:latin typeface="+mj-lt"/>
              </a:rPr>
              <a:t>Colette’s reply: </a:t>
            </a:r>
          </a:p>
          <a:p>
            <a:pPr lvl="1"/>
            <a:r>
              <a:rPr lang="en-US" dirty="0">
                <a:effectLst/>
                <a:latin typeface="Segoe UI" panose="020B0502040204020203" pitchFamily="34" charset="0"/>
              </a:rPr>
              <a:t>“You don’t know where the problem lies. Is it the LMS? Is it the way they programmed the textbook? Is there something wrong with the screen reader? Who do you report the problem to when everyone will say it’s not their problem?” </a:t>
            </a:r>
          </a:p>
          <a:p>
            <a:pPr>
              <a:spcAft>
                <a:spcPts val="1200"/>
              </a:spcAft>
            </a:pPr>
            <a:r>
              <a:rPr lang="en-US" dirty="0"/>
              <a:t>After discussing how the Math Explorer tools are more effective at allowing discovery of an equation’s structure, </a:t>
            </a:r>
            <a:r>
              <a:rPr lang="en-US" dirty="0">
                <a:effectLst/>
                <a:latin typeface="Segoe UI" panose="020B0502040204020203" pitchFamily="34" charset="0"/>
              </a:rPr>
              <a:t>Nancy said:</a:t>
            </a:r>
            <a:endParaRPr lang="en-US" dirty="0"/>
          </a:p>
          <a:p>
            <a:pPr lvl="1"/>
            <a:r>
              <a:rPr lang="en-US" dirty="0">
                <a:effectLst/>
                <a:latin typeface="Segoe UI" panose="020B0502040204020203" pitchFamily="34" charset="0"/>
              </a:rPr>
              <a:t>“Why bother doing all these steps in the math explorer when it may not read correctly?” </a:t>
            </a:r>
          </a:p>
        </p:txBody>
      </p:sp>
      <p:sp>
        <p:nvSpPr>
          <p:cNvPr id="2" name="Slide Number Placeholder 1">
            <a:extLst>
              <a:ext uri="{FF2B5EF4-FFF2-40B4-BE49-F238E27FC236}">
                <a16:creationId xmlns:a16="http://schemas.microsoft.com/office/drawing/2014/main" id="{82060114-8886-4EED-A23A-6692068C55FC}"/>
              </a:ext>
            </a:extLst>
          </p:cNvPr>
          <p:cNvSpPr>
            <a:spLocks noGrp="1"/>
          </p:cNvSpPr>
          <p:nvPr>
            <p:ph type="sldNum" sz="quarter" idx="11"/>
          </p:nvPr>
        </p:nvSpPr>
        <p:spPr/>
        <p:txBody>
          <a:bodyPr/>
          <a:lstStyle/>
          <a:p>
            <a:fld id="{CCCA1E73-8E84-49CD-93F4-B3B8626091A0}" type="slidenum">
              <a:rPr lang="en-US" smtClean="0"/>
              <a:pPr/>
              <a:t>83</a:t>
            </a:fld>
            <a:endParaRPr lang="en-US"/>
          </a:p>
        </p:txBody>
      </p:sp>
    </p:spTree>
    <p:extLst>
      <p:ext uri="{BB962C8B-B14F-4D97-AF65-F5344CB8AC3E}">
        <p14:creationId xmlns:p14="http://schemas.microsoft.com/office/powerpoint/2010/main" val="7796655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A6DA-04DD-453D-8E36-57EC053C2DB7}"/>
              </a:ext>
            </a:extLst>
          </p:cNvPr>
          <p:cNvSpPr>
            <a:spLocks noGrp="1"/>
          </p:cNvSpPr>
          <p:nvPr>
            <p:ph type="title"/>
          </p:nvPr>
        </p:nvSpPr>
        <p:spPr/>
        <p:txBody>
          <a:bodyPr/>
          <a:lstStyle/>
          <a:p>
            <a:r>
              <a:rPr lang="en-US" dirty="0"/>
              <a:t>More Sentiments on Electronic Math</a:t>
            </a:r>
          </a:p>
        </p:txBody>
      </p:sp>
      <p:sp>
        <p:nvSpPr>
          <p:cNvPr id="3" name="Content Placeholder 2">
            <a:extLst>
              <a:ext uri="{FF2B5EF4-FFF2-40B4-BE49-F238E27FC236}">
                <a16:creationId xmlns:a16="http://schemas.microsoft.com/office/drawing/2014/main" id="{1B01228F-15FC-46D0-90F2-E62E74753B7C}"/>
              </a:ext>
            </a:extLst>
          </p:cNvPr>
          <p:cNvSpPr>
            <a:spLocks noGrp="1"/>
          </p:cNvSpPr>
          <p:nvPr>
            <p:ph sz="quarter" idx="10"/>
          </p:nvPr>
        </p:nvSpPr>
        <p:spPr>
          <a:xfrm>
            <a:off x="228600" y="1060704"/>
            <a:ext cx="8677800" cy="4843985"/>
          </a:xfrm>
        </p:spPr>
        <p:txBody>
          <a:bodyPr>
            <a:normAutofit lnSpcReduction="10000"/>
          </a:bodyPr>
          <a:lstStyle/>
          <a:p>
            <a:pPr>
              <a:buClr>
                <a:schemeClr val="bg1"/>
              </a:buClr>
            </a:pPr>
            <a:r>
              <a:rPr lang="en-US" dirty="0"/>
              <a:t>Mary interviewed 15 or so student and professional volunteers regarding their experiences with math content. Some reoccurring messages we heard are:</a:t>
            </a:r>
          </a:p>
          <a:p>
            <a:pPr marL="342900" indent="-342900">
              <a:buClr>
                <a:schemeClr val="bg1"/>
              </a:buClr>
              <a:buFont typeface="Arial" panose="020B0604020202020204" pitchFamily="34" charset="0"/>
              <a:buChar char="•"/>
            </a:pPr>
            <a:r>
              <a:rPr lang="en-US" dirty="0"/>
              <a:t>People have distinct preferences on how they want to hear their math</a:t>
            </a:r>
          </a:p>
          <a:p>
            <a:pPr marL="342900" indent="-342900">
              <a:buClr>
                <a:schemeClr val="bg1"/>
              </a:buClr>
              <a:buFont typeface="Arial" panose="020B0604020202020204" pitchFamily="34" charset="0"/>
              <a:buChar char="•"/>
            </a:pPr>
            <a:r>
              <a:rPr lang="en-US" dirty="0"/>
              <a:t>Having a means of confidently hearing all of an expression’s structure is necessary</a:t>
            </a:r>
          </a:p>
          <a:p>
            <a:pPr marL="342900" indent="-342900">
              <a:buClr>
                <a:schemeClr val="bg1"/>
              </a:buClr>
              <a:buFont typeface="Arial" panose="020B0604020202020204" pitchFamily="34" charset="0"/>
              <a:buChar char="•"/>
            </a:pPr>
            <a:r>
              <a:rPr lang="en-US" dirty="0"/>
              <a:t>One said better to be annoyed at the amount of speech than be wrong</a:t>
            </a:r>
          </a:p>
          <a:p>
            <a:pPr marL="342900" indent="-342900">
              <a:buClr>
                <a:schemeClr val="bg1"/>
              </a:buClr>
              <a:buFont typeface="Arial" panose="020B0604020202020204" pitchFamily="34" charset="0"/>
              <a:buChar char="•"/>
            </a:pPr>
            <a:r>
              <a:rPr lang="en-US" dirty="0"/>
              <a:t>More study is needed</a:t>
            </a:r>
          </a:p>
          <a:p>
            <a:pPr marL="342900" indent="-342900">
              <a:buClr>
                <a:schemeClr val="bg1"/>
              </a:buClr>
              <a:buFont typeface="Arial" panose="020B0604020202020204" pitchFamily="34" charset="0"/>
              <a:buChar char="•"/>
            </a:pPr>
            <a:r>
              <a:rPr lang="en-US" dirty="0"/>
              <a:t>What ever is used there should be training on it first</a:t>
            </a:r>
          </a:p>
          <a:p>
            <a:pPr marL="342900" indent="-342900">
              <a:buClr>
                <a:schemeClr val="bg1"/>
              </a:buClr>
              <a:buFont typeface="Arial" panose="020B0604020202020204" pitchFamily="34" charset="0"/>
              <a:buChar char="•"/>
            </a:pPr>
            <a:endParaRPr lang="en-US" dirty="0"/>
          </a:p>
          <a:p>
            <a:pPr marL="342900" indent="-342900">
              <a:buClr>
                <a:schemeClr val="bg1"/>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93B35FF-FC7E-4AF5-9BD1-AF83AA00DBF4}"/>
              </a:ext>
            </a:extLst>
          </p:cNvPr>
          <p:cNvSpPr>
            <a:spLocks noGrp="1"/>
          </p:cNvSpPr>
          <p:nvPr>
            <p:ph type="sldNum" sz="quarter" idx="11"/>
          </p:nvPr>
        </p:nvSpPr>
        <p:spPr/>
        <p:txBody>
          <a:bodyPr/>
          <a:lstStyle/>
          <a:p>
            <a:fld id="{CCCA1E73-8E84-49CD-93F4-B3B8626091A0}" type="slidenum">
              <a:rPr lang="en-US" smtClean="0"/>
              <a:pPr/>
              <a:t>84</a:t>
            </a:fld>
            <a:endParaRPr lang="en-US"/>
          </a:p>
        </p:txBody>
      </p:sp>
    </p:spTree>
    <p:extLst>
      <p:ext uri="{BB962C8B-B14F-4D97-AF65-F5344CB8AC3E}">
        <p14:creationId xmlns:p14="http://schemas.microsoft.com/office/powerpoint/2010/main" val="18481901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FA5FBD-5C19-4734-AEC5-D385FE2C5B75}"/>
              </a:ext>
            </a:extLst>
          </p:cNvPr>
          <p:cNvSpPr>
            <a:spLocks noGrp="1"/>
          </p:cNvSpPr>
          <p:nvPr>
            <p:ph type="title"/>
          </p:nvPr>
        </p:nvSpPr>
        <p:spPr/>
        <p:txBody>
          <a:bodyPr/>
          <a:lstStyle/>
          <a:p>
            <a:r>
              <a:rPr lang="en-US" dirty="0"/>
              <a:t>What about PDFs?</a:t>
            </a:r>
          </a:p>
        </p:txBody>
      </p:sp>
      <p:sp>
        <p:nvSpPr>
          <p:cNvPr id="5" name="Content Placeholder 4">
            <a:extLst>
              <a:ext uri="{FF2B5EF4-FFF2-40B4-BE49-F238E27FC236}">
                <a16:creationId xmlns:a16="http://schemas.microsoft.com/office/drawing/2014/main" id="{53752FCE-807A-4210-9F52-A54F0F5C5C56}"/>
              </a:ext>
            </a:extLst>
          </p:cNvPr>
          <p:cNvSpPr>
            <a:spLocks noGrp="1"/>
          </p:cNvSpPr>
          <p:nvPr>
            <p:ph sz="quarter" idx="10"/>
          </p:nvPr>
        </p:nvSpPr>
        <p:spPr>
          <a:xfrm>
            <a:off x="228600" y="1060704"/>
            <a:ext cx="8677800" cy="1332539"/>
          </a:xfrm>
        </p:spPr>
        <p:txBody>
          <a:bodyPr/>
          <a:lstStyle/>
          <a:p>
            <a:pPr marL="0" indent="0">
              <a:buNone/>
            </a:pPr>
            <a:r>
              <a:rPr lang="en-US" sz="2400" dirty="0"/>
              <a:t>Most PDF creation tools convert MathML, LaTeX, and Microsoft Math into random glyphs (as below) or images with alt-text.</a:t>
            </a:r>
          </a:p>
        </p:txBody>
      </p:sp>
      <p:pic>
        <p:nvPicPr>
          <p:cNvPr id="10" name="Picture Placeholder 9" descr="Image of math in a PDF where it is rendered as a series of glyphs. The glyphs are grouped and ordered illogically. ">
            <a:extLst>
              <a:ext uri="{FF2B5EF4-FFF2-40B4-BE49-F238E27FC236}">
                <a16:creationId xmlns:a16="http://schemas.microsoft.com/office/drawing/2014/main" id="{A4E69E0E-6A65-4A7C-87CA-D10B026C7909}"/>
              </a:ext>
            </a:extLst>
          </p:cNvPr>
          <p:cNvPicPr>
            <a:picLocks noGrp="1" noChangeAspect="1"/>
          </p:cNvPicPr>
          <p:nvPr>
            <p:ph sz="quarter" idx="12"/>
          </p:nvPr>
        </p:nvPicPr>
        <p:blipFill rotWithShape="1">
          <a:blip r:embed="rId2"/>
          <a:stretch/>
        </p:blipFill>
        <p:spPr>
          <a:xfrm>
            <a:off x="270052" y="2533650"/>
            <a:ext cx="8603897" cy="2528222"/>
          </a:xfrm>
        </p:spPr>
      </p:pic>
      <p:sp>
        <p:nvSpPr>
          <p:cNvPr id="2" name="Slide Number Placeholder 1">
            <a:extLst>
              <a:ext uri="{FF2B5EF4-FFF2-40B4-BE49-F238E27FC236}">
                <a16:creationId xmlns:a16="http://schemas.microsoft.com/office/drawing/2014/main" id="{5423B822-7C2F-0C73-C605-AA796D5E656A}"/>
              </a:ext>
            </a:extLst>
          </p:cNvPr>
          <p:cNvSpPr>
            <a:spLocks noGrp="1"/>
          </p:cNvSpPr>
          <p:nvPr>
            <p:ph type="sldNum" sz="quarter" idx="11"/>
          </p:nvPr>
        </p:nvSpPr>
        <p:spPr/>
        <p:txBody>
          <a:bodyPr/>
          <a:lstStyle/>
          <a:p>
            <a:fld id="{CCCA1E73-8E84-49CD-93F4-B3B8626091A0}" type="slidenum">
              <a:rPr lang="en-US" smtClean="0"/>
              <a:pPr/>
              <a:t>85</a:t>
            </a:fld>
            <a:endParaRPr lang="en-US"/>
          </a:p>
        </p:txBody>
      </p:sp>
    </p:spTree>
    <p:extLst>
      <p:ext uri="{BB962C8B-B14F-4D97-AF65-F5344CB8AC3E}">
        <p14:creationId xmlns:p14="http://schemas.microsoft.com/office/powerpoint/2010/main" val="117716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38040C-4EFF-4002-9D60-98A339A50969}"/>
              </a:ext>
            </a:extLst>
          </p:cNvPr>
          <p:cNvSpPr>
            <a:spLocks noGrp="1"/>
          </p:cNvSpPr>
          <p:nvPr>
            <p:ph type="title"/>
          </p:nvPr>
        </p:nvSpPr>
        <p:spPr/>
        <p:txBody>
          <a:bodyPr/>
          <a:lstStyle/>
          <a:p>
            <a:r>
              <a:rPr lang="en-US" dirty="0"/>
              <a:t>Google Docs</a:t>
            </a:r>
          </a:p>
        </p:txBody>
      </p:sp>
      <p:sp>
        <p:nvSpPr>
          <p:cNvPr id="7" name="Content Placeholder 6">
            <a:extLst>
              <a:ext uri="{FF2B5EF4-FFF2-40B4-BE49-F238E27FC236}">
                <a16:creationId xmlns:a16="http://schemas.microsoft.com/office/drawing/2014/main" id="{DF252DF3-4080-4982-82EA-EA341FBAF9CF}"/>
              </a:ext>
            </a:extLst>
          </p:cNvPr>
          <p:cNvSpPr>
            <a:spLocks noGrp="1"/>
          </p:cNvSpPr>
          <p:nvPr>
            <p:ph sz="quarter" idx="10"/>
          </p:nvPr>
        </p:nvSpPr>
        <p:spPr/>
        <p:txBody>
          <a:bodyPr>
            <a:normAutofit/>
          </a:bodyPr>
          <a:lstStyle/>
          <a:p>
            <a:pPr marL="342900" indent="-342900">
              <a:buClr>
                <a:schemeClr val="bg1"/>
              </a:buClr>
              <a:buFont typeface="Arial" panose="020B0604020202020204" pitchFamily="34" charset="0"/>
              <a:buChar char="•"/>
            </a:pPr>
            <a:r>
              <a:rPr lang="en-US" dirty="0"/>
              <a:t>Google’s Insert Equation tool</a:t>
            </a:r>
          </a:p>
          <a:p>
            <a:pPr marL="1085850" lvl="1" indent="-342900">
              <a:buClr>
                <a:schemeClr val="bg1"/>
              </a:buClr>
              <a:buFont typeface="Arial" panose="020B0604020202020204" pitchFamily="34" charset="0"/>
              <a:buChar char="‒"/>
            </a:pPr>
            <a:r>
              <a:rPr lang="en-US" dirty="0"/>
              <a:t>Google’s Insert Equation tool is limited</a:t>
            </a:r>
          </a:p>
          <a:p>
            <a:pPr marL="1085850" lvl="1" indent="-342900">
              <a:buClr>
                <a:schemeClr val="bg1"/>
              </a:buClr>
              <a:buFont typeface="Arial" panose="020B0604020202020204" pitchFamily="34" charset="0"/>
              <a:buChar char="‒"/>
            </a:pPr>
            <a:r>
              <a:rPr lang="en-US" dirty="0"/>
              <a:t>The speech output is not close to an existing standard and is almost unintelligible even for simple fractions</a:t>
            </a:r>
          </a:p>
          <a:p>
            <a:pPr marL="342900" indent="-342900">
              <a:buClr>
                <a:schemeClr val="bg1"/>
              </a:buClr>
              <a:buFont typeface="Arial" panose="020B0604020202020204" pitchFamily="34" charset="0"/>
              <a:buChar char="•"/>
            </a:pPr>
            <a:r>
              <a:rPr lang="en-US" dirty="0"/>
              <a:t>MathType for Google Workspace</a:t>
            </a:r>
          </a:p>
          <a:p>
            <a:pPr marL="1085850" lvl="1" indent="-342900">
              <a:buClr>
                <a:schemeClr val="bg1"/>
              </a:buClr>
              <a:buFont typeface="Arial" panose="020B0604020202020204" pitchFamily="34" charset="0"/>
              <a:buChar char="‒"/>
            </a:pPr>
            <a:r>
              <a:rPr lang="en-US" dirty="0"/>
              <a:t>Full featured math creation</a:t>
            </a:r>
          </a:p>
          <a:p>
            <a:pPr marL="1085850" lvl="1" indent="-342900">
              <a:buClr>
                <a:schemeClr val="bg1"/>
              </a:buClr>
              <a:buFont typeface="Arial" panose="020B0604020202020204" pitchFamily="34" charset="0"/>
              <a:buChar char="‒"/>
            </a:pPr>
            <a:r>
              <a:rPr lang="en-US" dirty="0"/>
              <a:t>Output appears as an image to screen readers with speech text as the image title and MathML as the description</a:t>
            </a:r>
          </a:p>
          <a:p>
            <a:pPr>
              <a:buClr>
                <a:schemeClr val="bg1"/>
              </a:buClr>
            </a:pPr>
            <a:r>
              <a:rPr lang="en-US" dirty="0"/>
              <a:t> </a:t>
            </a:r>
          </a:p>
        </p:txBody>
      </p:sp>
      <p:sp>
        <p:nvSpPr>
          <p:cNvPr id="5" name="Slide Number Placeholder 4">
            <a:extLst>
              <a:ext uri="{FF2B5EF4-FFF2-40B4-BE49-F238E27FC236}">
                <a16:creationId xmlns:a16="http://schemas.microsoft.com/office/drawing/2014/main" id="{5F1EC41B-570F-4B46-BC3E-C5D12F98DB39}"/>
              </a:ext>
            </a:extLst>
          </p:cNvPr>
          <p:cNvSpPr>
            <a:spLocks noGrp="1"/>
          </p:cNvSpPr>
          <p:nvPr>
            <p:ph type="sldNum" sz="quarter" idx="11"/>
          </p:nvPr>
        </p:nvSpPr>
        <p:spPr/>
        <p:txBody>
          <a:bodyPr/>
          <a:lstStyle/>
          <a:p>
            <a:fld id="{CCCA1E73-8E84-49CD-93F4-B3B8626091A0}" type="slidenum">
              <a:rPr lang="en-US" smtClean="0"/>
              <a:pPr/>
              <a:t>86</a:t>
            </a:fld>
            <a:endParaRPr lang="en-US"/>
          </a:p>
        </p:txBody>
      </p:sp>
    </p:spTree>
    <p:extLst>
      <p:ext uri="{BB962C8B-B14F-4D97-AF65-F5344CB8AC3E}">
        <p14:creationId xmlns:p14="http://schemas.microsoft.com/office/powerpoint/2010/main" val="2690202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9D8112-75D6-4955-92C3-DF20BC10C339}"/>
              </a:ext>
            </a:extLst>
          </p:cNvPr>
          <p:cNvSpPr>
            <a:spLocks noGrp="1"/>
          </p:cNvSpPr>
          <p:nvPr>
            <p:ph type="title"/>
          </p:nvPr>
        </p:nvSpPr>
        <p:spPr/>
        <p:txBody>
          <a:bodyPr/>
          <a:lstStyle/>
          <a:p>
            <a:r>
              <a:rPr lang="en-US" dirty="0" err="1"/>
              <a:t>Katex</a:t>
            </a:r>
            <a:r>
              <a:rPr lang="en-US" dirty="0"/>
              <a:t> Is Another MathML Rendering Library</a:t>
            </a:r>
          </a:p>
        </p:txBody>
      </p:sp>
      <p:sp>
        <p:nvSpPr>
          <p:cNvPr id="8" name="Content Placeholder 7">
            <a:extLst>
              <a:ext uri="{FF2B5EF4-FFF2-40B4-BE49-F238E27FC236}">
                <a16:creationId xmlns:a16="http://schemas.microsoft.com/office/drawing/2014/main" id="{01A24390-E325-4B99-9321-B5470BC8646B}"/>
              </a:ext>
            </a:extLst>
          </p:cNvPr>
          <p:cNvSpPr>
            <a:spLocks noGrp="1"/>
          </p:cNvSpPr>
          <p:nvPr>
            <p:ph sz="quarter" idx="10"/>
          </p:nvPr>
        </p:nvSpPr>
        <p:spPr>
          <a:xfrm>
            <a:off x="228600" y="1060704"/>
            <a:ext cx="8677800" cy="2830897"/>
          </a:xfrm>
        </p:spPr>
        <p:txBody>
          <a:bodyPr/>
          <a:lstStyle/>
          <a:p>
            <a:r>
              <a:rPr lang="en-US" dirty="0" err="1"/>
              <a:t>Katex</a:t>
            </a:r>
            <a:r>
              <a:rPr lang="en-US" dirty="0"/>
              <a:t> is a JavaScript library similar to MathJax</a:t>
            </a:r>
          </a:p>
          <a:p>
            <a:r>
              <a:rPr lang="en-US" dirty="0"/>
              <a:t>It’s used to render MathML content found on web pages</a:t>
            </a:r>
          </a:p>
          <a:p>
            <a:r>
              <a:rPr lang="en-US" dirty="0"/>
              <a:t>Pro: It’s lighter weight and sometimes faster</a:t>
            </a:r>
          </a:p>
          <a:p>
            <a:r>
              <a:rPr lang="en-US" dirty="0"/>
              <a:t>Con: It lacks the accessibility features found in MathJax</a:t>
            </a:r>
          </a:p>
          <a:p>
            <a:r>
              <a:rPr lang="en-US" dirty="0"/>
              <a:t>It relies on assistive technology to read the MathML in the web page</a:t>
            </a:r>
          </a:p>
        </p:txBody>
      </p:sp>
      <p:sp>
        <p:nvSpPr>
          <p:cNvPr id="5" name="Slide Number Placeholder 4">
            <a:extLst>
              <a:ext uri="{FF2B5EF4-FFF2-40B4-BE49-F238E27FC236}">
                <a16:creationId xmlns:a16="http://schemas.microsoft.com/office/drawing/2014/main" id="{A396496A-F6A6-F7C5-23FD-E0DD64DE4127}"/>
              </a:ext>
            </a:extLst>
          </p:cNvPr>
          <p:cNvSpPr>
            <a:spLocks noGrp="1"/>
          </p:cNvSpPr>
          <p:nvPr>
            <p:ph type="sldNum" sz="quarter" idx="11"/>
          </p:nvPr>
        </p:nvSpPr>
        <p:spPr/>
        <p:txBody>
          <a:bodyPr/>
          <a:lstStyle/>
          <a:p>
            <a:fld id="{CCCA1E73-8E84-49CD-93F4-B3B8626091A0}" type="slidenum">
              <a:rPr lang="en-US" smtClean="0"/>
              <a:pPr/>
              <a:t>87</a:t>
            </a:fld>
            <a:endParaRPr lang="en-US"/>
          </a:p>
        </p:txBody>
      </p:sp>
      <p:pic>
        <p:nvPicPr>
          <p:cNvPr id="10" name="Content Placeholder 9">
            <a:extLst>
              <a:ext uri="{FF2B5EF4-FFF2-40B4-BE49-F238E27FC236}">
                <a16:creationId xmlns:a16="http://schemas.microsoft.com/office/drawing/2014/main" id="{B406D388-BB51-49C1-9850-D3DCBF959093}"/>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1439137" y="4073905"/>
            <a:ext cx="6265727" cy="1951350"/>
          </a:xfrm>
          <a:prstGeom prst="rect">
            <a:avLst/>
          </a:prstGeom>
        </p:spPr>
      </p:pic>
    </p:spTree>
    <p:extLst>
      <p:ext uri="{BB962C8B-B14F-4D97-AF65-F5344CB8AC3E}">
        <p14:creationId xmlns:p14="http://schemas.microsoft.com/office/powerpoint/2010/main" val="34675605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698D8D-0503-417C-93AE-4E19B0D95F48}"/>
              </a:ext>
            </a:extLst>
          </p:cNvPr>
          <p:cNvSpPr>
            <a:spLocks noGrp="1"/>
          </p:cNvSpPr>
          <p:nvPr>
            <p:ph type="title"/>
          </p:nvPr>
        </p:nvSpPr>
        <p:spPr/>
        <p:txBody>
          <a:bodyPr/>
          <a:lstStyle/>
          <a:p>
            <a:r>
              <a:rPr lang="en-US" dirty="0"/>
              <a:t>How to Tell if </a:t>
            </a:r>
            <a:r>
              <a:rPr lang="en-US" dirty="0" err="1"/>
              <a:t>Katex</a:t>
            </a:r>
            <a:r>
              <a:rPr lang="en-US" dirty="0"/>
              <a:t> Is Being Used</a:t>
            </a:r>
          </a:p>
        </p:txBody>
      </p:sp>
      <p:sp>
        <p:nvSpPr>
          <p:cNvPr id="8" name="Content Placeholder 7">
            <a:extLst>
              <a:ext uri="{FF2B5EF4-FFF2-40B4-BE49-F238E27FC236}">
                <a16:creationId xmlns:a16="http://schemas.microsoft.com/office/drawing/2014/main" id="{F7410D81-5BE9-429F-A036-0850E1D4A442}"/>
              </a:ext>
            </a:extLst>
          </p:cNvPr>
          <p:cNvSpPr>
            <a:spLocks noGrp="1"/>
          </p:cNvSpPr>
          <p:nvPr>
            <p:ph sz="quarter" idx="12"/>
          </p:nvPr>
        </p:nvSpPr>
        <p:spPr/>
        <p:txBody>
          <a:bodyPr/>
          <a:lstStyle/>
          <a:p>
            <a:pPr marL="342900" indent="-342900">
              <a:buClr>
                <a:schemeClr val="bg1"/>
              </a:buClr>
              <a:buFont typeface="Arial" panose="020B0604020202020204" pitchFamily="34" charset="0"/>
              <a:buChar char="•"/>
            </a:pPr>
            <a:r>
              <a:rPr lang="en-US" sz="2400" dirty="0"/>
              <a:t>Right clicking the math will not bring up the MathJax menu</a:t>
            </a:r>
          </a:p>
          <a:p>
            <a:pPr marL="342900" indent="-342900">
              <a:buClr>
                <a:schemeClr val="bg1"/>
              </a:buClr>
              <a:buFont typeface="Arial" panose="020B0604020202020204" pitchFamily="34" charset="0"/>
              <a:buChar char="•"/>
            </a:pPr>
            <a:r>
              <a:rPr lang="en-US" sz="2400" dirty="0"/>
              <a:t>The math is not an image, but is render using html and </a:t>
            </a:r>
            <a:r>
              <a:rPr lang="en-US" sz="2400" dirty="0" err="1"/>
              <a:t>css</a:t>
            </a:r>
            <a:endParaRPr lang="en-US" sz="2400" dirty="0"/>
          </a:p>
          <a:p>
            <a:pPr>
              <a:buClr>
                <a:schemeClr val="bg1"/>
              </a:buClr>
            </a:pPr>
            <a:endParaRPr lang="en-US" sz="2400" dirty="0"/>
          </a:p>
        </p:txBody>
      </p:sp>
      <p:sp>
        <p:nvSpPr>
          <p:cNvPr id="3" name="Slide Number Placeholder 2">
            <a:extLst>
              <a:ext uri="{FF2B5EF4-FFF2-40B4-BE49-F238E27FC236}">
                <a16:creationId xmlns:a16="http://schemas.microsoft.com/office/drawing/2014/main" id="{8292ADFC-AD86-3F7C-2219-B1BEB09F654D}"/>
              </a:ext>
            </a:extLst>
          </p:cNvPr>
          <p:cNvSpPr>
            <a:spLocks noGrp="1"/>
          </p:cNvSpPr>
          <p:nvPr>
            <p:ph type="sldNum" sz="quarter" idx="11"/>
          </p:nvPr>
        </p:nvSpPr>
        <p:spPr/>
        <p:txBody>
          <a:bodyPr/>
          <a:lstStyle/>
          <a:p>
            <a:fld id="{CCCA1E73-8E84-49CD-93F4-B3B8626091A0}" type="slidenum">
              <a:rPr lang="en-US" smtClean="0"/>
              <a:pPr/>
              <a:t>88</a:t>
            </a:fld>
            <a:endParaRPr lang="en-US"/>
          </a:p>
        </p:txBody>
      </p:sp>
      <p:pic>
        <p:nvPicPr>
          <p:cNvPr id="9" name="Content Placeholder 8">
            <a:extLst>
              <a:ext uri="{FF2B5EF4-FFF2-40B4-BE49-F238E27FC236}">
                <a16:creationId xmlns:a16="http://schemas.microsoft.com/office/drawing/2014/main" id="{6D9DDA7B-2CBA-40FC-A1C2-DD87A4DB40FF}"/>
              </a:ext>
              <a:ext uri="{C183D7F6-B498-43B3-948B-1728B52AA6E4}">
                <adec:decorative xmlns:adec="http://schemas.microsoft.com/office/drawing/2017/decorative" val="1"/>
              </a:ext>
            </a:extLst>
          </p:cNvPr>
          <p:cNvPicPr>
            <a:picLocks noGrp="1" noChangeAspect="1"/>
          </p:cNvPicPr>
          <p:nvPr>
            <p:ph sz="quarter" idx="10"/>
          </p:nvPr>
        </p:nvPicPr>
        <p:blipFill>
          <a:blip r:embed="rId2"/>
          <a:stretch>
            <a:fillRect/>
          </a:stretch>
        </p:blipFill>
        <p:spPr>
          <a:xfrm>
            <a:off x="2962716" y="1060450"/>
            <a:ext cx="3209043" cy="2257425"/>
          </a:xfrm>
          <a:prstGeom prst="rect">
            <a:avLst/>
          </a:prstGeom>
        </p:spPr>
      </p:pic>
    </p:spTree>
    <p:extLst>
      <p:ext uri="{BB962C8B-B14F-4D97-AF65-F5344CB8AC3E}">
        <p14:creationId xmlns:p14="http://schemas.microsoft.com/office/powerpoint/2010/main" val="3281193567"/>
      </p:ext>
    </p:extLst>
  </p:cSld>
  <p:clrMapOvr>
    <a:masterClrMapping/>
  </p:clrMapOvr>
  <mc:AlternateContent xmlns:mc="http://schemas.openxmlformats.org/markup-compatibility/2006" xmlns:p14="http://schemas.microsoft.com/office/powerpoint/2010/main">
    <mc:Choice Requires="p14">
      <p:transition spd="slow" p14:dur="2000" advTm="28142"/>
    </mc:Choice>
    <mc:Fallback xmlns="">
      <p:transition spd="slow" advTm="28142"/>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25C6FF-AE6D-42DC-9926-00F2B527B5CD}"/>
              </a:ext>
            </a:extLst>
          </p:cNvPr>
          <p:cNvSpPr>
            <a:spLocks noGrp="1"/>
          </p:cNvSpPr>
          <p:nvPr>
            <p:ph type="title"/>
          </p:nvPr>
        </p:nvSpPr>
        <p:spPr/>
        <p:txBody>
          <a:bodyPr/>
          <a:lstStyle/>
          <a:p>
            <a:r>
              <a:rPr lang="en-US" dirty="0" err="1"/>
              <a:t>Katex</a:t>
            </a:r>
            <a:r>
              <a:rPr lang="en-US" dirty="0"/>
              <a:t> Is Evident When Inspecting the DOM</a:t>
            </a:r>
          </a:p>
        </p:txBody>
      </p:sp>
      <p:sp>
        <p:nvSpPr>
          <p:cNvPr id="8" name="Content Placeholder 7">
            <a:extLst>
              <a:ext uri="{FF2B5EF4-FFF2-40B4-BE49-F238E27FC236}">
                <a16:creationId xmlns:a16="http://schemas.microsoft.com/office/drawing/2014/main" id="{DEC0FED2-187C-4B66-8DEB-A1435588F5C7}"/>
              </a:ext>
            </a:extLst>
          </p:cNvPr>
          <p:cNvSpPr>
            <a:spLocks noGrp="1"/>
          </p:cNvSpPr>
          <p:nvPr>
            <p:ph sz="quarter" idx="12"/>
          </p:nvPr>
        </p:nvSpPr>
        <p:spPr>
          <a:xfrm>
            <a:off x="228600" y="4435813"/>
            <a:ext cx="8677800" cy="1452552"/>
          </a:xfrm>
        </p:spPr>
        <p:txBody>
          <a:bodyPr/>
          <a:lstStyle/>
          <a:p>
            <a:pPr marL="342900" indent="-342900">
              <a:buClr>
                <a:schemeClr val="bg1"/>
              </a:buClr>
              <a:buFont typeface="Arial" panose="020B0604020202020204" pitchFamily="34" charset="0"/>
              <a:buChar char="•"/>
            </a:pPr>
            <a:r>
              <a:rPr lang="en-US" sz="2400" dirty="0"/>
              <a:t>When “inspecting” the DOM for the math, </a:t>
            </a:r>
            <a:r>
              <a:rPr lang="en-US" sz="2400" dirty="0" err="1"/>
              <a:t>Katex</a:t>
            </a:r>
            <a:r>
              <a:rPr lang="en-US" sz="2400" dirty="0"/>
              <a:t> is used in the class names for the HTML elements used to render the math</a:t>
            </a:r>
          </a:p>
        </p:txBody>
      </p:sp>
      <p:sp>
        <p:nvSpPr>
          <p:cNvPr id="5" name="Slide Number Placeholder 4">
            <a:extLst>
              <a:ext uri="{FF2B5EF4-FFF2-40B4-BE49-F238E27FC236}">
                <a16:creationId xmlns:a16="http://schemas.microsoft.com/office/drawing/2014/main" id="{116BC654-20C3-D704-22C7-C0B3B286A52C}"/>
              </a:ext>
            </a:extLst>
          </p:cNvPr>
          <p:cNvSpPr>
            <a:spLocks noGrp="1"/>
          </p:cNvSpPr>
          <p:nvPr>
            <p:ph type="sldNum" sz="quarter" idx="11"/>
          </p:nvPr>
        </p:nvSpPr>
        <p:spPr/>
        <p:txBody>
          <a:bodyPr/>
          <a:lstStyle/>
          <a:p>
            <a:fld id="{CCCA1E73-8E84-49CD-93F4-B3B8626091A0}" type="slidenum">
              <a:rPr lang="en-US" smtClean="0"/>
              <a:pPr/>
              <a:t>89</a:t>
            </a:fld>
            <a:endParaRPr lang="en-US"/>
          </a:p>
        </p:txBody>
      </p:sp>
      <p:pic>
        <p:nvPicPr>
          <p:cNvPr id="9" name="Content Placeholder 8">
            <a:extLst>
              <a:ext uri="{FF2B5EF4-FFF2-40B4-BE49-F238E27FC236}">
                <a16:creationId xmlns:a16="http://schemas.microsoft.com/office/drawing/2014/main" id="{7D42F16D-30F1-49C2-9C51-55C67BDCB9FB}"/>
              </a:ext>
              <a:ext uri="{C183D7F6-B498-43B3-948B-1728B52AA6E4}">
                <adec:decorative xmlns:adec="http://schemas.microsoft.com/office/drawing/2017/decorative" val="1"/>
              </a:ext>
            </a:extLst>
          </p:cNvPr>
          <p:cNvPicPr>
            <a:picLocks noGrp="1" noChangeAspect="1"/>
          </p:cNvPicPr>
          <p:nvPr>
            <p:ph sz="quarter" idx="10"/>
          </p:nvPr>
        </p:nvPicPr>
        <p:blipFill>
          <a:blip r:embed="rId2"/>
          <a:stretch>
            <a:fillRect/>
          </a:stretch>
        </p:blipFill>
        <p:spPr>
          <a:xfrm>
            <a:off x="834229" y="1060449"/>
            <a:ext cx="7475542" cy="3198007"/>
          </a:xfrm>
          <a:prstGeom prst="rect">
            <a:avLst/>
          </a:prstGeom>
        </p:spPr>
      </p:pic>
    </p:spTree>
    <p:extLst>
      <p:ext uri="{BB962C8B-B14F-4D97-AF65-F5344CB8AC3E}">
        <p14:creationId xmlns:p14="http://schemas.microsoft.com/office/powerpoint/2010/main" val="719108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AA1A-F428-4B15-933C-6E95D6548434}"/>
              </a:ext>
            </a:extLst>
          </p:cNvPr>
          <p:cNvSpPr>
            <a:spLocks noGrp="1"/>
          </p:cNvSpPr>
          <p:nvPr>
            <p:ph type="ctrTitle"/>
          </p:nvPr>
        </p:nvSpPr>
        <p:spPr/>
        <p:txBody>
          <a:bodyPr/>
          <a:lstStyle/>
          <a:p>
            <a:r>
              <a:rPr lang="en-US"/>
              <a:t>MathML is easily embedded into HTML5</a:t>
            </a:r>
          </a:p>
        </p:txBody>
      </p:sp>
      <p:sp>
        <p:nvSpPr>
          <p:cNvPr id="3" name="Content Placeholder 2">
            <a:extLst>
              <a:ext uri="{FF2B5EF4-FFF2-40B4-BE49-F238E27FC236}">
                <a16:creationId xmlns:a16="http://schemas.microsoft.com/office/drawing/2014/main" id="{0A6EAF2D-6D31-4D81-880E-1A40BFF965F3}"/>
              </a:ext>
            </a:extLst>
          </p:cNvPr>
          <p:cNvSpPr>
            <a:spLocks noGrp="1"/>
          </p:cNvSpPr>
          <p:nvPr>
            <p:ph sz="quarter" idx="10"/>
          </p:nvPr>
        </p:nvSpPr>
        <p:spPr>
          <a:xfrm>
            <a:off x="101197" y="1166330"/>
            <a:ext cx="5749414" cy="4854762"/>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h1</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chemeClr val="accent6">
                    <a:lumMod val="60000"/>
                    <a:lumOff val="40000"/>
                  </a:schemeClr>
                </a:solidFill>
                <a:effectLst/>
                <a:latin typeface="Courier New" panose="02070309020205020404" pitchFamily="49" charset="0"/>
              </a:rPr>
              <a:t>Example of MathML embedded in an HTML5 file</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h1</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p</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chemeClr val="accent6">
                    <a:lumMod val="60000"/>
                    <a:lumOff val="40000"/>
                  </a:schemeClr>
                </a:solidFill>
                <a:effectLst/>
                <a:latin typeface="Courier New" panose="02070309020205020404" pitchFamily="49" charset="0"/>
              </a:rPr>
              <a:t>The area of a circle is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rgbClr val="000000"/>
                </a:solidFill>
                <a:effectLst/>
                <a:latin typeface="Courier New" panose="02070309020205020404" pitchFamily="49" charset="0"/>
              </a:rPr>
              <a:t>  </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math</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rgbClr val="000000"/>
                </a:solidFill>
                <a:effectLst/>
                <a:latin typeface="Courier New" panose="02070309020205020404" pitchFamily="49" charset="0"/>
              </a:rPr>
              <a:t>    </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mi</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i="0" u="none" strike="noStrike" cap="none" normalizeH="0" baseline="0" noProof="1">
                <a:ln>
                  <a:noFill/>
                </a:ln>
                <a:solidFill>
                  <a:schemeClr val="accent6">
                    <a:lumMod val="60000"/>
                    <a:lumOff val="40000"/>
                  </a:schemeClr>
                </a:solidFill>
                <a:effectLst/>
                <a:latin typeface="Courier New" panose="02070309020205020404" pitchFamily="49" charset="0"/>
              </a:rPr>
              <a:t>&amp;pi;</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mi</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rgbClr val="000000"/>
                </a:solidFill>
                <a:effectLst/>
                <a:latin typeface="Courier New" panose="02070309020205020404" pitchFamily="49" charset="0"/>
              </a:rPr>
              <a:t>    </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mo</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i="0" u="none" strike="noStrike" cap="none" normalizeH="0" baseline="0" noProof="1">
                <a:ln>
                  <a:noFill/>
                </a:ln>
                <a:solidFill>
                  <a:schemeClr val="accent6">
                    <a:lumMod val="60000"/>
                    <a:lumOff val="40000"/>
                  </a:schemeClr>
                </a:solidFill>
                <a:effectLst/>
                <a:latin typeface="Courier New" panose="02070309020205020404" pitchFamily="49" charset="0"/>
              </a:rPr>
              <a:t>&amp;InvisibleTimes;</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mo</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rgbClr val="000000"/>
                </a:solidFill>
                <a:effectLst/>
                <a:latin typeface="Courier New" panose="02070309020205020404" pitchFamily="49" charset="0"/>
              </a:rPr>
              <a:t>    </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msup</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rgbClr val="000000"/>
                </a:solidFill>
                <a:effectLst/>
                <a:latin typeface="Courier New" panose="02070309020205020404" pitchFamily="49" charset="0"/>
              </a:rPr>
              <a:t>      </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mi</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i="0" u="none" strike="noStrike" cap="none" normalizeH="0" baseline="0" noProof="1">
                <a:ln>
                  <a:noFill/>
                </a:ln>
                <a:solidFill>
                  <a:schemeClr val="accent6">
                    <a:lumMod val="60000"/>
                    <a:lumOff val="40000"/>
                  </a:schemeClr>
                </a:solidFill>
                <a:effectLst/>
                <a:latin typeface="Courier New" panose="02070309020205020404" pitchFamily="49" charset="0"/>
              </a:rPr>
              <a:t>r</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mi</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rgbClr val="000000"/>
                </a:solidFill>
                <a:effectLst/>
                <a:latin typeface="Courier New" panose="02070309020205020404" pitchFamily="49" charset="0"/>
              </a:rPr>
              <a:t>      </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mn</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chemeClr val="accent6">
                    <a:lumMod val="60000"/>
                    <a:lumOff val="40000"/>
                  </a:schemeClr>
                </a:solidFill>
                <a:effectLst/>
                <a:latin typeface="Courier New" panose="02070309020205020404" pitchFamily="49" charset="0"/>
              </a:rPr>
              <a:t>2</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mn</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rgbClr val="000000"/>
                </a:solidFill>
                <a:effectLst/>
                <a:latin typeface="Courier New" panose="02070309020205020404" pitchFamily="49" charset="0"/>
              </a:rPr>
              <a:t>    </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msup</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chemeClr val="accent6">
                    <a:lumMod val="60000"/>
                    <a:lumOff val="40000"/>
                  </a:schemeClr>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rgbClr val="000000"/>
                </a:solidFill>
                <a:effectLst/>
                <a:latin typeface="Courier New" panose="02070309020205020404" pitchFamily="49" charset="0"/>
              </a:rPr>
              <a:t>  </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math</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2400" b="0" i="0" u="none" strike="noStrike" cap="none" normalizeH="0" baseline="0" noProof="1">
                <a:ln>
                  <a:noFill/>
                </a:ln>
                <a:solidFill>
                  <a:schemeClr val="accent6">
                    <a:lumMod val="60000"/>
                    <a:lumOff val="40000"/>
                  </a:schemeClr>
                </a:solidFill>
                <a:effectLst/>
                <a:latin typeface="Courier New" panose="02070309020205020404" pitchFamily="49" charset="0"/>
              </a:rPr>
              <a:t>.</a:t>
            </a:r>
            <a:r>
              <a:rPr kumimoji="0" lang="en-US" altLang="en-US" sz="2400" b="0" i="0" u="none" strike="noStrike" cap="none" normalizeH="0" baseline="0" noProof="1">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&lt;/</a:t>
            </a:r>
            <a:r>
              <a:rPr kumimoji="0" lang="en-US" altLang="en-US" sz="2400" b="1" i="0" u="none" strike="noStrike" cap="none" normalizeH="0" baseline="0" noProof="1">
                <a:ln>
                  <a:noFill/>
                </a:ln>
                <a:solidFill>
                  <a:schemeClr val="tx2">
                    <a:lumMod val="60000"/>
                    <a:lumOff val="40000"/>
                  </a:schemeClr>
                </a:solidFill>
                <a:effectLst/>
                <a:latin typeface="Courier New" panose="02070309020205020404" pitchFamily="49" charset="0"/>
              </a:rPr>
              <a:t>p</a:t>
            </a:r>
            <a:r>
              <a:rPr kumimoji="0" lang="en-US" altLang="en-US" sz="2400" b="0" i="0" u="none" strike="noStrike" cap="none" normalizeH="0" baseline="0" noProof="1">
                <a:ln>
                  <a:noFill/>
                </a:ln>
                <a:solidFill>
                  <a:schemeClr val="bg1">
                    <a:lumMod val="85000"/>
                  </a:schemeClr>
                </a:solidFill>
                <a:effectLst/>
                <a:latin typeface="Courier New" panose="02070309020205020404" pitchFamily="49" charset="0"/>
              </a:rPr>
              <a:t>&gt;</a:t>
            </a:r>
            <a:r>
              <a:rPr kumimoji="0" lang="en-US" altLang="en-US" sz="1400" b="0" i="0" u="none" strike="noStrike" cap="none" normalizeH="0" baseline="0" noProof="1">
                <a:ln>
                  <a:noFill/>
                </a:ln>
                <a:solidFill>
                  <a:schemeClr val="bg1">
                    <a:lumMod val="85000"/>
                  </a:schemeClr>
                </a:solidFill>
                <a:effectLst/>
              </a:rPr>
              <a:t> </a:t>
            </a:r>
            <a:endParaRPr kumimoji="0" lang="en-US" altLang="en-US" sz="4800" b="0" i="0" u="none" strike="noStrike" cap="none" normalizeH="0" baseline="0" noProof="1">
              <a:ln>
                <a:noFill/>
              </a:ln>
              <a:solidFill>
                <a:schemeClr val="bg1">
                  <a:lumMod val="85000"/>
                </a:schemeClr>
              </a:solidFill>
              <a:effectLst/>
              <a:latin typeface="Arial" panose="020B0604020202020204" pitchFamily="34" charset="0"/>
            </a:endParaRPr>
          </a:p>
          <a:p>
            <a:endParaRPr lang="en-US" dirty="0"/>
          </a:p>
        </p:txBody>
      </p:sp>
      <p:pic>
        <p:nvPicPr>
          <p:cNvPr id="6" name="Picture Placeholder 5" descr="Screen capture of the HTML and MathML code on this slide as rendered in the Fire Fox web browser. The equation can be seen rendered.">
            <a:extLst>
              <a:ext uri="{FF2B5EF4-FFF2-40B4-BE49-F238E27FC236}">
                <a16:creationId xmlns:a16="http://schemas.microsoft.com/office/drawing/2014/main" id="{5CA5D478-068F-4D2F-9035-6B2B927680E8}"/>
              </a:ext>
            </a:extLst>
          </p:cNvPr>
          <p:cNvPicPr>
            <a:picLocks noGrp="1" noChangeAspect="1"/>
          </p:cNvPicPr>
          <p:nvPr>
            <p:ph type="pic" sz="quarter" idx="11"/>
          </p:nvPr>
        </p:nvPicPr>
        <p:blipFill>
          <a:blip r:embed="rId2"/>
          <a:srcRect t="8644" b="8644"/>
          <a:stretch>
            <a:fillRect/>
          </a:stretch>
        </p:blipFill>
        <p:spPr>
          <a:xfrm>
            <a:off x="5850611" y="1273703"/>
            <a:ext cx="3165914" cy="3372949"/>
          </a:xfrm>
        </p:spPr>
      </p:pic>
      <p:sp>
        <p:nvSpPr>
          <p:cNvPr id="4" name="Slide Number Placeholder 3">
            <a:extLst>
              <a:ext uri="{FF2B5EF4-FFF2-40B4-BE49-F238E27FC236}">
                <a16:creationId xmlns:a16="http://schemas.microsoft.com/office/drawing/2014/main" id="{109A22C2-7A9E-343C-8A6F-AD79B62CF95A}"/>
              </a:ext>
            </a:extLst>
          </p:cNvPr>
          <p:cNvSpPr>
            <a:spLocks noGrp="1"/>
          </p:cNvSpPr>
          <p:nvPr>
            <p:ph type="sldNum" sz="quarter" idx="12"/>
          </p:nvPr>
        </p:nvSpPr>
        <p:spPr/>
        <p:txBody>
          <a:bodyPr/>
          <a:lstStyle/>
          <a:p>
            <a:fld id="{CCCA1E73-8E84-49CD-93F4-B3B8626091A0}" type="slidenum">
              <a:rPr lang="en-US" smtClean="0"/>
              <a:pPr/>
              <a:t>9</a:t>
            </a:fld>
            <a:endParaRPr lang="en-US"/>
          </a:p>
        </p:txBody>
      </p:sp>
    </p:spTree>
    <p:extLst>
      <p:ext uri="{BB962C8B-B14F-4D97-AF65-F5344CB8AC3E}">
        <p14:creationId xmlns:p14="http://schemas.microsoft.com/office/powerpoint/2010/main" val="5604538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4DAA-9A22-41FC-BE7B-49AE86B64CBC}"/>
              </a:ext>
            </a:extLst>
          </p:cNvPr>
          <p:cNvSpPr>
            <a:spLocks noGrp="1"/>
          </p:cNvSpPr>
          <p:nvPr>
            <p:ph type="ctrTitle"/>
          </p:nvPr>
        </p:nvSpPr>
        <p:spPr/>
        <p:txBody>
          <a:bodyPr/>
          <a:lstStyle/>
          <a:p>
            <a:r>
              <a:rPr lang="en-US" dirty="0"/>
              <a:t>LaTeX</a:t>
            </a:r>
          </a:p>
        </p:txBody>
      </p:sp>
      <p:sp>
        <p:nvSpPr>
          <p:cNvPr id="8" name="Content Placeholder 7">
            <a:extLst>
              <a:ext uri="{FF2B5EF4-FFF2-40B4-BE49-F238E27FC236}">
                <a16:creationId xmlns:a16="http://schemas.microsoft.com/office/drawing/2014/main" id="{3D38F68A-7104-4485-8646-75C99B7D93E2}"/>
              </a:ext>
            </a:extLst>
          </p:cNvPr>
          <p:cNvSpPr>
            <a:spLocks noGrp="1"/>
          </p:cNvSpPr>
          <p:nvPr>
            <p:ph sz="quarter" idx="10"/>
          </p:nvPr>
        </p:nvSpPr>
        <p:spPr/>
        <p:txBody>
          <a:bodyPr>
            <a:normAutofit/>
          </a:bodyPr>
          <a:lstStyle/>
          <a:p>
            <a:pPr marL="342900" indent="-342900">
              <a:buFont typeface="Arial" panose="020B0604020202020204" pitchFamily="34" charset="0"/>
              <a:buChar char="•"/>
            </a:pPr>
            <a:r>
              <a:rPr lang="en-US" sz="2400" dirty="0"/>
              <a:t>LaTeX is a text-based typesetting system that is often used to create technical documents</a:t>
            </a:r>
          </a:p>
          <a:p>
            <a:pPr marL="342900" indent="-342900">
              <a:buFont typeface="Arial" panose="020B0604020202020204" pitchFamily="34" charset="0"/>
              <a:buChar char="•"/>
            </a:pPr>
            <a:r>
              <a:rPr lang="en-US" sz="2400" dirty="0"/>
              <a:t>It contains a lot of codes identified with a backslash character that are used to configure the appearance of the document</a:t>
            </a:r>
          </a:p>
          <a:p>
            <a:pPr marL="342900" indent="-342900">
              <a:buFont typeface="Arial" panose="020B0604020202020204" pitchFamily="34" charset="0"/>
              <a:buChar char="•"/>
            </a:pPr>
            <a:r>
              <a:rPr lang="en-US" sz="2400" dirty="0"/>
              <a:t>However, you need to know only a subset to produce math content.</a:t>
            </a:r>
          </a:p>
        </p:txBody>
      </p:sp>
      <p:pic>
        <p:nvPicPr>
          <p:cNvPr id="11" name="Content Placeholder 10">
            <a:extLst>
              <a:ext uri="{FF2B5EF4-FFF2-40B4-BE49-F238E27FC236}">
                <a16:creationId xmlns:a16="http://schemas.microsoft.com/office/drawing/2014/main" id="{5026EBEA-3101-4E44-8D66-F5256AD9D191}"/>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4973379" y="2219933"/>
            <a:ext cx="3715268" cy="2667372"/>
          </a:xfrm>
        </p:spPr>
      </p:pic>
      <p:sp>
        <p:nvSpPr>
          <p:cNvPr id="5" name="Slide Number Placeholder 4">
            <a:extLst>
              <a:ext uri="{FF2B5EF4-FFF2-40B4-BE49-F238E27FC236}">
                <a16:creationId xmlns:a16="http://schemas.microsoft.com/office/drawing/2014/main" id="{5AAB0A3E-4F78-4CC1-A64E-D8DF13C4EE36}"/>
              </a:ext>
            </a:extLst>
          </p:cNvPr>
          <p:cNvSpPr>
            <a:spLocks noGrp="1"/>
          </p:cNvSpPr>
          <p:nvPr>
            <p:ph type="sldNum" sz="quarter" idx="11"/>
          </p:nvPr>
        </p:nvSpPr>
        <p:spPr/>
        <p:txBody>
          <a:bodyPr/>
          <a:lstStyle/>
          <a:p>
            <a:fld id="{CCCA1E73-8E84-49CD-93F4-B3B8626091A0}" type="slidenum">
              <a:rPr lang="en-US" smtClean="0"/>
              <a:pPr/>
              <a:t>90</a:t>
            </a:fld>
            <a:endParaRPr lang="en-US"/>
          </a:p>
        </p:txBody>
      </p:sp>
    </p:spTree>
    <p:extLst>
      <p:ext uri="{BB962C8B-B14F-4D97-AF65-F5344CB8AC3E}">
        <p14:creationId xmlns:p14="http://schemas.microsoft.com/office/powerpoint/2010/main" val="8133694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8AD-5309-4A35-B33F-755A1E34FA3B}"/>
              </a:ext>
            </a:extLst>
          </p:cNvPr>
          <p:cNvSpPr>
            <a:spLocks noGrp="1"/>
          </p:cNvSpPr>
          <p:nvPr>
            <p:ph type="title"/>
          </p:nvPr>
        </p:nvSpPr>
        <p:spPr/>
        <p:txBody>
          <a:bodyPr/>
          <a:lstStyle/>
          <a:p>
            <a:r>
              <a:rPr lang="en-US" dirty="0"/>
              <a:t>Example LaTeX for Math</a:t>
            </a:r>
          </a:p>
        </p:txBody>
      </p:sp>
      <p:sp>
        <p:nvSpPr>
          <p:cNvPr id="6" name="Content Placeholder 5">
            <a:extLst>
              <a:ext uri="{FF2B5EF4-FFF2-40B4-BE49-F238E27FC236}">
                <a16:creationId xmlns:a16="http://schemas.microsoft.com/office/drawing/2014/main" id="{98C5C64C-329A-43DB-B77C-2A38B9E68A4D}"/>
              </a:ext>
            </a:extLst>
          </p:cNvPr>
          <p:cNvSpPr>
            <a:spLocks noGrp="1"/>
          </p:cNvSpPr>
          <p:nvPr>
            <p:ph sz="quarter" idx="10"/>
          </p:nvPr>
        </p:nvSpPr>
        <p:spPr/>
        <p:txBody>
          <a:bodyPr/>
          <a:lstStyle/>
          <a:p>
            <a:pPr marL="342900" indent="-342900">
              <a:buClr>
                <a:schemeClr val="bg1"/>
              </a:buClr>
              <a:buFont typeface="Arial" panose="020B0604020202020204" pitchFamily="34" charset="0"/>
              <a:buChar char="•"/>
            </a:pPr>
            <a:r>
              <a:rPr lang="en-US" dirty="0"/>
              <a:t>LaTeX math content usually appears between delimiters:</a:t>
            </a:r>
          </a:p>
          <a:p>
            <a:pPr marL="1085850" lvl="1" indent="-342900">
              <a:buClr>
                <a:schemeClr val="bg1"/>
              </a:buClr>
              <a:buFont typeface="Arial" panose="020B0604020202020204" pitchFamily="34" charset="0"/>
              <a:buChar char="‒"/>
            </a:pPr>
            <a:r>
              <a:rPr lang="en-US" dirty="0">
                <a:solidFill>
                  <a:schemeClr val="accent6"/>
                </a:solidFill>
              </a:rPr>
              <a:t>$ </a:t>
            </a:r>
            <a:r>
              <a:rPr lang="en-US" dirty="0" err="1">
                <a:solidFill>
                  <a:schemeClr val="accent6"/>
                </a:solidFill>
              </a:rPr>
              <a:t>x+y</a:t>
            </a:r>
            <a:r>
              <a:rPr lang="en-US" dirty="0">
                <a:solidFill>
                  <a:schemeClr val="accent6"/>
                </a:solidFill>
              </a:rPr>
              <a:t> $    </a:t>
            </a:r>
            <a:r>
              <a:rPr lang="en-US" dirty="0"/>
              <a:t>(or often two $$ are used: </a:t>
            </a:r>
            <a:r>
              <a:rPr lang="en-US" dirty="0">
                <a:solidFill>
                  <a:schemeClr val="accent6"/>
                </a:solidFill>
              </a:rPr>
              <a:t>$$ </a:t>
            </a:r>
            <a:r>
              <a:rPr lang="en-US" dirty="0" err="1">
                <a:solidFill>
                  <a:schemeClr val="accent6"/>
                </a:solidFill>
              </a:rPr>
              <a:t>x+y</a:t>
            </a:r>
            <a:r>
              <a:rPr lang="en-US" dirty="0">
                <a:solidFill>
                  <a:schemeClr val="accent6"/>
                </a:solidFill>
              </a:rPr>
              <a:t> $$)</a:t>
            </a:r>
          </a:p>
          <a:p>
            <a:pPr marL="1085850" lvl="1" indent="-342900">
              <a:buClr>
                <a:schemeClr val="bg1"/>
              </a:buClr>
              <a:buFont typeface="Arial" panose="020B0604020202020204" pitchFamily="34" charset="0"/>
              <a:buChar char="‒"/>
            </a:pPr>
            <a:r>
              <a:rPr lang="en-US" dirty="0">
                <a:solidFill>
                  <a:schemeClr val="accent6"/>
                </a:solidFill>
              </a:rPr>
              <a:t>\( </a:t>
            </a:r>
            <a:r>
              <a:rPr lang="en-US" dirty="0" err="1">
                <a:solidFill>
                  <a:schemeClr val="accent6"/>
                </a:solidFill>
              </a:rPr>
              <a:t>x+y</a:t>
            </a:r>
            <a:r>
              <a:rPr lang="en-US" dirty="0">
                <a:solidFill>
                  <a:schemeClr val="accent6"/>
                </a:solidFill>
              </a:rPr>
              <a:t> \)</a:t>
            </a:r>
          </a:p>
          <a:p>
            <a:pPr marL="1085850" lvl="1" indent="-342900">
              <a:buClr>
                <a:schemeClr val="bg1"/>
              </a:buClr>
              <a:buFont typeface="Arial" panose="020B0604020202020204" pitchFamily="34" charset="0"/>
              <a:buChar char="‒"/>
            </a:pPr>
            <a:r>
              <a:rPr lang="en-US" dirty="0">
                <a:solidFill>
                  <a:schemeClr val="accent6"/>
                </a:solidFill>
              </a:rPr>
              <a:t>\[ </a:t>
            </a:r>
            <a:r>
              <a:rPr lang="en-US" dirty="0" err="1">
                <a:solidFill>
                  <a:schemeClr val="accent6"/>
                </a:solidFill>
              </a:rPr>
              <a:t>x+y</a:t>
            </a:r>
            <a:r>
              <a:rPr lang="en-US" dirty="0">
                <a:solidFill>
                  <a:schemeClr val="accent6"/>
                </a:solidFill>
              </a:rPr>
              <a:t> \]</a:t>
            </a:r>
          </a:p>
          <a:p>
            <a:pPr marL="342900" indent="-342900">
              <a:buClr>
                <a:schemeClr val="bg1"/>
              </a:buClr>
              <a:buFont typeface="Arial" panose="020B0604020202020204" pitchFamily="34" charset="0"/>
              <a:buChar char="•"/>
            </a:pPr>
            <a:r>
              <a:rPr lang="en-US" dirty="0"/>
              <a:t>Subscripts are written as </a:t>
            </a:r>
            <a:r>
              <a:rPr lang="en-US" dirty="0">
                <a:solidFill>
                  <a:schemeClr val="accent6"/>
                </a:solidFill>
              </a:rPr>
              <a:t>$</a:t>
            </a:r>
            <a:r>
              <a:rPr lang="en-US" dirty="0" err="1">
                <a:solidFill>
                  <a:schemeClr val="accent6"/>
                </a:solidFill>
              </a:rPr>
              <a:t>a_b</a:t>
            </a:r>
            <a:r>
              <a:rPr lang="en-US" dirty="0">
                <a:solidFill>
                  <a:schemeClr val="accent6"/>
                </a:solidFill>
              </a:rPr>
              <a:t>$ </a:t>
            </a:r>
            <a:r>
              <a:rPr lang="en-US" dirty="0"/>
              <a:t>and superscripts are written as </a:t>
            </a:r>
            <a:r>
              <a:rPr lang="en-US" dirty="0">
                <a:solidFill>
                  <a:schemeClr val="accent6"/>
                </a:solidFill>
              </a:rPr>
              <a:t>$</a:t>
            </a:r>
            <a:r>
              <a:rPr lang="en-US" dirty="0" err="1">
                <a:solidFill>
                  <a:schemeClr val="accent6"/>
                </a:solidFill>
              </a:rPr>
              <a:t>a^b</a:t>
            </a:r>
            <a:r>
              <a:rPr lang="en-US" dirty="0">
                <a:solidFill>
                  <a:schemeClr val="accent6"/>
                </a:solidFill>
              </a:rPr>
              <a:t>$</a:t>
            </a:r>
            <a:r>
              <a:rPr lang="en-US" dirty="0"/>
              <a:t>. If a sub/superscript needs multiple terms, braces are used to enclose it: </a:t>
            </a:r>
            <a:r>
              <a:rPr lang="en-US" dirty="0">
                <a:solidFill>
                  <a:schemeClr val="accent6"/>
                </a:solidFill>
              </a:rPr>
              <a:t>$x^{n-1}$</a:t>
            </a:r>
          </a:p>
          <a:p>
            <a:pPr marL="342900" indent="-342900">
              <a:buClr>
                <a:schemeClr val="bg1"/>
              </a:buClr>
              <a:buFont typeface="Arial" panose="020B0604020202020204" pitchFamily="34" charset="0"/>
              <a:buChar char="•"/>
            </a:pPr>
            <a:r>
              <a:rPr lang="en-US" dirty="0"/>
              <a:t>A simple fraction is made like so: </a:t>
            </a:r>
            <a:r>
              <a:rPr lang="en-US" dirty="0">
                <a:solidFill>
                  <a:schemeClr val="accent6"/>
                </a:solidFill>
              </a:rPr>
              <a:t>$\frac{</a:t>
            </a:r>
            <a:r>
              <a:rPr lang="en-US" dirty="0" err="1">
                <a:solidFill>
                  <a:schemeClr val="accent6"/>
                </a:solidFill>
              </a:rPr>
              <a:t>x+y</a:t>
            </a:r>
            <a:r>
              <a:rPr lang="en-US" dirty="0">
                <a:solidFill>
                  <a:schemeClr val="accent6"/>
                </a:solidFill>
              </a:rPr>
              <a:t>}{x-y}$</a:t>
            </a:r>
          </a:p>
          <a:p>
            <a:pPr marL="342900" indent="-342900">
              <a:buClr>
                <a:schemeClr val="bg1"/>
              </a:buClr>
              <a:buFont typeface="Arial" panose="020B0604020202020204" pitchFamily="34" charset="0"/>
              <a:buChar char="•"/>
            </a:pPr>
            <a:r>
              <a:rPr lang="en-US" dirty="0"/>
              <a:t>LaTeX is accepted by MathJax, Microsoft’s Insert Equation editor, </a:t>
            </a:r>
            <a:r>
              <a:rPr lang="en-US" dirty="0" err="1"/>
              <a:t>rMarkdown</a:t>
            </a:r>
            <a:r>
              <a:rPr lang="en-US" dirty="0"/>
              <a:t>, and many online equation editors.</a:t>
            </a:r>
          </a:p>
        </p:txBody>
      </p:sp>
      <p:sp>
        <p:nvSpPr>
          <p:cNvPr id="5" name="Slide Number Placeholder 4">
            <a:extLst>
              <a:ext uri="{FF2B5EF4-FFF2-40B4-BE49-F238E27FC236}">
                <a16:creationId xmlns:a16="http://schemas.microsoft.com/office/drawing/2014/main" id="{A8EBB046-836F-49DC-80F1-4C9733EEEEE4}"/>
              </a:ext>
            </a:extLst>
          </p:cNvPr>
          <p:cNvSpPr>
            <a:spLocks noGrp="1"/>
          </p:cNvSpPr>
          <p:nvPr>
            <p:ph type="sldNum" sz="quarter" idx="11"/>
          </p:nvPr>
        </p:nvSpPr>
        <p:spPr/>
        <p:txBody>
          <a:bodyPr/>
          <a:lstStyle/>
          <a:p>
            <a:fld id="{CCCA1E73-8E84-49CD-93F4-B3B8626091A0}" type="slidenum">
              <a:rPr lang="en-US" smtClean="0"/>
              <a:pPr/>
              <a:t>91</a:t>
            </a:fld>
            <a:endParaRPr lang="en-US"/>
          </a:p>
        </p:txBody>
      </p:sp>
    </p:spTree>
    <p:extLst>
      <p:ext uri="{BB962C8B-B14F-4D97-AF65-F5344CB8AC3E}">
        <p14:creationId xmlns:p14="http://schemas.microsoft.com/office/powerpoint/2010/main" val="12933020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8141-40A4-786C-E311-C004ACD1F60F}"/>
              </a:ext>
            </a:extLst>
          </p:cNvPr>
          <p:cNvSpPr>
            <a:spLocks noGrp="1"/>
          </p:cNvSpPr>
          <p:nvPr>
            <p:ph type="title"/>
          </p:nvPr>
        </p:nvSpPr>
        <p:spPr/>
        <p:txBody>
          <a:bodyPr/>
          <a:lstStyle/>
          <a:p>
            <a:r>
              <a:rPr lang="en-US" dirty="0" err="1"/>
              <a:t>AsciiMath</a:t>
            </a:r>
            <a:endParaRPr lang="en-US" dirty="0"/>
          </a:p>
        </p:txBody>
      </p:sp>
      <p:sp>
        <p:nvSpPr>
          <p:cNvPr id="3" name="Content Placeholder 2">
            <a:extLst>
              <a:ext uri="{FF2B5EF4-FFF2-40B4-BE49-F238E27FC236}">
                <a16:creationId xmlns:a16="http://schemas.microsoft.com/office/drawing/2014/main" id="{FC336CE1-8C3B-6FE3-A930-384E57224376}"/>
              </a:ext>
            </a:extLst>
          </p:cNvPr>
          <p:cNvSpPr>
            <a:spLocks noGrp="1"/>
          </p:cNvSpPr>
          <p:nvPr>
            <p:ph sz="quarter" idx="10"/>
          </p:nvPr>
        </p:nvSpPr>
        <p:spPr>
          <a:xfrm>
            <a:off x="228600" y="1060704"/>
            <a:ext cx="8677800" cy="1522022"/>
          </a:xfrm>
        </p:spPr>
        <p:txBody>
          <a:bodyPr/>
          <a:lstStyle/>
          <a:p>
            <a:pPr marL="342900" indent="-342900">
              <a:buClr>
                <a:schemeClr val="bg1"/>
              </a:buClr>
              <a:buFont typeface="Arial" panose="020B0604020202020204" pitchFamily="34" charset="0"/>
              <a:buChar char="•"/>
            </a:pPr>
            <a:r>
              <a:rPr lang="en-US" dirty="0"/>
              <a:t>Besides LaTeX, a common text (linear) math format is </a:t>
            </a:r>
            <a:r>
              <a:rPr lang="en-US" dirty="0" err="1"/>
              <a:t>AsciiMath</a:t>
            </a:r>
            <a:endParaRPr lang="en-US" dirty="0"/>
          </a:p>
          <a:p>
            <a:pPr marL="342900" indent="-342900">
              <a:buClr>
                <a:schemeClr val="bg1"/>
              </a:buClr>
              <a:buFont typeface="Arial" panose="020B0604020202020204" pitchFamily="34" charset="0"/>
              <a:buChar char="•"/>
            </a:pPr>
            <a:r>
              <a:rPr lang="en-US" dirty="0"/>
              <a:t>It is very much like how formulas are written in programming languages</a:t>
            </a:r>
          </a:p>
          <a:p>
            <a:pPr marL="342900" indent="-342900">
              <a:buClr>
                <a:schemeClr val="bg1"/>
              </a:buClr>
              <a:buFont typeface="Arial" panose="020B0604020202020204" pitchFamily="34" charset="0"/>
              <a:buChar char="•"/>
            </a:pPr>
            <a:r>
              <a:rPr lang="en-US" dirty="0"/>
              <a:t>http://asciimath.org/</a:t>
            </a:r>
          </a:p>
        </p:txBody>
      </p:sp>
      <p:sp>
        <p:nvSpPr>
          <p:cNvPr id="5" name="Slide Number Placeholder 4">
            <a:extLst>
              <a:ext uri="{FF2B5EF4-FFF2-40B4-BE49-F238E27FC236}">
                <a16:creationId xmlns:a16="http://schemas.microsoft.com/office/drawing/2014/main" id="{5BD11F4D-BC90-2A79-8F9B-8EC170FE9A01}"/>
              </a:ext>
            </a:extLst>
          </p:cNvPr>
          <p:cNvSpPr>
            <a:spLocks noGrp="1"/>
          </p:cNvSpPr>
          <p:nvPr>
            <p:ph type="sldNum" sz="quarter" idx="11"/>
          </p:nvPr>
        </p:nvSpPr>
        <p:spPr/>
        <p:txBody>
          <a:bodyPr/>
          <a:lstStyle/>
          <a:p>
            <a:fld id="{CCCA1E73-8E84-49CD-93F4-B3B8626091A0}" type="slidenum">
              <a:rPr lang="en-US" smtClean="0"/>
              <a:pPr/>
              <a:t>92</a:t>
            </a:fld>
            <a:endParaRPr lang="en-US"/>
          </a:p>
        </p:txBody>
      </p:sp>
      <p:pic>
        <p:nvPicPr>
          <p:cNvPr id="7" name="Content Placeholder 6">
            <a:extLst>
              <a:ext uri="{FF2B5EF4-FFF2-40B4-BE49-F238E27FC236}">
                <a16:creationId xmlns:a16="http://schemas.microsoft.com/office/drawing/2014/main" id="{F2C8E68F-CD7C-4225-A434-9F500C0899B8}"/>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3"/>
          <a:srcRect b="21688"/>
          <a:stretch/>
        </p:blipFill>
        <p:spPr>
          <a:xfrm>
            <a:off x="1278661" y="3147140"/>
            <a:ext cx="6586678" cy="2748031"/>
          </a:xfrm>
          <a:prstGeom prst="rect">
            <a:avLst/>
          </a:prstGeom>
        </p:spPr>
      </p:pic>
    </p:spTree>
    <p:extLst>
      <p:ext uri="{BB962C8B-B14F-4D97-AF65-F5344CB8AC3E}">
        <p14:creationId xmlns:p14="http://schemas.microsoft.com/office/powerpoint/2010/main" val="21170709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080F-C9E2-4D84-8046-CA95C9C9D5F4}"/>
              </a:ext>
            </a:extLst>
          </p:cNvPr>
          <p:cNvSpPr>
            <a:spLocks noGrp="1"/>
          </p:cNvSpPr>
          <p:nvPr>
            <p:ph type="title"/>
          </p:nvPr>
        </p:nvSpPr>
        <p:spPr/>
        <p:txBody>
          <a:bodyPr/>
          <a:lstStyle/>
          <a:p>
            <a:r>
              <a:rPr lang="en-US" dirty="0"/>
              <a:t>Math to Math Speech Converter</a:t>
            </a:r>
          </a:p>
        </p:txBody>
      </p:sp>
      <p:pic>
        <p:nvPicPr>
          <p:cNvPr id="8" name="Content Placeholder 7" descr="webpage with a text input box for entering latex, ascii math, or math m l and controls for configuring how to convert it into speech text. A table can be seen of previous conversions.">
            <a:extLst>
              <a:ext uri="{FF2B5EF4-FFF2-40B4-BE49-F238E27FC236}">
                <a16:creationId xmlns:a16="http://schemas.microsoft.com/office/drawing/2014/main" id="{F21832AA-B68A-4ADA-9D76-AAE673CBA7C2}"/>
              </a:ext>
            </a:extLst>
          </p:cNvPr>
          <p:cNvPicPr>
            <a:picLocks noGrp="1" noChangeAspect="1"/>
          </p:cNvPicPr>
          <p:nvPr>
            <p:ph sz="quarter" idx="12"/>
          </p:nvPr>
        </p:nvPicPr>
        <p:blipFill>
          <a:blip r:embed="rId3"/>
          <a:stretch>
            <a:fillRect/>
          </a:stretch>
        </p:blipFill>
        <p:spPr>
          <a:xfrm>
            <a:off x="1330794" y="2675106"/>
            <a:ext cx="6482413" cy="3567409"/>
          </a:xfrm>
        </p:spPr>
      </p:pic>
      <p:sp>
        <p:nvSpPr>
          <p:cNvPr id="4" name="Content Placeholder 3">
            <a:extLst>
              <a:ext uri="{FF2B5EF4-FFF2-40B4-BE49-F238E27FC236}">
                <a16:creationId xmlns:a16="http://schemas.microsoft.com/office/drawing/2014/main" id="{6FDD9D05-24FF-4265-885E-335FBF1A07FE}"/>
              </a:ext>
            </a:extLst>
          </p:cNvPr>
          <p:cNvSpPr>
            <a:spLocks noGrp="1"/>
          </p:cNvSpPr>
          <p:nvPr>
            <p:ph sz="quarter" idx="10"/>
          </p:nvPr>
        </p:nvSpPr>
        <p:spPr/>
        <p:txBody>
          <a:bodyPr/>
          <a:lstStyle/>
          <a:p>
            <a:r>
              <a:rPr lang="en-US" dirty="0"/>
              <a:t>We created a tool that leverages MathJax to create math speech for us: </a:t>
            </a:r>
            <a:r>
              <a:rPr lang="en-US" dirty="0">
                <a:hlinkClick r:id="rId4"/>
              </a:rPr>
              <a:t>https://brichwin.pages.iu.edu/altMediaTools/mathToSpeechTextMathJax3.html</a:t>
            </a:r>
            <a:r>
              <a:rPr lang="en-US" dirty="0"/>
              <a:t> </a:t>
            </a:r>
          </a:p>
        </p:txBody>
      </p:sp>
    </p:spTree>
    <p:extLst>
      <p:ext uri="{BB962C8B-B14F-4D97-AF65-F5344CB8AC3E}">
        <p14:creationId xmlns:p14="http://schemas.microsoft.com/office/powerpoint/2010/main" val="4164117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EEB1-AEB0-4F9A-8F61-D2C68775B579}"/>
              </a:ext>
            </a:extLst>
          </p:cNvPr>
          <p:cNvSpPr>
            <a:spLocks noGrp="1"/>
          </p:cNvSpPr>
          <p:nvPr>
            <p:ph type="title"/>
          </p:nvPr>
        </p:nvSpPr>
        <p:spPr/>
        <p:txBody>
          <a:bodyPr/>
          <a:lstStyle/>
          <a:p>
            <a:r>
              <a:rPr lang="en-US" dirty="0"/>
              <a:t>DAISY Webinars on Accessible Math</a:t>
            </a:r>
          </a:p>
        </p:txBody>
      </p:sp>
      <p:pic>
        <p:nvPicPr>
          <p:cNvPr id="8" name="Content Placeholder 7" descr="The DAISY Consortium logo: Creating the best way to read and publish">
            <a:extLst>
              <a:ext uri="{FF2B5EF4-FFF2-40B4-BE49-F238E27FC236}">
                <a16:creationId xmlns:a16="http://schemas.microsoft.com/office/drawing/2014/main" id="{56D4D305-CF35-4E0B-9C39-96F5900CDF6C}"/>
              </a:ext>
            </a:extLst>
          </p:cNvPr>
          <p:cNvPicPr>
            <a:picLocks noGrp="1" noChangeAspect="1"/>
          </p:cNvPicPr>
          <p:nvPr>
            <p:ph sz="quarter" idx="10"/>
          </p:nvPr>
        </p:nvPicPr>
        <p:blipFill>
          <a:blip r:embed="rId3"/>
          <a:stretch>
            <a:fillRect/>
          </a:stretch>
        </p:blipFill>
        <p:spPr>
          <a:xfrm>
            <a:off x="2047523" y="1068671"/>
            <a:ext cx="5048955" cy="1209844"/>
          </a:xfrm>
        </p:spPr>
      </p:pic>
      <p:sp>
        <p:nvSpPr>
          <p:cNvPr id="6" name="Content Placeholder 5">
            <a:extLst>
              <a:ext uri="{FF2B5EF4-FFF2-40B4-BE49-F238E27FC236}">
                <a16:creationId xmlns:a16="http://schemas.microsoft.com/office/drawing/2014/main" id="{25D51977-1627-4697-97C0-D04DB450B990}"/>
              </a:ext>
            </a:extLst>
          </p:cNvPr>
          <p:cNvSpPr>
            <a:spLocks noGrp="1"/>
          </p:cNvSpPr>
          <p:nvPr>
            <p:ph sz="quarter" idx="12"/>
          </p:nvPr>
        </p:nvSpPr>
        <p:spPr>
          <a:xfrm>
            <a:off x="228600" y="3151762"/>
            <a:ext cx="8677800" cy="2736603"/>
          </a:xfrm>
        </p:spPr>
        <p:txBody>
          <a:bodyPr/>
          <a:lstStyle/>
          <a:p>
            <a:pPr marL="342900" indent="-342900">
              <a:buClr>
                <a:schemeClr val="bg1"/>
              </a:buClr>
              <a:buFont typeface="Arial" panose="020B0604020202020204" pitchFamily="34" charset="0"/>
              <a:buChar char="•"/>
            </a:pPr>
            <a:r>
              <a:rPr lang="en-US" dirty="0"/>
              <a:t>The DAISY Consortium produces many great online Webinars</a:t>
            </a:r>
          </a:p>
          <a:p>
            <a:pPr marL="342900" indent="-342900">
              <a:buClr>
                <a:schemeClr val="bg1"/>
              </a:buClr>
              <a:buFont typeface="Arial" panose="020B0604020202020204" pitchFamily="34" charset="0"/>
              <a:buChar char="•"/>
            </a:pPr>
            <a:r>
              <a:rPr lang="en-US" dirty="0"/>
              <a:t>Their Creating and Reading Accessible Math Webinar covers using tools to produce accessible Word, HTML, and EPUB output.</a:t>
            </a:r>
          </a:p>
          <a:p>
            <a:r>
              <a:rPr lang="en-US" dirty="0">
                <a:hlinkClick r:id="rId4"/>
              </a:rPr>
              <a:t>https://daisy.org/news-events/articles/creating-reading-accessible-math-w/</a:t>
            </a:r>
            <a:r>
              <a:rPr lang="en-US" dirty="0"/>
              <a:t> </a:t>
            </a:r>
          </a:p>
          <a:p>
            <a:endParaRPr lang="en-US" dirty="0"/>
          </a:p>
        </p:txBody>
      </p:sp>
      <p:sp>
        <p:nvSpPr>
          <p:cNvPr id="5" name="Slide Number Placeholder 4">
            <a:extLst>
              <a:ext uri="{FF2B5EF4-FFF2-40B4-BE49-F238E27FC236}">
                <a16:creationId xmlns:a16="http://schemas.microsoft.com/office/drawing/2014/main" id="{8330A98C-570B-4ED8-B0E5-DCCFB1FCE97F}"/>
              </a:ext>
            </a:extLst>
          </p:cNvPr>
          <p:cNvSpPr>
            <a:spLocks noGrp="1"/>
          </p:cNvSpPr>
          <p:nvPr>
            <p:ph type="sldNum" sz="quarter" idx="11"/>
          </p:nvPr>
        </p:nvSpPr>
        <p:spPr/>
        <p:txBody>
          <a:bodyPr/>
          <a:lstStyle/>
          <a:p>
            <a:fld id="{CCCA1E73-8E84-49CD-93F4-B3B8626091A0}" type="slidenum">
              <a:rPr lang="en-US" smtClean="0"/>
              <a:pPr/>
              <a:t>94</a:t>
            </a:fld>
            <a:endParaRPr lang="en-US"/>
          </a:p>
        </p:txBody>
      </p:sp>
    </p:spTree>
    <p:extLst>
      <p:ext uri="{BB962C8B-B14F-4D97-AF65-F5344CB8AC3E}">
        <p14:creationId xmlns:p14="http://schemas.microsoft.com/office/powerpoint/2010/main" val="21475193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4F981-81E6-4517-B4AF-B3C9597F91DE}"/>
              </a:ext>
            </a:extLst>
          </p:cNvPr>
          <p:cNvSpPr>
            <a:spLocks noGrp="1"/>
          </p:cNvSpPr>
          <p:nvPr>
            <p:ph type="title"/>
          </p:nvPr>
        </p:nvSpPr>
        <p:spPr/>
        <p:txBody>
          <a:bodyPr/>
          <a:lstStyle/>
          <a:p>
            <a:r>
              <a:rPr lang="en-US" dirty="0"/>
              <a:t>The VLC Accessible Math Guide</a:t>
            </a:r>
          </a:p>
        </p:txBody>
      </p:sp>
      <p:pic>
        <p:nvPicPr>
          <p:cNvPr id="7" name="Content Placeholder 6" descr="Cover graphic from the Accessible Math Guide showing North Carolina under the letters V L C.">
            <a:extLst>
              <a:ext uri="{FF2B5EF4-FFF2-40B4-BE49-F238E27FC236}">
                <a16:creationId xmlns:a16="http://schemas.microsoft.com/office/drawing/2014/main" id="{8FB738BD-CCFB-4DC3-82EB-27CBCBDCEDA0}"/>
              </a:ext>
            </a:extLst>
          </p:cNvPr>
          <p:cNvPicPr>
            <a:picLocks noGrp="1" noChangeAspect="1"/>
          </p:cNvPicPr>
          <p:nvPr>
            <p:ph sz="quarter" idx="10"/>
          </p:nvPr>
        </p:nvPicPr>
        <p:blipFill>
          <a:blip r:embed="rId2"/>
          <a:stretch>
            <a:fillRect/>
          </a:stretch>
        </p:blipFill>
        <p:spPr>
          <a:xfrm>
            <a:off x="3045930" y="1060450"/>
            <a:ext cx="3042615" cy="2257425"/>
          </a:xfrm>
        </p:spPr>
      </p:pic>
      <p:sp>
        <p:nvSpPr>
          <p:cNvPr id="4" name="Content Placeholder 3">
            <a:extLst>
              <a:ext uri="{FF2B5EF4-FFF2-40B4-BE49-F238E27FC236}">
                <a16:creationId xmlns:a16="http://schemas.microsoft.com/office/drawing/2014/main" id="{E581229F-C87A-45DA-9A98-EB42DEE7F500}"/>
              </a:ext>
            </a:extLst>
          </p:cNvPr>
          <p:cNvSpPr>
            <a:spLocks noGrp="1"/>
          </p:cNvSpPr>
          <p:nvPr>
            <p:ph sz="quarter" idx="12"/>
          </p:nvPr>
        </p:nvSpPr>
        <p:spPr/>
        <p:txBody>
          <a:bodyPr/>
          <a:lstStyle/>
          <a:p>
            <a:pPr marL="342900" indent="-342900">
              <a:buFont typeface="Arial" panose="020B0604020202020204" pitchFamily="34" charset="0"/>
              <a:buChar char="•"/>
            </a:pPr>
            <a:r>
              <a:rPr lang="en-US" dirty="0"/>
              <a:t>The North Carolina Community College System Virtual Learning Community has produced an amazing “Accessible Math Guide” </a:t>
            </a:r>
          </a:p>
          <a:p>
            <a:pPr marL="342900" indent="-342900">
              <a:buFont typeface="Arial" panose="020B0604020202020204" pitchFamily="34" charset="0"/>
              <a:buChar char="•"/>
            </a:pPr>
            <a:r>
              <a:rPr lang="en-US" dirty="0"/>
              <a:t>Darrin Evans will be giving “The Accessible Math Roadmap” presentation Thursday at 11:30 to discuss how the guide was developed and work through some demos from the guide.</a:t>
            </a:r>
          </a:p>
          <a:p>
            <a:pPr marL="342900" indent="-3429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47C1A3C-F223-4730-A167-EAE2D8D92F11}"/>
              </a:ext>
            </a:extLst>
          </p:cNvPr>
          <p:cNvSpPr>
            <a:spLocks noGrp="1"/>
          </p:cNvSpPr>
          <p:nvPr>
            <p:ph type="sldNum" sz="quarter" idx="11"/>
          </p:nvPr>
        </p:nvSpPr>
        <p:spPr/>
        <p:txBody>
          <a:bodyPr/>
          <a:lstStyle/>
          <a:p>
            <a:fld id="{CCCA1E73-8E84-49CD-93F4-B3B8626091A0}" type="slidenum">
              <a:rPr lang="en-US" smtClean="0"/>
              <a:pPr/>
              <a:t>95</a:t>
            </a:fld>
            <a:endParaRPr lang="en-US"/>
          </a:p>
        </p:txBody>
      </p:sp>
    </p:spTree>
    <p:extLst>
      <p:ext uri="{BB962C8B-B14F-4D97-AF65-F5344CB8AC3E}">
        <p14:creationId xmlns:p14="http://schemas.microsoft.com/office/powerpoint/2010/main" val="11601763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639680-04D8-4C1D-A538-CAB957907040}"/>
              </a:ext>
            </a:extLst>
          </p:cNvPr>
          <p:cNvSpPr>
            <a:spLocks noGrp="1"/>
          </p:cNvSpPr>
          <p:nvPr>
            <p:ph type="title"/>
          </p:nvPr>
        </p:nvSpPr>
        <p:spPr/>
        <p:txBody>
          <a:bodyPr/>
          <a:lstStyle/>
          <a:p>
            <a:r>
              <a:rPr lang="en-US" dirty="0" err="1"/>
              <a:t>Equatio</a:t>
            </a:r>
            <a:endParaRPr lang="en-US" dirty="0"/>
          </a:p>
        </p:txBody>
      </p:sp>
      <p:sp>
        <p:nvSpPr>
          <p:cNvPr id="7" name="Content Placeholder 6">
            <a:extLst>
              <a:ext uri="{FF2B5EF4-FFF2-40B4-BE49-F238E27FC236}">
                <a16:creationId xmlns:a16="http://schemas.microsoft.com/office/drawing/2014/main" id="{14E6DAE1-24F4-40E5-AFA7-FB1A027B9F0A}"/>
              </a:ext>
            </a:extLst>
          </p:cNvPr>
          <p:cNvSpPr>
            <a:spLocks noGrp="1"/>
          </p:cNvSpPr>
          <p:nvPr>
            <p:ph sz="quarter" idx="10"/>
          </p:nvPr>
        </p:nvSpPr>
        <p:spPr/>
        <p:txBody>
          <a:bodyPr/>
          <a:lstStyle/>
          <a:p>
            <a:pPr>
              <a:spcAft>
                <a:spcPts val="600"/>
              </a:spcAft>
            </a:pPr>
            <a:r>
              <a:rPr lang="en-US" dirty="0" err="1"/>
              <a:t>Equatio</a:t>
            </a:r>
            <a:r>
              <a:rPr lang="en-US" dirty="0"/>
              <a:t> is a suite of tools from </a:t>
            </a:r>
            <a:r>
              <a:rPr lang="en-US" dirty="0" err="1"/>
              <a:t>TextHelp</a:t>
            </a:r>
            <a:r>
              <a:rPr lang="en-US" dirty="0"/>
              <a:t> that can be used to create formulas using </a:t>
            </a:r>
          </a:p>
          <a:p>
            <a:pPr marL="342900" indent="-342900">
              <a:spcAft>
                <a:spcPts val="600"/>
              </a:spcAft>
              <a:buClr>
                <a:schemeClr val="bg1"/>
              </a:buClr>
              <a:buFont typeface="Arial" panose="020B0604020202020204" pitchFamily="34" charset="0"/>
              <a:buChar char="•"/>
            </a:pPr>
            <a:r>
              <a:rPr lang="en-US" dirty="0"/>
              <a:t>Text inputs</a:t>
            </a:r>
          </a:p>
          <a:p>
            <a:pPr marL="342900" indent="-342900">
              <a:spcAft>
                <a:spcPts val="600"/>
              </a:spcAft>
              <a:buClr>
                <a:schemeClr val="bg1"/>
              </a:buClr>
              <a:buFont typeface="Arial" panose="020B0604020202020204" pitchFamily="34" charset="0"/>
              <a:buChar char="•"/>
            </a:pPr>
            <a:r>
              <a:rPr lang="en-US" dirty="0"/>
              <a:t>Handwriting</a:t>
            </a:r>
          </a:p>
          <a:p>
            <a:pPr marL="342900" indent="-342900">
              <a:spcAft>
                <a:spcPts val="600"/>
              </a:spcAft>
              <a:buClr>
                <a:schemeClr val="bg1"/>
              </a:buClr>
              <a:buFont typeface="Arial" panose="020B0604020202020204" pitchFamily="34" charset="0"/>
              <a:buChar char="•"/>
            </a:pPr>
            <a:r>
              <a:rPr lang="en-US" dirty="0"/>
              <a:t>Speech</a:t>
            </a:r>
          </a:p>
          <a:p>
            <a:pPr marL="342900" indent="-342900">
              <a:spcAft>
                <a:spcPts val="600"/>
              </a:spcAft>
              <a:buClr>
                <a:schemeClr val="bg1"/>
              </a:buClr>
              <a:buFont typeface="Arial" panose="020B0604020202020204" pitchFamily="34" charset="0"/>
              <a:buChar char="•"/>
            </a:pPr>
            <a:r>
              <a:rPr lang="en-US" dirty="0"/>
              <a:t>Optical Character Recognition</a:t>
            </a:r>
          </a:p>
          <a:p>
            <a:r>
              <a:rPr lang="en-US" dirty="0"/>
              <a:t>It can also speak snips of math using text-to-speech</a:t>
            </a:r>
          </a:p>
          <a:p>
            <a:r>
              <a:rPr lang="en-US" dirty="0"/>
              <a:t>Math created with it can go into Word docs, Google docs, and anywhere MathML and </a:t>
            </a:r>
            <a:r>
              <a:rPr lang="en-US" dirty="0" err="1"/>
              <a:t>LaTex</a:t>
            </a:r>
            <a:r>
              <a:rPr lang="en-US" dirty="0"/>
              <a:t> is accepted.</a:t>
            </a:r>
          </a:p>
        </p:txBody>
      </p:sp>
      <p:sp>
        <p:nvSpPr>
          <p:cNvPr id="5" name="Slide Number Placeholder 4">
            <a:extLst>
              <a:ext uri="{FF2B5EF4-FFF2-40B4-BE49-F238E27FC236}">
                <a16:creationId xmlns:a16="http://schemas.microsoft.com/office/drawing/2014/main" id="{28581D1B-F451-45B8-9006-472AD5018384}"/>
              </a:ext>
            </a:extLst>
          </p:cNvPr>
          <p:cNvSpPr>
            <a:spLocks noGrp="1"/>
          </p:cNvSpPr>
          <p:nvPr>
            <p:ph type="sldNum" sz="quarter" idx="11"/>
          </p:nvPr>
        </p:nvSpPr>
        <p:spPr/>
        <p:txBody>
          <a:bodyPr/>
          <a:lstStyle/>
          <a:p>
            <a:fld id="{CCCA1E73-8E84-49CD-93F4-B3B8626091A0}" type="slidenum">
              <a:rPr lang="en-US" smtClean="0"/>
              <a:pPr/>
              <a:t>96</a:t>
            </a:fld>
            <a:endParaRPr lang="en-US"/>
          </a:p>
        </p:txBody>
      </p:sp>
    </p:spTree>
    <p:extLst>
      <p:ext uri="{BB962C8B-B14F-4D97-AF65-F5344CB8AC3E}">
        <p14:creationId xmlns:p14="http://schemas.microsoft.com/office/powerpoint/2010/main" val="1318718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303C-8911-F69A-AD76-F88F11DF6754}"/>
              </a:ext>
            </a:extLst>
          </p:cNvPr>
          <p:cNvSpPr>
            <a:spLocks noGrp="1"/>
          </p:cNvSpPr>
          <p:nvPr>
            <p:ph type="title"/>
          </p:nvPr>
        </p:nvSpPr>
        <p:spPr/>
        <p:txBody>
          <a:bodyPr/>
          <a:lstStyle/>
          <a:p>
            <a:r>
              <a:rPr lang="en-US" dirty="0" err="1"/>
              <a:t>Equatio</a:t>
            </a:r>
            <a:r>
              <a:rPr lang="en-US" dirty="0"/>
              <a:t> Tip</a:t>
            </a:r>
          </a:p>
        </p:txBody>
      </p:sp>
      <p:pic>
        <p:nvPicPr>
          <p:cNvPr id="8" name="Content Placeholder 7" descr="An equation entered into word via Equatio as an image. The alt-text can be seen to include both speech text and an odd sequence of characters">
            <a:extLst>
              <a:ext uri="{FF2B5EF4-FFF2-40B4-BE49-F238E27FC236}">
                <a16:creationId xmlns:a16="http://schemas.microsoft.com/office/drawing/2014/main" id="{E62DDDCE-D1FA-4248-9643-6AD6C9868193}"/>
              </a:ext>
            </a:extLst>
          </p:cNvPr>
          <p:cNvPicPr>
            <a:picLocks noGrp="1" noChangeAspect="1"/>
          </p:cNvPicPr>
          <p:nvPr>
            <p:ph sz="quarter" idx="10"/>
          </p:nvPr>
        </p:nvPicPr>
        <p:blipFill>
          <a:blip r:embed="rId3"/>
          <a:stretch>
            <a:fillRect/>
          </a:stretch>
        </p:blipFill>
        <p:spPr>
          <a:xfrm>
            <a:off x="2733080" y="1060450"/>
            <a:ext cx="3668315" cy="2257425"/>
          </a:xfrm>
          <a:prstGeom prst="rect">
            <a:avLst/>
          </a:prstGeom>
        </p:spPr>
      </p:pic>
      <p:sp>
        <p:nvSpPr>
          <p:cNvPr id="7" name="Content Placeholder 6">
            <a:extLst>
              <a:ext uri="{FF2B5EF4-FFF2-40B4-BE49-F238E27FC236}">
                <a16:creationId xmlns:a16="http://schemas.microsoft.com/office/drawing/2014/main" id="{A13B29E3-184C-4019-88D1-C16275615DB0}"/>
              </a:ext>
            </a:extLst>
          </p:cNvPr>
          <p:cNvSpPr>
            <a:spLocks noGrp="1"/>
          </p:cNvSpPr>
          <p:nvPr>
            <p:ph sz="quarter" idx="12"/>
          </p:nvPr>
        </p:nvSpPr>
        <p:spPr/>
        <p:txBody>
          <a:bodyPr/>
          <a:lstStyle/>
          <a:p>
            <a:pPr marL="342900" indent="-342900">
              <a:buClr>
                <a:schemeClr val="bg1"/>
              </a:buClr>
              <a:buFont typeface="Arial" panose="020B0604020202020204" pitchFamily="34" charset="0"/>
              <a:buChar char="•"/>
            </a:pPr>
            <a:r>
              <a:rPr lang="en-US" dirty="0"/>
              <a:t>By default, </a:t>
            </a:r>
            <a:r>
              <a:rPr lang="en-US" dirty="0" err="1"/>
              <a:t>Equatio</a:t>
            </a:r>
            <a:r>
              <a:rPr lang="en-US" dirty="0"/>
              <a:t> wants to insert an image of the math it creates</a:t>
            </a:r>
          </a:p>
          <a:p>
            <a:pPr marL="342900" indent="-342900">
              <a:buClr>
                <a:schemeClr val="bg1"/>
              </a:buClr>
              <a:buFont typeface="Arial" panose="020B0604020202020204" pitchFamily="34" charset="0"/>
              <a:buChar char="•"/>
            </a:pPr>
            <a:r>
              <a:rPr lang="en-US" dirty="0"/>
              <a:t>The alt-text will not be suitable for the visually impaired and it includes special codes used by </a:t>
            </a:r>
            <a:r>
              <a:rPr lang="en-US" dirty="0" err="1"/>
              <a:t>Equatio</a:t>
            </a:r>
            <a:r>
              <a:rPr lang="en-US" dirty="0"/>
              <a:t> for later editing of the math.</a:t>
            </a:r>
          </a:p>
          <a:p>
            <a:pPr marL="342900" indent="-342900">
              <a:buClr>
                <a:schemeClr val="bg1"/>
              </a:buClr>
              <a:buFont typeface="Arial" panose="020B0604020202020204" pitchFamily="34" charset="0"/>
              <a:buChar char="•"/>
            </a:pPr>
            <a:r>
              <a:rPr lang="en-US" dirty="0"/>
              <a:t>These codes will be spoken by screen reading </a:t>
            </a:r>
            <a:r>
              <a:rPr lang="en-US" dirty="0" err="1"/>
              <a:t>softare</a:t>
            </a:r>
            <a:endParaRPr lang="en-US" dirty="0"/>
          </a:p>
        </p:txBody>
      </p:sp>
      <p:sp>
        <p:nvSpPr>
          <p:cNvPr id="4" name="Slide Number Placeholder 3">
            <a:extLst>
              <a:ext uri="{FF2B5EF4-FFF2-40B4-BE49-F238E27FC236}">
                <a16:creationId xmlns:a16="http://schemas.microsoft.com/office/drawing/2014/main" id="{7CF4B558-E6AC-3943-40C4-218EF217C20D}"/>
              </a:ext>
            </a:extLst>
          </p:cNvPr>
          <p:cNvSpPr>
            <a:spLocks noGrp="1"/>
          </p:cNvSpPr>
          <p:nvPr>
            <p:ph type="sldNum" sz="quarter" idx="11"/>
          </p:nvPr>
        </p:nvSpPr>
        <p:spPr/>
        <p:txBody>
          <a:bodyPr/>
          <a:lstStyle/>
          <a:p>
            <a:fld id="{CCCA1E73-8E84-49CD-93F4-B3B8626091A0}" type="slidenum">
              <a:rPr lang="en-US" smtClean="0"/>
              <a:pPr/>
              <a:t>97</a:t>
            </a:fld>
            <a:endParaRPr lang="en-US"/>
          </a:p>
        </p:txBody>
      </p:sp>
    </p:spTree>
    <p:extLst>
      <p:ext uri="{BB962C8B-B14F-4D97-AF65-F5344CB8AC3E}">
        <p14:creationId xmlns:p14="http://schemas.microsoft.com/office/powerpoint/2010/main" val="22715751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3490A4-9670-4F23-A338-1F9AED5EEBB5}"/>
              </a:ext>
            </a:extLst>
          </p:cNvPr>
          <p:cNvSpPr>
            <a:spLocks noGrp="1"/>
          </p:cNvSpPr>
          <p:nvPr>
            <p:ph type="title"/>
          </p:nvPr>
        </p:nvSpPr>
        <p:spPr/>
        <p:txBody>
          <a:bodyPr/>
          <a:lstStyle/>
          <a:p>
            <a:r>
              <a:rPr lang="en-US" dirty="0"/>
              <a:t>Change the Settings to Use Word Equations</a:t>
            </a:r>
          </a:p>
        </p:txBody>
      </p:sp>
      <p:sp>
        <p:nvSpPr>
          <p:cNvPr id="8" name="Content Placeholder 7">
            <a:extLst>
              <a:ext uri="{FF2B5EF4-FFF2-40B4-BE49-F238E27FC236}">
                <a16:creationId xmlns:a16="http://schemas.microsoft.com/office/drawing/2014/main" id="{31F4B3EE-240B-4760-AE51-8FA44227F05C}"/>
              </a:ext>
            </a:extLst>
          </p:cNvPr>
          <p:cNvSpPr>
            <a:spLocks noGrp="1"/>
          </p:cNvSpPr>
          <p:nvPr>
            <p:ph sz="quarter" idx="12"/>
          </p:nvPr>
        </p:nvSpPr>
        <p:spPr/>
        <p:txBody>
          <a:bodyPr/>
          <a:lstStyle/>
          <a:p>
            <a:pPr marL="342900" indent="-342900">
              <a:buClr>
                <a:schemeClr val="bg1"/>
              </a:buClr>
              <a:buFont typeface="Arial" panose="020B0604020202020204" pitchFamily="34" charset="0"/>
              <a:buChar char="•"/>
            </a:pPr>
            <a:r>
              <a:rPr lang="en-US" dirty="0"/>
              <a:t>Go into Options, Desktop Options</a:t>
            </a:r>
          </a:p>
          <a:p>
            <a:pPr marL="342900" indent="-342900">
              <a:buClr>
                <a:schemeClr val="bg1"/>
              </a:buClr>
              <a:buFont typeface="Arial" panose="020B0604020202020204" pitchFamily="34" charset="0"/>
              <a:buChar char="•"/>
            </a:pPr>
            <a:r>
              <a:rPr lang="en-US" dirty="0"/>
              <a:t>Turn on the “Insert Math as Word Equation” to use the new Microsoft Math Objects.</a:t>
            </a:r>
          </a:p>
          <a:p>
            <a:pPr marL="342900" indent="-342900">
              <a:buClr>
                <a:schemeClr val="bg1"/>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40BACA1D-CB6B-61C8-8BCD-7C8A5DC8BFA4}"/>
              </a:ext>
            </a:extLst>
          </p:cNvPr>
          <p:cNvSpPr>
            <a:spLocks noGrp="1"/>
          </p:cNvSpPr>
          <p:nvPr>
            <p:ph type="sldNum" sz="quarter" idx="11"/>
          </p:nvPr>
        </p:nvSpPr>
        <p:spPr/>
        <p:txBody>
          <a:bodyPr/>
          <a:lstStyle/>
          <a:p>
            <a:fld id="{CCCA1E73-8E84-49CD-93F4-B3B8626091A0}" type="slidenum">
              <a:rPr lang="en-US" smtClean="0"/>
              <a:pPr/>
              <a:t>98</a:t>
            </a:fld>
            <a:endParaRPr lang="en-US"/>
          </a:p>
        </p:txBody>
      </p:sp>
      <p:pic>
        <p:nvPicPr>
          <p:cNvPr id="14" name="Content Placeholder 13">
            <a:extLst>
              <a:ext uri="{FF2B5EF4-FFF2-40B4-BE49-F238E27FC236}">
                <a16:creationId xmlns:a16="http://schemas.microsoft.com/office/drawing/2014/main" id="{C22FA0C3-1C11-476C-8271-A8592139F09A}"/>
              </a:ext>
              <a:ext uri="{C183D7F6-B498-43B3-948B-1728B52AA6E4}">
                <adec:decorative xmlns:adec="http://schemas.microsoft.com/office/drawing/2017/decorative" val="1"/>
              </a:ext>
            </a:extLst>
          </p:cNvPr>
          <p:cNvPicPr>
            <a:picLocks noGrp="1" noChangeAspect="1"/>
          </p:cNvPicPr>
          <p:nvPr>
            <p:ph sz="quarter" idx="10"/>
          </p:nvPr>
        </p:nvPicPr>
        <p:blipFill>
          <a:blip r:embed="rId2"/>
          <a:stretch>
            <a:fillRect/>
          </a:stretch>
        </p:blipFill>
        <p:spPr>
          <a:xfrm>
            <a:off x="2419245" y="1060450"/>
            <a:ext cx="4295985" cy="2257425"/>
          </a:xfrm>
        </p:spPr>
      </p:pic>
    </p:spTree>
    <p:extLst>
      <p:ext uri="{BB962C8B-B14F-4D97-AF65-F5344CB8AC3E}">
        <p14:creationId xmlns:p14="http://schemas.microsoft.com/office/powerpoint/2010/main" val="10952042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7D3D1-A2D9-5601-3A28-9984EE4297C2}"/>
              </a:ext>
            </a:extLst>
          </p:cNvPr>
          <p:cNvSpPr>
            <a:spLocks noGrp="1"/>
          </p:cNvSpPr>
          <p:nvPr>
            <p:ph type="title"/>
          </p:nvPr>
        </p:nvSpPr>
        <p:spPr/>
        <p:txBody>
          <a:bodyPr>
            <a:normAutofit fontScale="90000"/>
          </a:bodyPr>
          <a:lstStyle/>
          <a:p>
            <a:r>
              <a:rPr lang="en-US" dirty="0"/>
              <a:t>Change the Settings to Use Word Equations</a:t>
            </a:r>
            <a:r>
              <a:rPr lang="en-US" sz="2700" dirty="0"/>
              <a:t> (2)</a:t>
            </a:r>
            <a:endParaRPr lang="en-US" dirty="0"/>
          </a:p>
        </p:txBody>
      </p:sp>
      <p:pic>
        <p:nvPicPr>
          <p:cNvPr id="15" name="Content Placeholder 14" descr="The microsoft math objects show up with a special boarder. Controls exist on each side of the object that can be used to modify the format,alignment, etc.">
            <a:extLst>
              <a:ext uri="{FF2B5EF4-FFF2-40B4-BE49-F238E27FC236}">
                <a16:creationId xmlns:a16="http://schemas.microsoft.com/office/drawing/2014/main" id="{BD3E255A-49A1-4F35-9B9C-B8DE3170AAD9}"/>
              </a:ext>
            </a:extLst>
          </p:cNvPr>
          <p:cNvPicPr>
            <a:picLocks noGrp="1" noChangeAspect="1"/>
          </p:cNvPicPr>
          <p:nvPr>
            <p:ph sz="quarter" idx="10"/>
          </p:nvPr>
        </p:nvPicPr>
        <p:blipFill>
          <a:blip r:embed="rId3"/>
          <a:stretch>
            <a:fillRect/>
          </a:stretch>
        </p:blipFill>
        <p:spPr>
          <a:xfrm>
            <a:off x="2433085" y="1060450"/>
            <a:ext cx="4268305" cy="2257425"/>
          </a:xfrm>
        </p:spPr>
      </p:pic>
      <p:sp>
        <p:nvSpPr>
          <p:cNvPr id="12" name="Content Placeholder 11">
            <a:extLst>
              <a:ext uri="{FF2B5EF4-FFF2-40B4-BE49-F238E27FC236}">
                <a16:creationId xmlns:a16="http://schemas.microsoft.com/office/drawing/2014/main" id="{541BF5D7-65F5-4AD9-B2D0-BC880F57BE8D}"/>
              </a:ext>
            </a:extLst>
          </p:cNvPr>
          <p:cNvSpPr>
            <a:spLocks noGrp="1"/>
          </p:cNvSpPr>
          <p:nvPr>
            <p:ph sz="quarter" idx="12"/>
          </p:nvPr>
        </p:nvSpPr>
        <p:spPr/>
        <p:txBody>
          <a:bodyPr/>
          <a:lstStyle/>
          <a:p>
            <a:pPr marL="342900" indent="-342900">
              <a:buClr>
                <a:schemeClr val="bg1"/>
              </a:buClr>
              <a:buFont typeface="Arial" panose="020B0604020202020204" pitchFamily="34" charset="0"/>
              <a:buChar char="•"/>
            </a:pPr>
            <a:r>
              <a:rPr lang="en-US" dirty="0"/>
              <a:t>Now the inserted math will be in the more accessible Microsoft Math object format.</a:t>
            </a:r>
          </a:p>
        </p:txBody>
      </p:sp>
      <p:sp>
        <p:nvSpPr>
          <p:cNvPr id="5" name="Slide Number Placeholder 4">
            <a:extLst>
              <a:ext uri="{FF2B5EF4-FFF2-40B4-BE49-F238E27FC236}">
                <a16:creationId xmlns:a16="http://schemas.microsoft.com/office/drawing/2014/main" id="{27C94B3B-9125-2CB7-6106-973B4EE3D376}"/>
              </a:ext>
            </a:extLst>
          </p:cNvPr>
          <p:cNvSpPr>
            <a:spLocks noGrp="1"/>
          </p:cNvSpPr>
          <p:nvPr>
            <p:ph type="sldNum" sz="quarter" idx="11"/>
          </p:nvPr>
        </p:nvSpPr>
        <p:spPr/>
        <p:txBody>
          <a:bodyPr/>
          <a:lstStyle/>
          <a:p>
            <a:fld id="{CCCA1E73-8E84-49CD-93F4-B3B8626091A0}" type="slidenum">
              <a:rPr lang="en-US" smtClean="0"/>
              <a:pPr/>
              <a:t>99</a:t>
            </a:fld>
            <a:endParaRPr lang="en-US"/>
          </a:p>
        </p:txBody>
      </p:sp>
    </p:spTree>
    <p:extLst>
      <p:ext uri="{BB962C8B-B14F-4D97-AF65-F5344CB8AC3E}">
        <p14:creationId xmlns:p14="http://schemas.microsoft.com/office/powerpoint/2010/main" val="2605402633"/>
      </p:ext>
    </p:extLst>
  </p:cSld>
  <p:clrMapOvr>
    <a:masterClrMapping/>
  </p:clrMapOvr>
</p:sld>
</file>

<file path=ppt/theme/theme1.xml><?xml version="1.0" encoding="utf-8"?>
<a:theme xmlns:a="http://schemas.openxmlformats.org/drawingml/2006/main" name="Mai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EA0D6"/>
      </a:hlink>
      <a:folHlink>
        <a:srgbClr val="3EA0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4DCF6A4586FA4991CF421231B024A5" ma:contentTypeVersion="12" ma:contentTypeDescription="Create a new document." ma:contentTypeScope="" ma:versionID="57787a2c2bc9ce6476fd7ce189575f01">
  <xsd:schema xmlns:xsd="http://www.w3.org/2001/XMLSchema" xmlns:xs="http://www.w3.org/2001/XMLSchema" xmlns:p="http://schemas.microsoft.com/office/2006/metadata/properties" xmlns:ns2="1209ccb1-1ba9-49c1-b21c-57698013a74d" xmlns:ns3="0e9f4f7a-58bf-433b-8230-0801f1ed4cc2" targetNamespace="http://schemas.microsoft.com/office/2006/metadata/properties" ma:root="true" ma:fieldsID="322dcc78188d56465479393af813041e" ns2:_="" ns3:_="">
    <xsd:import namespace="1209ccb1-1ba9-49c1-b21c-57698013a74d"/>
    <xsd:import namespace="0e9f4f7a-58bf-433b-8230-0801f1ed4c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9ccb1-1ba9-49c1-b21c-57698013a7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9f4f7a-58bf-433b-8230-0801f1ed4cc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8C8384-B177-4DFA-BF7C-A502B6136F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9ccb1-1ba9-49c1-b21c-57698013a74d"/>
    <ds:schemaRef ds:uri="0e9f4f7a-58bf-433b-8230-0801f1ed4c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schemas.microsoft.com/office/2006/documentManagement/types"/>
    <ds:schemaRef ds:uri="http://purl.org/dc/dcmitype/"/>
    <ds:schemaRef ds:uri="0e9f4f7a-58bf-433b-8230-0801f1ed4cc2"/>
    <ds:schemaRef ds:uri="http://purl.org/dc/elements/1.1/"/>
    <ds:schemaRef ds:uri="http://schemas.openxmlformats.org/package/2006/metadata/core-properties"/>
    <ds:schemaRef ds:uri="http://www.w3.org/XML/1998/namespace"/>
    <ds:schemaRef ds:uri="1209ccb1-1ba9-49c1-b21c-57698013a74d"/>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12393</TotalTime>
  <Words>7024</Words>
  <Application>Microsoft Office PowerPoint</Application>
  <PresentationFormat>On-screen Show (4:3)</PresentationFormat>
  <Paragraphs>685</Paragraphs>
  <Slides>108</Slides>
  <Notes>58</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108</vt:i4>
      </vt:variant>
    </vt:vector>
  </HeadingPairs>
  <TitlesOfParts>
    <vt:vector size="118" baseType="lpstr">
      <vt:lpstr>Arial</vt:lpstr>
      <vt:lpstr>Calibri</vt:lpstr>
      <vt:lpstr>Cambria Math</vt:lpstr>
      <vt:lpstr>Courier New</vt:lpstr>
      <vt:lpstr>Helvetica</vt:lpstr>
      <vt:lpstr>Helvetica Neue</vt:lpstr>
      <vt:lpstr>Open Sans</vt:lpstr>
      <vt:lpstr>Segoe UI</vt:lpstr>
      <vt:lpstr>Wingdings</vt:lpstr>
      <vt:lpstr>Main</vt:lpstr>
      <vt:lpstr>Why Special Attention to Spoken Electronic Math Content is Necessary</vt:lpstr>
      <vt:lpstr>A Downside of Embossed Braille Materials</vt:lpstr>
      <vt:lpstr>Electronic Braille Has Its Downsides Too</vt:lpstr>
      <vt:lpstr>Math in eTexts</vt:lpstr>
      <vt:lpstr>Math Content as Plain Text</vt:lpstr>
      <vt:lpstr>“Complicated” Math Obviously Fails</vt:lpstr>
      <vt:lpstr>Math Content Is Often an Image w/o Alt-Text</vt:lpstr>
      <vt:lpstr>The W3C has a Math Markup Standard: MathML</vt:lpstr>
      <vt:lpstr>MathML is easily embedded into HTML5</vt:lpstr>
      <vt:lpstr>MathML can be:</vt:lpstr>
      <vt:lpstr>Browser Support for MathML</vt:lpstr>
      <vt:lpstr>Enter the MathJax JavaScript Display Engine</vt:lpstr>
      <vt:lpstr>How to Create Accessible Math in the Canvas Learning Management System (LMS)?</vt:lpstr>
      <vt:lpstr>We Started Promoting Electronic Math</vt:lpstr>
      <vt:lpstr>All is Good, Right? Let’s Put It to the Test!</vt:lpstr>
      <vt:lpstr>Demo Math Quiz Question</vt:lpstr>
      <vt:lpstr>The Math Quiz as Read by JAWS</vt:lpstr>
      <vt:lpstr>The Quiz Question Answer</vt:lpstr>
      <vt:lpstr>The Quiz Question Answer (2)</vt:lpstr>
      <vt:lpstr>Problems Experienced with Accessible Math</vt:lpstr>
      <vt:lpstr>Troubleshooting</vt:lpstr>
      <vt:lpstr>Samples of Potentially Ambiguous MathML</vt:lpstr>
      <vt:lpstr>How Should a Screen Reader Speak Math?</vt:lpstr>
      <vt:lpstr>How Should a Screen Reader Speak Math? (2)</vt:lpstr>
      <vt:lpstr>First Handbook for Spoken Mathematics?</vt:lpstr>
      <vt:lpstr>Enter the Grammars for Speaking Math</vt:lpstr>
      <vt:lpstr>The MathSpeak Grammar</vt:lpstr>
      <vt:lpstr>MathSpeak Core Specification</vt:lpstr>
      <vt:lpstr>The ClearSpeak Grammar</vt:lpstr>
      <vt:lpstr>ClearSpeak Grammar Spec, Tutorial, History</vt:lpstr>
      <vt:lpstr>The SimpleSpeak Grammar</vt:lpstr>
      <vt:lpstr>Examples of the Speech Grammars</vt:lpstr>
      <vt:lpstr>Examples of the Speech Grammars - 1</vt:lpstr>
      <vt:lpstr>Examples of the Speech Grammars - 2</vt:lpstr>
      <vt:lpstr>Examples of the Speech Grammars - 3</vt:lpstr>
      <vt:lpstr>Examples of the Speech Grammars - 4</vt:lpstr>
      <vt:lpstr>Examples of the Speech Grammars - 5</vt:lpstr>
      <vt:lpstr>Examples of the Speech Grammars - 6</vt:lpstr>
      <vt:lpstr>How Screen-Readers Speak Math in Web Pages</vt:lpstr>
      <vt:lpstr>JAWS - HTML - Case of the missing plus signs</vt:lpstr>
      <vt:lpstr>JAWS – Required Punctuation Setting</vt:lpstr>
      <vt:lpstr>JAWS - HTML – Square Roots</vt:lpstr>
      <vt:lpstr>JAWS – HTML – Trig Functions</vt:lpstr>
      <vt:lpstr>JAWS – HTML – Fractions</vt:lpstr>
      <vt:lpstr>JAWS – HTML – Superscripts</vt:lpstr>
      <vt:lpstr>VoiceOver MacOS - HTML – Square Roots</vt:lpstr>
      <vt:lpstr>VoiceOver MacOS – HTML – Trig Functions</vt:lpstr>
      <vt:lpstr>VoiceOver MacOS – HTML – Fractions</vt:lpstr>
      <vt:lpstr>VoiceOver MacOS – HTML – Superscripts</vt:lpstr>
      <vt:lpstr>How Screen-Readers Read Math in Word Documents</vt:lpstr>
      <vt:lpstr>JAWS – Word with Microsoft Math Objects</vt:lpstr>
      <vt:lpstr>VoiceOver – Word with Microsoft Math Objects</vt:lpstr>
      <vt:lpstr>Reported the issue to Vispero</vt:lpstr>
      <vt:lpstr>NVDA + MathPlayer in Word Requirements</vt:lpstr>
      <vt:lpstr>Neil Soiffer on Where MathPlayer Works</vt:lpstr>
      <vt:lpstr>NVDA with MathPlayer’s Default Settings</vt:lpstr>
      <vt:lpstr>Be Aware of MathPlayer’s Default Settings</vt:lpstr>
      <vt:lpstr>NVDA and MathPlayer Set to Read for Blindness</vt:lpstr>
      <vt:lpstr>MathPlayer’s Future Under Wiris is Uncertain</vt:lpstr>
      <vt:lpstr>MathCAT Plug-In For NVDA</vt:lpstr>
      <vt:lpstr>MathCAT Plug-in for NVDA Settings Dialog</vt:lpstr>
      <vt:lpstr>Straight Math Speech Will Not Always Cut It</vt:lpstr>
      <vt:lpstr>Students May Need to Learn Expression Explorers</vt:lpstr>
      <vt:lpstr>MathJax and an Expression Explorer Demo</vt:lpstr>
      <vt:lpstr>Configure MathJax for the Explorer - 1</vt:lpstr>
      <vt:lpstr>Configure MathJax for the Explorer - 2</vt:lpstr>
      <vt:lpstr>Configure MathJax for the Explorer - 3</vt:lpstr>
      <vt:lpstr>Configure MathJax for the Explorer - 4</vt:lpstr>
      <vt:lpstr>Configure MathJax for the Explorer - 5</vt:lpstr>
      <vt:lpstr>Configure MathJax for the Explorer - 6</vt:lpstr>
      <vt:lpstr>Explore the Expression Using Arrow Keys</vt:lpstr>
      <vt:lpstr>Wouldn’t It Be Great to Have the Explorer Speak Without Needing a Screen Reader?</vt:lpstr>
      <vt:lpstr>Talking MathJax</vt:lpstr>
      <vt:lpstr>Talking MathJax (2)</vt:lpstr>
      <vt:lpstr>Summaries of Screen Readers and Consuming Math Content - JAWS</vt:lpstr>
      <vt:lpstr>Summaries of Screen Readers and Consuming Math Content – JAWS (2)</vt:lpstr>
      <vt:lpstr>Summaries of Screen Readers and Consuming Math Content – VoiceOver (Mac OS)</vt:lpstr>
      <vt:lpstr>Summaries of Screen Readers and Consuming Math Content – VoiceOver (Mac OS) (2)</vt:lpstr>
      <vt:lpstr>Summaries of Screen Readers and Consuming Math Content – NVDA (Windows)</vt:lpstr>
      <vt:lpstr>Summaries of Screen Readers and Consuming Math Content – NVDA + MathCAT</vt:lpstr>
      <vt:lpstr>Summaries of Screen Readers and Consuming Math Content – MathPlayer</vt:lpstr>
      <vt:lpstr>Summaries of Screen Readers and Consuming Math Content – MathPlayer (2)</vt:lpstr>
      <vt:lpstr>Student Sentiments on Electronic Math</vt:lpstr>
      <vt:lpstr>More Sentiments on Electronic Math</vt:lpstr>
      <vt:lpstr>What about PDFs?</vt:lpstr>
      <vt:lpstr>Google Docs</vt:lpstr>
      <vt:lpstr>Katex Is Another MathML Rendering Library</vt:lpstr>
      <vt:lpstr>How to Tell if Katex Is Being Used</vt:lpstr>
      <vt:lpstr>Katex Is Evident When Inspecting the DOM</vt:lpstr>
      <vt:lpstr>LaTeX</vt:lpstr>
      <vt:lpstr>Example LaTeX for Math</vt:lpstr>
      <vt:lpstr>AsciiMath</vt:lpstr>
      <vt:lpstr>Math to Math Speech Converter</vt:lpstr>
      <vt:lpstr>DAISY Webinars on Accessible Math</vt:lpstr>
      <vt:lpstr>The VLC Accessible Math Guide</vt:lpstr>
      <vt:lpstr>Equatio</vt:lpstr>
      <vt:lpstr>Equatio Tip</vt:lpstr>
      <vt:lpstr>Change the Settings to Use Word Equations</vt:lpstr>
      <vt:lpstr>Change the Settings to Use Word Equations (2)</vt:lpstr>
      <vt:lpstr>Microsoft’s “Insert Equation” Tool</vt:lpstr>
      <vt:lpstr>Linear vs Professional Formats</vt:lpstr>
      <vt:lpstr>Powerful Speech Tool MathTalk Is No More</vt:lpstr>
      <vt:lpstr>JAWS Braille Math Editor</vt:lpstr>
      <vt:lpstr>Desmos Braille-Demo</vt:lpstr>
      <vt:lpstr>Other Braille Math Input Systems Are  in Development That Support Sighted Users</vt:lpstr>
      <vt:lpstr>Some take aways</vt:lpstr>
      <vt:lpstr>Tools Should Be Better – Let’s Raise the Bar</vt:lpstr>
      <vt:lpstr>Thoughts… Discussion…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V261 Technology in Public Affairs</dc:title>
  <dc:creator>Brian Richwine</dc:creator>
  <cp:lastModifiedBy>Richwine, Brian L</cp:lastModifiedBy>
  <cp:revision>100</cp:revision>
  <dcterms:created xsi:type="dcterms:W3CDTF">2020-09-01T01:48:58Z</dcterms:created>
  <dcterms:modified xsi:type="dcterms:W3CDTF">2022-11-15T14:50:14Z</dcterms:modified>
</cp:coreProperties>
</file>