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73"/>
  </p:notesMasterIdLst>
  <p:handoutMasterIdLst>
    <p:handoutMasterId r:id="rId74"/>
  </p:handoutMasterIdLst>
  <p:sldIdLst>
    <p:sldId id="435" r:id="rId5"/>
    <p:sldId id="561" r:id="rId6"/>
    <p:sldId id="437" r:id="rId7"/>
    <p:sldId id="585" r:id="rId8"/>
    <p:sldId id="506" r:id="rId9"/>
    <p:sldId id="521" r:id="rId10"/>
    <p:sldId id="508" r:id="rId11"/>
    <p:sldId id="525" r:id="rId12"/>
    <p:sldId id="613" r:id="rId13"/>
    <p:sldId id="614" r:id="rId14"/>
    <p:sldId id="562" r:id="rId15"/>
    <p:sldId id="573" r:id="rId16"/>
    <p:sldId id="574" r:id="rId17"/>
    <p:sldId id="546" r:id="rId18"/>
    <p:sldId id="575" r:id="rId19"/>
    <p:sldId id="532" r:id="rId20"/>
    <p:sldId id="615" r:id="rId21"/>
    <p:sldId id="531" r:id="rId22"/>
    <p:sldId id="533" r:id="rId23"/>
    <p:sldId id="621" r:id="rId24"/>
    <p:sldId id="563" r:id="rId25"/>
    <p:sldId id="577" r:id="rId26"/>
    <p:sldId id="578" r:id="rId27"/>
    <p:sldId id="579" r:id="rId28"/>
    <p:sldId id="580" r:id="rId29"/>
    <p:sldId id="581" r:id="rId30"/>
    <p:sldId id="582" r:id="rId31"/>
    <p:sldId id="584" r:id="rId32"/>
    <p:sldId id="544" r:id="rId33"/>
    <p:sldId id="315" r:id="rId34"/>
    <p:sldId id="357" r:id="rId35"/>
    <p:sldId id="556" r:id="rId36"/>
    <p:sldId id="559" r:id="rId37"/>
    <p:sldId id="560" r:id="rId38"/>
    <p:sldId id="553" r:id="rId39"/>
    <p:sldId id="554" r:id="rId40"/>
    <p:sldId id="358" r:id="rId41"/>
    <p:sldId id="569" r:id="rId42"/>
    <p:sldId id="586" r:id="rId43"/>
    <p:sldId id="587" r:id="rId44"/>
    <p:sldId id="391" r:id="rId45"/>
    <p:sldId id="367" r:id="rId46"/>
    <p:sldId id="360" r:id="rId47"/>
    <p:sldId id="364" r:id="rId48"/>
    <p:sldId id="365" r:id="rId49"/>
    <p:sldId id="366" r:id="rId50"/>
    <p:sldId id="375" r:id="rId51"/>
    <p:sldId id="589" r:id="rId52"/>
    <p:sldId id="590" r:id="rId53"/>
    <p:sldId id="377" r:id="rId54"/>
    <p:sldId id="376" r:id="rId55"/>
    <p:sldId id="388" r:id="rId56"/>
    <p:sldId id="591" r:id="rId57"/>
    <p:sldId id="592" r:id="rId58"/>
    <p:sldId id="593" r:id="rId59"/>
    <p:sldId id="595" r:id="rId60"/>
    <p:sldId id="362" r:id="rId61"/>
    <p:sldId id="369" r:id="rId62"/>
    <p:sldId id="385" r:id="rId63"/>
    <p:sldId id="372" r:id="rId64"/>
    <p:sldId id="368" r:id="rId65"/>
    <p:sldId id="390" r:id="rId66"/>
    <p:sldId id="389" r:id="rId67"/>
    <p:sldId id="370" r:id="rId68"/>
    <p:sldId id="386" r:id="rId69"/>
    <p:sldId id="380" r:id="rId70"/>
    <p:sldId id="373" r:id="rId71"/>
    <p:sldId id="37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9FAC1C-C8C2-4CD5-8C02-282736539FBB}">
          <p14:sldIdLst>
            <p14:sldId id="435"/>
            <p14:sldId id="561"/>
            <p14:sldId id="437"/>
            <p14:sldId id="585"/>
            <p14:sldId id="506"/>
          </p14:sldIdLst>
        </p14:section>
        <p14:section name="Group Discussion" id="{AA49BD60-A1D4-40F5-AE73-AF6E887F6A26}">
          <p14:sldIdLst>
            <p14:sldId id="521"/>
            <p14:sldId id="508"/>
            <p14:sldId id="525"/>
            <p14:sldId id="613"/>
            <p14:sldId id="614"/>
          </p14:sldIdLst>
        </p14:section>
        <p14:section name="Braille" id="{19E3908F-E418-4CAF-95BD-6AE87831FD5F}">
          <p14:sldIdLst>
            <p14:sldId id="562"/>
            <p14:sldId id="573"/>
            <p14:sldId id="574"/>
            <p14:sldId id="546"/>
            <p14:sldId id="575"/>
            <p14:sldId id="532"/>
            <p14:sldId id="615"/>
            <p14:sldId id="531"/>
            <p14:sldId id="533"/>
            <p14:sldId id="621"/>
            <p14:sldId id="563"/>
            <p14:sldId id="577"/>
            <p14:sldId id="578"/>
            <p14:sldId id="579"/>
            <p14:sldId id="580"/>
            <p14:sldId id="581"/>
            <p14:sldId id="582"/>
            <p14:sldId id="584"/>
            <p14:sldId id="544"/>
          </p14:sldIdLst>
        </p14:section>
        <p14:section name="Images" id="{5749AA5F-2EDC-4058-AE38-99A6A2BBF602}">
          <p14:sldIdLst>
            <p14:sldId id="315"/>
            <p14:sldId id="357"/>
            <p14:sldId id="556"/>
            <p14:sldId id="559"/>
            <p14:sldId id="560"/>
            <p14:sldId id="553"/>
            <p14:sldId id="554"/>
            <p14:sldId id="358"/>
            <p14:sldId id="569"/>
            <p14:sldId id="586"/>
            <p14:sldId id="587"/>
            <p14:sldId id="391"/>
            <p14:sldId id="367"/>
            <p14:sldId id="360"/>
            <p14:sldId id="364"/>
            <p14:sldId id="365"/>
            <p14:sldId id="366"/>
            <p14:sldId id="375"/>
            <p14:sldId id="589"/>
            <p14:sldId id="590"/>
            <p14:sldId id="377"/>
            <p14:sldId id="376"/>
            <p14:sldId id="388"/>
            <p14:sldId id="591"/>
            <p14:sldId id="592"/>
            <p14:sldId id="593"/>
            <p14:sldId id="595"/>
            <p14:sldId id="362"/>
            <p14:sldId id="369"/>
            <p14:sldId id="385"/>
            <p14:sldId id="372"/>
            <p14:sldId id="368"/>
            <p14:sldId id="390"/>
            <p14:sldId id="389"/>
            <p14:sldId id="370"/>
            <p14:sldId id="386"/>
            <p14:sldId id="380"/>
            <p14:sldId id="373"/>
            <p14:sldId id="374"/>
          </p14:sldIdLst>
        </p14:section>
      </p14:sectionLst>
    </p:ext>
    <p:ext uri="{EFAFB233-063F-42B5-8137-9DF3F51BA10A}">
      <p15:sldGuideLst xmlns:p15="http://schemas.microsoft.com/office/powerpoint/2012/main">
        <p15:guide id="1" orient="horz" pos="4247">
          <p15:clr>
            <a:srgbClr val="A4A3A4"/>
          </p15:clr>
        </p15:guide>
        <p15:guide id="2" pos="3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E9A95"/>
    <a:srgbClr val="382E25"/>
    <a:srgbClr val="C17945"/>
    <a:srgbClr val="31526A"/>
    <a:srgbClr val="690304"/>
    <a:srgbClr val="252626"/>
    <a:srgbClr val="A6A6A6"/>
    <a:srgbClr val="C6BFBB"/>
    <a:srgbClr val="ED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89526" autoAdjust="0"/>
  </p:normalViewPr>
  <p:slideViewPr>
    <p:cSldViewPr snapToGrid="0">
      <p:cViewPr varScale="1">
        <p:scale>
          <a:sx n="92" d="100"/>
          <a:sy n="92" d="100"/>
        </p:scale>
        <p:origin x="462" y="78"/>
      </p:cViewPr>
      <p:guideLst>
        <p:guide orient="horz" pos="4247"/>
        <p:guide pos="395"/>
      </p:guideLst>
    </p:cSldViewPr>
  </p:slideViewPr>
  <p:outlineViewPr>
    <p:cViewPr>
      <p:scale>
        <a:sx n="33" d="100"/>
        <a:sy n="33" d="100"/>
      </p:scale>
      <p:origin x="0" y="-65178"/>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11/14/2022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11/14/2022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ailleauthority.org/terminology-ueb-mathscience-and-ueb-nemet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railleauthority.org/terminology-ueb-mathscience-and-ueb-nemeth"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a801301.us.archive.org/34/items/introductiontobr00byhe/introductiontobr00byh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An accessible word version of this presentation is available on the AHG site and in the resources. Ask the presenters for it if you cannot find it. This PowerPoint file was designed with accessibility in mind. The slides contain open URLs (usually at the bottom) so sighted viewers can see the URL to reproduce it if desired. The word version contains more accessible links with descriptive text.</a:t>
            </a:r>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85816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Terminology: UEB Math/Science and UEB with Nemeth | Braille Authority of North America</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19</a:t>
            </a:fld>
            <a:endParaRPr lang="en-US"/>
          </a:p>
        </p:txBody>
      </p:sp>
    </p:spTree>
    <p:extLst>
      <p:ext uri="{BB962C8B-B14F-4D97-AF65-F5344CB8AC3E}">
        <p14:creationId xmlns:p14="http://schemas.microsoft.com/office/powerpoint/2010/main" val="2373626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Terminology: UEB Math/Science and UEB with Nemeth | Braille Authority of North America</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20</a:t>
            </a:fld>
            <a:endParaRPr lang="en-US"/>
          </a:p>
        </p:txBody>
      </p:sp>
    </p:spTree>
    <p:extLst>
      <p:ext uri="{BB962C8B-B14F-4D97-AF65-F5344CB8AC3E}">
        <p14:creationId xmlns:p14="http://schemas.microsoft.com/office/powerpoint/2010/main" val="27570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https://www.pathstoliteracy.org/resource/project-inspire/</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22</a:t>
            </a:fld>
            <a:endParaRPr lang="en-US"/>
          </a:p>
        </p:txBody>
      </p:sp>
    </p:spTree>
    <p:extLst>
      <p:ext uri="{BB962C8B-B14F-4D97-AF65-F5344CB8AC3E}">
        <p14:creationId xmlns:p14="http://schemas.microsoft.com/office/powerpoint/2010/main" val="183780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https://www.tsbvi.edu/statewide-resources/professional-development/online-learning?t=261</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23</a:t>
            </a:fld>
            <a:endParaRPr lang="en-US"/>
          </a:p>
        </p:txBody>
      </p:sp>
    </p:spTree>
    <p:extLst>
      <p:ext uri="{BB962C8B-B14F-4D97-AF65-F5344CB8AC3E}">
        <p14:creationId xmlns:p14="http://schemas.microsoft.com/office/powerpoint/2010/main" val="405255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https://nfb.org/programs-services/braille-certification/mathematics-braille-transcribing</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24</a:t>
            </a:fld>
            <a:endParaRPr lang="en-US"/>
          </a:p>
        </p:txBody>
      </p:sp>
    </p:spTree>
    <p:extLst>
      <p:ext uri="{BB962C8B-B14F-4D97-AF65-F5344CB8AC3E}">
        <p14:creationId xmlns:p14="http://schemas.microsoft.com/office/powerpoint/2010/main" val="203163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26</a:t>
            </a:fld>
            <a:endParaRPr lang="en-US"/>
          </a:p>
        </p:txBody>
      </p:sp>
    </p:spTree>
    <p:extLst>
      <p:ext uri="{BB962C8B-B14F-4D97-AF65-F5344CB8AC3E}">
        <p14:creationId xmlns:p14="http://schemas.microsoft.com/office/powerpoint/2010/main" val="1350874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31</a:t>
            </a:fld>
            <a:endParaRPr lang="en-US"/>
          </a:p>
        </p:txBody>
      </p:sp>
    </p:spTree>
    <p:extLst>
      <p:ext uri="{BB962C8B-B14F-4D97-AF65-F5344CB8AC3E}">
        <p14:creationId xmlns:p14="http://schemas.microsoft.com/office/powerpoint/2010/main" val="67437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https://www.wgbh.org/foundation/ncam/guidelines/effective-practices-for-description-of-science-content-within-digital-talking-books</a:t>
            </a:r>
          </a:p>
        </p:txBody>
      </p:sp>
      <p:sp>
        <p:nvSpPr>
          <p:cNvPr id="4" name="Slide Number Placeholder 3"/>
          <p:cNvSpPr>
            <a:spLocks noGrp="1"/>
          </p:cNvSpPr>
          <p:nvPr>
            <p:ph type="sldNum" sz="quarter" idx="5"/>
          </p:nvPr>
        </p:nvSpPr>
        <p:spPr/>
        <p:txBody>
          <a:bodyPr/>
          <a:lstStyle/>
          <a:p>
            <a:fld id="{9706D261-4ACC-5E49-97C5-9D8FD2D9A3AF}" type="slidenum">
              <a:rPr lang="en-US" smtClean="0"/>
              <a:t>32</a:t>
            </a:fld>
            <a:endParaRPr lang="en-US"/>
          </a:p>
        </p:txBody>
      </p:sp>
    </p:spTree>
    <p:extLst>
      <p:ext uri="{BB962C8B-B14F-4D97-AF65-F5344CB8AC3E}">
        <p14:creationId xmlns:p14="http://schemas.microsoft.com/office/powerpoint/2010/main" val="3886465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NWEA image description guidelines are based on our 5 description principles: validity, brevity, clarity, language complexity, and drill-down organization. The guidelines review concepts such as item integrity, fairness, and the unique challenges image description writers face in the context of assessment. Additionally, the document discusses common difficulties with making assessment materials accessible, including issues of visual bias and cueing the correct response. The guidelines are written in a reference format, to best enable users to find guidelines for the specific type of image they are describing.</a:t>
            </a:r>
          </a:p>
        </p:txBody>
      </p:sp>
      <p:sp>
        <p:nvSpPr>
          <p:cNvPr id="4" name="Slide Number Placeholder 3"/>
          <p:cNvSpPr>
            <a:spLocks noGrp="1"/>
          </p:cNvSpPr>
          <p:nvPr>
            <p:ph type="sldNum" sz="quarter" idx="5"/>
          </p:nvPr>
        </p:nvSpPr>
        <p:spPr/>
        <p:txBody>
          <a:bodyPr/>
          <a:lstStyle/>
          <a:p>
            <a:fld id="{9706D261-4ACC-5E49-97C5-9D8FD2D9A3AF}" type="slidenum">
              <a:rPr lang="en-US" smtClean="0"/>
              <a:t>35</a:t>
            </a:fld>
            <a:endParaRPr lang="en-US"/>
          </a:p>
        </p:txBody>
      </p:sp>
    </p:spTree>
    <p:extLst>
      <p:ext uri="{BB962C8B-B14F-4D97-AF65-F5344CB8AC3E}">
        <p14:creationId xmlns:p14="http://schemas.microsoft.com/office/powerpoint/2010/main" val="401589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https://www.wgbh.org/foundation/ncam/guidelines/guidelines-for-describing-images-for-assessments</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36</a:t>
            </a:fld>
            <a:endParaRPr lang="en-US"/>
          </a:p>
        </p:txBody>
      </p:sp>
    </p:spTree>
    <p:extLst>
      <p:ext uri="{BB962C8B-B14F-4D97-AF65-F5344CB8AC3E}">
        <p14:creationId xmlns:p14="http://schemas.microsoft.com/office/powerpoint/2010/main" val="660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significant amount of science, technology, engineering and mathematics (STEM) information is presented visually, from graphs and tables to diagrams and math equations. Students and professionals in the STEM fields who are blind or have low vision must find methods of accessing, working with, and publishing STEM content. </a:t>
            </a:r>
          </a:p>
          <a:p>
            <a:r>
              <a:rPr lang="en-US" dirty="0"/>
              <a:t>In many cases, they rely on assistants to read and describe images in order to stay current with content in their fields of study. </a:t>
            </a:r>
          </a:p>
          <a:p>
            <a:r>
              <a:rPr lang="en-US" dirty="0"/>
              <a:t>Access to text through electronic files and assistive technologies has the promise to make possible a great deal of independence for these individuals.</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a:t>
            </a:fld>
            <a:endParaRPr lang="en-US"/>
          </a:p>
        </p:txBody>
      </p:sp>
    </p:spTree>
    <p:extLst>
      <p:ext uri="{BB962C8B-B14F-4D97-AF65-F5344CB8AC3E}">
        <p14:creationId xmlns:p14="http://schemas.microsoft.com/office/powerpoint/2010/main" val="2549025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https://www.brailleauthority.org/tg/web-manual/index.html</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38</a:t>
            </a:fld>
            <a:endParaRPr lang="en-US"/>
          </a:p>
        </p:txBody>
      </p:sp>
    </p:spTree>
    <p:extLst>
      <p:ext uri="{BB962C8B-B14F-4D97-AF65-F5344CB8AC3E}">
        <p14:creationId xmlns:p14="http://schemas.microsoft.com/office/powerpoint/2010/main" val="1520083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42</a:t>
            </a:fld>
            <a:endParaRPr lang="en-US"/>
          </a:p>
        </p:txBody>
      </p:sp>
    </p:spTree>
    <p:extLst>
      <p:ext uri="{BB962C8B-B14F-4D97-AF65-F5344CB8AC3E}">
        <p14:creationId xmlns:p14="http://schemas.microsoft.com/office/powerpoint/2010/main" val="441112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45</a:t>
            </a:fld>
            <a:endParaRPr lang="en-US"/>
          </a:p>
        </p:txBody>
      </p:sp>
    </p:spTree>
    <p:extLst>
      <p:ext uri="{BB962C8B-B14F-4D97-AF65-F5344CB8AC3E}">
        <p14:creationId xmlns:p14="http://schemas.microsoft.com/office/powerpoint/2010/main" val="3914833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49</a:t>
            </a:fld>
            <a:endParaRPr lang="en-US"/>
          </a:p>
        </p:txBody>
      </p:sp>
    </p:spTree>
    <p:extLst>
      <p:ext uri="{BB962C8B-B14F-4D97-AF65-F5344CB8AC3E}">
        <p14:creationId xmlns:p14="http://schemas.microsoft.com/office/powerpoint/2010/main" val="856485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51</a:t>
            </a:fld>
            <a:endParaRPr lang="en-US"/>
          </a:p>
        </p:txBody>
      </p:sp>
    </p:spTree>
    <p:extLst>
      <p:ext uri="{BB962C8B-B14F-4D97-AF65-F5344CB8AC3E}">
        <p14:creationId xmlns:p14="http://schemas.microsoft.com/office/powerpoint/2010/main" val="317624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52</a:t>
            </a:fld>
            <a:endParaRPr lang="en-US"/>
          </a:p>
        </p:txBody>
      </p:sp>
    </p:spTree>
    <p:extLst>
      <p:ext uri="{BB962C8B-B14F-4D97-AF65-F5344CB8AC3E}">
        <p14:creationId xmlns:p14="http://schemas.microsoft.com/office/powerpoint/2010/main" val="2627402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54</a:t>
            </a:fld>
            <a:endParaRPr lang="en-US"/>
          </a:p>
        </p:txBody>
      </p:sp>
    </p:spTree>
    <p:extLst>
      <p:ext uri="{BB962C8B-B14F-4D97-AF65-F5344CB8AC3E}">
        <p14:creationId xmlns:p14="http://schemas.microsoft.com/office/powerpoint/2010/main" val="4195966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contain the tactile tour using MathSpeak Grammar for the math content:</a:t>
            </a:r>
          </a:p>
          <a:p>
            <a:r>
              <a:rPr lang="en-US" sz="1200" kern="1200" dirty="0">
                <a:solidFill>
                  <a:schemeClr val="tx1"/>
                </a:solidFill>
                <a:effectLst/>
                <a:latin typeface="+mn-lt"/>
                <a:ea typeface="+mn-ea"/>
                <a:cs typeface="+mn-cs"/>
              </a:rPr>
              <a:t>[Begin tactile tour]</a:t>
            </a:r>
          </a:p>
          <a:p>
            <a:r>
              <a:rPr lang="en-US" sz="1200" kern="1200" dirty="0">
                <a:solidFill>
                  <a:schemeClr val="tx1"/>
                </a:solidFill>
                <a:effectLst/>
                <a:latin typeface="+mn-lt"/>
                <a:ea typeface="+mn-ea"/>
                <a:cs typeface="+mn-cs"/>
              </a:rPr>
              <a:t>Function plot of  [Begin math] y equals 2 x squared minus x Superscript 4 [End math] on a Cartesian graph with the origin centered at the middle of the graph. The x-y axes are marked with medium-width solid lines and are drawn from negative 3 to 3 with tick marks in increments of 1. The axes are labeled at y equals 2, x equals negative 1, and at x equals 1. The x-axis and the function’s curve are highlighted in four colors that represent four different domains of x. For each domain, listed from left to right, the x-axis line and function curve’s share the same line style:</a:t>
            </a:r>
          </a:p>
          <a:p>
            <a:pPr lvl="0"/>
            <a:r>
              <a:rPr lang="en-US" sz="1200" kern="1200" dirty="0">
                <a:solidFill>
                  <a:schemeClr val="tx1"/>
                </a:solidFill>
                <a:effectLst/>
                <a:latin typeface="+mn-lt"/>
                <a:ea typeface="+mn-ea"/>
                <a:cs typeface="+mn-cs"/>
              </a:rPr>
              <a:t>Bullet: For the green domain x equals left-parenthesis negative infinity comma negative 1 right-bracket, a thick dashed line is used.</a:t>
            </a:r>
          </a:p>
          <a:p>
            <a:pPr lvl="0"/>
            <a:r>
              <a:rPr lang="en-US" sz="1200" kern="1200" dirty="0">
                <a:solidFill>
                  <a:schemeClr val="tx1"/>
                </a:solidFill>
                <a:effectLst/>
                <a:latin typeface="+mn-lt"/>
                <a:ea typeface="+mn-ea"/>
                <a:cs typeface="+mn-cs"/>
              </a:rPr>
              <a:t>Bullet: For the red domain x equals left-bracket negative 1 comma 0 right bracket, a thin solid line is used.</a:t>
            </a:r>
          </a:p>
          <a:p>
            <a:pPr lvl="0"/>
            <a:r>
              <a:rPr lang="en-US" sz="1200" kern="1200" dirty="0">
                <a:solidFill>
                  <a:schemeClr val="tx1"/>
                </a:solidFill>
                <a:effectLst/>
                <a:latin typeface="+mn-lt"/>
                <a:ea typeface="+mn-ea"/>
                <a:cs typeface="+mn-cs"/>
              </a:rPr>
              <a:t>Bullet: For the blue domain x equals left-bracket 0 comma 1 right-bracket, a thin dashed line is used.</a:t>
            </a:r>
          </a:p>
          <a:p>
            <a:pPr lvl="0"/>
            <a:r>
              <a:rPr lang="en-US" sz="1200" kern="1200" dirty="0">
                <a:solidFill>
                  <a:schemeClr val="tx1"/>
                </a:solidFill>
                <a:effectLst/>
                <a:latin typeface="+mn-lt"/>
                <a:ea typeface="+mn-ea"/>
                <a:cs typeface="+mn-cs"/>
              </a:rPr>
              <a:t>Bullet: For the black domain x equals left-bracket 1 comma infinity right-parenthesis, a thick solid line is used.</a:t>
            </a:r>
          </a:p>
          <a:p>
            <a:r>
              <a:rPr lang="en-US" sz="1200" kern="1200" dirty="0">
                <a:solidFill>
                  <a:schemeClr val="tx1"/>
                </a:solidFill>
                <a:effectLst/>
                <a:latin typeface="+mn-lt"/>
                <a:ea typeface="+mn-ea"/>
                <a:cs typeface="+mn-cs"/>
              </a:rPr>
              <a:t>In the positive x-axis domain, the function goes through the origin rising exponentially to y equals 1 at x equals 1 and then drops exponentially towards negative infinity passing y equals negative 3 around x equals 1.75. The function’s curve is mirrored around the y-axis.</a:t>
            </a:r>
          </a:p>
          <a:p>
            <a:r>
              <a:rPr lang="en-US" dirty="0"/>
              <a:t>[End tactile tour]</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56</a:t>
            </a:fld>
            <a:endParaRPr lang="en-US"/>
          </a:p>
        </p:txBody>
      </p:sp>
    </p:spTree>
    <p:extLst>
      <p:ext uri="{BB962C8B-B14F-4D97-AF65-F5344CB8AC3E}">
        <p14:creationId xmlns:p14="http://schemas.microsoft.com/office/powerpoint/2010/main" val="395470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59</a:t>
            </a:fld>
            <a:endParaRPr lang="en-US"/>
          </a:p>
        </p:txBody>
      </p:sp>
    </p:spTree>
    <p:extLst>
      <p:ext uri="{BB962C8B-B14F-4D97-AF65-F5344CB8AC3E}">
        <p14:creationId xmlns:p14="http://schemas.microsoft.com/office/powerpoint/2010/main" val="335594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64</a:t>
            </a:fld>
            <a:endParaRPr lang="en-US"/>
          </a:p>
        </p:txBody>
      </p:sp>
    </p:spTree>
    <p:extLst>
      <p:ext uri="{BB962C8B-B14F-4D97-AF65-F5344CB8AC3E}">
        <p14:creationId xmlns:p14="http://schemas.microsoft.com/office/powerpoint/2010/main" val="422680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a:t>
            </a:fld>
            <a:endParaRPr lang="en-US"/>
          </a:p>
        </p:txBody>
      </p:sp>
    </p:spTree>
    <p:extLst>
      <p:ext uri="{BB962C8B-B14F-4D97-AF65-F5344CB8AC3E}">
        <p14:creationId xmlns:p14="http://schemas.microsoft.com/office/powerpoint/2010/main" val="3407545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65</a:t>
            </a:fld>
            <a:endParaRPr lang="en-US"/>
          </a:p>
        </p:txBody>
      </p:sp>
    </p:spTree>
    <p:extLst>
      <p:ext uri="{BB962C8B-B14F-4D97-AF65-F5344CB8AC3E}">
        <p14:creationId xmlns:p14="http://schemas.microsoft.com/office/powerpoint/2010/main" val="19745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67</a:t>
            </a:fld>
            <a:endParaRPr lang="en-US"/>
          </a:p>
        </p:txBody>
      </p:sp>
    </p:spTree>
    <p:extLst>
      <p:ext uri="{BB962C8B-B14F-4D97-AF65-F5344CB8AC3E}">
        <p14:creationId xmlns:p14="http://schemas.microsoft.com/office/powerpoint/2010/main" val="807524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68</a:t>
            </a:fld>
            <a:endParaRPr lang="en-US"/>
          </a:p>
        </p:txBody>
      </p:sp>
    </p:spTree>
    <p:extLst>
      <p:ext uri="{BB962C8B-B14F-4D97-AF65-F5344CB8AC3E}">
        <p14:creationId xmlns:p14="http://schemas.microsoft.com/office/powerpoint/2010/main" val="366924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Places where STEM content is found.</a:t>
            </a:r>
          </a:p>
        </p:txBody>
      </p:sp>
      <p:sp>
        <p:nvSpPr>
          <p:cNvPr id="4" name="Slide Number Placeholder 3"/>
          <p:cNvSpPr>
            <a:spLocks noGrp="1"/>
          </p:cNvSpPr>
          <p:nvPr>
            <p:ph type="sldNum" sz="quarter" idx="5"/>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339692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a:t>
            </a:fld>
            <a:endParaRPr lang="en-US"/>
          </a:p>
        </p:txBody>
      </p:sp>
    </p:spTree>
    <p:extLst>
      <p:ext uri="{BB962C8B-B14F-4D97-AF65-F5344CB8AC3E}">
        <p14:creationId xmlns:p14="http://schemas.microsoft.com/office/powerpoint/2010/main" val="228424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hear that if a student with blindness wants to study technical materials, that they need to learn braille. So, what are the braille math formats?</a:t>
            </a:r>
          </a:p>
        </p:txBody>
      </p:sp>
      <p:sp>
        <p:nvSpPr>
          <p:cNvPr id="4" name="Slide Number Placeholder 3"/>
          <p:cNvSpPr>
            <a:spLocks noGrp="1"/>
          </p:cNvSpPr>
          <p:nvPr>
            <p:ph type="sldNum" sz="quarter" idx="5"/>
          </p:nvPr>
        </p:nvSpPr>
        <p:spPr/>
        <p:txBody>
          <a:bodyPr/>
          <a:lstStyle/>
          <a:p>
            <a:fld id="{9706D261-4ACC-5E49-97C5-9D8FD2D9A3AF}" type="slidenum">
              <a:rPr lang="en-US" smtClean="0"/>
              <a:t>11</a:t>
            </a:fld>
            <a:endParaRPr lang="en-US"/>
          </a:p>
        </p:txBody>
      </p:sp>
    </p:spTree>
    <p:extLst>
      <p:ext uri="{BB962C8B-B14F-4D97-AF65-F5344CB8AC3E}">
        <p14:creationId xmlns:p14="http://schemas.microsoft.com/office/powerpoint/2010/main" val="499265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An Introduction to Braille Mathematics: Based on The Nemeth Braille Code for Mathematics and Science Notation, 1972 (archive.org)</a:t>
            </a:r>
            <a:r>
              <a:rPr lang="en-US" dirty="0"/>
              <a:t> </a:t>
            </a:r>
          </a:p>
          <a:p>
            <a:r>
              <a:rPr lang="en-US" dirty="0"/>
              <a:t>https://ia801301.us.archive.org/34/items/introductiontobr00byhe/introductiontobr00byhe.pdf </a:t>
            </a:r>
          </a:p>
        </p:txBody>
      </p:sp>
      <p:sp>
        <p:nvSpPr>
          <p:cNvPr id="4" name="Slide Number Placeholder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346168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the Board of BANA could not reach consensus regarding the establishment of a single standard code for technical materials for braille in the United States. BANA both adopted UEB as a complete code and the Nemeth Code within UEB context.</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16</a:t>
            </a:fld>
            <a:endParaRPr lang="en-US"/>
          </a:p>
        </p:txBody>
      </p:sp>
    </p:spTree>
    <p:extLst>
      <p:ext uri="{BB962C8B-B14F-4D97-AF65-F5344CB8AC3E}">
        <p14:creationId xmlns:p14="http://schemas.microsoft.com/office/powerpoint/2010/main" val="144033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the Board of BANA could not reach consensus regarding the establishment of a single standard code for technical materials for braille in the United States. BANA both adopted UEB as a complete code and the Nemeth Code within UEB context.</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17</a:t>
            </a:fld>
            <a:endParaRPr lang="en-US"/>
          </a:p>
        </p:txBody>
      </p:sp>
    </p:spTree>
    <p:extLst>
      <p:ext uri="{BB962C8B-B14F-4D97-AF65-F5344CB8AC3E}">
        <p14:creationId xmlns:p14="http://schemas.microsoft.com/office/powerpoint/2010/main" val="2204061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621014" y="-72571"/>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
        <p:nvSpPr>
          <p:cNvPr id="2" name="Title 1"/>
          <p:cNvSpPr>
            <a:spLocks noGrp="1"/>
          </p:cNvSpPr>
          <p:nvPr userDrawn="1">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9" name="Text Placeholder 19"/>
          <p:cNvSpPr>
            <a:spLocks noGrp="1"/>
          </p:cNvSpPr>
          <p:nvPr>
            <p:ph type="body" sz="quarter" idx="11" hasCustomPrompt="1"/>
          </p:nvPr>
        </p:nvSpPr>
        <p:spPr>
          <a:xfrm>
            <a:off x="530694" y="3301283"/>
            <a:ext cx="7914806" cy="336549"/>
          </a:xfrm>
        </p:spPr>
        <p:txBody>
          <a:bodyPr anchor="ctr">
            <a:noAutofit/>
          </a:bodyPr>
          <a:lstStyle>
            <a:lvl1pPr marL="0" indent="0">
              <a:buNone/>
              <a:defRPr sz="1800" b="0" spc="0" baseline="0">
                <a:solidFill>
                  <a:srgbClr val="A6A6A6"/>
                </a:solidFill>
                <a:latin typeface="Arial"/>
                <a:cs typeface="Arial"/>
              </a:defRPr>
            </a:lvl1pPr>
          </a:lstStyle>
          <a:p>
            <a:pPr lvl="0"/>
            <a:r>
              <a:rPr lang="en-US"/>
              <a:t>SUBHEAD OR NAME OF SCHOOL, DEPARTMENT, OR UNIT</a:t>
            </a:r>
          </a:p>
        </p:txBody>
      </p:sp>
      <p:sp>
        <p:nvSpPr>
          <p:cNvPr id="11" name="Text Placeholder 19"/>
          <p:cNvSpPr>
            <a:spLocks noGrp="1"/>
          </p:cNvSpPr>
          <p:nvPr userDrawn="1">
            <p:ph type="body" sz="quarter" idx="10" hasCustomPrompt="1"/>
          </p:nvPr>
        </p:nvSpPr>
        <p:spPr>
          <a:xfrm>
            <a:off x="530694" y="6279762"/>
            <a:ext cx="7734222" cy="370205"/>
          </a:xfrm>
        </p:spPr>
        <p:txBody>
          <a:bodyPr anchor="ctr">
            <a:noAutofit/>
          </a:bodyPr>
          <a:lstStyle>
            <a:lvl1pPr marL="0" indent="0">
              <a:buNone/>
              <a:defRPr sz="1100" b="1" spc="80" baseline="0">
                <a:solidFill>
                  <a:srgbClr val="A6A6A6"/>
                </a:solidFill>
                <a:latin typeface="Arial"/>
                <a:cs typeface="Arial"/>
              </a:defRPr>
            </a:lvl1pPr>
          </a:lstStyle>
          <a:p>
            <a:pPr lvl="0"/>
            <a:r>
              <a:rPr lang="en-US"/>
              <a:t>INDIANA UNIVERSITY BLOOMINGTON</a:t>
            </a:r>
          </a:p>
        </p:txBody>
      </p:sp>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Title Three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3"/>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2821114"/>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8F15D7-A470-98A5-7CF2-336972BF9DE1}"/>
              </a:ext>
            </a:extLst>
          </p:cNvPr>
          <p:cNvSpPr>
            <a:spLocks noGrp="1"/>
          </p:cNvSpPr>
          <p:nvPr>
            <p:ph sz="quarter" idx="13"/>
          </p:nvPr>
        </p:nvSpPr>
        <p:spPr>
          <a:xfrm>
            <a:off x="228600" y="4581525"/>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858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Line Title Two Content Holders">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50184A72-F410-3872-1F3E-E91BC553A678}"/>
              </a:ext>
            </a:extLst>
          </p:cNvPr>
          <p:cNvSpPr>
            <a:spLocks noGrp="1"/>
          </p:cNvSpPr>
          <p:nvPr>
            <p:ph sz="quarter" idx="12"/>
          </p:nvPr>
        </p:nvSpPr>
        <p:spPr>
          <a:xfrm>
            <a:off x="230399" y="3949822"/>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17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Bio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1DA1-78C7-452C-AB92-61C959B663DB}"/>
              </a:ext>
            </a:extLst>
          </p:cNvPr>
          <p:cNvSpPr>
            <a:spLocks noGrp="1"/>
          </p:cNvSpPr>
          <p:nvPr>
            <p:ph type="title"/>
          </p:nvPr>
        </p:nvSpPr>
        <p:spPr>
          <a:xfrm>
            <a:off x="228600" y="128758"/>
            <a:ext cx="8685000" cy="749642"/>
          </a:xfrm>
        </p:spPr>
        <p:txBody>
          <a:bodyPr/>
          <a:lstStyle>
            <a:lvl1pPr>
              <a:defRPr>
                <a:solidFill>
                  <a:schemeClr val="bg1"/>
                </a:solidFill>
              </a:defRPr>
            </a:lvl1pPr>
          </a:lstStyle>
          <a:p>
            <a:endParaRPr lang="en-US" dirty="0"/>
          </a:p>
        </p:txBody>
      </p:sp>
      <p:sp>
        <p:nvSpPr>
          <p:cNvPr id="6" name="Text Placeholder 5">
            <a:extLst>
              <a:ext uri="{FF2B5EF4-FFF2-40B4-BE49-F238E27FC236}">
                <a16:creationId xmlns:a16="http://schemas.microsoft.com/office/drawing/2014/main" id="{0756EDB8-70A5-45BD-BBE3-83FD4D532291}"/>
              </a:ext>
            </a:extLst>
          </p:cNvPr>
          <p:cNvSpPr>
            <a:spLocks noGrp="1"/>
          </p:cNvSpPr>
          <p:nvPr>
            <p:ph type="body" sz="quarter" idx="11"/>
          </p:nvPr>
        </p:nvSpPr>
        <p:spPr>
          <a:xfrm>
            <a:off x="2541595" y="1366709"/>
            <a:ext cx="6372005" cy="1554480"/>
          </a:xfrm>
        </p:spPr>
        <p:txBody>
          <a:bodyPr/>
          <a:lstStyle>
            <a:lvl1pPr marL="0" indent="0">
              <a:buFontTx/>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D2A7F64-B3D0-4C8B-9E2B-44270CC49E8F}"/>
              </a:ext>
            </a:extLst>
          </p:cNvPr>
          <p:cNvSpPr>
            <a:spLocks noGrp="1"/>
          </p:cNvSpPr>
          <p:nvPr>
            <p:ph type="body" sz="quarter" idx="13"/>
          </p:nvPr>
        </p:nvSpPr>
        <p:spPr>
          <a:xfrm>
            <a:off x="2549204" y="3114444"/>
            <a:ext cx="6364395" cy="1554480"/>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FFB2DD10-39D6-D532-7227-10690B811667}"/>
              </a:ext>
            </a:extLst>
          </p:cNvPr>
          <p:cNvSpPr>
            <a:spLocks noGrp="1"/>
          </p:cNvSpPr>
          <p:nvPr>
            <p:ph type="sldNum" sz="quarter" idx="14"/>
          </p:nvPr>
        </p:nvSpPr>
        <p:spPr/>
        <p:txBody>
          <a:bodyPr/>
          <a:lstStyle>
            <a:lvl1pPr>
              <a:defRPr>
                <a:solidFill>
                  <a:schemeClr val="bg1"/>
                </a:solidFill>
              </a:defRPr>
            </a:lvl1pPr>
          </a:lstStyle>
          <a:p>
            <a:fld id="{CCCA1E73-8E84-49CD-93F4-B3B8626091A0}" type="slidenum">
              <a:rPr lang="en-US" smtClean="0"/>
              <a:pPr/>
              <a:t>‹#›</a:t>
            </a:fld>
            <a:endParaRPr lang="en-US"/>
          </a:p>
        </p:txBody>
      </p:sp>
      <p:sp>
        <p:nvSpPr>
          <p:cNvPr id="4" name="Picture Placeholder 3">
            <a:extLst>
              <a:ext uri="{FF2B5EF4-FFF2-40B4-BE49-F238E27FC236}">
                <a16:creationId xmlns:a16="http://schemas.microsoft.com/office/drawing/2014/main" id="{C260E38D-6304-4BDD-85A0-8BEBA31E84F3}"/>
              </a:ext>
              <a:ext uri="{C183D7F6-B498-43B3-948B-1728B52AA6E4}">
                <adec:decorative xmlns:adec="http://schemas.microsoft.com/office/drawing/2017/decorative" val="1"/>
              </a:ext>
            </a:extLst>
          </p:cNvPr>
          <p:cNvSpPr>
            <a:spLocks noGrp="1"/>
          </p:cNvSpPr>
          <p:nvPr>
            <p:ph type="pic" sz="quarter" idx="10"/>
          </p:nvPr>
        </p:nvSpPr>
        <p:spPr>
          <a:xfrm>
            <a:off x="665173" y="1366709"/>
            <a:ext cx="1687314" cy="1565925"/>
          </a:xfrm>
        </p:spPr>
        <p:txBody>
          <a:bodyPr/>
          <a:lstStyle/>
          <a:p>
            <a:endParaRPr lang="en-US"/>
          </a:p>
        </p:txBody>
      </p:sp>
      <p:sp>
        <p:nvSpPr>
          <p:cNvPr id="8" name="Picture Placeholder 7">
            <a:extLst>
              <a:ext uri="{FF2B5EF4-FFF2-40B4-BE49-F238E27FC236}">
                <a16:creationId xmlns:a16="http://schemas.microsoft.com/office/drawing/2014/main" id="{2DEFD5A4-8AED-45C4-9B64-E6C6B2105EC2}"/>
              </a:ext>
              <a:ext uri="{C183D7F6-B498-43B3-948B-1728B52AA6E4}">
                <adec:decorative xmlns:adec="http://schemas.microsoft.com/office/drawing/2017/decorative" val="1"/>
              </a:ext>
            </a:extLst>
          </p:cNvPr>
          <p:cNvSpPr>
            <a:spLocks noGrp="1"/>
          </p:cNvSpPr>
          <p:nvPr>
            <p:ph type="pic" sz="quarter" idx="12"/>
          </p:nvPr>
        </p:nvSpPr>
        <p:spPr>
          <a:xfrm>
            <a:off x="665173" y="3114444"/>
            <a:ext cx="1687314" cy="1565925"/>
          </a:xfrm>
        </p:spPr>
        <p:txBody>
          <a:bodyPr/>
          <a:lstStyle/>
          <a:p>
            <a:endParaRPr lang="en-US"/>
          </a:p>
        </p:txBody>
      </p:sp>
      <p:grpSp>
        <p:nvGrpSpPr>
          <p:cNvPr id="13" name="Group 12">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
        <p:nvSpPr>
          <p:cNvPr id="7" name="Rectangle 6">
            <a:extLst>
              <a:ext uri="{FF2B5EF4-FFF2-40B4-BE49-F238E27FC236}">
                <a16:creationId xmlns:a16="http://schemas.microsoft.com/office/drawing/2014/main" id="{1DE8ED11-1A70-5F9A-C93B-D4C93F7837DB}"/>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034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chemeClr val="tx1"/>
        </a:solidFill>
        <a:effectLst/>
      </p:bgPr>
    </p:bg>
    <p:spTree>
      <p:nvGrpSpPr>
        <p:cNvPr id="1" name=""/>
        <p:cNvGrpSpPr/>
        <p:nvPr/>
      </p:nvGrpSpPr>
      <p:grpSpPr>
        <a:xfrm>
          <a:off x="0" y="0"/>
          <a:ext cx="0" cy="0"/>
          <a:chOff x="0" y="0"/>
          <a:chExt cx="0" cy="0"/>
        </a:xfrm>
      </p:grpSpPr>
      <p:grpSp>
        <p:nvGrpSpPr>
          <p:cNvPr id="13" name="Group 12">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868274"/>
          </a:xfrm>
        </p:spPr>
        <p:txBody>
          <a:bodyPr>
            <a:no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73050" y="3268663"/>
            <a:ext cx="8618538" cy="2586037"/>
          </a:xfrm>
        </p:spPr>
        <p:txBody>
          <a:bodyPr>
            <a:noAutofit/>
          </a:bodyPr>
          <a:lstStyle>
            <a:lvl1pPr>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79599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501775"/>
          </a:xfrm>
        </p:spPr>
        <p:txBody>
          <a:bodyPr/>
          <a:lstStyle>
            <a:lvl1pPr marL="0" indent="0">
              <a:buClr>
                <a:schemeClr val="bg1"/>
              </a:buClr>
              <a:buFontTx/>
              <a:buNone/>
              <a:defRPr lang="en-US" sz="1800" kern="1200">
                <a:solidFill>
                  <a:schemeClr val="bg1"/>
                </a:solidFill>
                <a:latin typeface="Arial"/>
                <a:ea typeface="+mn-ea"/>
                <a:cs typeface="Arial"/>
              </a:defRPr>
            </a:lvl1pPr>
            <a:lvl2pPr marL="742950" indent="-285750">
              <a:buClr>
                <a:schemeClr val="bg1"/>
              </a:buClr>
              <a:buFont typeface="Arial" panose="020B0604020202020204" pitchFamily="34" charset="0"/>
              <a:buChar char="•"/>
              <a:defRPr lang="en-US" sz="1800" kern="1200" dirty="0">
                <a:solidFill>
                  <a:schemeClr val="bg1"/>
                </a:solidFill>
                <a:latin typeface="Arial"/>
                <a:ea typeface="+mn-ea"/>
                <a:cs typeface="Arial"/>
              </a:defRPr>
            </a:lvl2pPr>
            <a:lvl3pPr marL="1200150" indent="-285750">
              <a:buClr>
                <a:schemeClr val="bg1"/>
              </a:buClr>
              <a:buFont typeface="Wingdings" panose="05000000000000000000" pitchFamily="2" charset="2"/>
              <a:buChar char="§"/>
              <a:defRPr>
                <a:solidFill>
                  <a:schemeClr val="bg1"/>
                </a:solidFill>
              </a:defRPr>
            </a:lvl3pPr>
            <a:lvl4pPr marL="1657350" indent="-285750">
              <a:buClr>
                <a:schemeClr val="bg1"/>
              </a:buClr>
              <a:buFont typeface="Arial" panose="020B0604020202020204" pitchFamily="34" charset="0"/>
              <a:buChar char="‒"/>
              <a:defRPr>
                <a:solidFill>
                  <a:schemeClr val="bg1"/>
                </a:solidFill>
              </a:defRPr>
            </a:lvl4pPr>
            <a:lvl5pPr marL="2114550" indent="-28575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57918" y="2982913"/>
            <a:ext cx="2755900" cy="18494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D9054B74-803C-478C-BA23-C9E25B28BE66}"/>
              </a:ext>
            </a:extLst>
          </p:cNvPr>
          <p:cNvSpPr>
            <a:spLocks noGrp="1"/>
          </p:cNvSpPr>
          <p:nvPr>
            <p:ph sz="quarter" idx="12"/>
          </p:nvPr>
        </p:nvSpPr>
        <p:spPr>
          <a:xfrm>
            <a:off x="3289300" y="2982913"/>
            <a:ext cx="268605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29C043D-F34C-4AC7-8E40-DC4D27B9E8C1}"/>
              </a:ext>
            </a:extLst>
          </p:cNvPr>
          <p:cNvSpPr>
            <a:spLocks noGrp="1"/>
          </p:cNvSpPr>
          <p:nvPr>
            <p:ph sz="quarter" idx="13"/>
          </p:nvPr>
        </p:nvSpPr>
        <p:spPr>
          <a:xfrm>
            <a:off x="6130925" y="2982913"/>
            <a:ext cx="275590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112528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marL="742950" indent="-28575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5280968" y="1234958"/>
            <a:ext cx="3355848" cy="3575304"/>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1573B62E-F724-FC3A-CC72-0E89A29D2FBA}"/>
              </a:ext>
            </a:extLst>
          </p:cNvPr>
          <p:cNvSpPr>
            <a:spLocks noGrp="1"/>
          </p:cNvSpPr>
          <p:nvPr>
            <p:ph type="sldNum" sz="quarter" idx="12"/>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412985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1">
            <a:extLst>
              <a:ext uri="{FF2B5EF4-FFF2-40B4-BE49-F238E27FC236}">
                <a16:creationId xmlns:a16="http://schemas.microsoft.com/office/drawing/2014/main" id="{017197E4-D98B-0635-2095-B81EFD2894A9}"/>
              </a:ext>
            </a:extLst>
          </p:cNvPr>
          <p:cNvSpPr>
            <a:spLocks noGrp="1"/>
          </p:cNvSpPr>
          <p:nvPr>
            <p:ph type="media" sz="quarter" idx="11"/>
          </p:nvPr>
        </p:nvSpPr>
        <p:spPr>
          <a:xfrm>
            <a:off x="5011738" y="1166813"/>
            <a:ext cx="3879850" cy="1141412"/>
          </a:xfrm>
        </p:spPr>
        <p:txBody>
          <a:bodyPr/>
          <a:lstStyle/>
          <a:p>
            <a:endParaRPr lang="en-US"/>
          </a:p>
        </p:txBody>
      </p:sp>
      <p:sp>
        <p:nvSpPr>
          <p:cNvPr id="14" name="Media Placeholder 2">
            <a:extLst>
              <a:ext uri="{FF2B5EF4-FFF2-40B4-BE49-F238E27FC236}">
                <a16:creationId xmlns:a16="http://schemas.microsoft.com/office/drawing/2014/main" id="{8497EB45-FA10-14D1-ED9C-C6D272B3C012}"/>
              </a:ext>
            </a:extLst>
          </p:cNvPr>
          <p:cNvSpPr>
            <a:spLocks noGrp="1"/>
          </p:cNvSpPr>
          <p:nvPr>
            <p:ph type="media" sz="quarter" idx="12"/>
          </p:nvPr>
        </p:nvSpPr>
        <p:spPr>
          <a:xfrm>
            <a:off x="5011738" y="2528328"/>
            <a:ext cx="3879850" cy="1141412"/>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94920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1531620" y="1234958"/>
            <a:ext cx="6080760" cy="3255264"/>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406911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AD0BA0C-0E4A-48FC-9EF2-B84184BE26BC}"/>
              </a:ext>
            </a:extLst>
          </p:cNvPr>
          <p:cNvSpPr>
            <a:spLocks noGrp="1"/>
          </p:cNvSpPr>
          <p:nvPr>
            <p:ph sz="quarter" idx="11"/>
          </p:nvPr>
        </p:nvSpPr>
        <p:spPr>
          <a:xfrm>
            <a:off x="312738" y="1027113"/>
            <a:ext cx="8483600" cy="359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48690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le Slide with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0702" y="2197226"/>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4" name="Picture Placeholder 3">
            <a:extLst>
              <a:ext uri="{FF2B5EF4-FFF2-40B4-BE49-F238E27FC236}">
                <a16:creationId xmlns:a16="http://schemas.microsoft.com/office/drawing/2014/main" id="{97FF06F0-04DD-4D39-959F-510F6F613627}"/>
              </a:ext>
              <a:ext uri="{C183D7F6-B498-43B3-948B-1728B52AA6E4}">
                <adec:decorative xmlns:adec="http://schemas.microsoft.com/office/drawing/2017/decorative" val="1"/>
              </a:ext>
            </a:extLst>
          </p:cNvPr>
          <p:cNvSpPr>
            <a:spLocks noGrp="1"/>
          </p:cNvSpPr>
          <p:nvPr userDrawn="1">
            <p:ph type="pic" sz="quarter" idx="11"/>
          </p:nvPr>
        </p:nvSpPr>
        <p:spPr>
          <a:xfrm>
            <a:off x="4252913" y="4095750"/>
            <a:ext cx="3814762" cy="1778000"/>
          </a:xfrm>
        </p:spPr>
        <p:txBody>
          <a:bodyPr/>
          <a:lstStyle/>
          <a:p>
            <a:endParaRPr lang="en-US"/>
          </a:p>
        </p:txBody>
      </p:sp>
      <p:sp>
        <p:nvSpPr>
          <p:cNvPr id="6" name="Rectangle 5">
            <a:extLst>
              <a:ext uri="{C183D7F6-B498-43B3-948B-1728B52AA6E4}">
                <adec:decorative xmlns:adec="http://schemas.microsoft.com/office/drawing/2017/decorative" val="1"/>
              </a:ext>
            </a:extLst>
          </p:cNvPr>
          <p:cNvSpPr/>
          <p:nvPr userDrawn="1"/>
        </p:nvSpPr>
        <p:spPr>
          <a:xfrm>
            <a:off x="621014" y="0"/>
            <a:ext cx="950609" cy="199900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718" y="1035439"/>
            <a:ext cx="634481" cy="800730"/>
          </a:xfrm>
          <a:prstGeom prst="rect">
            <a:avLst/>
          </a:prstGeom>
        </p:spPr>
      </p:pic>
    </p:spTree>
    <p:extLst>
      <p:ext uri="{BB962C8B-B14F-4D97-AF65-F5344CB8AC3E}">
        <p14:creationId xmlns:p14="http://schemas.microsoft.com/office/powerpoint/2010/main" val="2638650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36438" y="1157318"/>
            <a:ext cx="3694627" cy="3255264"/>
          </a:xfrm>
        </p:spPr>
        <p:txBody>
          <a:bodyPr/>
          <a:lstStyle/>
          <a:p>
            <a:endParaRPr lang="en-US"/>
          </a:p>
        </p:txBody>
      </p:sp>
      <p:sp>
        <p:nvSpPr>
          <p:cNvPr id="4" name="Media Placeholder 3">
            <a:extLst>
              <a:ext uri="{FF2B5EF4-FFF2-40B4-BE49-F238E27FC236}">
                <a16:creationId xmlns:a16="http://schemas.microsoft.com/office/drawing/2014/main" id="{62F2AC3C-B780-43A1-94E5-8E4AD8C4F536}"/>
              </a:ext>
            </a:extLst>
          </p:cNvPr>
          <p:cNvSpPr>
            <a:spLocks noGrp="1"/>
          </p:cNvSpPr>
          <p:nvPr>
            <p:ph type="media" sz="quarter" idx="12"/>
          </p:nvPr>
        </p:nvSpPr>
        <p:spPr>
          <a:xfrm>
            <a:off x="5212937" y="1157319"/>
            <a:ext cx="3678651" cy="3255932"/>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653549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45D618D-CCC0-4825-8AF7-E2A28E95019E}"/>
              </a:ext>
            </a:extLst>
          </p:cNvPr>
          <p:cNvSpPr>
            <a:spLocks noGrp="1"/>
          </p:cNvSpPr>
          <p:nvPr>
            <p:ph sz="quarter" idx="12"/>
          </p:nvPr>
        </p:nvSpPr>
        <p:spPr>
          <a:xfrm>
            <a:off x="219964" y="1033463"/>
            <a:ext cx="8631936" cy="746485"/>
          </a:xfrm>
        </p:spPr>
        <p:txBody>
          <a:bodyPr/>
          <a:lstStyle>
            <a:lvl1pPr marL="0" indent="0">
              <a:buFontTx/>
              <a:buNone/>
              <a:defRPr>
                <a:solidFill>
                  <a:schemeClr val="bg1"/>
                </a:solidFill>
              </a:defRPr>
            </a:lvl1pPr>
            <a:lvl2pPr marL="742950" indent="-285750">
              <a:buFont typeface="Arial" panose="020B0604020202020204" pitchFamily="34" charset="0"/>
              <a:buChar char="•"/>
              <a:defRPr>
                <a:solidFill>
                  <a:schemeClr val="bg1"/>
                </a:solidFill>
              </a:defRPr>
            </a:lvl2pPr>
            <a:lvl3pPr marL="1200150" indent="-285750">
              <a:buFont typeface="Arial" panose="020B0604020202020204" pitchFamily="34" charset="0"/>
              <a:buChar char="‒"/>
              <a:defRPr>
                <a:solidFill>
                  <a:schemeClr val="bg1"/>
                </a:solidFill>
              </a:defRPr>
            </a:lvl3pPr>
            <a:lvl4pPr marL="1657350" indent="-285750">
              <a:buFont typeface="Wingdings" panose="05000000000000000000" pitchFamily="2" charset="2"/>
              <a:buChar char="§"/>
              <a:defRPr>
                <a:solidFill>
                  <a:schemeClr val="bg1"/>
                </a:solidFill>
              </a:defRPr>
            </a:lvl4pPr>
            <a:lvl5pPr marL="2114550" indent="-285750">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19964" y="1958597"/>
            <a:ext cx="8632015" cy="704088"/>
          </a:xfrm>
        </p:spPr>
        <p:txBody>
          <a:bodyPr/>
          <a:lstStyle/>
          <a:p>
            <a:endParaRPr lang="en-US" dirty="0"/>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19964" y="2874434"/>
            <a:ext cx="8687599" cy="2567464"/>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838096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0" indent="0">
              <a:lnSpc>
                <a:spcPct val="100000"/>
              </a:lnSpc>
              <a:buFontTx/>
              <a:buNone/>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panose="020B0604020202020204" pitchFamily="34" charset="0"/>
              <a:buChar char="‒"/>
              <a:defRPr sz="1800">
                <a:solidFill>
                  <a:srgbClr val="FFFFFF"/>
                </a:solidFill>
                <a:latin typeface="Arial"/>
                <a:cs typeface="Arial"/>
              </a:defRPr>
            </a:lvl3pPr>
            <a:lvl4pPr marL="1600200" indent="-228600">
              <a:lnSpc>
                <a:spcPct val="100000"/>
              </a:lnSpc>
              <a:buFont typeface="Wingdings" panose="05000000000000000000" pitchFamily="2" charset="2"/>
              <a:buChar char="§"/>
              <a:defRPr sz="1800">
                <a:solidFill>
                  <a:srgbClr val="FFFFFF"/>
                </a:solidFill>
                <a:latin typeface="Arial"/>
                <a:cs typeface="Arial"/>
              </a:defRPr>
            </a:lvl4pPr>
            <a:lvl5pPr marL="2057400" indent="-228600">
              <a:lnSpc>
                <a:spcPct val="100000"/>
              </a:lnSpc>
              <a:buFont typeface="Arial" panose="020B0604020202020204" pitchFamily="34" charset="0"/>
              <a:buChar char="»"/>
              <a:defRPr sz="1800">
                <a:solidFill>
                  <a:srgbClr val="FFFFFF"/>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p:nvPr>
        </p:nvSpPr>
        <p:spPr>
          <a:xfrm>
            <a:off x="5564910"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BE269F62-4F0B-4A45-B14F-618EDFC71598}"/>
              </a:ext>
            </a:extLst>
          </p:cNvPr>
          <p:cNvGrpSpPr/>
          <p:nvPr userDrawn="1"/>
        </p:nvGrpSpPr>
        <p:grpSpPr>
          <a:xfrm>
            <a:off x="635303" y="6336171"/>
            <a:ext cx="387197" cy="528963"/>
            <a:chOff x="635303" y="6336171"/>
            <a:chExt cx="387197" cy="528963"/>
          </a:xfrm>
        </p:grpSpPr>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114336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10" name="Rectangle 9"/>
          <p:cNvSpPr/>
          <p:nvPr userDrawn="1"/>
        </p:nvSpPr>
        <p:spPr>
          <a:xfrm>
            <a:off x="-15847" y="90719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a:spLocks noGrp="1"/>
          </p:cNvSpPr>
          <p:nvPr userDrawn="1">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userDrawn="1"/>
        </p:nvGrpSpPr>
        <p:grpSpPr>
          <a:xfrm>
            <a:off x="631042" y="5943053"/>
            <a:ext cx="5157379" cy="922081"/>
            <a:chOff x="631042" y="4235585"/>
            <a:chExt cx="5157379" cy="922081"/>
          </a:xfrm>
        </p:grpSpPr>
        <p:pic>
          <p:nvPicPr>
            <p:cNvPr id="18" name="Picture 17" descr="IUB_ftp.H.2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1189661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5" name="Content Placeholder 4">
            <a:extLst>
              <a:ext uri="{FF2B5EF4-FFF2-40B4-BE49-F238E27FC236}">
                <a16:creationId xmlns:a16="http://schemas.microsoft.com/office/drawing/2014/main" id="{C8ABDD8F-E955-1B80-BEFA-109A2BE9FA2A}"/>
              </a:ext>
            </a:extLst>
          </p:cNvPr>
          <p:cNvSpPr>
            <a:spLocks noGrp="1"/>
          </p:cNvSpPr>
          <p:nvPr>
            <p:ph sz="quarter" idx="10"/>
          </p:nvPr>
        </p:nvSpPr>
        <p:spPr>
          <a:xfrm>
            <a:off x="523349" y="1430338"/>
            <a:ext cx="7965014" cy="4589462"/>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3232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569940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614524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47406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50904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31202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12" name="Title 13">
            <a:extLst>
              <a:ext uri="{FF2B5EF4-FFF2-40B4-BE49-F238E27FC236}">
                <a16:creationId xmlns:a16="http://schemas.microsoft.com/office/drawing/2014/main" id="{E7FA86AC-6DBF-4CC2-AC8A-8F8CB4891ABD}"/>
              </a:ext>
            </a:extLst>
          </p:cNvPr>
          <p:cNvSpPr>
            <a:spLocks noGrp="1"/>
          </p:cNvSpPr>
          <p:nvPr>
            <p:ph type="title" hasCustomPrompt="1"/>
          </p:nvPr>
        </p:nvSpPr>
        <p:spPr>
          <a:xfrm>
            <a:off x="526130" y="2759840"/>
            <a:ext cx="8617869" cy="3323869"/>
          </a:xfrm>
        </p:spPr>
        <p:txBody>
          <a:bodyPr anchor="t">
            <a:noAutofit/>
          </a:bodyPr>
          <a:lstStyle>
            <a:lvl1pPr>
              <a:defRPr sz="4000" b="1" i="0" spc="0" baseline="0">
                <a:solidFill>
                  <a:srgbClr val="FFFFFF"/>
                </a:solidFill>
                <a:latin typeface="Arial"/>
                <a:cs typeface="Arial"/>
              </a:defRPr>
            </a:lvl1pPr>
          </a:lstStyle>
          <a:p>
            <a:r>
              <a:rPr lang="en-US"/>
              <a:t>Section Heading</a:t>
            </a:r>
          </a:p>
        </p:txBody>
      </p:sp>
      <p:sp>
        <p:nvSpPr>
          <p:cNvPr id="8" name="Rectangle 7">
            <a:extLst>
              <a:ext uri="{FF2B5EF4-FFF2-40B4-BE49-F238E27FC236}">
                <a16:creationId xmlns:a16="http://schemas.microsoft.com/office/drawing/2014/main" id="{B749A6C7-27FC-4FC6-9B47-13AE5A9DCDBE}"/>
              </a:ext>
            </a:extLst>
          </p:cNvPr>
          <p:cNvSpPr/>
          <p:nvPr userDrawn="1"/>
        </p:nvSpPr>
        <p:spPr>
          <a:xfrm>
            <a:off x="238549" y="0"/>
            <a:ext cx="950609" cy="1132964"/>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rident.eps">
            <a:extLst>
              <a:ext uri="{FF2B5EF4-FFF2-40B4-BE49-F238E27FC236}">
                <a16:creationId xmlns:a16="http://schemas.microsoft.com/office/drawing/2014/main" id="{14D013A9-38AA-431B-935B-F0D976779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53" y="169403"/>
            <a:ext cx="634481" cy="800730"/>
          </a:xfrm>
          <a:prstGeom prst="rect">
            <a:avLst/>
          </a:prstGeom>
        </p:spPr>
      </p:pic>
    </p:spTree>
    <p:extLst>
      <p:ext uri="{BB962C8B-B14F-4D97-AF65-F5344CB8AC3E}">
        <p14:creationId xmlns:p14="http://schemas.microsoft.com/office/powerpoint/2010/main" val="3457854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00140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590188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110608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73462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13" name="Text Placeholder 19"/>
          <p:cNvSpPr>
            <a:spLocks noGrp="1"/>
          </p:cNvSpPr>
          <p:nvPr>
            <p:ph type="body" sz="quarter" idx="10" hasCustomPrompt="1"/>
          </p:nvPr>
        </p:nvSpPr>
        <p:spPr>
          <a:xfrm>
            <a:off x="5190706" y="41653"/>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
        <p:nvSpPr>
          <p:cNvPr id="5" name="Rectangle 4"/>
          <p:cNvSpPr/>
          <p:nvPr userDrawn="1"/>
        </p:nvSpPr>
        <p:spPr>
          <a:xfrm>
            <a:off x="0" y="530638"/>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15153" y="469316"/>
            <a:ext cx="8676015" cy="638906"/>
          </a:xfrm>
        </p:spPr>
        <p:txBody>
          <a:bodyPr>
            <a:normAutofit/>
          </a:bodyPr>
          <a:lstStyle>
            <a:lvl1pPr>
              <a:defRPr sz="3200" b="1" i="0" cap="none" spc="0">
                <a:solidFill>
                  <a:srgbClr val="404041"/>
                </a:solidFill>
                <a:latin typeface="Arial"/>
                <a:cs typeface="Arial"/>
              </a:defRPr>
            </a:lvl1pPr>
          </a:lstStyle>
          <a:p>
            <a:r>
              <a:rPr lang="en-US"/>
              <a:t>Click to edit master title style</a:t>
            </a:r>
          </a:p>
        </p:txBody>
      </p:sp>
      <p:sp>
        <p:nvSpPr>
          <p:cNvPr id="7" name="Text Placeholder 2"/>
          <p:cNvSpPr>
            <a:spLocks noGrp="1"/>
          </p:cNvSpPr>
          <p:nvPr>
            <p:ph idx="1" hasCustomPrompt="1"/>
          </p:nvPr>
        </p:nvSpPr>
        <p:spPr>
          <a:xfrm>
            <a:off x="215153" y="1325147"/>
            <a:ext cx="8676015" cy="487511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grpSp>
        <p:nvGrpSpPr>
          <p:cNvPr id="23" name="Group 22"/>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3682060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17" name="Rectangle 16"/>
          <p:cNvSpPr/>
          <p:nvPr userDrawn="1"/>
        </p:nvSpPr>
        <p:spPr>
          <a:xfrm>
            <a:off x="0"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a:t>Click to edit master title style</a:t>
            </a:r>
          </a:p>
        </p:txBody>
      </p:sp>
      <p:sp>
        <p:nvSpPr>
          <p:cNvPr id="8"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5573059"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5B371682-1378-4741-BBB3-1C71223B93D2}"/>
              </a:ext>
            </a:extLst>
          </p:cNvPr>
          <p:cNvGrpSpPr/>
          <p:nvPr userDrawn="1"/>
        </p:nvGrpSpPr>
        <p:grpSpPr>
          <a:xfrm>
            <a:off x="635303" y="6336171"/>
            <a:ext cx="387197" cy="528963"/>
            <a:chOff x="635303" y="6336171"/>
            <a:chExt cx="387197" cy="528963"/>
          </a:xfrm>
        </p:grpSpPr>
        <p:sp>
          <p:nvSpPr>
            <p:cNvPr id="15" name="Rectangle 14"/>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3220382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30788" y="6336171"/>
            <a:ext cx="9228667"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Wingdings" panose="05000000000000000000" pitchFamily="2" charset="2"/>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03BB01-17A1-462D-8E77-04606B29E238}" type="slidenum">
              <a:rPr lang="en-US"/>
              <a:pPr/>
              <a:t>‹#›</a:t>
            </a:fld>
            <a:endParaRPr lang="en-US"/>
          </a:p>
        </p:txBody>
      </p:sp>
    </p:spTree>
    <p:extLst>
      <p:ext uri="{BB962C8B-B14F-4D97-AF65-F5344CB8AC3E}">
        <p14:creationId xmlns:p14="http://schemas.microsoft.com/office/powerpoint/2010/main" val="19341474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513471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0467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660B13"/>
        </a:solidFill>
        <a:effectLst/>
      </p:bgPr>
    </p:bg>
    <p:spTree>
      <p:nvGrpSpPr>
        <p:cNvPr id="1" name=""/>
        <p:cNvGrpSpPr/>
        <p:nvPr/>
      </p:nvGrpSpPr>
      <p:grpSpPr>
        <a:xfrm>
          <a:off x="0" y="0"/>
          <a:ext cx="0" cy="0"/>
          <a:chOff x="0" y="0"/>
          <a:chExt cx="0" cy="0"/>
        </a:xfrm>
      </p:grpSpPr>
      <p:sp>
        <p:nvSpPr>
          <p:cNvPr id="4" name="Rectangle 3"/>
          <p:cNvSpPr/>
          <p:nvPr userDrawn="1"/>
        </p:nvSpPr>
        <p:spPr>
          <a:xfrm>
            <a:off x="0" y="1157057"/>
            <a:ext cx="148614" cy="176217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3"/>
          <p:cNvSpPr>
            <a:spLocks noGrp="1"/>
          </p:cNvSpPr>
          <p:nvPr>
            <p:ph type="title" hasCustomPrompt="1"/>
          </p:nvPr>
        </p:nvSpPr>
        <p:spPr>
          <a:xfrm>
            <a:off x="526131" y="1157057"/>
            <a:ext cx="8549289" cy="1762177"/>
          </a:xfrm>
        </p:spPr>
        <p:txBody>
          <a:bodyPr anchor="ctr">
            <a:noAutofit/>
          </a:bodyPr>
          <a:lstStyle>
            <a:lvl1pPr>
              <a:defRPr sz="4400" b="1" i="0" spc="0" baseline="0">
                <a:solidFill>
                  <a:srgbClr val="FFFFFF"/>
                </a:solidFill>
                <a:latin typeface="Arial"/>
                <a:cs typeface="Arial"/>
              </a:defRPr>
            </a:lvl1pPr>
          </a:lstStyle>
          <a:p>
            <a:r>
              <a:rPr lang="en-US"/>
              <a:t>Section Heading</a:t>
            </a:r>
          </a:p>
        </p:txBody>
      </p:sp>
    </p:spTree>
    <p:extLst>
      <p:ext uri="{BB962C8B-B14F-4D97-AF65-F5344CB8AC3E}">
        <p14:creationId xmlns:p14="http://schemas.microsoft.com/office/powerpoint/2010/main" val="982151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339700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138863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013893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332395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628119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347200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1802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735747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46749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5889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by side">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28600" y="1060675"/>
            <a:ext cx="4134466"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B6CB58DD-2F1F-6B30-CCFB-845FB99090A6}"/>
              </a:ext>
            </a:extLst>
          </p:cNvPr>
          <p:cNvSpPr>
            <a:spLocks noGrp="1"/>
          </p:cNvSpPr>
          <p:nvPr>
            <p:ph sz="quarter" idx="12"/>
          </p:nvPr>
        </p:nvSpPr>
        <p:spPr>
          <a:xfrm>
            <a:off x="4763729" y="1029421"/>
            <a:ext cx="4134465"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77940499-2D13-43B5-9B57-CD1E0050D7C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sp>
        <p:nvSpPr>
          <p:cNvPr id="29" name="Rectangle 28">
            <a:extLst>
              <a:ext uri="{C183D7F6-B498-43B3-948B-1728B52AA6E4}">
                <adec:decorative xmlns:adec="http://schemas.microsoft.com/office/drawing/2017/decorative" val="1"/>
              </a:ext>
            </a:extLst>
          </p:cNvPr>
          <p:cNvSpPr/>
          <p:nvPr userDrawn="1"/>
        </p:nvSpPr>
        <p:spPr>
          <a:xfrm>
            <a:off x="0" y="23479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728351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985659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57599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216309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Tree>
    <p:extLst>
      <p:ext uri="{BB962C8B-B14F-4D97-AF65-F5344CB8AC3E}">
        <p14:creationId xmlns:p14="http://schemas.microsoft.com/office/powerpoint/2010/main" val="497308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
        <p:nvSpPr>
          <p:cNvPr id="5" name="Text Placeholder 4">
            <a:extLst>
              <a:ext uri="{FF2B5EF4-FFF2-40B4-BE49-F238E27FC236}">
                <a16:creationId xmlns:a16="http://schemas.microsoft.com/office/drawing/2014/main" id="{C540F4D2-606E-4F1C-B51D-A6A8A3220748}"/>
              </a:ext>
            </a:extLst>
          </p:cNvPr>
          <p:cNvSpPr>
            <a:spLocks noGrp="1"/>
          </p:cNvSpPr>
          <p:nvPr>
            <p:ph type="body" sz="quarter" idx="11"/>
          </p:nvPr>
        </p:nvSpPr>
        <p:spPr>
          <a:xfrm>
            <a:off x="350520" y="4744195"/>
            <a:ext cx="863314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83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1648349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2847389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3638506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Tree>
    <p:extLst>
      <p:ext uri="{BB962C8B-B14F-4D97-AF65-F5344CB8AC3E}">
        <p14:creationId xmlns:p14="http://schemas.microsoft.com/office/powerpoint/2010/main" val="1342457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723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One Content Holder">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273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876305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3103109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7273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7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Line Title Side by Side Content Holders">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8" y="1600201"/>
            <a:ext cx="4163577"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8E871DCA-7F8C-156B-8002-AAAACA3EA605}"/>
              </a:ext>
            </a:extLst>
          </p:cNvPr>
          <p:cNvSpPr>
            <a:spLocks noGrp="1"/>
          </p:cNvSpPr>
          <p:nvPr>
            <p:ph sz="quarter" idx="12"/>
          </p:nvPr>
        </p:nvSpPr>
        <p:spPr>
          <a:xfrm>
            <a:off x="4750025" y="1629327"/>
            <a:ext cx="4163578"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05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Title One Content Holder">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4824303"/>
          </a:xfrm>
        </p:spPr>
        <p:txBody>
          <a:bodyPr>
            <a:norm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31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Title Two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2257315"/>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3539982"/>
            <a:ext cx="8677800" cy="2348383"/>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5719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846139"/>
            <a:ext cx="680248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C4654533-9C08-E025-B1B1-8A8152226F5D}"/>
              </a:ext>
            </a:extLst>
          </p:cNvPr>
          <p:cNvSpPr>
            <a:spLocks noGrp="1"/>
          </p:cNvSpPr>
          <p:nvPr>
            <p:ph type="sldNum" sz="quarter" idx="4"/>
          </p:nvPr>
        </p:nvSpPr>
        <p:spPr>
          <a:xfrm>
            <a:off x="6457950" y="645958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A1E73-8E84-49CD-93F4-B3B8626091A0}"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79" r:id="rId2"/>
    <p:sldLayoutId id="2147493467" r:id="rId3"/>
    <p:sldLayoutId id="2147493480" r:id="rId4"/>
    <p:sldLayoutId id="2147493456" r:id="rId5"/>
    <p:sldLayoutId id="2147493533" r:id="rId6"/>
    <p:sldLayoutId id="2147493536" r:id="rId7"/>
    <p:sldLayoutId id="2147493490" r:id="rId8"/>
    <p:sldLayoutId id="2147493534" r:id="rId9"/>
    <p:sldLayoutId id="2147493537" r:id="rId10"/>
    <p:sldLayoutId id="2147493535" r:id="rId11"/>
    <p:sldLayoutId id="2147493481" r:id="rId12"/>
    <p:sldLayoutId id="2147493476" r:id="rId13"/>
    <p:sldLayoutId id="2147493487" r:id="rId14"/>
    <p:sldLayoutId id="2147493488" r:id="rId15"/>
    <p:sldLayoutId id="2147493482" r:id="rId16"/>
    <p:sldLayoutId id="2147493489" r:id="rId17"/>
    <p:sldLayoutId id="2147493483" r:id="rId18"/>
    <p:sldLayoutId id="2147493486" r:id="rId19"/>
    <p:sldLayoutId id="2147493485" r:id="rId20"/>
    <p:sldLayoutId id="2147493484" r:id="rId21"/>
    <p:sldLayoutId id="2147493474" r:id="rId22"/>
    <p:sldLayoutId id="2147493477" r:id="rId23"/>
    <p:sldLayoutId id="2147493491" r:id="rId24"/>
    <p:sldLayoutId id="2147493492" r:id="rId25"/>
    <p:sldLayoutId id="2147493493" r:id="rId26"/>
    <p:sldLayoutId id="2147493494" r:id="rId27"/>
    <p:sldLayoutId id="2147493495" r:id="rId28"/>
    <p:sldLayoutId id="2147493496" r:id="rId29"/>
    <p:sldLayoutId id="2147493497" r:id="rId30"/>
    <p:sldLayoutId id="2147493498" r:id="rId31"/>
    <p:sldLayoutId id="2147493499" r:id="rId32"/>
    <p:sldLayoutId id="2147493500" r:id="rId33"/>
    <p:sldLayoutId id="2147493472" r:id="rId34"/>
    <p:sldLayoutId id="2147493457" r:id="rId35"/>
    <p:sldLayoutId id="2147493475" r:id="rId36"/>
    <p:sldLayoutId id="2147493478" r:id="rId37"/>
    <p:sldLayoutId id="2147493501" r:id="rId38"/>
    <p:sldLayoutId id="2147493502" r:id="rId39"/>
    <p:sldLayoutId id="2147493503" r:id="rId40"/>
    <p:sldLayoutId id="2147493504" r:id="rId41"/>
    <p:sldLayoutId id="2147493505" r:id="rId42"/>
    <p:sldLayoutId id="2147493506" r:id="rId43"/>
    <p:sldLayoutId id="2147493507" r:id="rId44"/>
    <p:sldLayoutId id="2147493508" r:id="rId45"/>
    <p:sldLayoutId id="2147493509" r:id="rId46"/>
    <p:sldLayoutId id="2147493510" r:id="rId47"/>
    <p:sldLayoutId id="2147493511" r:id="rId48"/>
    <p:sldLayoutId id="2147493512" r:id="rId49"/>
    <p:sldLayoutId id="2147493513" r:id="rId50"/>
    <p:sldLayoutId id="2147493514" r:id="rId51"/>
    <p:sldLayoutId id="2147493515" r:id="rId52"/>
    <p:sldLayoutId id="2147493517" r:id="rId53"/>
    <p:sldLayoutId id="2147493518" r:id="rId54"/>
    <p:sldLayoutId id="2147493519" r:id="rId55"/>
    <p:sldLayoutId id="2147493520" r:id="rId56"/>
    <p:sldLayoutId id="2147493522" r:id="rId57"/>
    <p:sldLayoutId id="2147493523" r:id="rId58"/>
    <p:sldLayoutId id="2147493524" r:id="rId59"/>
    <p:sldLayoutId id="2147493525" r:id="rId60"/>
    <p:sldLayoutId id="2147493526" r:id="rId61"/>
    <p:sldLayoutId id="2147493530" r:id="rId62"/>
    <p:sldLayoutId id="2147493531" r:id="rId63"/>
  </p:sldLayoutIdLst>
  <p:hf hdr="0" ftr="0" dt="0"/>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0" indent="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None/>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panose="020B0604020202020204" pitchFamily="34" charset="0"/>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panose="020B0604020202020204" pitchFamily="34" charset="0"/>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Wingdings" panose="05000000000000000000" pitchFamily="2" charset="2"/>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brailleauthority.org/terminology-ueb-mathscience-and-ueb-nemeth"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pathstoliteracy.org/resource/project-inspir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ww.tsbvi.edu/statewide-resources/professional-development/online-learning?t=261"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nfb.org/programs-services/braille-certification/mathematics-braille-transcribin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ccessibility.pearson.com/resources/nemeth-curriculum/"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tsbvi.edu/store/nemeth-at-a-glance-a-math-resource-grade-level-chart-and-evaluation-tool" TargetMode="External"/><Relationship Id="rId2" Type="http://schemas.openxmlformats.org/officeDocument/2006/relationships/hyperlink" Target="https://www.nbp.org/ic/nbp/NEMETH.html" TargetMode="External"/><Relationship Id="rId1" Type="http://schemas.openxmlformats.org/officeDocument/2006/relationships/slideLayout" Target="../slideLayouts/slideLayout8.xml"/><Relationship Id="rId5" Type="http://schemas.openxmlformats.org/officeDocument/2006/relationships/hyperlink" Target="https://www.aph.org/search-results/?fwp_search_term=nemeth" TargetMode="External"/><Relationship Id="rId4" Type="http://schemas.openxmlformats.org/officeDocument/2006/relationships/hyperlink" Target="https://www.aph.org/product/math-symbol-reference-booklets-large-print-vers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wgbh.org/foundation/ncam/guidelines/effective-practices-for-description-of-science-content-within-digital-talking-books" TargetMode="External"/><Relationship Id="rId7" Type="http://schemas.openxmlformats.org/officeDocument/2006/relationships/hyperlink" Target="https://poet.diagramcenter.org/"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diagramcenter.org/standards-and-practices/accessible-image-sample-book.html" TargetMode="External"/><Relationship Id="rId5" Type="http://schemas.openxmlformats.org/officeDocument/2006/relationships/hyperlink" Target="http://diagramcenter.org/images/imagesortingdecisiontree_flow.pdf" TargetMode="External"/><Relationship Id="rId4" Type="http://schemas.openxmlformats.org/officeDocument/2006/relationships/hyperlink" Target="http://diagramcenter.org/table-of-contents-2.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wgbh.org/foundation/ncam/guidelines/guidelines-for-describing-images-for-assessment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www.nwea.org/uploads/2022/11/Image-Description-Guidelines-for-Assessments_NWEA_2021.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core.ac.uk/download/pdf/304664963.pd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A24B4-5F9D-4B9C-AB17-4D24EC56F7EC}"/>
              </a:ext>
            </a:extLst>
          </p:cNvPr>
          <p:cNvSpPr>
            <a:spLocks noGrp="1"/>
          </p:cNvSpPr>
          <p:nvPr>
            <p:ph type="title"/>
          </p:nvPr>
        </p:nvSpPr>
        <p:spPr>
          <a:xfrm>
            <a:off x="422552" y="3429000"/>
            <a:ext cx="7484043" cy="1485992"/>
          </a:xfrm>
        </p:spPr>
        <p:txBody>
          <a:bodyPr>
            <a:normAutofit fontScale="90000"/>
          </a:bodyPr>
          <a:lstStyle/>
          <a:p>
            <a:r>
              <a:rPr lang="en-US" sz="4000" dirty="0"/>
              <a:t>Does it STEM?</a:t>
            </a:r>
            <a:br>
              <a:rPr lang="en-US" sz="4000" dirty="0"/>
            </a:br>
            <a:r>
              <a:rPr lang="en-US" sz="3100" dirty="0"/>
              <a:t>A look at technologies for accessible </a:t>
            </a:r>
            <a:br>
              <a:rPr lang="en-US" sz="3100" dirty="0"/>
            </a:br>
            <a:r>
              <a:rPr lang="en-US" sz="3100" dirty="0"/>
              <a:t>math and science notation</a:t>
            </a:r>
            <a:endParaRPr lang="en-US" sz="4000" dirty="0"/>
          </a:p>
        </p:txBody>
      </p:sp>
      <p:pic>
        <p:nvPicPr>
          <p:cNvPr id="6" name="Picture Placeholder 5">
            <a:extLst>
              <a:ext uri="{FF2B5EF4-FFF2-40B4-BE49-F238E27FC236}">
                <a16:creationId xmlns:a16="http://schemas.microsoft.com/office/drawing/2014/main" id="{93CBBD7E-AF60-45BF-F932-0BEA96D17194}"/>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128" b="-3"/>
          <a:stretch/>
        </p:blipFill>
        <p:spPr>
          <a:xfrm>
            <a:off x="4255108" y="586211"/>
            <a:ext cx="5042801" cy="2860895"/>
          </a:xfrm>
          <a:prstGeom prst="rect">
            <a:avLst/>
          </a:prstGeom>
          <a:effectLst>
            <a:softEdge rad="25400"/>
          </a:effectLst>
          <a:scene3d>
            <a:camera prst="isometricLeftDown">
              <a:rot lat="1800000" lon="1800000" rev="0"/>
            </a:camera>
            <a:lightRig rig="threePt" dir="t"/>
          </a:scene3d>
        </p:spPr>
      </p:pic>
    </p:spTree>
    <p:extLst>
      <p:ext uri="{BB962C8B-B14F-4D97-AF65-F5344CB8AC3E}">
        <p14:creationId xmlns:p14="http://schemas.microsoft.com/office/powerpoint/2010/main" val="1079966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D307-BDC9-4576-BF61-45E99C5939DB}"/>
              </a:ext>
            </a:extLst>
          </p:cNvPr>
          <p:cNvSpPr>
            <a:spLocks noGrp="1"/>
          </p:cNvSpPr>
          <p:nvPr>
            <p:ph type="ctrTitle"/>
          </p:nvPr>
        </p:nvSpPr>
        <p:spPr/>
        <p:txBody>
          <a:bodyPr>
            <a:normAutofit/>
          </a:bodyPr>
          <a:lstStyle/>
          <a:p>
            <a:r>
              <a:rPr lang="en-US" dirty="0"/>
              <a:t>What Are Some Examples of Challenges Your Students Have Encountered?</a:t>
            </a:r>
          </a:p>
        </p:txBody>
      </p:sp>
      <p:pic>
        <p:nvPicPr>
          <p:cNvPr id="5" name="Content Placeholder 4" descr="Student with their head down in frustration holding up a sign that says &quot;Help!&quot;">
            <a:extLst>
              <a:ext uri="{FF2B5EF4-FFF2-40B4-BE49-F238E27FC236}">
                <a16:creationId xmlns:a16="http://schemas.microsoft.com/office/drawing/2014/main" id="{E97E463D-6B75-4C73-84E5-6C067802A4BC}"/>
              </a:ext>
            </a:extLst>
          </p:cNvPr>
          <p:cNvPicPr>
            <a:picLocks noGrp="1" noChangeAspect="1"/>
          </p:cNvPicPr>
          <p:nvPr>
            <p:ph sz="quarter" idx="10"/>
          </p:nvPr>
        </p:nvPicPr>
        <p:blipFill>
          <a:blip r:embed="rId3"/>
          <a:stretch>
            <a:fillRect/>
          </a:stretch>
        </p:blipFill>
        <p:spPr>
          <a:xfrm>
            <a:off x="1199753" y="1600200"/>
            <a:ext cx="6722269" cy="4481513"/>
          </a:xfrm>
        </p:spPr>
      </p:pic>
      <p:sp>
        <p:nvSpPr>
          <p:cNvPr id="4" name="Slide Number Placeholder 3">
            <a:extLst>
              <a:ext uri="{FF2B5EF4-FFF2-40B4-BE49-F238E27FC236}">
                <a16:creationId xmlns:a16="http://schemas.microsoft.com/office/drawing/2014/main" id="{1F405591-0D11-4D1F-8F4F-5BE1ECA3C568}"/>
              </a:ext>
            </a:extLst>
          </p:cNvPr>
          <p:cNvSpPr>
            <a:spLocks noGrp="1"/>
          </p:cNvSpPr>
          <p:nvPr>
            <p:ph type="sldNum" sz="quarter" idx="11"/>
          </p:nvPr>
        </p:nvSpPr>
        <p:spPr/>
        <p:txBody>
          <a:bodyPr/>
          <a:lstStyle/>
          <a:p>
            <a:fld id="{CCCA1E73-8E84-49CD-93F4-B3B8626091A0}" type="slidenum">
              <a:rPr lang="en-US" smtClean="0"/>
              <a:pPr/>
              <a:t>10</a:t>
            </a:fld>
            <a:endParaRPr lang="en-US"/>
          </a:p>
        </p:txBody>
      </p:sp>
    </p:spTree>
    <p:extLst>
      <p:ext uri="{BB962C8B-B14F-4D97-AF65-F5344CB8AC3E}">
        <p14:creationId xmlns:p14="http://schemas.microsoft.com/office/powerpoint/2010/main" val="181850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EB2DAA-5A88-077E-6C36-9FEA5926AE43}"/>
              </a:ext>
            </a:extLst>
          </p:cNvPr>
          <p:cNvSpPr>
            <a:spLocks noGrp="1"/>
          </p:cNvSpPr>
          <p:nvPr>
            <p:ph type="title"/>
          </p:nvPr>
        </p:nvSpPr>
        <p:spPr/>
        <p:txBody>
          <a:bodyPr/>
          <a:lstStyle/>
          <a:p>
            <a:r>
              <a:rPr lang="en-US" dirty="0"/>
              <a:t>Braille</a:t>
            </a:r>
          </a:p>
        </p:txBody>
      </p:sp>
    </p:spTree>
    <p:extLst>
      <p:ext uri="{BB962C8B-B14F-4D97-AF65-F5344CB8AC3E}">
        <p14:creationId xmlns:p14="http://schemas.microsoft.com/office/powerpoint/2010/main" val="387811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A4FE-AF45-A013-2290-54EF02A7B62F}"/>
              </a:ext>
            </a:extLst>
          </p:cNvPr>
          <p:cNvSpPr>
            <a:spLocks noGrp="1"/>
          </p:cNvSpPr>
          <p:nvPr>
            <p:ph type="ctrTitle"/>
          </p:nvPr>
        </p:nvSpPr>
        <p:spPr/>
        <p:txBody>
          <a:bodyPr/>
          <a:lstStyle/>
          <a:p>
            <a:r>
              <a:rPr lang="en-US" dirty="0"/>
              <a:t>Nemeth Braille Code for Mathematics and Science Notation</a:t>
            </a:r>
          </a:p>
        </p:txBody>
      </p:sp>
      <p:sp>
        <p:nvSpPr>
          <p:cNvPr id="3" name="Content Placeholder 1">
            <a:extLst>
              <a:ext uri="{FF2B5EF4-FFF2-40B4-BE49-F238E27FC236}">
                <a16:creationId xmlns:a16="http://schemas.microsoft.com/office/drawing/2014/main" id="{38D2F133-F55B-6BEF-3820-00E66F229DD4}"/>
              </a:ext>
            </a:extLst>
          </p:cNvPr>
          <p:cNvSpPr>
            <a:spLocks noGrp="1"/>
          </p:cNvSpPr>
          <p:nvPr>
            <p:ph sz="quarter" idx="10"/>
          </p:nvPr>
        </p:nvSpPr>
        <p:spPr>
          <a:xfrm>
            <a:off x="230399" y="1600201"/>
            <a:ext cx="8660768" cy="2984811"/>
          </a:xfrm>
        </p:spPr>
        <p:txBody>
          <a:bodyPr>
            <a:normAutofit lnSpcReduction="10000"/>
          </a:bodyPr>
          <a:lstStyle/>
          <a:p>
            <a:pPr marL="342900" indent="-342900">
              <a:buFont typeface="Arial" panose="020B0604020202020204" pitchFamily="34" charset="0"/>
              <a:buChar char="•"/>
            </a:pPr>
            <a:r>
              <a:rPr lang="en-US" sz="2400" dirty="0"/>
              <a:t>Created by Dr. Abraham Nemeth in 1946 so he could complete his PhD in mathematics</a:t>
            </a:r>
          </a:p>
          <a:p>
            <a:pPr marL="342900" indent="-342900">
              <a:buFont typeface="Arial" panose="020B0604020202020204" pitchFamily="34" charset="0"/>
              <a:buChar char="•"/>
            </a:pPr>
            <a:r>
              <a:rPr lang="en-US" sz="2400" dirty="0"/>
              <a:t>First accepted as a standard for representing math and science in braille in1952 and updated several times since</a:t>
            </a:r>
          </a:p>
          <a:p>
            <a:pPr marL="342900" indent="-342900">
              <a:buFont typeface="Arial" panose="020B0604020202020204" pitchFamily="34" charset="0"/>
              <a:buChar char="•"/>
            </a:pPr>
            <a:r>
              <a:rPr lang="en-US" sz="2400" dirty="0"/>
              <a:t>It was originally designed to blend with the surrounding nontechnical text written in English Braille American Edition (EBAE)</a:t>
            </a:r>
          </a:p>
        </p:txBody>
      </p:sp>
      <p:pic>
        <p:nvPicPr>
          <p:cNvPr id="6" name="Content Placeholder 6" descr="Example of both math notation and a timeline to demonstrate that the Nemeth Braille code isn't just for math expressions.">
            <a:extLst>
              <a:ext uri="{FF2B5EF4-FFF2-40B4-BE49-F238E27FC236}">
                <a16:creationId xmlns:a16="http://schemas.microsoft.com/office/drawing/2014/main" id="{9E384189-39F4-B506-324B-3DE985C0EF98}"/>
              </a:ext>
            </a:extLst>
          </p:cNvPr>
          <p:cNvPicPr>
            <a:picLocks noGrp="1" noChangeAspect="1"/>
          </p:cNvPicPr>
          <p:nvPr>
            <p:ph sz="quarter" idx="12"/>
          </p:nvPr>
        </p:nvPicPr>
        <p:blipFill>
          <a:blip r:embed="rId2"/>
          <a:stretch>
            <a:fillRect/>
          </a:stretch>
        </p:blipFill>
        <p:spPr>
          <a:xfrm>
            <a:off x="230188" y="4585012"/>
            <a:ext cx="8661400" cy="1601313"/>
          </a:xfrm>
        </p:spPr>
      </p:pic>
      <p:sp>
        <p:nvSpPr>
          <p:cNvPr id="5" name="Slide Number Placeholder 4">
            <a:extLst>
              <a:ext uri="{FF2B5EF4-FFF2-40B4-BE49-F238E27FC236}">
                <a16:creationId xmlns:a16="http://schemas.microsoft.com/office/drawing/2014/main" id="{4D340472-E5A2-805D-34A7-9E943B000F56}"/>
              </a:ext>
            </a:extLst>
          </p:cNvPr>
          <p:cNvSpPr>
            <a:spLocks noGrp="1"/>
          </p:cNvSpPr>
          <p:nvPr>
            <p:ph type="sldNum" sz="quarter" idx="11"/>
          </p:nvPr>
        </p:nvSpPr>
        <p:spPr/>
        <p:txBody>
          <a:bodyPr/>
          <a:lstStyle/>
          <a:p>
            <a:fld id="{CCCA1E73-8E84-49CD-93F4-B3B8626091A0}" type="slidenum">
              <a:rPr lang="en-US" smtClean="0"/>
              <a:pPr/>
              <a:t>12</a:t>
            </a:fld>
            <a:endParaRPr lang="en-US"/>
          </a:p>
        </p:txBody>
      </p:sp>
    </p:spTree>
    <p:extLst>
      <p:ext uri="{BB962C8B-B14F-4D97-AF65-F5344CB8AC3E}">
        <p14:creationId xmlns:p14="http://schemas.microsoft.com/office/powerpoint/2010/main" val="183163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E8BB-2F76-78F1-41F8-6296918543E2}"/>
              </a:ext>
            </a:extLst>
          </p:cNvPr>
          <p:cNvSpPr>
            <a:spLocks noGrp="1"/>
          </p:cNvSpPr>
          <p:nvPr>
            <p:ph type="ctrTitle"/>
          </p:nvPr>
        </p:nvSpPr>
        <p:spPr/>
        <p:txBody>
          <a:bodyPr/>
          <a:lstStyle/>
          <a:p>
            <a:r>
              <a:rPr lang="en-US" dirty="0"/>
              <a:t>The Nemeth “Green Book”</a:t>
            </a:r>
          </a:p>
        </p:txBody>
      </p:sp>
      <p:sp>
        <p:nvSpPr>
          <p:cNvPr id="3" name="Content Placeholder 2">
            <a:extLst>
              <a:ext uri="{FF2B5EF4-FFF2-40B4-BE49-F238E27FC236}">
                <a16:creationId xmlns:a16="http://schemas.microsoft.com/office/drawing/2014/main" id="{DC387197-0131-FB73-9C7F-71456CC6966C}"/>
              </a:ext>
            </a:extLst>
          </p:cNvPr>
          <p:cNvSpPr>
            <a:spLocks noGrp="1"/>
          </p:cNvSpPr>
          <p:nvPr>
            <p:ph sz="quarter" idx="10"/>
          </p:nvPr>
        </p:nvSpPr>
        <p:spPr/>
        <p:txBody>
          <a:bodyPr/>
          <a:lstStyle/>
          <a:p>
            <a:pPr marL="342900" indent="-342900">
              <a:buFont typeface="Arial" panose="020B0604020202020204" pitchFamily="34" charset="0"/>
              <a:buChar char="•"/>
            </a:pPr>
            <a:r>
              <a:rPr lang="en-US" dirty="0"/>
              <a:t>“The Nemeth Braille Code for Mathematics and Sciences, 1972 Revision” became known as the "Green Book“</a:t>
            </a:r>
          </a:p>
          <a:p>
            <a:pPr marL="342900" indent="-342900">
              <a:buFont typeface="Arial" panose="020B0604020202020204" pitchFamily="34" charset="0"/>
              <a:buChar char="•"/>
            </a:pPr>
            <a:r>
              <a:rPr lang="en-US" dirty="0"/>
              <a:t>This is what the PDF of the 1972 document is a scan of</a:t>
            </a:r>
          </a:p>
          <a:p>
            <a:endParaRPr lang="en-US" dirty="0"/>
          </a:p>
          <a:p>
            <a:endParaRPr lang="en-US" dirty="0"/>
          </a:p>
        </p:txBody>
      </p:sp>
      <p:pic>
        <p:nvPicPr>
          <p:cNvPr id="6" name="Content Placeholder 5">
            <a:extLst>
              <a:ext uri="{FF2B5EF4-FFF2-40B4-BE49-F238E27FC236}">
                <a16:creationId xmlns:a16="http://schemas.microsoft.com/office/drawing/2014/main" id="{26752FC6-FB85-14F2-71DC-73692BEB7A23}"/>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764088" y="1165920"/>
            <a:ext cx="4133850" cy="4775398"/>
          </a:xfrm>
          <a:prstGeom prst="rect">
            <a:avLst/>
          </a:prstGeom>
        </p:spPr>
      </p:pic>
      <p:sp>
        <p:nvSpPr>
          <p:cNvPr id="5" name="Slide Number Placeholder 4">
            <a:extLst>
              <a:ext uri="{FF2B5EF4-FFF2-40B4-BE49-F238E27FC236}">
                <a16:creationId xmlns:a16="http://schemas.microsoft.com/office/drawing/2014/main" id="{E43E9DDB-2909-0594-9AFC-33BBA3CAC640}"/>
              </a:ext>
            </a:extLst>
          </p:cNvPr>
          <p:cNvSpPr>
            <a:spLocks noGrp="1"/>
          </p:cNvSpPr>
          <p:nvPr>
            <p:ph type="sldNum" sz="quarter" idx="11"/>
          </p:nvPr>
        </p:nvSpPr>
        <p:spPr/>
        <p:txBody>
          <a:bodyPr/>
          <a:lstStyle/>
          <a:p>
            <a:fld id="{CCCA1E73-8E84-49CD-93F4-B3B8626091A0}" type="slidenum">
              <a:rPr lang="en-US" smtClean="0"/>
              <a:pPr/>
              <a:t>13</a:t>
            </a:fld>
            <a:endParaRPr lang="en-US"/>
          </a:p>
        </p:txBody>
      </p:sp>
    </p:spTree>
    <p:extLst>
      <p:ext uri="{BB962C8B-B14F-4D97-AF65-F5344CB8AC3E}">
        <p14:creationId xmlns:p14="http://schemas.microsoft.com/office/powerpoint/2010/main" val="1650374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10A-0604-A416-3A5E-644CEACBD67A}"/>
              </a:ext>
            </a:extLst>
          </p:cNvPr>
          <p:cNvSpPr>
            <a:spLocks noGrp="1"/>
          </p:cNvSpPr>
          <p:nvPr>
            <p:ph type="ctrTitle"/>
          </p:nvPr>
        </p:nvSpPr>
        <p:spPr/>
        <p:txBody>
          <a:bodyPr/>
          <a:lstStyle/>
          <a:p>
            <a:r>
              <a:rPr lang="en-US" dirty="0"/>
              <a:t>Yellow Book</a:t>
            </a:r>
          </a:p>
        </p:txBody>
      </p:sp>
      <p:sp>
        <p:nvSpPr>
          <p:cNvPr id="3" name="Content Placeholder 2">
            <a:extLst>
              <a:ext uri="{FF2B5EF4-FFF2-40B4-BE49-F238E27FC236}">
                <a16:creationId xmlns:a16="http://schemas.microsoft.com/office/drawing/2014/main" id="{DCECD9BA-03D4-67FC-7892-6293A0BBD230}"/>
              </a:ext>
            </a:extLst>
          </p:cNvPr>
          <p:cNvSpPr>
            <a:spLocks noGrp="1"/>
          </p:cNvSpPr>
          <p:nvPr>
            <p:ph sz="quarter" idx="10"/>
          </p:nvPr>
        </p:nvSpPr>
        <p:spPr>
          <a:xfrm>
            <a:off x="252413" y="1031875"/>
            <a:ext cx="3178944" cy="5049838"/>
          </a:xfrm>
        </p:spPr>
        <p:txBody>
          <a:bodyPr/>
          <a:lstStyle/>
          <a:p>
            <a:pPr marL="342900" indent="-342900">
              <a:buFont typeface="Arial" panose="020B0604020202020204" pitchFamily="34" charset="0"/>
              <a:buChar char="•"/>
            </a:pPr>
            <a:r>
              <a:rPr lang="en-US" dirty="0"/>
              <a:t>Many learned the Nemeth Code from the 1978 “An Introduction to Braille Mathematics” by Helen Roberts, Bernard Krebs, and Barbara </a:t>
            </a:r>
            <a:r>
              <a:rPr lang="en-US" dirty="0" err="1"/>
              <a:t>Taffet</a:t>
            </a:r>
            <a:r>
              <a:rPr lang="en-US" dirty="0"/>
              <a:t>.</a:t>
            </a:r>
          </a:p>
          <a:p>
            <a:pPr marL="342900" indent="-342900">
              <a:buFont typeface="Arial" panose="020B0604020202020204" pitchFamily="34" charset="0"/>
              <a:buChar char="•"/>
            </a:pPr>
            <a:r>
              <a:rPr lang="en-US" dirty="0"/>
              <a:t>It became known as the “Yellow Book”</a:t>
            </a:r>
          </a:p>
          <a:p>
            <a:endParaRPr lang="en-US" dirty="0"/>
          </a:p>
        </p:txBody>
      </p:sp>
      <p:grpSp>
        <p:nvGrpSpPr>
          <p:cNvPr id="8" name="Group 7">
            <a:extLst>
              <a:ext uri="{FF2B5EF4-FFF2-40B4-BE49-F238E27FC236}">
                <a16:creationId xmlns:a16="http://schemas.microsoft.com/office/drawing/2014/main" id="{6555C4A9-BE8C-3736-6C43-A3FECD0AF488}"/>
              </a:ext>
              <a:ext uri="{C183D7F6-B498-43B3-948B-1728B52AA6E4}">
                <adec:decorative xmlns:adec="http://schemas.microsoft.com/office/drawing/2017/decorative" val="1"/>
              </a:ext>
            </a:extLst>
          </p:cNvPr>
          <p:cNvGrpSpPr/>
          <p:nvPr/>
        </p:nvGrpSpPr>
        <p:grpSpPr>
          <a:xfrm>
            <a:off x="3719042" y="987928"/>
            <a:ext cx="5290462" cy="5309857"/>
            <a:chOff x="2584136" y="1003950"/>
            <a:chExt cx="5290462" cy="5309857"/>
          </a:xfrm>
        </p:grpSpPr>
        <p:pic>
          <p:nvPicPr>
            <p:cNvPr id="7" name="Picture 6" descr="Text, letter&#10;&#10;Description automatically generated">
              <a:extLst>
                <a:ext uri="{FF2B5EF4-FFF2-40B4-BE49-F238E27FC236}">
                  <a16:creationId xmlns:a16="http://schemas.microsoft.com/office/drawing/2014/main" id="{ED5D9253-5A7F-08B7-E92E-54F47140A787}"/>
                </a:ext>
              </a:extLst>
            </p:cNvPr>
            <p:cNvPicPr>
              <a:picLocks noChangeAspect="1"/>
            </p:cNvPicPr>
            <p:nvPr/>
          </p:nvPicPr>
          <p:blipFill>
            <a:blip r:embed="rId3"/>
            <a:stretch>
              <a:fillRect/>
            </a:stretch>
          </p:blipFill>
          <p:spPr>
            <a:xfrm>
              <a:off x="2584136" y="1003950"/>
              <a:ext cx="3942938" cy="4373641"/>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D86226EC-82F5-A276-6595-8448A54CD55A}"/>
                </a:ext>
              </a:extLst>
            </p:cNvPr>
            <p:cNvPicPr>
              <a:picLocks noChangeAspect="1"/>
            </p:cNvPicPr>
            <p:nvPr/>
          </p:nvPicPr>
          <p:blipFill>
            <a:blip r:embed="rId4"/>
            <a:stretch>
              <a:fillRect/>
            </a:stretch>
          </p:blipFill>
          <p:spPr>
            <a:xfrm>
              <a:off x="3931660" y="2001782"/>
              <a:ext cx="3942938" cy="4312025"/>
            </a:xfrm>
            <a:prstGeom prst="rect">
              <a:avLst/>
            </a:prstGeom>
          </p:spPr>
        </p:pic>
      </p:grpSp>
      <p:sp>
        <p:nvSpPr>
          <p:cNvPr id="4" name="Slide Number Placeholder 3">
            <a:extLst>
              <a:ext uri="{FF2B5EF4-FFF2-40B4-BE49-F238E27FC236}">
                <a16:creationId xmlns:a16="http://schemas.microsoft.com/office/drawing/2014/main" id="{C70A4E2A-7511-427B-CEFE-0A09764F57B0}"/>
              </a:ext>
            </a:extLst>
          </p:cNvPr>
          <p:cNvSpPr>
            <a:spLocks noGrp="1"/>
          </p:cNvSpPr>
          <p:nvPr>
            <p:ph type="sldNum" sz="quarter" idx="11"/>
          </p:nvPr>
        </p:nvSpPr>
        <p:spPr/>
        <p:txBody>
          <a:bodyPr/>
          <a:lstStyle/>
          <a:p>
            <a:fld id="{CCCA1E73-8E84-49CD-93F4-B3B8626091A0}" type="slidenum">
              <a:rPr lang="en-US" smtClean="0"/>
              <a:pPr/>
              <a:t>14</a:t>
            </a:fld>
            <a:endParaRPr lang="en-US"/>
          </a:p>
        </p:txBody>
      </p:sp>
    </p:spTree>
    <p:extLst>
      <p:ext uri="{BB962C8B-B14F-4D97-AF65-F5344CB8AC3E}">
        <p14:creationId xmlns:p14="http://schemas.microsoft.com/office/powerpoint/2010/main" val="7067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129D-D97C-7B3E-BD6E-51FDC8BDA9CD}"/>
              </a:ext>
            </a:extLst>
          </p:cNvPr>
          <p:cNvSpPr>
            <a:spLocks noGrp="1"/>
          </p:cNvSpPr>
          <p:nvPr>
            <p:ph type="title"/>
          </p:nvPr>
        </p:nvSpPr>
        <p:spPr/>
        <p:txBody>
          <a:bodyPr>
            <a:normAutofit fontScale="90000"/>
          </a:bodyPr>
          <a:lstStyle/>
          <a:p>
            <a:r>
              <a:rPr lang="en-US" dirty="0"/>
              <a:t>Braille Codes for Math and Science Notations</a:t>
            </a:r>
          </a:p>
        </p:txBody>
      </p:sp>
      <p:sp>
        <p:nvSpPr>
          <p:cNvPr id="3" name="Content Placeholder 2">
            <a:extLst>
              <a:ext uri="{FF2B5EF4-FFF2-40B4-BE49-F238E27FC236}">
                <a16:creationId xmlns:a16="http://schemas.microsoft.com/office/drawing/2014/main" id="{7D5E1D4C-1F4F-0F08-0507-E3BD9459B897}"/>
              </a:ext>
            </a:extLst>
          </p:cNvPr>
          <p:cNvSpPr>
            <a:spLocks noGrp="1"/>
          </p:cNvSpPr>
          <p:nvPr>
            <p:ph sz="quarter" idx="10"/>
          </p:nvPr>
        </p:nvSpPr>
        <p:spPr>
          <a:xfrm>
            <a:off x="228600" y="1060703"/>
            <a:ext cx="8677800" cy="3158005"/>
          </a:xfrm>
        </p:spPr>
        <p:txBody>
          <a:bodyPr/>
          <a:lstStyle/>
          <a:p>
            <a:r>
              <a:rPr lang="en-US" sz="2400" dirty="0"/>
              <a:t>It’s important to note the distinction between:</a:t>
            </a:r>
          </a:p>
          <a:p>
            <a:pPr marL="342900" indent="-342900">
              <a:buClr>
                <a:schemeClr val="bg1"/>
              </a:buClr>
              <a:buFont typeface="Arial" panose="020B0604020202020204" pitchFamily="34" charset="0"/>
              <a:buChar char="•"/>
            </a:pPr>
            <a:r>
              <a:rPr lang="en-US" sz="2400" dirty="0"/>
              <a:t>Nemeth Braille Code within English Braille American Edition (EBAE)</a:t>
            </a:r>
          </a:p>
          <a:p>
            <a:pPr marL="342900" indent="-342900">
              <a:buClr>
                <a:schemeClr val="bg1"/>
              </a:buClr>
              <a:buFont typeface="Arial" panose="020B0604020202020204" pitchFamily="34" charset="0"/>
              <a:buChar char="•"/>
            </a:pPr>
            <a:r>
              <a:rPr lang="en-US" sz="2400" dirty="0"/>
              <a:t>Nemeth Code within Unified English Braille (UEB)</a:t>
            </a:r>
          </a:p>
          <a:p>
            <a:pPr marL="342900" indent="-342900">
              <a:buClr>
                <a:schemeClr val="bg1"/>
              </a:buClr>
              <a:buFont typeface="Arial" panose="020B0604020202020204" pitchFamily="34" charset="0"/>
              <a:buChar char="•"/>
            </a:pPr>
            <a:r>
              <a:rPr lang="en-US" sz="2400" dirty="0"/>
              <a:t>Unified English Braille (UEB)</a:t>
            </a:r>
          </a:p>
          <a:p>
            <a:endParaRPr lang="en-US" dirty="0"/>
          </a:p>
        </p:txBody>
      </p:sp>
      <p:sp>
        <p:nvSpPr>
          <p:cNvPr id="5" name="Slide Number Placeholder 4">
            <a:extLst>
              <a:ext uri="{FF2B5EF4-FFF2-40B4-BE49-F238E27FC236}">
                <a16:creationId xmlns:a16="http://schemas.microsoft.com/office/drawing/2014/main" id="{222EAE70-AD03-84CB-5434-5374904D2B3F}"/>
              </a:ext>
            </a:extLst>
          </p:cNvPr>
          <p:cNvSpPr>
            <a:spLocks noGrp="1"/>
          </p:cNvSpPr>
          <p:nvPr>
            <p:ph type="sldNum" sz="quarter" idx="11"/>
          </p:nvPr>
        </p:nvSpPr>
        <p:spPr/>
        <p:txBody>
          <a:bodyPr/>
          <a:lstStyle/>
          <a:p>
            <a:fld id="{CCCA1E73-8E84-49CD-93F4-B3B8626091A0}" type="slidenum">
              <a:rPr lang="en-US" smtClean="0"/>
              <a:pPr/>
              <a:t>15</a:t>
            </a:fld>
            <a:endParaRPr lang="en-US"/>
          </a:p>
        </p:txBody>
      </p:sp>
      <p:pic>
        <p:nvPicPr>
          <p:cNvPr id="6" name="Picture 2">
            <a:extLst>
              <a:ext uri="{FF2B5EF4-FFF2-40B4-BE49-F238E27FC236}">
                <a16:creationId xmlns:a16="http://schemas.microsoft.com/office/drawing/2014/main" id="{B4219DEF-200C-14D0-722C-EC6FE47F8681}"/>
              </a:ext>
              <a:ext uri="{C183D7F6-B498-43B3-948B-1728B52AA6E4}">
                <adec:decorative xmlns:adec="http://schemas.microsoft.com/office/drawing/2017/decorative" val="1"/>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095264" y="4293421"/>
            <a:ext cx="6943946" cy="84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FC17-EA5D-95F8-2305-93EECC8C1FAA}"/>
              </a:ext>
            </a:extLst>
          </p:cNvPr>
          <p:cNvSpPr>
            <a:spLocks noGrp="1"/>
          </p:cNvSpPr>
          <p:nvPr>
            <p:ph type="title"/>
          </p:nvPr>
        </p:nvSpPr>
        <p:spPr/>
        <p:txBody>
          <a:bodyPr/>
          <a:lstStyle/>
          <a:p>
            <a:r>
              <a:rPr lang="en-US" dirty="0"/>
              <a:t>Unified English Braille</a:t>
            </a:r>
          </a:p>
        </p:txBody>
      </p:sp>
      <p:sp>
        <p:nvSpPr>
          <p:cNvPr id="3" name="Content Placeholder 2">
            <a:extLst>
              <a:ext uri="{FF2B5EF4-FFF2-40B4-BE49-F238E27FC236}">
                <a16:creationId xmlns:a16="http://schemas.microsoft.com/office/drawing/2014/main" id="{D50B25E6-4713-EEED-6B6D-205D5A43C21F}"/>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UEB is a </a:t>
            </a:r>
            <a:r>
              <a:rPr lang="en-US" sz="2400" b="1" dirty="0"/>
              <a:t>complete code </a:t>
            </a:r>
            <a:r>
              <a:rPr lang="en-US" sz="2400" dirty="0"/>
              <a:t>for both literary and technical content in braille.</a:t>
            </a:r>
          </a:p>
          <a:p>
            <a:pPr marL="342900" indent="-342900">
              <a:buClr>
                <a:schemeClr val="bg1"/>
              </a:buClr>
              <a:buFont typeface="Arial" panose="020B0604020202020204" pitchFamily="34" charset="0"/>
              <a:buChar char="•"/>
            </a:pPr>
            <a:r>
              <a:rPr lang="en-US" sz="2400" dirty="0"/>
              <a:t>This is a major change from the previous code used in the United States, English Braille American Edition (EBAE), which could only be used for literary materials.</a:t>
            </a:r>
          </a:p>
          <a:p>
            <a:pPr marL="342900" indent="-342900">
              <a:buClr>
                <a:schemeClr val="bg1"/>
              </a:buClr>
              <a:buFont typeface="Arial" panose="020B0604020202020204" pitchFamily="34" charset="0"/>
              <a:buChar char="•"/>
            </a:pPr>
            <a:r>
              <a:rPr lang="en-US" sz="2400" dirty="0"/>
              <a:t>References to "Math UEB" or "UEB math code" may reinforce the misconception that there are two UEB codes.</a:t>
            </a:r>
          </a:p>
        </p:txBody>
      </p:sp>
      <p:sp>
        <p:nvSpPr>
          <p:cNvPr id="4" name="Slide Number Placeholder 3">
            <a:extLst>
              <a:ext uri="{FF2B5EF4-FFF2-40B4-BE49-F238E27FC236}">
                <a16:creationId xmlns:a16="http://schemas.microsoft.com/office/drawing/2014/main" id="{20A18CA6-7A82-800E-16B6-0339FFC33F9E}"/>
              </a:ext>
            </a:extLst>
          </p:cNvPr>
          <p:cNvSpPr>
            <a:spLocks noGrp="1"/>
          </p:cNvSpPr>
          <p:nvPr>
            <p:ph type="sldNum" sz="quarter" idx="11"/>
          </p:nvPr>
        </p:nvSpPr>
        <p:spPr/>
        <p:txBody>
          <a:bodyPr/>
          <a:lstStyle/>
          <a:p>
            <a:fld id="{CCCA1E73-8E84-49CD-93F4-B3B8626091A0}" type="slidenum">
              <a:rPr lang="en-US" smtClean="0"/>
              <a:pPr/>
              <a:t>16</a:t>
            </a:fld>
            <a:endParaRPr lang="en-US"/>
          </a:p>
        </p:txBody>
      </p:sp>
    </p:spTree>
    <p:extLst>
      <p:ext uri="{BB962C8B-B14F-4D97-AF65-F5344CB8AC3E}">
        <p14:creationId xmlns:p14="http://schemas.microsoft.com/office/powerpoint/2010/main" val="36548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FC17-EA5D-95F8-2305-93EECC8C1FAA}"/>
              </a:ext>
            </a:extLst>
          </p:cNvPr>
          <p:cNvSpPr>
            <a:spLocks noGrp="1"/>
          </p:cNvSpPr>
          <p:nvPr>
            <p:ph type="title"/>
          </p:nvPr>
        </p:nvSpPr>
        <p:spPr/>
        <p:txBody>
          <a:bodyPr>
            <a:normAutofit/>
          </a:bodyPr>
          <a:lstStyle/>
          <a:p>
            <a:r>
              <a:rPr lang="en-US" dirty="0"/>
              <a:t>It’s No Longer One Math Braille Code</a:t>
            </a:r>
          </a:p>
        </p:txBody>
      </p:sp>
      <p:sp>
        <p:nvSpPr>
          <p:cNvPr id="3" name="Content Placeholder 2">
            <a:extLst>
              <a:ext uri="{FF2B5EF4-FFF2-40B4-BE49-F238E27FC236}">
                <a16:creationId xmlns:a16="http://schemas.microsoft.com/office/drawing/2014/main" id="{D50B25E6-4713-EEED-6B6D-205D5A43C21F}"/>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The Braille Authority of North America (BANA) voted to adopt Unified English Braille (UEB) in 2012 and to implement it January 2016.</a:t>
            </a:r>
          </a:p>
          <a:p>
            <a:pPr marL="342900" indent="-342900">
              <a:buClr>
                <a:schemeClr val="bg1"/>
              </a:buClr>
              <a:buFont typeface="Arial" panose="020B0604020202020204" pitchFamily="34" charset="0"/>
              <a:buChar char="•"/>
            </a:pPr>
            <a:r>
              <a:rPr lang="en-US" sz="2400" dirty="0"/>
              <a:t>BANA both adopted UEB as a complete code and the Nemeth Code within UEB context.</a:t>
            </a:r>
          </a:p>
        </p:txBody>
      </p:sp>
      <p:sp>
        <p:nvSpPr>
          <p:cNvPr id="4" name="Slide Number Placeholder 3">
            <a:extLst>
              <a:ext uri="{FF2B5EF4-FFF2-40B4-BE49-F238E27FC236}">
                <a16:creationId xmlns:a16="http://schemas.microsoft.com/office/drawing/2014/main" id="{20A18CA6-7A82-800E-16B6-0339FFC33F9E}"/>
              </a:ext>
            </a:extLst>
          </p:cNvPr>
          <p:cNvSpPr>
            <a:spLocks noGrp="1"/>
          </p:cNvSpPr>
          <p:nvPr>
            <p:ph type="sldNum" sz="quarter" idx="11"/>
          </p:nvPr>
        </p:nvSpPr>
        <p:spPr/>
        <p:txBody>
          <a:bodyPr/>
          <a:lstStyle/>
          <a:p>
            <a:fld id="{CCCA1E73-8E84-49CD-93F4-B3B8626091A0}" type="slidenum">
              <a:rPr lang="en-US" smtClean="0"/>
              <a:pPr/>
              <a:t>17</a:t>
            </a:fld>
            <a:endParaRPr lang="en-US"/>
          </a:p>
        </p:txBody>
      </p:sp>
    </p:spTree>
    <p:extLst>
      <p:ext uri="{BB962C8B-B14F-4D97-AF65-F5344CB8AC3E}">
        <p14:creationId xmlns:p14="http://schemas.microsoft.com/office/powerpoint/2010/main" val="86017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8DD5-4034-4CD9-4ECB-7A35E8CF22E8}"/>
              </a:ext>
            </a:extLst>
          </p:cNvPr>
          <p:cNvSpPr>
            <a:spLocks noGrp="1"/>
          </p:cNvSpPr>
          <p:nvPr>
            <p:ph type="title"/>
          </p:nvPr>
        </p:nvSpPr>
        <p:spPr/>
        <p:txBody>
          <a:bodyPr/>
          <a:lstStyle/>
          <a:p>
            <a:r>
              <a:rPr lang="en-US" dirty="0"/>
              <a:t>UEB with Nemeth</a:t>
            </a:r>
          </a:p>
        </p:txBody>
      </p:sp>
      <p:sp>
        <p:nvSpPr>
          <p:cNvPr id="3" name="Content Placeholder 2">
            <a:extLst>
              <a:ext uri="{FF2B5EF4-FFF2-40B4-BE49-F238E27FC236}">
                <a16:creationId xmlns:a16="http://schemas.microsoft.com/office/drawing/2014/main" id="{9847F3A1-2CCD-11D6-3EFA-4CCEC1CEAA7C}"/>
              </a:ext>
            </a:extLst>
          </p:cNvPr>
          <p:cNvSpPr>
            <a:spLocks noGrp="1"/>
          </p:cNvSpPr>
          <p:nvPr>
            <p:ph sz="quarter" idx="10"/>
          </p:nvPr>
        </p:nvSpPr>
        <p:spPr>
          <a:xfrm>
            <a:off x="228600" y="1060704"/>
            <a:ext cx="8677800" cy="5096748"/>
          </a:xfrm>
        </p:spPr>
        <p:txBody>
          <a:bodyPr>
            <a:normAutofit lnSpcReduction="10000"/>
          </a:bodyPr>
          <a:lstStyle/>
          <a:p>
            <a:pPr marL="342900" indent="-342900">
              <a:buClr>
                <a:schemeClr val="bg1"/>
              </a:buClr>
              <a:buFont typeface="Arial" panose="020B0604020202020204" pitchFamily="34" charset="0"/>
              <a:buChar char="•"/>
            </a:pPr>
            <a:r>
              <a:rPr lang="en-US" sz="2400" dirty="0"/>
              <a:t>The switch to Unified English Braille (UEB) required a shift in how surrounding “nontechnical text” is written with Nemeth because EBAE is no longer one of the official codes. </a:t>
            </a:r>
          </a:p>
          <a:p>
            <a:pPr marL="342900" indent="-342900">
              <a:buClr>
                <a:schemeClr val="bg1"/>
              </a:buClr>
              <a:buFont typeface="Arial" panose="020B0604020202020204" pitchFamily="34" charset="0"/>
              <a:buChar char="•"/>
            </a:pPr>
            <a:r>
              <a:rPr lang="en-US" sz="2400" dirty="0"/>
              <a:t>BANA developed guidelines for use of the Nemeth Code embedded within UEB text. Code switching indicators are employed to prevent any ambiguity or conflict between UEB and Nemeth symbols. </a:t>
            </a:r>
          </a:p>
          <a:p>
            <a:pPr marL="342900" indent="-342900">
              <a:buClr>
                <a:schemeClr val="bg1"/>
              </a:buClr>
              <a:buFont typeface="Arial" panose="020B0604020202020204" pitchFamily="34" charset="0"/>
              <a:buChar char="•"/>
            </a:pPr>
            <a:r>
              <a:rPr lang="en-US" sz="2400" dirty="0"/>
              <a:t>The text surrounding math expressions or chemical formulae are in UEB while the technical content itself is transcribed in the Nemeth Code. </a:t>
            </a:r>
          </a:p>
          <a:p>
            <a:pPr marL="342900" indent="-342900">
              <a:buClr>
                <a:schemeClr val="bg1"/>
              </a:buClr>
              <a:buFont typeface="Arial" panose="020B0604020202020204" pitchFamily="34" charset="0"/>
              <a:buChar char="•"/>
            </a:pPr>
            <a:r>
              <a:rPr lang="en-US" sz="2400" dirty="0"/>
              <a:t>In other words, Nemeth Code is used within UEB contexts.</a:t>
            </a:r>
          </a:p>
        </p:txBody>
      </p:sp>
      <p:sp>
        <p:nvSpPr>
          <p:cNvPr id="4" name="Slide Number Placeholder 3">
            <a:extLst>
              <a:ext uri="{FF2B5EF4-FFF2-40B4-BE49-F238E27FC236}">
                <a16:creationId xmlns:a16="http://schemas.microsoft.com/office/drawing/2014/main" id="{1336F501-9EA1-EECA-6FCF-3F08AB64F907}"/>
              </a:ext>
            </a:extLst>
          </p:cNvPr>
          <p:cNvSpPr>
            <a:spLocks noGrp="1"/>
          </p:cNvSpPr>
          <p:nvPr>
            <p:ph type="sldNum" sz="quarter" idx="11"/>
          </p:nvPr>
        </p:nvSpPr>
        <p:spPr/>
        <p:txBody>
          <a:bodyPr/>
          <a:lstStyle/>
          <a:p>
            <a:fld id="{CCCA1E73-8E84-49CD-93F4-B3B8626091A0}" type="slidenum">
              <a:rPr lang="en-US" smtClean="0"/>
              <a:pPr/>
              <a:t>18</a:t>
            </a:fld>
            <a:endParaRPr lang="en-US"/>
          </a:p>
        </p:txBody>
      </p:sp>
    </p:spTree>
    <p:extLst>
      <p:ext uri="{BB962C8B-B14F-4D97-AF65-F5344CB8AC3E}">
        <p14:creationId xmlns:p14="http://schemas.microsoft.com/office/powerpoint/2010/main" val="149562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5045-C452-E3C9-BDA4-83894C1C559B}"/>
              </a:ext>
            </a:extLst>
          </p:cNvPr>
          <p:cNvSpPr>
            <a:spLocks noGrp="1"/>
          </p:cNvSpPr>
          <p:nvPr>
            <p:ph type="title"/>
          </p:nvPr>
        </p:nvSpPr>
        <p:spPr/>
        <p:txBody>
          <a:bodyPr/>
          <a:lstStyle/>
          <a:p>
            <a:r>
              <a:rPr lang="en-US" dirty="0"/>
              <a:t>To UEB or Nemeth Be?</a:t>
            </a:r>
          </a:p>
        </p:txBody>
      </p:sp>
      <p:sp>
        <p:nvSpPr>
          <p:cNvPr id="3" name="Content Placeholder 2">
            <a:extLst>
              <a:ext uri="{FF2B5EF4-FFF2-40B4-BE49-F238E27FC236}">
                <a16:creationId xmlns:a16="http://schemas.microsoft.com/office/drawing/2014/main" id="{8CB7A7DE-FD0F-D505-3545-71ABFBAAAB8C}"/>
              </a:ext>
            </a:extLst>
          </p:cNvPr>
          <p:cNvSpPr>
            <a:spLocks noGrp="1"/>
          </p:cNvSpPr>
          <p:nvPr>
            <p:ph sz="quarter" idx="10"/>
          </p:nvPr>
        </p:nvSpPr>
        <p:spPr>
          <a:xfrm>
            <a:off x="228600" y="1060704"/>
            <a:ext cx="8677800" cy="5259176"/>
          </a:xfrm>
        </p:spPr>
        <p:txBody>
          <a:bodyPr>
            <a:normAutofit/>
          </a:bodyPr>
          <a:lstStyle/>
          <a:p>
            <a:pPr marL="342900" indent="-342900">
              <a:buClr>
                <a:schemeClr val="bg1"/>
              </a:buClr>
              <a:buFont typeface="Arial" panose="020B0604020202020204" pitchFamily="34" charset="0"/>
              <a:buChar char="•"/>
            </a:pPr>
            <a:r>
              <a:rPr lang="en-US" sz="2400" dirty="0"/>
              <a:t>You need to clearly specify the desired braille code</a:t>
            </a:r>
          </a:p>
          <a:p>
            <a:pPr marL="342900" indent="-342900">
              <a:buClr>
                <a:schemeClr val="bg1"/>
              </a:buClr>
              <a:buFont typeface="Arial" panose="020B0604020202020204" pitchFamily="34" charset="0"/>
              <a:buChar char="•"/>
            </a:pPr>
            <a:r>
              <a:rPr lang="en-US" sz="2400" dirty="0"/>
              <a:t>The name "Nemeth" alone no longer provides adequate distinction </a:t>
            </a:r>
          </a:p>
          <a:p>
            <a:pPr marL="342900" indent="-342900">
              <a:buClr>
                <a:schemeClr val="bg1"/>
              </a:buClr>
              <a:buFont typeface="Arial" panose="020B0604020202020204" pitchFamily="34" charset="0"/>
              <a:buChar char="•"/>
            </a:pPr>
            <a:r>
              <a:rPr lang="en-US" sz="2400" dirty="0"/>
              <a:t>BANA recommends technical materials should be referred to as “UEB Math/Science” or as “UEB with Nemeth”</a:t>
            </a:r>
          </a:p>
          <a:p>
            <a:pPr marL="342900" indent="-342900">
              <a:buClr>
                <a:schemeClr val="bg1"/>
              </a:buClr>
              <a:buFont typeface="Arial" panose="020B0604020202020204" pitchFamily="34" charset="0"/>
              <a:buChar char="•"/>
            </a:pPr>
            <a:r>
              <a:rPr lang="en-US" sz="2400" dirty="0"/>
              <a:t>All new transcriptions of math and science materials should be produced in one of these two codes</a:t>
            </a:r>
          </a:p>
          <a:p>
            <a:endParaRPr lang="en-US" dirty="0"/>
          </a:p>
        </p:txBody>
      </p:sp>
      <p:sp>
        <p:nvSpPr>
          <p:cNvPr id="4" name="Slide Number Placeholder 3">
            <a:extLst>
              <a:ext uri="{FF2B5EF4-FFF2-40B4-BE49-F238E27FC236}">
                <a16:creationId xmlns:a16="http://schemas.microsoft.com/office/drawing/2014/main" id="{4C389845-FC4C-1E47-0A7B-01A4B8CEF6C1}"/>
              </a:ext>
            </a:extLst>
          </p:cNvPr>
          <p:cNvSpPr>
            <a:spLocks noGrp="1"/>
          </p:cNvSpPr>
          <p:nvPr>
            <p:ph type="sldNum" sz="quarter" idx="11"/>
          </p:nvPr>
        </p:nvSpPr>
        <p:spPr/>
        <p:txBody>
          <a:bodyPr/>
          <a:lstStyle/>
          <a:p>
            <a:fld id="{CCCA1E73-8E84-49CD-93F4-B3B8626091A0}" type="slidenum">
              <a:rPr lang="en-US" smtClean="0"/>
              <a:pPr/>
              <a:t>19</a:t>
            </a:fld>
            <a:endParaRPr lang="en-US"/>
          </a:p>
        </p:txBody>
      </p:sp>
    </p:spTree>
    <p:extLst>
      <p:ext uri="{BB962C8B-B14F-4D97-AF65-F5344CB8AC3E}">
        <p14:creationId xmlns:p14="http://schemas.microsoft.com/office/powerpoint/2010/main" val="264854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CA41AC-4086-E6D7-08FE-31490D25FF01}"/>
              </a:ext>
            </a:extLst>
          </p:cNvPr>
          <p:cNvSpPr>
            <a:spLocks noGrp="1"/>
          </p:cNvSpPr>
          <p:nvPr>
            <p:ph type="ctrTitle"/>
          </p:nvPr>
        </p:nvSpPr>
        <p:spPr/>
        <p:txBody>
          <a:bodyPr/>
          <a:lstStyle/>
          <a:p>
            <a:r>
              <a:rPr lang="en-US" dirty="0"/>
              <a:t>Available Resources</a:t>
            </a:r>
          </a:p>
        </p:txBody>
      </p:sp>
      <p:sp>
        <p:nvSpPr>
          <p:cNvPr id="5" name="Content Placeholder 4">
            <a:extLst>
              <a:ext uri="{FF2B5EF4-FFF2-40B4-BE49-F238E27FC236}">
                <a16:creationId xmlns:a16="http://schemas.microsoft.com/office/drawing/2014/main" id="{CFF9BEFA-4FA0-F5F7-1B3F-C89E6F9D1BD9}"/>
              </a:ext>
            </a:extLst>
          </p:cNvPr>
          <p:cNvSpPr>
            <a:spLocks noGrp="1"/>
          </p:cNvSpPr>
          <p:nvPr>
            <p:ph sz="quarter" idx="10"/>
          </p:nvPr>
        </p:nvSpPr>
        <p:spPr/>
        <p:txBody>
          <a:bodyPr>
            <a:normAutofit/>
          </a:bodyPr>
          <a:lstStyle/>
          <a:p>
            <a:pPr marL="285750" indent="-285750">
              <a:buFont typeface="Arial" panose="020B0604020202020204" pitchFamily="34" charset="0"/>
              <a:buChar char="•"/>
            </a:pPr>
            <a:endParaRPr lang="en-US" sz="2400" dirty="0"/>
          </a:p>
        </p:txBody>
      </p:sp>
      <p:sp>
        <p:nvSpPr>
          <p:cNvPr id="11" name="Slide Number Placeholder 10">
            <a:extLst>
              <a:ext uri="{FF2B5EF4-FFF2-40B4-BE49-F238E27FC236}">
                <a16:creationId xmlns:a16="http://schemas.microsoft.com/office/drawing/2014/main" id="{9BB169F9-B450-9B1E-5E3B-CF8398480373}"/>
              </a:ext>
            </a:extLst>
          </p:cNvPr>
          <p:cNvSpPr>
            <a:spLocks noGrp="1"/>
          </p:cNvSpPr>
          <p:nvPr>
            <p:ph type="sldNum" sz="quarter" idx="11"/>
          </p:nvPr>
        </p:nvSpPr>
        <p:spPr/>
        <p:txBody>
          <a:bodyPr/>
          <a:lstStyle/>
          <a:p>
            <a:fld id="{CCCA1E73-8E84-49CD-93F4-B3B8626091A0}" type="slidenum">
              <a:rPr lang="en-US" smtClean="0"/>
              <a:pPr/>
              <a:t>2</a:t>
            </a:fld>
            <a:endParaRPr lang="en-US"/>
          </a:p>
        </p:txBody>
      </p:sp>
      <p:sp>
        <p:nvSpPr>
          <p:cNvPr id="3" name="Content Placeholder 2">
            <a:extLst>
              <a:ext uri="{FF2B5EF4-FFF2-40B4-BE49-F238E27FC236}">
                <a16:creationId xmlns:a16="http://schemas.microsoft.com/office/drawing/2014/main" id="{BA95D3FD-6A44-4756-9F65-225B530EEB77}"/>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27487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5045-C452-E3C9-BDA4-83894C1C559B}"/>
              </a:ext>
            </a:extLst>
          </p:cNvPr>
          <p:cNvSpPr>
            <a:spLocks noGrp="1"/>
          </p:cNvSpPr>
          <p:nvPr>
            <p:ph type="title"/>
          </p:nvPr>
        </p:nvSpPr>
        <p:spPr/>
        <p:txBody>
          <a:bodyPr/>
          <a:lstStyle/>
          <a:p>
            <a:r>
              <a:rPr lang="en-US" dirty="0"/>
              <a:t>To UEB or Nemeth Be? So, Which One?</a:t>
            </a:r>
          </a:p>
        </p:txBody>
      </p:sp>
      <p:sp>
        <p:nvSpPr>
          <p:cNvPr id="3" name="Content Placeholder 2">
            <a:extLst>
              <a:ext uri="{FF2B5EF4-FFF2-40B4-BE49-F238E27FC236}">
                <a16:creationId xmlns:a16="http://schemas.microsoft.com/office/drawing/2014/main" id="{8CB7A7DE-FD0F-D505-3545-71ABFBAAAB8C}"/>
              </a:ext>
            </a:extLst>
          </p:cNvPr>
          <p:cNvSpPr>
            <a:spLocks noGrp="1"/>
          </p:cNvSpPr>
          <p:nvPr>
            <p:ph sz="quarter" idx="10"/>
          </p:nvPr>
        </p:nvSpPr>
        <p:spPr>
          <a:xfrm>
            <a:off x="228600" y="1060704"/>
            <a:ext cx="8677800" cy="5259176"/>
          </a:xfrm>
        </p:spPr>
        <p:txBody>
          <a:bodyPr>
            <a:normAutofit/>
          </a:bodyPr>
          <a:lstStyle/>
          <a:p>
            <a:pPr marL="342900" indent="-342900">
              <a:buClr>
                <a:schemeClr val="bg1"/>
              </a:buClr>
              <a:buFont typeface="Arial" panose="020B0604020202020204" pitchFamily="34" charset="0"/>
              <a:buChar char="•"/>
            </a:pPr>
            <a:r>
              <a:rPr lang="en-US" sz="2400" dirty="0"/>
              <a:t>BANA states: “The decision to use UEB or the Nemeth Code within UEB context for technical materials should be made based on braille reader’s individual needs.”</a:t>
            </a:r>
          </a:p>
          <a:p>
            <a:pPr marL="342900" indent="-342900">
              <a:buClr>
                <a:schemeClr val="bg1"/>
              </a:buClr>
              <a:buFont typeface="Arial" panose="020B0604020202020204" pitchFamily="34" charset="0"/>
              <a:buChar char="•"/>
            </a:pPr>
            <a:r>
              <a:rPr lang="en-US" sz="2400" dirty="0"/>
              <a:t>The student needs to be consulted as to which they know and prefer</a:t>
            </a:r>
          </a:p>
          <a:p>
            <a:pPr marL="342900" indent="-342900">
              <a:buClr>
                <a:schemeClr val="bg1"/>
              </a:buClr>
              <a:buFont typeface="Arial" panose="020B0604020202020204" pitchFamily="34" charset="0"/>
              <a:buChar char="•"/>
            </a:pPr>
            <a:r>
              <a:rPr lang="en-US" sz="2400" dirty="0"/>
              <a:t>For details, see: </a:t>
            </a:r>
            <a:r>
              <a:rPr lang="en-US" sz="2400" dirty="0">
                <a:hlinkClick r:id="rId3" tooltip="Terminology: UEB Math/Science and UEB with Nemeth | Braille Authority of North America "/>
              </a:rPr>
              <a:t>https://www.brailleauthority.org/terminology-ueb-mathscience-and-ueb-nemeth</a:t>
            </a:r>
            <a:r>
              <a:rPr lang="en-US" sz="2400" dirty="0"/>
              <a:t> </a:t>
            </a:r>
          </a:p>
        </p:txBody>
      </p:sp>
      <p:sp>
        <p:nvSpPr>
          <p:cNvPr id="4" name="Slide Number Placeholder 3">
            <a:extLst>
              <a:ext uri="{FF2B5EF4-FFF2-40B4-BE49-F238E27FC236}">
                <a16:creationId xmlns:a16="http://schemas.microsoft.com/office/drawing/2014/main" id="{4C389845-FC4C-1E47-0A7B-01A4B8CEF6C1}"/>
              </a:ext>
            </a:extLst>
          </p:cNvPr>
          <p:cNvSpPr>
            <a:spLocks noGrp="1"/>
          </p:cNvSpPr>
          <p:nvPr>
            <p:ph type="sldNum" sz="quarter" idx="11"/>
          </p:nvPr>
        </p:nvSpPr>
        <p:spPr/>
        <p:txBody>
          <a:bodyPr/>
          <a:lstStyle/>
          <a:p>
            <a:fld id="{CCCA1E73-8E84-49CD-93F4-B3B8626091A0}" type="slidenum">
              <a:rPr lang="en-US" smtClean="0"/>
              <a:pPr/>
              <a:t>20</a:t>
            </a:fld>
            <a:endParaRPr lang="en-US"/>
          </a:p>
        </p:txBody>
      </p:sp>
    </p:spTree>
    <p:extLst>
      <p:ext uri="{BB962C8B-B14F-4D97-AF65-F5344CB8AC3E}">
        <p14:creationId xmlns:p14="http://schemas.microsoft.com/office/powerpoint/2010/main" val="218692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EB2DAA-5A88-077E-6C36-9FEA5926AE43}"/>
              </a:ext>
            </a:extLst>
          </p:cNvPr>
          <p:cNvSpPr>
            <a:spLocks noGrp="1"/>
          </p:cNvSpPr>
          <p:nvPr>
            <p:ph type="title"/>
          </p:nvPr>
        </p:nvSpPr>
        <p:spPr/>
        <p:txBody>
          <a:bodyPr/>
          <a:lstStyle/>
          <a:p>
            <a:r>
              <a:rPr lang="en-US" dirty="0"/>
              <a:t>Learning Nemeth Braille</a:t>
            </a:r>
          </a:p>
        </p:txBody>
      </p:sp>
    </p:spTree>
    <p:extLst>
      <p:ext uri="{BB962C8B-B14F-4D97-AF65-F5344CB8AC3E}">
        <p14:creationId xmlns:p14="http://schemas.microsoft.com/office/powerpoint/2010/main" val="182731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24CF-6882-1915-097F-21942DD2D585}"/>
              </a:ext>
            </a:extLst>
          </p:cNvPr>
          <p:cNvSpPr>
            <a:spLocks noGrp="1"/>
          </p:cNvSpPr>
          <p:nvPr>
            <p:ph type="title"/>
          </p:nvPr>
        </p:nvSpPr>
        <p:spPr/>
        <p:txBody>
          <a:bodyPr/>
          <a:lstStyle/>
          <a:p>
            <a:r>
              <a:rPr lang="en-US" dirty="0"/>
              <a:t>Project INSPIRE</a:t>
            </a:r>
          </a:p>
        </p:txBody>
      </p:sp>
      <p:sp>
        <p:nvSpPr>
          <p:cNvPr id="3" name="Content Placeholder 2">
            <a:extLst>
              <a:ext uri="{FF2B5EF4-FFF2-40B4-BE49-F238E27FC236}">
                <a16:creationId xmlns:a16="http://schemas.microsoft.com/office/drawing/2014/main" id="{D95CDDA2-836C-BD96-9528-03CD798C4994}"/>
              </a:ext>
            </a:extLst>
          </p:cNvPr>
          <p:cNvSpPr>
            <a:spLocks noGrp="1"/>
          </p:cNvSpPr>
          <p:nvPr>
            <p:ph sz="quarter" idx="10"/>
          </p:nvPr>
        </p:nvSpPr>
        <p:spPr>
          <a:xfrm>
            <a:off x="228600" y="1060704"/>
            <a:ext cx="8677800" cy="3452302"/>
          </a:xfrm>
        </p:spPr>
        <p:txBody>
          <a:bodyPr/>
          <a:lstStyle/>
          <a:p>
            <a:pPr marL="342900" indent="-342900">
              <a:buClr>
                <a:schemeClr val="bg1"/>
              </a:buClr>
              <a:buFont typeface="Arial" panose="020B0604020202020204" pitchFamily="34" charset="0"/>
              <a:buChar char="•"/>
            </a:pPr>
            <a:r>
              <a:rPr lang="en-US" dirty="0"/>
              <a:t>Project INSPIRE (Increasing the STEM Potential of Individuals Who Read Braille)</a:t>
            </a:r>
          </a:p>
          <a:p>
            <a:pPr marL="342900" indent="-342900">
              <a:buClr>
                <a:schemeClr val="bg1"/>
              </a:buClr>
              <a:buFont typeface="Arial" panose="020B0604020202020204" pitchFamily="34" charset="0"/>
              <a:buChar char="•"/>
            </a:pPr>
            <a:r>
              <a:rPr lang="en-US" dirty="0"/>
              <a:t>Six-week online courses for teachers of students with visual impairments, braille transcribers, adult service providers, and university disability resource center personnel</a:t>
            </a:r>
          </a:p>
          <a:p>
            <a:pPr marL="342900" indent="-342900">
              <a:buClr>
                <a:schemeClr val="bg1"/>
              </a:buClr>
              <a:buFont typeface="Arial" panose="020B0604020202020204" pitchFamily="34" charset="0"/>
              <a:buChar char="•"/>
            </a:pPr>
            <a:r>
              <a:rPr lang="en-US" dirty="0"/>
              <a:t>Courses in development for higher grades and for UEB Math/Science</a:t>
            </a:r>
          </a:p>
          <a:p>
            <a:pPr marL="342900" indent="-342900">
              <a:buClr>
                <a:schemeClr val="bg1"/>
              </a:buClr>
              <a:buFont typeface="Arial" panose="020B0604020202020204" pitchFamily="34" charset="0"/>
              <a:buChar char="•"/>
            </a:pPr>
            <a:r>
              <a:rPr lang="en-US" dirty="0">
                <a:hlinkClick r:id="rId3" tooltip="Project INSPIRE: Increasing the STEM Potential of Individuals Who Read Braille Through Self-Paced Free Courses for Professionals"/>
              </a:rPr>
              <a:t>https://www.pathstoliteracy.org/resource/project-inspire/</a:t>
            </a:r>
            <a:r>
              <a:rPr lang="en-US" dirty="0"/>
              <a:t> </a:t>
            </a:r>
          </a:p>
        </p:txBody>
      </p:sp>
      <p:pic>
        <p:nvPicPr>
          <p:cNvPr id="6" name="Content Placeholder 5">
            <a:extLst>
              <a:ext uri="{FF2B5EF4-FFF2-40B4-BE49-F238E27FC236}">
                <a16:creationId xmlns:a16="http://schemas.microsoft.com/office/drawing/2014/main" id="{4FD754D9-96B4-2658-3101-247D41266BD5}"/>
              </a:ext>
              <a:ext uri="{C183D7F6-B498-43B3-948B-1728B52AA6E4}">
                <adec:decorative xmlns:adec="http://schemas.microsoft.com/office/drawing/2017/decorative" val="1"/>
              </a:ext>
            </a:extLst>
          </p:cNvPr>
          <p:cNvPicPr>
            <a:picLocks noGrp="1" noChangeAspect="1"/>
          </p:cNvPicPr>
          <p:nvPr>
            <p:ph sz="quarter" idx="12"/>
          </p:nvPr>
        </p:nvPicPr>
        <p:blipFill>
          <a:blip r:embed="rId4"/>
          <a:stretch>
            <a:fillRect/>
          </a:stretch>
        </p:blipFill>
        <p:spPr>
          <a:xfrm>
            <a:off x="5361038" y="4613159"/>
            <a:ext cx="3637397" cy="1636214"/>
          </a:xfrm>
          <a:prstGeom prst="rect">
            <a:avLst/>
          </a:prstGeom>
        </p:spPr>
      </p:pic>
      <p:sp>
        <p:nvSpPr>
          <p:cNvPr id="5" name="Slide Number Placeholder 4">
            <a:extLst>
              <a:ext uri="{FF2B5EF4-FFF2-40B4-BE49-F238E27FC236}">
                <a16:creationId xmlns:a16="http://schemas.microsoft.com/office/drawing/2014/main" id="{F69D2CDA-76F9-B91A-2219-0B91824CFBDD}"/>
              </a:ext>
            </a:extLst>
          </p:cNvPr>
          <p:cNvSpPr>
            <a:spLocks noGrp="1"/>
          </p:cNvSpPr>
          <p:nvPr>
            <p:ph type="sldNum" sz="quarter" idx="11"/>
          </p:nvPr>
        </p:nvSpPr>
        <p:spPr/>
        <p:txBody>
          <a:bodyPr/>
          <a:lstStyle/>
          <a:p>
            <a:fld id="{CCCA1E73-8E84-49CD-93F4-B3B8626091A0}" type="slidenum">
              <a:rPr lang="en-US" smtClean="0"/>
              <a:pPr/>
              <a:t>22</a:t>
            </a:fld>
            <a:endParaRPr lang="en-US"/>
          </a:p>
        </p:txBody>
      </p:sp>
    </p:spTree>
    <p:extLst>
      <p:ext uri="{BB962C8B-B14F-4D97-AF65-F5344CB8AC3E}">
        <p14:creationId xmlns:p14="http://schemas.microsoft.com/office/powerpoint/2010/main" val="3820664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4558-AE51-12C1-BE64-1E522152100C}"/>
              </a:ext>
            </a:extLst>
          </p:cNvPr>
          <p:cNvSpPr>
            <a:spLocks noGrp="1"/>
          </p:cNvSpPr>
          <p:nvPr>
            <p:ph type="title"/>
          </p:nvPr>
        </p:nvSpPr>
        <p:spPr/>
        <p:txBody>
          <a:bodyPr/>
          <a:lstStyle/>
          <a:p>
            <a:r>
              <a:rPr lang="en-US" dirty="0"/>
              <a:t>The TSBVI UEB With Nemeth Course</a:t>
            </a:r>
          </a:p>
        </p:txBody>
      </p:sp>
      <p:sp>
        <p:nvSpPr>
          <p:cNvPr id="3" name="Content Placeholder 2">
            <a:extLst>
              <a:ext uri="{FF2B5EF4-FFF2-40B4-BE49-F238E27FC236}">
                <a16:creationId xmlns:a16="http://schemas.microsoft.com/office/drawing/2014/main" id="{4003A1DC-2497-4F60-5AF5-2CB63E16CE75}"/>
              </a:ext>
            </a:extLst>
          </p:cNvPr>
          <p:cNvSpPr>
            <a:spLocks noGrp="1"/>
          </p:cNvSpPr>
          <p:nvPr>
            <p:ph sz="quarter" idx="10"/>
          </p:nvPr>
        </p:nvSpPr>
        <p:spPr>
          <a:xfrm>
            <a:off x="228600" y="1060704"/>
            <a:ext cx="8677800" cy="3739896"/>
          </a:xfrm>
        </p:spPr>
        <p:txBody>
          <a:bodyPr/>
          <a:lstStyle/>
          <a:p>
            <a:pPr marL="342900" indent="-342900">
              <a:buClr>
                <a:schemeClr val="bg1"/>
              </a:buClr>
              <a:buFont typeface="Arial" panose="020B0604020202020204" pitchFamily="34" charset="0"/>
              <a:buChar char="•"/>
            </a:pPr>
            <a:r>
              <a:rPr lang="en-US" dirty="0"/>
              <a:t>Online course from the Texas School for the Blind and Visually Impaired (TSBVI) aimed at instructors, paraeducators, families, etc. that are working with students learning the Nemeth Code</a:t>
            </a:r>
          </a:p>
          <a:p>
            <a:pPr marL="342900" indent="-342900">
              <a:buClr>
                <a:schemeClr val="bg1"/>
              </a:buClr>
              <a:buFont typeface="Arial" panose="020B0604020202020204" pitchFamily="34" charset="0"/>
              <a:buChar char="•"/>
            </a:pPr>
            <a:r>
              <a:rPr lang="en-US" dirty="0"/>
              <a:t>Participants can drop into any level to find the specific symbols and examples needed</a:t>
            </a:r>
          </a:p>
          <a:p>
            <a:pPr marL="342900" indent="-342900">
              <a:buClr>
                <a:schemeClr val="bg1"/>
              </a:buClr>
              <a:buFont typeface="Arial" panose="020B0604020202020204" pitchFamily="34" charset="0"/>
              <a:buChar char="•"/>
            </a:pPr>
            <a:r>
              <a:rPr lang="en-US" dirty="0"/>
              <a:t>Modules introduce symbols and contain multiple samples of using Nemeth within UEB contexts and include optional quizzes. </a:t>
            </a:r>
          </a:p>
          <a:p>
            <a:r>
              <a:rPr lang="en-US" dirty="0">
                <a:hlinkClick r:id="rId3" tooltip="Nemeth Braille Code for Instructors and Paraeducators - TSBVI"/>
              </a:rPr>
              <a:t>https://www.tsbvi.edu/statewide-resources/professional-development/online-learning?t=261</a:t>
            </a:r>
            <a:r>
              <a:rPr lang="en-US" dirty="0"/>
              <a:t> </a:t>
            </a:r>
          </a:p>
          <a:p>
            <a:endParaRPr lang="en-US" dirty="0"/>
          </a:p>
        </p:txBody>
      </p:sp>
      <p:sp>
        <p:nvSpPr>
          <p:cNvPr id="5" name="Slide Number Placeholder 4">
            <a:extLst>
              <a:ext uri="{FF2B5EF4-FFF2-40B4-BE49-F238E27FC236}">
                <a16:creationId xmlns:a16="http://schemas.microsoft.com/office/drawing/2014/main" id="{D811E9F6-9903-3C74-2253-189FD1293F91}"/>
              </a:ext>
            </a:extLst>
          </p:cNvPr>
          <p:cNvSpPr>
            <a:spLocks noGrp="1"/>
          </p:cNvSpPr>
          <p:nvPr>
            <p:ph type="sldNum" sz="quarter" idx="11"/>
          </p:nvPr>
        </p:nvSpPr>
        <p:spPr/>
        <p:txBody>
          <a:bodyPr/>
          <a:lstStyle/>
          <a:p>
            <a:fld id="{CCCA1E73-8E84-49CD-93F4-B3B8626091A0}" type="slidenum">
              <a:rPr lang="en-US" smtClean="0"/>
              <a:pPr/>
              <a:t>23</a:t>
            </a:fld>
            <a:endParaRPr lang="en-US"/>
          </a:p>
        </p:txBody>
      </p:sp>
      <p:pic>
        <p:nvPicPr>
          <p:cNvPr id="6" name="Content Placeholder 5">
            <a:extLst>
              <a:ext uri="{FF2B5EF4-FFF2-40B4-BE49-F238E27FC236}">
                <a16:creationId xmlns:a16="http://schemas.microsoft.com/office/drawing/2014/main" id="{ABE6189E-F3BD-1000-E5DA-7E5DFD7E89B7}"/>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4"/>
          <a:srcRect r="23908" b="57660"/>
          <a:stretch/>
        </p:blipFill>
        <p:spPr>
          <a:xfrm>
            <a:off x="4748980" y="4895280"/>
            <a:ext cx="4289673" cy="1299175"/>
          </a:xfrm>
          <a:prstGeom prst="rect">
            <a:avLst/>
          </a:prstGeom>
        </p:spPr>
      </p:pic>
    </p:spTree>
    <p:extLst>
      <p:ext uri="{BB962C8B-B14F-4D97-AF65-F5344CB8AC3E}">
        <p14:creationId xmlns:p14="http://schemas.microsoft.com/office/powerpoint/2010/main" val="161467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7A0E81-782E-EE0C-BC0F-29E42F74E492}"/>
              </a:ext>
            </a:extLst>
          </p:cNvPr>
          <p:cNvSpPr>
            <a:spLocks noGrp="1"/>
          </p:cNvSpPr>
          <p:nvPr>
            <p:ph type="ctrTitle"/>
          </p:nvPr>
        </p:nvSpPr>
        <p:spPr/>
        <p:txBody>
          <a:bodyPr/>
          <a:lstStyle/>
          <a:p>
            <a:r>
              <a:rPr lang="en-US" dirty="0"/>
              <a:t>NFB Nemeth Code Transcribing Course</a:t>
            </a:r>
          </a:p>
        </p:txBody>
      </p:sp>
      <p:sp>
        <p:nvSpPr>
          <p:cNvPr id="7" name="Content Placeholder 6">
            <a:extLst>
              <a:ext uri="{FF2B5EF4-FFF2-40B4-BE49-F238E27FC236}">
                <a16:creationId xmlns:a16="http://schemas.microsoft.com/office/drawing/2014/main" id="{A6BC79F8-0C73-B298-0284-D8F2BD0DC2DE}"/>
              </a:ext>
            </a:extLst>
          </p:cNvPr>
          <p:cNvSpPr>
            <a:spLocks noGrp="1"/>
          </p:cNvSpPr>
          <p:nvPr>
            <p:ph sz="quarter" idx="10"/>
          </p:nvPr>
        </p:nvSpPr>
        <p:spPr>
          <a:xfrm>
            <a:off x="228600" y="1060675"/>
            <a:ext cx="4269658" cy="5049838"/>
          </a:xfrm>
        </p:spPr>
        <p:txBody>
          <a:bodyPr/>
          <a:lstStyle/>
          <a:p>
            <a:pPr marL="342900" indent="-342900">
              <a:buFont typeface="Arial" panose="020B0604020202020204" pitchFamily="34" charset="0"/>
              <a:buChar char="•"/>
            </a:pPr>
            <a:r>
              <a:rPr lang="en-US" dirty="0"/>
              <a:t>The NFB’s Nemeth Code transcribing course was recently updated for UEB with Nemeth</a:t>
            </a:r>
          </a:p>
          <a:p>
            <a:pPr marL="342900" indent="-342900">
              <a:buFont typeface="Arial" panose="020B0604020202020204" pitchFamily="34" charset="0"/>
              <a:buChar char="•"/>
            </a:pPr>
            <a:r>
              <a:rPr lang="en-US" dirty="0"/>
              <a:t>Lessons are available in printable PDFs, PDFs with links, and BRF files</a:t>
            </a:r>
          </a:p>
          <a:p>
            <a:r>
              <a:rPr lang="en-US" dirty="0">
                <a:hlinkClick r:id="rId3" tooltip="Mathematics Braille Transcribing - National Federation of the Blind"/>
              </a:rPr>
              <a:t>https://nfb.org/programs-services/braille-certification/mathematics-braille-transcribing</a:t>
            </a:r>
            <a:r>
              <a:rPr lang="en-US" dirty="0"/>
              <a:t> </a:t>
            </a:r>
          </a:p>
        </p:txBody>
      </p:sp>
      <p:pic>
        <p:nvPicPr>
          <p:cNvPr id="9" name="Content Placeholder 8">
            <a:extLst>
              <a:ext uri="{FF2B5EF4-FFF2-40B4-BE49-F238E27FC236}">
                <a16:creationId xmlns:a16="http://schemas.microsoft.com/office/drawing/2014/main" id="{EC1A1BF4-BED7-D836-EA8F-1E413BFD1074}"/>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4"/>
          <a:srcRect l="1202" r="23796" b="15172"/>
          <a:stretch/>
        </p:blipFill>
        <p:spPr>
          <a:xfrm>
            <a:off x="4764088" y="1723579"/>
            <a:ext cx="4133850" cy="3660079"/>
          </a:xfrm>
          <a:prstGeom prst="rect">
            <a:avLst/>
          </a:prstGeom>
        </p:spPr>
      </p:pic>
      <p:sp>
        <p:nvSpPr>
          <p:cNvPr id="5" name="Slide Number Placeholder 4">
            <a:extLst>
              <a:ext uri="{FF2B5EF4-FFF2-40B4-BE49-F238E27FC236}">
                <a16:creationId xmlns:a16="http://schemas.microsoft.com/office/drawing/2014/main" id="{69AE69F3-D26C-D81F-F063-F7F6B48A2813}"/>
              </a:ext>
            </a:extLst>
          </p:cNvPr>
          <p:cNvSpPr>
            <a:spLocks noGrp="1"/>
          </p:cNvSpPr>
          <p:nvPr>
            <p:ph type="sldNum" sz="quarter" idx="11"/>
          </p:nvPr>
        </p:nvSpPr>
        <p:spPr/>
        <p:txBody>
          <a:bodyPr/>
          <a:lstStyle/>
          <a:p>
            <a:fld id="{CCCA1E73-8E84-49CD-93F4-B3B8626091A0}" type="slidenum">
              <a:rPr lang="en-US" smtClean="0"/>
              <a:pPr/>
              <a:t>24</a:t>
            </a:fld>
            <a:endParaRPr lang="en-US"/>
          </a:p>
        </p:txBody>
      </p:sp>
    </p:spTree>
    <p:extLst>
      <p:ext uri="{BB962C8B-B14F-4D97-AF65-F5344CB8AC3E}">
        <p14:creationId xmlns:p14="http://schemas.microsoft.com/office/powerpoint/2010/main" val="148540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CD66-822D-EBF8-66BD-7F20AAA81377}"/>
              </a:ext>
            </a:extLst>
          </p:cNvPr>
          <p:cNvSpPr>
            <a:spLocks noGrp="1"/>
          </p:cNvSpPr>
          <p:nvPr>
            <p:ph type="title"/>
          </p:nvPr>
        </p:nvSpPr>
        <p:spPr/>
        <p:txBody>
          <a:bodyPr/>
          <a:lstStyle/>
          <a:p>
            <a:r>
              <a:rPr lang="en-US" dirty="0"/>
              <a:t>The Pearson Nemeth Curriculum</a:t>
            </a:r>
          </a:p>
        </p:txBody>
      </p:sp>
      <p:sp>
        <p:nvSpPr>
          <p:cNvPr id="3" name="Content Placeholder 2">
            <a:extLst>
              <a:ext uri="{FF2B5EF4-FFF2-40B4-BE49-F238E27FC236}">
                <a16:creationId xmlns:a16="http://schemas.microsoft.com/office/drawing/2014/main" id="{D324C7F2-2485-DF90-EF7A-31441C6687C4}"/>
              </a:ext>
            </a:extLst>
          </p:cNvPr>
          <p:cNvSpPr>
            <a:spLocks noGrp="1"/>
          </p:cNvSpPr>
          <p:nvPr>
            <p:ph sz="quarter" idx="10"/>
          </p:nvPr>
        </p:nvSpPr>
        <p:spPr>
          <a:xfrm>
            <a:off x="228600" y="1060704"/>
            <a:ext cx="8677800" cy="4522800"/>
          </a:xfrm>
        </p:spPr>
        <p:txBody>
          <a:bodyPr/>
          <a:lstStyle/>
          <a:p>
            <a:pPr marR="12670" algn="l"/>
            <a:r>
              <a:rPr lang="en-US" b="0" i="0" u="none" strike="noStrike" baseline="0" dirty="0">
                <a:latin typeface="Verdana" panose="020B0604030504040204" pitchFamily="34" charset="0"/>
              </a:rPr>
              <a:t>Students of any age may learn from the lessons, especially if they need a refresher or additional practice with Nemeth symbols:</a:t>
            </a:r>
            <a:endParaRPr lang="en-US" dirty="0"/>
          </a:p>
          <a:p>
            <a:pPr marL="285750" indent="-285750">
              <a:buClr>
                <a:schemeClr val="bg1"/>
              </a:buClr>
              <a:buFont typeface="Arial" panose="020B0604020202020204" pitchFamily="34" charset="0"/>
              <a:buChar char="•"/>
            </a:pPr>
            <a:r>
              <a:rPr lang="en-US" dirty="0"/>
              <a:t>The Nemeth Braille Code Curriculum (Pre-K through 2</a:t>
            </a:r>
            <a:r>
              <a:rPr lang="en-US" baseline="30000" dirty="0"/>
              <a:t>nd</a:t>
            </a:r>
            <a:r>
              <a:rPr lang="en-US" dirty="0"/>
              <a:t> Grade)</a:t>
            </a:r>
          </a:p>
          <a:p>
            <a:pPr marL="285750" indent="-285750">
              <a:buClr>
                <a:schemeClr val="bg1"/>
              </a:buClr>
              <a:buFont typeface="Arial" panose="020B0604020202020204" pitchFamily="34" charset="0"/>
              <a:buChar char="•"/>
            </a:pPr>
            <a:r>
              <a:rPr lang="en-US" dirty="0"/>
              <a:t>The Nemeth Braille Code Focused Lessons (3</a:t>
            </a:r>
            <a:r>
              <a:rPr lang="en-US" baseline="30000" dirty="0"/>
              <a:t>rd</a:t>
            </a:r>
            <a:r>
              <a:rPr lang="en-US" dirty="0"/>
              <a:t> Grade through 8</a:t>
            </a:r>
            <a:r>
              <a:rPr lang="en-US" baseline="30000" dirty="0"/>
              <a:t>th</a:t>
            </a:r>
            <a:r>
              <a:rPr lang="en-US" dirty="0"/>
              <a:t> Grade)</a:t>
            </a:r>
          </a:p>
          <a:p>
            <a:pPr>
              <a:buClr>
                <a:schemeClr val="bg1"/>
              </a:buClr>
            </a:pPr>
            <a:r>
              <a:rPr lang="en-US" dirty="0">
                <a:hlinkClick r:id="rId2" tooltip="Nemeth Curriculum Materials - Pearson"/>
              </a:rPr>
              <a:t>https://accessibility.pearson.com/resources/nemeth-curriculum/</a:t>
            </a:r>
            <a:r>
              <a:rPr lang="en-US" dirty="0"/>
              <a:t> </a:t>
            </a:r>
          </a:p>
          <a:p>
            <a:endParaRPr lang="en-US" dirty="0"/>
          </a:p>
        </p:txBody>
      </p:sp>
      <p:sp>
        <p:nvSpPr>
          <p:cNvPr id="5" name="Slide Number Placeholder 4">
            <a:extLst>
              <a:ext uri="{FF2B5EF4-FFF2-40B4-BE49-F238E27FC236}">
                <a16:creationId xmlns:a16="http://schemas.microsoft.com/office/drawing/2014/main" id="{86D387F9-AD5B-A341-C0D8-90D3F83BB028}"/>
              </a:ext>
            </a:extLst>
          </p:cNvPr>
          <p:cNvSpPr>
            <a:spLocks noGrp="1"/>
          </p:cNvSpPr>
          <p:nvPr>
            <p:ph type="sldNum" sz="quarter" idx="11"/>
          </p:nvPr>
        </p:nvSpPr>
        <p:spPr/>
        <p:txBody>
          <a:bodyPr/>
          <a:lstStyle/>
          <a:p>
            <a:fld id="{CCCA1E73-8E84-49CD-93F4-B3B8626091A0}" type="slidenum">
              <a:rPr lang="en-US" smtClean="0"/>
              <a:pPr/>
              <a:t>25</a:t>
            </a:fld>
            <a:endParaRPr lang="en-US"/>
          </a:p>
        </p:txBody>
      </p:sp>
      <p:pic>
        <p:nvPicPr>
          <p:cNvPr id="6" name="Content Placeholder 5">
            <a:extLst>
              <a:ext uri="{FF2B5EF4-FFF2-40B4-BE49-F238E27FC236}">
                <a16:creationId xmlns:a16="http://schemas.microsoft.com/office/drawing/2014/main" id="{90F0040D-C424-B64C-1D47-C973539C0BAF}"/>
              </a:ext>
              <a:ext uri="{C183D7F6-B498-43B3-948B-1728B52AA6E4}">
                <adec:decorative xmlns:adec="http://schemas.microsoft.com/office/drawing/2017/decorative" val="1"/>
              </a:ext>
            </a:extLst>
          </p:cNvPr>
          <p:cNvPicPr>
            <a:picLocks noGrp="1" noChangeAspect="1"/>
          </p:cNvPicPr>
          <p:nvPr>
            <p:ph sz="quarter" idx="12"/>
          </p:nvPr>
        </p:nvPicPr>
        <p:blipFill>
          <a:blip r:embed="rId3"/>
          <a:stretch>
            <a:fillRect/>
          </a:stretch>
        </p:blipFill>
        <p:spPr>
          <a:xfrm>
            <a:off x="2197163" y="4310731"/>
            <a:ext cx="4749674" cy="1857526"/>
          </a:xfrm>
          <a:prstGeom prst="rect">
            <a:avLst/>
          </a:prstGeom>
        </p:spPr>
      </p:pic>
    </p:spTree>
    <p:extLst>
      <p:ext uri="{BB962C8B-B14F-4D97-AF65-F5344CB8AC3E}">
        <p14:creationId xmlns:p14="http://schemas.microsoft.com/office/powerpoint/2010/main" val="691674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1579-2C90-9488-D180-691A81738C0A}"/>
              </a:ext>
            </a:extLst>
          </p:cNvPr>
          <p:cNvSpPr>
            <a:spLocks noGrp="1"/>
          </p:cNvSpPr>
          <p:nvPr>
            <p:ph type="title"/>
          </p:nvPr>
        </p:nvSpPr>
        <p:spPr/>
        <p:txBody>
          <a:bodyPr/>
          <a:lstStyle/>
          <a:p>
            <a:r>
              <a:rPr lang="en-US" dirty="0"/>
              <a:t>The Pearson Nemeth Symbol Library</a:t>
            </a:r>
          </a:p>
        </p:txBody>
      </p:sp>
      <p:sp>
        <p:nvSpPr>
          <p:cNvPr id="3" name="Content Placeholder 2">
            <a:extLst>
              <a:ext uri="{FF2B5EF4-FFF2-40B4-BE49-F238E27FC236}">
                <a16:creationId xmlns:a16="http://schemas.microsoft.com/office/drawing/2014/main" id="{2960C831-CAFC-70C3-6C6F-7C406C8900E6}"/>
              </a:ext>
            </a:extLst>
          </p:cNvPr>
          <p:cNvSpPr>
            <a:spLocks noGrp="1"/>
          </p:cNvSpPr>
          <p:nvPr>
            <p:ph sz="quarter" idx="10"/>
          </p:nvPr>
        </p:nvSpPr>
        <p:spPr>
          <a:xfrm>
            <a:off x="228600" y="1060704"/>
            <a:ext cx="8677800" cy="3196984"/>
          </a:xfrm>
        </p:spPr>
        <p:txBody>
          <a:bodyPr/>
          <a:lstStyle/>
          <a:p>
            <a:r>
              <a:rPr lang="en-US" dirty="0"/>
              <a:t>A searchable glossary of terms used in math that are linked to a description of how to write Nemeth Code related to that content.</a:t>
            </a:r>
          </a:p>
          <a:p>
            <a:r>
              <a:rPr lang="en-US" dirty="0"/>
              <a:t>Provides examples in:</a:t>
            </a:r>
          </a:p>
          <a:p>
            <a:pPr marL="285750" indent="-285750">
              <a:buClr>
                <a:schemeClr val="bg1"/>
              </a:buClr>
              <a:buFont typeface="Arial" panose="020B0604020202020204" pitchFamily="34" charset="0"/>
              <a:buChar char="•"/>
            </a:pPr>
            <a:r>
              <a:rPr lang="en-US" dirty="0"/>
              <a:t>Nemeth in EBAE as a Braille Ready File (.</a:t>
            </a:r>
            <a:r>
              <a:rPr lang="en-US" dirty="0" err="1"/>
              <a:t>brf</a:t>
            </a:r>
            <a:r>
              <a:rPr lang="en-US" dirty="0"/>
              <a:t>) file</a:t>
            </a:r>
          </a:p>
          <a:p>
            <a:pPr marL="285750" indent="-285750">
              <a:buClr>
                <a:schemeClr val="bg1"/>
              </a:buClr>
              <a:buFont typeface="Arial" panose="020B0604020202020204" pitchFamily="34" charset="0"/>
              <a:buChar char="•"/>
            </a:pPr>
            <a:r>
              <a:rPr lang="en-US" dirty="0"/>
              <a:t>Nemeth within UEB Contexts as a .</a:t>
            </a:r>
            <a:r>
              <a:rPr lang="en-US" dirty="0" err="1"/>
              <a:t>brf</a:t>
            </a:r>
            <a:r>
              <a:rPr lang="en-US" dirty="0"/>
              <a:t> file</a:t>
            </a:r>
          </a:p>
          <a:p>
            <a:pPr marL="285750" indent="-285750">
              <a:buClr>
                <a:schemeClr val="bg1"/>
              </a:buClr>
              <a:buFont typeface="Arial" panose="020B0604020202020204" pitchFamily="34" charset="0"/>
              <a:buChar char="•"/>
            </a:pPr>
            <a:r>
              <a:rPr lang="en-US" dirty="0"/>
              <a:t>Nemeth in print and sim-braille</a:t>
            </a:r>
          </a:p>
          <a:p>
            <a:endParaRPr lang="en-US" dirty="0"/>
          </a:p>
        </p:txBody>
      </p:sp>
      <p:pic>
        <p:nvPicPr>
          <p:cNvPr id="9" name="Content Placeholder 8">
            <a:extLst>
              <a:ext uri="{FF2B5EF4-FFF2-40B4-BE49-F238E27FC236}">
                <a16:creationId xmlns:a16="http://schemas.microsoft.com/office/drawing/2014/main" id="{D2F9B2DD-4582-9B6B-E324-9381E66E7FF0}"/>
              </a:ext>
              <a:ext uri="{C183D7F6-B498-43B3-948B-1728B52AA6E4}">
                <adec:decorative xmlns:adec="http://schemas.microsoft.com/office/drawing/2017/decorative" val="1"/>
              </a:ext>
            </a:extLst>
          </p:cNvPr>
          <p:cNvPicPr>
            <a:picLocks noGrp="1" noChangeAspect="1"/>
          </p:cNvPicPr>
          <p:nvPr>
            <p:ph sz="quarter" idx="12"/>
          </p:nvPr>
        </p:nvPicPr>
        <p:blipFill>
          <a:blip r:embed="rId3"/>
          <a:stretch>
            <a:fillRect/>
          </a:stretch>
        </p:blipFill>
        <p:spPr>
          <a:xfrm>
            <a:off x="3436467" y="4257688"/>
            <a:ext cx="5634825" cy="1994913"/>
          </a:xfrm>
          <a:prstGeom prst="rect">
            <a:avLst/>
          </a:prstGeom>
        </p:spPr>
      </p:pic>
      <p:sp>
        <p:nvSpPr>
          <p:cNvPr id="5" name="Slide Number Placeholder 4">
            <a:extLst>
              <a:ext uri="{FF2B5EF4-FFF2-40B4-BE49-F238E27FC236}">
                <a16:creationId xmlns:a16="http://schemas.microsoft.com/office/drawing/2014/main" id="{D45A4132-7D77-4280-0E1A-08CB7166ED0B}"/>
              </a:ext>
            </a:extLst>
          </p:cNvPr>
          <p:cNvSpPr>
            <a:spLocks noGrp="1"/>
          </p:cNvSpPr>
          <p:nvPr>
            <p:ph type="sldNum" sz="quarter" idx="11"/>
          </p:nvPr>
        </p:nvSpPr>
        <p:spPr/>
        <p:txBody>
          <a:bodyPr/>
          <a:lstStyle/>
          <a:p>
            <a:fld id="{CCCA1E73-8E84-49CD-93F4-B3B8626091A0}" type="slidenum">
              <a:rPr lang="en-US" smtClean="0"/>
              <a:pPr/>
              <a:t>26</a:t>
            </a:fld>
            <a:endParaRPr lang="en-US"/>
          </a:p>
        </p:txBody>
      </p:sp>
    </p:spTree>
    <p:extLst>
      <p:ext uri="{BB962C8B-B14F-4D97-AF65-F5344CB8AC3E}">
        <p14:creationId xmlns:p14="http://schemas.microsoft.com/office/powerpoint/2010/main" val="4012350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3816-2ED1-7208-7F0A-46960F97B4FC}"/>
              </a:ext>
            </a:extLst>
          </p:cNvPr>
          <p:cNvSpPr>
            <a:spLocks noGrp="1"/>
          </p:cNvSpPr>
          <p:nvPr>
            <p:ph type="ctrTitle"/>
          </p:nvPr>
        </p:nvSpPr>
        <p:spPr/>
        <p:txBody>
          <a:bodyPr/>
          <a:lstStyle/>
          <a:p>
            <a:r>
              <a:rPr lang="en-US" dirty="0"/>
              <a:t>The Online APH Nemeth Tutorial</a:t>
            </a:r>
          </a:p>
        </p:txBody>
      </p:sp>
      <p:sp>
        <p:nvSpPr>
          <p:cNvPr id="3" name="Content Placeholder 2">
            <a:extLst>
              <a:ext uri="{FF2B5EF4-FFF2-40B4-BE49-F238E27FC236}">
                <a16:creationId xmlns:a16="http://schemas.microsoft.com/office/drawing/2014/main" id="{5B99A80B-6904-7C70-2AB0-41A709EAEDA5}"/>
              </a:ext>
            </a:extLst>
          </p:cNvPr>
          <p:cNvSpPr>
            <a:spLocks noGrp="1"/>
          </p:cNvSpPr>
          <p:nvPr>
            <p:ph sz="quarter" idx="10"/>
          </p:nvPr>
        </p:nvSpPr>
        <p:spPr>
          <a:xfrm>
            <a:off x="228600" y="1060675"/>
            <a:ext cx="4439024" cy="5049838"/>
          </a:xfrm>
        </p:spPr>
        <p:txBody>
          <a:bodyPr/>
          <a:lstStyle/>
          <a:p>
            <a:pPr marL="342900" indent="-342900">
              <a:buFont typeface="Arial" panose="020B0604020202020204" pitchFamily="34" charset="0"/>
              <a:buChar char="•"/>
            </a:pPr>
            <a:r>
              <a:rPr lang="en-US" dirty="0"/>
              <a:t>American Printing House’s Nemeth Tutorial was designed with screen reader users in mind.</a:t>
            </a:r>
          </a:p>
          <a:p>
            <a:pPr marL="342900" indent="-342900">
              <a:buFont typeface="Arial" panose="020B0604020202020204" pitchFamily="34" charset="0"/>
              <a:buChar char="•"/>
            </a:pPr>
            <a:r>
              <a:rPr lang="en-US" dirty="0"/>
              <a:t>Covers first grade through Calculus</a:t>
            </a:r>
          </a:p>
          <a:p>
            <a:pPr marL="342900" indent="-342900">
              <a:buFont typeface="Arial" panose="020B0604020202020204" pitchFamily="34" charset="0"/>
              <a:buChar char="•"/>
            </a:pPr>
            <a:r>
              <a:rPr lang="en-US" dirty="0"/>
              <a:t>https://nemeth.aphtech.org/</a:t>
            </a:r>
          </a:p>
          <a:p>
            <a:endParaRPr lang="en-US" dirty="0"/>
          </a:p>
        </p:txBody>
      </p:sp>
      <p:pic>
        <p:nvPicPr>
          <p:cNvPr id="6" name="Content Placeholder 5">
            <a:extLst>
              <a:ext uri="{FF2B5EF4-FFF2-40B4-BE49-F238E27FC236}">
                <a16:creationId xmlns:a16="http://schemas.microsoft.com/office/drawing/2014/main" id="{80C41C0A-2079-5A8A-E8EA-F3968BA622CE}"/>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764088" y="1987842"/>
            <a:ext cx="4133850" cy="3131553"/>
          </a:xfrm>
          <a:prstGeom prst="rect">
            <a:avLst/>
          </a:prstGeom>
        </p:spPr>
      </p:pic>
      <p:sp>
        <p:nvSpPr>
          <p:cNvPr id="5" name="Slide Number Placeholder 4">
            <a:extLst>
              <a:ext uri="{FF2B5EF4-FFF2-40B4-BE49-F238E27FC236}">
                <a16:creationId xmlns:a16="http://schemas.microsoft.com/office/drawing/2014/main" id="{C7036F9B-E313-BD7B-57B7-D59E7E6BBCAB}"/>
              </a:ext>
            </a:extLst>
          </p:cNvPr>
          <p:cNvSpPr>
            <a:spLocks noGrp="1"/>
          </p:cNvSpPr>
          <p:nvPr>
            <p:ph type="sldNum" sz="quarter" idx="11"/>
          </p:nvPr>
        </p:nvSpPr>
        <p:spPr/>
        <p:txBody>
          <a:bodyPr/>
          <a:lstStyle/>
          <a:p>
            <a:fld id="{CCCA1E73-8E84-49CD-93F4-B3B8626091A0}" type="slidenum">
              <a:rPr lang="en-US" smtClean="0"/>
              <a:pPr/>
              <a:t>27</a:t>
            </a:fld>
            <a:endParaRPr lang="en-US"/>
          </a:p>
        </p:txBody>
      </p:sp>
    </p:spTree>
    <p:extLst>
      <p:ext uri="{BB962C8B-B14F-4D97-AF65-F5344CB8AC3E}">
        <p14:creationId xmlns:p14="http://schemas.microsoft.com/office/powerpoint/2010/main" val="4225758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62324D-CD81-1188-163C-2B94E5B422EB}"/>
              </a:ext>
            </a:extLst>
          </p:cNvPr>
          <p:cNvSpPr>
            <a:spLocks noGrp="1"/>
          </p:cNvSpPr>
          <p:nvPr>
            <p:ph type="title"/>
          </p:nvPr>
        </p:nvSpPr>
        <p:spPr/>
        <p:txBody>
          <a:bodyPr/>
          <a:lstStyle/>
          <a:p>
            <a:r>
              <a:rPr lang="en-US" dirty="0"/>
              <a:t>Nemeth References Aids</a:t>
            </a:r>
          </a:p>
        </p:txBody>
      </p:sp>
      <p:sp>
        <p:nvSpPr>
          <p:cNvPr id="7" name="Content Placeholder 6">
            <a:extLst>
              <a:ext uri="{FF2B5EF4-FFF2-40B4-BE49-F238E27FC236}">
                <a16:creationId xmlns:a16="http://schemas.microsoft.com/office/drawing/2014/main" id="{6E09E82C-883D-5948-8642-A416B6017983}"/>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dirty="0"/>
              <a:t>Many references and learning aids are available for purchase that can support the student learner and the transcribers as well.</a:t>
            </a:r>
          </a:p>
          <a:p>
            <a:pPr marL="342900" indent="-342900">
              <a:buClr>
                <a:schemeClr val="bg1"/>
              </a:buClr>
              <a:buFont typeface="Arial" panose="020B0604020202020204" pitchFamily="34" charset="0"/>
              <a:buChar char="•"/>
            </a:pPr>
            <a:r>
              <a:rPr lang="en-US" dirty="0"/>
              <a:t>Usually available in braille and tactile forms as well as large print.</a:t>
            </a:r>
          </a:p>
        </p:txBody>
      </p:sp>
      <p:pic>
        <p:nvPicPr>
          <p:cNvPr id="9" name="Content Placeholder 8">
            <a:extLst>
              <a:ext uri="{FF2B5EF4-FFF2-40B4-BE49-F238E27FC236}">
                <a16:creationId xmlns:a16="http://schemas.microsoft.com/office/drawing/2014/main" id="{4F55E456-8D11-B0DD-7BCF-DFA60DAAA2C4}"/>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76363" y="2679631"/>
            <a:ext cx="8191274" cy="3208407"/>
          </a:xfrm>
          <a:prstGeom prst="rect">
            <a:avLst/>
          </a:prstGeom>
        </p:spPr>
      </p:pic>
      <p:sp>
        <p:nvSpPr>
          <p:cNvPr id="5" name="Slide Number Placeholder 4">
            <a:extLst>
              <a:ext uri="{FF2B5EF4-FFF2-40B4-BE49-F238E27FC236}">
                <a16:creationId xmlns:a16="http://schemas.microsoft.com/office/drawing/2014/main" id="{C6C45BB8-01B9-E00A-0481-8EE137B3FDD8}"/>
              </a:ext>
            </a:extLst>
          </p:cNvPr>
          <p:cNvSpPr>
            <a:spLocks noGrp="1"/>
          </p:cNvSpPr>
          <p:nvPr>
            <p:ph type="sldNum" sz="quarter" idx="11"/>
          </p:nvPr>
        </p:nvSpPr>
        <p:spPr/>
        <p:txBody>
          <a:bodyPr/>
          <a:lstStyle/>
          <a:p>
            <a:fld id="{CCCA1E73-8E84-49CD-93F4-B3B8626091A0}" type="slidenum">
              <a:rPr lang="en-US" smtClean="0"/>
              <a:pPr/>
              <a:t>28</a:t>
            </a:fld>
            <a:endParaRPr lang="en-US"/>
          </a:p>
        </p:txBody>
      </p:sp>
    </p:spTree>
    <p:extLst>
      <p:ext uri="{BB962C8B-B14F-4D97-AF65-F5344CB8AC3E}">
        <p14:creationId xmlns:p14="http://schemas.microsoft.com/office/powerpoint/2010/main" val="1845784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5BEB-10F9-6F98-B4D9-E6EF89B35FE5}"/>
              </a:ext>
            </a:extLst>
          </p:cNvPr>
          <p:cNvSpPr>
            <a:spLocks noGrp="1"/>
          </p:cNvSpPr>
          <p:nvPr>
            <p:ph type="title"/>
          </p:nvPr>
        </p:nvSpPr>
        <p:spPr/>
        <p:txBody>
          <a:bodyPr/>
          <a:lstStyle/>
          <a:p>
            <a:r>
              <a:rPr lang="en-US" dirty="0"/>
              <a:t>Sources for Nemeth Reference Aids</a:t>
            </a:r>
          </a:p>
        </p:txBody>
      </p:sp>
      <p:sp>
        <p:nvSpPr>
          <p:cNvPr id="3" name="Content Placeholder 2">
            <a:extLst>
              <a:ext uri="{FF2B5EF4-FFF2-40B4-BE49-F238E27FC236}">
                <a16:creationId xmlns:a16="http://schemas.microsoft.com/office/drawing/2014/main" id="{4E6F09B9-E376-26FF-DC02-BD692D52E5B8}"/>
              </a:ext>
            </a:extLst>
          </p:cNvPr>
          <p:cNvSpPr>
            <a:spLocks noGrp="1"/>
          </p:cNvSpPr>
          <p:nvPr>
            <p:ph sz="quarter" idx="10"/>
          </p:nvPr>
        </p:nvSpPr>
        <p:spPr/>
        <p:txBody>
          <a:bodyPr>
            <a:normAutofit/>
          </a:bodyPr>
          <a:lstStyle/>
          <a:p>
            <a:pPr marL="285750" indent="-285750">
              <a:buClr>
                <a:schemeClr val="bg1"/>
              </a:buClr>
              <a:buFont typeface="Arial" panose="020B0604020202020204" pitchFamily="34" charset="0"/>
              <a:buChar char="•"/>
            </a:pPr>
            <a:r>
              <a:rPr lang="en-US" dirty="0"/>
              <a:t>National Braille Press: </a:t>
            </a:r>
            <a:r>
              <a:rPr lang="en-US" dirty="0">
                <a:hlinkClick r:id="rId2"/>
              </a:rPr>
              <a:t>https://www.nbp.org/ic/nbp/NEMETH.html </a:t>
            </a:r>
            <a:endParaRPr lang="en-US" dirty="0"/>
          </a:p>
          <a:p>
            <a:pPr marL="285750" indent="-285750">
              <a:buClr>
                <a:schemeClr val="bg1"/>
              </a:buClr>
              <a:buFont typeface="Arial" panose="020B0604020202020204" pitchFamily="34" charset="0"/>
              <a:buChar char="•"/>
            </a:pPr>
            <a:r>
              <a:rPr lang="en-US" dirty="0"/>
              <a:t>TSBVI: </a:t>
            </a:r>
            <a:r>
              <a:rPr lang="en-US" dirty="0">
                <a:hlinkClick r:id="rId3"/>
              </a:rPr>
              <a:t>https://www.tsbvi.edu/store/nemeth-at-a-glance-a-math-resource-grade-level-chart-and-evaluation-tool</a:t>
            </a:r>
            <a:r>
              <a:rPr lang="en-US" dirty="0"/>
              <a:t>  </a:t>
            </a:r>
          </a:p>
          <a:p>
            <a:pPr marL="285750" indent="-285750">
              <a:buClr>
                <a:schemeClr val="bg1"/>
              </a:buClr>
              <a:buFont typeface="Arial" panose="020B0604020202020204" pitchFamily="34" charset="0"/>
              <a:buChar char="•"/>
            </a:pPr>
            <a:r>
              <a:rPr lang="en-US" dirty="0"/>
              <a:t>APH</a:t>
            </a:r>
          </a:p>
          <a:p>
            <a:pPr lvl="1">
              <a:buClr>
                <a:schemeClr val="bg1"/>
              </a:buClr>
              <a:buFont typeface="Arial" panose="020B0604020202020204" pitchFamily="34" charset="0"/>
              <a:buChar char="‒"/>
            </a:pPr>
            <a:r>
              <a:rPr lang="en-US" dirty="0"/>
              <a:t>Nemeth Reference Booklet: </a:t>
            </a:r>
            <a:r>
              <a:rPr lang="en-US" dirty="0">
                <a:hlinkClick r:id="rId4"/>
              </a:rPr>
              <a:t>https://www.aph.org/product/math-symbol-reference-booklets-large-print-version/</a:t>
            </a:r>
            <a:r>
              <a:rPr lang="en-US" dirty="0"/>
              <a:t> </a:t>
            </a:r>
          </a:p>
          <a:p>
            <a:pPr lvl="1">
              <a:buClr>
                <a:schemeClr val="bg1"/>
              </a:buClr>
              <a:buFont typeface="Arial" panose="020B0604020202020204" pitchFamily="34" charset="0"/>
              <a:buChar char="‒"/>
            </a:pPr>
            <a:r>
              <a:rPr lang="en-US" dirty="0"/>
              <a:t>All APH Math/Nemeth resources: </a:t>
            </a:r>
            <a:r>
              <a:rPr lang="en-US" dirty="0">
                <a:hlinkClick r:id="rId5"/>
              </a:rPr>
              <a:t>https://www.aph.org/search-results/?fwp_search_term=nemeth</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1FE12D0-9445-A9F3-9996-61A511536990}"/>
              </a:ext>
            </a:extLst>
          </p:cNvPr>
          <p:cNvSpPr>
            <a:spLocks noGrp="1"/>
          </p:cNvSpPr>
          <p:nvPr>
            <p:ph type="sldNum" sz="quarter" idx="11"/>
          </p:nvPr>
        </p:nvSpPr>
        <p:spPr/>
        <p:txBody>
          <a:bodyPr/>
          <a:lstStyle/>
          <a:p>
            <a:fld id="{CCCA1E73-8E84-49CD-93F4-B3B8626091A0}" type="slidenum">
              <a:rPr lang="en-US" smtClean="0"/>
              <a:pPr/>
              <a:t>29</a:t>
            </a:fld>
            <a:endParaRPr lang="en-US"/>
          </a:p>
        </p:txBody>
      </p:sp>
    </p:spTree>
    <p:extLst>
      <p:ext uri="{BB962C8B-B14F-4D97-AF65-F5344CB8AC3E}">
        <p14:creationId xmlns:p14="http://schemas.microsoft.com/office/powerpoint/2010/main" val="130658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79EBDE-DA97-438C-BE5C-67439F862336}"/>
              </a:ext>
            </a:extLst>
          </p:cNvPr>
          <p:cNvSpPr>
            <a:spLocks noGrp="1"/>
          </p:cNvSpPr>
          <p:nvPr>
            <p:ph type="title"/>
          </p:nvPr>
        </p:nvSpPr>
        <p:spPr/>
        <p:txBody>
          <a:bodyPr/>
          <a:lstStyle/>
          <a:p>
            <a:r>
              <a:rPr lang="en-US"/>
              <a:t>Presenters</a:t>
            </a:r>
          </a:p>
        </p:txBody>
      </p:sp>
      <p:pic>
        <p:nvPicPr>
          <p:cNvPr id="15" name="Picture Placeholder 14">
            <a:extLst>
              <a:ext uri="{FF2B5EF4-FFF2-40B4-BE49-F238E27FC236}">
                <a16:creationId xmlns:a16="http://schemas.microsoft.com/office/drawing/2014/main" id="{5A85AD7D-4CF5-468C-972A-545C6B494E2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l="2985" r="2985"/>
          <a:stretch/>
        </p:blipFill>
        <p:spPr/>
      </p:pic>
      <p:sp>
        <p:nvSpPr>
          <p:cNvPr id="11" name="Text Placeholder 10">
            <a:extLst>
              <a:ext uri="{FF2B5EF4-FFF2-40B4-BE49-F238E27FC236}">
                <a16:creationId xmlns:a16="http://schemas.microsoft.com/office/drawing/2014/main" id="{76283C24-6E31-4977-BD96-7174B8CC566F}"/>
              </a:ext>
            </a:extLst>
          </p:cNvPr>
          <p:cNvSpPr>
            <a:spLocks noGrp="1"/>
          </p:cNvSpPr>
          <p:nvPr>
            <p:ph type="body" sz="quarter" idx="11"/>
          </p:nvPr>
        </p:nvSpPr>
        <p:spPr/>
        <p:txBody>
          <a:bodyPr>
            <a:normAutofit/>
          </a:bodyPr>
          <a:lstStyle/>
          <a:p>
            <a:r>
              <a:rPr lang="en-US" sz="2000" dirty="0"/>
              <a:t>Brian Richwine</a:t>
            </a:r>
          </a:p>
          <a:p>
            <a:r>
              <a:rPr lang="en-US" sz="2000" dirty="0"/>
              <a:t>Senior Accessibility Strategist – Learning Technologies</a:t>
            </a:r>
            <a:br>
              <a:rPr lang="en-US" sz="2000" dirty="0"/>
            </a:br>
            <a:r>
              <a:rPr lang="en-US" sz="2000" dirty="0"/>
              <a:t>UITS Assistive Technology and Accessibility Centers</a:t>
            </a:r>
            <a:br>
              <a:rPr lang="en-US" sz="2000" dirty="0"/>
            </a:br>
            <a:r>
              <a:rPr lang="en-US" sz="2000" dirty="0"/>
              <a:t>brichwin@iu.edu</a:t>
            </a:r>
          </a:p>
        </p:txBody>
      </p:sp>
      <p:pic>
        <p:nvPicPr>
          <p:cNvPr id="17" name="Picture Placeholder 16">
            <a:extLst>
              <a:ext uri="{FF2B5EF4-FFF2-40B4-BE49-F238E27FC236}">
                <a16:creationId xmlns:a16="http://schemas.microsoft.com/office/drawing/2014/main" id="{0467E965-E0F9-4BE8-8C2B-FD28EE43690E}"/>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a:srcRect l="2985" r="2985"/>
          <a:stretch/>
        </p:blipFill>
        <p:spPr/>
      </p:pic>
      <p:sp>
        <p:nvSpPr>
          <p:cNvPr id="13" name="Text Placeholder 12">
            <a:extLst>
              <a:ext uri="{FF2B5EF4-FFF2-40B4-BE49-F238E27FC236}">
                <a16:creationId xmlns:a16="http://schemas.microsoft.com/office/drawing/2014/main" id="{DB6C33AA-9FE0-49D8-8DF5-EB6FEC002274}"/>
              </a:ext>
            </a:extLst>
          </p:cNvPr>
          <p:cNvSpPr>
            <a:spLocks noGrp="1"/>
          </p:cNvSpPr>
          <p:nvPr>
            <p:ph type="body" sz="quarter" idx="13"/>
          </p:nvPr>
        </p:nvSpPr>
        <p:spPr/>
        <p:txBody>
          <a:bodyPr>
            <a:normAutofit/>
          </a:bodyPr>
          <a:lstStyle/>
          <a:p>
            <a:r>
              <a:rPr lang="en-US" sz="2000" dirty="0"/>
              <a:t>Mary Stores</a:t>
            </a:r>
          </a:p>
          <a:p>
            <a:r>
              <a:rPr lang="en-US" sz="2000" dirty="0"/>
              <a:t>Accessibility Analyst</a:t>
            </a:r>
            <a:br>
              <a:rPr lang="en-US" sz="2000" dirty="0"/>
            </a:br>
            <a:r>
              <a:rPr lang="en-US" sz="2000" dirty="0"/>
              <a:t>UITS Assistive Technology and Accessibility Centers</a:t>
            </a:r>
            <a:br>
              <a:rPr lang="en-US" sz="2000" dirty="0"/>
            </a:br>
            <a:r>
              <a:rPr lang="en-US" sz="2000" dirty="0"/>
              <a:t>mstores@iu.edu</a:t>
            </a:r>
          </a:p>
        </p:txBody>
      </p:sp>
      <p:sp>
        <p:nvSpPr>
          <p:cNvPr id="7" name="Slide Number Placeholder 6">
            <a:extLst>
              <a:ext uri="{FF2B5EF4-FFF2-40B4-BE49-F238E27FC236}">
                <a16:creationId xmlns:a16="http://schemas.microsoft.com/office/drawing/2014/main" id="{CC53293F-D992-87CC-1BF8-3C62F97B3278}"/>
              </a:ext>
            </a:extLst>
          </p:cNvPr>
          <p:cNvSpPr>
            <a:spLocks noGrp="1"/>
          </p:cNvSpPr>
          <p:nvPr>
            <p:ph type="sldNum" sz="quarter" idx="14"/>
          </p:nvPr>
        </p:nvSpPr>
        <p:spPr/>
        <p:txBody>
          <a:bodyPr/>
          <a:lstStyle/>
          <a:p>
            <a:fld id="{CCCA1E73-8E84-49CD-93F4-B3B8626091A0}" type="slidenum">
              <a:rPr lang="en-US" smtClean="0"/>
              <a:pPr/>
              <a:t>3</a:t>
            </a:fld>
            <a:endParaRPr lang="en-US"/>
          </a:p>
        </p:txBody>
      </p:sp>
    </p:spTree>
    <p:extLst>
      <p:ext uri="{BB962C8B-B14F-4D97-AF65-F5344CB8AC3E}">
        <p14:creationId xmlns:p14="http://schemas.microsoft.com/office/powerpoint/2010/main" val="3504147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a:t>
            </a:r>
          </a:p>
        </p:txBody>
      </p:sp>
    </p:spTree>
    <p:extLst>
      <p:ext uri="{BB962C8B-B14F-4D97-AF65-F5344CB8AC3E}">
        <p14:creationId xmlns:p14="http://schemas.microsoft.com/office/powerpoint/2010/main" val="2409528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Some images can be described using text:</a:t>
            </a:r>
          </a:p>
        </p:txBody>
      </p:sp>
      <p:pic>
        <p:nvPicPr>
          <p:cNvPr id="6" name="Content Placeholder 5" descr="Figure from a higher education textbook included to provided as an example of a reasonably complex figure that is best and easily be described in text. A detailed description of this figure is provided on this slide.">
            <a:extLst>
              <a:ext uri="{FF2B5EF4-FFF2-40B4-BE49-F238E27FC236}">
                <a16:creationId xmlns:a16="http://schemas.microsoft.com/office/drawing/2014/main" id="{176C9AFF-0FA3-508A-13FA-65073EE0FEB4}"/>
              </a:ext>
            </a:extLst>
          </p:cNvPr>
          <p:cNvPicPr>
            <a:picLocks noGrp="1" noChangeAspect="1"/>
          </p:cNvPicPr>
          <p:nvPr>
            <p:ph sz="quarter" idx="10"/>
          </p:nvPr>
        </p:nvPicPr>
        <p:blipFill>
          <a:blip r:embed="rId3"/>
          <a:stretch>
            <a:fillRect/>
          </a:stretch>
        </p:blipFill>
        <p:spPr>
          <a:xfrm>
            <a:off x="245806" y="1029421"/>
            <a:ext cx="4326194" cy="3715318"/>
          </a:xfrm>
          <a:prstGeom prst="rect">
            <a:avLst/>
          </a:prstGeom>
        </p:spPr>
      </p:pic>
      <p:sp>
        <p:nvSpPr>
          <p:cNvPr id="4" name="Content Placeholder 3">
            <a:extLst>
              <a:ext uri="{FF2B5EF4-FFF2-40B4-BE49-F238E27FC236}">
                <a16:creationId xmlns:a16="http://schemas.microsoft.com/office/drawing/2014/main" id="{526D7717-60B5-6C73-22AE-7C44E10E7A28}"/>
              </a:ext>
            </a:extLst>
          </p:cNvPr>
          <p:cNvSpPr>
            <a:spLocks noGrp="1"/>
          </p:cNvSpPr>
          <p:nvPr>
            <p:ph sz="quarter" idx="12"/>
          </p:nvPr>
        </p:nvSpPr>
        <p:spPr>
          <a:xfrm>
            <a:off x="4763729" y="812384"/>
            <a:ext cx="4134465" cy="5588415"/>
          </a:xfrm>
        </p:spPr>
        <p:txBody>
          <a:bodyPr>
            <a:normAutofit fontScale="85000" lnSpcReduction="20000"/>
          </a:bodyPr>
          <a:lstStyle/>
          <a:p>
            <a:pPr marL="0" indent="0">
              <a:lnSpc>
                <a:spcPct val="120000"/>
              </a:lnSpc>
              <a:spcAft>
                <a:spcPts val="0"/>
              </a:spcAft>
              <a:buNone/>
            </a:pPr>
            <a:r>
              <a:rPr lang="en-US" sz="1800" dirty="0"/>
              <a:t>[begin figure description]</a:t>
            </a:r>
          </a:p>
          <a:p>
            <a:pPr marL="0" indent="0">
              <a:lnSpc>
                <a:spcPct val="120000"/>
              </a:lnSpc>
              <a:spcAft>
                <a:spcPts val="0"/>
              </a:spcAft>
              <a:buNone/>
            </a:pPr>
            <a:r>
              <a:rPr lang="en-US" sz="1800" dirty="0"/>
              <a:t>This figure has two illustrations one left and one right, each with a top and bottom part.</a:t>
            </a:r>
          </a:p>
          <a:p>
            <a:pPr marL="228600" indent="-171450">
              <a:lnSpc>
                <a:spcPct val="120000"/>
              </a:lnSpc>
              <a:spcAft>
                <a:spcPts val="0"/>
              </a:spcAft>
              <a:buFont typeface="Arial" panose="020B0604020202020204" pitchFamily="34" charset="0"/>
              <a:buChar char="•"/>
            </a:pPr>
            <a:r>
              <a:rPr lang="en-US" sz="1800" dirty="0"/>
              <a:t>Left illustration – no violation of doctrine. Evidence is admissible:</a:t>
            </a:r>
          </a:p>
          <a:p>
            <a:pPr marL="571500" indent="-285750">
              <a:lnSpc>
                <a:spcPct val="120000"/>
              </a:lnSpc>
              <a:spcAft>
                <a:spcPts val="0"/>
              </a:spcAft>
              <a:buFont typeface="Courier New" panose="02070309020205020404" pitchFamily="49" charset="0"/>
              <a:buChar char="o"/>
            </a:pPr>
            <a:r>
              <a:rPr lang="en-US" sz="1800" dirty="0"/>
              <a:t>Top: A police officer stands next to a wall and there are plants behind the wall. The officer is tall enough to be able to see over the wall.</a:t>
            </a:r>
          </a:p>
          <a:p>
            <a:pPr marL="571500" indent="-285750">
              <a:lnSpc>
                <a:spcPct val="120000"/>
              </a:lnSpc>
              <a:spcAft>
                <a:spcPts val="0"/>
              </a:spcAft>
              <a:buFont typeface="Courier New" panose="02070309020205020404" pitchFamily="49" charset="0"/>
              <a:buChar char="o"/>
            </a:pPr>
            <a:r>
              <a:rPr lang="en-US" sz="1800" dirty="0"/>
              <a:t>Bottom: A police officer stands next to the driver’s side of a car. The officer shines a flashlight into the car and at the driver of the car.</a:t>
            </a:r>
          </a:p>
          <a:p>
            <a:pPr marL="228600" indent="-171450">
              <a:lnSpc>
                <a:spcPct val="120000"/>
              </a:lnSpc>
              <a:spcAft>
                <a:spcPts val="0"/>
              </a:spcAft>
              <a:buFont typeface="Arial" panose="020B0604020202020204" pitchFamily="34" charset="0"/>
              <a:buChar char="•"/>
            </a:pPr>
            <a:r>
              <a:rPr lang="en-US" sz="1800" dirty="0"/>
              <a:t>Right illustration – violation of doctrine. Evidence is inadmissible:</a:t>
            </a:r>
          </a:p>
          <a:p>
            <a:pPr marL="571500" indent="-285750">
              <a:lnSpc>
                <a:spcPct val="120000"/>
              </a:lnSpc>
              <a:spcAft>
                <a:spcPts val="0"/>
              </a:spcAft>
              <a:buFont typeface="Courier New" panose="02070309020205020404" pitchFamily="49" charset="0"/>
              <a:buChar char="o"/>
            </a:pPr>
            <a:r>
              <a:rPr lang="en-US" sz="1800" dirty="0"/>
              <a:t>Top: A police officer stands on a ladder next to a wall and there are plants behind the wall. The officer needs the ladder to see over the wall.</a:t>
            </a:r>
          </a:p>
          <a:p>
            <a:pPr marL="571500" indent="-285750">
              <a:lnSpc>
                <a:spcPct val="120000"/>
              </a:lnSpc>
              <a:spcAft>
                <a:spcPts val="0"/>
              </a:spcAft>
              <a:buFont typeface="Courier New" panose="02070309020205020404" pitchFamily="49" charset="0"/>
              <a:buChar char="o"/>
            </a:pPr>
            <a:r>
              <a:rPr lang="en-US" sz="1800" dirty="0"/>
              <a:t>Bottom: A person looks through binoculars and sees another person in a ski-mask who seems to be in the process of picking a lock.</a:t>
            </a:r>
          </a:p>
          <a:p>
            <a:pPr marL="0" indent="0">
              <a:lnSpc>
                <a:spcPct val="120000"/>
              </a:lnSpc>
              <a:spcAft>
                <a:spcPts val="0"/>
              </a:spcAft>
              <a:buNone/>
            </a:pPr>
            <a:r>
              <a:rPr lang="en-US" sz="1800" dirty="0"/>
              <a:t>[end figure description]</a:t>
            </a:r>
          </a:p>
          <a:p>
            <a:endParaRPr lang="en-US" dirty="0"/>
          </a:p>
        </p:txBody>
      </p:sp>
      <p:sp>
        <p:nvSpPr>
          <p:cNvPr id="3" name="Slide Number Placeholder 2">
            <a:extLst>
              <a:ext uri="{FF2B5EF4-FFF2-40B4-BE49-F238E27FC236}">
                <a16:creationId xmlns:a16="http://schemas.microsoft.com/office/drawing/2014/main" id="{09149F42-7708-4404-9DE5-E9E5C2A74C5D}"/>
              </a:ext>
            </a:extLst>
          </p:cNvPr>
          <p:cNvSpPr>
            <a:spLocks noGrp="1"/>
          </p:cNvSpPr>
          <p:nvPr>
            <p:ph type="sldNum" sz="quarter" idx="11"/>
          </p:nvPr>
        </p:nvSpPr>
        <p:spPr/>
        <p:txBody>
          <a:bodyPr/>
          <a:lstStyle/>
          <a:p>
            <a:fld id="{CCCA1E73-8E84-49CD-93F4-B3B8626091A0}" type="slidenum">
              <a:rPr lang="en-US" smtClean="0"/>
              <a:pPr/>
              <a:t>31</a:t>
            </a:fld>
            <a:endParaRPr lang="en-US"/>
          </a:p>
        </p:txBody>
      </p:sp>
    </p:spTree>
    <p:extLst>
      <p:ext uri="{BB962C8B-B14F-4D97-AF65-F5344CB8AC3E}">
        <p14:creationId xmlns:p14="http://schemas.microsoft.com/office/powerpoint/2010/main" val="3337066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AFC4-69BA-85F1-918F-320C23E53FE4}"/>
              </a:ext>
            </a:extLst>
          </p:cNvPr>
          <p:cNvSpPr>
            <a:spLocks noGrp="1"/>
          </p:cNvSpPr>
          <p:nvPr>
            <p:ph type="title"/>
          </p:nvPr>
        </p:nvSpPr>
        <p:spPr/>
        <p:txBody>
          <a:bodyPr/>
          <a:lstStyle/>
          <a:p>
            <a:r>
              <a:rPr lang="en-US" dirty="0"/>
              <a:t>Resources for Describing STEM Images</a:t>
            </a:r>
          </a:p>
        </p:txBody>
      </p:sp>
      <p:sp>
        <p:nvSpPr>
          <p:cNvPr id="3" name="Subtitle 2">
            <a:extLst>
              <a:ext uri="{FF2B5EF4-FFF2-40B4-BE49-F238E27FC236}">
                <a16:creationId xmlns:a16="http://schemas.microsoft.com/office/drawing/2014/main" id="{37B74EE2-EC69-8989-B650-175C0CE87D17}"/>
              </a:ext>
            </a:extLst>
          </p:cNvPr>
          <p:cNvSpPr>
            <a:spLocks noGrp="1"/>
          </p:cNvSpPr>
          <p:nvPr>
            <p:ph sz="quarter" idx="10"/>
          </p:nvPr>
        </p:nvSpPr>
        <p:spPr/>
        <p:txBody>
          <a:bodyPr/>
          <a:lstStyle/>
          <a:p>
            <a:r>
              <a:rPr lang="en-US" dirty="0"/>
              <a:t>WGBH’s </a:t>
            </a:r>
            <a:r>
              <a:rPr lang="en-US" dirty="0">
                <a:hlinkClick r:id="rId3">
                  <a:extLst>
                    <a:ext uri="{A12FA001-AC4F-418D-AE19-62706E023703}">
                      <ahyp:hlinkClr xmlns:ahyp="http://schemas.microsoft.com/office/drawing/2018/hyperlinkcolor" val="tx"/>
                    </a:ext>
                  </a:extLst>
                </a:hlinkClick>
              </a:rPr>
              <a:t>Effective Practices for Description of Science Content within Digital Talking Books</a:t>
            </a:r>
            <a:endParaRPr lang="en-US" dirty="0"/>
          </a:p>
          <a:p>
            <a:r>
              <a:rPr lang="en-US" dirty="0"/>
              <a:t>DIAGRAM Center:</a:t>
            </a:r>
          </a:p>
          <a:p>
            <a:pPr marL="1085850" lvl="1" indent="-342900"/>
            <a:r>
              <a:rPr lang="en-US" dirty="0">
                <a:hlinkClick r:id="rId4">
                  <a:extLst>
                    <a:ext uri="{A12FA001-AC4F-418D-AE19-62706E023703}">
                      <ahyp:hlinkClr xmlns:ahyp="http://schemas.microsoft.com/office/drawing/2018/hyperlinkcolor" val="tx"/>
                    </a:ext>
                  </a:extLst>
                </a:hlinkClick>
              </a:rPr>
              <a:t>Image Description Guidelines</a:t>
            </a:r>
            <a:endParaRPr lang="en-US" dirty="0"/>
          </a:p>
          <a:p>
            <a:pPr marL="1085850" lvl="1" indent="-342900"/>
            <a:r>
              <a:rPr lang="en-US" dirty="0">
                <a:hlinkClick r:id="rId5">
                  <a:extLst>
                    <a:ext uri="{A12FA001-AC4F-418D-AE19-62706E023703}">
                      <ahyp:hlinkClr xmlns:ahyp="http://schemas.microsoft.com/office/drawing/2018/hyperlinkcolor" val="tx"/>
                    </a:ext>
                  </a:extLst>
                </a:hlinkClick>
              </a:rPr>
              <a:t>Image Sorting Tool Decision Tree</a:t>
            </a:r>
            <a:endParaRPr lang="en-US" dirty="0"/>
          </a:p>
          <a:p>
            <a:pPr marL="1085850" lvl="1" indent="-342900"/>
            <a:r>
              <a:rPr lang="en-US" dirty="0">
                <a:hlinkClick r:id="rId6">
                  <a:extLst>
                    <a:ext uri="{A12FA001-AC4F-418D-AE19-62706E023703}">
                      <ahyp:hlinkClr xmlns:ahyp="http://schemas.microsoft.com/office/drawing/2018/hyperlinkcolor" val="tx"/>
                    </a:ext>
                  </a:extLst>
                </a:hlinkClick>
              </a:rPr>
              <a:t>Accessible Image Sample Book</a:t>
            </a:r>
            <a:endParaRPr lang="en-US" dirty="0"/>
          </a:p>
          <a:p>
            <a:pPr marL="1085850" lvl="1" indent="-342900"/>
            <a:r>
              <a:rPr lang="en-US" dirty="0">
                <a:hlinkClick r:id="rId7">
                  <a:extLst>
                    <a:ext uri="{A12FA001-AC4F-418D-AE19-62706E023703}">
                      <ahyp:hlinkClr xmlns:ahyp="http://schemas.microsoft.com/office/drawing/2018/hyperlinkcolor" val="tx"/>
                    </a:ext>
                  </a:extLst>
                </a:hlinkClick>
              </a:rPr>
              <a:t>Poet Training Tool</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03C21D-5780-4254-8BC5-EA071CCD2845}"/>
              </a:ext>
            </a:extLst>
          </p:cNvPr>
          <p:cNvSpPr>
            <a:spLocks noGrp="1"/>
          </p:cNvSpPr>
          <p:nvPr>
            <p:ph type="sldNum" sz="quarter" idx="11"/>
          </p:nvPr>
        </p:nvSpPr>
        <p:spPr/>
        <p:txBody>
          <a:bodyPr/>
          <a:lstStyle/>
          <a:p>
            <a:fld id="{CCCA1E73-8E84-49CD-93F4-B3B8626091A0}" type="slidenum">
              <a:rPr lang="en-US" smtClean="0"/>
              <a:pPr/>
              <a:t>32</a:t>
            </a:fld>
            <a:endParaRPr lang="en-US"/>
          </a:p>
        </p:txBody>
      </p:sp>
    </p:spTree>
    <p:extLst>
      <p:ext uri="{BB962C8B-B14F-4D97-AF65-F5344CB8AC3E}">
        <p14:creationId xmlns:p14="http://schemas.microsoft.com/office/powerpoint/2010/main" val="1553360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74F360-F58E-75DA-42C5-BDAAD4736811}"/>
              </a:ext>
            </a:extLst>
          </p:cNvPr>
          <p:cNvSpPr>
            <a:spLocks noGrp="1"/>
          </p:cNvSpPr>
          <p:nvPr>
            <p:ph type="title"/>
          </p:nvPr>
        </p:nvSpPr>
        <p:spPr/>
        <p:txBody>
          <a:bodyPr/>
          <a:lstStyle/>
          <a:p>
            <a:r>
              <a:rPr lang="en-US" dirty="0"/>
              <a:t>General Image Description Concepts</a:t>
            </a:r>
          </a:p>
        </p:txBody>
      </p:sp>
      <p:sp>
        <p:nvSpPr>
          <p:cNvPr id="3" name="Subtitle 2">
            <a:extLst>
              <a:ext uri="{FF2B5EF4-FFF2-40B4-BE49-F238E27FC236}">
                <a16:creationId xmlns:a16="http://schemas.microsoft.com/office/drawing/2014/main" id="{BC9A8032-AC3F-AF0C-0AA3-A4CC94013CF0}"/>
              </a:ext>
            </a:extLst>
          </p:cNvPr>
          <p:cNvSpPr>
            <a:spLocks noGrp="1"/>
          </p:cNvSpPr>
          <p:nvPr>
            <p:ph sz="quarter" idx="10"/>
          </p:nvPr>
        </p:nvSpPr>
        <p:spPr/>
        <p:txBody>
          <a:bodyPr>
            <a:normAutofit lnSpcReduction="10000"/>
          </a:bodyPr>
          <a:lstStyle/>
          <a:p>
            <a:pPr marL="342900" indent="-342900">
              <a:spcAft>
                <a:spcPts val="1200"/>
              </a:spcAft>
              <a:buClr>
                <a:schemeClr val="bg1"/>
              </a:buClr>
              <a:buFont typeface="Arial" panose="020B0604020202020204" pitchFamily="34" charset="0"/>
              <a:buChar char="•"/>
            </a:pPr>
            <a:r>
              <a:rPr lang="en-US" dirty="0"/>
              <a:t>Validity: Determine if the image should be described</a:t>
            </a:r>
          </a:p>
          <a:p>
            <a:pPr marL="342900" indent="-342900">
              <a:spcAft>
                <a:spcPts val="1200"/>
              </a:spcAft>
              <a:buClr>
                <a:schemeClr val="bg1"/>
              </a:buClr>
              <a:buFont typeface="Arial" panose="020B0604020202020204" pitchFamily="34" charset="0"/>
              <a:buChar char="•"/>
            </a:pPr>
            <a:r>
              <a:rPr lang="en-US" dirty="0"/>
              <a:t>Context: </a:t>
            </a:r>
          </a:p>
          <a:p>
            <a:pPr marL="804862" lvl="1" indent="-342900" algn="l">
              <a:spcAft>
                <a:spcPts val="1200"/>
              </a:spcAft>
              <a:buClr>
                <a:schemeClr val="bg1"/>
              </a:buClr>
              <a:buFont typeface="Arial" panose="020B0604020202020204" pitchFamily="34" charset="0"/>
              <a:buChar char="‒"/>
            </a:pPr>
            <a:r>
              <a:rPr lang="en-US" dirty="0">
                <a:solidFill>
                  <a:schemeClr val="bg1"/>
                </a:solidFill>
              </a:rPr>
              <a:t>Survey the text surrounding an image to understand how it fits into the bigger picture. </a:t>
            </a:r>
          </a:p>
          <a:p>
            <a:pPr marL="804862" lvl="1" indent="-342900" algn="l">
              <a:spcAft>
                <a:spcPts val="1200"/>
              </a:spcAft>
              <a:buClr>
                <a:schemeClr val="bg1"/>
              </a:buClr>
              <a:buFont typeface="Arial" panose="020B0604020202020204" pitchFamily="34" charset="0"/>
              <a:buChar char="‒"/>
            </a:pPr>
            <a:r>
              <a:rPr lang="en-US" dirty="0">
                <a:solidFill>
                  <a:schemeClr val="bg1"/>
                </a:solidFill>
              </a:rPr>
              <a:t>Be sure the description highlights the role the image plays.</a:t>
            </a:r>
          </a:p>
          <a:p>
            <a:pPr marL="342900" indent="-342900">
              <a:spcAft>
                <a:spcPts val="1200"/>
              </a:spcAft>
              <a:buClr>
                <a:schemeClr val="bg1"/>
              </a:buClr>
              <a:buFont typeface="Arial" panose="020B0604020202020204" pitchFamily="34" charset="0"/>
              <a:buChar char="•"/>
            </a:pPr>
            <a:r>
              <a:rPr lang="en-US" dirty="0"/>
              <a:t>Brevity: </a:t>
            </a:r>
          </a:p>
          <a:p>
            <a:pPr marL="1139825" indent="-342900">
              <a:spcAft>
                <a:spcPts val="1200"/>
              </a:spcAft>
              <a:buClr>
                <a:schemeClr val="bg1"/>
              </a:buClr>
              <a:buFont typeface="Arial" panose="020B0604020202020204" pitchFamily="34" charset="0"/>
              <a:buChar char="‒"/>
            </a:pPr>
            <a:r>
              <a:rPr lang="en-US" dirty="0"/>
              <a:t>Avoid long descriptions of non-essential info that put greater demands on short-term memory. </a:t>
            </a:r>
          </a:p>
          <a:p>
            <a:pPr marL="1139825" indent="-342900">
              <a:spcAft>
                <a:spcPts val="1200"/>
              </a:spcAft>
              <a:buClr>
                <a:schemeClr val="bg1"/>
              </a:buClr>
              <a:buFont typeface="Arial" panose="020B0604020202020204" pitchFamily="34" charset="0"/>
              <a:buChar char="‒"/>
            </a:pPr>
            <a:r>
              <a:rPr lang="en-US" dirty="0"/>
              <a:t>Do not repeat what was described in the surrounding text.</a:t>
            </a:r>
          </a:p>
          <a:p>
            <a:pPr marL="342900" indent="-342900">
              <a:spcAft>
                <a:spcPts val="1200"/>
              </a:spcAft>
              <a:buClr>
                <a:schemeClr val="bg1"/>
              </a:buClr>
              <a:buFont typeface="Arial" panose="020B0604020202020204" pitchFamily="34" charset="0"/>
              <a:buChar char="•"/>
            </a:pPr>
            <a:r>
              <a:rPr lang="en-US" dirty="0"/>
              <a:t>Clarity: Make the description as clear and straightforward as possible</a:t>
            </a:r>
          </a:p>
          <a:p>
            <a:pPr marL="0" indent="0">
              <a:buNone/>
            </a:pPr>
            <a:endParaRPr lang="en-US" dirty="0"/>
          </a:p>
        </p:txBody>
      </p:sp>
      <p:sp>
        <p:nvSpPr>
          <p:cNvPr id="2" name="Slide Number Placeholder 1">
            <a:extLst>
              <a:ext uri="{FF2B5EF4-FFF2-40B4-BE49-F238E27FC236}">
                <a16:creationId xmlns:a16="http://schemas.microsoft.com/office/drawing/2014/main" id="{31679BC2-C40F-462D-9B0E-900B257F68EF}"/>
              </a:ext>
            </a:extLst>
          </p:cNvPr>
          <p:cNvSpPr>
            <a:spLocks noGrp="1"/>
          </p:cNvSpPr>
          <p:nvPr>
            <p:ph type="sldNum" sz="quarter" idx="11"/>
          </p:nvPr>
        </p:nvSpPr>
        <p:spPr/>
        <p:txBody>
          <a:bodyPr/>
          <a:lstStyle/>
          <a:p>
            <a:fld id="{CCCA1E73-8E84-49CD-93F4-B3B8626091A0}" type="slidenum">
              <a:rPr lang="en-US" smtClean="0"/>
              <a:pPr/>
              <a:t>33</a:t>
            </a:fld>
            <a:endParaRPr lang="en-US"/>
          </a:p>
        </p:txBody>
      </p:sp>
    </p:spTree>
    <p:extLst>
      <p:ext uri="{BB962C8B-B14F-4D97-AF65-F5344CB8AC3E}">
        <p14:creationId xmlns:p14="http://schemas.microsoft.com/office/powerpoint/2010/main" val="2513594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86D54B-2814-35FC-8B3E-C845940A34FE}"/>
              </a:ext>
            </a:extLst>
          </p:cNvPr>
          <p:cNvSpPr>
            <a:spLocks noGrp="1"/>
          </p:cNvSpPr>
          <p:nvPr>
            <p:ph type="title"/>
          </p:nvPr>
        </p:nvSpPr>
        <p:spPr/>
        <p:txBody>
          <a:bodyPr/>
          <a:lstStyle/>
          <a:p>
            <a:r>
              <a:rPr lang="en-US" dirty="0"/>
              <a:t>General Image Description Concepts </a:t>
            </a:r>
            <a:r>
              <a:rPr lang="en-US" sz="1800" dirty="0"/>
              <a:t>(2)</a:t>
            </a:r>
            <a:endParaRPr lang="en-US" dirty="0"/>
          </a:p>
        </p:txBody>
      </p:sp>
      <p:sp>
        <p:nvSpPr>
          <p:cNvPr id="3" name="Subtitle 2">
            <a:extLst>
              <a:ext uri="{FF2B5EF4-FFF2-40B4-BE49-F238E27FC236}">
                <a16:creationId xmlns:a16="http://schemas.microsoft.com/office/drawing/2014/main" id="{BC9A8032-AC3F-AF0C-0AA3-A4CC94013CF0}"/>
              </a:ext>
            </a:extLst>
          </p:cNvPr>
          <p:cNvSpPr>
            <a:spLocks noGrp="1"/>
          </p:cNvSpPr>
          <p:nvPr>
            <p:ph sz="quarter" idx="10"/>
          </p:nvPr>
        </p:nvSpPr>
        <p:spPr/>
        <p:txBody>
          <a:bodyPr>
            <a:normAutofit lnSpcReduction="10000"/>
          </a:bodyPr>
          <a:lstStyle/>
          <a:p>
            <a:pPr marL="342900" indent="-342900">
              <a:spcAft>
                <a:spcPts val="1200"/>
              </a:spcAft>
              <a:buClr>
                <a:schemeClr val="bg1"/>
              </a:buClr>
              <a:buFont typeface="Arial" panose="020B0604020202020204" pitchFamily="34" charset="0"/>
              <a:buChar char="•"/>
            </a:pPr>
            <a:r>
              <a:rPr lang="en-US" dirty="0"/>
              <a:t>Language</a:t>
            </a:r>
          </a:p>
          <a:p>
            <a:pPr marL="804862" lvl="1" indent="-342900" algn="l">
              <a:spcAft>
                <a:spcPts val="1200"/>
              </a:spcAft>
              <a:buClr>
                <a:schemeClr val="bg1"/>
              </a:buClr>
              <a:buFont typeface="Arial" panose="020B0604020202020204" pitchFamily="34" charset="0"/>
              <a:buChar char="‒"/>
            </a:pPr>
            <a:r>
              <a:rPr lang="en-US" dirty="0">
                <a:solidFill>
                  <a:schemeClr val="bg1"/>
                </a:solidFill>
              </a:rPr>
              <a:t>Use grade appropriate / subject-related language using the same writing style and terminology as the surrounding text</a:t>
            </a:r>
          </a:p>
          <a:p>
            <a:pPr marL="804862" lvl="1" indent="-342900" algn="l">
              <a:spcAft>
                <a:spcPts val="1200"/>
              </a:spcAft>
              <a:buClr>
                <a:schemeClr val="bg1"/>
              </a:buClr>
              <a:buFont typeface="Arial" panose="020B0604020202020204" pitchFamily="34" charset="0"/>
              <a:buChar char="‒"/>
            </a:pPr>
            <a:r>
              <a:rPr lang="en-US" dirty="0">
                <a:solidFill>
                  <a:schemeClr val="bg1"/>
                </a:solidFill>
              </a:rPr>
              <a:t>Avoid visual dependent language. Reference examples and details that the reader will understand</a:t>
            </a:r>
          </a:p>
          <a:p>
            <a:pPr marL="804862" lvl="1" indent="-342900" algn="l">
              <a:spcAft>
                <a:spcPts val="1200"/>
              </a:spcAft>
              <a:buClr>
                <a:schemeClr val="bg1"/>
              </a:buClr>
              <a:buFont typeface="Arial" panose="020B0604020202020204" pitchFamily="34" charset="0"/>
              <a:buChar char="‒"/>
            </a:pPr>
            <a:r>
              <a:rPr lang="en-US" dirty="0">
                <a:solidFill>
                  <a:schemeClr val="bg1"/>
                </a:solidFill>
              </a:rPr>
              <a:t>Use active verbs in the present tense</a:t>
            </a:r>
          </a:p>
          <a:p>
            <a:pPr marL="804862" lvl="1" indent="-342900" algn="l">
              <a:spcAft>
                <a:spcPts val="1200"/>
              </a:spcAft>
              <a:buClr>
                <a:schemeClr val="bg1"/>
              </a:buClr>
              <a:buFont typeface="Arial" panose="020B0604020202020204" pitchFamily="34" charset="0"/>
              <a:buChar char="‒"/>
            </a:pPr>
            <a:r>
              <a:rPr lang="en-US" dirty="0">
                <a:solidFill>
                  <a:schemeClr val="bg1"/>
                </a:solidFill>
              </a:rPr>
              <a:t>Avoid identity language unless necessary or appropriate</a:t>
            </a:r>
          </a:p>
          <a:p>
            <a:pPr marL="342900" indent="-342900">
              <a:spcAft>
                <a:spcPts val="1200"/>
              </a:spcAft>
              <a:buClr>
                <a:schemeClr val="bg1"/>
              </a:buClr>
              <a:buFont typeface="Arial" panose="020B0604020202020204" pitchFamily="34" charset="0"/>
              <a:buChar char="•"/>
            </a:pPr>
            <a:r>
              <a:rPr lang="en-US" dirty="0"/>
              <a:t>Drill-Down Organization</a:t>
            </a:r>
          </a:p>
          <a:p>
            <a:pPr marL="804862" lvl="1" indent="-342900" algn="l">
              <a:spcAft>
                <a:spcPts val="1200"/>
              </a:spcAft>
              <a:buClr>
                <a:schemeClr val="bg1"/>
              </a:buClr>
              <a:buFont typeface="Arial" panose="020B0604020202020204" pitchFamily="34" charset="0"/>
              <a:buChar char="‒"/>
            </a:pPr>
            <a:r>
              <a:rPr lang="en-US" dirty="0">
                <a:solidFill>
                  <a:schemeClr val="bg1"/>
                </a:solidFill>
              </a:rPr>
              <a:t>Start with a brief summary of the image, then move into specifics</a:t>
            </a:r>
          </a:p>
          <a:p>
            <a:pPr marL="342900" indent="-342900">
              <a:buClr>
                <a:schemeClr val="bg1"/>
              </a:buClr>
              <a:buFont typeface="Arial" panose="020B0604020202020204" pitchFamily="34" charset="0"/>
              <a:buChar char="•"/>
            </a:pPr>
            <a:r>
              <a:rPr lang="en-US" dirty="0"/>
              <a:t>Consistency- Be consistent in structure, organization, and language</a:t>
            </a:r>
          </a:p>
        </p:txBody>
      </p:sp>
      <p:sp>
        <p:nvSpPr>
          <p:cNvPr id="2" name="Slide Number Placeholder 1">
            <a:extLst>
              <a:ext uri="{FF2B5EF4-FFF2-40B4-BE49-F238E27FC236}">
                <a16:creationId xmlns:a16="http://schemas.microsoft.com/office/drawing/2014/main" id="{4924D14F-17E9-455D-842F-F8266E6C00CB}"/>
              </a:ext>
            </a:extLst>
          </p:cNvPr>
          <p:cNvSpPr>
            <a:spLocks noGrp="1"/>
          </p:cNvSpPr>
          <p:nvPr>
            <p:ph type="sldNum" sz="quarter" idx="11"/>
          </p:nvPr>
        </p:nvSpPr>
        <p:spPr/>
        <p:txBody>
          <a:bodyPr/>
          <a:lstStyle/>
          <a:p>
            <a:fld id="{CCCA1E73-8E84-49CD-93F4-B3B8626091A0}" type="slidenum">
              <a:rPr lang="en-US" smtClean="0"/>
              <a:pPr/>
              <a:t>34</a:t>
            </a:fld>
            <a:endParaRPr lang="en-US"/>
          </a:p>
        </p:txBody>
      </p:sp>
    </p:spTree>
    <p:extLst>
      <p:ext uri="{BB962C8B-B14F-4D97-AF65-F5344CB8AC3E}">
        <p14:creationId xmlns:p14="http://schemas.microsoft.com/office/powerpoint/2010/main" val="1609585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3BE3-D45F-88C2-E58B-A169284C37DA}"/>
              </a:ext>
            </a:extLst>
          </p:cNvPr>
          <p:cNvSpPr>
            <a:spLocks noGrp="1"/>
          </p:cNvSpPr>
          <p:nvPr>
            <p:ph type="ctrTitle"/>
          </p:nvPr>
        </p:nvSpPr>
        <p:spPr/>
        <p:txBody>
          <a:bodyPr>
            <a:normAutofit/>
          </a:bodyPr>
          <a:lstStyle/>
          <a:p>
            <a:r>
              <a:rPr lang="en-US" dirty="0"/>
              <a:t>Guidelines for Describing Images for Assessments</a:t>
            </a:r>
          </a:p>
        </p:txBody>
      </p:sp>
      <p:sp>
        <p:nvSpPr>
          <p:cNvPr id="3" name="Subtitle 2">
            <a:extLst>
              <a:ext uri="{FF2B5EF4-FFF2-40B4-BE49-F238E27FC236}">
                <a16:creationId xmlns:a16="http://schemas.microsoft.com/office/drawing/2014/main" id="{52BB32D2-404C-C727-019E-5A1C47864608}"/>
              </a:ext>
            </a:extLst>
          </p:cNvPr>
          <p:cNvSpPr>
            <a:spLocks noGrp="1"/>
          </p:cNvSpPr>
          <p:nvPr>
            <p:ph sz="quarter" idx="10"/>
          </p:nvPr>
        </p:nvSpPr>
        <p:spPr/>
        <p:txBody>
          <a:bodyPr>
            <a:normAutofit lnSpcReduction="10000"/>
          </a:bodyPr>
          <a:lstStyle/>
          <a:p>
            <a:pPr marL="0" indent="0">
              <a:buNone/>
            </a:pPr>
            <a:r>
              <a:rPr lang="en-US" dirty="0"/>
              <a:t>There are unique challenges when describing images for assessments to maintain the fairness and integrity of the assessment</a:t>
            </a:r>
          </a:p>
          <a:p>
            <a:pPr marL="285750" indent="-285750">
              <a:buClr>
                <a:schemeClr val="bg1"/>
              </a:buClr>
              <a:buFont typeface="Arial" panose="020B0604020202020204" pitchFamily="34" charset="0"/>
              <a:buChar char="•"/>
            </a:pPr>
            <a:r>
              <a:rPr lang="en-US" dirty="0"/>
              <a:t>Make descriptions contain the key points required to answer related questions</a:t>
            </a:r>
          </a:p>
          <a:p>
            <a:pPr marL="285750" indent="-285750">
              <a:buClr>
                <a:schemeClr val="bg1"/>
              </a:buClr>
              <a:buFont typeface="Arial" panose="020B0604020202020204" pitchFamily="34" charset="0"/>
              <a:buChar char="•"/>
            </a:pPr>
            <a:r>
              <a:rPr lang="en-US" dirty="0"/>
              <a:t>Make sure the description doesn’t unfairly hint or give away the answer</a:t>
            </a:r>
          </a:p>
          <a:p>
            <a:pPr marL="285750" indent="-285750">
              <a:buClr>
                <a:schemeClr val="bg1"/>
              </a:buClr>
              <a:buFont typeface="Arial" panose="020B0604020202020204" pitchFamily="34" charset="0"/>
              <a:buChar char="•"/>
            </a:pPr>
            <a:r>
              <a:rPr lang="en-US" dirty="0"/>
              <a:t>Make sure the description includes any original distractors</a:t>
            </a:r>
          </a:p>
          <a:p>
            <a:pPr marL="285750" indent="-285750">
              <a:buClr>
                <a:schemeClr val="bg1"/>
              </a:buClr>
              <a:buFont typeface="Arial" panose="020B0604020202020204" pitchFamily="34" charset="0"/>
              <a:buChar char="•"/>
            </a:pPr>
            <a:r>
              <a:rPr lang="en-US" dirty="0"/>
              <a:t>Be aware of images with visual bias (contain information that are students blind or visually impaired would not know)</a:t>
            </a:r>
          </a:p>
          <a:p>
            <a:pPr marL="285750" indent="-285750">
              <a:buClr>
                <a:schemeClr val="bg1"/>
              </a:buClr>
              <a:buFont typeface="Arial" panose="020B0604020202020204" pitchFamily="34" charset="0"/>
              <a:buChar char="•"/>
            </a:pPr>
            <a:endParaRPr lang="en-US" dirty="0"/>
          </a:p>
          <a:p>
            <a:pPr marL="285750" indent="-285750">
              <a:buClr>
                <a:schemeClr val="bg1"/>
              </a:buClr>
              <a:buFont typeface="Arial" panose="020B0604020202020204" pitchFamily="34" charset="0"/>
              <a:buChar char="•"/>
            </a:pPr>
            <a:endParaRPr lang="en-US" dirty="0"/>
          </a:p>
          <a:p>
            <a:pPr marL="0" indent="0">
              <a:buNone/>
            </a:pPr>
            <a:endParaRPr lang="en-US" dirty="0"/>
          </a:p>
          <a:p>
            <a:pPr marL="285750" indent="-285750">
              <a:buClr>
                <a:schemeClr val="bg1"/>
              </a:buClr>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39DB235C-B55B-4F64-8917-4CC43F4BF504}"/>
              </a:ext>
            </a:extLst>
          </p:cNvPr>
          <p:cNvSpPr>
            <a:spLocks noGrp="1"/>
          </p:cNvSpPr>
          <p:nvPr>
            <p:ph type="sldNum" sz="quarter" idx="11"/>
          </p:nvPr>
        </p:nvSpPr>
        <p:spPr/>
        <p:txBody>
          <a:bodyPr/>
          <a:lstStyle/>
          <a:p>
            <a:fld id="{CCCA1E73-8E84-49CD-93F4-B3B8626091A0}" type="slidenum">
              <a:rPr lang="en-US" smtClean="0"/>
              <a:pPr/>
              <a:t>35</a:t>
            </a:fld>
            <a:endParaRPr lang="en-US"/>
          </a:p>
        </p:txBody>
      </p:sp>
    </p:spTree>
    <p:extLst>
      <p:ext uri="{BB962C8B-B14F-4D97-AF65-F5344CB8AC3E}">
        <p14:creationId xmlns:p14="http://schemas.microsoft.com/office/powerpoint/2010/main" val="3797210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D6CC-E448-39B9-4E38-198872426DB0}"/>
              </a:ext>
            </a:extLst>
          </p:cNvPr>
          <p:cNvSpPr>
            <a:spLocks noGrp="1"/>
          </p:cNvSpPr>
          <p:nvPr>
            <p:ph type="title"/>
          </p:nvPr>
        </p:nvSpPr>
        <p:spPr/>
        <p:txBody>
          <a:bodyPr>
            <a:normAutofit fontScale="90000"/>
          </a:bodyPr>
          <a:lstStyle/>
          <a:p>
            <a:r>
              <a:rPr lang="en-US" dirty="0"/>
              <a:t>Image Description for Assessments Resources</a:t>
            </a:r>
          </a:p>
        </p:txBody>
      </p:sp>
      <p:sp>
        <p:nvSpPr>
          <p:cNvPr id="3" name="Subtitle 2">
            <a:extLst>
              <a:ext uri="{FF2B5EF4-FFF2-40B4-BE49-F238E27FC236}">
                <a16:creationId xmlns:a16="http://schemas.microsoft.com/office/drawing/2014/main" id="{2E23BB80-1999-7843-F537-BBD41B17BDEB}"/>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WGBH’s Guidelines for Describing Images for Assessments</a:t>
            </a:r>
            <a:endParaRPr lang="en-US" dirty="0"/>
          </a:p>
          <a:p>
            <a:pPr marL="342900" indent="-342900">
              <a:buClr>
                <a:schemeClr val="bg1"/>
              </a:buClr>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NWEA Image Description Guidelines for Assessments (PDF)</a:t>
            </a:r>
            <a:endParaRPr lang="en-US" dirty="0"/>
          </a:p>
        </p:txBody>
      </p:sp>
      <p:sp>
        <p:nvSpPr>
          <p:cNvPr id="4" name="Slide Number Placeholder 3">
            <a:extLst>
              <a:ext uri="{FF2B5EF4-FFF2-40B4-BE49-F238E27FC236}">
                <a16:creationId xmlns:a16="http://schemas.microsoft.com/office/drawing/2014/main" id="{BCB70CD3-FA9C-4E1C-8CBF-5F989391AC1A}"/>
              </a:ext>
            </a:extLst>
          </p:cNvPr>
          <p:cNvSpPr>
            <a:spLocks noGrp="1"/>
          </p:cNvSpPr>
          <p:nvPr>
            <p:ph type="sldNum" sz="quarter" idx="11"/>
          </p:nvPr>
        </p:nvSpPr>
        <p:spPr/>
        <p:txBody>
          <a:bodyPr/>
          <a:lstStyle/>
          <a:p>
            <a:fld id="{CCCA1E73-8E84-49CD-93F4-B3B8626091A0}" type="slidenum">
              <a:rPr lang="en-US" smtClean="0"/>
              <a:pPr/>
              <a:t>36</a:t>
            </a:fld>
            <a:endParaRPr lang="en-US"/>
          </a:p>
        </p:txBody>
      </p:sp>
    </p:spTree>
    <p:extLst>
      <p:ext uri="{BB962C8B-B14F-4D97-AF65-F5344CB8AC3E}">
        <p14:creationId xmlns:p14="http://schemas.microsoft.com/office/powerpoint/2010/main" val="3722467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fontAlgn="t"/>
            <a:r>
              <a:rPr lang="en-US" dirty="0"/>
              <a:t>However, some images</a:t>
            </a:r>
            <a:br>
              <a:rPr lang="en-US" dirty="0"/>
            </a:br>
            <a:r>
              <a:rPr lang="en-US" dirty="0"/>
              <a:t>really do “say a million words”</a:t>
            </a:r>
          </a:p>
        </p:txBody>
      </p:sp>
      <p:pic>
        <p:nvPicPr>
          <p:cNvPr id="4" name="Content Placeholder 3" descr="A figure from a higher education textbook that is best communicated via a tactile graphic. It's a 3D rendering of the human skin. The shapes, locations, connections, and relationships between the hair, pores, skin layers, blood vessels, sweat gland, etc. are both many and varied.">
            <a:extLst>
              <a:ext uri="{FF2B5EF4-FFF2-40B4-BE49-F238E27FC236}">
                <a16:creationId xmlns:a16="http://schemas.microsoft.com/office/drawing/2014/main" id="{97970AEC-DEA6-E7BE-25AE-14EC5BCDCE7D}"/>
              </a:ext>
            </a:extLst>
          </p:cNvPr>
          <p:cNvPicPr>
            <a:picLocks noGrp="1" noChangeAspect="1"/>
          </p:cNvPicPr>
          <p:nvPr>
            <p:ph sz="quarter" idx="10"/>
          </p:nvPr>
        </p:nvPicPr>
        <p:blipFill>
          <a:blip r:embed="rId2"/>
          <a:stretch>
            <a:fillRect/>
          </a:stretch>
        </p:blipFill>
        <p:spPr>
          <a:xfrm>
            <a:off x="1593898" y="1600200"/>
            <a:ext cx="5933979" cy="4481513"/>
          </a:xfrm>
          <a:prstGeom prst="rect">
            <a:avLst/>
          </a:prstGeom>
        </p:spPr>
      </p:pic>
      <p:sp>
        <p:nvSpPr>
          <p:cNvPr id="3" name="Slide Number Placeholder 2">
            <a:extLst>
              <a:ext uri="{FF2B5EF4-FFF2-40B4-BE49-F238E27FC236}">
                <a16:creationId xmlns:a16="http://schemas.microsoft.com/office/drawing/2014/main" id="{B4046A26-E723-41A8-8991-60CDC1089ED6}"/>
              </a:ext>
            </a:extLst>
          </p:cNvPr>
          <p:cNvSpPr>
            <a:spLocks noGrp="1"/>
          </p:cNvSpPr>
          <p:nvPr>
            <p:ph type="sldNum" sz="quarter" idx="11"/>
          </p:nvPr>
        </p:nvSpPr>
        <p:spPr/>
        <p:txBody>
          <a:bodyPr/>
          <a:lstStyle/>
          <a:p>
            <a:fld id="{CCCA1E73-8E84-49CD-93F4-B3B8626091A0}" type="slidenum">
              <a:rPr lang="en-US" smtClean="0"/>
              <a:pPr/>
              <a:t>37</a:t>
            </a:fld>
            <a:endParaRPr lang="en-US"/>
          </a:p>
        </p:txBody>
      </p:sp>
    </p:spTree>
    <p:extLst>
      <p:ext uri="{BB962C8B-B14F-4D97-AF65-F5344CB8AC3E}">
        <p14:creationId xmlns:p14="http://schemas.microsoft.com/office/powerpoint/2010/main" val="1252129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06917-51AB-0BFD-74E0-CEE94F717130}"/>
              </a:ext>
            </a:extLst>
          </p:cNvPr>
          <p:cNvSpPr>
            <a:spLocks noGrp="1"/>
          </p:cNvSpPr>
          <p:nvPr>
            <p:ph type="ctrTitle"/>
          </p:nvPr>
        </p:nvSpPr>
        <p:spPr/>
        <p:txBody>
          <a:bodyPr>
            <a:normAutofit/>
          </a:bodyPr>
          <a:lstStyle/>
          <a:p>
            <a:r>
              <a:rPr lang="en-US" dirty="0"/>
              <a:t>BANA’s Produce Tactile Graphic Decision Flow Chart</a:t>
            </a:r>
          </a:p>
        </p:txBody>
      </p:sp>
      <p:pic>
        <p:nvPicPr>
          <p:cNvPr id="7" name="Content Placeholder 6" descr="Flow chart as found in the BANA Tactile Graphics Guidelines for deciding when a tactile diagram is necessary. Flow chart is described on the next slide.">
            <a:extLst>
              <a:ext uri="{FF2B5EF4-FFF2-40B4-BE49-F238E27FC236}">
                <a16:creationId xmlns:a16="http://schemas.microsoft.com/office/drawing/2014/main" id="{060286B5-A2E0-5A96-BE78-E36083C97A23}"/>
              </a:ext>
            </a:extLst>
          </p:cNvPr>
          <p:cNvPicPr>
            <a:picLocks noGrp="1" noChangeAspect="1"/>
          </p:cNvPicPr>
          <p:nvPr>
            <p:ph sz="quarter" idx="10"/>
          </p:nvPr>
        </p:nvPicPr>
        <p:blipFill>
          <a:blip r:embed="rId3"/>
          <a:stretch>
            <a:fillRect/>
          </a:stretch>
        </p:blipFill>
        <p:spPr>
          <a:xfrm>
            <a:off x="3252998" y="868051"/>
            <a:ext cx="4952326" cy="5453455"/>
          </a:xfrm>
          <a:prstGeom prst="rect">
            <a:avLst/>
          </a:prstGeom>
          <a:ln w="28575">
            <a:solidFill>
              <a:schemeClr val="bg1"/>
            </a:solidFill>
          </a:ln>
        </p:spPr>
      </p:pic>
      <p:sp>
        <p:nvSpPr>
          <p:cNvPr id="2" name="Slide Number Placeholder 1">
            <a:extLst>
              <a:ext uri="{FF2B5EF4-FFF2-40B4-BE49-F238E27FC236}">
                <a16:creationId xmlns:a16="http://schemas.microsoft.com/office/drawing/2014/main" id="{D6954AA8-EA7B-460F-A2CC-E1C3E873FF92}"/>
              </a:ext>
            </a:extLst>
          </p:cNvPr>
          <p:cNvSpPr>
            <a:spLocks noGrp="1"/>
          </p:cNvSpPr>
          <p:nvPr>
            <p:ph type="sldNum" sz="quarter" idx="11"/>
          </p:nvPr>
        </p:nvSpPr>
        <p:spPr/>
        <p:txBody>
          <a:bodyPr/>
          <a:lstStyle/>
          <a:p>
            <a:fld id="{CCCA1E73-8E84-49CD-93F4-B3B8626091A0}" type="slidenum">
              <a:rPr lang="en-US" smtClean="0"/>
              <a:pPr/>
              <a:t>38</a:t>
            </a:fld>
            <a:endParaRPr lang="en-US"/>
          </a:p>
        </p:txBody>
      </p:sp>
    </p:spTree>
    <p:extLst>
      <p:ext uri="{BB962C8B-B14F-4D97-AF65-F5344CB8AC3E}">
        <p14:creationId xmlns:p14="http://schemas.microsoft.com/office/powerpoint/2010/main" val="440926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1B69-A4BC-680D-EDF5-B58CEA6B19EB}"/>
              </a:ext>
            </a:extLst>
          </p:cNvPr>
          <p:cNvSpPr>
            <a:spLocks noGrp="1"/>
          </p:cNvSpPr>
          <p:nvPr>
            <p:ph type="ctrTitle"/>
          </p:nvPr>
        </p:nvSpPr>
        <p:spPr/>
        <p:txBody>
          <a:bodyPr/>
          <a:lstStyle/>
          <a:p>
            <a:r>
              <a:rPr lang="en-US" dirty="0"/>
              <a:t>BANA’s Produce Tactile Graphic Decision Flow Chart </a:t>
            </a:r>
            <a:r>
              <a:rPr lang="en-US" sz="2000" dirty="0"/>
              <a:t>(2)</a:t>
            </a:r>
            <a:endParaRPr lang="en-US" dirty="0"/>
          </a:p>
        </p:txBody>
      </p:sp>
      <p:sp>
        <p:nvSpPr>
          <p:cNvPr id="3" name="Content Placeholder 2">
            <a:extLst>
              <a:ext uri="{FF2B5EF4-FFF2-40B4-BE49-F238E27FC236}">
                <a16:creationId xmlns:a16="http://schemas.microsoft.com/office/drawing/2014/main" id="{EDB16CA2-12F3-5F2D-2882-C2012EEA43D7}"/>
              </a:ext>
            </a:extLst>
          </p:cNvPr>
          <p:cNvSpPr>
            <a:spLocks noGrp="1"/>
          </p:cNvSpPr>
          <p:nvPr>
            <p:ph sz="quarter" idx="10"/>
          </p:nvPr>
        </p:nvSpPr>
        <p:spPr/>
        <p:txBody>
          <a:bodyPr/>
          <a:lstStyle/>
          <a:p>
            <a:r>
              <a:rPr lang="en-US" dirty="0"/>
              <a:t>If the answer to any of these three questions is yes, do not produce:</a:t>
            </a:r>
          </a:p>
          <a:p>
            <a:pPr marL="342900" indent="-342900">
              <a:buFont typeface="Arial" panose="020B0604020202020204" pitchFamily="34" charset="0"/>
              <a:buChar char="•"/>
            </a:pPr>
            <a:r>
              <a:rPr lang="en-US" dirty="0"/>
              <a:t>Is the information a repeat of facts in the text?</a:t>
            </a:r>
          </a:p>
          <a:p>
            <a:pPr marL="342900" indent="-342900">
              <a:buFont typeface="Arial" panose="020B0604020202020204" pitchFamily="34" charset="0"/>
              <a:buChar char="•"/>
            </a:pPr>
            <a:r>
              <a:rPr lang="en-US" dirty="0"/>
              <a:t>Would the information be more meaningful in text form?</a:t>
            </a:r>
          </a:p>
          <a:p>
            <a:pPr marL="342900" indent="-342900">
              <a:buFont typeface="Arial" panose="020B0604020202020204" pitchFamily="34" charset="0"/>
              <a:buChar char="•"/>
            </a:pPr>
            <a:r>
              <a:rPr lang="en-US" dirty="0"/>
              <a:t>Does the graphic require the reader to use visual discrimination or visual perception?</a:t>
            </a:r>
          </a:p>
          <a:p>
            <a:r>
              <a:rPr lang="en-US" dirty="0"/>
              <a:t>(the flow chart description is continued on the next slide)</a:t>
            </a:r>
          </a:p>
        </p:txBody>
      </p:sp>
      <p:sp>
        <p:nvSpPr>
          <p:cNvPr id="4" name="Slide Number Placeholder 3">
            <a:extLst>
              <a:ext uri="{FF2B5EF4-FFF2-40B4-BE49-F238E27FC236}">
                <a16:creationId xmlns:a16="http://schemas.microsoft.com/office/drawing/2014/main" id="{30437D86-C114-C4F4-464F-2DEC72461281}"/>
              </a:ext>
            </a:extLst>
          </p:cNvPr>
          <p:cNvSpPr>
            <a:spLocks noGrp="1"/>
          </p:cNvSpPr>
          <p:nvPr>
            <p:ph type="sldNum" sz="quarter" idx="11"/>
          </p:nvPr>
        </p:nvSpPr>
        <p:spPr/>
        <p:txBody>
          <a:bodyPr/>
          <a:lstStyle/>
          <a:p>
            <a:fld id="{CCCA1E73-8E84-49CD-93F4-B3B8626091A0}" type="slidenum">
              <a:rPr lang="en-US" smtClean="0"/>
              <a:pPr/>
              <a:t>39</a:t>
            </a:fld>
            <a:endParaRPr lang="en-US"/>
          </a:p>
        </p:txBody>
      </p:sp>
    </p:spTree>
    <p:extLst>
      <p:ext uri="{BB962C8B-B14F-4D97-AF65-F5344CB8AC3E}">
        <p14:creationId xmlns:p14="http://schemas.microsoft.com/office/powerpoint/2010/main" val="153774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CA41AC-4086-E6D7-08FE-31490D25FF01}"/>
              </a:ext>
            </a:extLst>
          </p:cNvPr>
          <p:cNvSpPr>
            <a:spLocks noGrp="1"/>
          </p:cNvSpPr>
          <p:nvPr>
            <p:ph type="ctrTitle"/>
          </p:nvPr>
        </p:nvSpPr>
        <p:spPr/>
        <p:txBody>
          <a:bodyPr/>
          <a:lstStyle/>
          <a:p>
            <a:r>
              <a:rPr lang="en-US" dirty="0"/>
              <a:t>Who is Here?  Participant Introductions</a:t>
            </a:r>
          </a:p>
        </p:txBody>
      </p:sp>
      <p:sp>
        <p:nvSpPr>
          <p:cNvPr id="5" name="Content Placeholder 4">
            <a:extLst>
              <a:ext uri="{FF2B5EF4-FFF2-40B4-BE49-F238E27FC236}">
                <a16:creationId xmlns:a16="http://schemas.microsoft.com/office/drawing/2014/main" id="{CFF9BEFA-4FA0-F5F7-1B3F-C89E6F9D1BD9}"/>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US" sz="2400" dirty="0"/>
              <a:t>Name</a:t>
            </a:r>
          </a:p>
          <a:p>
            <a:pPr marL="285750" indent="-285750">
              <a:buFont typeface="Arial" panose="020B0604020202020204" pitchFamily="34" charset="0"/>
              <a:buChar char="•"/>
            </a:pPr>
            <a:r>
              <a:rPr lang="en-US" sz="2400" dirty="0"/>
              <a:t>Affiliation</a:t>
            </a:r>
          </a:p>
          <a:p>
            <a:pPr marL="285750" indent="-285750">
              <a:buFont typeface="Arial" panose="020B0604020202020204" pitchFamily="34" charset="0"/>
              <a:buChar char="•"/>
            </a:pPr>
            <a:r>
              <a:rPr lang="en-US" sz="2400" dirty="0"/>
              <a:t>What brought you to this session?</a:t>
            </a:r>
          </a:p>
          <a:p>
            <a:pPr marL="285750" indent="-285750">
              <a:buFont typeface="Arial" panose="020B0604020202020204" pitchFamily="34" charset="0"/>
              <a:buChar char="•"/>
            </a:pPr>
            <a:r>
              <a:rPr lang="en-US" sz="2400" dirty="0"/>
              <a:t>What are you most looking forward to at the conference?</a:t>
            </a:r>
          </a:p>
        </p:txBody>
      </p:sp>
      <p:pic>
        <p:nvPicPr>
          <p:cNvPr id="7" name="Picture Placeholder 6">
            <a:extLst>
              <a:ext uri="{FF2B5EF4-FFF2-40B4-BE49-F238E27FC236}">
                <a16:creationId xmlns:a16="http://schemas.microsoft.com/office/drawing/2014/main" id="{FD34317F-880E-E85C-0CDC-A8A668F30245}"/>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2"/>
          <a:srcRect t="12679"/>
          <a:stretch/>
        </p:blipFill>
        <p:spPr>
          <a:xfrm>
            <a:off x="4572000" y="1022517"/>
            <a:ext cx="4133850" cy="2406483"/>
          </a:xfrm>
        </p:spPr>
      </p:pic>
      <p:sp>
        <p:nvSpPr>
          <p:cNvPr id="11" name="Slide Number Placeholder 10">
            <a:extLst>
              <a:ext uri="{FF2B5EF4-FFF2-40B4-BE49-F238E27FC236}">
                <a16:creationId xmlns:a16="http://schemas.microsoft.com/office/drawing/2014/main" id="{9BB169F9-B450-9B1E-5E3B-CF8398480373}"/>
              </a:ext>
            </a:extLst>
          </p:cNvPr>
          <p:cNvSpPr>
            <a:spLocks noGrp="1"/>
          </p:cNvSpPr>
          <p:nvPr>
            <p:ph type="sldNum" sz="quarter" idx="11"/>
          </p:nvPr>
        </p:nvSpPr>
        <p:spPr/>
        <p:txBody>
          <a:bodyPr/>
          <a:lstStyle/>
          <a:p>
            <a:fld id="{CCCA1E73-8E84-49CD-93F4-B3B8626091A0}" type="slidenum">
              <a:rPr lang="en-US" smtClean="0"/>
              <a:pPr/>
              <a:t>4</a:t>
            </a:fld>
            <a:endParaRPr lang="en-US"/>
          </a:p>
        </p:txBody>
      </p:sp>
    </p:spTree>
    <p:extLst>
      <p:ext uri="{BB962C8B-B14F-4D97-AF65-F5344CB8AC3E}">
        <p14:creationId xmlns:p14="http://schemas.microsoft.com/office/powerpoint/2010/main" val="2922718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1B69-A4BC-680D-EDF5-B58CEA6B19EB}"/>
              </a:ext>
            </a:extLst>
          </p:cNvPr>
          <p:cNvSpPr>
            <a:spLocks noGrp="1"/>
          </p:cNvSpPr>
          <p:nvPr>
            <p:ph type="ctrTitle"/>
          </p:nvPr>
        </p:nvSpPr>
        <p:spPr/>
        <p:txBody>
          <a:bodyPr/>
          <a:lstStyle/>
          <a:p>
            <a:r>
              <a:rPr lang="en-US" dirty="0"/>
              <a:t>BANA’s Produce Tactile Graphic Decision Flow Chart </a:t>
            </a:r>
            <a:r>
              <a:rPr lang="en-US" sz="2000" dirty="0"/>
              <a:t>(3)</a:t>
            </a:r>
            <a:endParaRPr lang="en-US" dirty="0"/>
          </a:p>
        </p:txBody>
      </p:sp>
      <p:sp>
        <p:nvSpPr>
          <p:cNvPr id="3" name="Content Placeholder 2">
            <a:extLst>
              <a:ext uri="{FF2B5EF4-FFF2-40B4-BE49-F238E27FC236}">
                <a16:creationId xmlns:a16="http://schemas.microsoft.com/office/drawing/2014/main" id="{EDB16CA2-12F3-5F2D-2882-C2012EEA43D7}"/>
              </a:ext>
            </a:extLst>
          </p:cNvPr>
          <p:cNvSpPr>
            <a:spLocks noGrp="1"/>
          </p:cNvSpPr>
          <p:nvPr>
            <p:ph sz="quarter" idx="10"/>
          </p:nvPr>
        </p:nvSpPr>
        <p:spPr/>
        <p:txBody>
          <a:bodyPr/>
          <a:lstStyle/>
          <a:p>
            <a:r>
              <a:rPr lang="en-US" dirty="0"/>
              <a:t>If the answer to either of these questions is yes, produce the tactile:</a:t>
            </a:r>
          </a:p>
          <a:p>
            <a:pPr marL="342900" indent="-342900">
              <a:buFont typeface="Arial" panose="020B0604020202020204" pitchFamily="34" charset="0"/>
              <a:buChar char="•"/>
            </a:pPr>
            <a:r>
              <a:rPr lang="en-US" dirty="0"/>
              <a:t>Is the actual object unavailable, too small, too large, or too dangerous to examine by touch and perceive details?</a:t>
            </a:r>
          </a:p>
          <a:p>
            <a:pPr marL="342900" indent="-342900">
              <a:buFont typeface="Arial" panose="020B0604020202020204" pitchFamily="34" charset="0"/>
              <a:buChar char="•"/>
            </a:pPr>
            <a:r>
              <a:rPr lang="en-US" dirty="0"/>
              <a:t>Does the reader need the information from a map, figure, or graph to participate in discussions, answer questions, complete a task?</a:t>
            </a:r>
          </a:p>
          <a:p>
            <a:r>
              <a:rPr lang="en-US" dirty="0"/>
              <a:t>The flow chart ends with otherwise, do not produce the tactile.</a:t>
            </a:r>
          </a:p>
        </p:txBody>
      </p:sp>
      <p:sp>
        <p:nvSpPr>
          <p:cNvPr id="4" name="Slide Number Placeholder 3">
            <a:extLst>
              <a:ext uri="{FF2B5EF4-FFF2-40B4-BE49-F238E27FC236}">
                <a16:creationId xmlns:a16="http://schemas.microsoft.com/office/drawing/2014/main" id="{30437D86-C114-C4F4-464F-2DEC72461281}"/>
              </a:ext>
            </a:extLst>
          </p:cNvPr>
          <p:cNvSpPr>
            <a:spLocks noGrp="1"/>
          </p:cNvSpPr>
          <p:nvPr>
            <p:ph type="sldNum" sz="quarter" idx="11"/>
          </p:nvPr>
        </p:nvSpPr>
        <p:spPr/>
        <p:txBody>
          <a:bodyPr/>
          <a:lstStyle/>
          <a:p>
            <a:fld id="{CCCA1E73-8E84-49CD-93F4-B3B8626091A0}" type="slidenum">
              <a:rPr lang="en-US" smtClean="0"/>
              <a:pPr/>
              <a:t>40</a:t>
            </a:fld>
            <a:endParaRPr lang="en-US"/>
          </a:p>
        </p:txBody>
      </p:sp>
    </p:spTree>
    <p:extLst>
      <p:ext uri="{BB962C8B-B14F-4D97-AF65-F5344CB8AC3E}">
        <p14:creationId xmlns:p14="http://schemas.microsoft.com/office/powerpoint/2010/main" val="270149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Tactile Graphic for the Previous Image</a:t>
            </a:r>
          </a:p>
        </p:txBody>
      </p:sp>
      <p:pic>
        <p:nvPicPr>
          <p:cNvPr id="5" name="Content Placeholder 4" descr="A tactile graphic designed as a 2D cross section. Various line thicknesses, area textures, and shapes are used to indicate each feature. Shapes, relative sizes, locations, connections, etc. can explored for each feature.">
            <a:extLst>
              <a:ext uri="{FF2B5EF4-FFF2-40B4-BE49-F238E27FC236}">
                <a16:creationId xmlns:a16="http://schemas.microsoft.com/office/drawing/2014/main" id="{CC103AD5-5ACB-33B2-FF07-6926EDA3F866}"/>
              </a:ext>
            </a:extLst>
          </p:cNvPr>
          <p:cNvPicPr>
            <a:picLocks noGrp="1" noChangeAspect="1"/>
          </p:cNvPicPr>
          <p:nvPr>
            <p:ph sz="quarter" idx="10"/>
          </p:nvPr>
        </p:nvPicPr>
        <p:blipFill>
          <a:blip r:embed="rId2"/>
          <a:stretch>
            <a:fillRect/>
          </a:stretch>
        </p:blipFill>
        <p:spPr>
          <a:xfrm>
            <a:off x="1953009" y="1060450"/>
            <a:ext cx="5228457" cy="4824413"/>
          </a:xfrm>
          <a:prstGeom prst="rect">
            <a:avLst/>
          </a:prstGeom>
        </p:spPr>
      </p:pic>
      <p:sp>
        <p:nvSpPr>
          <p:cNvPr id="3" name="Slide Number Placeholder 2">
            <a:extLst>
              <a:ext uri="{FF2B5EF4-FFF2-40B4-BE49-F238E27FC236}">
                <a16:creationId xmlns:a16="http://schemas.microsoft.com/office/drawing/2014/main" id="{3F3170D6-D3A6-4F2A-9532-B2505B686B40}"/>
              </a:ext>
            </a:extLst>
          </p:cNvPr>
          <p:cNvSpPr>
            <a:spLocks noGrp="1"/>
          </p:cNvSpPr>
          <p:nvPr>
            <p:ph type="sldNum" sz="quarter" idx="11"/>
          </p:nvPr>
        </p:nvSpPr>
        <p:spPr/>
        <p:txBody>
          <a:bodyPr/>
          <a:lstStyle/>
          <a:p>
            <a:fld id="{CCCA1E73-8E84-49CD-93F4-B3B8626091A0}" type="slidenum">
              <a:rPr lang="en-US" smtClean="0"/>
              <a:pPr/>
              <a:t>41</a:t>
            </a:fld>
            <a:endParaRPr lang="en-US"/>
          </a:p>
        </p:txBody>
      </p:sp>
    </p:spTree>
    <p:extLst>
      <p:ext uri="{BB962C8B-B14F-4D97-AF65-F5344CB8AC3E}">
        <p14:creationId xmlns:p14="http://schemas.microsoft.com/office/powerpoint/2010/main" val="1588519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41DD-A8CF-C94C-B4B1-BB2B250565CF}"/>
              </a:ext>
            </a:extLst>
          </p:cNvPr>
          <p:cNvSpPr>
            <a:spLocks noGrp="1"/>
          </p:cNvSpPr>
          <p:nvPr>
            <p:ph type="title"/>
          </p:nvPr>
        </p:nvSpPr>
        <p:spPr/>
        <p:txBody>
          <a:bodyPr/>
          <a:lstStyle/>
          <a:p>
            <a:r>
              <a:rPr lang="en-US" dirty="0"/>
              <a:t>So, What Are Tactile Graphics?</a:t>
            </a:r>
          </a:p>
        </p:txBody>
      </p:sp>
      <p:sp>
        <p:nvSpPr>
          <p:cNvPr id="3" name="Subtitle 2">
            <a:extLst>
              <a:ext uri="{FF2B5EF4-FFF2-40B4-BE49-F238E27FC236}">
                <a16:creationId xmlns:a16="http://schemas.microsoft.com/office/drawing/2014/main" id="{BAA6A5A7-1169-0F44-AACF-5FEC5F6A3D2F}"/>
              </a:ext>
            </a:extLst>
          </p:cNvPr>
          <p:cNvSpPr>
            <a:spLocks noGrp="1"/>
          </p:cNvSpPr>
          <p:nvPr>
            <p:ph sz="quarter" idx="10"/>
          </p:nvPr>
        </p:nvSpPr>
        <p:spPr/>
        <p:txBody>
          <a:bodyPr>
            <a:normAutofit/>
          </a:bodyPr>
          <a:lstStyle/>
          <a:p>
            <a:pPr marL="0" indent="0">
              <a:buNone/>
            </a:pPr>
            <a:r>
              <a:rPr lang="en-US" sz="2400" dirty="0"/>
              <a:t>An alternate media format where students with visual impairments may use their fingers to perceive information by exploring raised tactile features that sighted students would perceive visually.</a:t>
            </a:r>
          </a:p>
        </p:txBody>
      </p:sp>
      <p:sp>
        <p:nvSpPr>
          <p:cNvPr id="4" name="Slide Number Placeholder 3">
            <a:extLst>
              <a:ext uri="{FF2B5EF4-FFF2-40B4-BE49-F238E27FC236}">
                <a16:creationId xmlns:a16="http://schemas.microsoft.com/office/drawing/2014/main" id="{AA33AF3C-1D3A-49F1-89CC-614EA4E0F556}"/>
              </a:ext>
            </a:extLst>
          </p:cNvPr>
          <p:cNvSpPr>
            <a:spLocks noGrp="1"/>
          </p:cNvSpPr>
          <p:nvPr>
            <p:ph type="sldNum" sz="quarter" idx="11"/>
          </p:nvPr>
        </p:nvSpPr>
        <p:spPr/>
        <p:txBody>
          <a:bodyPr/>
          <a:lstStyle/>
          <a:p>
            <a:fld id="{CCCA1E73-8E84-49CD-93F4-B3B8626091A0}" type="slidenum">
              <a:rPr lang="en-US" smtClean="0"/>
              <a:pPr/>
              <a:t>42</a:t>
            </a:fld>
            <a:endParaRPr lang="en-US"/>
          </a:p>
        </p:txBody>
      </p:sp>
    </p:spTree>
    <p:extLst>
      <p:ext uri="{BB962C8B-B14F-4D97-AF65-F5344CB8AC3E}">
        <p14:creationId xmlns:p14="http://schemas.microsoft.com/office/powerpoint/2010/main" val="2641296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Tactile Graphics by Touch Only (without eyesight)</a:t>
            </a:r>
          </a:p>
        </p:txBody>
      </p:sp>
    </p:spTree>
    <p:extLst>
      <p:ext uri="{BB962C8B-B14F-4D97-AF65-F5344CB8AC3E}">
        <p14:creationId xmlns:p14="http://schemas.microsoft.com/office/powerpoint/2010/main" val="3455039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z="4000" dirty="0"/>
              <a:t>The “No Peeking!”</a:t>
            </a:r>
            <a:br>
              <a:rPr lang="en-US" sz="3200" dirty="0"/>
            </a:br>
            <a:r>
              <a:rPr lang="en-US" sz="3600" dirty="0"/>
              <a:t>Tactile Graphic Challenge</a:t>
            </a:r>
            <a:endParaRPr lang="en-US" sz="3200" dirty="0"/>
          </a:p>
        </p:txBody>
      </p:sp>
      <p:sp>
        <p:nvSpPr>
          <p:cNvPr id="3" name="Subtitle 2"/>
          <p:cNvSpPr>
            <a:spLocks noGrp="1"/>
          </p:cNvSpPr>
          <p:nvPr>
            <p:ph sz="quarter" idx="10"/>
          </p:nvPr>
        </p:nvSpPr>
        <p:spPr/>
        <p:txBody>
          <a:bodyPr>
            <a:noAutofit/>
          </a:bodyPr>
          <a:lstStyle/>
          <a:p>
            <a:pPr marL="342900" indent="-342900">
              <a:lnSpc>
                <a:spcPct val="120000"/>
              </a:lnSpc>
              <a:spcAft>
                <a:spcPts val="0"/>
              </a:spcAft>
              <a:buClr>
                <a:schemeClr val="bg1"/>
              </a:buClr>
              <a:buFont typeface="Arial" panose="020B0604020202020204" pitchFamily="34" charset="0"/>
              <a:buChar char="•"/>
            </a:pPr>
            <a:r>
              <a:rPr lang="en-US" sz="2400" dirty="0"/>
              <a:t>Try not to look inside at the image</a:t>
            </a:r>
          </a:p>
          <a:p>
            <a:pPr marL="342900" indent="-342900">
              <a:lnSpc>
                <a:spcPct val="120000"/>
              </a:lnSpc>
              <a:spcAft>
                <a:spcPts val="0"/>
              </a:spcAft>
              <a:buClr>
                <a:schemeClr val="bg1"/>
              </a:buClr>
              <a:buFont typeface="Arial" panose="020B0604020202020204" pitchFamily="34" charset="0"/>
              <a:buChar char="•"/>
            </a:pPr>
            <a:r>
              <a:rPr lang="en-US" sz="2400" dirty="0"/>
              <a:t>Slip your hand inside the </a:t>
            </a:r>
            <a:br>
              <a:rPr lang="en-US" sz="2400" dirty="0"/>
            </a:br>
            <a:r>
              <a:rPr lang="en-US" sz="2400" dirty="0"/>
              <a:t>envelope and…</a:t>
            </a:r>
          </a:p>
          <a:p>
            <a:pPr marL="342900" indent="-342900">
              <a:lnSpc>
                <a:spcPct val="120000"/>
              </a:lnSpc>
              <a:spcAft>
                <a:spcPts val="0"/>
              </a:spcAft>
              <a:buClr>
                <a:schemeClr val="bg1"/>
              </a:buClr>
              <a:buFont typeface="Arial" panose="020B0604020202020204" pitchFamily="34" charset="0"/>
              <a:buChar char="•"/>
            </a:pPr>
            <a:r>
              <a:rPr lang="en-US" sz="2400" dirty="0"/>
              <a:t>Explore!</a:t>
            </a:r>
          </a:p>
          <a:p>
            <a:pPr marL="342900" indent="-342900">
              <a:lnSpc>
                <a:spcPct val="120000"/>
              </a:lnSpc>
              <a:spcAft>
                <a:spcPts val="0"/>
              </a:spcAft>
              <a:buClr>
                <a:schemeClr val="bg1"/>
              </a:buClr>
              <a:buFont typeface="Arial" panose="020B0604020202020204" pitchFamily="34" charset="0"/>
              <a:buChar char="•"/>
            </a:pPr>
            <a:r>
              <a:rPr lang="en-US" sz="2400" dirty="0"/>
              <a:t>What is the symbol? (Don’t spoil it for others!)</a:t>
            </a:r>
          </a:p>
          <a:p>
            <a:pPr marL="342900" indent="-342900">
              <a:lnSpc>
                <a:spcPct val="120000"/>
              </a:lnSpc>
              <a:spcAft>
                <a:spcPts val="0"/>
              </a:spcAft>
              <a:buClr>
                <a:schemeClr val="bg1"/>
              </a:buClr>
              <a:buFont typeface="Arial" panose="020B0604020202020204" pitchFamily="34" charset="0"/>
              <a:buChar char="•"/>
            </a:pPr>
            <a:r>
              <a:rPr lang="en-US" sz="2400" dirty="0"/>
              <a:t>Hints to follow…</a:t>
            </a:r>
          </a:p>
        </p:txBody>
      </p:sp>
      <p:pic>
        <p:nvPicPr>
          <p:cNvPr id="5" name="Content Placeholder 4" descr="Demonstration of what the audience is being asked to do via a photo of a person reaching into a small envelope. Not seen, but described on the envolope's labeling is a tactile graphic inside where the user cannot see it without making an effort to do so.">
            <a:extLst>
              <a:ext uri="{FF2B5EF4-FFF2-40B4-BE49-F238E27FC236}">
                <a16:creationId xmlns:a16="http://schemas.microsoft.com/office/drawing/2014/main" id="{07E24AEB-0415-52C1-68C9-5DB9C9E12695}"/>
              </a:ext>
            </a:extLst>
          </p:cNvPr>
          <p:cNvPicPr>
            <a:picLocks noGrp="1" noChangeAspect="1"/>
          </p:cNvPicPr>
          <p:nvPr>
            <p:ph sz="quarter" idx="12"/>
          </p:nvPr>
        </p:nvPicPr>
        <p:blipFill>
          <a:blip r:embed="rId2"/>
          <a:stretch>
            <a:fillRect/>
          </a:stretch>
        </p:blipFill>
        <p:spPr>
          <a:xfrm>
            <a:off x="4288568" y="1829238"/>
            <a:ext cx="4625034" cy="2901268"/>
          </a:xfrm>
          <a:prstGeom prst="rect">
            <a:avLst/>
          </a:prstGeom>
        </p:spPr>
      </p:pic>
      <p:sp>
        <p:nvSpPr>
          <p:cNvPr id="4" name="Slide Number Placeholder 3">
            <a:extLst>
              <a:ext uri="{FF2B5EF4-FFF2-40B4-BE49-F238E27FC236}">
                <a16:creationId xmlns:a16="http://schemas.microsoft.com/office/drawing/2014/main" id="{5BFABF52-9DBC-4D92-A585-DF2F4E66A562}"/>
              </a:ext>
            </a:extLst>
          </p:cNvPr>
          <p:cNvSpPr>
            <a:spLocks noGrp="1"/>
          </p:cNvSpPr>
          <p:nvPr>
            <p:ph type="sldNum" sz="quarter" idx="11"/>
          </p:nvPr>
        </p:nvSpPr>
        <p:spPr/>
        <p:txBody>
          <a:bodyPr/>
          <a:lstStyle/>
          <a:p>
            <a:fld id="{CCCA1E73-8E84-49CD-93F4-B3B8626091A0}" type="slidenum">
              <a:rPr lang="en-US" smtClean="0"/>
              <a:pPr/>
              <a:t>44</a:t>
            </a:fld>
            <a:endParaRPr lang="en-US"/>
          </a:p>
        </p:txBody>
      </p:sp>
    </p:spTree>
    <p:extLst>
      <p:ext uri="{BB962C8B-B14F-4D97-AF65-F5344CB8AC3E}">
        <p14:creationId xmlns:p14="http://schemas.microsoft.com/office/powerpoint/2010/main" val="2420420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5FDD-29D0-CE42-AC4F-31036A591CE1}"/>
              </a:ext>
            </a:extLst>
          </p:cNvPr>
          <p:cNvSpPr>
            <a:spLocks noGrp="1"/>
          </p:cNvSpPr>
          <p:nvPr>
            <p:ph type="title"/>
          </p:nvPr>
        </p:nvSpPr>
        <p:spPr/>
        <p:txBody>
          <a:bodyPr/>
          <a:lstStyle/>
          <a:p>
            <a:r>
              <a:rPr lang="en-US" dirty="0"/>
              <a:t>Hints for the Tactile Challenge</a:t>
            </a:r>
          </a:p>
        </p:txBody>
      </p:sp>
      <p:sp>
        <p:nvSpPr>
          <p:cNvPr id="3" name="Subtitle 2">
            <a:extLst>
              <a:ext uri="{FF2B5EF4-FFF2-40B4-BE49-F238E27FC236}">
                <a16:creationId xmlns:a16="http://schemas.microsoft.com/office/drawing/2014/main" id="{D56DF629-FD04-0349-B365-32FB65EADD46}"/>
              </a:ext>
            </a:extLst>
          </p:cNvPr>
          <p:cNvSpPr>
            <a:spLocks noGrp="1"/>
          </p:cNvSpPr>
          <p:nvPr>
            <p:ph sz="quarter" idx="10"/>
          </p:nvPr>
        </p:nvSpPr>
        <p:spPr>
          <a:xfrm>
            <a:off x="228600" y="1060704"/>
            <a:ext cx="8677800" cy="5173841"/>
          </a:xfrm>
        </p:spPr>
        <p:txBody>
          <a:bodyPr>
            <a:normAutofit/>
          </a:bodyPr>
          <a:lstStyle/>
          <a:p>
            <a:pPr marL="342900" indent="-342900">
              <a:buClr>
                <a:schemeClr val="bg1"/>
              </a:buClr>
              <a:buFont typeface="Arial" panose="020B0604020202020204" pitchFamily="34" charset="0"/>
              <a:buChar char="•"/>
              <a:tabLst>
                <a:tab pos="2286000" algn="l"/>
              </a:tabLst>
            </a:pPr>
            <a:r>
              <a:rPr lang="en-US" sz="2400" dirty="0"/>
              <a:t>Envelope #1:	You might wish upon it</a:t>
            </a:r>
          </a:p>
          <a:p>
            <a:pPr marL="342900" indent="-342900">
              <a:buClr>
                <a:schemeClr val="bg1"/>
              </a:buClr>
              <a:buFont typeface="Arial" panose="020B0604020202020204" pitchFamily="34" charset="0"/>
              <a:buChar char="•"/>
              <a:tabLst>
                <a:tab pos="2286000" algn="l"/>
              </a:tabLst>
            </a:pPr>
            <a:r>
              <a:rPr lang="en-US" sz="2400" dirty="0"/>
              <a:t>Envelope #2:	Love it!</a:t>
            </a:r>
          </a:p>
          <a:p>
            <a:pPr marL="342900" indent="-342900">
              <a:buClr>
                <a:schemeClr val="bg1"/>
              </a:buClr>
              <a:buFont typeface="Arial" panose="020B0604020202020204" pitchFamily="34" charset="0"/>
              <a:buChar char="•"/>
              <a:tabLst>
                <a:tab pos="2286000" algn="l"/>
              </a:tabLst>
            </a:pPr>
            <a:r>
              <a:rPr lang="en-US" sz="2400" dirty="0"/>
              <a:t>Envelope #3:	You can catch this (as in contagious) </a:t>
            </a:r>
          </a:p>
          <a:p>
            <a:pPr marL="342900" indent="-342900">
              <a:buClr>
                <a:schemeClr val="bg1"/>
              </a:buClr>
              <a:buFont typeface="Arial" panose="020B0604020202020204" pitchFamily="34" charset="0"/>
              <a:buChar char="•"/>
              <a:tabLst>
                <a:tab pos="2286000" algn="l"/>
              </a:tabLst>
            </a:pPr>
            <a:r>
              <a:rPr lang="en-US" sz="2400" dirty="0"/>
              <a:t>Envelope #4:	Brooding superhero of the night</a:t>
            </a:r>
          </a:p>
          <a:p>
            <a:pPr marL="342900" indent="-342900">
              <a:buClr>
                <a:schemeClr val="bg1"/>
              </a:buClr>
              <a:buFont typeface="Arial" panose="020B0604020202020204" pitchFamily="34" charset="0"/>
              <a:buChar char="•"/>
              <a:tabLst>
                <a:tab pos="2286000" algn="l"/>
              </a:tabLst>
            </a:pPr>
            <a:r>
              <a:rPr lang="en-US" sz="2400" dirty="0"/>
              <a:t>Envelope #5: 	Common symbol in this presentation</a:t>
            </a:r>
          </a:p>
          <a:p>
            <a:pPr marL="342900" indent="-342900">
              <a:buClr>
                <a:schemeClr val="bg1"/>
              </a:buClr>
              <a:buFont typeface="Arial" panose="020B0604020202020204" pitchFamily="34" charset="0"/>
              <a:buChar char="•"/>
              <a:tabLst>
                <a:tab pos="2286000" algn="l"/>
              </a:tabLst>
            </a:pPr>
            <a:r>
              <a:rPr lang="en-US" sz="2400" dirty="0"/>
              <a:t>Envelope #6:	Happy</a:t>
            </a:r>
          </a:p>
          <a:p>
            <a:pPr marL="342900" indent="-342900">
              <a:buClr>
                <a:schemeClr val="bg1"/>
              </a:buClr>
              <a:buFont typeface="Arial" panose="020B0604020202020204" pitchFamily="34" charset="0"/>
              <a:buChar char="•"/>
              <a:tabLst>
                <a:tab pos="2286000" algn="l"/>
              </a:tabLst>
            </a:pPr>
            <a:r>
              <a:rPr lang="en-US" sz="2400" dirty="0"/>
              <a:t>Envelope #7: 	Semaphore “N” and “D”; could have been a dove</a:t>
            </a:r>
          </a:p>
          <a:p>
            <a:pPr marL="342900" indent="-342900">
              <a:buClr>
                <a:schemeClr val="bg1"/>
              </a:buClr>
              <a:buFont typeface="Arial" panose="020B0604020202020204" pitchFamily="34" charset="0"/>
              <a:buChar char="•"/>
              <a:tabLst>
                <a:tab pos="2286000" algn="l"/>
              </a:tabLst>
            </a:pPr>
            <a:r>
              <a:rPr lang="en-US" sz="2400" dirty="0"/>
              <a:t>Envelope #8:	Save the environment</a:t>
            </a:r>
          </a:p>
        </p:txBody>
      </p:sp>
      <p:sp>
        <p:nvSpPr>
          <p:cNvPr id="4" name="Slide Number Placeholder 3">
            <a:extLst>
              <a:ext uri="{FF2B5EF4-FFF2-40B4-BE49-F238E27FC236}">
                <a16:creationId xmlns:a16="http://schemas.microsoft.com/office/drawing/2014/main" id="{DA293C14-04C8-4CD1-9438-D54158E7F234}"/>
              </a:ext>
            </a:extLst>
          </p:cNvPr>
          <p:cNvSpPr>
            <a:spLocks noGrp="1"/>
          </p:cNvSpPr>
          <p:nvPr>
            <p:ph type="sldNum" sz="quarter" idx="11"/>
          </p:nvPr>
        </p:nvSpPr>
        <p:spPr/>
        <p:txBody>
          <a:bodyPr/>
          <a:lstStyle/>
          <a:p>
            <a:fld id="{CCCA1E73-8E84-49CD-93F4-B3B8626091A0}" type="slidenum">
              <a:rPr lang="en-US" smtClean="0"/>
              <a:pPr/>
              <a:t>45</a:t>
            </a:fld>
            <a:endParaRPr lang="en-US"/>
          </a:p>
        </p:txBody>
      </p:sp>
    </p:spTree>
    <p:extLst>
      <p:ext uri="{BB962C8B-B14F-4D97-AF65-F5344CB8AC3E}">
        <p14:creationId xmlns:p14="http://schemas.microsoft.com/office/powerpoint/2010/main" val="1458667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2FD-85E3-1748-8200-59848DC299B5}"/>
              </a:ext>
            </a:extLst>
          </p:cNvPr>
          <p:cNvSpPr>
            <a:spLocks noGrp="1"/>
          </p:cNvSpPr>
          <p:nvPr>
            <p:ph type="ctrTitle"/>
          </p:nvPr>
        </p:nvSpPr>
        <p:spPr/>
        <p:txBody>
          <a:bodyPr/>
          <a:lstStyle/>
          <a:p>
            <a:r>
              <a:rPr lang="en-US" dirty="0"/>
              <a:t>Answers: Images Used as Tactile Graphics</a:t>
            </a:r>
          </a:p>
        </p:txBody>
      </p:sp>
      <p:pic>
        <p:nvPicPr>
          <p:cNvPr id="18" name="Content Placeholder 17" descr="#1 is a star. #2 is a heart. #3 is the Covid virus. #4 is the batman sign. #5 is the IU school logo (a trident made of the capital I and U). #6 is a smiley face. #7 is the peace symbol. #8 is the recycling symbol.">
            <a:extLst>
              <a:ext uri="{FF2B5EF4-FFF2-40B4-BE49-F238E27FC236}">
                <a16:creationId xmlns:a16="http://schemas.microsoft.com/office/drawing/2014/main" id="{6D7B4134-FE01-4F17-B558-A31911F34B8E}"/>
              </a:ext>
            </a:extLst>
          </p:cNvPr>
          <p:cNvPicPr>
            <a:picLocks noGrp="1" noChangeAspect="1"/>
          </p:cNvPicPr>
          <p:nvPr>
            <p:ph sz="quarter" idx="10"/>
          </p:nvPr>
        </p:nvPicPr>
        <p:blipFill>
          <a:blip r:embed="rId2"/>
          <a:stretch>
            <a:fillRect/>
          </a:stretch>
        </p:blipFill>
        <p:spPr>
          <a:xfrm>
            <a:off x="228600" y="1578952"/>
            <a:ext cx="8780463" cy="4012834"/>
          </a:xfrm>
        </p:spPr>
      </p:pic>
      <p:sp>
        <p:nvSpPr>
          <p:cNvPr id="6" name="Slide Number Placeholder 5">
            <a:extLst>
              <a:ext uri="{FF2B5EF4-FFF2-40B4-BE49-F238E27FC236}">
                <a16:creationId xmlns:a16="http://schemas.microsoft.com/office/drawing/2014/main" id="{6946DB0A-846E-0A6A-5BB6-4F564789BA4C}"/>
              </a:ext>
            </a:extLst>
          </p:cNvPr>
          <p:cNvSpPr>
            <a:spLocks noGrp="1"/>
          </p:cNvSpPr>
          <p:nvPr>
            <p:ph type="sldNum" sz="quarter" idx="11"/>
          </p:nvPr>
        </p:nvSpPr>
        <p:spPr/>
        <p:txBody>
          <a:bodyPr/>
          <a:lstStyle/>
          <a:p>
            <a:fld id="{CCCA1E73-8E84-49CD-93F4-B3B8626091A0}" type="slidenum">
              <a:rPr lang="en-US" smtClean="0"/>
              <a:pPr/>
              <a:t>46</a:t>
            </a:fld>
            <a:endParaRPr lang="en-US"/>
          </a:p>
        </p:txBody>
      </p:sp>
    </p:spTree>
    <p:extLst>
      <p:ext uri="{BB962C8B-B14F-4D97-AF65-F5344CB8AC3E}">
        <p14:creationId xmlns:p14="http://schemas.microsoft.com/office/powerpoint/2010/main" val="3666417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3A6B-95A8-D346-A30A-A8B90435AAEA}"/>
              </a:ext>
            </a:extLst>
          </p:cNvPr>
          <p:cNvSpPr>
            <a:spLocks noGrp="1"/>
          </p:cNvSpPr>
          <p:nvPr>
            <p:ph type="title"/>
          </p:nvPr>
        </p:nvSpPr>
        <p:spPr/>
        <p:txBody>
          <a:bodyPr/>
          <a:lstStyle/>
          <a:p>
            <a:r>
              <a:rPr lang="en-US" dirty="0"/>
              <a:t>The Problem with Tactile Graphics</a:t>
            </a:r>
          </a:p>
        </p:txBody>
      </p:sp>
      <p:sp>
        <p:nvSpPr>
          <p:cNvPr id="3" name="Subtitle 2">
            <a:extLst>
              <a:ext uri="{FF2B5EF4-FFF2-40B4-BE49-F238E27FC236}">
                <a16:creationId xmlns:a16="http://schemas.microsoft.com/office/drawing/2014/main" id="{B7D6DC7E-3AAC-3E4D-A533-68E1C24D240E}"/>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Graphics used in higher education are often complex, full of small details, and deal with new and unfamiliar ideas</a:t>
            </a:r>
          </a:p>
          <a:p>
            <a:pPr marL="342900" indent="-342900">
              <a:buClr>
                <a:schemeClr val="bg1"/>
              </a:buClr>
              <a:buFont typeface="Arial" panose="020B0604020202020204" pitchFamily="34" charset="0"/>
              <a:buChar char="•"/>
            </a:pPr>
            <a:r>
              <a:rPr lang="en-US" sz="2400" dirty="0"/>
              <a:t>Resulting tactile graphics, even if well designed, could not be used independently by students with visual impairment</a:t>
            </a:r>
          </a:p>
          <a:p>
            <a:pPr marL="342900" indent="-342900">
              <a:buClr>
                <a:schemeClr val="bg1"/>
              </a:buClr>
              <a:buFont typeface="Arial" panose="020B0604020202020204" pitchFamily="34" charset="0"/>
              <a:buChar char="•"/>
            </a:pPr>
            <a:r>
              <a:rPr lang="en-US" sz="2400" dirty="0"/>
              <a:t>Student feedback described tactile graphics as confusing, stressful, and exhausting</a:t>
            </a:r>
          </a:p>
        </p:txBody>
      </p:sp>
      <p:sp>
        <p:nvSpPr>
          <p:cNvPr id="4" name="Slide Number Placeholder 3">
            <a:extLst>
              <a:ext uri="{FF2B5EF4-FFF2-40B4-BE49-F238E27FC236}">
                <a16:creationId xmlns:a16="http://schemas.microsoft.com/office/drawing/2014/main" id="{3DA2FFC7-5CD7-4426-93D9-20BF80929C6A}"/>
              </a:ext>
            </a:extLst>
          </p:cNvPr>
          <p:cNvSpPr>
            <a:spLocks noGrp="1"/>
          </p:cNvSpPr>
          <p:nvPr>
            <p:ph type="sldNum" sz="quarter" idx="11"/>
          </p:nvPr>
        </p:nvSpPr>
        <p:spPr/>
        <p:txBody>
          <a:bodyPr/>
          <a:lstStyle/>
          <a:p>
            <a:fld id="{CCCA1E73-8E84-49CD-93F4-B3B8626091A0}" type="slidenum">
              <a:rPr lang="en-US" smtClean="0"/>
              <a:pPr/>
              <a:t>47</a:t>
            </a:fld>
            <a:endParaRPr lang="en-US"/>
          </a:p>
        </p:txBody>
      </p:sp>
    </p:spTree>
    <p:extLst>
      <p:ext uri="{BB962C8B-B14F-4D97-AF65-F5344CB8AC3E}">
        <p14:creationId xmlns:p14="http://schemas.microsoft.com/office/powerpoint/2010/main" val="487725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233C-1F1B-8288-2F32-134E21EE915F}"/>
              </a:ext>
            </a:extLst>
          </p:cNvPr>
          <p:cNvSpPr>
            <a:spLocks noGrp="1"/>
          </p:cNvSpPr>
          <p:nvPr>
            <p:ph type="ctrTitle"/>
          </p:nvPr>
        </p:nvSpPr>
        <p:spPr/>
        <p:txBody>
          <a:bodyPr>
            <a:normAutofit/>
          </a:bodyPr>
          <a:lstStyle/>
          <a:p>
            <a:r>
              <a:rPr lang="en-US" dirty="0"/>
              <a:t>Research Confirms Tactile Graphics</a:t>
            </a:r>
            <a:br>
              <a:rPr lang="en-US" dirty="0"/>
            </a:br>
            <a:r>
              <a:rPr lang="en-US" dirty="0"/>
              <a:t>Are Problematic</a:t>
            </a:r>
          </a:p>
        </p:txBody>
      </p:sp>
      <p:sp>
        <p:nvSpPr>
          <p:cNvPr id="6" name="Content Placeholder 5">
            <a:extLst>
              <a:ext uri="{FF2B5EF4-FFF2-40B4-BE49-F238E27FC236}">
                <a16:creationId xmlns:a16="http://schemas.microsoft.com/office/drawing/2014/main" id="{4CAE94DE-471B-BCBD-2F71-63712C5014BF}"/>
              </a:ext>
            </a:extLst>
          </p:cNvPr>
          <p:cNvSpPr>
            <a:spLocks noGrp="1"/>
          </p:cNvSpPr>
          <p:nvPr>
            <p:ph sz="quarter" idx="10"/>
          </p:nvPr>
        </p:nvSpPr>
        <p:spPr/>
        <p:txBody>
          <a:bodyPr/>
          <a:lstStyle/>
          <a:p>
            <a:r>
              <a:rPr lang="en-US" dirty="0"/>
              <a:t>Audible Image Description as an Accommodation in Statewide Assessments for Students with Visual and Print Disabilities</a:t>
            </a:r>
          </a:p>
          <a:p>
            <a:r>
              <a:rPr lang="en-US" dirty="0"/>
              <a:t>Journal of Visual Impairment &amp; Blindness, July-August 2017, pages 325-339</a:t>
            </a:r>
          </a:p>
          <a:p>
            <a:endParaRPr lang="en-US" dirty="0"/>
          </a:p>
        </p:txBody>
      </p:sp>
      <p:pic>
        <p:nvPicPr>
          <p:cNvPr id="8" name="Content Placeholder 7">
            <a:extLst>
              <a:ext uri="{FF2B5EF4-FFF2-40B4-BE49-F238E27FC236}">
                <a16:creationId xmlns:a16="http://schemas.microsoft.com/office/drawing/2014/main" id="{B8594C32-2A9D-FCBC-3037-701C7AE16800}"/>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918883" y="1628775"/>
            <a:ext cx="3825846" cy="4481513"/>
          </a:xfrm>
          <a:prstGeom prst="rect">
            <a:avLst/>
          </a:prstGeom>
        </p:spPr>
      </p:pic>
      <p:sp>
        <p:nvSpPr>
          <p:cNvPr id="4" name="Slide Number Placeholder 3">
            <a:extLst>
              <a:ext uri="{FF2B5EF4-FFF2-40B4-BE49-F238E27FC236}">
                <a16:creationId xmlns:a16="http://schemas.microsoft.com/office/drawing/2014/main" id="{17D8DA93-2F00-815E-B601-A3627F7CFB6E}"/>
              </a:ext>
            </a:extLst>
          </p:cNvPr>
          <p:cNvSpPr>
            <a:spLocks noGrp="1"/>
          </p:cNvSpPr>
          <p:nvPr>
            <p:ph type="sldNum" sz="quarter" idx="11"/>
          </p:nvPr>
        </p:nvSpPr>
        <p:spPr/>
        <p:txBody>
          <a:bodyPr/>
          <a:lstStyle/>
          <a:p>
            <a:fld id="{CCCA1E73-8E84-49CD-93F4-B3B8626091A0}" type="slidenum">
              <a:rPr lang="en-US" smtClean="0"/>
              <a:pPr/>
              <a:t>48</a:t>
            </a:fld>
            <a:endParaRPr lang="en-US"/>
          </a:p>
        </p:txBody>
      </p:sp>
    </p:spTree>
    <p:extLst>
      <p:ext uri="{BB962C8B-B14F-4D97-AF65-F5344CB8AC3E}">
        <p14:creationId xmlns:p14="http://schemas.microsoft.com/office/powerpoint/2010/main" val="260550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00809A-4020-6886-4D62-D0A0C14D7D91}"/>
              </a:ext>
            </a:extLst>
          </p:cNvPr>
          <p:cNvSpPr>
            <a:spLocks noGrp="1"/>
          </p:cNvSpPr>
          <p:nvPr>
            <p:ph type="ctrTitle"/>
          </p:nvPr>
        </p:nvSpPr>
        <p:spPr/>
        <p:txBody>
          <a:bodyPr/>
          <a:lstStyle/>
          <a:p>
            <a:r>
              <a:rPr lang="en-US" dirty="0"/>
              <a:t>Research Confirms Tactile Graphics</a:t>
            </a:r>
            <a:br>
              <a:rPr lang="en-US" dirty="0"/>
            </a:br>
            <a:r>
              <a:rPr lang="en-US" dirty="0"/>
              <a:t>Are Problematic </a:t>
            </a:r>
            <a:r>
              <a:rPr lang="en-US" sz="2000" dirty="0"/>
              <a:t>(2)</a:t>
            </a:r>
            <a:endParaRPr lang="en-US" dirty="0"/>
          </a:p>
        </p:txBody>
      </p:sp>
      <p:sp>
        <p:nvSpPr>
          <p:cNvPr id="7" name="Content Placeholder 6">
            <a:extLst>
              <a:ext uri="{FF2B5EF4-FFF2-40B4-BE49-F238E27FC236}">
                <a16:creationId xmlns:a16="http://schemas.microsoft.com/office/drawing/2014/main" id="{A51823E3-FAA2-108F-2C11-61BD81BECC3C}"/>
              </a:ext>
            </a:extLst>
          </p:cNvPr>
          <p:cNvSpPr>
            <a:spLocks noGrp="1"/>
          </p:cNvSpPr>
          <p:nvPr>
            <p:ph sz="quarter" idx="10"/>
          </p:nvPr>
        </p:nvSpPr>
        <p:spPr/>
        <p:txBody>
          <a:bodyPr/>
          <a:lstStyle/>
          <a:p>
            <a:r>
              <a:rPr lang="en-US" dirty="0"/>
              <a:t>From Results, Students with Visual Disabilities, page 334:</a:t>
            </a:r>
          </a:p>
          <a:p>
            <a:pPr marL="342900" indent="-342900">
              <a:buFont typeface="Arial" panose="020B0604020202020204" pitchFamily="34" charset="0"/>
              <a:buChar char="•"/>
            </a:pPr>
            <a:r>
              <a:rPr lang="en-US" dirty="0"/>
              <a:t>The results of this analysis indicated that students with visual disabilities who read braille were 1.2040 times more likely to respond correctly in the audible image description condition </a:t>
            </a:r>
            <a:br>
              <a:rPr lang="en-US" dirty="0"/>
            </a:br>
            <a:r>
              <a:rPr lang="en-US" dirty="0"/>
              <a:t>(1.2040, p = .0277, E.S. = .6638)</a:t>
            </a:r>
          </a:p>
          <a:p>
            <a:pPr marL="342900" indent="-342900">
              <a:buFont typeface="Arial" panose="020B0604020202020204" pitchFamily="34" charset="0"/>
              <a:buChar char="•"/>
            </a:pPr>
            <a:r>
              <a:rPr lang="en-US" dirty="0"/>
              <a:t>The odds of responding correctly to mathematics questions in the tactile graphics only condition (baseline) were significantly poorer</a:t>
            </a:r>
            <a:br>
              <a:rPr lang="en-US" dirty="0"/>
            </a:br>
            <a:r>
              <a:rPr lang="en-US" dirty="0"/>
              <a:t>(-.9163, p = .0285, E.S. = .5052)</a:t>
            </a:r>
          </a:p>
          <a:p>
            <a:r>
              <a:rPr lang="en-US" dirty="0">
                <a:hlinkClick r:id="rId3"/>
              </a:rPr>
              <a:t>https://core.ac.uk/download/pdf/304664963.pdf</a:t>
            </a:r>
            <a:r>
              <a:rPr lang="en-US" dirty="0"/>
              <a:t> </a:t>
            </a:r>
          </a:p>
        </p:txBody>
      </p:sp>
      <p:sp>
        <p:nvSpPr>
          <p:cNvPr id="5" name="Slide Number Placeholder 4">
            <a:extLst>
              <a:ext uri="{FF2B5EF4-FFF2-40B4-BE49-F238E27FC236}">
                <a16:creationId xmlns:a16="http://schemas.microsoft.com/office/drawing/2014/main" id="{38842276-25A2-7141-2D0B-6EA924E6A2E1}"/>
              </a:ext>
            </a:extLst>
          </p:cNvPr>
          <p:cNvSpPr>
            <a:spLocks noGrp="1"/>
          </p:cNvSpPr>
          <p:nvPr>
            <p:ph type="sldNum" sz="quarter" idx="11"/>
          </p:nvPr>
        </p:nvSpPr>
        <p:spPr/>
        <p:txBody>
          <a:bodyPr/>
          <a:lstStyle/>
          <a:p>
            <a:fld id="{CCCA1E73-8E84-49CD-93F4-B3B8626091A0}" type="slidenum">
              <a:rPr lang="en-US" smtClean="0"/>
              <a:pPr/>
              <a:t>49</a:t>
            </a:fld>
            <a:endParaRPr lang="en-US"/>
          </a:p>
        </p:txBody>
      </p:sp>
    </p:spTree>
    <p:extLst>
      <p:ext uri="{BB962C8B-B14F-4D97-AF65-F5344CB8AC3E}">
        <p14:creationId xmlns:p14="http://schemas.microsoft.com/office/powerpoint/2010/main" val="139612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D0C3-D33C-F7E5-83F1-A300A4F35A5F}"/>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9A3B843B-F3D9-E177-6D3F-6FD5B8FDB113}"/>
              </a:ext>
            </a:extLst>
          </p:cNvPr>
          <p:cNvSpPr>
            <a:spLocks noGrp="1"/>
          </p:cNvSpPr>
          <p:nvPr>
            <p:ph sz="quarter" idx="10"/>
          </p:nvPr>
        </p:nvSpPr>
        <p:spPr/>
        <p:txBody>
          <a:bodyPr>
            <a:normAutofit/>
          </a:bodyPr>
          <a:lstStyle/>
          <a:p>
            <a:r>
              <a:rPr lang="en-US" sz="2400" dirty="0"/>
              <a:t>Schedule: 9 – Noon, 1:30 – 4:30</a:t>
            </a:r>
          </a:p>
          <a:p>
            <a:pPr marL="342900" marR="0" indent="-342900">
              <a:spcBef>
                <a:spcPts val="0"/>
              </a:spcBef>
              <a:spcAft>
                <a:spcPts val="600"/>
              </a:spcAft>
              <a:buClr>
                <a:schemeClr val="bg1"/>
              </a:buClr>
              <a:buFont typeface="Arial" panose="020B0604020202020204" pitchFamily="34" charset="0"/>
              <a:buChar char="•"/>
            </a:pPr>
            <a:r>
              <a:rPr lang="en-US" sz="2400" dirty="0">
                <a:effectLst/>
                <a:latin typeface="+mj-lt"/>
                <a:ea typeface="Calibri" panose="020F0502020204030204" pitchFamily="34" charset="0"/>
              </a:rPr>
              <a:t>Overview of STEM materials. Where you find it, the formats and technologies used, and how they can be accessed. </a:t>
            </a:r>
          </a:p>
          <a:p>
            <a:pPr marL="342900" marR="0" indent="-342900">
              <a:spcBef>
                <a:spcPts val="0"/>
              </a:spcBef>
              <a:spcAft>
                <a:spcPts val="600"/>
              </a:spcAft>
              <a:buClr>
                <a:schemeClr val="bg1"/>
              </a:buClr>
              <a:buFont typeface="Arial" panose="020B0604020202020204" pitchFamily="34" charset="0"/>
              <a:buChar char="•"/>
            </a:pPr>
            <a:r>
              <a:rPr lang="en-US" sz="2400" dirty="0">
                <a:effectLst/>
                <a:latin typeface="+mj-lt"/>
                <a:ea typeface="Calibri" panose="020F0502020204030204" pitchFamily="34" charset="0"/>
              </a:rPr>
              <a:t>We invite group discussion</a:t>
            </a:r>
          </a:p>
          <a:p>
            <a:pPr marL="342900" marR="0" indent="-342900">
              <a:spcBef>
                <a:spcPts val="0"/>
              </a:spcBef>
              <a:spcAft>
                <a:spcPts val="600"/>
              </a:spcAft>
              <a:buClr>
                <a:schemeClr val="bg1"/>
              </a:buClr>
              <a:buFont typeface="Arial" panose="020B0604020202020204" pitchFamily="34" charset="0"/>
              <a:buChar char="•"/>
            </a:pPr>
            <a:r>
              <a:rPr lang="en-US" sz="2400" dirty="0">
                <a:latin typeface="+mj-lt"/>
                <a:ea typeface="Calibri" panose="020F0502020204030204" pitchFamily="34" charset="0"/>
              </a:rPr>
              <a:t>We’ll provide </a:t>
            </a:r>
            <a:r>
              <a:rPr lang="en-US" sz="2400" dirty="0">
                <a:effectLst/>
                <a:latin typeface="+mj-lt"/>
                <a:ea typeface="Calibri" panose="020F0502020204030204" pitchFamily="34" charset="0"/>
              </a:rPr>
              <a:t>demos, hands-on activities, and even a pop quiz. </a:t>
            </a:r>
          </a:p>
          <a:p>
            <a:pPr marL="342900" marR="0" indent="-342900">
              <a:spcBef>
                <a:spcPts val="0"/>
              </a:spcBef>
              <a:spcAft>
                <a:spcPts val="600"/>
              </a:spcAft>
              <a:buClr>
                <a:schemeClr val="bg1"/>
              </a:buClr>
              <a:buFont typeface="Arial" panose="020B0604020202020204" pitchFamily="34" charset="0"/>
              <a:buChar char="•"/>
            </a:pPr>
            <a:r>
              <a:rPr lang="en-US" sz="2400" dirty="0">
                <a:effectLst/>
                <a:latin typeface="+mj-lt"/>
                <a:ea typeface="Calibri" panose="020F0502020204030204" pitchFamily="34" charset="0"/>
              </a:rPr>
              <a:t>We will not focus on production details, because </a:t>
            </a:r>
            <a:r>
              <a:rPr lang="en-US" sz="2400" dirty="0">
                <a:latin typeface="+mj-lt"/>
                <a:ea typeface="Calibri" panose="020F0502020204030204" pitchFamily="34" charset="0"/>
              </a:rPr>
              <a:t>that is covered copiously elsewhere</a:t>
            </a:r>
            <a:r>
              <a:rPr lang="en-US" sz="2400" dirty="0">
                <a:effectLst/>
                <a:latin typeface="+mj-lt"/>
                <a:ea typeface="Calibri" panose="020F0502020204030204" pitchFamily="34" charset="0"/>
              </a:rPr>
              <a:t>. </a:t>
            </a:r>
          </a:p>
          <a:p>
            <a:pPr marL="342900" marR="0" indent="-342900">
              <a:spcBef>
                <a:spcPts val="0"/>
              </a:spcBef>
              <a:spcAft>
                <a:spcPts val="0"/>
              </a:spcAft>
              <a:buClr>
                <a:schemeClr val="bg1"/>
              </a:buClr>
              <a:buFont typeface="Arial" panose="020B0604020202020204" pitchFamily="34" charset="0"/>
              <a:buChar char="•"/>
            </a:pPr>
            <a:r>
              <a:rPr lang="en-US" sz="2400" dirty="0">
                <a:effectLst/>
                <a:latin typeface="+mj-lt"/>
                <a:ea typeface="Calibri" panose="020F0502020204030204" pitchFamily="34" charset="0"/>
              </a:rPr>
              <a:t>We will focus on how STEM is consumed, and the challenges involved. </a:t>
            </a:r>
          </a:p>
        </p:txBody>
      </p:sp>
      <p:sp>
        <p:nvSpPr>
          <p:cNvPr id="4" name="Slide Number Placeholder 3">
            <a:extLst>
              <a:ext uri="{FF2B5EF4-FFF2-40B4-BE49-F238E27FC236}">
                <a16:creationId xmlns:a16="http://schemas.microsoft.com/office/drawing/2014/main" id="{9B11FC47-A23A-076B-182B-B2E090073C72}"/>
              </a:ext>
            </a:extLst>
          </p:cNvPr>
          <p:cNvSpPr>
            <a:spLocks noGrp="1"/>
          </p:cNvSpPr>
          <p:nvPr>
            <p:ph type="sldNum" sz="quarter" idx="11"/>
          </p:nvPr>
        </p:nvSpPr>
        <p:spPr/>
        <p:txBody>
          <a:bodyPr/>
          <a:lstStyle/>
          <a:p>
            <a:fld id="{CCCA1E73-8E84-49CD-93F4-B3B8626091A0}" type="slidenum">
              <a:rPr lang="en-US" smtClean="0"/>
              <a:pPr/>
              <a:t>5</a:t>
            </a:fld>
            <a:endParaRPr lang="en-US"/>
          </a:p>
        </p:txBody>
      </p:sp>
    </p:spTree>
    <p:extLst>
      <p:ext uri="{BB962C8B-B14F-4D97-AF65-F5344CB8AC3E}">
        <p14:creationId xmlns:p14="http://schemas.microsoft.com/office/powerpoint/2010/main" val="3165199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3A6B-95A8-D346-A30A-A8B90435AAEA}"/>
              </a:ext>
            </a:extLst>
          </p:cNvPr>
          <p:cNvSpPr>
            <a:spLocks noGrp="1"/>
          </p:cNvSpPr>
          <p:nvPr>
            <p:ph type="title"/>
          </p:nvPr>
        </p:nvSpPr>
        <p:spPr/>
        <p:txBody>
          <a:bodyPr/>
          <a:lstStyle/>
          <a:p>
            <a:r>
              <a:rPr lang="en-US" dirty="0"/>
              <a:t>Found inspiration in two works:</a:t>
            </a:r>
          </a:p>
        </p:txBody>
      </p:sp>
      <p:sp>
        <p:nvSpPr>
          <p:cNvPr id="3" name="Subtitle 2">
            <a:extLst>
              <a:ext uri="{FF2B5EF4-FFF2-40B4-BE49-F238E27FC236}">
                <a16:creationId xmlns:a16="http://schemas.microsoft.com/office/drawing/2014/main" id="{B7D6DC7E-3AAC-3E4D-A533-68E1C24D240E}"/>
              </a:ext>
            </a:extLst>
          </p:cNvPr>
          <p:cNvSpPr>
            <a:spLocks noGrp="1"/>
          </p:cNvSpPr>
          <p:nvPr>
            <p:ph sz="quarter" idx="10"/>
          </p:nvPr>
        </p:nvSpPr>
        <p:spPr/>
        <p:txBody>
          <a:bodyPr>
            <a:normAutofit/>
          </a:bodyPr>
          <a:lstStyle/>
          <a:p>
            <a:pPr marL="463550" indent="-457200">
              <a:buClr>
                <a:schemeClr val="bg1"/>
              </a:buClr>
              <a:buFont typeface="+mj-lt"/>
              <a:buAutoNum type="arabicPeriod"/>
            </a:pPr>
            <a:r>
              <a:rPr lang="en-US" sz="2400" dirty="0"/>
              <a:t>Hinton, Ron (1996) Tactile Graphics in Education, Moray House Publications, ISBN: 0901580775, “6.4 Audio scripts for use with diagrams” </a:t>
            </a:r>
          </a:p>
          <a:p>
            <a:pPr marL="463550" indent="-457200">
              <a:buClr>
                <a:schemeClr val="bg1"/>
              </a:buClr>
              <a:buFont typeface="+mj-lt"/>
              <a:buAutoNum type="arabicPeriod"/>
            </a:pPr>
            <a:r>
              <a:rPr lang="en-US" sz="2400" dirty="0"/>
              <a:t>Ricker, K S (1981) Writing Audio Scripts for Use with Blind Persons, Journal of Visual Impairment and Blindness, 75 (7), 297-9.</a:t>
            </a:r>
          </a:p>
        </p:txBody>
      </p:sp>
      <p:sp>
        <p:nvSpPr>
          <p:cNvPr id="4" name="Slide Number Placeholder 3">
            <a:extLst>
              <a:ext uri="{FF2B5EF4-FFF2-40B4-BE49-F238E27FC236}">
                <a16:creationId xmlns:a16="http://schemas.microsoft.com/office/drawing/2014/main" id="{FB19DF9B-F4F2-4D44-B1A2-BDC031C8029B}"/>
              </a:ext>
            </a:extLst>
          </p:cNvPr>
          <p:cNvSpPr>
            <a:spLocks noGrp="1"/>
          </p:cNvSpPr>
          <p:nvPr>
            <p:ph type="sldNum" sz="quarter" idx="11"/>
          </p:nvPr>
        </p:nvSpPr>
        <p:spPr/>
        <p:txBody>
          <a:bodyPr/>
          <a:lstStyle/>
          <a:p>
            <a:fld id="{CCCA1E73-8E84-49CD-93F4-B3B8626091A0}" type="slidenum">
              <a:rPr lang="en-US" smtClean="0"/>
              <a:pPr/>
              <a:t>50</a:t>
            </a:fld>
            <a:endParaRPr lang="en-US"/>
          </a:p>
        </p:txBody>
      </p:sp>
    </p:spTree>
    <p:extLst>
      <p:ext uri="{BB962C8B-B14F-4D97-AF65-F5344CB8AC3E}">
        <p14:creationId xmlns:p14="http://schemas.microsoft.com/office/powerpoint/2010/main" val="1161281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314D-7AB3-644A-AFFD-01D2C5219344}"/>
              </a:ext>
            </a:extLst>
          </p:cNvPr>
          <p:cNvSpPr>
            <a:spLocks noGrp="1"/>
          </p:cNvSpPr>
          <p:nvPr>
            <p:ph type="ctrTitle"/>
          </p:nvPr>
        </p:nvSpPr>
        <p:spPr/>
        <p:txBody>
          <a:bodyPr>
            <a:normAutofit/>
          </a:bodyPr>
          <a:lstStyle/>
          <a:p>
            <a:r>
              <a:rPr lang="en-US" sz="3600" dirty="0"/>
              <a:t>Our Answer: Tactile Tours </a:t>
            </a:r>
            <a:br>
              <a:rPr lang="en-US" sz="3600" dirty="0"/>
            </a:br>
            <a:r>
              <a:rPr lang="en-US" sz="2700" dirty="0"/>
              <a:t>A Specialized Text-based Image Description</a:t>
            </a:r>
            <a:endParaRPr lang="en-US" dirty="0"/>
          </a:p>
        </p:txBody>
      </p:sp>
      <p:sp>
        <p:nvSpPr>
          <p:cNvPr id="3" name="Subtitle 2">
            <a:extLst>
              <a:ext uri="{FF2B5EF4-FFF2-40B4-BE49-F238E27FC236}">
                <a16:creationId xmlns:a16="http://schemas.microsoft.com/office/drawing/2014/main" id="{F898F451-0680-5C44-A7C0-D765110E16D6}"/>
              </a:ext>
            </a:extLst>
          </p:cNvPr>
          <p:cNvSpPr>
            <a:spLocks noGrp="1"/>
          </p:cNvSpPr>
          <p:nvPr>
            <p:ph sz="quarter" idx="10"/>
          </p:nvPr>
        </p:nvSpPr>
        <p:spPr/>
        <p:txBody>
          <a:bodyPr>
            <a:normAutofit/>
          </a:bodyPr>
          <a:lstStyle/>
          <a:p>
            <a:pPr marL="285750" indent="-285750">
              <a:spcAft>
                <a:spcPts val="1200"/>
              </a:spcAft>
              <a:buFont typeface="Arial" panose="020B0604020202020204" pitchFamily="34" charset="0"/>
              <a:buChar char="•"/>
            </a:pPr>
            <a:r>
              <a:rPr lang="en-US" sz="2400" dirty="0"/>
              <a:t>A “Tactile Tour” is a guided introduction to the features on the tactile that a reader would need to be aware of and look out for</a:t>
            </a:r>
          </a:p>
          <a:p>
            <a:pPr marL="285750" indent="-285750">
              <a:spcAft>
                <a:spcPts val="1200"/>
              </a:spcAft>
              <a:buFont typeface="Arial" panose="020B0604020202020204" pitchFamily="34" charset="0"/>
              <a:buChar char="•"/>
            </a:pPr>
            <a:r>
              <a:rPr lang="en-US" sz="2400" dirty="0"/>
              <a:t>Like a guided introduction to a museum or a location’s notable landmarks and the identifying features of those landmarks</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F46E535-51CF-4312-9222-193FD9255247}"/>
              </a:ext>
            </a:extLst>
          </p:cNvPr>
          <p:cNvSpPr>
            <a:spLocks noGrp="1"/>
          </p:cNvSpPr>
          <p:nvPr>
            <p:ph type="sldNum" sz="quarter" idx="11"/>
          </p:nvPr>
        </p:nvSpPr>
        <p:spPr/>
        <p:txBody>
          <a:bodyPr/>
          <a:lstStyle/>
          <a:p>
            <a:fld id="{CCCA1E73-8E84-49CD-93F4-B3B8626091A0}" type="slidenum">
              <a:rPr lang="en-US" smtClean="0"/>
              <a:pPr/>
              <a:t>51</a:t>
            </a:fld>
            <a:endParaRPr lang="en-US"/>
          </a:p>
        </p:txBody>
      </p:sp>
    </p:spTree>
    <p:extLst>
      <p:ext uri="{BB962C8B-B14F-4D97-AF65-F5344CB8AC3E}">
        <p14:creationId xmlns:p14="http://schemas.microsoft.com/office/powerpoint/2010/main" val="4085955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314D-7AB3-644A-AFFD-01D2C5219344}"/>
              </a:ext>
            </a:extLst>
          </p:cNvPr>
          <p:cNvSpPr>
            <a:spLocks noGrp="1"/>
          </p:cNvSpPr>
          <p:nvPr>
            <p:ph type="title"/>
          </p:nvPr>
        </p:nvSpPr>
        <p:spPr/>
        <p:txBody>
          <a:bodyPr>
            <a:normAutofit/>
          </a:bodyPr>
          <a:lstStyle/>
          <a:p>
            <a:r>
              <a:rPr lang="en-US" sz="3600" dirty="0"/>
              <a:t>Goals for a Tactile Tour</a:t>
            </a:r>
            <a:endParaRPr lang="en-US" dirty="0"/>
          </a:p>
        </p:txBody>
      </p:sp>
      <p:sp>
        <p:nvSpPr>
          <p:cNvPr id="3" name="Subtitle 2">
            <a:extLst>
              <a:ext uri="{FF2B5EF4-FFF2-40B4-BE49-F238E27FC236}">
                <a16:creationId xmlns:a16="http://schemas.microsoft.com/office/drawing/2014/main" id="{F898F451-0680-5C44-A7C0-D765110E16D6}"/>
              </a:ext>
            </a:extLst>
          </p:cNvPr>
          <p:cNvSpPr>
            <a:spLocks noGrp="1"/>
          </p:cNvSpPr>
          <p:nvPr>
            <p:ph sz="quarter" idx="10"/>
          </p:nvPr>
        </p:nvSpPr>
        <p:spPr/>
        <p:txBody>
          <a:bodyPr>
            <a:normAutofit/>
          </a:bodyPr>
          <a:lstStyle/>
          <a:p>
            <a:pPr marL="285750" indent="-285750">
              <a:spcAft>
                <a:spcPts val="1200"/>
              </a:spcAft>
              <a:buClr>
                <a:schemeClr val="bg1"/>
              </a:buClr>
              <a:buFont typeface="Arial" panose="020B0604020202020204" pitchFamily="34" charset="0"/>
              <a:buChar char="•"/>
            </a:pPr>
            <a:r>
              <a:rPr lang="en-US" sz="2400" dirty="0"/>
              <a:t>Allow the reader to conceptualize the information prior to using their fingertips</a:t>
            </a:r>
          </a:p>
          <a:p>
            <a:pPr marL="285750" indent="-285750">
              <a:spcAft>
                <a:spcPts val="1200"/>
              </a:spcAft>
              <a:buClr>
                <a:schemeClr val="bg1"/>
              </a:buClr>
              <a:buFont typeface="Arial" panose="020B0604020202020204" pitchFamily="34" charset="0"/>
              <a:buChar char="•"/>
            </a:pPr>
            <a:r>
              <a:rPr lang="en-US" sz="2400" dirty="0"/>
              <a:t>Reduce confusion by describing design techniques used</a:t>
            </a:r>
          </a:p>
          <a:p>
            <a:pPr marL="285750" indent="-285750">
              <a:spcAft>
                <a:spcPts val="1200"/>
              </a:spcAft>
              <a:buClr>
                <a:schemeClr val="bg1"/>
              </a:buClr>
              <a:buFont typeface="Arial" panose="020B0604020202020204" pitchFamily="34" charset="0"/>
              <a:buChar char="•"/>
            </a:pPr>
            <a:r>
              <a:rPr lang="en-US" sz="2400" dirty="0"/>
              <a:t>Enable the reader to strategically explore the tactile by locating and describing features in the tour</a:t>
            </a:r>
          </a:p>
          <a:p>
            <a:pPr marL="285750" indent="-285750">
              <a:spcAft>
                <a:spcPts val="1200"/>
              </a:spcAft>
              <a:buClr>
                <a:schemeClr val="bg1"/>
              </a:buClr>
              <a:buFont typeface="Arial" panose="020B0604020202020204" pitchFamily="34" charset="0"/>
              <a:buChar char="•"/>
            </a:pPr>
            <a:r>
              <a:rPr lang="en-US" sz="2400" dirty="0"/>
              <a:t>Facilitate perception of each prominent detail</a:t>
            </a: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94B0374-923A-4F68-8DA1-9B2C7814F1E8}"/>
              </a:ext>
            </a:extLst>
          </p:cNvPr>
          <p:cNvSpPr>
            <a:spLocks noGrp="1"/>
          </p:cNvSpPr>
          <p:nvPr>
            <p:ph type="sldNum" sz="quarter" idx="11"/>
          </p:nvPr>
        </p:nvSpPr>
        <p:spPr/>
        <p:txBody>
          <a:bodyPr/>
          <a:lstStyle/>
          <a:p>
            <a:fld id="{CCCA1E73-8E84-49CD-93F4-B3B8626091A0}" type="slidenum">
              <a:rPr lang="en-US" smtClean="0"/>
              <a:pPr/>
              <a:t>52</a:t>
            </a:fld>
            <a:endParaRPr lang="en-US"/>
          </a:p>
        </p:txBody>
      </p:sp>
    </p:spTree>
    <p:extLst>
      <p:ext uri="{BB962C8B-B14F-4D97-AF65-F5344CB8AC3E}">
        <p14:creationId xmlns:p14="http://schemas.microsoft.com/office/powerpoint/2010/main" val="1175816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C369-52AB-9C78-F199-79DF27AFEA82}"/>
              </a:ext>
            </a:extLst>
          </p:cNvPr>
          <p:cNvSpPr>
            <a:spLocks noGrp="1"/>
          </p:cNvSpPr>
          <p:nvPr>
            <p:ph type="title"/>
          </p:nvPr>
        </p:nvSpPr>
        <p:spPr/>
        <p:txBody>
          <a:bodyPr>
            <a:normAutofit fontScale="90000"/>
          </a:bodyPr>
          <a:lstStyle/>
          <a:p>
            <a:r>
              <a:rPr lang="en-US" dirty="0"/>
              <a:t>Not just a Legend or Typical Transcriber’s Note</a:t>
            </a:r>
          </a:p>
        </p:txBody>
      </p:sp>
      <p:pic>
        <p:nvPicPr>
          <p:cNvPr id="6" name="Content Placeholder 5" descr="Example of a 3d figure, transcribers note, and tactile graphic as found in the Guidelines and Standards for Tactile Graphics. Detail can be seen in the figure that is not included in the tactile graphic. The Tactile is a cross section and a level of detail is missing. The Transcribes note does not describe how the tactile differs from the original, how each feature is rendered, or attempt to describe any of the shapes, relationships, etc. that would make exploring the tactile graphic easier.">
            <a:extLst>
              <a:ext uri="{FF2B5EF4-FFF2-40B4-BE49-F238E27FC236}">
                <a16:creationId xmlns:a16="http://schemas.microsoft.com/office/drawing/2014/main" id="{0EADBADB-EAA0-2937-F0D4-A0B484FD5275}"/>
              </a:ext>
            </a:extLst>
          </p:cNvPr>
          <p:cNvPicPr>
            <a:picLocks noGrp="1" noChangeAspect="1"/>
          </p:cNvPicPr>
          <p:nvPr>
            <p:ph sz="quarter" idx="10"/>
          </p:nvPr>
        </p:nvPicPr>
        <p:blipFill>
          <a:blip r:embed="rId2"/>
          <a:stretch>
            <a:fillRect/>
          </a:stretch>
        </p:blipFill>
        <p:spPr>
          <a:xfrm>
            <a:off x="39151" y="1060449"/>
            <a:ext cx="9065698" cy="3294267"/>
          </a:xfrm>
          <a:prstGeom prst="rect">
            <a:avLst/>
          </a:prstGeom>
        </p:spPr>
      </p:pic>
      <p:sp>
        <p:nvSpPr>
          <p:cNvPr id="4" name="Content Placeholder 3">
            <a:extLst>
              <a:ext uri="{FF2B5EF4-FFF2-40B4-BE49-F238E27FC236}">
                <a16:creationId xmlns:a16="http://schemas.microsoft.com/office/drawing/2014/main" id="{676728E0-0139-0015-375F-89F129F9533E}"/>
              </a:ext>
            </a:extLst>
          </p:cNvPr>
          <p:cNvSpPr>
            <a:spLocks noGrp="1"/>
          </p:cNvSpPr>
          <p:nvPr>
            <p:ph sz="quarter" idx="12"/>
          </p:nvPr>
        </p:nvSpPr>
        <p:spPr>
          <a:xfrm>
            <a:off x="228600" y="4536765"/>
            <a:ext cx="8677800" cy="1351600"/>
          </a:xfrm>
        </p:spPr>
        <p:txBody>
          <a:bodyPr/>
          <a:lstStyle/>
          <a:p>
            <a:r>
              <a:rPr lang="en-US" sz="2000" dirty="0"/>
              <a:t>Example typical transcriber’s note found in Guidelines and Standards for Tactile Graphics, (2010) APH, 3.10-3.11</a:t>
            </a:r>
          </a:p>
          <a:p>
            <a:endParaRPr lang="en-US" dirty="0"/>
          </a:p>
          <a:p>
            <a:endParaRPr lang="en-US" dirty="0"/>
          </a:p>
        </p:txBody>
      </p:sp>
      <p:sp>
        <p:nvSpPr>
          <p:cNvPr id="5" name="Slide Number Placeholder 4">
            <a:extLst>
              <a:ext uri="{FF2B5EF4-FFF2-40B4-BE49-F238E27FC236}">
                <a16:creationId xmlns:a16="http://schemas.microsoft.com/office/drawing/2014/main" id="{96FB9B24-6C6D-944D-DD4E-D926ACBF0CA9}"/>
              </a:ext>
            </a:extLst>
          </p:cNvPr>
          <p:cNvSpPr>
            <a:spLocks noGrp="1"/>
          </p:cNvSpPr>
          <p:nvPr>
            <p:ph type="sldNum" sz="quarter" idx="11"/>
          </p:nvPr>
        </p:nvSpPr>
        <p:spPr/>
        <p:txBody>
          <a:bodyPr/>
          <a:lstStyle/>
          <a:p>
            <a:fld id="{CCCA1E73-8E84-49CD-93F4-B3B8626091A0}" type="slidenum">
              <a:rPr lang="en-US" smtClean="0"/>
              <a:pPr/>
              <a:t>53</a:t>
            </a:fld>
            <a:endParaRPr lang="en-US"/>
          </a:p>
        </p:txBody>
      </p:sp>
    </p:spTree>
    <p:extLst>
      <p:ext uri="{BB962C8B-B14F-4D97-AF65-F5344CB8AC3E}">
        <p14:creationId xmlns:p14="http://schemas.microsoft.com/office/powerpoint/2010/main" val="2990545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EED9-9A6F-0F48-87A2-F6D33794E62A}"/>
              </a:ext>
            </a:extLst>
          </p:cNvPr>
          <p:cNvSpPr>
            <a:spLocks noGrp="1"/>
          </p:cNvSpPr>
          <p:nvPr>
            <p:ph type="ctrTitle"/>
          </p:nvPr>
        </p:nvSpPr>
        <p:spPr/>
        <p:txBody>
          <a:bodyPr/>
          <a:lstStyle/>
          <a:p>
            <a:r>
              <a:rPr lang="en-US" dirty="0"/>
              <a:t>Example Calculus Tactile Graphic</a:t>
            </a:r>
          </a:p>
        </p:txBody>
      </p:sp>
      <p:sp>
        <p:nvSpPr>
          <p:cNvPr id="3" name="Subtitle 2">
            <a:extLst>
              <a:ext uri="{FF2B5EF4-FFF2-40B4-BE49-F238E27FC236}">
                <a16:creationId xmlns:a16="http://schemas.microsoft.com/office/drawing/2014/main" id="{D32C9E77-D0E3-2249-AE4E-56D61289AB65}"/>
              </a:ext>
            </a:extLst>
          </p:cNvPr>
          <p:cNvSpPr>
            <a:spLocks noGrp="1"/>
          </p:cNvSpPr>
          <p:nvPr>
            <p:ph sz="quarter" idx="10"/>
          </p:nvPr>
        </p:nvSpPr>
        <p:spPr/>
        <p:txBody>
          <a:bodyPr/>
          <a:lstStyle/>
          <a:p>
            <a:r>
              <a:rPr lang="en-US" dirty="0"/>
              <a:t>Note the possible sources of confusion in the tactile graphic pictured here:</a:t>
            </a:r>
          </a:p>
          <a:p>
            <a:pPr marL="690562" indent="-342900">
              <a:buFont typeface="Arial" panose="020B0604020202020204" pitchFamily="34" charset="0"/>
              <a:buChar char="•"/>
            </a:pPr>
            <a:r>
              <a:rPr lang="en-US" dirty="0"/>
              <a:t>Multiple line types even for the same features (x-axis, function curve)</a:t>
            </a:r>
          </a:p>
          <a:p>
            <a:pPr marL="690562" indent="-342900">
              <a:buFont typeface="Arial" panose="020B0604020202020204" pitchFamily="34" charset="0"/>
              <a:buChar char="•"/>
            </a:pPr>
            <a:r>
              <a:rPr lang="en-US" dirty="0"/>
              <a:t>Braille labels in Nemeth Code</a:t>
            </a:r>
          </a:p>
          <a:p>
            <a:pPr marL="690562" indent="-342900">
              <a:buFont typeface="Arial" panose="020B0604020202020204" pitchFamily="34" charset="0"/>
              <a:buChar char="•"/>
            </a:pPr>
            <a:r>
              <a:rPr lang="en-US" dirty="0"/>
              <a:t>High density of features (curve, axis numbering, axis/domain line, axis tick marks)</a:t>
            </a:r>
          </a:p>
        </p:txBody>
      </p:sp>
      <p:pic>
        <p:nvPicPr>
          <p:cNvPr id="5" name="Content Placeholder 4" descr="Tactile graphic of a continuous function plotted on a Cartesian x-y graph. Four separate sections of the x-axis and function curve are distinguished using various distinct line weights and patters. Key points are labelled with braille, the equation is provided in Nemeth code, etc.">
            <a:extLst>
              <a:ext uri="{FF2B5EF4-FFF2-40B4-BE49-F238E27FC236}">
                <a16:creationId xmlns:a16="http://schemas.microsoft.com/office/drawing/2014/main" id="{B2131B38-F451-6E6B-9FE2-2CAF42B8A1E6}"/>
              </a:ext>
            </a:extLst>
          </p:cNvPr>
          <p:cNvPicPr>
            <a:picLocks noGrp="1" noChangeAspect="1"/>
          </p:cNvPicPr>
          <p:nvPr>
            <p:ph sz="quarter" idx="12"/>
          </p:nvPr>
        </p:nvPicPr>
        <p:blipFill>
          <a:blip r:embed="rId3"/>
          <a:stretch>
            <a:fillRect/>
          </a:stretch>
        </p:blipFill>
        <p:spPr>
          <a:xfrm>
            <a:off x="4764088" y="1411904"/>
            <a:ext cx="4133850" cy="4283430"/>
          </a:xfrm>
          <a:prstGeom prst="rect">
            <a:avLst/>
          </a:prstGeom>
        </p:spPr>
      </p:pic>
      <p:sp>
        <p:nvSpPr>
          <p:cNvPr id="4" name="Slide Number Placeholder 3">
            <a:extLst>
              <a:ext uri="{FF2B5EF4-FFF2-40B4-BE49-F238E27FC236}">
                <a16:creationId xmlns:a16="http://schemas.microsoft.com/office/drawing/2014/main" id="{31D0FB6C-AA53-40DF-A958-BBE42F36317E}"/>
              </a:ext>
            </a:extLst>
          </p:cNvPr>
          <p:cNvSpPr>
            <a:spLocks noGrp="1"/>
          </p:cNvSpPr>
          <p:nvPr>
            <p:ph type="sldNum" sz="quarter" idx="11"/>
          </p:nvPr>
        </p:nvSpPr>
        <p:spPr/>
        <p:txBody>
          <a:bodyPr/>
          <a:lstStyle/>
          <a:p>
            <a:fld id="{CCCA1E73-8E84-49CD-93F4-B3B8626091A0}" type="slidenum">
              <a:rPr lang="en-US" smtClean="0"/>
              <a:pPr/>
              <a:t>54</a:t>
            </a:fld>
            <a:endParaRPr lang="en-US"/>
          </a:p>
        </p:txBody>
      </p:sp>
    </p:spTree>
    <p:extLst>
      <p:ext uri="{BB962C8B-B14F-4D97-AF65-F5344CB8AC3E}">
        <p14:creationId xmlns:p14="http://schemas.microsoft.com/office/powerpoint/2010/main" val="4089584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6F03-84F6-0F49-87A7-8B471D2AF259}"/>
              </a:ext>
            </a:extLst>
          </p:cNvPr>
          <p:cNvSpPr>
            <a:spLocks noGrp="1"/>
          </p:cNvSpPr>
          <p:nvPr>
            <p:ph type="ctrTitle"/>
          </p:nvPr>
        </p:nvSpPr>
        <p:spPr/>
        <p:txBody>
          <a:bodyPr/>
          <a:lstStyle/>
          <a:p>
            <a:r>
              <a:rPr lang="en-US" dirty="0"/>
              <a:t>The Corresponding Original Image</a:t>
            </a:r>
          </a:p>
        </p:txBody>
      </p:sp>
      <p:sp>
        <p:nvSpPr>
          <p:cNvPr id="3" name="Subtitle 2">
            <a:extLst>
              <a:ext uri="{FF2B5EF4-FFF2-40B4-BE49-F238E27FC236}">
                <a16:creationId xmlns:a16="http://schemas.microsoft.com/office/drawing/2014/main" id="{80866A89-A440-B04F-9E77-B88A89745952}"/>
              </a:ext>
            </a:extLst>
          </p:cNvPr>
          <p:cNvSpPr>
            <a:spLocks noGrp="1"/>
          </p:cNvSpPr>
          <p:nvPr>
            <p:ph sz="quarter" idx="10"/>
          </p:nvPr>
        </p:nvSpPr>
        <p:spPr>
          <a:xfrm>
            <a:off x="228600" y="1060674"/>
            <a:ext cx="4325938" cy="5398911"/>
          </a:xfrm>
        </p:spPr>
        <p:txBody>
          <a:bodyPr>
            <a:normAutofit/>
          </a:bodyPr>
          <a:lstStyle/>
          <a:p>
            <a:pPr marL="342900" indent="-342900">
              <a:buFont typeface="Arial" panose="020B0604020202020204" pitchFamily="34" charset="0"/>
              <a:buChar char="•"/>
            </a:pPr>
            <a:r>
              <a:rPr lang="en-US" sz="2400" dirty="0"/>
              <a:t>For reference, here is the original image. </a:t>
            </a:r>
          </a:p>
          <a:p>
            <a:pPr marL="342900" indent="-342900">
              <a:buFont typeface="Arial" panose="020B0604020202020204" pitchFamily="34" charset="0"/>
              <a:buChar char="•"/>
            </a:pPr>
            <a:r>
              <a:rPr lang="en-US" sz="2400" dirty="0"/>
              <a:t>Note the use of the green, red, blue, and black colors that might be referenced in the text, problems, or in the lecture.</a:t>
            </a:r>
          </a:p>
          <a:p>
            <a:pPr marL="0" indent="0">
              <a:spcAft>
                <a:spcPts val="0"/>
              </a:spcAft>
              <a:buNone/>
            </a:pPr>
            <a:r>
              <a:rPr lang="en-US" sz="2400" dirty="0"/>
              <a:t>Image credit:</a:t>
            </a:r>
          </a:p>
          <a:p>
            <a:pPr marL="231775" indent="0">
              <a:buNone/>
            </a:pPr>
            <a:r>
              <a:rPr lang="en-US" sz="2400" dirty="0"/>
              <a:t>Figure 1.51, Briggs, William L., Lyle Cochran, and Bernard Gillett (2015), Calculus, p. 29</a:t>
            </a:r>
          </a:p>
        </p:txBody>
      </p:sp>
      <p:pic>
        <p:nvPicPr>
          <p:cNvPr id="6" name="Content Placeholder 5" descr="The original textbook image being used for this example. Light shading of four different colors can be seen along the x-axis. The function's curve is plotted using a solid line that also varies by color to represent the different sections.">
            <a:extLst>
              <a:ext uri="{FF2B5EF4-FFF2-40B4-BE49-F238E27FC236}">
                <a16:creationId xmlns:a16="http://schemas.microsoft.com/office/drawing/2014/main" id="{1ADF3095-CDBC-1879-9BDE-3A27C6ADD78F}"/>
              </a:ext>
            </a:extLst>
          </p:cNvPr>
          <p:cNvPicPr>
            <a:picLocks noGrp="1" noChangeAspect="1"/>
          </p:cNvPicPr>
          <p:nvPr>
            <p:ph sz="quarter" idx="12"/>
          </p:nvPr>
        </p:nvPicPr>
        <p:blipFill>
          <a:blip r:embed="rId2"/>
          <a:stretch>
            <a:fillRect/>
          </a:stretch>
        </p:blipFill>
        <p:spPr>
          <a:xfrm>
            <a:off x="4572000" y="1167181"/>
            <a:ext cx="4325938" cy="4137443"/>
          </a:xfrm>
          <a:prstGeom prst="rect">
            <a:avLst/>
          </a:prstGeom>
        </p:spPr>
      </p:pic>
      <p:sp>
        <p:nvSpPr>
          <p:cNvPr id="4" name="Slide Number Placeholder 3">
            <a:extLst>
              <a:ext uri="{FF2B5EF4-FFF2-40B4-BE49-F238E27FC236}">
                <a16:creationId xmlns:a16="http://schemas.microsoft.com/office/drawing/2014/main" id="{17B54562-D16E-4A49-B4A6-726B5EF557A2}"/>
              </a:ext>
            </a:extLst>
          </p:cNvPr>
          <p:cNvSpPr>
            <a:spLocks noGrp="1"/>
          </p:cNvSpPr>
          <p:nvPr>
            <p:ph type="sldNum" sz="quarter" idx="11"/>
          </p:nvPr>
        </p:nvSpPr>
        <p:spPr/>
        <p:txBody>
          <a:bodyPr/>
          <a:lstStyle/>
          <a:p>
            <a:fld id="{CCCA1E73-8E84-49CD-93F4-B3B8626091A0}" type="slidenum">
              <a:rPr lang="en-US" smtClean="0"/>
              <a:pPr/>
              <a:t>55</a:t>
            </a:fld>
            <a:endParaRPr lang="en-US"/>
          </a:p>
        </p:txBody>
      </p:sp>
    </p:spTree>
    <p:extLst>
      <p:ext uri="{BB962C8B-B14F-4D97-AF65-F5344CB8AC3E}">
        <p14:creationId xmlns:p14="http://schemas.microsoft.com/office/powerpoint/2010/main" val="4473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0BA7C6-9CA9-D64E-36A1-8ECEE7C69D37}"/>
              </a:ext>
            </a:extLst>
          </p:cNvPr>
          <p:cNvSpPr>
            <a:spLocks noGrp="1"/>
          </p:cNvSpPr>
          <p:nvPr>
            <p:ph type="title"/>
          </p:nvPr>
        </p:nvSpPr>
        <p:spPr/>
        <p:txBody>
          <a:bodyPr/>
          <a:lstStyle/>
          <a:p>
            <a:r>
              <a:rPr lang="en-US" dirty="0"/>
              <a:t>Corresponding Tactile Tour</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953AE351-E26E-A4A9-626D-BC3584A757AE}"/>
                  </a:ext>
                </a:extLst>
              </p:cNvPr>
              <p:cNvSpPr>
                <a:spLocks noGrp="1"/>
              </p:cNvSpPr>
              <p:nvPr>
                <p:ph sz="quarter" idx="10"/>
              </p:nvPr>
            </p:nvSpPr>
            <p:spPr>
              <a:xfrm>
                <a:off x="228600" y="1060704"/>
                <a:ext cx="8677800" cy="5215405"/>
              </a:xfrm>
            </p:spPr>
            <p:txBody>
              <a:bodyPr>
                <a:normAutofit/>
              </a:bodyPr>
              <a:lstStyle/>
              <a:p>
                <a:pPr>
                  <a:spcAft>
                    <a:spcPts val="600"/>
                  </a:spcAft>
                </a:pPr>
                <a:r>
                  <a:rPr lang="en-US" sz="2000" kern="1200" dirty="0">
                    <a:effectLst/>
                    <a:latin typeface="+mn-lt"/>
                    <a:cs typeface="+mn-cs"/>
                  </a:rPr>
                  <a:t>Function plot of </a:t>
                </a:r>
                <a14:m>
                  <m:oMath xmlns:m="http://schemas.openxmlformats.org/officeDocument/2006/math">
                    <m:r>
                      <a:rPr lang="en-US" sz="2000" b="0" i="1" kern="1200" smtClean="0">
                        <a:effectLst/>
                        <a:latin typeface="Cambria Math" panose="02040503050406030204" pitchFamily="18" charset="0"/>
                        <a:cs typeface="+mn-cs"/>
                      </a:rPr>
                      <m:t>𝑦</m:t>
                    </m:r>
                    <m:r>
                      <a:rPr lang="en-US" sz="2000" b="0" i="1" kern="1200" smtClean="0">
                        <a:effectLst/>
                        <a:latin typeface="Cambria Math" panose="02040503050406030204" pitchFamily="18" charset="0"/>
                        <a:cs typeface="+mn-cs"/>
                      </a:rPr>
                      <m:t>=</m:t>
                    </m:r>
                    <m:sSup>
                      <m:sSupPr>
                        <m:ctrlPr>
                          <a:rPr lang="en-US" sz="2000" b="0" i="1" kern="1200" smtClean="0">
                            <a:effectLst/>
                            <a:latin typeface="Cambria Math" panose="02040503050406030204" pitchFamily="18" charset="0"/>
                            <a:cs typeface="+mn-cs"/>
                          </a:rPr>
                        </m:ctrlPr>
                      </m:sSupPr>
                      <m:e>
                        <m:r>
                          <a:rPr lang="en-US" sz="2000" b="0" i="1" kern="1200" smtClean="0">
                            <a:effectLst/>
                            <a:latin typeface="Cambria Math" panose="02040503050406030204" pitchFamily="18" charset="0"/>
                            <a:cs typeface="+mn-cs"/>
                          </a:rPr>
                          <m:t>𝑥</m:t>
                        </m:r>
                      </m:e>
                      <m:sup>
                        <m:r>
                          <a:rPr lang="en-US" sz="2000" b="0" i="1" kern="1200" smtClean="0">
                            <a:effectLst/>
                            <a:latin typeface="Cambria Math" panose="02040503050406030204" pitchFamily="18" charset="0"/>
                            <a:cs typeface="+mn-cs"/>
                          </a:rPr>
                          <m:t>2</m:t>
                        </m:r>
                      </m:sup>
                    </m:sSup>
                    <m:r>
                      <a:rPr lang="en-US" sz="2000" b="0" i="1" kern="1200" smtClean="0">
                        <a:effectLst/>
                        <a:latin typeface="Cambria Math" panose="02040503050406030204" pitchFamily="18" charset="0"/>
                        <a:cs typeface="+mn-cs"/>
                      </a:rPr>
                      <m:t>−</m:t>
                    </m:r>
                    <m:sSup>
                      <m:sSupPr>
                        <m:ctrlPr>
                          <a:rPr lang="en-US" sz="2000" b="0" i="1" kern="1200" smtClean="0">
                            <a:effectLst/>
                            <a:latin typeface="Cambria Math" panose="02040503050406030204" pitchFamily="18" charset="0"/>
                            <a:cs typeface="+mn-cs"/>
                          </a:rPr>
                        </m:ctrlPr>
                      </m:sSupPr>
                      <m:e>
                        <m:r>
                          <a:rPr lang="en-US" sz="2000" b="0" i="1" kern="1200" smtClean="0">
                            <a:effectLst/>
                            <a:latin typeface="Cambria Math" panose="02040503050406030204" pitchFamily="18" charset="0"/>
                            <a:cs typeface="+mn-cs"/>
                          </a:rPr>
                          <m:t>𝑥</m:t>
                        </m:r>
                      </m:e>
                      <m:sup>
                        <m:r>
                          <a:rPr lang="en-US" sz="2000" b="0" i="1" kern="1200" smtClean="0">
                            <a:effectLst/>
                            <a:latin typeface="Cambria Math" panose="02040503050406030204" pitchFamily="18" charset="0"/>
                            <a:cs typeface="+mn-cs"/>
                          </a:rPr>
                          <m:t>4</m:t>
                        </m:r>
                      </m:sup>
                    </m:sSup>
                  </m:oMath>
                </a14:m>
                <a:r>
                  <a:rPr lang="en-US" sz="2000" kern="1200" dirty="0">
                    <a:effectLst/>
                    <a:latin typeface="+mn-lt"/>
                    <a:cs typeface="+mn-cs"/>
                  </a:rPr>
                  <a:t> on a Cartesian graph with the origin centered at the middle of the graph. The x-y axes are marked with medium-width solid lines and are drawn from negative 3 to 3 with tick marks in increments of 1. The axes are labeled at </a:t>
                </a:r>
                <a14:m>
                  <m:oMath xmlns:m="http://schemas.openxmlformats.org/officeDocument/2006/math">
                    <m:r>
                      <a:rPr lang="en-US" sz="2000" b="0" i="1" kern="1200" smtClean="0">
                        <a:effectLst/>
                        <a:latin typeface="Cambria Math" panose="02040503050406030204" pitchFamily="18" charset="0"/>
                        <a:cs typeface="+mn-cs"/>
                      </a:rPr>
                      <m:t>𝑦</m:t>
                    </m:r>
                    <m:r>
                      <a:rPr lang="en-US" sz="2000" b="0" i="1" kern="1200" smtClean="0">
                        <a:effectLst/>
                        <a:latin typeface="Cambria Math" panose="02040503050406030204" pitchFamily="18" charset="0"/>
                        <a:cs typeface="+mn-cs"/>
                      </a:rPr>
                      <m:t>=2</m:t>
                    </m:r>
                  </m:oMath>
                </a14:m>
                <a:r>
                  <a:rPr lang="en-US" sz="2000" kern="1200" dirty="0">
                    <a:effectLst/>
                    <a:latin typeface="+mn-lt"/>
                    <a:cs typeface="+mn-cs"/>
                  </a:rPr>
                  <a:t>,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m:t>
                    </m:r>
                  </m:oMath>
                </a14:m>
                <a:r>
                  <a:rPr lang="en-US" sz="2000" kern="1200" dirty="0">
                    <a:effectLst/>
                    <a:latin typeface="+mn-lt"/>
                    <a:cs typeface="+mn-cs"/>
                  </a:rPr>
                  <a:t>, and at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m:t>
                    </m:r>
                  </m:oMath>
                </a14:m>
                <a:r>
                  <a:rPr lang="en-US" sz="2000" kern="1200" dirty="0">
                    <a:effectLst/>
                    <a:latin typeface="+mn-lt"/>
                    <a:cs typeface="+mn-cs"/>
                  </a:rPr>
                  <a:t>. The x-axis and the function’s curve are highlighted in four colors that represent four different domains of </a:t>
                </a:r>
                <a14:m>
                  <m:oMath xmlns:m="http://schemas.openxmlformats.org/officeDocument/2006/math">
                    <m:r>
                      <a:rPr lang="en-US" sz="2000" b="0" i="1" kern="1200" smtClean="0">
                        <a:effectLst/>
                        <a:latin typeface="Cambria Math" panose="02040503050406030204" pitchFamily="18" charset="0"/>
                        <a:cs typeface="+mn-cs"/>
                      </a:rPr>
                      <m:t>𝑥</m:t>
                    </m:r>
                  </m:oMath>
                </a14:m>
                <a:r>
                  <a:rPr lang="en-US" sz="2000" kern="1200" dirty="0">
                    <a:effectLst/>
                    <a:latin typeface="+mn-lt"/>
                    <a:cs typeface="+mn-cs"/>
                  </a:rPr>
                  <a:t>. For each domain, listed from left to right, the x-axis line and function curve’s share the same line style:</a:t>
                </a:r>
              </a:p>
              <a:p>
                <a:pPr marL="285750" lvl="0" indent="-285750">
                  <a:spcAft>
                    <a:spcPts val="600"/>
                  </a:spcAft>
                  <a:buClr>
                    <a:schemeClr val="bg1"/>
                  </a:buClr>
                  <a:buFont typeface="Arial" panose="020B0604020202020204" pitchFamily="34" charset="0"/>
                  <a:buChar char="•"/>
                </a:pPr>
                <a:r>
                  <a:rPr lang="en-US" sz="2000" kern="1200" dirty="0">
                    <a:effectLst/>
                    <a:latin typeface="+mn-lt"/>
                    <a:cs typeface="+mn-cs"/>
                  </a:rPr>
                  <a:t>For the green domain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 −1]</m:t>
                    </m:r>
                  </m:oMath>
                </a14:m>
                <a:r>
                  <a:rPr lang="en-US" sz="2000" kern="1200" dirty="0">
                    <a:effectLst/>
                    <a:latin typeface="+mn-lt"/>
                    <a:cs typeface="+mn-cs"/>
                  </a:rPr>
                  <a:t>, a thick dashed line is used.</a:t>
                </a:r>
              </a:p>
              <a:p>
                <a:pPr marL="285750" lvl="0" indent="-285750">
                  <a:spcAft>
                    <a:spcPts val="600"/>
                  </a:spcAft>
                  <a:buClr>
                    <a:schemeClr val="bg1"/>
                  </a:buClr>
                  <a:buFont typeface="Arial" panose="020B0604020202020204" pitchFamily="34" charset="0"/>
                  <a:buChar char="•"/>
                </a:pPr>
                <a:r>
                  <a:rPr lang="en-US" sz="2000" kern="1200" dirty="0">
                    <a:effectLst/>
                    <a:latin typeface="+mn-lt"/>
                    <a:cs typeface="+mn-cs"/>
                  </a:rPr>
                  <a:t>For the red domain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 0]</m:t>
                    </m:r>
                  </m:oMath>
                </a14:m>
                <a:r>
                  <a:rPr lang="en-US" sz="2000" kern="1200" dirty="0">
                    <a:effectLst/>
                    <a:latin typeface="+mn-lt"/>
                    <a:cs typeface="+mn-cs"/>
                  </a:rPr>
                  <a:t>, a thin solid line is used.</a:t>
                </a:r>
              </a:p>
              <a:p>
                <a:pPr marL="285750" lvl="0" indent="-285750">
                  <a:spcAft>
                    <a:spcPts val="600"/>
                  </a:spcAft>
                  <a:buClr>
                    <a:schemeClr val="bg1"/>
                  </a:buClr>
                  <a:buFont typeface="Arial" panose="020B0604020202020204" pitchFamily="34" charset="0"/>
                  <a:buChar char="•"/>
                </a:pPr>
                <a:r>
                  <a:rPr lang="en-US" sz="2000" kern="1200" dirty="0">
                    <a:effectLst/>
                    <a:latin typeface="+mn-lt"/>
                    <a:cs typeface="+mn-cs"/>
                  </a:rPr>
                  <a:t>For the blue domain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=[0,1]</m:t>
                    </m:r>
                  </m:oMath>
                </a14:m>
                <a:r>
                  <a:rPr lang="en-US" sz="2000" kern="1200" dirty="0">
                    <a:effectLst/>
                    <a:latin typeface="+mn-lt"/>
                    <a:cs typeface="+mn-cs"/>
                  </a:rPr>
                  <a:t>, a thin dashed line is used.</a:t>
                </a:r>
              </a:p>
              <a:p>
                <a:pPr marL="285750" lvl="0" indent="-285750">
                  <a:spcAft>
                    <a:spcPts val="600"/>
                  </a:spcAft>
                  <a:buClr>
                    <a:schemeClr val="bg1"/>
                  </a:buClr>
                  <a:buFont typeface="Arial" panose="020B0604020202020204" pitchFamily="34" charset="0"/>
                  <a:buChar char="•"/>
                </a:pPr>
                <a:r>
                  <a:rPr lang="en-US" sz="2000" kern="1200" dirty="0">
                    <a:effectLst/>
                    <a:latin typeface="+mn-lt"/>
                    <a:cs typeface="+mn-cs"/>
                  </a:rPr>
                  <a:t>For the black domain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m:t>
                    </m:r>
                  </m:oMath>
                </a14:m>
                <a:r>
                  <a:rPr lang="en-US" sz="2000" kern="1200" dirty="0">
                    <a:effectLst/>
                    <a:latin typeface="+mn-lt"/>
                    <a:cs typeface="+mn-cs"/>
                  </a:rPr>
                  <a:t>, a thick solid line is used.</a:t>
                </a:r>
              </a:p>
              <a:p>
                <a:pPr>
                  <a:spcAft>
                    <a:spcPts val="600"/>
                  </a:spcAft>
                </a:pPr>
                <a:r>
                  <a:rPr lang="en-US" sz="2000" kern="1200" dirty="0">
                    <a:effectLst/>
                    <a:latin typeface="+mn-lt"/>
                    <a:cs typeface="+mn-cs"/>
                  </a:rPr>
                  <a:t>In the positive x-axis domain, the function goes through the origin rising exponentially to </a:t>
                </a:r>
                <a14:m>
                  <m:oMath xmlns:m="http://schemas.openxmlformats.org/officeDocument/2006/math">
                    <m:r>
                      <a:rPr lang="en-US" sz="2000" b="0" i="1" kern="1200" smtClean="0">
                        <a:effectLst/>
                        <a:latin typeface="Cambria Math" panose="02040503050406030204" pitchFamily="18" charset="0"/>
                        <a:cs typeface="+mn-cs"/>
                      </a:rPr>
                      <m:t>𝑦</m:t>
                    </m:r>
                    <m:r>
                      <a:rPr lang="en-US" sz="2000" b="0" i="1" kern="1200" smtClean="0">
                        <a:effectLst/>
                        <a:latin typeface="Cambria Math" panose="02040503050406030204" pitchFamily="18" charset="0"/>
                        <a:cs typeface="+mn-cs"/>
                      </a:rPr>
                      <m:t>=1</m:t>
                    </m:r>
                  </m:oMath>
                </a14:m>
                <a:r>
                  <a:rPr lang="en-US" sz="2000" kern="1200" dirty="0">
                    <a:effectLst/>
                    <a:latin typeface="+mn-lt"/>
                    <a:cs typeface="+mn-cs"/>
                  </a:rPr>
                  <a:t> at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m:t>
                    </m:r>
                  </m:oMath>
                </a14:m>
                <a:r>
                  <a:rPr lang="en-US" sz="2000" kern="1200" dirty="0">
                    <a:effectLst/>
                    <a:latin typeface="+mn-lt"/>
                    <a:cs typeface="+mn-cs"/>
                  </a:rPr>
                  <a:t>, and then drops exponentially towards negative infinity passing </a:t>
                </a:r>
                <a14:m>
                  <m:oMath xmlns:m="http://schemas.openxmlformats.org/officeDocument/2006/math">
                    <m:r>
                      <a:rPr lang="en-US" sz="2000" b="0" i="1" kern="1200" smtClean="0">
                        <a:effectLst/>
                        <a:latin typeface="Cambria Math" panose="02040503050406030204" pitchFamily="18" charset="0"/>
                        <a:cs typeface="+mn-cs"/>
                      </a:rPr>
                      <m:t>𝑦</m:t>
                    </m:r>
                    <m:r>
                      <a:rPr lang="en-US" sz="2000" b="0" i="1" kern="1200" smtClean="0">
                        <a:effectLst/>
                        <a:latin typeface="Cambria Math" panose="02040503050406030204" pitchFamily="18" charset="0"/>
                        <a:cs typeface="+mn-cs"/>
                      </a:rPr>
                      <m:t>=−3</m:t>
                    </m:r>
                  </m:oMath>
                </a14:m>
                <a:r>
                  <a:rPr lang="en-US" sz="2000" kern="1200" dirty="0">
                    <a:effectLst/>
                    <a:latin typeface="+mn-lt"/>
                    <a:cs typeface="+mn-cs"/>
                  </a:rPr>
                  <a:t> around </a:t>
                </a:r>
                <a14:m>
                  <m:oMath xmlns:m="http://schemas.openxmlformats.org/officeDocument/2006/math">
                    <m:r>
                      <a:rPr lang="en-US" sz="2000" b="0" i="1" kern="1200" smtClean="0">
                        <a:effectLst/>
                        <a:latin typeface="Cambria Math" panose="02040503050406030204" pitchFamily="18" charset="0"/>
                        <a:cs typeface="+mn-cs"/>
                      </a:rPr>
                      <m:t>𝑥</m:t>
                    </m:r>
                    <m:r>
                      <a:rPr lang="en-US" sz="2000" b="0" i="1" kern="1200" smtClean="0">
                        <a:effectLst/>
                        <a:latin typeface="Cambria Math" panose="02040503050406030204" pitchFamily="18" charset="0"/>
                        <a:cs typeface="+mn-cs"/>
                      </a:rPr>
                      <m:t>=1.75</m:t>
                    </m:r>
                  </m:oMath>
                </a14:m>
                <a:r>
                  <a:rPr lang="en-US" sz="2000" kern="1200" dirty="0">
                    <a:effectLst/>
                    <a:latin typeface="+mn-lt"/>
                    <a:cs typeface="+mn-cs"/>
                  </a:rPr>
                  <a:t>. The function’s curve is mirrored around the y-axis.</a:t>
                </a:r>
              </a:p>
              <a:p>
                <a:endParaRPr lang="en-US" sz="1000" dirty="0"/>
              </a:p>
            </p:txBody>
          </p:sp>
        </mc:Choice>
        <mc:Fallback>
          <p:sp>
            <p:nvSpPr>
              <p:cNvPr id="7" name="Content Placeholder 6">
                <a:extLst>
                  <a:ext uri="{FF2B5EF4-FFF2-40B4-BE49-F238E27FC236}">
                    <a16:creationId xmlns:a16="http://schemas.microsoft.com/office/drawing/2014/main" id="{953AE351-E26E-A4A9-626D-BC3584A757AE}"/>
                  </a:ext>
                </a:extLst>
              </p:cNvPr>
              <p:cNvSpPr>
                <a:spLocks noGrp="1" noRot="1" noChangeAspect="1" noMove="1" noResize="1" noEditPoints="1" noAdjustHandles="1" noChangeArrowheads="1" noChangeShapeType="1" noTextEdit="1"/>
              </p:cNvSpPr>
              <p:nvPr>
                <p:ph sz="quarter" idx="10"/>
              </p:nvPr>
            </p:nvSpPr>
            <p:spPr>
              <a:xfrm>
                <a:off x="228600" y="1060704"/>
                <a:ext cx="8677800" cy="5215405"/>
              </a:xfrm>
              <a:blipFill>
                <a:blip r:embed="rId3"/>
                <a:stretch>
                  <a:fillRect l="-773" t="-467" r="-84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C6653E3-A7E8-E25C-52FE-68B5AA5B6581}"/>
              </a:ext>
            </a:extLst>
          </p:cNvPr>
          <p:cNvSpPr>
            <a:spLocks noGrp="1"/>
          </p:cNvSpPr>
          <p:nvPr>
            <p:ph type="sldNum" sz="quarter" idx="11"/>
          </p:nvPr>
        </p:nvSpPr>
        <p:spPr/>
        <p:txBody>
          <a:bodyPr/>
          <a:lstStyle/>
          <a:p>
            <a:fld id="{CCCA1E73-8E84-49CD-93F4-B3B8626091A0}" type="slidenum">
              <a:rPr lang="en-US" smtClean="0"/>
              <a:pPr/>
              <a:t>56</a:t>
            </a:fld>
            <a:endParaRPr lang="en-US"/>
          </a:p>
        </p:txBody>
      </p:sp>
    </p:spTree>
    <p:extLst>
      <p:ext uri="{BB962C8B-B14F-4D97-AF65-F5344CB8AC3E}">
        <p14:creationId xmlns:p14="http://schemas.microsoft.com/office/powerpoint/2010/main" val="372790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Tactile Tours</a:t>
            </a:r>
          </a:p>
        </p:txBody>
      </p:sp>
    </p:spTree>
    <p:extLst>
      <p:ext uri="{BB962C8B-B14F-4D97-AF65-F5344CB8AC3E}">
        <p14:creationId xmlns:p14="http://schemas.microsoft.com/office/powerpoint/2010/main" val="3942845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8E6F-8875-9141-828D-EAAAB4B14C04}"/>
              </a:ext>
            </a:extLst>
          </p:cNvPr>
          <p:cNvSpPr>
            <a:spLocks noGrp="1"/>
          </p:cNvSpPr>
          <p:nvPr>
            <p:ph type="title"/>
          </p:nvPr>
        </p:nvSpPr>
        <p:spPr/>
        <p:txBody>
          <a:bodyPr/>
          <a:lstStyle/>
          <a:p>
            <a:r>
              <a:rPr lang="en-US" dirty="0"/>
              <a:t>Tactile Tours = Carefully Designed Briefings</a:t>
            </a:r>
          </a:p>
        </p:txBody>
      </p:sp>
      <p:sp>
        <p:nvSpPr>
          <p:cNvPr id="3" name="Subtitle 2">
            <a:extLst>
              <a:ext uri="{FF2B5EF4-FFF2-40B4-BE49-F238E27FC236}">
                <a16:creationId xmlns:a16="http://schemas.microsoft.com/office/drawing/2014/main" id="{A6A107E5-F2CE-BB44-B9C3-B81FE82FE4FA}"/>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Be concise!</a:t>
            </a:r>
          </a:p>
          <a:p>
            <a:pPr marL="342900" indent="-342900">
              <a:buClr>
                <a:schemeClr val="bg1"/>
              </a:buClr>
              <a:buFont typeface="Arial" panose="020B0604020202020204" pitchFamily="34" charset="0"/>
              <a:buChar char="•"/>
            </a:pPr>
            <a:r>
              <a:rPr lang="en-US" sz="2400" dirty="0"/>
              <a:t>The goal is to enable the reader to conceptualize the information and diagram structure as best as possible prior to when they use their fingertips.</a:t>
            </a:r>
          </a:p>
        </p:txBody>
      </p:sp>
      <p:sp>
        <p:nvSpPr>
          <p:cNvPr id="4" name="Slide Number Placeholder 3">
            <a:extLst>
              <a:ext uri="{FF2B5EF4-FFF2-40B4-BE49-F238E27FC236}">
                <a16:creationId xmlns:a16="http://schemas.microsoft.com/office/drawing/2014/main" id="{CE92E79F-0466-49B7-AD35-3E39E874BE67}"/>
              </a:ext>
            </a:extLst>
          </p:cNvPr>
          <p:cNvSpPr>
            <a:spLocks noGrp="1"/>
          </p:cNvSpPr>
          <p:nvPr>
            <p:ph type="sldNum" sz="quarter" idx="11"/>
          </p:nvPr>
        </p:nvSpPr>
        <p:spPr/>
        <p:txBody>
          <a:bodyPr/>
          <a:lstStyle/>
          <a:p>
            <a:fld id="{CCCA1E73-8E84-49CD-93F4-B3B8626091A0}" type="slidenum">
              <a:rPr lang="en-US" smtClean="0"/>
              <a:pPr/>
              <a:t>58</a:t>
            </a:fld>
            <a:endParaRPr lang="en-US"/>
          </a:p>
        </p:txBody>
      </p:sp>
    </p:spTree>
    <p:extLst>
      <p:ext uri="{BB962C8B-B14F-4D97-AF65-F5344CB8AC3E}">
        <p14:creationId xmlns:p14="http://schemas.microsoft.com/office/powerpoint/2010/main" val="537323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8E6F-8875-9141-828D-EAAAB4B14C04}"/>
              </a:ext>
            </a:extLst>
          </p:cNvPr>
          <p:cNvSpPr>
            <a:spLocks noGrp="1"/>
          </p:cNvSpPr>
          <p:nvPr>
            <p:ph type="title"/>
          </p:nvPr>
        </p:nvSpPr>
        <p:spPr/>
        <p:txBody>
          <a:bodyPr/>
          <a:lstStyle/>
          <a:p>
            <a:r>
              <a:rPr lang="en-US" dirty="0"/>
              <a:t>Tactile Tours = Carefully Designed Briefing</a:t>
            </a:r>
          </a:p>
        </p:txBody>
      </p:sp>
      <p:sp>
        <p:nvSpPr>
          <p:cNvPr id="3" name="Subtitle 2">
            <a:extLst>
              <a:ext uri="{FF2B5EF4-FFF2-40B4-BE49-F238E27FC236}">
                <a16:creationId xmlns:a16="http://schemas.microsoft.com/office/drawing/2014/main" id="{A6A107E5-F2CE-BB44-B9C3-B81FE82FE4FA}"/>
              </a:ext>
            </a:extLst>
          </p:cNvPr>
          <p:cNvSpPr>
            <a:spLocks noGrp="1"/>
          </p:cNvSpPr>
          <p:nvPr>
            <p:ph sz="quarter" idx="10"/>
          </p:nvPr>
        </p:nvSpPr>
        <p:spPr/>
        <p:txBody>
          <a:bodyPr>
            <a:normAutofit/>
          </a:bodyPr>
          <a:lstStyle/>
          <a:p>
            <a:pPr marL="0" indent="0">
              <a:buNone/>
            </a:pPr>
            <a:r>
              <a:rPr lang="en-US" sz="2400" dirty="0"/>
              <a:t>Provide only enough information to:</a:t>
            </a:r>
          </a:p>
          <a:p>
            <a:pPr marL="688975" indent="-341313">
              <a:buClr>
                <a:schemeClr val="bg1"/>
              </a:buClr>
              <a:buFont typeface="Arial" panose="020B0604020202020204" pitchFamily="34" charset="0"/>
              <a:buChar char="•"/>
            </a:pPr>
            <a:r>
              <a:rPr lang="en-US" sz="2400" dirty="0"/>
              <a:t>Form a mental image of what features are contained in the diagram and how those features are represented</a:t>
            </a:r>
          </a:p>
          <a:p>
            <a:pPr marL="688975" indent="-341313">
              <a:buClr>
                <a:schemeClr val="bg1"/>
              </a:buClr>
              <a:buFont typeface="Arial" panose="020B0604020202020204" pitchFamily="34" charset="0"/>
              <a:buChar char="•"/>
            </a:pPr>
            <a:r>
              <a:rPr lang="en-US" sz="2400" dirty="0"/>
              <a:t>Layout details to enable confident exploration of the tactile</a:t>
            </a:r>
          </a:p>
          <a:p>
            <a:pPr marL="688975" indent="-341313">
              <a:spcAft>
                <a:spcPts val="0"/>
              </a:spcAft>
              <a:buClr>
                <a:schemeClr val="bg1"/>
              </a:buClr>
              <a:buFont typeface="Arial" panose="020B0604020202020204" pitchFamily="34" charset="0"/>
              <a:buChar char="•"/>
            </a:pPr>
            <a:r>
              <a:rPr lang="en-US" sz="2400" dirty="0"/>
              <a:t>Understand how the tactile graphic differs from the original image</a:t>
            </a:r>
          </a:p>
        </p:txBody>
      </p:sp>
      <p:sp>
        <p:nvSpPr>
          <p:cNvPr id="4" name="Slide Number Placeholder 3">
            <a:extLst>
              <a:ext uri="{FF2B5EF4-FFF2-40B4-BE49-F238E27FC236}">
                <a16:creationId xmlns:a16="http://schemas.microsoft.com/office/drawing/2014/main" id="{0E7F62B8-683E-43E0-B0BF-DDF8639F7401}"/>
              </a:ext>
            </a:extLst>
          </p:cNvPr>
          <p:cNvSpPr>
            <a:spLocks noGrp="1"/>
          </p:cNvSpPr>
          <p:nvPr>
            <p:ph type="sldNum" sz="quarter" idx="11"/>
          </p:nvPr>
        </p:nvSpPr>
        <p:spPr/>
        <p:txBody>
          <a:bodyPr/>
          <a:lstStyle/>
          <a:p>
            <a:fld id="{CCCA1E73-8E84-49CD-93F4-B3B8626091A0}" type="slidenum">
              <a:rPr lang="en-US" smtClean="0"/>
              <a:pPr/>
              <a:t>59</a:t>
            </a:fld>
            <a:endParaRPr lang="en-US"/>
          </a:p>
        </p:txBody>
      </p:sp>
    </p:spTree>
    <p:extLst>
      <p:ext uri="{BB962C8B-B14F-4D97-AF65-F5344CB8AC3E}">
        <p14:creationId xmlns:p14="http://schemas.microsoft.com/office/powerpoint/2010/main" val="4242064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ABD9-73DE-F1AA-28EF-8E05E08037A1}"/>
              </a:ext>
            </a:extLst>
          </p:cNvPr>
          <p:cNvSpPr>
            <a:spLocks noGrp="1"/>
          </p:cNvSpPr>
          <p:nvPr>
            <p:ph type="title"/>
          </p:nvPr>
        </p:nvSpPr>
        <p:spPr/>
        <p:txBody>
          <a:bodyPr/>
          <a:lstStyle/>
          <a:p>
            <a:r>
              <a:rPr lang="en-US" dirty="0"/>
              <a:t>Group Discussion: A Scenario</a:t>
            </a:r>
          </a:p>
        </p:txBody>
      </p:sp>
      <p:sp>
        <p:nvSpPr>
          <p:cNvPr id="3" name="Content Placeholder 2">
            <a:extLst>
              <a:ext uri="{FF2B5EF4-FFF2-40B4-BE49-F238E27FC236}">
                <a16:creationId xmlns:a16="http://schemas.microsoft.com/office/drawing/2014/main" id="{A324F1ED-88D1-967C-9D98-73CA4DBBEA0E}"/>
              </a:ext>
            </a:extLst>
          </p:cNvPr>
          <p:cNvSpPr>
            <a:spLocks noGrp="1"/>
          </p:cNvSpPr>
          <p:nvPr>
            <p:ph sz="quarter" idx="10"/>
          </p:nvPr>
        </p:nvSpPr>
        <p:spPr/>
        <p:txBody>
          <a:bodyPr>
            <a:normAutofit fontScale="92500" lnSpcReduction="10000"/>
          </a:bodyPr>
          <a:lstStyle/>
          <a:p>
            <a:r>
              <a:rPr lang="en-US" dirty="0"/>
              <a:t>A senior recently became blind with no usable vision and has just started learning literary braille. Unfortunately, they held off on taking their Gen Ed math requirement until now. It’s an in-person Finite Mathematics course covering set theory, probability, and matrix algebra. </a:t>
            </a:r>
          </a:p>
          <a:p>
            <a:r>
              <a:rPr lang="en-US" dirty="0"/>
              <a:t>The instructor is concerned and wants to meet with you because students do a lot of manual homework and must show their work in the assignments and assessments.</a:t>
            </a:r>
          </a:p>
          <a:p>
            <a:r>
              <a:rPr lang="en-US" dirty="0"/>
              <a:t>You’re tasked with determining how to accommodate the course materials and support the student with assistive technology:</a:t>
            </a:r>
          </a:p>
          <a:p>
            <a:pPr marL="342900" indent="-342900">
              <a:buClr>
                <a:schemeClr val="bg1"/>
              </a:buClr>
              <a:buFont typeface="Arial" panose="020B0604020202020204" pitchFamily="34" charset="0"/>
              <a:buChar char="•"/>
            </a:pPr>
            <a:r>
              <a:rPr lang="en-US" dirty="0"/>
              <a:t>What would you ask of the instructor?</a:t>
            </a:r>
          </a:p>
          <a:p>
            <a:pPr marL="342900" indent="-342900">
              <a:buClr>
                <a:schemeClr val="bg1"/>
              </a:buClr>
              <a:buFont typeface="Arial" panose="020B0604020202020204" pitchFamily="34" charset="0"/>
              <a:buChar char="•"/>
            </a:pPr>
            <a:r>
              <a:rPr lang="en-US" dirty="0"/>
              <a:t>What would you ask of the student?</a:t>
            </a:r>
          </a:p>
          <a:p>
            <a:r>
              <a:rPr lang="en-US" dirty="0"/>
              <a:t>If you get stuck, let the presenters know what you’ve discussed so far. </a:t>
            </a:r>
          </a:p>
          <a:p>
            <a:endParaRPr lang="en-US" dirty="0"/>
          </a:p>
        </p:txBody>
      </p:sp>
      <p:sp>
        <p:nvSpPr>
          <p:cNvPr id="4" name="Slide Number Placeholder 3">
            <a:extLst>
              <a:ext uri="{FF2B5EF4-FFF2-40B4-BE49-F238E27FC236}">
                <a16:creationId xmlns:a16="http://schemas.microsoft.com/office/drawing/2014/main" id="{CC0D9A7D-4157-271F-ADD8-1D405250C34C}"/>
              </a:ext>
            </a:extLst>
          </p:cNvPr>
          <p:cNvSpPr>
            <a:spLocks noGrp="1"/>
          </p:cNvSpPr>
          <p:nvPr>
            <p:ph type="sldNum" sz="quarter" idx="11"/>
          </p:nvPr>
        </p:nvSpPr>
        <p:spPr/>
        <p:txBody>
          <a:bodyPr/>
          <a:lstStyle/>
          <a:p>
            <a:fld id="{CCCA1E73-8E84-49CD-93F4-B3B8626091A0}" type="slidenum">
              <a:rPr lang="en-US" smtClean="0"/>
              <a:pPr/>
              <a:t>6</a:t>
            </a:fld>
            <a:endParaRPr lang="en-US"/>
          </a:p>
        </p:txBody>
      </p:sp>
    </p:spTree>
    <p:extLst>
      <p:ext uri="{BB962C8B-B14F-4D97-AF65-F5344CB8AC3E}">
        <p14:creationId xmlns:p14="http://schemas.microsoft.com/office/powerpoint/2010/main" val="824836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573F-5B78-3E49-BB90-8DE64D16EDD3}"/>
              </a:ext>
            </a:extLst>
          </p:cNvPr>
          <p:cNvSpPr>
            <a:spLocks noGrp="1"/>
          </p:cNvSpPr>
          <p:nvPr>
            <p:ph type="title"/>
          </p:nvPr>
        </p:nvSpPr>
        <p:spPr/>
        <p:txBody>
          <a:bodyPr/>
          <a:lstStyle/>
          <a:p>
            <a:r>
              <a:rPr lang="en-US" dirty="0"/>
              <a:t>First: Briefly Set the Context</a:t>
            </a:r>
          </a:p>
        </p:txBody>
      </p:sp>
      <p:sp>
        <p:nvSpPr>
          <p:cNvPr id="3" name="Subtitle 2">
            <a:extLst>
              <a:ext uri="{FF2B5EF4-FFF2-40B4-BE49-F238E27FC236}">
                <a16:creationId xmlns:a16="http://schemas.microsoft.com/office/drawing/2014/main" id="{943A1663-3F27-944A-B5D6-C6D10F5FE0C4}"/>
              </a:ext>
            </a:extLst>
          </p:cNvPr>
          <p:cNvSpPr>
            <a:spLocks noGrp="1"/>
          </p:cNvSpPr>
          <p:nvPr>
            <p:ph sz="quarter" idx="10"/>
          </p:nvPr>
        </p:nvSpPr>
        <p:spPr/>
        <p:txBody>
          <a:bodyPr>
            <a:normAutofit/>
          </a:bodyPr>
          <a:lstStyle/>
          <a:p>
            <a:pPr marL="0" indent="0">
              <a:spcAft>
                <a:spcPts val="600"/>
              </a:spcAft>
              <a:buNone/>
            </a:pPr>
            <a:r>
              <a:rPr lang="en-US" sz="2400" dirty="0"/>
              <a:t>Start with a brief description of what’s in the image or diagram.</a:t>
            </a:r>
          </a:p>
          <a:p>
            <a:pPr marL="0" indent="0">
              <a:spcAft>
                <a:spcPts val="200"/>
              </a:spcAft>
              <a:buNone/>
            </a:pPr>
            <a:r>
              <a:rPr lang="en-US" sz="2400" dirty="0"/>
              <a:t>For example, is it a:</a:t>
            </a:r>
          </a:p>
          <a:p>
            <a:pPr marL="285750" indent="-285750">
              <a:spcAft>
                <a:spcPts val="200"/>
              </a:spcAft>
              <a:buClr>
                <a:schemeClr val="bg1"/>
              </a:buClr>
              <a:buFont typeface="Arial" panose="020B0604020202020204" pitchFamily="34" charset="0"/>
              <a:buChar char="•"/>
            </a:pPr>
            <a:r>
              <a:rPr lang="en-US" sz="2400" dirty="0"/>
              <a:t>Bar graph</a:t>
            </a:r>
          </a:p>
          <a:p>
            <a:pPr marL="285750" indent="-285750">
              <a:spcAft>
                <a:spcPts val="200"/>
              </a:spcAft>
              <a:buClr>
                <a:schemeClr val="bg1"/>
              </a:buClr>
              <a:buFont typeface="Arial" panose="020B0604020202020204" pitchFamily="34" charset="0"/>
              <a:buChar char="•"/>
            </a:pPr>
            <a:r>
              <a:rPr lang="en-US" sz="2400" dirty="0"/>
              <a:t>Cross section</a:t>
            </a:r>
          </a:p>
          <a:p>
            <a:pPr marL="285750" indent="-285750">
              <a:spcAft>
                <a:spcPts val="200"/>
              </a:spcAft>
              <a:buClr>
                <a:schemeClr val="bg1"/>
              </a:buClr>
              <a:buFont typeface="Arial" panose="020B0604020202020204" pitchFamily="34" charset="0"/>
              <a:buChar char="•"/>
            </a:pPr>
            <a:r>
              <a:rPr lang="en-US" sz="2400" dirty="0"/>
              <a:t>Histogram</a:t>
            </a:r>
          </a:p>
          <a:p>
            <a:pPr marL="285750" indent="-285750">
              <a:spcAft>
                <a:spcPts val="200"/>
              </a:spcAft>
              <a:buClr>
                <a:schemeClr val="bg1"/>
              </a:buClr>
              <a:buFont typeface="Arial" panose="020B0604020202020204" pitchFamily="34" charset="0"/>
              <a:buChar char="•"/>
            </a:pPr>
            <a:r>
              <a:rPr lang="en-US" sz="2400" dirty="0"/>
              <a:t>Line graph</a:t>
            </a:r>
          </a:p>
          <a:p>
            <a:pPr marL="285750" indent="-285750">
              <a:spcAft>
                <a:spcPts val="200"/>
              </a:spcAft>
              <a:buClr>
                <a:schemeClr val="bg1"/>
              </a:buClr>
              <a:buFont typeface="Arial" panose="020B0604020202020204" pitchFamily="34" charset="0"/>
              <a:buChar char="•"/>
            </a:pPr>
            <a:r>
              <a:rPr lang="en-US" sz="2400" dirty="0"/>
              <a:t>Map</a:t>
            </a:r>
          </a:p>
          <a:p>
            <a:pPr marL="285750" indent="-285750">
              <a:spcAft>
                <a:spcPts val="200"/>
              </a:spcAft>
              <a:buClr>
                <a:schemeClr val="bg1"/>
              </a:buClr>
              <a:buFont typeface="Arial" panose="020B0604020202020204" pitchFamily="34" charset="0"/>
              <a:buChar char="•"/>
            </a:pPr>
            <a:r>
              <a:rPr lang="en-US" sz="2400" dirty="0"/>
              <a:t>Scatter plot</a:t>
            </a:r>
          </a:p>
          <a:p>
            <a:pPr marL="285750" indent="-285750">
              <a:spcAft>
                <a:spcPts val="200"/>
              </a:spcAft>
              <a:buClr>
                <a:schemeClr val="bg1"/>
              </a:buClr>
              <a:buFont typeface="Arial" panose="020B0604020202020204" pitchFamily="34" charset="0"/>
              <a:buChar char="•"/>
            </a:pPr>
            <a:r>
              <a:rPr lang="en-US" sz="2400" dirty="0"/>
              <a:t>Etc.</a:t>
            </a:r>
          </a:p>
        </p:txBody>
      </p:sp>
      <p:sp>
        <p:nvSpPr>
          <p:cNvPr id="4" name="Slide Number Placeholder 3">
            <a:extLst>
              <a:ext uri="{FF2B5EF4-FFF2-40B4-BE49-F238E27FC236}">
                <a16:creationId xmlns:a16="http://schemas.microsoft.com/office/drawing/2014/main" id="{FB82A187-262C-4E07-9BDF-984C0BC2F60B}"/>
              </a:ext>
            </a:extLst>
          </p:cNvPr>
          <p:cNvSpPr>
            <a:spLocks noGrp="1"/>
          </p:cNvSpPr>
          <p:nvPr>
            <p:ph type="sldNum" sz="quarter" idx="11"/>
          </p:nvPr>
        </p:nvSpPr>
        <p:spPr/>
        <p:txBody>
          <a:bodyPr/>
          <a:lstStyle/>
          <a:p>
            <a:fld id="{CCCA1E73-8E84-49CD-93F4-B3B8626091A0}" type="slidenum">
              <a:rPr lang="en-US" smtClean="0"/>
              <a:pPr/>
              <a:t>60</a:t>
            </a:fld>
            <a:endParaRPr lang="en-US"/>
          </a:p>
        </p:txBody>
      </p:sp>
    </p:spTree>
    <p:extLst>
      <p:ext uri="{BB962C8B-B14F-4D97-AF65-F5344CB8AC3E}">
        <p14:creationId xmlns:p14="http://schemas.microsoft.com/office/powerpoint/2010/main" val="2506432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8E66-DB86-764A-9DF8-2BD9D319469F}"/>
              </a:ext>
            </a:extLst>
          </p:cNvPr>
          <p:cNvSpPr>
            <a:spLocks noGrp="1"/>
          </p:cNvSpPr>
          <p:nvPr>
            <p:ph type="title"/>
          </p:nvPr>
        </p:nvSpPr>
        <p:spPr/>
        <p:txBody>
          <a:bodyPr>
            <a:normAutofit/>
          </a:bodyPr>
          <a:lstStyle/>
          <a:p>
            <a:r>
              <a:rPr lang="en-US" sz="2600" dirty="0"/>
              <a:t>Describe the Features and Their Design Techniques</a:t>
            </a:r>
          </a:p>
        </p:txBody>
      </p:sp>
      <p:sp>
        <p:nvSpPr>
          <p:cNvPr id="3" name="Subtitle 2">
            <a:extLst>
              <a:ext uri="{FF2B5EF4-FFF2-40B4-BE49-F238E27FC236}">
                <a16:creationId xmlns:a16="http://schemas.microsoft.com/office/drawing/2014/main" id="{D58EC5EA-CC91-134F-A1E3-FCF34D55671F}"/>
              </a:ext>
            </a:extLst>
          </p:cNvPr>
          <p:cNvSpPr>
            <a:spLocks noGrp="1"/>
          </p:cNvSpPr>
          <p:nvPr>
            <p:ph sz="quarter" idx="10"/>
          </p:nvPr>
        </p:nvSpPr>
        <p:spPr/>
        <p:txBody>
          <a:bodyPr>
            <a:noAutofit/>
          </a:bodyPr>
          <a:lstStyle/>
          <a:p>
            <a:pPr marL="0" indent="0">
              <a:spcAft>
                <a:spcPts val="800"/>
              </a:spcAft>
              <a:buNone/>
            </a:pPr>
            <a:r>
              <a:rPr lang="en-US" sz="2400" dirty="0"/>
              <a:t>Examples:</a:t>
            </a:r>
          </a:p>
          <a:p>
            <a:pPr marL="342900" indent="-342900">
              <a:spcAft>
                <a:spcPts val="800"/>
              </a:spcAft>
              <a:buClr>
                <a:schemeClr val="bg1"/>
              </a:buClr>
              <a:buFont typeface="Arial" panose="020B0604020202020204" pitchFamily="34" charset="0"/>
              <a:buChar char="•"/>
            </a:pPr>
            <a:r>
              <a:rPr lang="en-US" sz="2400" dirty="0"/>
              <a:t>Let readers know of how features in the graphic are labeled (Is a key used? How are braille labels placed relative to objects?)</a:t>
            </a:r>
          </a:p>
          <a:p>
            <a:pPr marL="342900" indent="-342900">
              <a:spcAft>
                <a:spcPts val="800"/>
              </a:spcAft>
              <a:buClr>
                <a:schemeClr val="bg1"/>
              </a:buClr>
              <a:buFont typeface="Arial" panose="020B0604020202020204" pitchFamily="34" charset="0"/>
              <a:buChar char="•"/>
            </a:pPr>
            <a:r>
              <a:rPr lang="en-US" sz="2400" dirty="0"/>
              <a:t>Explain if leader lines or arrows are used to connect labels to features as the added lines can create confusion</a:t>
            </a:r>
          </a:p>
          <a:p>
            <a:pPr marL="342900" indent="-342900">
              <a:spcAft>
                <a:spcPts val="800"/>
              </a:spcAft>
              <a:buClr>
                <a:schemeClr val="bg1"/>
              </a:buClr>
              <a:buFont typeface="Arial" panose="020B0604020202020204" pitchFamily="34" charset="0"/>
              <a:buChar char="•"/>
            </a:pPr>
            <a:r>
              <a:rPr lang="en-US" sz="2400" dirty="0"/>
              <a:t>Describe other potentially confusing or distracting features (large areas of fill textures with parallel lines, tight spacing, uncommon use of line types, etc.)</a:t>
            </a:r>
          </a:p>
        </p:txBody>
      </p:sp>
      <p:sp>
        <p:nvSpPr>
          <p:cNvPr id="4" name="Slide Number Placeholder 3">
            <a:extLst>
              <a:ext uri="{FF2B5EF4-FFF2-40B4-BE49-F238E27FC236}">
                <a16:creationId xmlns:a16="http://schemas.microsoft.com/office/drawing/2014/main" id="{C7DC33B8-3F4F-43CE-93A1-9DCC9874BEF4}"/>
              </a:ext>
            </a:extLst>
          </p:cNvPr>
          <p:cNvSpPr>
            <a:spLocks noGrp="1"/>
          </p:cNvSpPr>
          <p:nvPr>
            <p:ph type="sldNum" sz="quarter" idx="11"/>
          </p:nvPr>
        </p:nvSpPr>
        <p:spPr/>
        <p:txBody>
          <a:bodyPr/>
          <a:lstStyle/>
          <a:p>
            <a:fld id="{CCCA1E73-8E84-49CD-93F4-B3B8626091A0}" type="slidenum">
              <a:rPr lang="en-US" smtClean="0"/>
              <a:pPr/>
              <a:t>61</a:t>
            </a:fld>
            <a:endParaRPr lang="en-US"/>
          </a:p>
        </p:txBody>
      </p:sp>
    </p:spTree>
    <p:extLst>
      <p:ext uri="{BB962C8B-B14F-4D97-AF65-F5344CB8AC3E}">
        <p14:creationId xmlns:p14="http://schemas.microsoft.com/office/powerpoint/2010/main" val="2088392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8A47E-A99A-B34A-8199-A597091A1912}"/>
              </a:ext>
            </a:extLst>
          </p:cNvPr>
          <p:cNvSpPr>
            <a:spLocks noGrp="1"/>
          </p:cNvSpPr>
          <p:nvPr>
            <p:ph type="title"/>
          </p:nvPr>
        </p:nvSpPr>
        <p:spPr/>
        <p:txBody>
          <a:bodyPr/>
          <a:lstStyle/>
          <a:p>
            <a:r>
              <a:rPr lang="en-US" dirty="0"/>
              <a:t>Use Consistent Terms </a:t>
            </a:r>
          </a:p>
        </p:txBody>
      </p:sp>
      <p:sp>
        <p:nvSpPr>
          <p:cNvPr id="3" name="Subtitle 2">
            <a:extLst>
              <a:ext uri="{FF2B5EF4-FFF2-40B4-BE49-F238E27FC236}">
                <a16:creationId xmlns:a16="http://schemas.microsoft.com/office/drawing/2014/main" id="{4B5A54F3-556A-7344-B236-42F7B639F7B1}"/>
              </a:ext>
            </a:extLst>
          </p:cNvPr>
          <p:cNvSpPr>
            <a:spLocks noGrp="1"/>
          </p:cNvSpPr>
          <p:nvPr>
            <p:ph sz="quarter" idx="10"/>
          </p:nvPr>
        </p:nvSpPr>
        <p:spPr/>
        <p:txBody>
          <a:bodyPr>
            <a:normAutofit/>
          </a:bodyPr>
          <a:lstStyle/>
          <a:p>
            <a:pPr marL="342900" indent="-342900">
              <a:spcAft>
                <a:spcPts val="1200"/>
              </a:spcAft>
              <a:buClr>
                <a:schemeClr val="bg1"/>
              </a:buClr>
              <a:buFont typeface="Arial" panose="020B0604020202020204" pitchFamily="34" charset="0"/>
              <a:buChar char="•"/>
            </a:pPr>
            <a:r>
              <a:rPr lang="en-US" sz="2400" dirty="0"/>
              <a:t>Line widths: “thin”, “medium”, “thick”</a:t>
            </a:r>
          </a:p>
          <a:p>
            <a:pPr marL="342900" indent="-342900">
              <a:spcAft>
                <a:spcPts val="1200"/>
              </a:spcAft>
              <a:buClr>
                <a:schemeClr val="bg1"/>
              </a:buClr>
              <a:buFont typeface="Arial" panose="020B0604020202020204" pitchFamily="34" charset="0"/>
              <a:buChar char="•"/>
            </a:pPr>
            <a:r>
              <a:rPr lang="en-US" sz="2400" dirty="0"/>
              <a:t>Line types: “solid”, “dashed”, “dotted”, “dot-dashed”, etc.</a:t>
            </a:r>
          </a:p>
          <a:p>
            <a:pPr marL="342900" indent="-342900">
              <a:spcAft>
                <a:spcPts val="1200"/>
              </a:spcAft>
              <a:buClr>
                <a:schemeClr val="bg1"/>
              </a:buClr>
              <a:buFont typeface="Arial" panose="020B0604020202020204" pitchFamily="34" charset="0"/>
              <a:buChar char="•"/>
            </a:pPr>
            <a:r>
              <a:rPr lang="en-US" sz="2400" dirty="0"/>
              <a:t>Points or dots: “solid circle”, “hollow circle”, “small cross”, etc.</a:t>
            </a:r>
          </a:p>
          <a:p>
            <a:pPr marL="342900" indent="-342900">
              <a:spcAft>
                <a:spcPts val="600"/>
              </a:spcAft>
              <a:buClr>
                <a:schemeClr val="bg1"/>
              </a:buClr>
              <a:buFont typeface="Arial" panose="020B0604020202020204" pitchFamily="34" charset="0"/>
              <a:buChar char="•"/>
            </a:pPr>
            <a:r>
              <a:rPr lang="en-US" sz="2400" dirty="0"/>
              <a:t>Textures: </a:t>
            </a:r>
          </a:p>
          <a:p>
            <a:pPr marL="692150" indent="-342900">
              <a:spcAft>
                <a:spcPts val="200"/>
              </a:spcAft>
              <a:buClr>
                <a:schemeClr val="bg1"/>
              </a:buClr>
              <a:buFont typeface="Arial" panose="020B0604020202020204" pitchFamily="34" charset="0"/>
              <a:buChar char="‒"/>
            </a:pPr>
            <a:r>
              <a:rPr lang="en-US" sz="2400" dirty="0"/>
              <a:t>It’s best to provide a key. Mention that a feature is textured, and then be sure to refer to the key. </a:t>
            </a:r>
          </a:p>
          <a:p>
            <a:pPr marL="692150" indent="-342900">
              <a:spcAft>
                <a:spcPts val="0"/>
              </a:spcAft>
              <a:buClr>
                <a:schemeClr val="bg1"/>
              </a:buClr>
              <a:buFont typeface="Arial" panose="020B0604020202020204" pitchFamily="34" charset="0"/>
              <a:buChar char="‒"/>
            </a:pPr>
            <a:r>
              <a:rPr lang="en-US" sz="2400" dirty="0"/>
              <a:t>Otherwise, be sure to develop standard texture fills and consistently use descriptive names for how they feel (horizontal line pattern, vertical line pattern, dot pattern, etc.)</a:t>
            </a:r>
          </a:p>
        </p:txBody>
      </p:sp>
      <p:sp>
        <p:nvSpPr>
          <p:cNvPr id="4" name="Slide Number Placeholder 3">
            <a:extLst>
              <a:ext uri="{FF2B5EF4-FFF2-40B4-BE49-F238E27FC236}">
                <a16:creationId xmlns:a16="http://schemas.microsoft.com/office/drawing/2014/main" id="{97273C1F-30E1-45E7-8C2B-7F51999B74B9}"/>
              </a:ext>
            </a:extLst>
          </p:cNvPr>
          <p:cNvSpPr>
            <a:spLocks noGrp="1"/>
          </p:cNvSpPr>
          <p:nvPr>
            <p:ph type="sldNum" sz="quarter" idx="11"/>
          </p:nvPr>
        </p:nvSpPr>
        <p:spPr/>
        <p:txBody>
          <a:bodyPr/>
          <a:lstStyle/>
          <a:p>
            <a:fld id="{CCCA1E73-8E84-49CD-93F4-B3B8626091A0}" type="slidenum">
              <a:rPr lang="en-US" smtClean="0"/>
              <a:pPr/>
              <a:t>62</a:t>
            </a:fld>
            <a:endParaRPr lang="en-US"/>
          </a:p>
        </p:txBody>
      </p:sp>
    </p:spTree>
    <p:extLst>
      <p:ext uri="{BB962C8B-B14F-4D97-AF65-F5344CB8AC3E}">
        <p14:creationId xmlns:p14="http://schemas.microsoft.com/office/powerpoint/2010/main" val="220518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81F5-FD86-D14B-B471-A0F6566A6B8E}"/>
              </a:ext>
            </a:extLst>
          </p:cNvPr>
          <p:cNvSpPr>
            <a:spLocks noGrp="1"/>
          </p:cNvSpPr>
          <p:nvPr>
            <p:ph type="title"/>
          </p:nvPr>
        </p:nvSpPr>
        <p:spPr/>
        <p:txBody>
          <a:bodyPr/>
          <a:lstStyle/>
          <a:p>
            <a:r>
              <a:rPr lang="en-US" dirty="0"/>
              <a:t>Make Design Details Obvious </a:t>
            </a:r>
          </a:p>
        </p:txBody>
      </p:sp>
      <p:sp>
        <p:nvSpPr>
          <p:cNvPr id="3" name="Subtitle 2">
            <a:extLst>
              <a:ext uri="{FF2B5EF4-FFF2-40B4-BE49-F238E27FC236}">
                <a16:creationId xmlns:a16="http://schemas.microsoft.com/office/drawing/2014/main" id="{27CEEB8A-DFB5-714E-85A0-0E41613B57B1}"/>
              </a:ext>
            </a:extLst>
          </p:cNvPr>
          <p:cNvSpPr>
            <a:spLocks noGrp="1"/>
          </p:cNvSpPr>
          <p:nvPr>
            <p:ph sz="quarter" idx="10"/>
          </p:nvPr>
        </p:nvSpPr>
        <p:spPr/>
        <p:txBody>
          <a:bodyPr>
            <a:normAutofit/>
          </a:bodyPr>
          <a:lstStyle/>
          <a:p>
            <a:pPr marL="0" indent="0">
              <a:buNone/>
            </a:pPr>
            <a:r>
              <a:rPr lang="en-US" sz="2400" dirty="0"/>
              <a:t>For example:</a:t>
            </a:r>
          </a:p>
          <a:p>
            <a:pPr marL="231775" indent="0">
              <a:buNone/>
            </a:pPr>
            <a:r>
              <a:rPr lang="en-US" sz="2400" dirty="0"/>
              <a:t>If two different circle types (solid vs. hollow, etc.) were used to distinguish two data sets then make that explicit.</a:t>
            </a:r>
          </a:p>
        </p:txBody>
      </p:sp>
      <p:sp>
        <p:nvSpPr>
          <p:cNvPr id="4" name="Slide Number Placeholder 3">
            <a:extLst>
              <a:ext uri="{FF2B5EF4-FFF2-40B4-BE49-F238E27FC236}">
                <a16:creationId xmlns:a16="http://schemas.microsoft.com/office/drawing/2014/main" id="{B15ACC9F-A0E5-415B-8BA7-51037514FC22}"/>
              </a:ext>
            </a:extLst>
          </p:cNvPr>
          <p:cNvSpPr>
            <a:spLocks noGrp="1"/>
          </p:cNvSpPr>
          <p:nvPr>
            <p:ph type="sldNum" sz="quarter" idx="11"/>
          </p:nvPr>
        </p:nvSpPr>
        <p:spPr/>
        <p:txBody>
          <a:bodyPr/>
          <a:lstStyle/>
          <a:p>
            <a:fld id="{CCCA1E73-8E84-49CD-93F4-B3B8626091A0}" type="slidenum">
              <a:rPr lang="en-US" smtClean="0"/>
              <a:pPr/>
              <a:t>63</a:t>
            </a:fld>
            <a:endParaRPr lang="en-US"/>
          </a:p>
        </p:txBody>
      </p:sp>
    </p:spTree>
    <p:extLst>
      <p:ext uri="{BB962C8B-B14F-4D97-AF65-F5344CB8AC3E}">
        <p14:creationId xmlns:p14="http://schemas.microsoft.com/office/powerpoint/2010/main" val="2679099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F313-6640-DE47-8A73-D6FA18074F5C}"/>
              </a:ext>
            </a:extLst>
          </p:cNvPr>
          <p:cNvSpPr>
            <a:spLocks noGrp="1"/>
          </p:cNvSpPr>
          <p:nvPr>
            <p:ph type="title"/>
          </p:nvPr>
        </p:nvSpPr>
        <p:spPr/>
        <p:txBody>
          <a:bodyPr>
            <a:normAutofit fontScale="90000"/>
          </a:bodyPr>
          <a:lstStyle/>
          <a:p>
            <a:r>
              <a:rPr lang="en-US" dirty="0"/>
              <a:t>Ensure Important Features Are Not Overlooked</a:t>
            </a:r>
          </a:p>
        </p:txBody>
      </p:sp>
      <p:sp>
        <p:nvSpPr>
          <p:cNvPr id="3" name="Subtitle 2">
            <a:extLst>
              <a:ext uri="{FF2B5EF4-FFF2-40B4-BE49-F238E27FC236}">
                <a16:creationId xmlns:a16="http://schemas.microsoft.com/office/drawing/2014/main" id="{8E205EDB-FF7F-0046-A997-113D05950D07}"/>
              </a:ext>
            </a:extLst>
          </p:cNvPr>
          <p:cNvSpPr>
            <a:spLocks noGrp="1"/>
          </p:cNvSpPr>
          <p:nvPr>
            <p:ph sz="quarter" idx="10"/>
          </p:nvPr>
        </p:nvSpPr>
        <p:spPr/>
        <p:txBody>
          <a:bodyPr>
            <a:normAutofit/>
          </a:bodyPr>
          <a:lstStyle/>
          <a:p>
            <a:pPr marL="342900" indent="-342900">
              <a:spcAft>
                <a:spcPts val="1000"/>
              </a:spcAft>
              <a:buClr>
                <a:schemeClr val="bg1"/>
              </a:buClr>
              <a:buFont typeface="Arial" panose="020B0604020202020204" pitchFamily="34" charset="0"/>
              <a:buChar char="•"/>
            </a:pPr>
            <a:r>
              <a:rPr lang="en-US" sz="2400" dirty="0"/>
              <a:t>Don’t assume the student has a systematic approach for reading tactile graphics</a:t>
            </a:r>
          </a:p>
          <a:p>
            <a:pPr marL="342900" indent="-342900">
              <a:spcAft>
                <a:spcPts val="1000"/>
              </a:spcAft>
              <a:buClr>
                <a:schemeClr val="bg1"/>
              </a:buClr>
              <a:buFont typeface="Arial" panose="020B0604020202020204" pitchFamily="34" charset="0"/>
              <a:buChar char="•"/>
            </a:pPr>
            <a:r>
              <a:rPr lang="en-US" sz="2400" dirty="0"/>
              <a:t>Provide clues on how to approach the tactile graphic if the reader may benefit from exploring the diagram via a particular approach</a:t>
            </a:r>
          </a:p>
          <a:p>
            <a:pPr marL="342900" indent="-342900">
              <a:spcAft>
                <a:spcPts val="1000"/>
              </a:spcAft>
              <a:buClr>
                <a:schemeClr val="bg1"/>
              </a:buClr>
              <a:buFont typeface="Arial" panose="020B0604020202020204" pitchFamily="34" charset="0"/>
              <a:buChar char="•"/>
            </a:pPr>
            <a:r>
              <a:rPr lang="en-US" sz="2400" dirty="0"/>
              <a:t>Be sure to cover each prominent feature to assist the reader in perceiving the entire diagram:</a:t>
            </a:r>
          </a:p>
          <a:p>
            <a:pPr marL="696912" indent="-342900">
              <a:spcAft>
                <a:spcPts val="1000"/>
              </a:spcAft>
              <a:buClr>
                <a:schemeClr val="bg1"/>
              </a:buClr>
              <a:buFont typeface="Arial" panose="020B0604020202020204" pitchFamily="34" charset="0"/>
              <a:buChar char="‒"/>
            </a:pPr>
            <a:r>
              <a:rPr lang="en-US" sz="2400" dirty="0"/>
              <a:t>Locate it</a:t>
            </a:r>
          </a:p>
          <a:p>
            <a:pPr marL="696912" indent="-342900">
              <a:spcAft>
                <a:spcPts val="1000"/>
              </a:spcAft>
              <a:buClr>
                <a:schemeClr val="bg1"/>
              </a:buClr>
              <a:buFont typeface="Arial" panose="020B0604020202020204" pitchFamily="34" charset="0"/>
              <a:buChar char="‒"/>
            </a:pPr>
            <a:r>
              <a:rPr lang="en-US" sz="2400" dirty="0"/>
              <a:t>Describe it</a:t>
            </a:r>
          </a:p>
          <a:p>
            <a:pPr marL="696912" indent="-342900">
              <a:spcAft>
                <a:spcPts val="0"/>
              </a:spcAft>
              <a:buClr>
                <a:schemeClr val="bg1"/>
              </a:buClr>
              <a:buFont typeface="Arial" panose="020B0604020202020204" pitchFamily="34" charset="0"/>
              <a:buChar char="‒"/>
            </a:pPr>
            <a:r>
              <a:rPr lang="en-US" sz="2400" dirty="0"/>
              <a:t>Discuss its role in the image</a:t>
            </a:r>
          </a:p>
        </p:txBody>
      </p:sp>
      <p:sp>
        <p:nvSpPr>
          <p:cNvPr id="4" name="Slide Number Placeholder 3">
            <a:extLst>
              <a:ext uri="{FF2B5EF4-FFF2-40B4-BE49-F238E27FC236}">
                <a16:creationId xmlns:a16="http://schemas.microsoft.com/office/drawing/2014/main" id="{A88953CB-3056-437F-8929-A5510363143B}"/>
              </a:ext>
            </a:extLst>
          </p:cNvPr>
          <p:cNvSpPr>
            <a:spLocks noGrp="1"/>
          </p:cNvSpPr>
          <p:nvPr>
            <p:ph type="sldNum" sz="quarter" idx="11"/>
          </p:nvPr>
        </p:nvSpPr>
        <p:spPr/>
        <p:txBody>
          <a:bodyPr/>
          <a:lstStyle/>
          <a:p>
            <a:fld id="{CCCA1E73-8E84-49CD-93F4-B3B8626091A0}" type="slidenum">
              <a:rPr lang="en-US" smtClean="0"/>
              <a:pPr/>
              <a:t>64</a:t>
            </a:fld>
            <a:endParaRPr lang="en-US"/>
          </a:p>
        </p:txBody>
      </p:sp>
    </p:spTree>
    <p:extLst>
      <p:ext uri="{BB962C8B-B14F-4D97-AF65-F5344CB8AC3E}">
        <p14:creationId xmlns:p14="http://schemas.microsoft.com/office/powerpoint/2010/main" val="2363678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0C53-41A3-6D43-936E-2E82CF293CB0}"/>
              </a:ext>
            </a:extLst>
          </p:cNvPr>
          <p:cNvSpPr>
            <a:spLocks noGrp="1"/>
          </p:cNvSpPr>
          <p:nvPr>
            <p:ph type="ctrTitle"/>
          </p:nvPr>
        </p:nvSpPr>
        <p:spPr/>
        <p:txBody>
          <a:bodyPr>
            <a:normAutofit/>
          </a:bodyPr>
          <a:lstStyle/>
          <a:p>
            <a:r>
              <a:rPr lang="en-US" dirty="0"/>
              <a:t>Describe How the Design Differs from the Original</a:t>
            </a:r>
          </a:p>
        </p:txBody>
      </p:sp>
      <p:sp>
        <p:nvSpPr>
          <p:cNvPr id="3" name="Subtitle 2">
            <a:extLst>
              <a:ext uri="{FF2B5EF4-FFF2-40B4-BE49-F238E27FC236}">
                <a16:creationId xmlns:a16="http://schemas.microsoft.com/office/drawing/2014/main" id="{D52258CE-C7B2-2544-A324-734D7FB253C0}"/>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Was the image broken up into multiple tactile graphics?</a:t>
            </a:r>
          </a:p>
          <a:p>
            <a:pPr marL="342900" indent="-342900">
              <a:buClr>
                <a:schemeClr val="bg1"/>
              </a:buClr>
              <a:buFont typeface="Arial" panose="020B0604020202020204" pitchFamily="34" charset="0"/>
              <a:buChar char="•"/>
            </a:pPr>
            <a:r>
              <a:rPr lang="en-US" sz="2400" dirty="0"/>
              <a:t>Were textures or line types used to represent what was originally conveyed by color or other visual attribute?</a:t>
            </a:r>
          </a:p>
          <a:p>
            <a:pPr marL="342900" indent="-342900">
              <a:buClr>
                <a:schemeClr val="bg1"/>
              </a:buClr>
              <a:buFont typeface="Arial" panose="020B0604020202020204" pitchFamily="34" charset="0"/>
              <a:buChar char="•"/>
            </a:pPr>
            <a:r>
              <a:rPr lang="en-US" sz="2400" dirty="0"/>
              <a:t>Was a 3D image converted into a cross section?</a:t>
            </a:r>
          </a:p>
          <a:p>
            <a:pPr marL="342900" indent="-342900">
              <a:spcAft>
                <a:spcPts val="0"/>
              </a:spcAft>
              <a:buClr>
                <a:schemeClr val="bg1"/>
              </a:buClr>
              <a:buFont typeface="Arial" panose="020B0604020202020204" pitchFamily="34" charset="0"/>
              <a:buChar char="•"/>
            </a:pPr>
            <a:r>
              <a:rPr lang="en-US" sz="2400" dirty="0"/>
              <a:t>What details were removed? Were two trains on a railroad track rendered as two rectangles placed above a dashed line?</a:t>
            </a:r>
          </a:p>
        </p:txBody>
      </p:sp>
      <p:sp>
        <p:nvSpPr>
          <p:cNvPr id="4" name="Slide Number Placeholder 3">
            <a:extLst>
              <a:ext uri="{FF2B5EF4-FFF2-40B4-BE49-F238E27FC236}">
                <a16:creationId xmlns:a16="http://schemas.microsoft.com/office/drawing/2014/main" id="{D4455A4C-CB3D-4F7B-AB1B-C8AF7B242DBD}"/>
              </a:ext>
            </a:extLst>
          </p:cNvPr>
          <p:cNvSpPr>
            <a:spLocks noGrp="1"/>
          </p:cNvSpPr>
          <p:nvPr>
            <p:ph type="sldNum" sz="quarter" idx="11"/>
          </p:nvPr>
        </p:nvSpPr>
        <p:spPr/>
        <p:txBody>
          <a:bodyPr/>
          <a:lstStyle/>
          <a:p>
            <a:fld id="{CCCA1E73-8E84-49CD-93F4-B3B8626091A0}" type="slidenum">
              <a:rPr lang="en-US" smtClean="0"/>
              <a:pPr/>
              <a:t>65</a:t>
            </a:fld>
            <a:endParaRPr lang="en-US"/>
          </a:p>
        </p:txBody>
      </p:sp>
    </p:spTree>
    <p:extLst>
      <p:ext uri="{BB962C8B-B14F-4D97-AF65-F5344CB8AC3E}">
        <p14:creationId xmlns:p14="http://schemas.microsoft.com/office/powerpoint/2010/main" val="600244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63DD-C820-2449-90DD-510CBD01071E}"/>
              </a:ext>
            </a:extLst>
          </p:cNvPr>
          <p:cNvSpPr>
            <a:spLocks noGrp="1"/>
          </p:cNvSpPr>
          <p:nvPr>
            <p:ph type="title"/>
          </p:nvPr>
        </p:nvSpPr>
        <p:spPr/>
        <p:txBody>
          <a:bodyPr/>
          <a:lstStyle/>
          <a:p>
            <a:r>
              <a:rPr lang="en-US" dirty="0"/>
              <a:t>The Usual Image Description Cautions</a:t>
            </a:r>
          </a:p>
        </p:txBody>
      </p:sp>
      <p:sp>
        <p:nvSpPr>
          <p:cNvPr id="3" name="Subtitle 2">
            <a:extLst>
              <a:ext uri="{FF2B5EF4-FFF2-40B4-BE49-F238E27FC236}">
                <a16:creationId xmlns:a16="http://schemas.microsoft.com/office/drawing/2014/main" id="{C40C8A39-E37C-0F41-BB07-E894521E348C}"/>
              </a:ext>
            </a:extLst>
          </p:cNvPr>
          <p:cNvSpPr>
            <a:spLocks noGrp="1"/>
          </p:cNvSpPr>
          <p:nvPr>
            <p:ph sz="quarter" idx="10"/>
          </p:nvPr>
        </p:nvSpPr>
        <p:spPr/>
        <p:txBody>
          <a:bodyPr>
            <a:normAutofit/>
          </a:bodyPr>
          <a:lstStyle/>
          <a:p>
            <a:pPr marL="342900" indent="-342900">
              <a:spcAft>
                <a:spcPts val="1400"/>
              </a:spcAft>
              <a:buClr>
                <a:schemeClr val="bg1"/>
              </a:buClr>
              <a:buFont typeface="Arial" panose="020B0604020202020204" pitchFamily="34" charset="0"/>
              <a:buChar char="•"/>
            </a:pPr>
            <a:r>
              <a:rPr lang="en-US" sz="2400" dirty="0"/>
              <a:t>Be as concise as possible!</a:t>
            </a:r>
          </a:p>
          <a:p>
            <a:pPr marL="342900" indent="-342900">
              <a:spcAft>
                <a:spcPts val="1400"/>
              </a:spcAft>
              <a:buClr>
                <a:schemeClr val="bg1"/>
              </a:buClr>
              <a:buFont typeface="Arial" panose="020B0604020202020204" pitchFamily="34" charset="0"/>
              <a:buChar char="•"/>
            </a:pPr>
            <a:r>
              <a:rPr lang="en-US" sz="2400" dirty="0"/>
              <a:t>Avoid jargon outside of the material’s domain</a:t>
            </a:r>
          </a:p>
          <a:p>
            <a:pPr marL="342900" indent="-342900">
              <a:spcAft>
                <a:spcPts val="1400"/>
              </a:spcAft>
              <a:buClr>
                <a:schemeClr val="bg1"/>
              </a:buClr>
              <a:buFont typeface="Arial" panose="020B0604020202020204" pitchFamily="34" charset="0"/>
              <a:buChar char="•"/>
            </a:pPr>
            <a:r>
              <a:rPr lang="en-US" sz="2400" dirty="0"/>
              <a:t>Be careful when choosing to include identity information</a:t>
            </a:r>
          </a:p>
          <a:p>
            <a:pPr marL="342900" indent="-342900">
              <a:spcAft>
                <a:spcPts val="1400"/>
              </a:spcAft>
              <a:buClr>
                <a:schemeClr val="bg1"/>
              </a:buClr>
              <a:buFont typeface="Arial" panose="020B0604020202020204" pitchFamily="34" charset="0"/>
              <a:buChar char="•"/>
            </a:pPr>
            <a:r>
              <a:rPr lang="en-US" sz="2400" dirty="0"/>
              <a:t>Include all relevant details and avoid biasing the reader</a:t>
            </a:r>
          </a:p>
          <a:p>
            <a:pPr marL="342900" indent="-342900">
              <a:spcAft>
                <a:spcPts val="1400"/>
              </a:spcAft>
              <a:buClr>
                <a:schemeClr val="bg1"/>
              </a:buClr>
              <a:buFont typeface="Arial" panose="020B0604020202020204" pitchFamily="34" charset="0"/>
              <a:buChar char="•"/>
            </a:pPr>
            <a:r>
              <a:rPr lang="en-US" sz="2400" dirty="0"/>
              <a:t>Check for accuracy!</a:t>
            </a:r>
            <a:endParaRPr lang="en-US" dirty="0"/>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A4BA5D2-05D5-42A8-ACC7-2D54420AFA01}"/>
              </a:ext>
            </a:extLst>
          </p:cNvPr>
          <p:cNvSpPr>
            <a:spLocks noGrp="1"/>
          </p:cNvSpPr>
          <p:nvPr>
            <p:ph type="sldNum" sz="quarter" idx="11"/>
          </p:nvPr>
        </p:nvSpPr>
        <p:spPr/>
        <p:txBody>
          <a:bodyPr/>
          <a:lstStyle/>
          <a:p>
            <a:fld id="{CCCA1E73-8E84-49CD-93F4-B3B8626091A0}" type="slidenum">
              <a:rPr lang="en-US" smtClean="0"/>
              <a:pPr/>
              <a:t>66</a:t>
            </a:fld>
            <a:endParaRPr lang="en-US"/>
          </a:p>
        </p:txBody>
      </p:sp>
    </p:spTree>
    <p:extLst>
      <p:ext uri="{BB962C8B-B14F-4D97-AF65-F5344CB8AC3E}">
        <p14:creationId xmlns:p14="http://schemas.microsoft.com/office/powerpoint/2010/main" val="2867726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C44C-7D95-7041-994C-4B2DC8A0C27A}"/>
              </a:ext>
            </a:extLst>
          </p:cNvPr>
          <p:cNvSpPr>
            <a:spLocks noGrp="1"/>
          </p:cNvSpPr>
          <p:nvPr>
            <p:ph type="title"/>
          </p:nvPr>
        </p:nvSpPr>
        <p:spPr/>
        <p:txBody>
          <a:bodyPr/>
          <a:lstStyle/>
          <a:p>
            <a:r>
              <a:rPr lang="en-US" dirty="0"/>
              <a:t>Overall Benefits</a:t>
            </a:r>
          </a:p>
        </p:txBody>
      </p:sp>
      <p:sp>
        <p:nvSpPr>
          <p:cNvPr id="3" name="Subtitle 2">
            <a:extLst>
              <a:ext uri="{FF2B5EF4-FFF2-40B4-BE49-F238E27FC236}">
                <a16:creationId xmlns:a16="http://schemas.microsoft.com/office/drawing/2014/main" id="{7EBB3F79-7541-F343-BB44-723D0F2C28FD}"/>
              </a:ext>
            </a:extLst>
          </p:cNvPr>
          <p:cNvSpPr>
            <a:spLocks noGrp="1"/>
          </p:cNvSpPr>
          <p:nvPr>
            <p:ph sz="quarter" idx="10"/>
          </p:nvPr>
        </p:nvSpPr>
        <p:spPr/>
        <p:txBody>
          <a:bodyPr>
            <a:normAutofit/>
          </a:bodyPr>
          <a:lstStyle/>
          <a:p>
            <a:pPr marL="342900" indent="-342900">
              <a:spcAft>
                <a:spcPts val="1200"/>
              </a:spcAft>
              <a:buClr>
                <a:schemeClr val="bg1"/>
              </a:buClr>
              <a:buFont typeface="Arial" panose="020B0604020202020204" pitchFamily="34" charset="0"/>
              <a:buChar char="•"/>
            </a:pPr>
            <a:r>
              <a:rPr lang="en-US" sz="2400" dirty="0"/>
              <a:t>Increases reader confidence and independence – Less need for sighted assistance</a:t>
            </a:r>
          </a:p>
          <a:p>
            <a:pPr marL="342900" indent="-342900">
              <a:spcAft>
                <a:spcPts val="1200"/>
              </a:spcAft>
              <a:buClr>
                <a:schemeClr val="bg1"/>
              </a:buClr>
              <a:buFont typeface="Arial" panose="020B0604020202020204" pitchFamily="34" charset="0"/>
              <a:buChar char="•"/>
            </a:pPr>
            <a:r>
              <a:rPr lang="en-US" sz="2400" dirty="0"/>
              <a:t>Speeds the perception of tactile graphics</a:t>
            </a:r>
          </a:p>
          <a:p>
            <a:pPr marL="342900" indent="-342900">
              <a:spcAft>
                <a:spcPts val="1200"/>
              </a:spcAft>
              <a:buClr>
                <a:schemeClr val="bg1"/>
              </a:buClr>
              <a:buFont typeface="Arial" panose="020B0604020202020204" pitchFamily="34" charset="0"/>
              <a:buChar char="•"/>
            </a:pPr>
            <a:r>
              <a:rPr lang="en-US" sz="2400" dirty="0"/>
              <a:t>Helps to ensure all prominent features are discovered and understood</a:t>
            </a:r>
          </a:p>
          <a:p>
            <a:pPr marL="342900" indent="-342900">
              <a:spcAft>
                <a:spcPts val="1200"/>
              </a:spcAft>
              <a:buClr>
                <a:schemeClr val="bg1"/>
              </a:buClr>
              <a:buFont typeface="Arial" panose="020B0604020202020204" pitchFamily="34" charset="0"/>
              <a:buChar char="•"/>
            </a:pPr>
            <a:r>
              <a:rPr lang="en-US" sz="2400" dirty="0"/>
              <a:t>Helps keep reader motivated – decreases cognitive burden, reduces confusion, stress, and exhaustion</a:t>
            </a:r>
          </a:p>
          <a:p>
            <a:pPr marL="342900" indent="-342900">
              <a:spcAft>
                <a:spcPts val="1200"/>
              </a:spcAft>
              <a:buClr>
                <a:schemeClr val="bg1"/>
              </a:buClr>
              <a:buFont typeface="Arial" panose="020B0604020202020204" pitchFamily="34" charset="0"/>
              <a:buChar char="•"/>
            </a:pPr>
            <a:r>
              <a:rPr lang="en-US" sz="2400" dirty="0"/>
              <a:t>Maintains investment made in production of the tactile graphic</a:t>
            </a:r>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95F184D-71D8-4F90-A99B-5B8AFD235237}"/>
              </a:ext>
            </a:extLst>
          </p:cNvPr>
          <p:cNvSpPr>
            <a:spLocks noGrp="1"/>
          </p:cNvSpPr>
          <p:nvPr>
            <p:ph type="sldNum" sz="quarter" idx="11"/>
          </p:nvPr>
        </p:nvSpPr>
        <p:spPr/>
        <p:txBody>
          <a:bodyPr/>
          <a:lstStyle/>
          <a:p>
            <a:fld id="{CCCA1E73-8E84-49CD-93F4-B3B8626091A0}" type="slidenum">
              <a:rPr lang="en-US" smtClean="0"/>
              <a:pPr/>
              <a:t>67</a:t>
            </a:fld>
            <a:endParaRPr lang="en-US"/>
          </a:p>
        </p:txBody>
      </p:sp>
    </p:spTree>
    <p:extLst>
      <p:ext uri="{BB962C8B-B14F-4D97-AF65-F5344CB8AC3E}">
        <p14:creationId xmlns:p14="http://schemas.microsoft.com/office/powerpoint/2010/main" val="4097591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D7E6-AAA2-414E-9E4F-2BE2E3D99FD6}"/>
              </a:ext>
            </a:extLst>
          </p:cNvPr>
          <p:cNvSpPr>
            <a:spLocks noGrp="1"/>
          </p:cNvSpPr>
          <p:nvPr>
            <p:ph type="title"/>
          </p:nvPr>
        </p:nvSpPr>
        <p:spPr/>
        <p:txBody>
          <a:bodyPr/>
          <a:lstStyle/>
          <a:p>
            <a:r>
              <a:rPr lang="en-US" dirty="0"/>
              <a:t>When Are Tactile Tours Helpful?</a:t>
            </a:r>
          </a:p>
        </p:txBody>
      </p:sp>
      <p:sp>
        <p:nvSpPr>
          <p:cNvPr id="3" name="Subtitle 2">
            <a:extLst>
              <a:ext uri="{FF2B5EF4-FFF2-40B4-BE49-F238E27FC236}">
                <a16:creationId xmlns:a16="http://schemas.microsoft.com/office/drawing/2014/main" id="{2FB2014E-A038-7149-B9B7-DD30DDC08E6D}"/>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Given the benefits of tactile tours, we feel they are always needed in order to fulfill the ADA’s standard of providing “substantially equivalent ease of use”.</a:t>
            </a:r>
          </a:p>
          <a:p>
            <a:pPr marL="342900" indent="-342900">
              <a:buFont typeface="Arial" panose="020B0604020202020204" pitchFamily="34" charset="0"/>
              <a:buChar char="•"/>
            </a:pPr>
            <a:r>
              <a:rPr lang="en-US" sz="2400" dirty="0"/>
              <a:t>Think of how easily sighted users can take in an image at a glance vs. the challenge in perceiving abstracted tactile representations.</a:t>
            </a:r>
          </a:p>
        </p:txBody>
      </p:sp>
      <p:sp>
        <p:nvSpPr>
          <p:cNvPr id="4" name="Slide Number Placeholder 3">
            <a:extLst>
              <a:ext uri="{FF2B5EF4-FFF2-40B4-BE49-F238E27FC236}">
                <a16:creationId xmlns:a16="http://schemas.microsoft.com/office/drawing/2014/main" id="{E21A53B1-E3B7-4B2A-B4B8-2447CBCF8DA5}"/>
              </a:ext>
            </a:extLst>
          </p:cNvPr>
          <p:cNvSpPr>
            <a:spLocks noGrp="1"/>
          </p:cNvSpPr>
          <p:nvPr>
            <p:ph type="sldNum" sz="quarter" idx="11"/>
          </p:nvPr>
        </p:nvSpPr>
        <p:spPr/>
        <p:txBody>
          <a:bodyPr/>
          <a:lstStyle/>
          <a:p>
            <a:fld id="{CCCA1E73-8E84-49CD-93F4-B3B8626091A0}" type="slidenum">
              <a:rPr lang="en-US" smtClean="0"/>
              <a:pPr/>
              <a:t>68</a:t>
            </a:fld>
            <a:endParaRPr lang="en-US"/>
          </a:p>
        </p:txBody>
      </p:sp>
    </p:spTree>
    <p:extLst>
      <p:ext uri="{BB962C8B-B14F-4D97-AF65-F5344CB8AC3E}">
        <p14:creationId xmlns:p14="http://schemas.microsoft.com/office/powerpoint/2010/main" val="82456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7CD8-DE85-D75D-31C9-BB9238DFABF5}"/>
              </a:ext>
            </a:extLst>
          </p:cNvPr>
          <p:cNvSpPr>
            <a:spLocks noGrp="1"/>
          </p:cNvSpPr>
          <p:nvPr>
            <p:ph type="ctrTitle"/>
          </p:nvPr>
        </p:nvSpPr>
        <p:spPr/>
        <p:txBody>
          <a:bodyPr>
            <a:normAutofit/>
          </a:bodyPr>
          <a:lstStyle/>
          <a:p>
            <a:r>
              <a:rPr lang="en-US" dirty="0"/>
              <a:t>Understanding Needs: User Personas</a:t>
            </a:r>
          </a:p>
        </p:txBody>
      </p:sp>
      <p:sp>
        <p:nvSpPr>
          <p:cNvPr id="3" name="Content Placeholder 2">
            <a:extLst>
              <a:ext uri="{FF2B5EF4-FFF2-40B4-BE49-F238E27FC236}">
                <a16:creationId xmlns:a16="http://schemas.microsoft.com/office/drawing/2014/main" id="{6DEF1D37-EE09-5326-34BF-E6938312F1BA}"/>
              </a:ext>
            </a:extLst>
          </p:cNvPr>
          <p:cNvSpPr>
            <a:spLocks noGrp="1"/>
          </p:cNvSpPr>
          <p:nvPr>
            <p:ph sz="quarter" idx="10"/>
          </p:nvPr>
        </p:nvSpPr>
        <p:spPr>
          <a:xfrm>
            <a:off x="252412" y="1049982"/>
            <a:ext cx="8639176" cy="5049838"/>
          </a:xfrm>
        </p:spPr>
        <p:txBody>
          <a:bodyPr>
            <a:normAutofit lnSpcReduction="10000"/>
          </a:bodyPr>
          <a:lstStyle/>
          <a:p>
            <a:pPr marL="285750" indent="-285750">
              <a:spcAft>
                <a:spcPts val="1200"/>
              </a:spcAft>
              <a:buFont typeface="Arial" panose="020B0604020202020204" pitchFamily="34" charset="0"/>
              <a:buChar char="•"/>
            </a:pPr>
            <a:r>
              <a:rPr lang="en-US" sz="2400" dirty="0"/>
              <a:t>Students with physical limitations:</a:t>
            </a:r>
          </a:p>
          <a:p>
            <a:pPr marL="742950" lvl="1" indent="-285750">
              <a:spcAft>
                <a:spcPts val="1200"/>
              </a:spcAft>
              <a:buFont typeface="Wingdings" panose="05000000000000000000" pitchFamily="2" charset="2"/>
              <a:buChar char="§"/>
            </a:pPr>
            <a:r>
              <a:rPr lang="en-US" sz="2400" dirty="0"/>
              <a:t>Writing / manipulating STEM content via speech</a:t>
            </a:r>
          </a:p>
          <a:p>
            <a:pPr marL="285750" indent="-285750">
              <a:spcAft>
                <a:spcPts val="1200"/>
              </a:spcAft>
              <a:buFont typeface="Arial" panose="020B0604020202020204" pitchFamily="34" charset="0"/>
              <a:buChar char="•"/>
            </a:pPr>
            <a:r>
              <a:rPr lang="en-US" sz="2400" dirty="0"/>
              <a:t>Students with cognitive impairments:</a:t>
            </a:r>
          </a:p>
          <a:p>
            <a:pPr marL="742950" lvl="1" indent="-285750">
              <a:spcAft>
                <a:spcPts val="1200"/>
              </a:spcAft>
              <a:buFont typeface="Wingdings" panose="05000000000000000000" pitchFamily="2" charset="2"/>
              <a:buChar char="§"/>
            </a:pPr>
            <a:r>
              <a:rPr lang="en-US" sz="2400" dirty="0"/>
              <a:t>Reading &amp; perceiving STEM content</a:t>
            </a:r>
          </a:p>
          <a:p>
            <a:pPr marL="742950" lvl="1" indent="-285750">
              <a:spcAft>
                <a:spcPts val="1200"/>
              </a:spcAft>
              <a:buFont typeface="Wingdings" panose="05000000000000000000" pitchFamily="2" charset="2"/>
              <a:buChar char="§"/>
            </a:pPr>
            <a:r>
              <a:rPr lang="en-US" sz="2400" dirty="0"/>
              <a:t>Writing / manipulating STEM content</a:t>
            </a:r>
          </a:p>
          <a:p>
            <a:pPr marL="285750" indent="-285750">
              <a:spcAft>
                <a:spcPts val="1200"/>
              </a:spcAft>
              <a:buFont typeface="Arial" panose="020B0604020202020204" pitchFamily="34" charset="0"/>
              <a:buChar char="•"/>
            </a:pPr>
            <a:r>
              <a:rPr lang="en-US" sz="2400" dirty="0"/>
              <a:t>Students with visual impairments:</a:t>
            </a:r>
          </a:p>
          <a:p>
            <a:pPr marL="742950" lvl="1" indent="-285750">
              <a:spcAft>
                <a:spcPts val="1200"/>
              </a:spcAft>
              <a:buFont typeface="Wingdings" panose="05000000000000000000" pitchFamily="2" charset="2"/>
              <a:buChar char="§"/>
            </a:pPr>
            <a:r>
              <a:rPr lang="en-US" sz="2400" dirty="0"/>
              <a:t>Total blindness knows braille &amp; a math braille standard</a:t>
            </a:r>
          </a:p>
          <a:p>
            <a:pPr marL="742950" lvl="1" indent="-285750">
              <a:spcAft>
                <a:spcPts val="1200"/>
              </a:spcAft>
              <a:buFont typeface="Wingdings" panose="05000000000000000000" pitchFamily="2" charset="2"/>
              <a:buChar char="§"/>
            </a:pPr>
            <a:r>
              <a:rPr lang="en-US" sz="2400" dirty="0"/>
              <a:t>Total blindness does not know braille </a:t>
            </a:r>
          </a:p>
          <a:p>
            <a:pPr marL="742950" lvl="1" indent="-285750">
              <a:spcAft>
                <a:spcPts val="1200"/>
              </a:spcAft>
              <a:buFont typeface="Wingdings" panose="05000000000000000000" pitchFamily="2" charset="2"/>
              <a:buChar char="§"/>
            </a:pPr>
            <a:r>
              <a:rPr lang="en-US" sz="2400" dirty="0"/>
              <a:t>Total blindness with loss of feeling in fingers</a:t>
            </a:r>
          </a:p>
          <a:p>
            <a:pPr marL="742950" lvl="1" indent="-285750">
              <a:spcAft>
                <a:spcPts val="1200"/>
              </a:spcAft>
              <a:buFont typeface="Wingdings" panose="05000000000000000000" pitchFamily="2" charset="2"/>
              <a:buChar char="§"/>
            </a:pPr>
            <a:r>
              <a:rPr lang="en-US" sz="2400" dirty="0"/>
              <a:t>Low vision and not a screen reader user</a:t>
            </a:r>
          </a:p>
          <a:p>
            <a:pPr marL="285750" indent="-285750">
              <a:spcAft>
                <a:spcPts val="0"/>
              </a:spcAft>
              <a:buFont typeface="Arial" panose="020B0604020202020204" pitchFamily="34" charset="0"/>
              <a:buChar char="•"/>
            </a:pPr>
            <a:endParaRPr lang="en-US" dirty="0"/>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A27F72FA-A05F-F343-D28E-74E096A51A89}"/>
              </a:ext>
            </a:extLst>
          </p:cNvPr>
          <p:cNvSpPr>
            <a:spLocks noGrp="1"/>
          </p:cNvSpPr>
          <p:nvPr>
            <p:ph type="sldNum" sz="quarter" idx="11"/>
          </p:nvPr>
        </p:nvSpPr>
        <p:spPr/>
        <p:txBody>
          <a:bodyPr/>
          <a:lstStyle/>
          <a:p>
            <a:fld id="{CCCA1E73-8E84-49CD-93F4-B3B8626091A0}" type="slidenum">
              <a:rPr lang="en-US" smtClean="0"/>
              <a:pPr/>
              <a:t>7</a:t>
            </a:fld>
            <a:endParaRPr lang="en-US"/>
          </a:p>
        </p:txBody>
      </p:sp>
    </p:spTree>
    <p:extLst>
      <p:ext uri="{BB962C8B-B14F-4D97-AF65-F5344CB8AC3E}">
        <p14:creationId xmlns:p14="http://schemas.microsoft.com/office/powerpoint/2010/main" val="823618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AACD-B2CF-A6A4-4910-AB12C29E6FA6}"/>
              </a:ext>
            </a:extLst>
          </p:cNvPr>
          <p:cNvSpPr>
            <a:spLocks noGrp="1"/>
          </p:cNvSpPr>
          <p:nvPr>
            <p:ph type="title"/>
          </p:nvPr>
        </p:nvSpPr>
        <p:spPr/>
        <p:txBody>
          <a:bodyPr/>
          <a:lstStyle/>
          <a:p>
            <a:r>
              <a:rPr lang="en-US" dirty="0"/>
              <a:t>Where Does it STEM from?</a:t>
            </a:r>
          </a:p>
        </p:txBody>
      </p:sp>
      <p:sp>
        <p:nvSpPr>
          <p:cNvPr id="3" name="Content Placeholder 2">
            <a:extLst>
              <a:ext uri="{FF2B5EF4-FFF2-40B4-BE49-F238E27FC236}">
                <a16:creationId xmlns:a16="http://schemas.microsoft.com/office/drawing/2014/main" id="{6A54102E-2548-F7E5-D8CB-7835F08B02C1}"/>
              </a:ext>
            </a:extLst>
          </p:cNvPr>
          <p:cNvSpPr>
            <a:spLocks noGrp="1"/>
          </p:cNvSpPr>
          <p:nvPr>
            <p:ph sz="quarter" idx="10"/>
          </p:nvPr>
        </p:nvSpPr>
        <p:spPr/>
        <p:txBody>
          <a:bodyPr/>
          <a:lstStyle/>
          <a:p>
            <a:r>
              <a:rPr lang="en-US" dirty="0"/>
              <a:t>Places where STEM content is found includes:</a:t>
            </a:r>
          </a:p>
          <a:p>
            <a:pPr marL="342900" indent="-342900">
              <a:buClr>
                <a:schemeClr val="bg1"/>
              </a:buClr>
              <a:buFont typeface="Arial" panose="020B0604020202020204" pitchFamily="34" charset="0"/>
              <a:buChar char="•"/>
            </a:pPr>
            <a:r>
              <a:rPr lang="en-US" dirty="0"/>
              <a:t>Textbooks and/or Digital Learning Tools (DLTs)</a:t>
            </a:r>
          </a:p>
          <a:p>
            <a:pPr marL="342900" indent="-342900">
              <a:buClr>
                <a:schemeClr val="bg1"/>
              </a:buClr>
              <a:buFont typeface="Arial" panose="020B0604020202020204" pitchFamily="34" charset="0"/>
              <a:buChar char="•"/>
            </a:pPr>
            <a:r>
              <a:rPr lang="en-US" dirty="0"/>
              <a:t>Handwritten notes</a:t>
            </a:r>
          </a:p>
          <a:p>
            <a:pPr marL="342900" indent="-342900">
              <a:buClr>
                <a:schemeClr val="bg1"/>
              </a:buClr>
              <a:buFont typeface="Arial" panose="020B0604020202020204" pitchFamily="34" charset="0"/>
              <a:buChar char="•"/>
            </a:pPr>
            <a:r>
              <a:rPr lang="en-US" dirty="0"/>
              <a:t>Chalk boards / whiteboards</a:t>
            </a:r>
          </a:p>
          <a:p>
            <a:pPr marL="342900" indent="-342900">
              <a:buClr>
                <a:schemeClr val="bg1"/>
              </a:buClr>
              <a:buFont typeface="Arial" panose="020B0604020202020204" pitchFamily="34" charset="0"/>
              <a:buChar char="•"/>
            </a:pPr>
            <a:r>
              <a:rPr lang="en-US" dirty="0"/>
              <a:t>Google Docs, Microsoft Word, PPTs</a:t>
            </a:r>
          </a:p>
          <a:p>
            <a:pPr marL="342900" indent="-342900">
              <a:buClr>
                <a:schemeClr val="bg1"/>
              </a:buClr>
              <a:buFont typeface="Arial" panose="020B0604020202020204" pitchFamily="34" charset="0"/>
              <a:buChar char="•"/>
            </a:pPr>
            <a:r>
              <a:rPr lang="en-US" dirty="0"/>
              <a:t>Slide Presentations (PowerPoints etc.)</a:t>
            </a:r>
          </a:p>
          <a:p>
            <a:pPr marL="342900" indent="-342900">
              <a:buClr>
                <a:schemeClr val="bg1"/>
              </a:buClr>
              <a:buFont typeface="Arial" panose="020B0604020202020204" pitchFamily="34" charset="0"/>
              <a:buChar char="•"/>
            </a:pPr>
            <a:r>
              <a:rPr lang="en-US" dirty="0"/>
              <a:t>Web pages, LMS content </a:t>
            </a:r>
          </a:p>
          <a:p>
            <a:endParaRPr lang="en-US" dirty="0"/>
          </a:p>
        </p:txBody>
      </p:sp>
      <p:sp>
        <p:nvSpPr>
          <p:cNvPr id="4" name="Slide Number Placeholder 3">
            <a:extLst>
              <a:ext uri="{FF2B5EF4-FFF2-40B4-BE49-F238E27FC236}">
                <a16:creationId xmlns:a16="http://schemas.microsoft.com/office/drawing/2014/main" id="{7D8CB6A8-C61B-BFA0-56D9-C1AF5B458895}"/>
              </a:ext>
            </a:extLst>
          </p:cNvPr>
          <p:cNvSpPr>
            <a:spLocks noGrp="1"/>
          </p:cNvSpPr>
          <p:nvPr>
            <p:ph type="sldNum" sz="quarter" idx="11"/>
          </p:nvPr>
        </p:nvSpPr>
        <p:spPr/>
        <p:txBody>
          <a:bodyPr/>
          <a:lstStyle/>
          <a:p>
            <a:fld id="{CCCA1E73-8E84-49CD-93F4-B3B8626091A0}" type="slidenum">
              <a:rPr lang="en-US" smtClean="0"/>
              <a:pPr/>
              <a:t>8</a:t>
            </a:fld>
            <a:endParaRPr lang="en-US"/>
          </a:p>
        </p:txBody>
      </p:sp>
    </p:spTree>
    <p:extLst>
      <p:ext uri="{BB962C8B-B14F-4D97-AF65-F5344CB8AC3E}">
        <p14:creationId xmlns:p14="http://schemas.microsoft.com/office/powerpoint/2010/main" val="188196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69BD-1014-4875-A3DA-0C696E730FD9}"/>
              </a:ext>
            </a:extLst>
          </p:cNvPr>
          <p:cNvSpPr>
            <a:spLocks noGrp="1"/>
          </p:cNvSpPr>
          <p:nvPr>
            <p:ph type="title"/>
          </p:nvPr>
        </p:nvSpPr>
        <p:spPr/>
        <p:txBody>
          <a:bodyPr/>
          <a:lstStyle/>
          <a:p>
            <a:r>
              <a:rPr lang="en-US" dirty="0"/>
              <a:t>It’s Also Working With STEM Content</a:t>
            </a:r>
          </a:p>
        </p:txBody>
      </p:sp>
      <p:sp>
        <p:nvSpPr>
          <p:cNvPr id="3" name="Content Placeholder 2">
            <a:extLst>
              <a:ext uri="{FF2B5EF4-FFF2-40B4-BE49-F238E27FC236}">
                <a16:creationId xmlns:a16="http://schemas.microsoft.com/office/drawing/2014/main" id="{484EA57F-9FF8-4D1F-9543-80E2B7A1BA9A}"/>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dirty="0"/>
              <a:t>Working through math other STEM problems</a:t>
            </a:r>
          </a:p>
          <a:p>
            <a:pPr marL="342900" indent="-342900">
              <a:buClr>
                <a:schemeClr val="bg1"/>
              </a:buClr>
              <a:buFont typeface="Arial" panose="020B0604020202020204" pitchFamily="34" charset="0"/>
              <a:buChar char="•"/>
            </a:pPr>
            <a:r>
              <a:rPr lang="en-US" dirty="0"/>
              <a:t>Sharing STEM content and collaborating with others</a:t>
            </a:r>
          </a:p>
          <a:p>
            <a:pPr marL="342900" indent="-342900">
              <a:buClr>
                <a:schemeClr val="bg1"/>
              </a:buClr>
              <a:buFont typeface="Arial" panose="020B0604020202020204" pitchFamily="34" charset="0"/>
              <a:buChar char="•"/>
            </a:pPr>
            <a:r>
              <a:rPr lang="en-US" dirty="0"/>
              <a:t>Turning in STEM homework in traditional print formats</a:t>
            </a:r>
          </a:p>
          <a:p>
            <a:pPr marL="342900" indent="-342900">
              <a:buClr>
                <a:schemeClr val="bg1"/>
              </a:buClr>
              <a:buFont typeface="Arial" panose="020B0604020202020204" pitchFamily="34" charset="0"/>
              <a:buChar char="•"/>
            </a:pPr>
            <a:r>
              <a:rPr lang="en-US" dirty="0"/>
              <a:t>Being able to show your work</a:t>
            </a:r>
          </a:p>
        </p:txBody>
      </p:sp>
      <p:sp>
        <p:nvSpPr>
          <p:cNvPr id="4" name="Slide Number Placeholder 3">
            <a:extLst>
              <a:ext uri="{FF2B5EF4-FFF2-40B4-BE49-F238E27FC236}">
                <a16:creationId xmlns:a16="http://schemas.microsoft.com/office/drawing/2014/main" id="{B2B97C8E-4D86-4A70-B827-1EE8F63D82BC}"/>
              </a:ext>
            </a:extLst>
          </p:cNvPr>
          <p:cNvSpPr>
            <a:spLocks noGrp="1"/>
          </p:cNvSpPr>
          <p:nvPr>
            <p:ph type="sldNum" sz="quarter" idx="11"/>
          </p:nvPr>
        </p:nvSpPr>
        <p:spPr/>
        <p:txBody>
          <a:bodyPr/>
          <a:lstStyle/>
          <a:p>
            <a:fld id="{CCCA1E73-8E84-49CD-93F4-B3B8626091A0}" type="slidenum">
              <a:rPr lang="en-US" smtClean="0"/>
              <a:pPr/>
              <a:t>9</a:t>
            </a:fld>
            <a:endParaRPr lang="en-US"/>
          </a:p>
        </p:txBody>
      </p:sp>
    </p:spTree>
    <p:extLst>
      <p:ext uri="{BB962C8B-B14F-4D97-AF65-F5344CB8AC3E}">
        <p14:creationId xmlns:p14="http://schemas.microsoft.com/office/powerpoint/2010/main" val="1100531763"/>
      </p:ext>
    </p:extLst>
  </p:cSld>
  <p:clrMapOvr>
    <a:masterClrMapping/>
  </p:clrMapOvr>
</p:sld>
</file>

<file path=ppt/theme/theme1.xml><?xml version="1.0" encoding="utf-8"?>
<a:theme xmlns:a="http://schemas.openxmlformats.org/drawingml/2006/main" name="Main">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EA0D6"/>
      </a:hlink>
      <a:folHlink>
        <a:srgbClr val="3EA0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4DCF6A4586FA4991CF421231B024A5" ma:contentTypeVersion="12" ma:contentTypeDescription="Create a new document." ma:contentTypeScope="" ma:versionID="57787a2c2bc9ce6476fd7ce189575f01">
  <xsd:schema xmlns:xsd="http://www.w3.org/2001/XMLSchema" xmlns:xs="http://www.w3.org/2001/XMLSchema" xmlns:p="http://schemas.microsoft.com/office/2006/metadata/properties" xmlns:ns2="1209ccb1-1ba9-49c1-b21c-57698013a74d" xmlns:ns3="0e9f4f7a-58bf-433b-8230-0801f1ed4cc2" targetNamespace="http://schemas.microsoft.com/office/2006/metadata/properties" ma:root="true" ma:fieldsID="322dcc78188d56465479393af813041e" ns2:_="" ns3:_="">
    <xsd:import namespace="1209ccb1-1ba9-49c1-b21c-57698013a74d"/>
    <xsd:import namespace="0e9f4f7a-58bf-433b-8230-0801f1ed4c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9ccb1-1ba9-49c1-b21c-57698013a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9f4f7a-58bf-433b-8230-0801f1ed4c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438C8384-B177-4DFA-BF7C-A502B6136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9ccb1-1ba9-49c1-b21c-57698013a74d"/>
    <ds:schemaRef ds:uri="0e9f4f7a-58bf-433b-8230-0801f1ed4c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0e9f4f7a-58bf-433b-8230-0801f1ed4cc2"/>
    <ds:schemaRef ds:uri="http://purl.org/dc/elements/1.1/"/>
    <ds:schemaRef ds:uri="http://schemas.openxmlformats.org/package/2006/metadata/core-properties"/>
    <ds:schemaRef ds:uri="http://www.w3.org/XML/1998/namespace"/>
    <ds:schemaRef ds:uri="1209ccb1-1ba9-49c1-b21c-57698013a74d"/>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11645</TotalTime>
  <Words>4643</Words>
  <Application>Microsoft Office PowerPoint</Application>
  <PresentationFormat>On-screen Show (4:3)</PresentationFormat>
  <Paragraphs>435</Paragraphs>
  <Slides>68</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Cambria Math</vt:lpstr>
      <vt:lpstr>Courier New</vt:lpstr>
      <vt:lpstr>Verdana</vt:lpstr>
      <vt:lpstr>Wingdings</vt:lpstr>
      <vt:lpstr>Main</vt:lpstr>
      <vt:lpstr>Does it STEM? A look at technologies for accessible  math and science notation</vt:lpstr>
      <vt:lpstr>Available Resources</vt:lpstr>
      <vt:lpstr>Presenters</vt:lpstr>
      <vt:lpstr>Who is Here?  Participant Introductions</vt:lpstr>
      <vt:lpstr>Today’s Agenda</vt:lpstr>
      <vt:lpstr>Group Discussion: A Scenario</vt:lpstr>
      <vt:lpstr>Understanding Needs: User Personas</vt:lpstr>
      <vt:lpstr>Where Does it STEM from?</vt:lpstr>
      <vt:lpstr>It’s Also Working With STEM Content</vt:lpstr>
      <vt:lpstr>What Are Some Examples of Challenges Your Students Have Encountered?</vt:lpstr>
      <vt:lpstr>Braille</vt:lpstr>
      <vt:lpstr>Nemeth Braille Code for Mathematics and Science Notation</vt:lpstr>
      <vt:lpstr>The Nemeth “Green Book”</vt:lpstr>
      <vt:lpstr>Yellow Book</vt:lpstr>
      <vt:lpstr>Braille Codes for Math and Science Notations</vt:lpstr>
      <vt:lpstr>Unified English Braille</vt:lpstr>
      <vt:lpstr>It’s No Longer One Math Braille Code</vt:lpstr>
      <vt:lpstr>UEB with Nemeth</vt:lpstr>
      <vt:lpstr>To UEB or Nemeth Be?</vt:lpstr>
      <vt:lpstr>To UEB or Nemeth Be? So, Which One?</vt:lpstr>
      <vt:lpstr>Learning Nemeth Braille</vt:lpstr>
      <vt:lpstr>Project INSPIRE</vt:lpstr>
      <vt:lpstr>The TSBVI UEB With Nemeth Course</vt:lpstr>
      <vt:lpstr>NFB Nemeth Code Transcribing Course</vt:lpstr>
      <vt:lpstr>The Pearson Nemeth Curriculum</vt:lpstr>
      <vt:lpstr>The Pearson Nemeth Symbol Library</vt:lpstr>
      <vt:lpstr>The Online APH Nemeth Tutorial</vt:lpstr>
      <vt:lpstr>Nemeth References Aids</vt:lpstr>
      <vt:lpstr>Sources for Nemeth Reference Aids</vt:lpstr>
      <vt:lpstr>Images</vt:lpstr>
      <vt:lpstr>Some images can be described using text:</vt:lpstr>
      <vt:lpstr>Resources for Describing STEM Images</vt:lpstr>
      <vt:lpstr>General Image Description Concepts</vt:lpstr>
      <vt:lpstr>General Image Description Concepts (2)</vt:lpstr>
      <vt:lpstr>Guidelines for Describing Images for Assessments</vt:lpstr>
      <vt:lpstr>Image Description for Assessments Resources</vt:lpstr>
      <vt:lpstr>However, some images really do “say a million words”</vt:lpstr>
      <vt:lpstr>BANA’s Produce Tactile Graphic Decision Flow Chart</vt:lpstr>
      <vt:lpstr>BANA’s Produce Tactile Graphic Decision Flow Chart (2)</vt:lpstr>
      <vt:lpstr>BANA’s Produce Tactile Graphic Decision Flow Chart (3)</vt:lpstr>
      <vt:lpstr>Tactile Graphic for the Previous Image</vt:lpstr>
      <vt:lpstr>So, What Are Tactile Graphics?</vt:lpstr>
      <vt:lpstr>Exploring Tactile Graphics by Touch Only (without eyesight)</vt:lpstr>
      <vt:lpstr>The “No Peeking!” Tactile Graphic Challenge</vt:lpstr>
      <vt:lpstr>Hints for the Tactile Challenge</vt:lpstr>
      <vt:lpstr>Answers: Images Used as Tactile Graphics</vt:lpstr>
      <vt:lpstr>The Problem with Tactile Graphics</vt:lpstr>
      <vt:lpstr>Research Confirms Tactile Graphics Are Problematic</vt:lpstr>
      <vt:lpstr>Research Confirms Tactile Graphics Are Problematic (2)</vt:lpstr>
      <vt:lpstr>Found inspiration in two works:</vt:lpstr>
      <vt:lpstr>Our Answer: Tactile Tours  A Specialized Text-based Image Description</vt:lpstr>
      <vt:lpstr>Goals for a Tactile Tour</vt:lpstr>
      <vt:lpstr>Not just a Legend or Typical Transcriber’s Note</vt:lpstr>
      <vt:lpstr>Example Calculus Tactile Graphic</vt:lpstr>
      <vt:lpstr>The Corresponding Original Image</vt:lpstr>
      <vt:lpstr>Corresponding Tactile Tour</vt:lpstr>
      <vt:lpstr>Creating Tactile Tours</vt:lpstr>
      <vt:lpstr>Tactile Tours = Carefully Designed Briefings</vt:lpstr>
      <vt:lpstr>Tactile Tours = Carefully Designed Briefing</vt:lpstr>
      <vt:lpstr>First: Briefly Set the Context</vt:lpstr>
      <vt:lpstr>Describe the Features and Their Design Techniques</vt:lpstr>
      <vt:lpstr>Use Consistent Terms </vt:lpstr>
      <vt:lpstr>Make Design Details Obvious </vt:lpstr>
      <vt:lpstr>Ensure Important Features Are Not Overlooked</vt:lpstr>
      <vt:lpstr>Describe How the Design Differs from the Original</vt:lpstr>
      <vt:lpstr>The Usual Image Description Cautions</vt:lpstr>
      <vt:lpstr>Overall Benefits</vt:lpstr>
      <vt:lpstr>When Are Tactile Tours Helpful?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V261 Technology in Public Affairs</dc:title>
  <dc:creator>Brian Richwine</dc:creator>
  <cp:lastModifiedBy>Richwine, Brian L</cp:lastModifiedBy>
  <cp:revision>84</cp:revision>
  <dcterms:created xsi:type="dcterms:W3CDTF">2020-09-01T01:48:58Z</dcterms:created>
  <dcterms:modified xsi:type="dcterms:W3CDTF">2022-11-15T00:26:43Z</dcterms:modified>
</cp:coreProperties>
</file>