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embeddedFontLst>
    <p:embeddedFont>
      <p:font typeface="Roboto Slab"/>
      <p:regular r:id="rId27"/>
      <p:bold r:id="rId28"/>
    </p:embeddedFont>
    <p:embeddedFont>
      <p:font typeface="Roboto"/>
      <p:regular r:id="rId29"/>
      <p:bold r:id="rId30"/>
      <p:italic r:id="rId31"/>
      <p:boldItalic r:id="rId32"/>
    </p:embeddedFont>
    <p:embeddedFont>
      <p:font typeface="Proxima Nova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h9k7h95KezGENAcIpVnsSTgvkO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Slab-bold.fntdata"/><Relationship Id="rId27" Type="http://schemas.openxmlformats.org/officeDocument/2006/relationships/font" Target="fonts/RobotoSlab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8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https://www.youtube.com/watch?v=13tnjh3dZw4</a:t>
            </a:r>
            <a:endParaRPr/>
          </a:p>
        </p:txBody>
      </p:sp>
      <p:sp>
        <p:nvSpPr>
          <p:cNvPr id="65" name="Google Shape;65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https://www.youtube.com/watch?v=DykZEOV5wD4</a:t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9ae16e2c6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89ae16e2c6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2033066" y="896807"/>
            <a:ext cx="1442132" cy="1499897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4"/>
          <p:cNvSpPr/>
          <p:nvPr/>
        </p:nvSpPr>
        <p:spPr>
          <a:xfrm rot="10800000">
            <a:off x="8716785" y="4457270"/>
            <a:ext cx="1442132" cy="1499898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" name="Google Shape;12;p24"/>
          <p:cNvCxnSpPr/>
          <p:nvPr/>
        </p:nvCxnSpPr>
        <p:spPr>
          <a:xfrm>
            <a:off x="5812802" y="3756617"/>
            <a:ext cx="566401" cy="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4"/>
          <p:cNvSpPr txBox="1"/>
          <p:nvPr>
            <p:ph type="title"/>
          </p:nvPr>
        </p:nvSpPr>
        <p:spPr>
          <a:xfrm>
            <a:off x="2240402" y="1585233"/>
            <a:ext cx="7711200" cy="19431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Roboto Slab"/>
              <a:buNone/>
              <a:defRPr sz="53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4" name="Google Shape;14;p24"/>
          <p:cNvSpPr txBox="1"/>
          <p:nvPr>
            <p:ph idx="1" type="body"/>
          </p:nvPr>
        </p:nvSpPr>
        <p:spPr>
          <a:xfrm>
            <a:off x="2240402" y="4065932"/>
            <a:ext cx="7711200" cy="121200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Roboto Slab"/>
              <a:buNone/>
              <a:defRPr sz="32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" name="Google Shape;15;p24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/>
          <p:nvPr>
            <p:ph idx="1" type="body"/>
          </p:nvPr>
        </p:nvSpPr>
        <p:spPr>
          <a:xfrm>
            <a:off x="426000" y="5644967"/>
            <a:ext cx="7998301" cy="798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5" name="Google Shape;55;p33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4"/>
          <p:cNvSpPr/>
          <p:nvPr/>
        </p:nvSpPr>
        <p:spPr>
          <a:xfrm>
            <a:off x="199" y="6769100"/>
            <a:ext cx="12191702" cy="888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4"/>
          <p:cNvSpPr txBox="1"/>
          <p:nvPr>
            <p:ph hasCustomPrompt="1" type="title"/>
          </p:nvPr>
        </p:nvSpPr>
        <p:spPr>
          <a:xfrm>
            <a:off x="517200" y="1536600"/>
            <a:ext cx="11157601" cy="2051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300"/>
              <a:buFont typeface="Roboto Slab"/>
              <a:buNone/>
              <a:defRPr sz="17300">
                <a:solidFill>
                  <a:schemeClr val="accent5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9" name="Google Shape;59;p34"/>
          <p:cNvSpPr txBox="1"/>
          <p:nvPr>
            <p:ph idx="1" type="body"/>
          </p:nvPr>
        </p:nvSpPr>
        <p:spPr>
          <a:xfrm>
            <a:off x="517200" y="3892599"/>
            <a:ext cx="11157601" cy="142890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2" type="sldNum"/>
          </p:nvPr>
        </p:nvSpPr>
        <p:spPr>
          <a:xfrm>
            <a:off x="11066058" y="6391600"/>
            <a:ext cx="287742" cy="29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26"/>
          <p:cNvCxnSpPr/>
          <p:nvPr/>
        </p:nvCxnSpPr>
        <p:spPr>
          <a:xfrm>
            <a:off x="5812802" y="3756617"/>
            <a:ext cx="566401" cy="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26"/>
          <p:cNvSpPr txBox="1"/>
          <p:nvPr>
            <p:ph type="title"/>
          </p:nvPr>
        </p:nvSpPr>
        <p:spPr>
          <a:xfrm>
            <a:off x="641000" y="2353267"/>
            <a:ext cx="10962900" cy="12099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Roboto Slab"/>
              <a:buNone/>
              <a:defRPr sz="6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Google Shape;25;p27"/>
          <p:cNvCxnSpPr/>
          <p:nvPr/>
        </p:nvCxnSpPr>
        <p:spPr>
          <a:xfrm>
            <a:off x="656749" y="1680378"/>
            <a:ext cx="566402" cy="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" name="Google Shape;26;p27"/>
          <p:cNvSpPr txBox="1"/>
          <p:nvPr>
            <p:ph type="title"/>
          </p:nvPr>
        </p:nvSpPr>
        <p:spPr>
          <a:xfrm>
            <a:off x="517200" y="610699"/>
            <a:ext cx="11157601" cy="9147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7"/>
          <p:cNvSpPr txBox="1"/>
          <p:nvPr>
            <p:ph idx="1" type="body"/>
          </p:nvPr>
        </p:nvSpPr>
        <p:spPr>
          <a:xfrm>
            <a:off x="517200" y="1986432"/>
            <a:ext cx="11157601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p28"/>
          <p:cNvCxnSpPr/>
          <p:nvPr/>
        </p:nvCxnSpPr>
        <p:spPr>
          <a:xfrm>
            <a:off x="656749" y="1680378"/>
            <a:ext cx="566402" cy="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p28"/>
          <p:cNvSpPr txBox="1"/>
          <p:nvPr>
            <p:ph type="title"/>
          </p:nvPr>
        </p:nvSpPr>
        <p:spPr>
          <a:xfrm>
            <a:off x="517200" y="610699"/>
            <a:ext cx="11157601" cy="9147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body"/>
          </p:nvPr>
        </p:nvSpPr>
        <p:spPr>
          <a:xfrm>
            <a:off x="517200" y="1986433"/>
            <a:ext cx="5333101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2" type="body"/>
          </p:nvPr>
        </p:nvSpPr>
        <p:spPr>
          <a:xfrm>
            <a:off x="6341600" y="1986433"/>
            <a:ext cx="5333101" cy="41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/>
          <p:nvPr>
            <p:ph type="title"/>
          </p:nvPr>
        </p:nvSpPr>
        <p:spPr>
          <a:xfrm>
            <a:off x="517200" y="610699"/>
            <a:ext cx="11157601" cy="9147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30"/>
          <p:cNvCxnSpPr/>
          <p:nvPr/>
        </p:nvCxnSpPr>
        <p:spPr>
          <a:xfrm>
            <a:off x="652290" y="1883036"/>
            <a:ext cx="441902" cy="1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" name="Google Shape;40;p30"/>
          <p:cNvSpPr txBox="1"/>
          <p:nvPr>
            <p:ph type="title"/>
          </p:nvPr>
        </p:nvSpPr>
        <p:spPr>
          <a:xfrm>
            <a:off x="517200" y="740799"/>
            <a:ext cx="3744001" cy="10077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Roboto Slab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" type="body"/>
          </p:nvPr>
        </p:nvSpPr>
        <p:spPr>
          <a:xfrm>
            <a:off x="517200" y="2125366"/>
            <a:ext cx="3744001" cy="3574801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/>
          <p:nvPr>
            <p:ph type="title"/>
          </p:nvPr>
        </p:nvSpPr>
        <p:spPr>
          <a:xfrm>
            <a:off x="653666" y="701799"/>
            <a:ext cx="7491602" cy="5454302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Roboto Slab"/>
              <a:buNone/>
              <a:defRPr sz="6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5" name="Google Shape;45;p31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/>
          <p:nvPr/>
        </p:nvSpPr>
        <p:spPr>
          <a:xfrm>
            <a:off x="6096000" y="-100"/>
            <a:ext cx="6096000" cy="6858001"/>
          </a:xfrm>
          <a:prstGeom prst="rect">
            <a:avLst/>
          </a:prstGeom>
          <a:solidFill>
            <a:srgbClr val="00406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" name="Google Shape;48;p32"/>
          <p:cNvCxnSpPr/>
          <p:nvPr/>
        </p:nvCxnSpPr>
        <p:spPr>
          <a:xfrm>
            <a:off x="6706233" y="5994003"/>
            <a:ext cx="721201" cy="1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" name="Google Shape;49;p32"/>
          <p:cNvSpPr txBox="1"/>
          <p:nvPr>
            <p:ph type="title"/>
          </p:nvPr>
        </p:nvSpPr>
        <p:spPr>
          <a:xfrm>
            <a:off x="354000" y="1612099"/>
            <a:ext cx="5393700" cy="20085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Roboto Slab"/>
              <a:buNone/>
              <a:defRPr sz="51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" type="body"/>
          </p:nvPr>
        </p:nvSpPr>
        <p:spPr>
          <a:xfrm>
            <a:off x="354000" y="3692001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oboto"/>
              <a:buNone/>
              <a:defRPr sz="2800">
                <a:solidFill>
                  <a:schemeClr val="accent5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oboto"/>
              <a:buNone/>
              <a:defRPr sz="2800">
                <a:solidFill>
                  <a:schemeClr val="accent5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oboto"/>
              <a:buNone/>
              <a:defRPr sz="2800">
                <a:solidFill>
                  <a:schemeClr val="accent5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oboto"/>
              <a:buNone/>
              <a:defRPr sz="2800">
                <a:solidFill>
                  <a:schemeClr val="accent5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oboto"/>
              <a:buNone/>
              <a:defRPr sz="2800">
                <a:solidFill>
                  <a:schemeClr val="accent5"/>
                </a:solidFill>
              </a:defRPr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2" type="body"/>
          </p:nvPr>
        </p:nvSpPr>
        <p:spPr>
          <a:xfrm>
            <a:off x="6586000" y="965599"/>
            <a:ext cx="5115901" cy="4926902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11588168" y="6256471"/>
            <a:ext cx="440142" cy="447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sz="13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517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  <a:defRPr b="0" i="0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●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○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■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●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○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■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●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○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Char char="■"/>
              <a:defRPr b="0" i="0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11066058" y="6391600"/>
            <a:ext cx="287742" cy="29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None/>
              <a:defRPr b="0" i="0" sz="13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idx="4294967295" type="subTitle"/>
          </p:nvPr>
        </p:nvSpPr>
        <p:spPr>
          <a:xfrm>
            <a:off x="0" y="4572400"/>
            <a:ext cx="121920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Presented by: Christine Foushi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Content Industries LLC</a:t>
            </a:r>
            <a:endParaRPr/>
          </a:p>
        </p:txBody>
      </p:sp>
      <p:sp>
        <p:nvSpPr>
          <p:cNvPr id="68" name="Google Shape;68;p1"/>
          <p:cNvSpPr txBox="1"/>
          <p:nvPr>
            <p:ph idx="4294967295" type="ctrTitle"/>
          </p:nvPr>
        </p:nvSpPr>
        <p:spPr>
          <a:xfrm>
            <a:off x="0" y="1037675"/>
            <a:ext cx="12192000" cy="1943101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Roboto Slab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Alternative Text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Roboto Slab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Showdown</a:t>
            </a:r>
            <a:endParaRPr/>
          </a:p>
        </p:txBody>
      </p:sp>
      <p:pic>
        <p:nvPicPr>
          <p:cNvPr id="69" name="Google Shape;6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78425" y="123900"/>
            <a:ext cx="1180550" cy="118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: Accessibility tree determining if an image needs contextual alternative text based on decorative needs or sensory needs. " id="134" name="Google Shape;13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44575" y="78075"/>
            <a:ext cx="9130350" cy="67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9"/>
          <p:cNvSpPr txBox="1"/>
          <p:nvPr/>
        </p:nvSpPr>
        <p:spPr>
          <a:xfrm>
            <a:off x="8981063" y="6569543"/>
            <a:ext cx="4772751" cy="2565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source: https://4syllables.com.au</a:t>
            </a:r>
            <a:endParaRPr/>
          </a:p>
        </p:txBody>
      </p:sp>
      <p:sp>
        <p:nvSpPr>
          <p:cNvPr id="136" name="Google Shape;136;p9"/>
          <p:cNvSpPr txBox="1"/>
          <p:nvPr>
            <p:ph type="title"/>
          </p:nvPr>
        </p:nvSpPr>
        <p:spPr>
          <a:xfrm>
            <a:off x="7597175" y="474649"/>
            <a:ext cx="4147800" cy="15213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3600"/>
              <a:buFont typeface="Roboto Slab"/>
              <a:buNone/>
            </a:pPr>
            <a:r>
              <a:rPr lang="en-US" sz="3600">
                <a:solidFill>
                  <a:srgbClr val="00517C"/>
                </a:solidFill>
              </a:rPr>
              <a:t>Textual Alternative Decision Tree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/>
          <p:nvPr>
            <p:ph type="title"/>
          </p:nvPr>
        </p:nvSpPr>
        <p:spPr>
          <a:xfrm>
            <a:off x="838199" y="365125"/>
            <a:ext cx="11259302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Roboto Slab"/>
              <a:buNone/>
            </a:pPr>
            <a:r>
              <a:rPr lang="en-US">
                <a:solidFill>
                  <a:srgbClr val="000000"/>
                </a:solidFill>
              </a:rPr>
              <a:t>The Challenge – How are your alt text skills?</a:t>
            </a:r>
            <a:endParaRPr/>
          </a:p>
        </p:txBody>
      </p:sp>
      <p:sp>
        <p:nvSpPr>
          <p:cNvPr id="142" name="Google Shape;142;p10"/>
          <p:cNvSpPr txBox="1"/>
          <p:nvPr>
            <p:ph idx="1" type="body"/>
          </p:nvPr>
        </p:nvSpPr>
        <p:spPr>
          <a:xfrm>
            <a:off x="838200" y="1750225"/>
            <a:ext cx="6518100" cy="2723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solidFill>
                  <a:srgbClr val="000000"/>
                </a:solidFill>
              </a:rPr>
              <a:t>Break into groups of 5 or less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solidFill>
                  <a:srgbClr val="000000"/>
                </a:solidFill>
              </a:rPr>
              <a:t>You will be shown 4 images for 3 minutes each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-US">
                <a:solidFill>
                  <a:srgbClr val="000000"/>
                </a:solidFill>
              </a:rPr>
              <a:t>Work with your team to craft the best text alternatives you can for each image</a:t>
            </a:r>
            <a:endParaRPr/>
          </a:p>
        </p:txBody>
      </p:sp>
      <p:pic>
        <p:nvPicPr>
          <p:cNvPr descr="Google Shape;138;p10" id="143" name="Google Shape;14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3727" y="4282740"/>
            <a:ext cx="3484288" cy="1838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39;p10" id="144" name="Google Shape;14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9841" y="1690688"/>
            <a:ext cx="3181241" cy="470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olls-Royce sitting on brick pavers on a sunny day. " id="149" name="Google Shape;1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8" y="76200"/>
            <a:ext cx="121766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Blue Timer Circle." id="150" name="Google Shape;150;p11"/>
          <p:cNvSpPr/>
          <p:nvPr/>
        </p:nvSpPr>
        <p:spPr>
          <a:xfrm>
            <a:off x="10965084" y="5670822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ue Circle Timer." id="151" name="Google Shape;151;p11"/>
          <p:cNvSpPr/>
          <p:nvPr/>
        </p:nvSpPr>
        <p:spPr>
          <a:xfrm>
            <a:off x="10940884" y="5670822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me's Up " id="152" name="Google Shape;152;p11"/>
          <p:cNvSpPr txBox="1"/>
          <p:nvPr/>
        </p:nvSpPr>
        <p:spPr>
          <a:xfrm>
            <a:off x="10912425" y="5820771"/>
            <a:ext cx="10893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Time’s </a:t>
            </a:r>
            <a:b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  <p:sp>
        <p:nvSpPr>
          <p:cNvPr id="153" name="Google Shape;153;p11"/>
          <p:cNvSpPr txBox="1"/>
          <p:nvPr>
            <p:ph type="title"/>
          </p:nvPr>
        </p:nvSpPr>
        <p:spPr>
          <a:xfrm>
            <a:off x="115354" y="5569746"/>
            <a:ext cx="10515600" cy="15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x nails of different sizes lay on a wood desk. "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4" y="-1"/>
            <a:ext cx="1217911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Blue Timer Circle." id="159" name="Google Shape;159;p12"/>
          <p:cNvSpPr/>
          <p:nvPr/>
        </p:nvSpPr>
        <p:spPr>
          <a:xfrm>
            <a:off x="10965084" y="5670822"/>
            <a:ext cx="983849" cy="946233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ue timer circle" id="160" name="Google Shape;160;p12"/>
          <p:cNvSpPr/>
          <p:nvPr/>
        </p:nvSpPr>
        <p:spPr>
          <a:xfrm>
            <a:off x="10946984" y="5668972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me's Up " id="161" name="Google Shape;161;p12"/>
          <p:cNvSpPr txBox="1"/>
          <p:nvPr/>
        </p:nvSpPr>
        <p:spPr>
          <a:xfrm>
            <a:off x="10894175" y="5818821"/>
            <a:ext cx="108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Time’s </a:t>
            </a:r>
            <a:b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  <p:sp>
        <p:nvSpPr>
          <p:cNvPr id="162" name="Google Shape;162;p12"/>
          <p:cNvSpPr txBox="1"/>
          <p:nvPr>
            <p:ph type="title"/>
          </p:nvPr>
        </p:nvSpPr>
        <p:spPr>
          <a:xfrm>
            <a:off x="28612" y="5646849"/>
            <a:ext cx="10515601" cy="1595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 and white Business banner hanging on two poles Welcoming Annual Client and Vendor Appreciation Day." id="167" name="Google Shape;16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16524"/>
            <a:ext cx="12192000" cy="9144001"/>
          </a:xfrm>
          <a:prstGeom prst="rect">
            <a:avLst/>
          </a:prstGeom>
          <a:noFill/>
          <a:ln>
            <a:noFill/>
          </a:ln>
        </p:spPr>
      </p:pic>
      <p:sp>
        <p:nvSpPr>
          <p:cNvPr descr="Blue Timer Circle." id="168" name="Google Shape;168;p13"/>
          <p:cNvSpPr/>
          <p:nvPr/>
        </p:nvSpPr>
        <p:spPr>
          <a:xfrm>
            <a:off x="10965084" y="5670822"/>
            <a:ext cx="983849" cy="946233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ue timer circle" id="169" name="Google Shape;169;p13"/>
          <p:cNvSpPr/>
          <p:nvPr/>
        </p:nvSpPr>
        <p:spPr>
          <a:xfrm>
            <a:off x="10965084" y="5670822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me's Up " id="170" name="Google Shape;170;p13"/>
          <p:cNvSpPr txBox="1"/>
          <p:nvPr/>
        </p:nvSpPr>
        <p:spPr>
          <a:xfrm>
            <a:off x="10912425" y="5820771"/>
            <a:ext cx="108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Time’s </a:t>
            </a:r>
            <a:b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  <p:sp>
        <p:nvSpPr>
          <p:cNvPr id="171" name="Google Shape;171;p13"/>
          <p:cNvSpPr txBox="1"/>
          <p:nvPr>
            <p:ph type="title"/>
          </p:nvPr>
        </p:nvSpPr>
        <p:spPr>
          <a:xfrm>
            <a:off x="57526" y="5617936"/>
            <a:ext cx="10515601" cy="15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r Graph: Income Distribution in the US" id="176" name="Google Shape;17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1473"/>
            <a:ext cx="12191999" cy="8029960"/>
          </a:xfrm>
          <a:prstGeom prst="rect">
            <a:avLst/>
          </a:prstGeom>
          <a:noFill/>
          <a:ln>
            <a:noFill/>
          </a:ln>
        </p:spPr>
      </p:pic>
      <p:sp>
        <p:nvSpPr>
          <p:cNvPr descr="Blue Timer Circle." id="177" name="Google Shape;177;p14"/>
          <p:cNvSpPr/>
          <p:nvPr/>
        </p:nvSpPr>
        <p:spPr>
          <a:xfrm>
            <a:off x="10965084" y="6356622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Blue Timer Circle" id="178" name="Google Shape;178;p14"/>
          <p:cNvSpPr/>
          <p:nvPr/>
        </p:nvSpPr>
        <p:spPr>
          <a:xfrm>
            <a:off x="10964934" y="6368947"/>
            <a:ext cx="983700" cy="946200"/>
          </a:xfrm>
          <a:prstGeom prst="ellipse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517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ime's Up " id="179" name="Google Shape;179;p14"/>
          <p:cNvSpPr txBox="1"/>
          <p:nvPr/>
        </p:nvSpPr>
        <p:spPr>
          <a:xfrm>
            <a:off x="10912275" y="6518896"/>
            <a:ext cx="108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Time’s </a:t>
            </a:r>
            <a:b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/>
          </a:p>
        </p:txBody>
      </p:sp>
      <p:sp>
        <p:nvSpPr>
          <p:cNvPr id="180" name="Google Shape;180;p14"/>
          <p:cNvSpPr txBox="1"/>
          <p:nvPr>
            <p:ph type="title"/>
          </p:nvPr>
        </p:nvSpPr>
        <p:spPr>
          <a:xfrm>
            <a:off x="63125" y="7241275"/>
            <a:ext cx="105156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1: Town and Country Magazine</a:t>
            </a:r>
            <a:b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/>
          </a:p>
        </p:txBody>
      </p:sp>
      <p:pic>
        <p:nvPicPr>
          <p:cNvPr descr="Google Shape;177;p15" id="186" name="Google Shape;18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7032"/>
            <a:ext cx="12192000" cy="53667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78;p15" id="187" name="Google Shape;18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" y="1487032"/>
            <a:ext cx="12192001" cy="537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5"/>
          <p:cNvSpPr txBox="1"/>
          <p:nvPr/>
        </p:nvSpPr>
        <p:spPr>
          <a:xfrm>
            <a:off x="3583582" y="1027452"/>
            <a:ext cx="10424150" cy="322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8"/>
              <a:buFont typeface="Calibri"/>
              <a:buNone/>
            </a:pPr>
            <a:r>
              <a:rPr b="0" i="0" lang="en-US" sz="688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https://www.townandcountrymag.com/leisure/sporting/news/g2165/best-vintage-cars/</a:t>
            </a:r>
            <a:endParaRPr b="0" i="0" sz="688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2: Harp Gallery Antique Furniture</a:t>
            </a:r>
            <a:b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/>
          </a:p>
        </p:txBody>
      </p:sp>
      <p:sp>
        <p:nvSpPr>
          <p:cNvPr id="194" name="Google Shape;194;p16"/>
          <p:cNvSpPr txBox="1"/>
          <p:nvPr/>
        </p:nvSpPr>
        <p:spPr>
          <a:xfrm>
            <a:off x="3583582" y="1027452"/>
            <a:ext cx="10424150" cy="322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"/>
              <a:buFont typeface="Calibri"/>
              <a:buNone/>
            </a:pPr>
            <a:r>
              <a:rPr b="0" i="0" lang="en-US" sz="152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https://www.harpgallery.com/blog/the-humble-nail-a-key-to-unlock-the-past/</a:t>
            </a:r>
            <a:endParaRPr/>
          </a:p>
        </p:txBody>
      </p:sp>
      <p:pic>
        <p:nvPicPr>
          <p:cNvPr descr="Google Shape;186;p16" id="195" name="Google Shape;1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14025"/>
            <a:ext cx="12192000" cy="63772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87;p16" id="196" name="Google Shape;19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4023"/>
            <a:ext cx="12192000" cy="6377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3: Superior Signs and Graphics</a:t>
            </a:r>
            <a:b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/>
          </a:p>
        </p:txBody>
      </p:sp>
      <p:sp>
        <p:nvSpPr>
          <p:cNvPr id="202" name="Google Shape;202;p17"/>
          <p:cNvSpPr txBox="1"/>
          <p:nvPr/>
        </p:nvSpPr>
        <p:spPr>
          <a:xfrm>
            <a:off x="3583582" y="1027452"/>
            <a:ext cx="10424150" cy="322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"/>
              <a:buFont typeface="Calibri"/>
              <a:buNone/>
            </a:pPr>
            <a:r>
              <a:rPr b="0" i="0" lang="en-US" sz="152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https://superiorsignsandgraphics.com/products_services/banners/</a:t>
            </a:r>
            <a:endParaRPr/>
          </a:p>
        </p:txBody>
      </p:sp>
      <p:pic>
        <p:nvPicPr>
          <p:cNvPr descr="Google Shape;194;p17" id="203" name="Google Shape;20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67953"/>
            <a:ext cx="12192000" cy="5390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5;p17" id="204" name="Google Shape;20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67951"/>
            <a:ext cx="12192000" cy="539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Example 4: policyadvice.net</a:t>
            </a:r>
            <a:b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</a:b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3583582" y="1027452"/>
            <a:ext cx="10424150" cy="32291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20"/>
              <a:buFont typeface="Calibri"/>
              <a:buNone/>
            </a:pPr>
            <a:r>
              <a:rPr b="0" i="0" lang="en-US" sz="152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https://policyadvice.net/insurance/insights/average-american-income/</a:t>
            </a:r>
            <a:endParaRPr/>
          </a:p>
        </p:txBody>
      </p:sp>
      <p:pic>
        <p:nvPicPr>
          <p:cNvPr descr="Google Shape;202;p18" id="211" name="Google Shape;2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1518"/>
            <a:ext cx="12192000" cy="5576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xample 4Google Shape;203;p18" id="212" name="Google Shape;21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281517"/>
            <a:ext cx="12192000" cy="5576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4000"/>
              <a:buFont typeface="Roboto Slab"/>
              <a:buNone/>
            </a:pPr>
            <a:r>
              <a:rPr lang="en-US">
                <a:solidFill>
                  <a:srgbClr val="00517C"/>
                </a:solidFill>
              </a:rPr>
              <a:t>Who is Content Industries?</a:t>
            </a:r>
            <a:endParaRPr/>
          </a:p>
        </p:txBody>
      </p:sp>
      <p:sp>
        <p:nvSpPr>
          <p:cNvPr id="75" name="Google Shape;75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Proxima Nova"/>
              <a:buChar char="●"/>
            </a:pPr>
            <a:r>
              <a:rPr lang="en-US" sz="2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A software consulting company providing support and solutions for the education technology industry. </a:t>
            </a:r>
            <a:endParaRPr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Proxima Nova"/>
              <a:buChar char="●"/>
            </a:pPr>
            <a:r>
              <a:rPr lang="en-US" sz="2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Working with content since 1999</a:t>
            </a:r>
            <a:endParaRPr/>
          </a:p>
          <a:p>
            <a:pPr indent="-3937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Proxima Nova"/>
              <a:buChar char="●"/>
            </a:pPr>
            <a:r>
              <a:rPr lang="en-US" sz="2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Involved in the W3C ePub Standard Development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Google Shape;77;p2" id="76" name="Google Shape;7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2574" y="5093099"/>
            <a:ext cx="2175205" cy="8684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8;p2" id="77" name="Google Shape;7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9622" y="4752125"/>
            <a:ext cx="1958613" cy="130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06950" y="138300"/>
            <a:ext cx="1552400" cy="15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The Results</a:t>
            </a:r>
            <a:endParaRPr/>
          </a:p>
        </p:txBody>
      </p:sp>
      <p:sp>
        <p:nvSpPr>
          <p:cNvPr id="218" name="Google Shape;218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Who found this exercise hard? (hands up)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Why was it hard?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What was missing?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"/>
          <p:cNvSpPr txBox="1"/>
          <p:nvPr/>
        </p:nvSpPr>
        <p:spPr>
          <a:xfrm>
            <a:off x="21600" y="0"/>
            <a:ext cx="12148800" cy="1125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Text </a:t>
            </a:r>
            <a:endParaRPr sz="4000">
              <a:solidFill>
                <a:srgbClr val="0051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517C"/>
                </a:solidFill>
                <a:latin typeface="Roboto Slab"/>
                <a:ea typeface="Roboto Slab"/>
                <a:cs typeface="Roboto Slab"/>
                <a:sym typeface="Roboto Slab"/>
              </a:rPr>
              <a:t>Alternatives</a:t>
            </a:r>
            <a:endParaRPr sz="4000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descr="Screenshot of ePub.Tools looking at an image of math facts with five yellow balls in the foreground." id="224" name="Google Shape;2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829" y="0"/>
            <a:ext cx="857457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25" y="2119375"/>
            <a:ext cx="3340700" cy="3234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0" y="1156324"/>
            <a:ext cx="12192000" cy="15213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Roboto Slab"/>
              <a:buNone/>
            </a:pPr>
            <a:r>
              <a:rPr lang="en-US" sz="6000"/>
              <a:t>QUESTIONS?</a:t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0" y="3586424"/>
            <a:ext cx="12192000" cy="26212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Thank you for joining us for this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fun exercise!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hello@content.industries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89ae16e2c6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189ae16e2c6_1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howing headshots of 7 employees at Content Industries." id="85" name="Google Shape;85;g189ae16e2c6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4000"/>
              <a:buFont typeface="Roboto Slab"/>
              <a:buNone/>
            </a:pPr>
            <a:r>
              <a:rPr lang="en-US">
                <a:solidFill>
                  <a:srgbClr val="00517C"/>
                </a:solidFill>
              </a:rPr>
              <a:t>‘Alt Text’ and the Accessibility Tree</a:t>
            </a:r>
            <a:endParaRPr/>
          </a:p>
        </p:txBody>
      </p:sp>
      <p:sp>
        <p:nvSpPr>
          <p:cNvPr id="91" name="Google Shape;91;p3"/>
          <p:cNvSpPr txBox="1"/>
          <p:nvPr>
            <p:ph idx="1" type="body"/>
          </p:nvPr>
        </p:nvSpPr>
        <p:spPr>
          <a:xfrm>
            <a:off x="838200" y="1695298"/>
            <a:ext cx="5840700" cy="40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US" sz="2000">
                <a:solidFill>
                  <a:srgbClr val="000000"/>
                </a:solidFill>
              </a:rPr>
              <a:t>The Accessibility Tree: </a:t>
            </a:r>
            <a:r>
              <a:rPr b="0" lang="en-US" sz="2000">
                <a:solidFill>
                  <a:srgbClr val="000000"/>
                </a:solidFill>
              </a:rPr>
              <a:t>a tree of accessibility objects that assistive technology can query for attributes and properties and perform actions on. </a:t>
            </a:r>
            <a:br>
              <a:rPr b="0" lang="en-US" sz="2000">
                <a:solidFill>
                  <a:srgbClr val="000000"/>
                </a:solidFill>
              </a:rPr>
            </a:br>
            <a:endParaRPr sz="2000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</a:rPr>
              <a:t>Web developers shape and manipulate the accessibility tree primarily through </a:t>
            </a:r>
            <a:r>
              <a:rPr lang="en-US" sz="2000" u="sng">
                <a:solidFill>
                  <a:srgbClr val="000000"/>
                </a:solidFill>
              </a:rPr>
              <a:t>DOM properties such as ARIA attributes</a:t>
            </a:r>
            <a:r>
              <a:rPr lang="en-US" sz="2000">
                <a:solidFill>
                  <a:srgbClr val="000000"/>
                </a:solidFill>
              </a:rPr>
              <a:t> for HTML.</a:t>
            </a:r>
            <a:br>
              <a:rPr lang="en-US" sz="2000">
                <a:solidFill>
                  <a:srgbClr val="000000"/>
                </a:solidFill>
              </a:rPr>
            </a:br>
            <a:endParaRPr sz="2000">
              <a:solidFill>
                <a:srgbClr val="00000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-US" sz="2000">
                <a:solidFill>
                  <a:srgbClr val="000000"/>
                </a:solidFill>
              </a:rPr>
              <a:t>Screen Readers and some other Assistive Technologies are primarily dependent on the accessibility tree to communicate to the end user what is happening on the screen.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descr="Diagram of how the DOM and Accessibility Tree work together." id="92" name="Google Shape;9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1137" y="1690688"/>
            <a:ext cx="5204537" cy="277188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 txBox="1"/>
          <p:nvPr/>
        </p:nvSpPr>
        <p:spPr>
          <a:xfrm>
            <a:off x="1072949" y="5623219"/>
            <a:ext cx="10939851" cy="733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2800"/>
              <a:buFont typeface="Calibri"/>
              <a:buNone/>
            </a:pPr>
            <a:r>
              <a:rPr b="1" i="0" lang="en-US" sz="2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This can and does have a direct impact on the user experience!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ing of a different painted colors with the &quot;your design here&quot; and a woman walking past the painting. " id="98" name="Google Shape;9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" y="-1129679"/>
            <a:ext cx="12192001" cy="813176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 txBox="1"/>
          <p:nvPr/>
        </p:nvSpPr>
        <p:spPr>
          <a:xfrm>
            <a:off x="643602" y="5205045"/>
            <a:ext cx="4867412" cy="1082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Sometimes all you do is glance at an image…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8899579" y="5416062"/>
            <a:ext cx="2722089" cy="37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Hint: aria-labeledby</a:t>
            </a:r>
            <a:endParaRPr/>
          </a:p>
        </p:txBody>
      </p:sp>
      <p:sp>
        <p:nvSpPr>
          <p:cNvPr id="101" name="Google Shape;101;p4"/>
          <p:cNvSpPr txBox="1"/>
          <p:nvPr>
            <p:ph type="title"/>
          </p:nvPr>
        </p:nvSpPr>
        <p:spPr>
          <a:xfrm>
            <a:off x="424349" y="-1129676"/>
            <a:ext cx="11703902" cy="15213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4000"/>
              <a:buFont typeface="Roboto Slab"/>
              <a:buNone/>
            </a:pPr>
            <a:r>
              <a:rPr lang="en-US">
                <a:solidFill>
                  <a:srgbClr val="00517C"/>
                </a:solidFill>
              </a:rPr>
              <a:t>Accessible Name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ainting of a different painted colors with the &quot;your design here&quot; and a woman standing still in front of the painting. "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402093"/>
            <a:ext cx="12192000" cy="826008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 txBox="1"/>
          <p:nvPr/>
        </p:nvSpPr>
        <p:spPr>
          <a:xfrm>
            <a:off x="527539" y="4923214"/>
            <a:ext cx="4554300" cy="1577301"/>
          </a:xfrm>
          <a:prstGeom prst="rect">
            <a:avLst/>
          </a:prstGeom>
          <a:solidFill>
            <a:srgbClr val="EEEAE8"/>
          </a:solidFill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3200"/>
              <a:buFont typeface="Calibri"/>
              <a:buNone/>
            </a:pPr>
            <a:r>
              <a:rPr b="0" i="0" lang="en-US" sz="32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Other times however you might want to study the </a:t>
            </a:r>
            <a:br>
              <a:rPr b="0" i="0" lang="en-US" sz="32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image.</a:t>
            </a:r>
            <a:endParaRPr/>
          </a:p>
        </p:txBody>
      </p:sp>
      <p:sp>
        <p:nvSpPr>
          <p:cNvPr id="108" name="Google Shape;108;p5"/>
          <p:cNvSpPr txBox="1"/>
          <p:nvPr/>
        </p:nvSpPr>
        <p:spPr>
          <a:xfrm>
            <a:off x="8896648" y="6003707"/>
            <a:ext cx="2722089" cy="37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517C"/>
                </a:solidFill>
                <a:latin typeface="Calibri"/>
                <a:ea typeface="Calibri"/>
                <a:cs typeface="Calibri"/>
                <a:sym typeface="Calibri"/>
              </a:rPr>
              <a:t>Hint: aria-describedby</a:t>
            </a:r>
            <a:endParaRPr/>
          </a:p>
        </p:txBody>
      </p:sp>
      <p:sp>
        <p:nvSpPr>
          <p:cNvPr id="109" name="Google Shape;109;p5"/>
          <p:cNvSpPr txBox="1"/>
          <p:nvPr>
            <p:ph type="title"/>
          </p:nvPr>
        </p:nvSpPr>
        <p:spPr>
          <a:xfrm>
            <a:off x="369600" y="-1458201"/>
            <a:ext cx="11334300" cy="1521302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17C"/>
              </a:buClr>
              <a:buSzPts val="4000"/>
              <a:buFont typeface="Roboto Slab"/>
              <a:buNone/>
            </a:pPr>
            <a:r>
              <a:rPr lang="en-US">
                <a:solidFill>
                  <a:srgbClr val="00517C"/>
                </a:solidFill>
              </a:rPr>
              <a:t>Accessible Description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4E79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Alt Text vs. Textual Alternatives</a:t>
            </a:r>
            <a:endParaRPr/>
          </a:p>
        </p:txBody>
      </p:sp>
      <p:sp>
        <p:nvSpPr>
          <p:cNvPr id="115" name="Google Shape;115;p6"/>
          <p:cNvSpPr txBox="1"/>
          <p:nvPr>
            <p:ph idx="1" type="body"/>
          </p:nvPr>
        </p:nvSpPr>
        <p:spPr>
          <a:xfrm>
            <a:off x="838200" y="1825624"/>
            <a:ext cx="10515600" cy="4584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59"/>
              <a:buNone/>
            </a:pPr>
            <a:r>
              <a:rPr b="1" lang="en-US" sz="4059"/>
              <a:t>Effectively, all alt texts are textual alternatives, </a:t>
            </a:r>
            <a:br>
              <a:rPr b="1" lang="en-US" sz="4059"/>
            </a:br>
            <a:r>
              <a:rPr b="1" lang="en-US" sz="4059"/>
              <a:t>but not all textual alternatives </a:t>
            </a:r>
            <a:br>
              <a:rPr b="1" lang="en-US" sz="4059"/>
            </a:br>
            <a:r>
              <a:rPr b="1" lang="en-US" sz="4059"/>
              <a:t>are “alt text”: </a:t>
            </a:r>
            <a:br>
              <a:rPr b="1" lang="en-US" sz="4059"/>
            </a:br>
            <a:br>
              <a:rPr b="1" lang="en-US" sz="4059"/>
            </a:br>
            <a:r>
              <a:rPr b="1" lang="en-US" sz="4059"/>
              <a:t>there is </a:t>
            </a:r>
            <a:r>
              <a:rPr lang="en-US" u="sng"/>
              <a:t>the text required</a:t>
            </a:r>
            <a:r>
              <a:rPr b="1" lang="en-US" sz="4059"/>
              <a:t>, </a:t>
            </a:r>
            <a:br>
              <a:rPr b="1" lang="en-US" sz="4059"/>
            </a:br>
            <a:r>
              <a:rPr b="1" lang="en-US" sz="4059"/>
              <a:t>and the </a:t>
            </a:r>
            <a:r>
              <a:rPr lang="en-US" u="sng"/>
              <a:t>mechanism for providing</a:t>
            </a:r>
            <a:r>
              <a:rPr b="1" lang="en-US" sz="4059"/>
              <a:t> that text.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Mechanisms for Adding Text Alternatives </a:t>
            </a:r>
            <a:endParaRPr/>
          </a:p>
        </p:txBody>
      </p:sp>
      <p:sp>
        <p:nvSpPr>
          <p:cNvPr id="121" name="Google Shape;121;p7"/>
          <p:cNvSpPr txBox="1"/>
          <p:nvPr>
            <p:ph idx="1" type="body"/>
          </p:nvPr>
        </p:nvSpPr>
        <p:spPr>
          <a:xfrm>
            <a:off x="6195645" y="2010262"/>
            <a:ext cx="5158155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-US" sz="3600"/>
              <a:t>If You are Studying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(aka the Accessible Description)</a:t>
            </a:r>
            <a:br>
              <a:rPr lang="en-US" sz="2000"/>
            </a:b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@aria-describedby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@aria-describedat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&lt;figcaption&gt;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&lt;details&gt;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&lt;caption&gt;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b="0" i="0" lang="en-US" sz="24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@longdesc (does not work in Apple products)</a:t>
            </a:r>
            <a:endParaRPr/>
          </a:p>
        </p:txBody>
      </p:sp>
      <p:sp>
        <p:nvSpPr>
          <p:cNvPr id="122" name="Google Shape;122;p7"/>
          <p:cNvSpPr txBox="1"/>
          <p:nvPr/>
        </p:nvSpPr>
        <p:spPr>
          <a:xfrm>
            <a:off x="883926" y="1949255"/>
            <a:ext cx="5159070" cy="3012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If You are Glancing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(aka the Accessible Name / label)</a:t>
            </a:r>
            <a:br>
              <a:rPr b="0" i="0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@aria-label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@aria-labeledby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@alt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@title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Slab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“Text Alternatives should…</a:t>
            </a:r>
            <a:endParaRPr/>
          </a:p>
        </p:txBody>
      </p:sp>
      <p:sp>
        <p:nvSpPr>
          <p:cNvPr id="128" name="Google Shape;128;p8"/>
          <p:cNvSpPr txBox="1"/>
          <p:nvPr>
            <p:ph idx="1" type="body"/>
          </p:nvPr>
        </p:nvSpPr>
        <p:spPr>
          <a:xfrm>
            <a:off x="708825" y="1825625"/>
            <a:ext cx="6446100" cy="4710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-228600" lvl="0" marL="22860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be succinct </a:t>
            </a:r>
            <a:r>
              <a:rPr b="0" lang="en-US"/>
              <a:t>– it’s an ALTernative, and NOT a description </a:t>
            </a:r>
            <a:br>
              <a:rPr b="0" lang="en-US"/>
            </a:br>
            <a:r>
              <a:rPr b="0" lang="en-US"/>
              <a:t>(think “Label”).</a:t>
            </a:r>
            <a:endParaRPr b="0"/>
          </a:p>
          <a:p>
            <a:pPr indent="-228600" lvl="0" marL="22860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be accurate and equivalent </a:t>
            </a:r>
            <a:r>
              <a:rPr b="0" lang="en-US"/>
              <a:t>in representing content and function.</a:t>
            </a:r>
            <a:endParaRPr b="0"/>
          </a:p>
          <a:p>
            <a:pPr indent="-228600" lvl="0" marL="22860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not be redundant</a:t>
            </a:r>
            <a:r>
              <a:rPr b="0" lang="en-US"/>
              <a:t>, or provide the same information as text near the image. </a:t>
            </a:r>
            <a:endParaRPr b="0"/>
          </a:p>
          <a:p>
            <a:pPr indent="-228600" lvl="0" marL="228600" rtl="0" algn="l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b="1" lang="en-US"/>
              <a:t>not include </a:t>
            </a:r>
            <a:r>
              <a:rPr b="0" lang="en-US"/>
              <a:t>phrases like </a:t>
            </a:r>
            <a:r>
              <a:rPr i="1" lang="en-US"/>
              <a:t>"image of ..." </a:t>
            </a:r>
            <a:r>
              <a:rPr b="0" lang="en-US"/>
              <a:t>or </a:t>
            </a:r>
            <a:r>
              <a:rPr i="1" lang="en-US"/>
              <a:t>"graphic of ..."</a:t>
            </a:r>
            <a:r>
              <a:rPr b="0" lang="en-US"/>
              <a:t>, etc. </a:t>
            </a:r>
            <a:br>
              <a:rPr b="0" lang="en-US"/>
            </a:br>
            <a:r>
              <a:rPr b="0" lang="en-US"/>
              <a:t>(Screen readers already announce "graphic" when encountering an &lt;img&gt; and then announce the alt text.)</a:t>
            </a:r>
            <a:endParaRPr/>
          </a:p>
        </p:txBody>
      </p:sp>
      <p:sp>
        <p:nvSpPr>
          <p:cNvPr id="129" name="Google Shape;129;p8"/>
          <p:cNvSpPr txBox="1"/>
          <p:nvPr/>
        </p:nvSpPr>
        <p:spPr>
          <a:xfrm>
            <a:off x="7454220" y="1690815"/>
            <a:ext cx="4572001" cy="45872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SVG graphics: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SVG graphics can be referenced in the src attribute of an &lt;img&gt; element like other image formats (PNG, JPEG, GIF). In this case, the examples of this tutorial can be used with SVG as well.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SVG images consist of tags like HTML, their code can also be used in HTML5 directly. In this case you can provide a text alternative in a &lt;title&gt; element within the SVG image. To improve accessibility support, that title should be referenced from an aria-labelledby attribute of the &lt;svg&gt; element, for example: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&lt;svg aria-labelledby="svgtitle1"&gt;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&lt;title id="svgtitle1"&gt;Settings&lt;/title&gt; 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  [other svg code]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&lt;/svg&gt;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00517C"/>
      </a:dk1>
      <a:lt1>
        <a:srgbClr val="FFFFFF"/>
      </a:lt1>
      <a:dk2>
        <a:srgbClr val="A7A7A7"/>
      </a:dk2>
      <a:lt2>
        <a:srgbClr val="535353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