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5143500" cx="9144000"/>
  <p:notesSz cx="6858000" cy="9144000"/>
  <p:embeddedFontLst>
    <p:embeddedFont>
      <p:font typeface="Lexend Deca"/>
      <p:regular r:id="rId32"/>
      <p:bold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4441BC-DB47-40B3-9557-5871341F6C43}">
  <a:tblStyle styleId="{C64441BC-DB47-40B3-9557-5871341F6C4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LexendDeca-bold.fntdata"/><Relationship Id="rId10" Type="http://schemas.openxmlformats.org/officeDocument/2006/relationships/slide" Target="slides/slide4.xml"/><Relationship Id="rId32" Type="http://schemas.openxmlformats.org/officeDocument/2006/relationships/font" Target="fonts/LexendDeca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93a4aa017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193a4aa01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93a4aa017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193a4aa017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93a4aa0173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193a4aa0173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93a4aa0173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193a4aa017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93a4aa0173_0_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193a4aa0173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93a4aa0173_0_9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193a4aa0173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93a4aa0173_0_10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193a4aa0173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93a4aa0173_0_10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193a4aa0173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93a4aa0173_0_1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193a4aa0173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93a4aa0173_0_1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g193a4aa0173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93a4aa0173_0_1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193a4aa0173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93a4aa0173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193a4aa017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93a4aa0173_0_1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193a4aa0173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93a4aa0173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g193a4aa0173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93a4aa0173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g193a4aa0173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93a4aa0173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193a4aa0173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93a4aa0173_0_1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193a4aa0173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93a4aa0173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g193a4aa0173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93a4aa0173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g193a4aa017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93a4aa0173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193a4aa017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3a4aa017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193a4aa017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93a4aa0173_0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193a4aa017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93a4aa0173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193a4aa0173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93a4aa0173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93a4aa017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93a4aa0173_0_6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193a4aa0173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800"/>
              <a:buNone/>
              <a:defRPr sz="2800">
                <a:solidFill>
                  <a:srgbClr val="CCCCCC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800"/>
              <a:buChar char="●"/>
              <a:defRPr>
                <a:solidFill>
                  <a:srgbClr val="3D3432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○"/>
              <a:defRPr>
                <a:solidFill>
                  <a:srgbClr val="3D3432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■"/>
              <a:defRPr>
                <a:solidFill>
                  <a:srgbClr val="3D3432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●"/>
              <a:defRPr>
                <a:solidFill>
                  <a:srgbClr val="3D3432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○"/>
              <a:defRPr>
                <a:solidFill>
                  <a:srgbClr val="3D3432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■"/>
              <a:defRPr>
                <a:solidFill>
                  <a:srgbClr val="3D3432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●"/>
              <a:defRPr>
                <a:solidFill>
                  <a:srgbClr val="3D3432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○"/>
              <a:defRPr>
                <a:solidFill>
                  <a:srgbClr val="3D3432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3D3432"/>
              </a:buClr>
              <a:buSzPts val="1400"/>
              <a:buChar char="■"/>
              <a:defRPr>
                <a:solidFill>
                  <a:srgbClr val="3D3432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3D343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Lexend Deca"/>
              <a:buNone/>
              <a:defRPr sz="28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Char char="●"/>
              <a:defRPr sz="1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○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■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●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○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■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●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○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exend Deca"/>
              <a:buChar char="■"/>
              <a:defRPr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21.png"/><Relationship Id="rId6" Type="http://schemas.openxmlformats.org/officeDocument/2006/relationships/image" Target="../media/image20.png"/><Relationship Id="rId7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mailto:lindsay.nicholsfoster@tccd.edu" TargetMode="External"/><Relationship Id="rId6" Type="http://schemas.openxmlformats.org/officeDocument/2006/relationships/image" Target="../media/image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mailto:lindsay.nicholsfoster@tccd.edu" TargetMode="External"/><Relationship Id="rId6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anvas.tccd.edu/courses/53595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re fighter holding fire extinguisher that has blast of gas"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34925" t="21984"/>
          <a:stretch/>
        </p:blipFill>
        <p:spPr>
          <a:xfrm>
            <a:off x="-718925" y="1172825"/>
            <a:ext cx="4462674" cy="4012925"/>
          </a:xfrm>
          <a:prstGeom prst="rect">
            <a:avLst/>
          </a:prstGeom>
          <a:noFill/>
          <a:ln>
            <a:noFill/>
          </a:ln>
          <a:effectLst>
            <a:outerShdw blurRad="142875" rotWithShape="0" algn="bl" dir="5400000" dist="95250">
              <a:srgbClr val="000000">
                <a:alpha val="66670"/>
              </a:srgbClr>
            </a:outerShdw>
          </a:effectLst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2471425" y="395200"/>
            <a:ext cx="6360900" cy="414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800">
                <a:latin typeface="Lexend Deca"/>
                <a:ea typeface="Lexend Deca"/>
                <a:cs typeface="Lexend Deca"/>
                <a:sym typeface="Lexend Deca"/>
              </a:rPr>
              <a:t>Fighting Fires or Changing Culture: Prioritizing Accessibility in </a:t>
            </a:r>
            <a:r>
              <a:rPr lang="en" sz="38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Peer </a:t>
            </a:r>
            <a:r>
              <a:rPr lang="en" sz="3800">
                <a:latin typeface="Lexend Deca"/>
                <a:ea typeface="Lexend Deca"/>
                <a:cs typeface="Lexend Deca"/>
                <a:sym typeface="Lexend Deca"/>
              </a:rPr>
              <a:t>Developed Courses - Changing How Faculty Approach Course Design</a:t>
            </a:r>
            <a:endParaRPr sz="38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240025" y="4453800"/>
            <a:ext cx="25923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https://bit.ly/AHG22fires</a:t>
            </a:r>
            <a:endParaRPr b="0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Instructor/Faculty Focused Efforts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ilhouette of person with curly hair or Afro hairstyle" id="140" name="Google Shape;14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6500" y="2186600"/>
            <a:ext cx="1338476" cy="13384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lhouette of person with short, asymmetrical bob hairstyle" id="141" name="Google Shape;14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06025" y="2186598"/>
            <a:ext cx="1338476" cy="13384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lhouette of person with short, spiky hair styled to the right" id="142" name="Google Shape;142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71262" y="3230550"/>
            <a:ext cx="1338476" cy="133844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61365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200"/>
              <a:buNone/>
            </a:pPr>
            <a:r>
              <a:rPr lang="en"/>
              <a:t>“Here are the humans who benefit from providing accessible materials.”</a:t>
            </a:r>
            <a:endParaRPr/>
          </a:p>
        </p:txBody>
      </p:sp>
      <p:pic>
        <p:nvPicPr>
          <p:cNvPr descr="silhouette of the upper portion of a stick person with a check mark on his/her chest" id="144" name="Google Shape;144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168000" y="1970200"/>
            <a:ext cx="2518725" cy="251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31680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200"/>
              <a:buNone/>
            </a:pPr>
            <a:r>
              <a:rPr lang="en"/>
              <a:t>“It’s accessible because it’s the right thing to do.”</a:t>
            </a:r>
            <a:endParaRPr/>
          </a:p>
        </p:txBody>
      </p:sp>
      <p:pic>
        <p:nvPicPr>
          <p:cNvPr descr="Judge's gavel " id="146" name="Google Shape;146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9125" y="1836575"/>
            <a:ext cx="2518725" cy="251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243025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200"/>
              <a:buNone/>
            </a:pPr>
            <a:r>
              <a:rPr lang="en"/>
              <a:t>“Accessibility is the law.”</a:t>
            </a:r>
            <a:endParaRPr/>
          </a:p>
        </p:txBody>
      </p:sp>
      <p:sp>
        <p:nvSpPr>
          <p:cNvPr id="148" name="Google Shape;148;p23"/>
          <p:cNvSpPr txBox="1"/>
          <p:nvPr>
            <p:ph type="title"/>
          </p:nvPr>
        </p:nvSpPr>
        <p:spPr>
          <a:xfrm>
            <a:off x="311700" y="555600"/>
            <a:ext cx="56643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Our Focused Efforts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Instructor/Faculty Feedback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1</a:t>
            </a:r>
            <a:endParaRPr/>
          </a:p>
        </p:txBody>
      </p:sp>
      <p:sp>
        <p:nvSpPr>
          <p:cNvPr id="159" name="Google Shape;159;p25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43583" name="adj1"/>
              <a:gd fmla="val 81078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Lexend Deca"/>
                <a:ea typeface="Lexend Deca"/>
                <a:cs typeface="Lexend Deca"/>
                <a:sym typeface="Lexend Deca"/>
              </a:rPr>
              <a:t>Most Impactful or Valuable Instructional Module: Accessibility was really helpful. I need to work on this in my classes, and I was not aware of a lot of the tools available to help.</a:t>
            </a:r>
            <a:endParaRPr b="0" i="0" sz="30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2</a:t>
            </a:r>
            <a:endParaRPr/>
          </a:p>
        </p:txBody>
      </p:sp>
      <p:sp>
        <p:nvSpPr>
          <p:cNvPr id="165" name="Google Shape;165;p26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-38580" name="adj1"/>
              <a:gd fmla="val 76784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Lexend Deca"/>
                <a:ea typeface="Lexend Deca"/>
                <a:cs typeface="Lexend Deca"/>
                <a:sym typeface="Lexend Deca"/>
              </a:rPr>
              <a:t>Most Impactful or Valuable Instructional Module: Building Access. I didn't know that canvas had an accessibility checker built in.</a:t>
            </a:r>
            <a:endParaRPr b="0" i="0" sz="30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3</a:t>
            </a:r>
            <a:endParaRPr/>
          </a:p>
        </p:txBody>
      </p:sp>
      <p:sp>
        <p:nvSpPr>
          <p:cNvPr id="171" name="Google Shape;171;p27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43583" name="adj1"/>
              <a:gd fmla="val 81078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Something That Was Reinforced: </a:t>
            </a:r>
            <a:r>
              <a:rPr b="0" i="0" lang="en" sz="2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Lexend Deca"/>
                <a:ea typeface="Lexend Deca"/>
                <a:cs typeface="Lexend Deca"/>
                <a:sym typeface="Lexend Deca"/>
              </a:rPr>
              <a:t>A focus on accessibility. This is easier to do in a face-to-face classroom setting as the issues are noticeable. There are many challenges that can arise from distance learning that need to be considered for all students to have success.</a:t>
            </a:r>
            <a:r>
              <a:rPr b="0" i="0" lang="en" sz="28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endParaRPr b="0" i="0" sz="28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4</a:t>
            </a:r>
            <a:endParaRPr/>
          </a:p>
        </p:txBody>
      </p:sp>
      <p:sp>
        <p:nvSpPr>
          <p:cNvPr id="177" name="Google Shape;177;p28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-39691" name="adj1"/>
              <a:gd fmla="val 75353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This was a good reminder about some of the accessibility issues that are not always at the forefront of our course planning.</a:t>
            </a:r>
            <a:endParaRPr b="0" i="0" sz="30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5</a:t>
            </a:r>
            <a:endParaRPr/>
          </a:p>
        </p:txBody>
      </p:sp>
      <p:sp>
        <p:nvSpPr>
          <p:cNvPr id="183" name="Google Shape;183;p29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43583" name="adj1"/>
              <a:gd fmla="val 81078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Lexend Deca"/>
                <a:ea typeface="Lexend Deca"/>
                <a:cs typeface="Lexend Deca"/>
                <a:sym typeface="Lexend Deca"/>
              </a:rPr>
              <a:t>I didn't realize how dynamic Canvas is and how many resources are available to help make courses accessible. </a:t>
            </a:r>
            <a:endParaRPr b="0" i="0" sz="30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6</a:t>
            </a:r>
            <a:endParaRPr/>
          </a:p>
        </p:txBody>
      </p:sp>
      <p:sp>
        <p:nvSpPr>
          <p:cNvPr id="189" name="Google Shape;189;p30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-40633" name="adj1"/>
              <a:gd fmla="val 74535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Lexend Deca"/>
                <a:ea typeface="Lexend Deca"/>
                <a:cs typeface="Lexend Deca"/>
                <a:sym typeface="Lexend Deca"/>
              </a:rPr>
              <a:t>…really good and helped me realize I need to take a look at accessibility in all my courses. I already feel like I am consistent and organized, but lots of the color coding needed to go. I am still interested to know more about accessibility some of the handwritten drawings and class notes that I do in my math classes and then post them later. I always feel like math is always more complicated to make accessible but it shouldn't be.</a:t>
            </a:r>
            <a:endParaRPr b="0" i="0" sz="21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7</a:t>
            </a:r>
            <a:endParaRPr/>
          </a:p>
        </p:txBody>
      </p:sp>
      <p:sp>
        <p:nvSpPr>
          <p:cNvPr id="195" name="Google Shape;195;p31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43583" name="adj1"/>
              <a:gd fmla="val 81078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Lexend Deca"/>
                <a:ea typeface="Lexend Deca"/>
                <a:cs typeface="Lexend Deca"/>
                <a:sym typeface="Lexend Deca"/>
              </a:rPr>
              <a:t>I benefitted greatly from the "little guy" who checked accessibility. I had no idea that my own listing may not display properly for other users. Now, I am constantly clicking the "little man" to ensure I'm compliant. This is a great feature and I appreciate that it was discussed and demonstrated.</a:t>
            </a:r>
            <a:endParaRPr b="0" i="0" sz="2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11700" y="4386300"/>
            <a:ext cx="25923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https://bit.ly/AHG22fires</a:t>
            </a:r>
            <a:endParaRPr b="0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descr="Instagram icon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67876" y="3286550"/>
            <a:ext cx="318051" cy="3180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witter icon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4550" y="2968500"/>
            <a:ext cx="318051" cy="31805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Lindsay Nichols Foster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eLearning Instructional Designer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Focus: Accessibility and RSI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rgbClr val="FFCC2B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lindsay.nicholsfoster@tccd.edu</a:t>
            </a:r>
            <a:endParaRPr>
              <a:solidFill>
                <a:srgbClr val="FFCC2B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@LFTechTeach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@LFosterTechTeach</a:t>
            </a:r>
            <a:endParaRPr/>
          </a:p>
        </p:txBody>
      </p:sp>
      <p:pic>
        <p:nvPicPr>
          <p:cNvPr descr="Lindsay Foster, headshot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24329" y="757200"/>
            <a:ext cx="2888100" cy="3629100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57150" rotWithShape="0" algn="bl" dir="8700000" dist="114300">
              <a:srgbClr val="000000">
                <a:alpha val="49800"/>
              </a:srgbClr>
            </a:outerShdw>
          </a:effectLst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Presenter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Feedback Instructor 8</a:t>
            </a:r>
            <a:endParaRPr/>
          </a:p>
        </p:txBody>
      </p:sp>
      <p:sp>
        <p:nvSpPr>
          <p:cNvPr id="201" name="Google Shape;201;p32"/>
          <p:cNvSpPr/>
          <p:nvPr/>
        </p:nvSpPr>
        <p:spPr>
          <a:xfrm>
            <a:off x="699000" y="324675"/>
            <a:ext cx="7746000" cy="3240300"/>
          </a:xfrm>
          <a:prstGeom prst="wedgeRoundRectCallout">
            <a:avLst>
              <a:gd fmla="val -42087" name="adj1"/>
              <a:gd fmla="val 73307" name="adj2"/>
              <a:gd fmla="val 0" name="adj3"/>
            </a:avLst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Lexend Deca"/>
                <a:ea typeface="Lexend Deca"/>
                <a:cs typeface="Lexend Deca"/>
                <a:sym typeface="Lexend Deca"/>
              </a:rPr>
              <a:t>This was a great module because it brought my attention to accessibility issues in my current virtual classrooms. With the help of the instructors, I now have the means to create accessible and responsive pages that look great on multiple screen sizes and will not prove to be a problem with screen readers. This is great because I like to use navigational images and I didn't want to abandon those for accessibility. I can now replace all my formatting tables with bootstrap grids.</a:t>
            </a:r>
            <a:endParaRPr b="0" i="0" sz="21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Lessons Learned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/>
          <p:nvPr>
            <p:ph idx="1" type="body"/>
          </p:nvPr>
        </p:nvSpPr>
        <p:spPr>
          <a:xfrm>
            <a:off x="311700" y="1152475"/>
            <a:ext cx="8302200" cy="3416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Bottom up method versus top down method; “Jaws of Life” method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Start small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Start somewhere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Identify and prioritize needs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Choose one thing (focus)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Do it well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Get “good” at it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Assimilate into the culture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Intentional movement and progress (road map)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Monitor impact and progress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“What is expected must be inspected.”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#AllMeansAll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2" name="Google Shape;21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Lessons Learned Basics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More Lessons Learned</a:t>
            </a:r>
            <a:endParaRPr/>
          </a:p>
        </p:txBody>
      </p:sp>
      <p:sp>
        <p:nvSpPr>
          <p:cNvPr id="218" name="Google Shape;218;p35"/>
          <p:cNvSpPr txBox="1"/>
          <p:nvPr>
            <p:ph idx="2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Staffing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Centrally localized department/unit within the organization for consistency and support through training and resources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Student facing vs. Faculty/Staff facing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Budget for: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Staffing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Resources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Materials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Procedures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Software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Hardware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Training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Unplanned items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/>
          <p:nvPr/>
        </p:nvSpPr>
        <p:spPr>
          <a:xfrm>
            <a:off x="311700" y="4386300"/>
            <a:ext cx="25923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https://bit.ly/AHG22fires</a:t>
            </a:r>
            <a:endParaRPr b="0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descr="Instagram icon" id="224" name="Google Shape;22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67876" y="3286550"/>
            <a:ext cx="318051" cy="3180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witter icon" id="225" name="Google Shape;225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4550" y="2968500"/>
            <a:ext cx="318051" cy="318051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Lindsay Nichols Foster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eLearning Instructional Designer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Focus: Accessibility and RSI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rgbClr val="FFCC2B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lindsay.nicholsfoster@tccd.edu</a:t>
            </a:r>
            <a:endParaRPr>
              <a:solidFill>
                <a:srgbClr val="FFCC2B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@LFTechTeach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@LFosterTechTeach</a:t>
            </a:r>
            <a:endParaRPr/>
          </a:p>
        </p:txBody>
      </p:sp>
      <p:pic>
        <p:nvPicPr>
          <p:cNvPr descr="Lindsay Foster, headshot" id="227" name="Google Shape;227;p3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24329" y="757200"/>
            <a:ext cx="2888100" cy="3629100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57150" rotWithShape="0" algn="bl" dir="8700000" dist="114300">
              <a:srgbClr val="000000">
                <a:alpha val="49800"/>
              </a:srgbClr>
            </a:outerShdw>
          </a:effectLst>
        </p:spPr>
      </p:pic>
      <p:sp>
        <p:nvSpPr>
          <p:cNvPr id="228" name="Google Shape;22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/>
          <p:nvPr>
            <p:ph type="title"/>
          </p:nvPr>
        </p:nvSpPr>
        <p:spPr>
          <a:xfrm>
            <a:off x="311700" y="342800"/>
            <a:ext cx="8520600" cy="43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5300"/>
              <a:t>“Do the best that you can until you know better. Then when you know better, do better.”</a:t>
            </a:r>
            <a:endParaRPr sz="53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br>
              <a:rPr lang="en"/>
            </a:br>
            <a:r>
              <a:rPr lang="en"/>
              <a:t>Maya Angelou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311700" y="4386300"/>
            <a:ext cx="25923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https://bit.ly/AHG22fires</a:t>
            </a:r>
            <a:endParaRPr b="0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descr="Illustration of building with various fires in windows and on the roof" id="72" name="Google Shape;72;p15"/>
          <p:cNvPicPr preferRelativeResize="0"/>
          <p:nvPr/>
        </p:nvPicPr>
        <p:blipFill rotWithShape="1">
          <a:blip r:embed="rId3">
            <a:alphaModFix/>
          </a:blip>
          <a:srcRect b="8650" l="0" r="0" t="0"/>
          <a:stretch/>
        </p:blipFill>
        <p:spPr>
          <a:xfrm>
            <a:off x="4365775" y="511438"/>
            <a:ext cx="5143500" cy="46984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</p:pic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4584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Peer Developed Courses (PDC)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Timeline of building accessibility culture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Instructor/faculty focused efforts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Instructor/faculty feedback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Lessons learned</a:t>
            </a:r>
            <a:endParaRPr/>
          </a:p>
        </p:txBody>
      </p:sp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Outline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Rating</a:t>
            </a:r>
            <a:endParaRPr/>
          </a:p>
        </p:txBody>
      </p:sp>
      <p:graphicFrame>
        <p:nvGraphicFramePr>
          <p:cNvPr id="80" name="Google Shape;80;p16"/>
          <p:cNvGraphicFramePr/>
          <p:nvPr/>
        </p:nvGraphicFramePr>
        <p:xfrm>
          <a:off x="311700" y="1597670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{C64441BC-DB47-40B3-9557-5871341F6C43}</a:tableStyleId>
              </a:tblPr>
              <a:tblGrid>
                <a:gridCol w="1704125"/>
                <a:gridCol w="1704125"/>
                <a:gridCol w="1704125"/>
                <a:gridCol w="1704125"/>
                <a:gridCol w="1704125"/>
              </a:tblGrid>
              <a:tr h="39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Number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1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2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3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4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3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How you feel about helping faculty with accessibility.</a:t>
                      </a:r>
                      <a:endParaRPr sz="1400" u="none" cap="none" strike="noStrike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descr="fire extinguisher" id="81" name="Google Shape;8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5290" y="2047707"/>
            <a:ext cx="1062197" cy="18288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t match" id="82" name="Google Shape;82;p16"/>
          <p:cNvPicPr preferRelativeResize="0"/>
          <p:nvPr/>
        </p:nvPicPr>
        <p:blipFill rotWithShape="1">
          <a:blip r:embed="rId4">
            <a:alphaModFix/>
          </a:blip>
          <a:srcRect b="30820" l="27845" r="28227" t="29630"/>
          <a:stretch/>
        </p:blipFill>
        <p:spPr>
          <a:xfrm>
            <a:off x="3779910" y="2328672"/>
            <a:ext cx="1584179" cy="15603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mpfire in a rock fire ring" id="83" name="Google Shape;83;p16"/>
          <p:cNvPicPr preferRelativeResize="0"/>
          <p:nvPr/>
        </p:nvPicPr>
        <p:blipFill rotWithShape="1">
          <a:blip r:embed="rId5">
            <a:alphaModFix/>
          </a:blip>
          <a:srcRect b="8910" l="31341" r="29936" t="54927"/>
          <a:stretch/>
        </p:blipFill>
        <p:spPr>
          <a:xfrm>
            <a:off x="5578644" y="2328672"/>
            <a:ext cx="1584179" cy="15603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ss and forest fire" id="84" name="Google Shape;84;p16"/>
          <p:cNvPicPr preferRelativeResize="0"/>
          <p:nvPr/>
        </p:nvPicPr>
        <p:blipFill rotWithShape="1">
          <a:blip r:embed="rId6">
            <a:alphaModFix/>
          </a:blip>
          <a:srcRect b="0" l="7790" r="6885" t="46056"/>
          <a:stretch/>
        </p:blipFill>
        <p:spPr>
          <a:xfrm>
            <a:off x="7205472" y="2571750"/>
            <a:ext cx="1584179" cy="104528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311700" y="4386300"/>
            <a:ext cx="25923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https://bit.ly/AHG22fires</a:t>
            </a:r>
            <a:endParaRPr b="0" i="0" sz="14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Peer Developed Courses (PDC)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TCC Connect</a:t>
            </a:r>
            <a:br>
              <a:rPr lang="en"/>
            </a:br>
            <a:r>
              <a:rPr lang="en"/>
              <a:t>Peer Developed Courses (PDC)</a:t>
            </a:r>
            <a:endParaRPr/>
          </a:p>
        </p:txBody>
      </p:sp>
      <p:sp>
        <p:nvSpPr>
          <p:cNvPr id="96" name="Google Shape;96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3197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Currently 35 courses available</a:t>
            </a:r>
            <a:endParaRPr/>
          </a:p>
          <a:p>
            <a:pPr indent="-33197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 course updated  in 2017</a:t>
            </a:r>
            <a:endParaRPr/>
          </a:p>
          <a:p>
            <a:pPr indent="-33197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 course updated in 2020</a:t>
            </a:r>
            <a:endParaRPr/>
          </a:p>
          <a:p>
            <a:pPr indent="-33197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32 courses updated 2021</a:t>
            </a:r>
            <a:endParaRPr/>
          </a:p>
          <a:p>
            <a:pPr indent="-33197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 3 in development </a:t>
            </a:r>
            <a:endParaRPr/>
          </a:p>
        </p:txBody>
      </p:sp>
      <p:pic>
        <p:nvPicPr>
          <p:cNvPr descr="Screenshot of PDC course template card from Canvas" id="97" name="Google Shape;97;p1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49763" y="724200"/>
            <a:ext cx="3616481" cy="3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Timeline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descr="Timeline connector 5" id="107" name="Google Shape;107;p20"/>
          <p:cNvCxnSpPr>
            <a:endCxn id="108" idx="0"/>
          </p:cNvCxnSpPr>
          <p:nvPr/>
        </p:nvCxnSpPr>
        <p:spPr>
          <a:xfrm flipH="1">
            <a:off x="7142950" y="2398625"/>
            <a:ext cx="682500" cy="5304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descr="Timeline connector 4" id="109" name="Google Shape;109;p20"/>
          <p:cNvCxnSpPr>
            <a:stCxn id="110" idx="2"/>
            <a:endCxn id="111" idx="2"/>
          </p:cNvCxnSpPr>
          <p:nvPr/>
        </p:nvCxnSpPr>
        <p:spPr>
          <a:xfrm rot="10800000">
            <a:off x="4703751" y="1567926"/>
            <a:ext cx="861300" cy="8241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descr="Timeline connector 3" id="112" name="Google Shape;112;p20"/>
          <p:cNvCxnSpPr>
            <a:stCxn id="113" idx="2"/>
            <a:endCxn id="114" idx="0"/>
          </p:cNvCxnSpPr>
          <p:nvPr/>
        </p:nvCxnSpPr>
        <p:spPr>
          <a:xfrm>
            <a:off x="3843126" y="2392026"/>
            <a:ext cx="308100" cy="53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descr="Timeline connector 2" id="115" name="Google Shape;115;p20"/>
          <p:cNvCxnSpPr>
            <a:stCxn id="116" idx="2"/>
            <a:endCxn id="117" idx="2"/>
          </p:cNvCxnSpPr>
          <p:nvPr/>
        </p:nvCxnSpPr>
        <p:spPr>
          <a:xfrm rot="10800000">
            <a:off x="1629951" y="1567926"/>
            <a:ext cx="892200" cy="8241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descr="Timeline connector 1" id="118" name="Google Shape;118;p20"/>
          <p:cNvCxnSpPr/>
          <p:nvPr/>
        </p:nvCxnSpPr>
        <p:spPr>
          <a:xfrm>
            <a:off x="806976" y="2392026"/>
            <a:ext cx="394200" cy="53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descr="Line serving as timeline" id="119" name="Google Shape;119;p20"/>
          <p:cNvCxnSpPr/>
          <p:nvPr/>
        </p:nvCxnSpPr>
        <p:spPr>
          <a:xfrm>
            <a:off x="72875" y="2392025"/>
            <a:ext cx="8931900" cy="132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oval"/>
            <a:tailEnd len="med" w="med" type="oval"/>
          </a:ln>
        </p:spPr>
      </p:cxnSp>
      <p:pic>
        <p:nvPicPr>
          <p:cNvPr descr="firefighter with hose spraying water" id="120" name="Google Shape;120;p20"/>
          <p:cNvPicPr preferRelativeResize="0"/>
          <p:nvPr/>
        </p:nvPicPr>
        <p:blipFill rotWithShape="1">
          <a:blip r:embed="rId3">
            <a:alphaModFix/>
          </a:blip>
          <a:srcRect b="7824" l="8607" r="8065" t="8577"/>
          <a:stretch/>
        </p:blipFill>
        <p:spPr>
          <a:xfrm>
            <a:off x="6599575" y="589725"/>
            <a:ext cx="2027600" cy="203419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8100000" dist="66675">
              <a:srgbClr val="000000">
                <a:alpha val="49800"/>
              </a:srgbClr>
            </a:outerShdw>
          </a:effectLst>
        </p:spPr>
      </p:pic>
      <p:sp>
        <p:nvSpPr>
          <p:cNvPr descr="Accessibility roadmap developing" id="108" name="Google Shape;108;p20"/>
          <p:cNvSpPr txBox="1"/>
          <p:nvPr/>
        </p:nvSpPr>
        <p:spPr>
          <a:xfrm>
            <a:off x="6129100" y="2929025"/>
            <a:ext cx="2027700" cy="5541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Accessibility </a:t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Roadmap Developing</a:t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descr="PSA Contractor program implemented" id="111" name="Google Shape;111;p20"/>
          <p:cNvSpPr txBox="1"/>
          <p:nvPr/>
        </p:nvSpPr>
        <p:spPr>
          <a:xfrm>
            <a:off x="3689800" y="1013825"/>
            <a:ext cx="2027700" cy="5541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PSA Contractor Program Implemented</a:t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descr="orange and yellow flame" id="110" name="Google Shape;11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43675" y="1749275"/>
            <a:ext cx="642751" cy="64275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1800000" dist="76200">
              <a:srgbClr val="000000">
                <a:alpha val="49800"/>
              </a:srgbClr>
            </a:outerShdw>
          </a:effectLst>
        </p:spPr>
      </p:pic>
      <p:sp>
        <p:nvSpPr>
          <p:cNvPr descr="PDC template development" id="114" name="Google Shape;114;p20"/>
          <p:cNvSpPr txBox="1"/>
          <p:nvPr/>
        </p:nvSpPr>
        <p:spPr>
          <a:xfrm>
            <a:off x="3137413" y="2929025"/>
            <a:ext cx="2027700" cy="5541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PDC Template Development</a:t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descr="orange and yellow flame" id="113" name="Google Shape;11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21750" y="1749275"/>
            <a:ext cx="642751" cy="64275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1800000" dist="76200">
              <a:srgbClr val="000000">
                <a:alpha val="49800"/>
              </a:srgbClr>
            </a:outerShdw>
          </a:effectLst>
        </p:spPr>
      </p:pic>
      <p:sp>
        <p:nvSpPr>
          <p:cNvPr descr="Course accessibility review" id="117" name="Google Shape;117;p20"/>
          <p:cNvSpPr txBox="1"/>
          <p:nvPr/>
        </p:nvSpPr>
        <p:spPr>
          <a:xfrm>
            <a:off x="616200" y="1013825"/>
            <a:ext cx="2027700" cy="5541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Course Accessibility Review</a:t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descr="orange and yellow flame" id="116" name="Google Shape;11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00775" y="1749275"/>
            <a:ext cx="642751" cy="64275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1800000" dist="76200">
              <a:srgbClr val="000000">
                <a:alpha val="49800"/>
              </a:srgbClr>
            </a:outerShdw>
          </a:effectLst>
        </p:spPr>
      </p:pic>
      <p:sp>
        <p:nvSpPr>
          <p:cNvPr descr="ID - Accessibility position created/hired" id="121" name="Google Shape;121;p20"/>
          <p:cNvSpPr txBox="1"/>
          <p:nvPr/>
        </p:nvSpPr>
        <p:spPr>
          <a:xfrm>
            <a:off x="145750" y="2895950"/>
            <a:ext cx="2027700" cy="5541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CC2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rPr>
              <a:t>ID - Accessibility Position Created/Hired</a:t>
            </a:r>
            <a:endParaRPr b="0" i="0" sz="1200" u="none" cap="none" strike="noStrike">
              <a:solidFill>
                <a:srgbClr val="000000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descr="orange and yellow flame" id="122" name="Google Shape;12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3925" y="1716150"/>
            <a:ext cx="642751" cy="64275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1800000" dist="76200">
              <a:srgbClr val="000000">
                <a:alpha val="49800"/>
              </a:srgbClr>
            </a:outerShdw>
          </a:effectLst>
        </p:spPr>
      </p:pic>
      <p:sp>
        <p:nvSpPr>
          <p:cNvPr id="123" name="Google Shape;123;p20"/>
          <p:cNvSpPr txBox="1"/>
          <p:nvPr>
            <p:ph idx="4294967295" type="title"/>
          </p:nvPr>
        </p:nvSpPr>
        <p:spPr>
          <a:xfrm>
            <a:off x="311150" y="4230688"/>
            <a:ext cx="59991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exend Deca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TCC Accessibility Action Timeline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QR code to scan" id="128" name="Google Shape;12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6250" y="3405825"/>
            <a:ext cx="682476" cy="6824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ivided one lane road" id="129" name="Google Shape;12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25" y="-337925"/>
            <a:ext cx="5143500" cy="58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1"/>
          <p:cNvSpPr txBox="1"/>
          <p:nvPr>
            <p:ph type="title"/>
          </p:nvPr>
        </p:nvSpPr>
        <p:spPr>
          <a:xfrm>
            <a:off x="4810550" y="265050"/>
            <a:ext cx="4233900" cy="30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2400"/>
              <a:t>If you would like a copy of our road map when the public facing version becomes available, complete this survey.</a:t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000"/>
              <a:t>bit.ly/TCCroadmap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