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3" autoAdjust="0"/>
    <p:restoredTop sz="86344" autoAdjust="0"/>
  </p:normalViewPr>
  <p:slideViewPr>
    <p:cSldViewPr snapToGrid="0">
      <p:cViewPr varScale="1">
        <p:scale>
          <a:sx n="48" d="100"/>
          <a:sy n="48" d="100"/>
        </p:scale>
        <p:origin x="44" y="176"/>
      </p:cViewPr>
      <p:guideLst/>
    </p:cSldViewPr>
  </p:slideViewPr>
  <p:outlineViewPr>
    <p:cViewPr>
      <p:scale>
        <a:sx n="33" d="100"/>
        <a:sy n="33" d="100"/>
      </p:scale>
      <p:origin x="0" y="-175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While I generally speak of accessibility in universal terms, I will occasionally use person first language throughout referring to SWD or PWD as a shorthand for Students with Disabilities or People with Disabilities. Person first language is appropriate in this case because of the universal approach we take to accessibility at Purchase College, but I recognize that the preference itself is not by any means universal. </a:t>
            </a:r>
            <a:endParaRPr/>
          </a:p>
        </p:txBody>
      </p:sp>
      <p:sp>
        <p:nvSpPr>
          <p:cNvPr id="48" name="Google Shape;4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https://slcny.libguides.com/slss-accessibility/procurement-toolkit</a:t>
            </a:r>
            <a:endParaRPr/>
          </a:p>
        </p:txBody>
      </p:sp>
      <p:sp>
        <p:nvSpPr>
          <p:cNvPr id="115" name="Google Shape;1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786de42cb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786de42cb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8f46755b4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8f46755b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 didn’t say “an informed and abled citizenry”</a:t>
            </a:r>
            <a:endParaRPr/>
          </a:p>
        </p:txBody>
      </p:sp>
      <p:sp>
        <p:nvSpPr>
          <p:cNvPr id="142" name="Google Shape;1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79586deb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79586deb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5c680e69b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c5c680e69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79586deb0a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79586deb0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8bda294aa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8bda294a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SLIDES_API1497060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SLIDES_API1497060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This is Slido interaction slide, please don't delete it.</a:t>
            </a:r>
            <a:br>
              <a:rPr lang="en-US"/>
            </a:br>
            <a:r>
              <a:rPr lang="en-US"/>
              <a:t>✅ Click on 'Present with Slido' and the poll will launch automatically when you get to this slide.</a:t>
            </a:r>
            <a:endParaRPr/>
          </a:p>
          <a:p>
            <a:pPr marL="0" lvl="0" indent="0" algn="l" rtl="0">
              <a:spcBef>
                <a:spcPts val="0"/>
              </a:spcBef>
              <a:spcAft>
                <a:spcPts val="0"/>
              </a:spcAft>
              <a:buNone/>
            </a:pPr>
            <a:r>
              <a:rPr lang="en-US" sz="1000">
                <a:solidFill>
                  <a:srgbClr val="595959"/>
                </a:solidFill>
              </a:rPr>
              <a:t>“only 14% of responding </a:t>
            </a:r>
            <a:r>
              <a:rPr lang="en-US" sz="1000" b="1">
                <a:solidFill>
                  <a:srgbClr val="595959"/>
                </a:solidFill>
              </a:rPr>
              <a:t>libraries</a:t>
            </a:r>
            <a:r>
              <a:rPr lang="en-US" sz="1000">
                <a:solidFill>
                  <a:srgbClr val="595959"/>
                </a:solidFill>
              </a:rPr>
              <a:t> had a formal </a:t>
            </a:r>
            <a:r>
              <a:rPr lang="en-US" sz="1000" b="1">
                <a:solidFill>
                  <a:srgbClr val="595959"/>
                </a:solidFill>
              </a:rPr>
              <a:t>accessibility</a:t>
            </a:r>
            <a:r>
              <a:rPr lang="en-US" sz="1000">
                <a:solidFill>
                  <a:srgbClr val="595959"/>
                </a:solidFill>
              </a:rPr>
              <a:t> policy for content acquisition  according to Jasmine Clark in College and Undergraduate Librariesin 2020</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7b07e038db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7b07e038d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79586deb0a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79586deb0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According to LYRASIS Accessibility Survey Report (2019), only 14% of libraries had formal accessibility policy for content acquisition (Clark 266) Libraries can avoid purchasing inaccessible products and can design alternate access plans in advance. Clark notes “True change takes collaboration”</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786de42c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786de42c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who are we? 6 faculty librarians, small staff</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where were we?</a:t>
            </a:r>
            <a:endParaRPr/>
          </a:p>
        </p:txBody>
      </p:sp>
      <p:sp>
        <p:nvSpPr>
          <p:cNvPr id="79" name="Google Shape;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79289054a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79289054a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What happened/shifted?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5c680e69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5c680e69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Ally &amp; The documentation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SLIDES_API150401372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SLIDES_API150401372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This is Slido interaction slide, please don't delete it.</a:t>
            </a:r>
            <a:br>
              <a:rPr lang="en-US"/>
            </a:br>
            <a:r>
              <a:rPr lang="en-US"/>
              <a:t>✅ Click on 'Present with Slido' and the poll will launch automatically when you get to this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How can we push, become more transparent, advocate</a:t>
            </a: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Clr>
                <a:schemeClr val="dk1"/>
              </a:buClr>
              <a:buSzPts val="6900"/>
              <a:buNone/>
              <a:defRPr sz="6900">
                <a:solidFill>
                  <a:schemeClr val="dk1"/>
                </a:solidFill>
              </a:defRPr>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1" name="Google Shape;11;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440967"/>
            <a:ext cx="11360700" cy="763500"/>
          </a:xfrm>
          <a:prstGeom prst="rect">
            <a:avLst/>
          </a:prstGeom>
        </p:spPr>
        <p:txBody>
          <a:bodyPr spcFirstLastPara="1" wrap="square" lIns="121900" tIns="121900" rIns="121900" bIns="121900" anchor="ctr" anchorCtr="0">
            <a:sp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8" name="Google Shape;18;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406400" rtl="0">
              <a:spcBef>
                <a:spcPts val="0"/>
              </a:spcBef>
              <a:spcAft>
                <a:spcPts val="0"/>
              </a:spcAft>
              <a:buSzPts val="2800"/>
              <a:buChar char="●"/>
              <a:defRPr/>
            </a:lvl1pPr>
            <a:lvl2pPr marL="914400" lvl="1" indent="-381000" rtl="0">
              <a:spcBef>
                <a:spcPts val="1800"/>
              </a:spcBef>
              <a:spcAft>
                <a:spcPts val="0"/>
              </a:spcAft>
              <a:buSzPts val="2400"/>
              <a:buChar char="○"/>
              <a:defRPr/>
            </a:lvl2pPr>
            <a:lvl3pPr marL="1371600" lvl="2" indent="-381000" rtl="0">
              <a:spcBef>
                <a:spcPts val="1800"/>
              </a:spcBef>
              <a:spcAft>
                <a:spcPts val="0"/>
              </a:spcAft>
              <a:buSzPts val="2400"/>
              <a:buChar char="■"/>
              <a:defRPr/>
            </a:lvl3pPr>
            <a:lvl4pPr marL="1828800" lvl="3" indent="-355600" rtl="0">
              <a:spcBef>
                <a:spcPts val="1800"/>
              </a:spcBef>
              <a:spcAft>
                <a:spcPts val="0"/>
              </a:spcAft>
              <a:buSzPts val="2000"/>
              <a:buChar char="●"/>
              <a:defRPr/>
            </a:lvl4pPr>
            <a:lvl5pPr marL="2286000" lvl="4" indent="-355600" rtl="0">
              <a:spcBef>
                <a:spcPts val="1800"/>
              </a:spcBef>
              <a:spcAft>
                <a:spcPts val="0"/>
              </a:spcAft>
              <a:buSzPts val="2000"/>
              <a:buChar char="○"/>
              <a:defRPr/>
            </a:lvl5pPr>
            <a:lvl6pPr marL="2743200" lvl="5" indent="-355600" rtl="0">
              <a:spcBef>
                <a:spcPts val="1800"/>
              </a:spcBef>
              <a:spcAft>
                <a:spcPts val="0"/>
              </a:spcAft>
              <a:buSzPts val="2000"/>
              <a:buChar char="■"/>
              <a:defRPr/>
            </a:lvl6pPr>
            <a:lvl7pPr marL="3200400" lvl="6" indent="-355600" rtl="0">
              <a:spcBef>
                <a:spcPts val="1800"/>
              </a:spcBef>
              <a:spcAft>
                <a:spcPts val="0"/>
              </a:spcAft>
              <a:buSzPts val="2000"/>
              <a:buChar char="●"/>
              <a:defRPr/>
            </a:lvl7pPr>
            <a:lvl8pPr marL="3657600" lvl="7" indent="-355600" rtl="0">
              <a:spcBef>
                <a:spcPts val="1800"/>
              </a:spcBef>
              <a:spcAft>
                <a:spcPts val="0"/>
              </a:spcAft>
              <a:buSzPts val="2000"/>
              <a:buChar char="○"/>
              <a:defRPr/>
            </a:lvl8pPr>
            <a:lvl9pPr marL="4114800" lvl="8" indent="-368300" rtl="0">
              <a:spcBef>
                <a:spcPts val="1800"/>
              </a:spcBef>
              <a:spcAft>
                <a:spcPts val="1800"/>
              </a:spcAft>
              <a:buSzPts val="2200"/>
              <a:buChar char="■"/>
              <a:defRPr/>
            </a:lvl9pPr>
          </a:lstStyle>
          <a:p>
            <a:endParaRPr/>
          </a:p>
        </p:txBody>
      </p:sp>
      <p:sp>
        <p:nvSpPr>
          <p:cNvPr id="19" name="Google Shape;1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440967"/>
            <a:ext cx="11360700" cy="763500"/>
          </a:xfrm>
          <a:prstGeom prst="rect">
            <a:avLst/>
          </a:prstGeom>
        </p:spPr>
        <p:txBody>
          <a:bodyPr spcFirstLastPara="1" wrap="square" lIns="121900" tIns="121900" rIns="121900" bIns="121900" anchor="ctr"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2" name="Google Shape;22;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406400" rtl="0">
              <a:spcBef>
                <a:spcPts val="0"/>
              </a:spcBef>
              <a:spcAft>
                <a:spcPts val="0"/>
              </a:spcAft>
              <a:buSzPts val="2800"/>
              <a:buChar char="●"/>
              <a:defRPr/>
            </a:lvl1pPr>
            <a:lvl2pPr marL="914400" lvl="1" indent="-381000" rtl="0">
              <a:spcBef>
                <a:spcPts val="1800"/>
              </a:spcBef>
              <a:spcAft>
                <a:spcPts val="0"/>
              </a:spcAft>
              <a:buSzPts val="2400"/>
              <a:buChar char="○"/>
              <a:defRPr/>
            </a:lvl2pPr>
            <a:lvl3pPr marL="1371600" lvl="2" indent="-381000" rtl="0">
              <a:spcBef>
                <a:spcPts val="1800"/>
              </a:spcBef>
              <a:spcAft>
                <a:spcPts val="0"/>
              </a:spcAft>
              <a:buSzPts val="2400"/>
              <a:buChar char="■"/>
              <a:defRPr/>
            </a:lvl3pPr>
            <a:lvl4pPr marL="1828800" lvl="3" indent="-355600" rtl="0">
              <a:spcBef>
                <a:spcPts val="1800"/>
              </a:spcBef>
              <a:spcAft>
                <a:spcPts val="0"/>
              </a:spcAft>
              <a:buSzPts val="2000"/>
              <a:buChar char="●"/>
              <a:defRPr/>
            </a:lvl4pPr>
            <a:lvl5pPr marL="2286000" lvl="4" indent="-355600" rtl="0">
              <a:spcBef>
                <a:spcPts val="1800"/>
              </a:spcBef>
              <a:spcAft>
                <a:spcPts val="0"/>
              </a:spcAft>
              <a:buSzPts val="2000"/>
              <a:buChar char="○"/>
              <a:defRPr/>
            </a:lvl5pPr>
            <a:lvl6pPr marL="2743200" lvl="5" indent="-355600" rtl="0">
              <a:spcBef>
                <a:spcPts val="1800"/>
              </a:spcBef>
              <a:spcAft>
                <a:spcPts val="0"/>
              </a:spcAft>
              <a:buSzPts val="2000"/>
              <a:buChar char="■"/>
              <a:defRPr/>
            </a:lvl6pPr>
            <a:lvl7pPr marL="3200400" lvl="6" indent="-355600" rtl="0">
              <a:spcBef>
                <a:spcPts val="1800"/>
              </a:spcBef>
              <a:spcAft>
                <a:spcPts val="0"/>
              </a:spcAft>
              <a:buSzPts val="2000"/>
              <a:buChar char="●"/>
              <a:defRPr/>
            </a:lvl7pPr>
            <a:lvl8pPr marL="3657600" lvl="7" indent="-355600" rtl="0">
              <a:spcBef>
                <a:spcPts val="1800"/>
              </a:spcBef>
              <a:spcAft>
                <a:spcPts val="0"/>
              </a:spcAft>
              <a:buSzPts val="2000"/>
              <a:buChar char="○"/>
              <a:defRPr/>
            </a:lvl8pPr>
            <a:lvl9pPr marL="4114800" lvl="8" indent="-368300" rtl="0">
              <a:spcBef>
                <a:spcPts val="1800"/>
              </a:spcBef>
              <a:spcAft>
                <a:spcPts val="1800"/>
              </a:spcAft>
              <a:buSzPts val="2200"/>
              <a:buChar char="■"/>
              <a:defRPr/>
            </a:lvl9pPr>
          </a:lstStyle>
          <a:p>
            <a:endParaRPr/>
          </a:p>
        </p:txBody>
      </p:sp>
      <p:sp>
        <p:nvSpPr>
          <p:cNvPr id="23" name="Google Shape;23;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406400" rtl="0">
              <a:spcBef>
                <a:spcPts val="0"/>
              </a:spcBef>
              <a:spcAft>
                <a:spcPts val="0"/>
              </a:spcAft>
              <a:buSzPts val="2800"/>
              <a:buChar char="●"/>
              <a:defRPr/>
            </a:lvl1pPr>
            <a:lvl2pPr marL="914400" lvl="1" indent="-381000" rtl="0">
              <a:spcBef>
                <a:spcPts val="1800"/>
              </a:spcBef>
              <a:spcAft>
                <a:spcPts val="0"/>
              </a:spcAft>
              <a:buSzPts val="2400"/>
              <a:buChar char="○"/>
              <a:defRPr/>
            </a:lvl2pPr>
            <a:lvl3pPr marL="1371600" lvl="2" indent="-381000" rtl="0">
              <a:spcBef>
                <a:spcPts val="1800"/>
              </a:spcBef>
              <a:spcAft>
                <a:spcPts val="0"/>
              </a:spcAft>
              <a:buSzPts val="2400"/>
              <a:buChar char="■"/>
              <a:defRPr/>
            </a:lvl3pPr>
            <a:lvl4pPr marL="1828800" lvl="3" indent="-355600" rtl="0">
              <a:spcBef>
                <a:spcPts val="1800"/>
              </a:spcBef>
              <a:spcAft>
                <a:spcPts val="0"/>
              </a:spcAft>
              <a:buSzPts val="2000"/>
              <a:buChar char="●"/>
              <a:defRPr/>
            </a:lvl4pPr>
            <a:lvl5pPr marL="2286000" lvl="4" indent="-355600" rtl="0">
              <a:spcBef>
                <a:spcPts val="1800"/>
              </a:spcBef>
              <a:spcAft>
                <a:spcPts val="0"/>
              </a:spcAft>
              <a:buSzPts val="2000"/>
              <a:buChar char="○"/>
              <a:defRPr/>
            </a:lvl5pPr>
            <a:lvl6pPr marL="2743200" lvl="5" indent="-355600" rtl="0">
              <a:spcBef>
                <a:spcPts val="1800"/>
              </a:spcBef>
              <a:spcAft>
                <a:spcPts val="0"/>
              </a:spcAft>
              <a:buSzPts val="2000"/>
              <a:buChar char="■"/>
              <a:defRPr/>
            </a:lvl6pPr>
            <a:lvl7pPr marL="3200400" lvl="6" indent="-355600" rtl="0">
              <a:spcBef>
                <a:spcPts val="1800"/>
              </a:spcBef>
              <a:spcAft>
                <a:spcPts val="0"/>
              </a:spcAft>
              <a:buSzPts val="2000"/>
              <a:buChar char="●"/>
              <a:defRPr/>
            </a:lvl7pPr>
            <a:lvl8pPr marL="3657600" lvl="7" indent="-355600" rtl="0">
              <a:spcBef>
                <a:spcPts val="1800"/>
              </a:spcBef>
              <a:spcAft>
                <a:spcPts val="0"/>
              </a:spcAft>
              <a:buSzPts val="2000"/>
              <a:buChar char="○"/>
              <a:defRPr/>
            </a:lvl8pPr>
            <a:lvl9pPr marL="4114800" lvl="8" indent="-368300" rtl="0">
              <a:spcBef>
                <a:spcPts val="1800"/>
              </a:spcBef>
              <a:spcAft>
                <a:spcPts val="1800"/>
              </a:spcAft>
              <a:buSzPts val="2200"/>
              <a:buChar char="■"/>
              <a:defRPr/>
            </a:lvl9pPr>
          </a:lstStyle>
          <a:p>
            <a:endParaRPr/>
          </a:p>
        </p:txBody>
      </p:sp>
      <p:sp>
        <p:nvSpPr>
          <p:cNvPr id="24" name="Google Shape;24;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440967"/>
            <a:ext cx="11360700" cy="763500"/>
          </a:xfrm>
          <a:prstGeom prst="rect">
            <a:avLst/>
          </a:prstGeom>
        </p:spPr>
        <p:txBody>
          <a:bodyPr spcFirstLastPara="1" wrap="square" lIns="121900" tIns="121900" rIns="121900" bIns="121900" anchor="ctr"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7" name="Google Shape;27;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30" name="Google Shape;30;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8"/>
          <p:cNvSpPr/>
          <p:nvPr/>
        </p:nvSpPr>
        <p:spPr>
          <a:xfrm>
            <a:off x="5475100" y="-175"/>
            <a:ext cx="6717000" cy="6858000"/>
          </a:xfrm>
          <a:prstGeom prst="rect">
            <a:avLst/>
          </a:pr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 name="Google Shape;33;p8"/>
          <p:cNvSpPr txBox="1">
            <a:spLocks noGrp="1"/>
          </p:cNvSpPr>
          <p:nvPr>
            <p:ph type="title"/>
          </p:nvPr>
        </p:nvSpPr>
        <p:spPr>
          <a:xfrm>
            <a:off x="354000" y="1644225"/>
            <a:ext cx="4669500" cy="1976400"/>
          </a:xfrm>
          <a:prstGeom prst="rect">
            <a:avLst/>
          </a:prstGeom>
        </p:spPr>
        <p:txBody>
          <a:bodyPr spcFirstLastPara="1" wrap="square" lIns="121900" tIns="121900" rIns="121900" bIns="12190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34" name="Google Shape;34;p8"/>
          <p:cNvSpPr txBox="1">
            <a:spLocks noGrp="1"/>
          </p:cNvSpPr>
          <p:nvPr>
            <p:ph type="subTitle" idx="1"/>
          </p:nvPr>
        </p:nvSpPr>
        <p:spPr>
          <a:xfrm>
            <a:off x="354000" y="3737425"/>
            <a:ext cx="46695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 name="Google Shape;35;p8"/>
          <p:cNvSpPr txBox="1">
            <a:spLocks noGrp="1"/>
          </p:cNvSpPr>
          <p:nvPr>
            <p:ph type="body" idx="2"/>
          </p:nvPr>
        </p:nvSpPr>
        <p:spPr>
          <a:xfrm>
            <a:off x="6015008" y="965425"/>
            <a:ext cx="5637000" cy="4926900"/>
          </a:xfrm>
          <a:prstGeom prst="rect">
            <a:avLst/>
          </a:prstGeom>
        </p:spPr>
        <p:txBody>
          <a:bodyPr spcFirstLastPara="1" wrap="square" lIns="121900" tIns="121900" rIns="121900" bIns="121900" anchor="ctr" anchorCtr="0">
            <a:noAutofit/>
          </a:bodyPr>
          <a:lstStyle>
            <a:lvl1pPr marL="457200" lvl="0" indent="-406400" rtl="0">
              <a:spcBef>
                <a:spcPts val="0"/>
              </a:spcBef>
              <a:spcAft>
                <a:spcPts val="0"/>
              </a:spcAft>
              <a:buSzPts val="2800"/>
              <a:buChar char="●"/>
              <a:defRPr/>
            </a:lvl1pPr>
            <a:lvl2pPr marL="914400" lvl="1" indent="-381000" rtl="0">
              <a:spcBef>
                <a:spcPts val="1800"/>
              </a:spcBef>
              <a:spcAft>
                <a:spcPts val="0"/>
              </a:spcAft>
              <a:buSzPts val="2400"/>
              <a:buChar char="○"/>
              <a:defRPr/>
            </a:lvl2pPr>
            <a:lvl3pPr marL="1371600" lvl="2" indent="-381000" rtl="0">
              <a:spcBef>
                <a:spcPts val="1800"/>
              </a:spcBef>
              <a:spcAft>
                <a:spcPts val="0"/>
              </a:spcAft>
              <a:buSzPts val="2400"/>
              <a:buChar char="■"/>
              <a:defRPr sz="2400"/>
            </a:lvl3pPr>
            <a:lvl4pPr marL="1828800" lvl="3" indent="-355600" rtl="0">
              <a:spcBef>
                <a:spcPts val="1800"/>
              </a:spcBef>
              <a:spcAft>
                <a:spcPts val="0"/>
              </a:spcAft>
              <a:buSzPts val="2000"/>
              <a:buChar char="●"/>
              <a:defRPr sz="2000"/>
            </a:lvl4pPr>
            <a:lvl5pPr marL="2286000" lvl="4" indent="-355600" rtl="0">
              <a:spcBef>
                <a:spcPts val="1800"/>
              </a:spcBef>
              <a:spcAft>
                <a:spcPts val="0"/>
              </a:spcAft>
              <a:buSzPts val="2000"/>
              <a:buChar char="○"/>
              <a:defRPr sz="2000"/>
            </a:lvl5pPr>
            <a:lvl6pPr marL="2743200" lvl="5" indent="-355600" rtl="0">
              <a:spcBef>
                <a:spcPts val="1800"/>
              </a:spcBef>
              <a:spcAft>
                <a:spcPts val="0"/>
              </a:spcAft>
              <a:buSzPts val="2000"/>
              <a:buChar char="■"/>
              <a:defRPr sz="2000"/>
            </a:lvl6pPr>
            <a:lvl7pPr marL="3200400" lvl="6" indent="-355600" rtl="0">
              <a:spcBef>
                <a:spcPts val="1800"/>
              </a:spcBef>
              <a:spcAft>
                <a:spcPts val="0"/>
              </a:spcAft>
              <a:buSzPts val="2000"/>
              <a:buChar char="●"/>
              <a:defRPr sz="2000"/>
            </a:lvl7pPr>
            <a:lvl8pPr marL="3657600" lvl="7" indent="-355600" rtl="0">
              <a:spcBef>
                <a:spcPts val="1800"/>
              </a:spcBef>
              <a:spcAft>
                <a:spcPts val="0"/>
              </a:spcAft>
              <a:buSzPts val="2000"/>
              <a:buChar char="○"/>
              <a:defRPr sz="2000"/>
            </a:lvl8pPr>
            <a:lvl9pPr marL="4114800" lvl="8" indent="-355600" rtl="0">
              <a:spcBef>
                <a:spcPts val="1800"/>
              </a:spcBef>
              <a:spcAft>
                <a:spcPts val="1800"/>
              </a:spcAft>
              <a:buSzPts val="2000"/>
              <a:buChar char="■"/>
              <a:defRPr sz="2000"/>
            </a:lvl9pPr>
          </a:lstStyle>
          <a:p>
            <a:endParaRPr/>
          </a:p>
        </p:txBody>
      </p:sp>
      <p:sp>
        <p:nvSpPr>
          <p:cNvPr id="36" name="Google Shape;36;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Layout">
  <p:cSld name="CUSTOM">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15600" y="440975"/>
            <a:ext cx="4457700" cy="1895400"/>
          </a:xfrm>
          <a:prstGeom prst="rect">
            <a:avLst/>
          </a:prstGeom>
        </p:spPr>
        <p:txBody>
          <a:bodyPr spcFirstLastPara="1" wrap="square" lIns="121900" tIns="121900" rIns="121900" bIns="121900" anchor="t"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39" name="Google Shape;39;p9"/>
          <p:cNvSpPr txBox="1">
            <a:spLocks noGrp="1"/>
          </p:cNvSpPr>
          <p:nvPr>
            <p:ph type="subTitle" idx="1"/>
          </p:nvPr>
        </p:nvSpPr>
        <p:spPr>
          <a:xfrm>
            <a:off x="415600" y="2336375"/>
            <a:ext cx="4457700" cy="3810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0" name="Google Shape;40;p9"/>
          <p:cNvSpPr txBox="1">
            <a:spLocks noGrp="1"/>
          </p:cNvSpPr>
          <p:nvPr>
            <p:ph type="body" idx="2"/>
          </p:nvPr>
        </p:nvSpPr>
        <p:spPr>
          <a:xfrm>
            <a:off x="5343600" y="1269575"/>
            <a:ext cx="6391200" cy="4876800"/>
          </a:xfrm>
          <a:prstGeom prst="rect">
            <a:avLst/>
          </a:prstGeom>
        </p:spPr>
        <p:txBody>
          <a:bodyPr spcFirstLastPara="1" wrap="square" lIns="121900" tIns="121900" rIns="121900" bIns="121900" anchor="t" anchorCtr="0">
            <a:noAutofit/>
          </a:bodyPr>
          <a:lstStyle>
            <a:lvl1pPr marL="457200" lvl="0" indent="-406400" rtl="0">
              <a:spcBef>
                <a:spcPts val="0"/>
              </a:spcBef>
              <a:spcAft>
                <a:spcPts val="0"/>
              </a:spcAft>
              <a:buSzPts val="2800"/>
              <a:buChar char="●"/>
              <a:defRPr/>
            </a:lvl1pPr>
            <a:lvl2pPr marL="914400" lvl="1" indent="-381000" rtl="0">
              <a:spcBef>
                <a:spcPts val="1800"/>
              </a:spcBef>
              <a:spcAft>
                <a:spcPts val="0"/>
              </a:spcAft>
              <a:buSzPts val="2400"/>
              <a:buChar char="○"/>
              <a:defRPr/>
            </a:lvl2pPr>
            <a:lvl3pPr marL="1371600" lvl="2" indent="-381000" rtl="0">
              <a:spcBef>
                <a:spcPts val="1800"/>
              </a:spcBef>
              <a:spcAft>
                <a:spcPts val="0"/>
              </a:spcAft>
              <a:buSzPts val="2400"/>
              <a:buChar char="■"/>
              <a:defRPr/>
            </a:lvl3pPr>
            <a:lvl4pPr marL="1828800" lvl="3" indent="-355600" rtl="0">
              <a:spcBef>
                <a:spcPts val="1800"/>
              </a:spcBef>
              <a:spcAft>
                <a:spcPts val="0"/>
              </a:spcAft>
              <a:buSzPts val="2000"/>
              <a:buChar char="●"/>
              <a:defRPr/>
            </a:lvl4pPr>
            <a:lvl5pPr marL="2286000" lvl="4" indent="-355600" rtl="0">
              <a:spcBef>
                <a:spcPts val="1800"/>
              </a:spcBef>
              <a:spcAft>
                <a:spcPts val="0"/>
              </a:spcAft>
              <a:buSzPts val="2000"/>
              <a:buChar char="○"/>
              <a:defRPr/>
            </a:lvl5pPr>
            <a:lvl6pPr marL="2743200" lvl="5" indent="-355600" rtl="0">
              <a:spcBef>
                <a:spcPts val="1800"/>
              </a:spcBef>
              <a:spcAft>
                <a:spcPts val="0"/>
              </a:spcAft>
              <a:buSzPts val="2000"/>
              <a:buChar char="■"/>
              <a:defRPr/>
            </a:lvl6pPr>
            <a:lvl7pPr marL="3200400" lvl="6" indent="-355600" rtl="0">
              <a:spcBef>
                <a:spcPts val="1800"/>
              </a:spcBef>
              <a:spcAft>
                <a:spcPts val="0"/>
              </a:spcAft>
              <a:buSzPts val="2000"/>
              <a:buChar char="●"/>
              <a:defRPr/>
            </a:lvl7pPr>
            <a:lvl8pPr marL="3657600" lvl="7" indent="-355600" rtl="0">
              <a:spcBef>
                <a:spcPts val="1800"/>
              </a:spcBef>
              <a:spcAft>
                <a:spcPts val="0"/>
              </a:spcAft>
              <a:buSzPts val="2000"/>
              <a:buChar char="○"/>
              <a:defRPr/>
            </a:lvl8pPr>
            <a:lvl9pPr marL="4114800" lvl="8" indent="-368300" rtl="0">
              <a:spcBef>
                <a:spcPts val="1800"/>
              </a:spcBef>
              <a:spcAft>
                <a:spcPts val="1800"/>
              </a:spcAft>
              <a:buSzPts val="22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
        <p:cNvGrpSpPr/>
        <p:nvPr/>
      </p:nvGrpSpPr>
      <p:grpSpPr>
        <a:xfrm>
          <a:off x="0" y="0"/>
          <a:ext cx="0" cy="0"/>
          <a:chOff x="0" y="0"/>
          <a:chExt cx="0" cy="0"/>
        </a:xfrm>
      </p:grpSpPr>
      <p:sp>
        <p:nvSpPr>
          <p:cNvPr id="42" name="Google Shape;42;p10"/>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43" name="Google Shape;43;p1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406400" algn="ctr" rtl="0">
              <a:spcBef>
                <a:spcPts val="0"/>
              </a:spcBef>
              <a:spcAft>
                <a:spcPts val="0"/>
              </a:spcAft>
              <a:buSzPts val="2800"/>
              <a:buChar char="●"/>
              <a:defRPr/>
            </a:lvl1pPr>
            <a:lvl2pPr marL="914400" lvl="1" indent="-381000" algn="ctr" rtl="0">
              <a:spcBef>
                <a:spcPts val="1800"/>
              </a:spcBef>
              <a:spcAft>
                <a:spcPts val="0"/>
              </a:spcAft>
              <a:buSzPts val="2400"/>
              <a:buChar char="○"/>
              <a:defRPr/>
            </a:lvl2pPr>
            <a:lvl3pPr marL="1371600" lvl="2" indent="-381000" algn="ctr" rtl="0">
              <a:spcBef>
                <a:spcPts val="1800"/>
              </a:spcBef>
              <a:spcAft>
                <a:spcPts val="0"/>
              </a:spcAft>
              <a:buSzPts val="2400"/>
              <a:buChar char="■"/>
              <a:defRPr/>
            </a:lvl3pPr>
            <a:lvl4pPr marL="1828800" lvl="3" indent="-355600" algn="ctr" rtl="0">
              <a:spcBef>
                <a:spcPts val="1800"/>
              </a:spcBef>
              <a:spcAft>
                <a:spcPts val="0"/>
              </a:spcAft>
              <a:buSzPts val="2000"/>
              <a:buChar char="●"/>
              <a:defRPr/>
            </a:lvl4pPr>
            <a:lvl5pPr marL="2286000" lvl="4" indent="-355600" algn="ctr" rtl="0">
              <a:spcBef>
                <a:spcPts val="1800"/>
              </a:spcBef>
              <a:spcAft>
                <a:spcPts val="0"/>
              </a:spcAft>
              <a:buSzPts val="2000"/>
              <a:buChar char="○"/>
              <a:defRPr/>
            </a:lvl5pPr>
            <a:lvl6pPr marL="2743200" lvl="5" indent="-355600" algn="ctr" rtl="0">
              <a:spcBef>
                <a:spcPts val="1800"/>
              </a:spcBef>
              <a:spcAft>
                <a:spcPts val="0"/>
              </a:spcAft>
              <a:buSzPts val="2000"/>
              <a:buChar char="■"/>
              <a:defRPr/>
            </a:lvl6pPr>
            <a:lvl7pPr marL="3200400" lvl="6" indent="-355600" algn="ctr" rtl="0">
              <a:spcBef>
                <a:spcPts val="1800"/>
              </a:spcBef>
              <a:spcAft>
                <a:spcPts val="0"/>
              </a:spcAft>
              <a:buSzPts val="2000"/>
              <a:buChar char="●"/>
              <a:defRPr/>
            </a:lvl7pPr>
            <a:lvl8pPr marL="3657600" lvl="7" indent="-355600" algn="ctr" rtl="0">
              <a:spcBef>
                <a:spcPts val="1800"/>
              </a:spcBef>
              <a:spcAft>
                <a:spcPts val="0"/>
              </a:spcAft>
              <a:buSzPts val="2000"/>
              <a:buChar char="○"/>
              <a:defRPr/>
            </a:lvl8pPr>
            <a:lvl9pPr marL="4114800" lvl="8" indent="-368300" algn="ctr" rtl="0">
              <a:spcBef>
                <a:spcPts val="1800"/>
              </a:spcBef>
              <a:spcAft>
                <a:spcPts val="1800"/>
              </a:spcAft>
              <a:buSzPts val="2200"/>
              <a:buChar char="■"/>
              <a:defRPr/>
            </a:lvl9pPr>
          </a:lstStyle>
          <a:p>
            <a:endParaRPr/>
          </a:p>
        </p:txBody>
      </p:sp>
      <p:sp>
        <p:nvSpPr>
          <p:cNvPr id="44" name="Google Shape;44;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440967"/>
            <a:ext cx="11360700" cy="763500"/>
          </a:xfrm>
          <a:prstGeom prst="rect">
            <a:avLst/>
          </a:prstGeom>
          <a:noFill/>
          <a:ln>
            <a:noFill/>
          </a:ln>
        </p:spPr>
        <p:txBody>
          <a:bodyPr spcFirstLastPara="1" wrap="square" lIns="121900" tIns="121900" rIns="121900" bIns="121900" anchor="ctr" anchorCtr="0">
            <a:noAutofit/>
          </a:bodyPr>
          <a:lstStyle>
            <a:lvl1pPr lvl="0" rtl="0">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rtl="0">
              <a:spcBef>
                <a:spcPts val="0"/>
              </a:spcBef>
              <a:spcAft>
                <a:spcPts val="0"/>
              </a:spcAft>
              <a:buClr>
                <a:srgbClr val="38761D"/>
              </a:buClr>
              <a:buSzPts val="4400"/>
              <a:buFont typeface="Calibri"/>
              <a:buNone/>
              <a:defRPr sz="4400">
                <a:solidFill>
                  <a:srgbClr val="38761D"/>
                </a:solidFill>
                <a:latin typeface="Calibri"/>
                <a:ea typeface="Calibri"/>
                <a:cs typeface="Calibri"/>
                <a:sym typeface="Calibri"/>
              </a:defRPr>
            </a:lvl2pPr>
            <a:lvl3pPr lvl="2" rtl="0">
              <a:spcBef>
                <a:spcPts val="0"/>
              </a:spcBef>
              <a:spcAft>
                <a:spcPts val="0"/>
              </a:spcAft>
              <a:buClr>
                <a:srgbClr val="38761D"/>
              </a:buClr>
              <a:buSzPts val="4400"/>
              <a:buFont typeface="Calibri"/>
              <a:buNone/>
              <a:defRPr sz="4400">
                <a:solidFill>
                  <a:srgbClr val="38761D"/>
                </a:solidFill>
                <a:latin typeface="Calibri"/>
                <a:ea typeface="Calibri"/>
                <a:cs typeface="Calibri"/>
                <a:sym typeface="Calibri"/>
              </a:defRPr>
            </a:lvl3pPr>
            <a:lvl4pPr lvl="3" rtl="0">
              <a:spcBef>
                <a:spcPts val="0"/>
              </a:spcBef>
              <a:spcAft>
                <a:spcPts val="0"/>
              </a:spcAft>
              <a:buClr>
                <a:srgbClr val="38761D"/>
              </a:buClr>
              <a:buSzPts val="4400"/>
              <a:buFont typeface="Calibri"/>
              <a:buNone/>
              <a:defRPr sz="4400">
                <a:solidFill>
                  <a:srgbClr val="38761D"/>
                </a:solidFill>
                <a:latin typeface="Calibri"/>
                <a:ea typeface="Calibri"/>
                <a:cs typeface="Calibri"/>
                <a:sym typeface="Calibri"/>
              </a:defRPr>
            </a:lvl4pPr>
            <a:lvl5pPr lvl="4" rtl="0">
              <a:spcBef>
                <a:spcPts val="0"/>
              </a:spcBef>
              <a:spcAft>
                <a:spcPts val="0"/>
              </a:spcAft>
              <a:buClr>
                <a:srgbClr val="38761D"/>
              </a:buClr>
              <a:buSzPts val="4400"/>
              <a:buFont typeface="Calibri"/>
              <a:buNone/>
              <a:defRPr sz="4400">
                <a:solidFill>
                  <a:srgbClr val="38761D"/>
                </a:solidFill>
                <a:latin typeface="Calibri"/>
                <a:ea typeface="Calibri"/>
                <a:cs typeface="Calibri"/>
                <a:sym typeface="Calibri"/>
              </a:defRPr>
            </a:lvl5pPr>
            <a:lvl6pPr lvl="5" rtl="0">
              <a:spcBef>
                <a:spcPts val="0"/>
              </a:spcBef>
              <a:spcAft>
                <a:spcPts val="0"/>
              </a:spcAft>
              <a:buClr>
                <a:srgbClr val="38761D"/>
              </a:buClr>
              <a:buSzPts val="4400"/>
              <a:buFont typeface="Calibri"/>
              <a:buNone/>
              <a:defRPr sz="4400">
                <a:solidFill>
                  <a:srgbClr val="38761D"/>
                </a:solidFill>
                <a:latin typeface="Calibri"/>
                <a:ea typeface="Calibri"/>
                <a:cs typeface="Calibri"/>
                <a:sym typeface="Calibri"/>
              </a:defRPr>
            </a:lvl6pPr>
            <a:lvl7pPr lvl="6" rtl="0">
              <a:spcBef>
                <a:spcPts val="0"/>
              </a:spcBef>
              <a:spcAft>
                <a:spcPts val="0"/>
              </a:spcAft>
              <a:buClr>
                <a:srgbClr val="38761D"/>
              </a:buClr>
              <a:buSzPts val="4400"/>
              <a:buFont typeface="Calibri"/>
              <a:buNone/>
              <a:defRPr sz="4400">
                <a:solidFill>
                  <a:srgbClr val="38761D"/>
                </a:solidFill>
                <a:latin typeface="Calibri"/>
                <a:ea typeface="Calibri"/>
                <a:cs typeface="Calibri"/>
                <a:sym typeface="Calibri"/>
              </a:defRPr>
            </a:lvl7pPr>
            <a:lvl8pPr lvl="7" rtl="0">
              <a:spcBef>
                <a:spcPts val="0"/>
              </a:spcBef>
              <a:spcAft>
                <a:spcPts val="0"/>
              </a:spcAft>
              <a:buClr>
                <a:srgbClr val="38761D"/>
              </a:buClr>
              <a:buSzPts val="4400"/>
              <a:buFont typeface="Calibri"/>
              <a:buNone/>
              <a:defRPr sz="4400">
                <a:solidFill>
                  <a:srgbClr val="38761D"/>
                </a:solidFill>
                <a:latin typeface="Calibri"/>
                <a:ea typeface="Calibri"/>
                <a:cs typeface="Calibri"/>
                <a:sym typeface="Calibri"/>
              </a:defRPr>
            </a:lvl8pPr>
            <a:lvl9pPr lvl="8" rtl="0">
              <a:spcBef>
                <a:spcPts val="0"/>
              </a:spcBef>
              <a:spcAft>
                <a:spcPts val="0"/>
              </a:spcAft>
              <a:buClr>
                <a:srgbClr val="38761D"/>
              </a:buClr>
              <a:buSzPts val="4400"/>
              <a:buFont typeface="Calibri"/>
              <a:buNone/>
              <a:defRPr sz="4400">
                <a:solidFill>
                  <a:srgbClr val="38761D"/>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406400" rtl="0">
              <a:lnSpc>
                <a:spcPct val="125000"/>
              </a:lnSpc>
              <a:spcBef>
                <a:spcPts val="0"/>
              </a:spcBef>
              <a:spcAft>
                <a:spcPts val="0"/>
              </a:spcAft>
              <a:buClr>
                <a:srgbClr val="434343"/>
              </a:buClr>
              <a:buSzPts val="2800"/>
              <a:buFont typeface="Calibri"/>
              <a:buChar char="●"/>
              <a:defRPr sz="2800">
                <a:solidFill>
                  <a:srgbClr val="434343"/>
                </a:solidFill>
                <a:latin typeface="Calibri"/>
                <a:ea typeface="Calibri"/>
                <a:cs typeface="Calibri"/>
                <a:sym typeface="Calibri"/>
              </a:defRPr>
            </a:lvl1pPr>
            <a:lvl2pPr marL="914400" lvl="1" indent="-381000" rtl="0">
              <a:lnSpc>
                <a:spcPct val="125000"/>
              </a:lnSpc>
              <a:spcBef>
                <a:spcPts val="1800"/>
              </a:spcBef>
              <a:spcAft>
                <a:spcPts val="0"/>
              </a:spcAft>
              <a:buClr>
                <a:srgbClr val="434343"/>
              </a:buClr>
              <a:buSzPts val="2400"/>
              <a:buFont typeface="Calibri"/>
              <a:buChar char="○"/>
              <a:defRPr sz="2400">
                <a:solidFill>
                  <a:srgbClr val="434343"/>
                </a:solidFill>
                <a:latin typeface="Calibri"/>
                <a:ea typeface="Calibri"/>
                <a:cs typeface="Calibri"/>
                <a:sym typeface="Calibri"/>
              </a:defRPr>
            </a:lvl2pPr>
            <a:lvl3pPr marL="1371600" lvl="2" indent="-381000" rtl="0">
              <a:lnSpc>
                <a:spcPct val="125000"/>
              </a:lnSpc>
              <a:spcBef>
                <a:spcPts val="1800"/>
              </a:spcBef>
              <a:spcAft>
                <a:spcPts val="0"/>
              </a:spcAft>
              <a:buClr>
                <a:srgbClr val="434343"/>
              </a:buClr>
              <a:buSzPts val="2400"/>
              <a:buFont typeface="Calibri"/>
              <a:buChar char="■"/>
              <a:defRPr sz="2400">
                <a:solidFill>
                  <a:srgbClr val="434343"/>
                </a:solidFill>
                <a:latin typeface="Calibri"/>
                <a:ea typeface="Calibri"/>
                <a:cs typeface="Calibri"/>
                <a:sym typeface="Calibri"/>
              </a:defRPr>
            </a:lvl3pPr>
            <a:lvl4pPr marL="1828800" lvl="3" indent="-355600" rtl="0">
              <a:lnSpc>
                <a:spcPct val="125000"/>
              </a:lnSpc>
              <a:spcBef>
                <a:spcPts val="1800"/>
              </a:spcBef>
              <a:spcAft>
                <a:spcPts val="0"/>
              </a:spcAft>
              <a:buClr>
                <a:srgbClr val="434343"/>
              </a:buClr>
              <a:buSzPts val="2000"/>
              <a:buFont typeface="Calibri"/>
              <a:buChar char="●"/>
              <a:defRPr sz="2000">
                <a:solidFill>
                  <a:srgbClr val="434343"/>
                </a:solidFill>
                <a:latin typeface="Calibri"/>
                <a:ea typeface="Calibri"/>
                <a:cs typeface="Calibri"/>
                <a:sym typeface="Calibri"/>
              </a:defRPr>
            </a:lvl4pPr>
            <a:lvl5pPr marL="2286000" lvl="4" indent="-355600" rtl="0">
              <a:lnSpc>
                <a:spcPct val="125000"/>
              </a:lnSpc>
              <a:spcBef>
                <a:spcPts val="1800"/>
              </a:spcBef>
              <a:spcAft>
                <a:spcPts val="0"/>
              </a:spcAft>
              <a:buClr>
                <a:srgbClr val="434343"/>
              </a:buClr>
              <a:buSzPts val="2000"/>
              <a:buFont typeface="Calibri"/>
              <a:buChar char="○"/>
              <a:defRPr sz="2000">
                <a:solidFill>
                  <a:srgbClr val="434343"/>
                </a:solidFill>
                <a:latin typeface="Calibri"/>
                <a:ea typeface="Calibri"/>
                <a:cs typeface="Calibri"/>
                <a:sym typeface="Calibri"/>
              </a:defRPr>
            </a:lvl5pPr>
            <a:lvl6pPr marL="2743200" lvl="5" indent="-355600" rtl="0">
              <a:lnSpc>
                <a:spcPct val="125000"/>
              </a:lnSpc>
              <a:spcBef>
                <a:spcPts val="1800"/>
              </a:spcBef>
              <a:spcAft>
                <a:spcPts val="0"/>
              </a:spcAft>
              <a:buClr>
                <a:srgbClr val="434343"/>
              </a:buClr>
              <a:buSzPts val="2000"/>
              <a:buFont typeface="Calibri"/>
              <a:buChar char="■"/>
              <a:defRPr sz="2000">
                <a:solidFill>
                  <a:srgbClr val="434343"/>
                </a:solidFill>
                <a:latin typeface="Calibri"/>
                <a:ea typeface="Calibri"/>
                <a:cs typeface="Calibri"/>
                <a:sym typeface="Calibri"/>
              </a:defRPr>
            </a:lvl6pPr>
            <a:lvl7pPr marL="3200400" lvl="6" indent="-355600" rtl="0">
              <a:lnSpc>
                <a:spcPct val="125000"/>
              </a:lnSpc>
              <a:spcBef>
                <a:spcPts val="1800"/>
              </a:spcBef>
              <a:spcAft>
                <a:spcPts val="0"/>
              </a:spcAft>
              <a:buClr>
                <a:srgbClr val="434343"/>
              </a:buClr>
              <a:buSzPts val="2000"/>
              <a:buFont typeface="Calibri"/>
              <a:buChar char="●"/>
              <a:defRPr sz="2000">
                <a:solidFill>
                  <a:srgbClr val="434343"/>
                </a:solidFill>
                <a:latin typeface="Calibri"/>
                <a:ea typeface="Calibri"/>
                <a:cs typeface="Calibri"/>
                <a:sym typeface="Calibri"/>
              </a:defRPr>
            </a:lvl7pPr>
            <a:lvl8pPr marL="3657600" lvl="7" indent="-355600" rtl="0">
              <a:lnSpc>
                <a:spcPct val="125000"/>
              </a:lnSpc>
              <a:spcBef>
                <a:spcPts val="1800"/>
              </a:spcBef>
              <a:spcAft>
                <a:spcPts val="0"/>
              </a:spcAft>
              <a:buClr>
                <a:srgbClr val="434343"/>
              </a:buClr>
              <a:buSzPts val="2000"/>
              <a:buFont typeface="Calibri"/>
              <a:buChar char="○"/>
              <a:defRPr sz="2000">
                <a:solidFill>
                  <a:srgbClr val="434343"/>
                </a:solidFill>
                <a:latin typeface="Calibri"/>
                <a:ea typeface="Calibri"/>
                <a:cs typeface="Calibri"/>
                <a:sym typeface="Calibri"/>
              </a:defRPr>
            </a:lvl8pPr>
            <a:lvl9pPr marL="4114800" lvl="8" indent="-368300" rtl="0">
              <a:lnSpc>
                <a:spcPct val="125000"/>
              </a:lnSpc>
              <a:spcBef>
                <a:spcPts val="1800"/>
              </a:spcBef>
              <a:spcAft>
                <a:spcPts val="1800"/>
              </a:spcAft>
              <a:buClr>
                <a:srgbClr val="434343"/>
              </a:buClr>
              <a:buSzPts val="2200"/>
              <a:buFont typeface="Calibri"/>
              <a:buChar char="■"/>
              <a:defRPr sz="2200">
                <a:solidFill>
                  <a:srgbClr val="434343"/>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unsplash.com/s/photos/failure?utm_source=unsplash&amp;utm_medium=referral&amp;utm_content=creditCopyText" TargetMode="External"/><Relationship Id="rId4" Type="http://schemas.openxmlformats.org/officeDocument/2006/relationships/hyperlink" Target="https://unsplash.com/@brett_jordan?utm_source=unsplash&amp;utm_medium=referral&amp;utm_content=creditCopyTex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sli.do/features-google-slides?interaction-type=TXVsdGlwbGVDaG9pY2U%3D"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hyperlink" Target="https://www.sli.do/features-google-slides?payload=eyJwcmVzZW50YXRpb25JZCI6IjE0ME92d2VNN3hoM3pSMHFMaHhzRF9sa2djMGhMOGkwZWtzcjBOVTYyQzZVIiwic2xpZGVJZCI6IlNMSURFU19BUEkxNDk3MDYwMF8wIn0%3D"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mailto:Rebecca.Oling@Purchase.edu"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purchase.edu/accessibility/library-initiatives-and-upda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unsplash.com/s/photos/documentation?utm_source=unsplash&amp;utm_medium=referral&amp;utm_content=creditCopyText" TargetMode="External"/><Relationship Id="rId4" Type="http://schemas.openxmlformats.org/officeDocument/2006/relationships/hyperlink" Target="https://unsplash.com/@sharonmccutcheon?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sli.do/features-google-slides?interaction-type=TXVsdGlwbGVDaG9pY2U%3D"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hyperlink" Target="https://www.sli.do/features-google-slides?payload=eyJwcmVzZW50YXRpb25JZCI6IjE0ME92d2VNN3hoM3pSMHFMaHhzRF9sa2djMGhMOGkwZWtzcjBOVTYyQzZVIiwic2xpZGVJZCI6IlNMSURFU19BUEkxNTA0MDEzNzI4XzAifQ%3D%3D"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9"/>
        <p:cNvGrpSpPr/>
        <p:nvPr/>
      </p:nvGrpSpPr>
      <p:grpSpPr>
        <a:xfrm>
          <a:off x="0" y="0"/>
          <a:ext cx="0" cy="0"/>
          <a:chOff x="0" y="0"/>
          <a:chExt cx="0" cy="0"/>
        </a:xfrm>
      </p:grpSpPr>
      <p:sp>
        <p:nvSpPr>
          <p:cNvPr id="50" name="Google Shape;50;p12"/>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6000"/>
              <a:buFont typeface="Calibri"/>
              <a:buNone/>
            </a:pPr>
            <a:r>
              <a:rPr lang="en-US" sz="6000" dirty="0"/>
              <a:t>Leading from the Center</a:t>
            </a:r>
            <a:endParaRPr sz="6000" dirty="0"/>
          </a:p>
        </p:txBody>
      </p:sp>
      <p:sp>
        <p:nvSpPr>
          <p:cNvPr id="51" name="Google Shape;51;p12"/>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2400"/>
              <a:buNone/>
            </a:pPr>
            <a:r>
              <a:rPr lang="en-US" dirty="0"/>
              <a:t>Digital Accessibility Efforts Through the Library</a:t>
            </a:r>
            <a:endParaRPr dirty="0"/>
          </a:p>
          <a:p>
            <a:pPr marL="0" lvl="0" indent="0" algn="ctr" rtl="0">
              <a:spcBef>
                <a:spcPts val="0"/>
              </a:spcBef>
              <a:spcAft>
                <a:spcPts val="0"/>
              </a:spcAft>
              <a:buClr>
                <a:schemeClr val="dk1"/>
              </a:buClr>
              <a:buSzPts val="2400"/>
              <a:buNone/>
            </a:pPr>
            <a:r>
              <a:rPr lang="en-US" dirty="0"/>
              <a:t>Rebecca.Oling@Purchase.edu</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15600" y="440967"/>
            <a:ext cx="11360700" cy="763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Crisis into Leadership 2020-2022</a:t>
            </a:r>
            <a:endParaRPr/>
          </a:p>
        </p:txBody>
      </p:sp>
      <p:sp>
        <p:nvSpPr>
          <p:cNvPr id="118" name="Google Shape;118;p21"/>
          <p:cNvSpPr txBox="1">
            <a:spLocks noGrp="1"/>
          </p:cNvSpPr>
          <p:nvPr>
            <p:ph type="body" idx="1"/>
          </p:nvPr>
        </p:nvSpPr>
        <p:spPr>
          <a:xfrm>
            <a:off x="0" y="1204475"/>
            <a:ext cx="4948200" cy="5443800"/>
          </a:xfrm>
          <a:prstGeom prst="rect">
            <a:avLst/>
          </a:prstGeom>
        </p:spPr>
        <p:txBody>
          <a:bodyPr spcFirstLastPara="1" wrap="square" lIns="121900" tIns="121900" rIns="121900" bIns="121900" anchor="t" anchorCtr="0">
            <a:noAutofit/>
          </a:bodyPr>
          <a:lstStyle/>
          <a:p>
            <a:pPr marL="609600" lvl="0" indent="-482600" algn="l" rtl="0">
              <a:spcBef>
                <a:spcPts val="0"/>
              </a:spcBef>
              <a:spcAft>
                <a:spcPts val="0"/>
              </a:spcAft>
              <a:buSzPts val="2800"/>
              <a:buChar char="●"/>
            </a:pPr>
            <a:r>
              <a:rPr lang="en-US" dirty="0"/>
              <a:t>Library Accessibility Cohort</a:t>
            </a:r>
            <a:endParaRPr dirty="0"/>
          </a:p>
          <a:p>
            <a:pPr marL="1219200" lvl="1" indent="-457200" algn="l" rtl="0">
              <a:spcBef>
                <a:spcPts val="1800"/>
              </a:spcBef>
              <a:spcAft>
                <a:spcPts val="0"/>
              </a:spcAft>
              <a:buSzPts val="2400"/>
              <a:buChar char="○"/>
            </a:pPr>
            <a:r>
              <a:rPr lang="en-US" dirty="0"/>
              <a:t>using our SUNY </a:t>
            </a:r>
            <a:r>
              <a:rPr lang="en-US" dirty="0" err="1"/>
              <a:t>systemness</a:t>
            </a:r>
            <a:endParaRPr dirty="0"/>
          </a:p>
          <a:p>
            <a:pPr marL="1219200" lvl="1" indent="-457200" algn="l" rtl="0">
              <a:spcBef>
                <a:spcPts val="1800"/>
              </a:spcBef>
              <a:spcAft>
                <a:spcPts val="0"/>
              </a:spcAft>
              <a:buSzPts val="2400"/>
              <a:buChar char="○"/>
            </a:pPr>
            <a:r>
              <a:rPr lang="en-US" dirty="0"/>
              <a:t>Procurement Toolkit</a:t>
            </a:r>
            <a:endParaRPr dirty="0"/>
          </a:p>
          <a:p>
            <a:pPr marL="1219200" lvl="1" indent="-457200" algn="l" rtl="0">
              <a:spcBef>
                <a:spcPts val="1800"/>
              </a:spcBef>
              <a:spcAft>
                <a:spcPts val="0"/>
              </a:spcAft>
              <a:buSzPts val="2400"/>
              <a:buChar char="○"/>
            </a:pPr>
            <a:r>
              <a:rPr lang="en-US" dirty="0"/>
              <a:t>Vendor Communication</a:t>
            </a:r>
            <a:endParaRPr dirty="0"/>
          </a:p>
          <a:p>
            <a:pPr marL="1219200" lvl="1" indent="-457200" algn="l" rtl="0">
              <a:spcBef>
                <a:spcPts val="1800"/>
              </a:spcBef>
              <a:spcAft>
                <a:spcPts val="0"/>
              </a:spcAft>
              <a:buSzPts val="2400"/>
              <a:buChar char="○"/>
            </a:pPr>
            <a:r>
              <a:rPr lang="en-US" dirty="0"/>
              <a:t>Community of Practice</a:t>
            </a:r>
            <a:endParaRPr dirty="0"/>
          </a:p>
          <a:p>
            <a:pPr marL="1828800" lvl="2" indent="-457200" algn="l" rtl="0">
              <a:spcBef>
                <a:spcPts val="1800"/>
              </a:spcBef>
              <a:spcAft>
                <a:spcPts val="0"/>
              </a:spcAft>
              <a:buSzPts val="2400"/>
              <a:buChar char="■"/>
            </a:pPr>
            <a:r>
              <a:rPr lang="en-US" dirty="0"/>
              <a:t>Topical Presentations</a:t>
            </a:r>
            <a:endParaRPr dirty="0"/>
          </a:p>
          <a:p>
            <a:pPr marL="1828800" lvl="2" indent="-457200" algn="l" rtl="0">
              <a:spcBef>
                <a:spcPts val="1800"/>
              </a:spcBef>
              <a:spcAft>
                <a:spcPts val="0"/>
              </a:spcAft>
              <a:buSzPts val="2400"/>
              <a:buChar char="■"/>
            </a:pPr>
            <a:r>
              <a:rPr lang="en-US" dirty="0"/>
              <a:t>Small Tweaks–Inch Forward</a:t>
            </a:r>
            <a:endParaRPr dirty="0"/>
          </a:p>
          <a:p>
            <a:pPr marL="0" lvl="0" indent="0" algn="l" rtl="0">
              <a:spcBef>
                <a:spcPts val="1800"/>
              </a:spcBef>
              <a:spcAft>
                <a:spcPts val="1800"/>
              </a:spcAft>
              <a:buNone/>
            </a:pPr>
            <a:endParaRPr dirty="0"/>
          </a:p>
        </p:txBody>
      </p:sp>
      <p:pic>
        <p:nvPicPr>
          <p:cNvPr id="119" name="Google Shape;119;p21" descr="woman bound by caution tape which reads &quot;stop&quot; holding a sign that says &quot;covid 19&quot;"/>
          <p:cNvPicPr preferRelativeResize="0"/>
          <p:nvPr/>
        </p:nvPicPr>
        <p:blipFill>
          <a:blip r:embed="rId3">
            <a:alphaModFix/>
          </a:blip>
          <a:stretch>
            <a:fillRect/>
          </a:stretch>
        </p:blipFill>
        <p:spPr>
          <a:xfrm>
            <a:off x="5547200" y="1851850"/>
            <a:ext cx="6406774" cy="4270099"/>
          </a:xfrm>
          <a:prstGeom prst="rect">
            <a:avLst/>
          </a:prstGeom>
          <a:noFill/>
          <a:ln>
            <a:noFill/>
          </a:ln>
        </p:spPr>
      </p:pic>
      <p:sp>
        <p:nvSpPr>
          <p:cNvPr id="120" name="Google Shape;120;p21"/>
          <p:cNvSpPr txBox="1"/>
          <p:nvPr/>
        </p:nvSpPr>
        <p:spPr>
          <a:xfrm>
            <a:off x="5904675" y="5614050"/>
            <a:ext cx="4948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a:solidFill>
                  <a:schemeClr val="dk1"/>
                </a:solidFill>
                <a:latin typeface="Roboto"/>
                <a:ea typeface="Roboto"/>
                <a:cs typeface="Roboto"/>
                <a:sym typeface="Roboto"/>
              </a:rPr>
              <a:t>Photo by cottonbro: https://www.pexels.com/photo/woman-holding-sign-3951615/</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title"/>
          </p:nvPr>
        </p:nvSpPr>
        <p:spPr>
          <a:xfrm>
            <a:off x="415600" y="440967"/>
            <a:ext cx="11360700" cy="923400"/>
          </a:xfrm>
          <a:prstGeom prst="rect">
            <a:avLst/>
          </a:prstGeom>
        </p:spPr>
        <p:txBody>
          <a:bodyPr spcFirstLastPara="1" wrap="square" lIns="121900" tIns="121900" rIns="121900" bIns="121900" anchor="ctr" anchorCtr="0">
            <a:spAutoFit/>
          </a:bodyPr>
          <a:lstStyle/>
          <a:p>
            <a:pPr marL="0" lvl="0" indent="0" algn="l" rtl="0">
              <a:spcBef>
                <a:spcPts val="0"/>
              </a:spcBef>
              <a:spcAft>
                <a:spcPts val="0"/>
              </a:spcAft>
              <a:buNone/>
            </a:pPr>
            <a:r>
              <a:rPr lang="en-US"/>
              <a:t>More questions than answers</a:t>
            </a:r>
            <a:endParaRPr/>
          </a:p>
        </p:txBody>
      </p:sp>
      <p:pic>
        <p:nvPicPr>
          <p:cNvPr id="127" name="Google Shape;127;p22" title="Chalkboard with Who, What, Where, When, Why and How surrounding a question mark"/>
          <p:cNvPicPr preferRelativeResize="0"/>
          <p:nvPr/>
        </p:nvPicPr>
        <p:blipFill>
          <a:blip r:embed="rId3">
            <a:alphaModFix/>
          </a:blip>
          <a:stretch>
            <a:fillRect/>
          </a:stretch>
        </p:blipFill>
        <p:spPr>
          <a:xfrm>
            <a:off x="415599" y="1460941"/>
            <a:ext cx="7205074" cy="4795861"/>
          </a:xfrm>
          <a:prstGeom prst="rect">
            <a:avLst/>
          </a:prstGeom>
          <a:noFill/>
          <a:ln>
            <a:noFill/>
          </a:ln>
        </p:spPr>
      </p:pic>
      <p:sp>
        <p:nvSpPr>
          <p:cNvPr id="126" name="Google Shape;126;p22"/>
          <p:cNvSpPr txBox="1">
            <a:spLocks noGrp="1"/>
          </p:cNvSpPr>
          <p:nvPr>
            <p:ph type="body" idx="1"/>
          </p:nvPr>
        </p:nvSpPr>
        <p:spPr>
          <a:xfrm>
            <a:off x="8035300" y="1701600"/>
            <a:ext cx="37410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dirty="0"/>
              <a:t>What have we done?</a:t>
            </a:r>
            <a:endParaRPr dirty="0"/>
          </a:p>
          <a:p>
            <a:pPr marL="0" lvl="0" indent="0" algn="l" rtl="0">
              <a:spcBef>
                <a:spcPts val="1800"/>
              </a:spcBef>
              <a:spcAft>
                <a:spcPts val="0"/>
              </a:spcAft>
              <a:buNone/>
            </a:pPr>
            <a:r>
              <a:rPr lang="en-US" dirty="0"/>
              <a:t>What do we do?</a:t>
            </a:r>
            <a:endParaRPr dirty="0"/>
          </a:p>
          <a:p>
            <a:pPr marL="0" lvl="0" indent="0" algn="l" rtl="0">
              <a:spcBef>
                <a:spcPts val="1800"/>
              </a:spcBef>
              <a:spcAft>
                <a:spcPts val="0"/>
              </a:spcAft>
              <a:buNone/>
            </a:pPr>
            <a:r>
              <a:rPr lang="en-US" dirty="0"/>
              <a:t>Where are we?</a:t>
            </a:r>
            <a:endParaRPr dirty="0"/>
          </a:p>
          <a:p>
            <a:pPr marL="0" lvl="0" indent="0" algn="l" rtl="0">
              <a:spcBef>
                <a:spcPts val="1800"/>
              </a:spcBef>
              <a:spcAft>
                <a:spcPts val="0"/>
              </a:spcAft>
              <a:buNone/>
            </a:pPr>
            <a:r>
              <a:rPr lang="en-US" dirty="0"/>
              <a:t>Who can we reach?</a:t>
            </a:r>
            <a:endParaRPr dirty="0"/>
          </a:p>
          <a:p>
            <a:pPr marL="0" lvl="0" indent="0" algn="l" rtl="0">
              <a:spcBef>
                <a:spcPts val="1800"/>
              </a:spcBef>
              <a:spcAft>
                <a:spcPts val="0"/>
              </a:spcAft>
              <a:buNone/>
            </a:pPr>
            <a:r>
              <a:rPr lang="en-US" dirty="0"/>
              <a:t>What can we improve?</a:t>
            </a:r>
            <a:endParaRPr dirty="0"/>
          </a:p>
          <a:p>
            <a:pPr marL="0" lvl="0" indent="0" algn="l" rtl="0">
              <a:spcBef>
                <a:spcPts val="1800"/>
              </a:spcBef>
              <a:spcAft>
                <a:spcPts val="1800"/>
              </a:spcAft>
              <a:buNone/>
            </a:pPr>
            <a:r>
              <a:rPr lang="en-US" dirty="0"/>
              <a:t>How can we prove it?</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415600" y="440967"/>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Leveraging InterLibrary Loan and Ally Data</a:t>
            </a:r>
            <a:endParaRPr/>
          </a:p>
        </p:txBody>
      </p:sp>
      <p:sp>
        <p:nvSpPr>
          <p:cNvPr id="133" name="Google Shape;133;p23"/>
          <p:cNvSpPr txBox="1">
            <a:spLocks noGrp="1"/>
          </p:cNvSpPr>
          <p:nvPr>
            <p:ph type="body" idx="1"/>
          </p:nvPr>
        </p:nvSpPr>
        <p:spPr>
          <a:xfrm>
            <a:off x="415600" y="1048625"/>
            <a:ext cx="11360700" cy="5809500"/>
          </a:xfrm>
          <a:prstGeom prst="rect">
            <a:avLst/>
          </a:prstGeom>
          <a:noFill/>
          <a:ln>
            <a:noFill/>
          </a:ln>
        </p:spPr>
        <p:txBody>
          <a:bodyPr spcFirstLastPara="1" wrap="square" lIns="91425" tIns="45700" rIns="91425" bIns="45700" anchor="ctr" anchorCtr="0">
            <a:noAutofit/>
          </a:bodyPr>
          <a:lstStyle/>
          <a:p>
            <a:pPr marL="609600" lvl="0" indent="-463550" algn="l" rtl="0">
              <a:lnSpc>
                <a:spcPct val="105000"/>
              </a:lnSpc>
              <a:spcBef>
                <a:spcPts val="1800"/>
              </a:spcBef>
              <a:spcAft>
                <a:spcPts val="0"/>
              </a:spcAft>
              <a:buSzPts val="2500"/>
              <a:buChar char="●"/>
            </a:pPr>
            <a:r>
              <a:rPr lang="en-US" sz="2500" dirty="0"/>
              <a:t>What’s being requested? By Whom?</a:t>
            </a:r>
            <a:endParaRPr sz="2500" dirty="0"/>
          </a:p>
          <a:p>
            <a:pPr marL="1219200" lvl="1" indent="-463550" algn="l" rtl="0">
              <a:lnSpc>
                <a:spcPct val="105000"/>
              </a:lnSpc>
              <a:spcBef>
                <a:spcPts val="1800"/>
              </a:spcBef>
              <a:spcAft>
                <a:spcPts val="0"/>
              </a:spcAft>
              <a:buSzPts val="2500"/>
              <a:buChar char="○"/>
            </a:pPr>
            <a:r>
              <a:rPr lang="en-US" sz="2500" dirty="0"/>
              <a:t>Can it impact collection development? What’s being scanned/used? By how many? Can we acquire </a:t>
            </a:r>
            <a:r>
              <a:rPr lang="en-US" sz="2500" dirty="0" err="1"/>
              <a:t>ebook</a:t>
            </a:r>
            <a:r>
              <a:rPr lang="en-US" sz="2500" dirty="0"/>
              <a:t>? Is there an OER that fits?</a:t>
            </a:r>
            <a:endParaRPr sz="2500" dirty="0"/>
          </a:p>
          <a:p>
            <a:pPr marL="609600" lvl="0" indent="-463550" algn="l" rtl="0">
              <a:lnSpc>
                <a:spcPct val="105000"/>
              </a:lnSpc>
              <a:spcBef>
                <a:spcPts val="1800"/>
              </a:spcBef>
              <a:spcAft>
                <a:spcPts val="0"/>
              </a:spcAft>
              <a:buSzPts val="2500"/>
              <a:buChar char="●"/>
            </a:pPr>
            <a:r>
              <a:rPr lang="en-US" sz="2500" dirty="0"/>
              <a:t>Ally Environmental Scan: what are users doing? Are there patterns to what they are downloading that becomes UX info? What “fix” features are faculty using or not using? How can that impact messaging and training.</a:t>
            </a:r>
            <a:endParaRPr sz="2500" dirty="0"/>
          </a:p>
          <a:p>
            <a:pPr marL="609600" lvl="0" indent="-463550" algn="l" rtl="0">
              <a:lnSpc>
                <a:spcPct val="105000"/>
              </a:lnSpc>
              <a:spcBef>
                <a:spcPts val="1800"/>
              </a:spcBef>
              <a:spcAft>
                <a:spcPts val="0"/>
              </a:spcAft>
              <a:buSzPts val="2500"/>
              <a:buChar char="●"/>
            </a:pPr>
            <a:r>
              <a:rPr lang="en-US" sz="2500" dirty="0"/>
              <a:t>What numbers should we be watching?</a:t>
            </a:r>
            <a:endParaRPr sz="2500" dirty="0"/>
          </a:p>
          <a:p>
            <a:pPr marL="1219200" lvl="1" indent="-463550" algn="l" rtl="0">
              <a:lnSpc>
                <a:spcPct val="105000"/>
              </a:lnSpc>
              <a:spcBef>
                <a:spcPts val="1800"/>
              </a:spcBef>
              <a:spcAft>
                <a:spcPts val="0"/>
              </a:spcAft>
              <a:buSzPts val="2500"/>
              <a:buChar char="○"/>
            </a:pPr>
            <a:r>
              <a:rPr lang="en-US" sz="2500" dirty="0"/>
              <a:t>copyright violations and money “saving” practices also lead to inaccessible content</a:t>
            </a:r>
            <a:endParaRPr sz="2500" dirty="0"/>
          </a:p>
          <a:p>
            <a:pPr marL="1219200" lvl="1" indent="-463550" algn="l" rtl="0">
              <a:lnSpc>
                <a:spcPct val="105000"/>
              </a:lnSpc>
              <a:spcBef>
                <a:spcPts val="1800"/>
              </a:spcBef>
              <a:spcAft>
                <a:spcPts val="1800"/>
              </a:spcAft>
              <a:buSzPts val="2500"/>
              <a:buChar char="○"/>
            </a:pPr>
            <a:r>
              <a:rPr lang="en-US" sz="2500" dirty="0"/>
              <a:t>How does that information change collection development?</a:t>
            </a:r>
            <a:endParaRPr sz="2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415600" y="389333"/>
            <a:ext cx="11360700" cy="923400"/>
          </a:xfrm>
          <a:prstGeom prst="rect">
            <a:avLst/>
          </a:prstGeom>
        </p:spPr>
        <p:txBody>
          <a:bodyPr spcFirstLastPara="1" wrap="square" lIns="121900" tIns="121900" rIns="121900" bIns="121900" anchor="ctr" anchorCtr="0">
            <a:spAutoFit/>
          </a:bodyPr>
          <a:lstStyle/>
          <a:p>
            <a:pPr marL="0" lvl="0" indent="0" algn="ctr" rtl="0">
              <a:spcBef>
                <a:spcPts val="0"/>
              </a:spcBef>
              <a:spcAft>
                <a:spcPts val="0"/>
              </a:spcAft>
              <a:buNone/>
            </a:pPr>
            <a:r>
              <a:rPr lang="en-US" dirty="0"/>
              <a:t>2019-2020 Global Distribution &amp; Severe Issues</a:t>
            </a:r>
            <a:endParaRPr dirty="0"/>
          </a:p>
        </p:txBody>
      </p:sp>
      <p:pic>
        <p:nvPicPr>
          <p:cNvPr id="139" name="Google Shape;139;p24" descr="Shows that in 2019/2020 year, we have 1870 PDFs without OCR. " title="Severe Issues Identified by Ally"/>
          <p:cNvPicPr preferRelativeResize="0"/>
          <p:nvPr/>
        </p:nvPicPr>
        <p:blipFill>
          <a:blip r:embed="rId3">
            <a:alphaModFix/>
          </a:blip>
          <a:stretch>
            <a:fillRect/>
          </a:stretch>
        </p:blipFill>
        <p:spPr>
          <a:xfrm>
            <a:off x="1907695" y="1152933"/>
            <a:ext cx="8241602" cy="55010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54000" y="1644225"/>
            <a:ext cx="4669500" cy="1976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960"/>
              <a:buFont typeface="Calibri"/>
              <a:buNone/>
            </a:pPr>
            <a:r>
              <a:rPr lang="en-US"/>
              <a:t>Centering the Library</a:t>
            </a:r>
            <a:endParaRPr/>
          </a:p>
        </p:txBody>
      </p:sp>
      <p:sp>
        <p:nvSpPr>
          <p:cNvPr id="145" name="Google Shape;145;p25"/>
          <p:cNvSpPr txBox="1">
            <a:spLocks noGrp="1"/>
          </p:cNvSpPr>
          <p:nvPr>
            <p:ph type="body" idx="2"/>
          </p:nvPr>
        </p:nvSpPr>
        <p:spPr>
          <a:xfrm>
            <a:off x="6015000" y="89275"/>
            <a:ext cx="5637000" cy="6768600"/>
          </a:xfrm>
          <a:prstGeom prst="rect">
            <a:avLst/>
          </a:prstGeom>
          <a:noFill/>
          <a:ln>
            <a:noFill/>
          </a:ln>
        </p:spPr>
        <p:txBody>
          <a:bodyPr spcFirstLastPara="1" wrap="square" lIns="91425" tIns="45700" rIns="91425" bIns="45700" anchor="t" anchorCtr="0">
            <a:normAutofit fontScale="85000" lnSpcReduction="20000"/>
          </a:bodyPr>
          <a:lstStyle/>
          <a:p>
            <a:pPr marL="609600" lvl="0" indent="-469265" algn="l" rtl="0">
              <a:spcBef>
                <a:spcPts val="0"/>
              </a:spcBef>
              <a:spcAft>
                <a:spcPts val="0"/>
              </a:spcAft>
              <a:buSzPct val="100000"/>
              <a:buChar char="●"/>
            </a:pPr>
            <a:r>
              <a:rPr lang="en-US"/>
              <a:t>Be Transparent, State Goals &amp; Accomplishments</a:t>
            </a:r>
            <a:endParaRPr/>
          </a:p>
          <a:p>
            <a:pPr marL="1219200" lvl="1" indent="-445769" algn="l" rtl="0">
              <a:spcBef>
                <a:spcPts val="1800"/>
              </a:spcBef>
              <a:spcAft>
                <a:spcPts val="0"/>
              </a:spcAft>
              <a:buSzPct val="100000"/>
              <a:buChar char="○"/>
            </a:pPr>
            <a:r>
              <a:rPr lang="en-US"/>
              <a:t>Physical Spaces &amp; Digital Efforts</a:t>
            </a:r>
            <a:endParaRPr/>
          </a:p>
          <a:p>
            <a:pPr marL="609600" lvl="0" indent="-469265" algn="l" rtl="0">
              <a:spcBef>
                <a:spcPts val="1800"/>
              </a:spcBef>
              <a:spcAft>
                <a:spcPts val="0"/>
              </a:spcAft>
              <a:buSzPct val="100000"/>
              <a:buChar char="●"/>
            </a:pPr>
            <a:r>
              <a:rPr lang="en-US"/>
              <a:t>Lead Training v Lead Nudge</a:t>
            </a:r>
            <a:endParaRPr/>
          </a:p>
          <a:p>
            <a:pPr marL="1219200" lvl="1" indent="-445769" algn="l" rtl="0">
              <a:spcBef>
                <a:spcPts val="1800"/>
              </a:spcBef>
              <a:spcAft>
                <a:spcPts val="0"/>
              </a:spcAft>
              <a:buSzPct val="100000"/>
              <a:buChar char="○"/>
            </a:pPr>
            <a:r>
              <a:rPr lang="en-US"/>
              <a:t>Especially Content like Basics, Customer Service, Ebooks, OER, etc.</a:t>
            </a:r>
            <a:endParaRPr/>
          </a:p>
          <a:p>
            <a:pPr marL="609600" lvl="0" indent="-469265" algn="l" rtl="0">
              <a:spcBef>
                <a:spcPts val="1800"/>
              </a:spcBef>
              <a:spcAft>
                <a:spcPts val="0"/>
              </a:spcAft>
              <a:buSzPct val="100000"/>
              <a:buChar char="●"/>
            </a:pPr>
            <a:r>
              <a:rPr lang="en-US"/>
              <a:t>Best Practices (Scanning)</a:t>
            </a:r>
            <a:endParaRPr/>
          </a:p>
          <a:p>
            <a:pPr marL="1219200" lvl="1" indent="-445769" algn="l" rtl="0">
              <a:spcBef>
                <a:spcPts val="1800"/>
              </a:spcBef>
              <a:spcAft>
                <a:spcPts val="0"/>
              </a:spcAft>
              <a:buSzPct val="100000"/>
              <a:buChar char="○"/>
            </a:pPr>
            <a:r>
              <a:rPr lang="en-US"/>
              <a:t>teach departmental staff to say “No” &amp; slow down</a:t>
            </a:r>
            <a:endParaRPr/>
          </a:p>
          <a:p>
            <a:pPr marL="1219200" lvl="1" indent="-445769" algn="l" rtl="0">
              <a:spcBef>
                <a:spcPts val="1800"/>
              </a:spcBef>
              <a:spcAft>
                <a:spcPts val="0"/>
              </a:spcAft>
              <a:buSzPct val="100000"/>
              <a:buChar char="○"/>
            </a:pPr>
            <a:r>
              <a:rPr lang="en-US"/>
              <a:t>can we eschew scanning? PDFs?</a:t>
            </a:r>
            <a:endParaRPr/>
          </a:p>
          <a:p>
            <a:pPr marL="609600" lvl="0" indent="-469265" algn="l" rtl="0">
              <a:spcBef>
                <a:spcPts val="1800"/>
              </a:spcBef>
              <a:spcAft>
                <a:spcPts val="1800"/>
              </a:spcAft>
              <a:buSzPct val="100000"/>
              <a:buChar char="●"/>
            </a:pPr>
            <a:r>
              <a:rPr lang="en-US"/>
              <a:t>Relationship with Public Libraries, Consortia, Systems, Organizations, Vendors, etc. Opportunities</a:t>
            </a:r>
            <a:endParaRPr/>
          </a:p>
        </p:txBody>
      </p:sp>
      <p:sp>
        <p:nvSpPr>
          <p:cNvPr id="146" name="Google Shape;146;p25"/>
          <p:cNvSpPr txBox="1">
            <a:spLocks noGrp="1"/>
          </p:cNvSpPr>
          <p:nvPr>
            <p:ph type="subTitle" idx="1"/>
          </p:nvPr>
        </p:nvSpPr>
        <p:spPr>
          <a:xfrm>
            <a:off x="354000" y="3737425"/>
            <a:ext cx="4669500" cy="2154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t>“An informed citizenry is at the heart of a dynamic democracy” (Jefferson)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54000" y="1599600"/>
            <a:ext cx="4669500" cy="1976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Being </a:t>
            </a:r>
            <a:endParaRPr/>
          </a:p>
          <a:p>
            <a:pPr marL="0" lvl="0" indent="0" algn="l" rtl="0">
              <a:spcBef>
                <a:spcPts val="0"/>
              </a:spcBef>
              <a:spcAft>
                <a:spcPts val="0"/>
              </a:spcAft>
              <a:buClr>
                <a:schemeClr val="dk1"/>
              </a:buClr>
              <a:buSzPts val="4400"/>
              <a:buFont typeface="Calibri"/>
              <a:buNone/>
            </a:pPr>
            <a:r>
              <a:rPr lang="en-US"/>
              <a:t>Buoyant </a:t>
            </a:r>
            <a:endParaRPr/>
          </a:p>
        </p:txBody>
      </p:sp>
      <p:sp>
        <p:nvSpPr>
          <p:cNvPr id="152" name="Google Shape;152;p26"/>
          <p:cNvSpPr txBox="1">
            <a:spLocks noGrp="1"/>
          </p:cNvSpPr>
          <p:nvPr>
            <p:ph type="body" idx="2"/>
          </p:nvPr>
        </p:nvSpPr>
        <p:spPr>
          <a:xfrm>
            <a:off x="6002250" y="251250"/>
            <a:ext cx="5637000" cy="6342000"/>
          </a:xfrm>
          <a:prstGeom prst="rect">
            <a:avLst/>
          </a:prstGeom>
          <a:noFill/>
          <a:ln>
            <a:noFill/>
          </a:ln>
        </p:spPr>
        <p:txBody>
          <a:bodyPr spcFirstLastPara="1" wrap="square" lIns="91425" tIns="45700" rIns="91425" bIns="45700" anchor="t" anchorCtr="0">
            <a:normAutofit fontScale="85000" lnSpcReduction="20000"/>
          </a:bodyPr>
          <a:lstStyle/>
          <a:p>
            <a:pPr marL="609600" lvl="0" indent="-455930" algn="l" rtl="0">
              <a:spcBef>
                <a:spcPts val="0"/>
              </a:spcBef>
              <a:spcAft>
                <a:spcPts val="0"/>
              </a:spcAft>
              <a:buSzPct val="100000"/>
              <a:buChar char="●"/>
            </a:pPr>
            <a:r>
              <a:rPr lang="en-US" dirty="0"/>
              <a:t>People Aren’t Always Ready (Primed)</a:t>
            </a:r>
            <a:endParaRPr dirty="0"/>
          </a:p>
          <a:p>
            <a:pPr marL="609600" lvl="0" indent="-455930" algn="l" rtl="0">
              <a:spcBef>
                <a:spcPts val="1800"/>
              </a:spcBef>
              <a:spcAft>
                <a:spcPts val="0"/>
              </a:spcAft>
              <a:buSzPct val="100000"/>
              <a:buChar char="●"/>
            </a:pPr>
            <a:r>
              <a:rPr lang="en-US" dirty="0"/>
              <a:t>Money isn’t always “on cycle”</a:t>
            </a:r>
            <a:endParaRPr dirty="0"/>
          </a:p>
          <a:p>
            <a:pPr marL="1219200" lvl="1" indent="-434340" algn="l" rtl="0">
              <a:spcBef>
                <a:spcPts val="1800"/>
              </a:spcBef>
              <a:spcAft>
                <a:spcPts val="0"/>
              </a:spcAft>
              <a:buClr>
                <a:srgbClr val="2200CC"/>
              </a:buClr>
              <a:buSzPct val="100000"/>
              <a:buChar char="○"/>
            </a:pPr>
            <a:r>
              <a:rPr lang="en-US" b="1" dirty="0">
                <a:solidFill>
                  <a:schemeClr val="tx1"/>
                </a:solidFill>
              </a:rPr>
              <a:t>be ready with themed collections</a:t>
            </a:r>
            <a:endParaRPr b="1" dirty="0">
              <a:solidFill>
                <a:schemeClr val="tx1"/>
              </a:solidFill>
            </a:endParaRPr>
          </a:p>
          <a:p>
            <a:pPr marL="609600" lvl="0" indent="-455930" algn="l" rtl="0">
              <a:spcBef>
                <a:spcPts val="1800"/>
              </a:spcBef>
              <a:spcAft>
                <a:spcPts val="0"/>
              </a:spcAft>
              <a:buSzPct val="100000"/>
              <a:buChar char="●"/>
            </a:pPr>
            <a:r>
              <a:rPr lang="en-US" dirty="0"/>
              <a:t>Diversity, Equity, Inclusion Efforts</a:t>
            </a:r>
            <a:endParaRPr dirty="0"/>
          </a:p>
          <a:p>
            <a:pPr marL="1219200" lvl="1" indent="-434340" algn="l" rtl="0">
              <a:spcBef>
                <a:spcPts val="1800"/>
              </a:spcBef>
              <a:spcAft>
                <a:spcPts val="0"/>
              </a:spcAft>
              <a:buSzPct val="100000"/>
              <a:buChar char="○"/>
            </a:pPr>
            <a:r>
              <a:rPr lang="en-US" dirty="0"/>
              <a:t>Gap taskforce</a:t>
            </a:r>
            <a:endParaRPr dirty="0"/>
          </a:p>
          <a:p>
            <a:pPr marL="1219200" lvl="1" indent="-434340" algn="l" rtl="0">
              <a:spcBef>
                <a:spcPts val="1800"/>
              </a:spcBef>
              <a:spcAft>
                <a:spcPts val="0"/>
              </a:spcAft>
              <a:buSzPct val="100000"/>
              <a:buChar char="○"/>
            </a:pPr>
            <a:r>
              <a:rPr lang="en-US" b="1" dirty="0">
                <a:solidFill>
                  <a:schemeClr val="tx1"/>
                </a:solidFill>
              </a:rPr>
              <a:t>Statements</a:t>
            </a:r>
            <a:endParaRPr b="1" dirty="0">
              <a:solidFill>
                <a:schemeClr val="tx1"/>
              </a:solidFill>
            </a:endParaRPr>
          </a:p>
          <a:p>
            <a:pPr marL="1219200" lvl="1" indent="-434340" algn="l" rtl="0">
              <a:spcBef>
                <a:spcPts val="1800"/>
              </a:spcBef>
              <a:spcAft>
                <a:spcPts val="0"/>
              </a:spcAft>
              <a:buSzPct val="100000"/>
              <a:buChar char="○"/>
            </a:pPr>
            <a:r>
              <a:rPr lang="en-US" b="1" dirty="0">
                <a:solidFill>
                  <a:schemeClr val="tx1"/>
                </a:solidFill>
              </a:rPr>
              <a:t>Ongoing Displays</a:t>
            </a:r>
            <a:endParaRPr b="1" dirty="0">
              <a:solidFill>
                <a:schemeClr val="tx1"/>
              </a:solidFill>
            </a:endParaRPr>
          </a:p>
          <a:p>
            <a:pPr marL="609600" lvl="0" indent="-455930" algn="l" rtl="0">
              <a:spcBef>
                <a:spcPts val="1800"/>
              </a:spcBef>
              <a:spcAft>
                <a:spcPts val="0"/>
              </a:spcAft>
              <a:buSzPct val="100000"/>
              <a:buChar char="●"/>
            </a:pPr>
            <a:r>
              <a:rPr lang="en-US" b="1" dirty="0"/>
              <a:t>Running list of tasks for assistants and interns </a:t>
            </a:r>
            <a:endParaRPr b="1" dirty="0"/>
          </a:p>
          <a:p>
            <a:pPr marL="1219200" lvl="1" indent="-434340" algn="l" rtl="0">
              <a:spcBef>
                <a:spcPts val="1800"/>
              </a:spcBef>
              <a:spcAft>
                <a:spcPts val="1800"/>
              </a:spcAft>
              <a:buSzPct val="100000"/>
              <a:buChar char="○"/>
            </a:pPr>
            <a:r>
              <a:rPr lang="en-US" dirty="0" err="1"/>
              <a:t>LibGuide</a:t>
            </a:r>
            <a:r>
              <a:rPr lang="en-US" dirty="0"/>
              <a:t>, Checking works, measuring spaces, mocking up pages, working with groups, testing Blu-Ray for AD and CC</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54013" y="1277900"/>
            <a:ext cx="4669500" cy="1976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Consortia and Special “pots”</a:t>
            </a:r>
            <a:endParaRPr/>
          </a:p>
        </p:txBody>
      </p:sp>
      <p:pic>
        <p:nvPicPr>
          <p:cNvPr id="159" name="Google Shape;159;p27" descr="a physical book with a cord coming out to a kindle like device"/>
          <p:cNvPicPr preferRelativeResize="0"/>
          <p:nvPr/>
        </p:nvPicPr>
        <p:blipFill>
          <a:blip r:embed="rId3">
            <a:alphaModFix/>
          </a:blip>
          <a:stretch>
            <a:fillRect/>
          </a:stretch>
        </p:blipFill>
        <p:spPr>
          <a:xfrm>
            <a:off x="299925" y="3338075"/>
            <a:ext cx="4777675" cy="3185126"/>
          </a:xfrm>
          <a:prstGeom prst="rect">
            <a:avLst/>
          </a:prstGeom>
          <a:noFill/>
          <a:ln>
            <a:noFill/>
          </a:ln>
        </p:spPr>
      </p:pic>
      <p:sp>
        <p:nvSpPr>
          <p:cNvPr id="158" name="Google Shape;158;p27"/>
          <p:cNvSpPr txBox="1">
            <a:spLocks noGrp="1"/>
          </p:cNvSpPr>
          <p:nvPr>
            <p:ph type="body" idx="2"/>
          </p:nvPr>
        </p:nvSpPr>
        <p:spPr>
          <a:xfrm>
            <a:off x="6015000" y="914700"/>
            <a:ext cx="5637000" cy="5608500"/>
          </a:xfrm>
          <a:prstGeom prst="rect">
            <a:avLst/>
          </a:prstGeom>
        </p:spPr>
        <p:txBody>
          <a:bodyPr spcFirstLastPara="1" wrap="square" lIns="121900" tIns="121900" rIns="121900" bIns="121900" anchor="ctr" anchorCtr="0">
            <a:noAutofit/>
          </a:bodyPr>
          <a:lstStyle/>
          <a:p>
            <a:pPr marL="457200" lvl="0" indent="-406400" algn="l" rtl="0">
              <a:spcBef>
                <a:spcPts val="0"/>
              </a:spcBef>
              <a:spcAft>
                <a:spcPts val="0"/>
              </a:spcAft>
              <a:buSzPts val="2800"/>
              <a:buChar char="●"/>
            </a:pPr>
            <a:r>
              <a:rPr lang="en-US" dirty="0" err="1"/>
              <a:t>Consortial</a:t>
            </a:r>
            <a:r>
              <a:rPr lang="en-US" dirty="0"/>
              <a:t> renewals = time to shape </a:t>
            </a:r>
            <a:r>
              <a:rPr lang="en-US" dirty="0" err="1"/>
              <a:t>ebook</a:t>
            </a:r>
            <a:r>
              <a:rPr lang="en-US" dirty="0"/>
              <a:t> collections with DEIC </a:t>
            </a:r>
            <a:endParaRPr dirty="0"/>
          </a:p>
          <a:p>
            <a:pPr marL="457200" lvl="0" indent="-406400" algn="l" rtl="0">
              <a:spcBef>
                <a:spcPts val="0"/>
              </a:spcBef>
              <a:spcAft>
                <a:spcPts val="0"/>
              </a:spcAft>
              <a:buSzPts val="2800"/>
              <a:buChar char="●"/>
            </a:pPr>
            <a:r>
              <a:rPr lang="en-US" dirty="0"/>
              <a:t>Small DEIC grants opportunities to cover promotion, events, certification,, </a:t>
            </a:r>
            <a:r>
              <a:rPr lang="en-US" dirty="0" err="1"/>
              <a:t>consultingetc</a:t>
            </a:r>
            <a:r>
              <a:rPr lang="en-US" dirty="0"/>
              <a:t>.</a:t>
            </a:r>
            <a:endParaRPr dirty="0"/>
          </a:p>
          <a:p>
            <a:pPr marL="914400" lvl="1" indent="-381000" algn="l" rtl="0">
              <a:spcBef>
                <a:spcPts val="0"/>
              </a:spcBef>
              <a:spcAft>
                <a:spcPts val="0"/>
              </a:spcAft>
              <a:buSzPts val="2400"/>
              <a:buChar char="○"/>
            </a:pPr>
            <a:r>
              <a:rPr lang="en-US" dirty="0" err="1"/>
              <a:t>ebooks</a:t>
            </a:r>
            <a:r>
              <a:rPr lang="en-US" dirty="0"/>
              <a:t> and print bought with “last minute, end of year funds”</a:t>
            </a:r>
            <a:endParaRPr dirty="0"/>
          </a:p>
          <a:p>
            <a:pPr marL="914400" lvl="1" indent="-381000" algn="l" rtl="0">
              <a:spcBef>
                <a:spcPts val="0"/>
              </a:spcBef>
              <a:spcAft>
                <a:spcPts val="0"/>
              </a:spcAft>
              <a:buSzPts val="2400"/>
              <a:buChar char="○"/>
            </a:pPr>
            <a:r>
              <a:rPr lang="en-US" dirty="0"/>
              <a:t>consultant for DEIC</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354000" y="1644225"/>
            <a:ext cx="4669500" cy="1976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dirty="0">
                <a:latin typeface="Arial"/>
                <a:ea typeface="Arial"/>
                <a:cs typeface="Arial"/>
                <a:sym typeface="Arial"/>
              </a:rPr>
              <a:t>Ruthless Rejiggering</a:t>
            </a:r>
            <a:endParaRPr dirty="0"/>
          </a:p>
        </p:txBody>
      </p:sp>
      <p:sp>
        <p:nvSpPr>
          <p:cNvPr id="165" name="Google Shape;165;p28"/>
          <p:cNvSpPr txBox="1">
            <a:spLocks noGrp="1"/>
          </p:cNvSpPr>
          <p:nvPr>
            <p:ph type="body" idx="2"/>
          </p:nvPr>
        </p:nvSpPr>
        <p:spPr>
          <a:xfrm>
            <a:off x="6015000" y="965425"/>
            <a:ext cx="5637000" cy="5268900"/>
          </a:xfrm>
          <a:prstGeom prst="rect">
            <a:avLst/>
          </a:prstGeom>
        </p:spPr>
        <p:txBody>
          <a:bodyPr spcFirstLastPara="1" wrap="square" lIns="121900" tIns="121900" rIns="121900" bIns="121900" anchor="ctr" anchorCtr="0">
            <a:noAutofit/>
          </a:bodyPr>
          <a:lstStyle/>
          <a:p>
            <a:pPr marL="457200" lvl="0" indent="-406400" algn="l" rtl="0">
              <a:spcBef>
                <a:spcPts val="0"/>
              </a:spcBef>
              <a:spcAft>
                <a:spcPts val="0"/>
              </a:spcAft>
              <a:buSzPts val="2800"/>
              <a:buChar char="●"/>
            </a:pPr>
            <a:r>
              <a:rPr lang="en-US" dirty="0"/>
              <a:t>Homegrown system for DA data</a:t>
            </a:r>
            <a:endParaRPr dirty="0"/>
          </a:p>
          <a:p>
            <a:pPr marL="914400" lvl="1" indent="-381000" algn="l" rtl="0">
              <a:spcBef>
                <a:spcPts val="1800"/>
              </a:spcBef>
              <a:spcAft>
                <a:spcPts val="0"/>
              </a:spcAft>
              <a:buSzPts val="2400"/>
              <a:buChar char="○"/>
            </a:pPr>
            <a:r>
              <a:rPr lang="en-US" dirty="0"/>
              <a:t>not scalable</a:t>
            </a:r>
            <a:endParaRPr dirty="0"/>
          </a:p>
          <a:p>
            <a:pPr marL="914400" lvl="1" indent="-381000" algn="l" rtl="0">
              <a:spcBef>
                <a:spcPts val="1800"/>
              </a:spcBef>
              <a:spcAft>
                <a:spcPts val="0"/>
              </a:spcAft>
              <a:buSzPts val="2400"/>
              <a:buChar char="○"/>
            </a:pPr>
            <a:r>
              <a:rPr lang="en-US" dirty="0"/>
              <a:t>can’t attach notes</a:t>
            </a:r>
            <a:endParaRPr dirty="0"/>
          </a:p>
          <a:p>
            <a:pPr marL="914400" lvl="1" indent="-381000" algn="l" rtl="0">
              <a:spcBef>
                <a:spcPts val="1800"/>
              </a:spcBef>
              <a:spcAft>
                <a:spcPts val="0"/>
              </a:spcAft>
              <a:buSzPts val="2400"/>
              <a:buChar char="○"/>
            </a:pPr>
            <a:r>
              <a:rPr lang="en-US" dirty="0"/>
              <a:t>not helpful with OCR complaint</a:t>
            </a:r>
            <a:endParaRPr dirty="0"/>
          </a:p>
          <a:p>
            <a:pPr marL="457200" lvl="0" indent="-406400" algn="l" rtl="0">
              <a:spcBef>
                <a:spcPts val="1800"/>
              </a:spcBef>
              <a:spcAft>
                <a:spcPts val="0"/>
              </a:spcAft>
              <a:buSzPts val="2800"/>
              <a:buChar char="●"/>
            </a:pPr>
            <a:r>
              <a:rPr lang="en-US" dirty="0"/>
              <a:t>Research “Free” alternatives</a:t>
            </a:r>
            <a:endParaRPr dirty="0"/>
          </a:p>
          <a:p>
            <a:pPr marL="914400" lvl="1" indent="-381000" algn="l" rtl="0">
              <a:spcBef>
                <a:spcPts val="1800"/>
              </a:spcBef>
              <a:spcAft>
                <a:spcPts val="0"/>
              </a:spcAft>
              <a:buSzPts val="2400"/>
              <a:buChar char="○"/>
            </a:pPr>
            <a:r>
              <a:rPr lang="en-US" dirty="0"/>
              <a:t>each has more labor</a:t>
            </a:r>
            <a:endParaRPr dirty="0"/>
          </a:p>
          <a:p>
            <a:pPr marL="914400" lvl="1" indent="-381000" algn="l" rtl="0">
              <a:spcBef>
                <a:spcPts val="1800"/>
              </a:spcBef>
              <a:spcAft>
                <a:spcPts val="1800"/>
              </a:spcAft>
              <a:buSzPts val="2400"/>
              <a:buChar char="○"/>
            </a:pPr>
            <a:r>
              <a:rPr lang="en-US" dirty="0"/>
              <a:t>NOW, we can talk about ODR application “Accommodate”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51675" y="440975"/>
            <a:ext cx="12192000" cy="923400"/>
          </a:xfrm>
          <a:prstGeom prst="rect">
            <a:avLst/>
          </a:prstGeom>
        </p:spPr>
        <p:txBody>
          <a:bodyPr spcFirstLastPara="1" wrap="square" lIns="121900" tIns="121900" rIns="121900" bIns="121900" anchor="ctr" anchorCtr="0">
            <a:spAutoFit/>
          </a:bodyPr>
          <a:lstStyle/>
          <a:p>
            <a:pPr marL="0" lvl="0" indent="0" algn="l" rtl="0">
              <a:spcBef>
                <a:spcPts val="0"/>
              </a:spcBef>
              <a:spcAft>
                <a:spcPts val="0"/>
              </a:spcAft>
              <a:buNone/>
            </a:pPr>
            <a:r>
              <a:rPr lang="en-US" dirty="0"/>
              <a:t>If you never know failure, you cannot know success. </a:t>
            </a:r>
            <a:endParaRPr dirty="0"/>
          </a:p>
        </p:txBody>
      </p:sp>
      <p:sp>
        <p:nvSpPr>
          <p:cNvPr id="171" name="Google Shape;171;p29"/>
          <p:cNvSpPr txBox="1">
            <a:spLocks noGrp="1"/>
          </p:cNvSpPr>
          <p:nvPr>
            <p:ph type="body" idx="1"/>
          </p:nvPr>
        </p:nvSpPr>
        <p:spPr>
          <a:xfrm>
            <a:off x="293300" y="1964000"/>
            <a:ext cx="4463700" cy="43233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US" sz="3100" dirty="0"/>
              <a:t>Be willing to:</a:t>
            </a:r>
            <a:endParaRPr sz="3100" dirty="0"/>
          </a:p>
          <a:p>
            <a:pPr marL="457200" lvl="0" indent="-381000" algn="l" rtl="0">
              <a:lnSpc>
                <a:spcPct val="100000"/>
              </a:lnSpc>
              <a:spcBef>
                <a:spcPts val="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Detach with Love</a:t>
            </a:r>
            <a:endParaRPr sz="2400" dirty="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Begin again</a:t>
            </a:r>
            <a:endParaRPr sz="2400" dirty="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Consult Others </a:t>
            </a:r>
            <a:endParaRPr sz="2400" dirty="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Share the narrative</a:t>
            </a:r>
            <a:endParaRPr sz="2400" dirty="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Engage Assistance</a:t>
            </a:r>
            <a:endParaRPr sz="2400" dirty="0">
              <a:solidFill>
                <a:srgbClr val="000000"/>
              </a:solidFill>
              <a:latin typeface="Arial"/>
              <a:ea typeface="Arial"/>
              <a:cs typeface="Arial"/>
              <a:sym typeface="Arial"/>
            </a:endParaRPr>
          </a:p>
          <a:p>
            <a:pPr marL="457200" lvl="0" indent="-381000" algn="l" rtl="0">
              <a:lnSpc>
                <a:spcPct val="100000"/>
              </a:lnSpc>
              <a:spcBef>
                <a:spcPts val="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Promote accomplishments</a:t>
            </a:r>
            <a:endParaRPr sz="2400" dirty="0">
              <a:solidFill>
                <a:srgbClr val="000000"/>
              </a:solidFill>
              <a:latin typeface="Arial"/>
              <a:ea typeface="Arial"/>
              <a:cs typeface="Arial"/>
              <a:sym typeface="Arial"/>
            </a:endParaRPr>
          </a:p>
          <a:p>
            <a:pPr marL="0" lvl="0" indent="0" algn="l" rtl="0">
              <a:spcBef>
                <a:spcPts val="0"/>
              </a:spcBef>
              <a:spcAft>
                <a:spcPts val="1800"/>
              </a:spcAft>
              <a:buNone/>
            </a:pPr>
            <a:endParaRPr dirty="0"/>
          </a:p>
        </p:txBody>
      </p:sp>
      <p:pic>
        <p:nvPicPr>
          <p:cNvPr id="172" name="Google Shape;172;p29" descr="scrabble tiles spelling out &quot;Learn From Failure&quot;"/>
          <p:cNvPicPr preferRelativeResize="0"/>
          <p:nvPr/>
        </p:nvPicPr>
        <p:blipFill>
          <a:blip r:embed="rId3">
            <a:alphaModFix/>
          </a:blip>
          <a:stretch>
            <a:fillRect/>
          </a:stretch>
        </p:blipFill>
        <p:spPr>
          <a:xfrm>
            <a:off x="5322100" y="2074600"/>
            <a:ext cx="6073626" cy="3993051"/>
          </a:xfrm>
          <a:prstGeom prst="rect">
            <a:avLst/>
          </a:prstGeom>
          <a:noFill/>
          <a:ln>
            <a:noFill/>
          </a:ln>
        </p:spPr>
      </p:pic>
      <p:sp>
        <p:nvSpPr>
          <p:cNvPr id="173" name="Google Shape;173;p29"/>
          <p:cNvSpPr txBox="1"/>
          <p:nvPr/>
        </p:nvSpPr>
        <p:spPr>
          <a:xfrm>
            <a:off x="5593825" y="5579850"/>
            <a:ext cx="4105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100">
                <a:solidFill>
                  <a:schemeClr val="dk1"/>
                </a:solidFill>
              </a:rPr>
              <a:t>Photo by</a:t>
            </a:r>
            <a:r>
              <a:rPr lang="en-US" sz="1100">
                <a:solidFill>
                  <a:schemeClr val="dk1"/>
                </a:solidFill>
                <a:uFill>
                  <a:noFill/>
                </a:uFill>
                <a:hlinkClick r:id="rId4">
                  <a:extLst>
                    <a:ext uri="{A12FA001-AC4F-418D-AE19-62706E023703}">
                      <ahyp:hlinkClr xmlns:ahyp="http://schemas.microsoft.com/office/drawing/2018/hyperlinkcolor" val="tx"/>
                    </a:ext>
                  </a:extLst>
                </a:hlinkClick>
              </a:rPr>
              <a:t> </a:t>
            </a:r>
            <a:r>
              <a:rPr lang="en-US" sz="1100" u="sng">
                <a:solidFill>
                  <a:srgbClr val="2200CC"/>
                </a:solidFill>
                <a:hlinkClick r:id="rId4">
                  <a:extLst>
                    <a:ext uri="{A12FA001-AC4F-418D-AE19-62706E023703}">
                      <ahyp:hlinkClr xmlns:ahyp="http://schemas.microsoft.com/office/drawing/2018/hyperlinkcolor" val="tx"/>
                    </a:ext>
                  </a:extLst>
                </a:hlinkClick>
              </a:rPr>
              <a:t>Brett Jordan</a:t>
            </a:r>
            <a:r>
              <a:rPr lang="en-US" sz="1100">
                <a:solidFill>
                  <a:schemeClr val="dk1"/>
                </a:solidFill>
              </a:rPr>
              <a:t> on</a:t>
            </a:r>
            <a:r>
              <a:rPr lang="en-US" sz="1100">
                <a:solidFill>
                  <a:schemeClr val="dk1"/>
                </a:solidFill>
                <a:uFill>
                  <a:noFill/>
                </a:uFill>
                <a:hlinkClick r:id="rId5">
                  <a:extLst>
                    <a:ext uri="{A12FA001-AC4F-418D-AE19-62706E023703}">
                      <ahyp:hlinkClr xmlns:ahyp="http://schemas.microsoft.com/office/drawing/2018/hyperlinkcolor" val="tx"/>
                    </a:ext>
                  </a:extLst>
                </a:hlinkClick>
              </a:rPr>
              <a:t> </a:t>
            </a:r>
            <a:r>
              <a:rPr lang="en-US" sz="1100" u="sng">
                <a:solidFill>
                  <a:srgbClr val="2200CC"/>
                </a:solidFill>
                <a:hlinkClick r:id="rId5">
                  <a:extLst>
                    <a:ext uri="{A12FA001-AC4F-418D-AE19-62706E023703}">
                      <ahyp:hlinkClr xmlns:ahyp="http://schemas.microsoft.com/office/drawing/2018/hyperlinkcolor" val="tx"/>
                    </a:ext>
                  </a:extLst>
                </a:hlinkClick>
              </a:rPr>
              <a:t>Unsplash</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415600" y="440967"/>
            <a:ext cx="11360700" cy="923400"/>
          </a:xfrm>
          <a:prstGeom prst="rect">
            <a:avLst/>
          </a:prstGeom>
        </p:spPr>
        <p:txBody>
          <a:bodyPr spcFirstLastPara="1" wrap="square" lIns="121900" tIns="121900" rIns="121900" bIns="121900" anchor="ctr" anchorCtr="0">
            <a:spAutoFit/>
          </a:bodyPr>
          <a:lstStyle/>
          <a:p>
            <a:pPr marL="0" lvl="0" indent="0" algn="l" rtl="0">
              <a:spcBef>
                <a:spcPts val="0"/>
              </a:spcBef>
              <a:spcAft>
                <a:spcPts val="0"/>
              </a:spcAft>
              <a:buNone/>
            </a:pPr>
            <a:r>
              <a:rPr lang="en-US" dirty="0"/>
              <a:t>So where does your library fit in your plan?</a:t>
            </a:r>
            <a:endParaRPr dirty="0"/>
          </a:p>
        </p:txBody>
      </p:sp>
      <p:sp>
        <p:nvSpPr>
          <p:cNvPr id="179" name="Google Shape;179;p30"/>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457200" lvl="0" indent="-406400" algn="l" rtl="0">
              <a:spcBef>
                <a:spcPts val="0"/>
              </a:spcBef>
              <a:spcAft>
                <a:spcPts val="0"/>
              </a:spcAft>
              <a:buSzPts val="2800"/>
              <a:buChar char="●"/>
            </a:pPr>
            <a:r>
              <a:rPr lang="en-US" dirty="0"/>
              <a:t>unexpected curricular ties– Faculty requiring “Check Accessibility” for Word</a:t>
            </a:r>
            <a:endParaRPr dirty="0"/>
          </a:p>
          <a:p>
            <a:pPr marL="457200" lvl="0" indent="-406400" algn="l" rtl="0">
              <a:spcBef>
                <a:spcPts val="0"/>
              </a:spcBef>
              <a:spcAft>
                <a:spcPts val="0"/>
              </a:spcAft>
              <a:buSzPts val="2800"/>
              <a:buChar char="●"/>
            </a:pPr>
            <a:r>
              <a:rPr lang="en-US" dirty="0"/>
              <a:t>new OER or accessible materials</a:t>
            </a:r>
            <a:endParaRPr dirty="0"/>
          </a:p>
          <a:p>
            <a:pPr marL="457200" lvl="0" indent="-406400" algn="l" rtl="0">
              <a:spcBef>
                <a:spcPts val="0"/>
              </a:spcBef>
              <a:spcAft>
                <a:spcPts val="0"/>
              </a:spcAft>
              <a:buSzPts val="2800"/>
              <a:buChar char="●"/>
            </a:pPr>
            <a:r>
              <a:rPr lang="en-US" dirty="0"/>
              <a:t>potential partnerships</a:t>
            </a:r>
            <a:endParaRPr dirty="0"/>
          </a:p>
          <a:p>
            <a:pPr marL="457200" lvl="0" indent="-406400" algn="l" rtl="0">
              <a:spcBef>
                <a:spcPts val="0"/>
              </a:spcBef>
              <a:spcAft>
                <a:spcPts val="0"/>
              </a:spcAft>
              <a:buSzPts val="2800"/>
              <a:buChar char="●"/>
            </a:pPr>
            <a:r>
              <a:rPr lang="en-US" dirty="0"/>
              <a:t>campus leadership opportunities</a:t>
            </a:r>
            <a:endParaRPr dirty="0"/>
          </a:p>
          <a:p>
            <a:pPr marL="457200" lvl="0" indent="-406400" algn="l" rtl="0">
              <a:spcBef>
                <a:spcPts val="0"/>
              </a:spcBef>
              <a:spcAft>
                <a:spcPts val="0"/>
              </a:spcAft>
              <a:buSzPts val="2800"/>
              <a:buChar char="●"/>
            </a:pPr>
            <a:r>
              <a:rPr lang="en-US" dirty="0"/>
              <a:t>increased awareness</a:t>
            </a:r>
            <a:endParaRPr dirty="0"/>
          </a:p>
          <a:p>
            <a:pPr marL="0" lvl="0" indent="0" algn="l" rtl="0">
              <a:spcBef>
                <a:spcPts val="1800"/>
              </a:spcBef>
              <a:spcAft>
                <a:spcPts val="0"/>
              </a:spcAft>
              <a:buNone/>
            </a:pPr>
            <a:endParaRPr dirty="0"/>
          </a:p>
          <a:p>
            <a:pPr marL="0" lvl="0" indent="0" algn="ctr" rtl="0">
              <a:spcBef>
                <a:spcPts val="1800"/>
              </a:spcBef>
              <a:spcAft>
                <a:spcPts val="1800"/>
              </a:spcAft>
              <a:buNone/>
            </a:pPr>
            <a:r>
              <a:rPr lang="en-US" sz="3400" dirty="0"/>
              <a:t>What else on your campuses?</a:t>
            </a:r>
            <a:endParaRPr sz="3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Shape 55"/>
        <p:cNvGrpSpPr/>
        <p:nvPr/>
      </p:nvGrpSpPr>
      <p:grpSpPr>
        <a:xfrm>
          <a:off x="0" y="0"/>
          <a:ext cx="0" cy="0"/>
          <a:chOff x="0" y="0"/>
          <a:chExt cx="0" cy="0"/>
        </a:xfrm>
      </p:grpSpPr>
      <p:pic>
        <p:nvPicPr>
          <p:cNvPr id="56" name="Google Shape;56;p13" descr="poll-type-id">
            <a:hlinkClick r:id="rId3"/>
          </p:cNvPr>
          <p:cNvPicPr preferRelativeResize="0"/>
          <p:nvPr/>
        </p:nvPicPr>
        <p:blipFill>
          <a:blip r:embed="rId4">
            <a:alphaModFix/>
          </a:blip>
          <a:stretch>
            <a:fillRect/>
          </a:stretch>
        </p:blipFill>
        <p:spPr>
          <a:xfrm>
            <a:off x="508000" y="2209800"/>
            <a:ext cx="2438400" cy="2438400"/>
          </a:xfrm>
          <a:prstGeom prst="rect">
            <a:avLst/>
          </a:prstGeom>
          <a:noFill/>
          <a:ln>
            <a:noFill/>
          </a:ln>
        </p:spPr>
      </p:pic>
      <p:pic>
        <p:nvPicPr>
          <p:cNvPr id="57" name="Google Shape;57;p13" descr="logo-id">
            <a:hlinkClick r:id="rId5"/>
          </p:cNvPr>
          <p:cNvPicPr preferRelativeResize="0"/>
          <p:nvPr/>
        </p:nvPicPr>
        <p:blipFill>
          <a:blip r:embed="rId6">
            <a:alphaModFix/>
          </a:blip>
          <a:stretch>
            <a:fillRect/>
          </a:stretch>
        </p:blipFill>
        <p:spPr>
          <a:xfrm>
            <a:off x="3228269" y="508000"/>
            <a:ext cx="1166001" cy="510125"/>
          </a:xfrm>
          <a:prstGeom prst="rect">
            <a:avLst/>
          </a:prstGeom>
          <a:noFill/>
          <a:ln>
            <a:noFill/>
          </a:ln>
        </p:spPr>
      </p:pic>
      <p:sp>
        <p:nvSpPr>
          <p:cNvPr id="58" name="Google Shape;58;p13" descr="title-id"/>
          <p:cNvSpPr txBox="1"/>
          <p:nvPr/>
        </p:nvSpPr>
        <p:spPr>
          <a:xfrm>
            <a:off x="3200400" y="2571750"/>
            <a:ext cx="8483700" cy="171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a:solidFill>
                  <a:srgbClr val="5B5B5B"/>
                </a:solidFill>
                <a:latin typeface="Roboto"/>
                <a:ea typeface="Roboto"/>
                <a:cs typeface="Roboto"/>
                <a:sym typeface="Roboto"/>
              </a:rPr>
              <a:t>To what extent does your campus library address physical or digital accessibility on its website?</a:t>
            </a:r>
            <a:endParaRPr sz="2400" b="1">
              <a:solidFill>
                <a:srgbClr val="5B5B5B"/>
              </a:solidFill>
              <a:latin typeface="Roboto"/>
              <a:ea typeface="Roboto"/>
              <a:cs typeface="Roboto"/>
              <a:sym typeface="Roboto"/>
            </a:endParaRPr>
          </a:p>
        </p:txBody>
      </p:sp>
      <p:sp>
        <p:nvSpPr>
          <p:cNvPr id="59" name="Google Shape;59;p13" descr="footer-id"/>
          <p:cNvSpPr txBox="1"/>
          <p:nvPr/>
        </p:nvSpPr>
        <p:spPr>
          <a:xfrm>
            <a:off x="3200400" y="6096000"/>
            <a:ext cx="8737500" cy="51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b="1">
                <a:solidFill>
                  <a:srgbClr val="5B5B5B"/>
                </a:solidFill>
                <a:latin typeface="Roboto"/>
                <a:ea typeface="Roboto"/>
                <a:cs typeface="Roboto"/>
                <a:sym typeface="Roboto"/>
              </a:rPr>
              <a:t>ⓘ</a:t>
            </a:r>
            <a:r>
              <a:rPr lang="en-US">
                <a:solidFill>
                  <a:srgbClr val="5B5B5B"/>
                </a:solidFill>
                <a:latin typeface="Roboto"/>
                <a:ea typeface="Roboto"/>
                <a:cs typeface="Roboto"/>
                <a:sym typeface="Roboto"/>
              </a:rPr>
              <a:t> Start presenting to display the poll results on this slide.</a:t>
            </a:r>
            <a:endParaRPr>
              <a:solidFill>
                <a:srgbClr val="5B5B5B"/>
              </a:solidFill>
              <a:latin typeface="Roboto"/>
              <a:ea typeface="Roboto"/>
              <a:cs typeface="Roboto"/>
              <a:sym typeface="Roboto"/>
            </a:endParaRPr>
          </a:p>
        </p:txBody>
      </p:sp>
      <p:sp>
        <p:nvSpPr>
          <p:cNvPr id="2" name="Title 1">
            <a:extLst>
              <a:ext uri="{FF2B5EF4-FFF2-40B4-BE49-F238E27FC236}">
                <a16:creationId xmlns:a16="http://schemas.microsoft.com/office/drawing/2014/main" id="{F62BA2C3-2801-CB71-06BE-71B7F5D81AE5}"/>
              </a:ext>
            </a:extLst>
          </p:cNvPr>
          <p:cNvSpPr>
            <a:spLocks noGrp="1"/>
          </p:cNvSpPr>
          <p:nvPr>
            <p:ph type="title" idx="4294967295"/>
          </p:nvPr>
        </p:nvSpPr>
        <p:spPr>
          <a:xfrm>
            <a:off x="415600" y="-763500"/>
            <a:ext cx="11360700" cy="763500"/>
          </a:xfrm>
        </p:spPr>
        <p:txBody>
          <a:bodyPr spcFirstLastPara="1" wrap="square" lIns="121900" tIns="121900" rIns="121900" bIns="121900" anchor="b" anchorCtr="0">
            <a:noAutofit/>
          </a:bodyPr>
          <a:lstStyle/>
          <a:p>
            <a:r>
              <a:rPr lang="en-US" dirty="0" err="1"/>
              <a:t>Slido</a:t>
            </a:r>
            <a:r>
              <a:rPr lang="en-US" dirty="0"/>
              <a:t> Library Website Accessibility Information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415600" y="440967"/>
            <a:ext cx="11360700" cy="923400"/>
          </a:xfrm>
          <a:prstGeom prst="rect">
            <a:avLst/>
          </a:prstGeom>
        </p:spPr>
        <p:txBody>
          <a:bodyPr spcFirstLastPara="1" wrap="square" lIns="121900" tIns="121900" rIns="121900" bIns="121900" anchor="ctr" anchorCtr="0">
            <a:spAutoFit/>
          </a:bodyPr>
          <a:lstStyle/>
          <a:p>
            <a:pPr marL="0" lvl="0" indent="0" algn="ctr" rtl="0">
              <a:spcBef>
                <a:spcPts val="0"/>
              </a:spcBef>
              <a:spcAft>
                <a:spcPts val="0"/>
              </a:spcAft>
              <a:buNone/>
            </a:pPr>
            <a:r>
              <a:rPr lang="en-US"/>
              <a:t>Questions and Discussion</a:t>
            </a:r>
            <a:endParaRPr/>
          </a:p>
        </p:txBody>
      </p:sp>
      <p:sp>
        <p:nvSpPr>
          <p:cNvPr id="185" name="Google Shape;185;p31"/>
          <p:cNvSpPr txBox="1">
            <a:spLocks noGrp="1"/>
          </p:cNvSpPr>
          <p:nvPr>
            <p:ph type="body" idx="1"/>
          </p:nvPr>
        </p:nvSpPr>
        <p:spPr>
          <a:xfrm>
            <a:off x="415600" y="1536624"/>
            <a:ext cx="11360700" cy="5248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endParaRPr dirty="0"/>
          </a:p>
          <a:p>
            <a:pPr marL="0" lvl="0" indent="0" algn="ctr" rtl="0">
              <a:spcBef>
                <a:spcPts val="1800"/>
              </a:spcBef>
              <a:spcAft>
                <a:spcPts val="0"/>
              </a:spcAft>
              <a:buNone/>
            </a:pPr>
            <a:endParaRPr dirty="0"/>
          </a:p>
          <a:p>
            <a:pPr marL="0" lvl="0" indent="0" algn="ctr" rtl="0">
              <a:spcBef>
                <a:spcPts val="1800"/>
              </a:spcBef>
              <a:spcAft>
                <a:spcPts val="0"/>
              </a:spcAft>
              <a:buNone/>
            </a:pPr>
            <a:r>
              <a:rPr lang="en-US" u="sng" dirty="0">
                <a:solidFill>
                  <a:schemeClr val="hlink"/>
                </a:solidFill>
                <a:hlinkClick r:id="rId3"/>
              </a:rPr>
              <a:t>Rebecca.Oling@Purchase.edu</a:t>
            </a:r>
            <a:endParaRPr dirty="0"/>
          </a:p>
          <a:p>
            <a:pPr marL="0" lvl="0" indent="0" algn="ctr" rtl="0">
              <a:spcBef>
                <a:spcPts val="1800"/>
              </a:spcBef>
              <a:spcAft>
                <a:spcPts val="0"/>
              </a:spcAft>
              <a:buNone/>
            </a:pPr>
            <a:r>
              <a:rPr lang="en-US" dirty="0"/>
              <a:t>@RebeccaOling Twitter</a:t>
            </a:r>
            <a:endParaRPr dirty="0"/>
          </a:p>
          <a:p>
            <a:pPr marL="0" lvl="0" indent="0" algn="ctr" rtl="0">
              <a:spcBef>
                <a:spcPts val="1800"/>
              </a:spcBef>
              <a:spcAft>
                <a:spcPts val="0"/>
              </a:spcAft>
              <a:buNone/>
            </a:pPr>
            <a:r>
              <a:rPr lang="en-US" dirty="0"/>
              <a:t>www.linkedin.com/in/rebeccaoling</a:t>
            </a:r>
            <a:endParaRPr dirty="0"/>
          </a:p>
          <a:p>
            <a:pPr marL="0" lvl="0" indent="0" algn="ctr" rtl="0">
              <a:spcBef>
                <a:spcPts val="1800"/>
              </a:spcBef>
              <a:spcAft>
                <a:spcPts val="0"/>
              </a:spcAft>
              <a:buNone/>
            </a:pPr>
            <a:endParaRPr dirty="0"/>
          </a:p>
          <a:p>
            <a:pPr marL="0" lvl="0" indent="0" algn="ctr" rtl="0">
              <a:spcBef>
                <a:spcPts val="1800"/>
              </a:spcBef>
              <a:spcAft>
                <a:spcPts val="0"/>
              </a:spcAft>
              <a:buNone/>
            </a:pPr>
            <a:r>
              <a:rPr lang="en-US" u="sng" dirty="0">
                <a:solidFill>
                  <a:schemeClr val="hlink"/>
                </a:solidFill>
                <a:hlinkClick r:id="rId4"/>
              </a:rPr>
              <a:t>https://www.purchase.edu/accessibility/library-initiatives-and-updates</a:t>
            </a:r>
            <a:r>
              <a:rPr lang="en-US" dirty="0"/>
              <a:t> </a:t>
            </a:r>
            <a:endParaRPr dirty="0"/>
          </a:p>
          <a:p>
            <a:pPr marL="0" lvl="0" indent="0" algn="ctr" rtl="0">
              <a:spcBef>
                <a:spcPts val="1800"/>
              </a:spcBef>
              <a:spcAft>
                <a:spcPts val="18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15600" y="440967"/>
            <a:ext cx="11360700" cy="923400"/>
          </a:xfrm>
          <a:prstGeom prst="rect">
            <a:avLst/>
          </a:prstGeom>
        </p:spPr>
        <p:txBody>
          <a:bodyPr spcFirstLastPara="1" wrap="square" lIns="121900" tIns="121900" rIns="121900" bIns="121900" anchor="ctr" anchorCtr="0">
            <a:spAutoFit/>
          </a:bodyPr>
          <a:lstStyle/>
          <a:p>
            <a:pPr marL="0" lvl="0" indent="0" algn="l" rtl="0">
              <a:spcBef>
                <a:spcPts val="0"/>
              </a:spcBef>
              <a:spcAft>
                <a:spcPts val="0"/>
              </a:spcAft>
              <a:buNone/>
            </a:pPr>
            <a:r>
              <a:rPr lang="en-US" dirty="0"/>
              <a:t>Why the Library?</a:t>
            </a:r>
            <a:endParaRPr dirty="0"/>
          </a:p>
        </p:txBody>
      </p:sp>
      <p:sp>
        <p:nvSpPr>
          <p:cNvPr id="65" name="Google Shape;65;p14"/>
          <p:cNvSpPr txBox="1">
            <a:spLocks noGrp="1"/>
          </p:cNvSpPr>
          <p:nvPr>
            <p:ph type="body" idx="1"/>
          </p:nvPr>
        </p:nvSpPr>
        <p:spPr>
          <a:xfrm>
            <a:off x="4840800" y="1364388"/>
            <a:ext cx="7260300" cy="5188800"/>
          </a:xfrm>
          <a:prstGeom prst="rect">
            <a:avLst/>
          </a:prstGeom>
        </p:spPr>
        <p:txBody>
          <a:bodyPr spcFirstLastPara="1" wrap="square" lIns="121900" tIns="121900" rIns="121900" bIns="121900" anchor="t" anchorCtr="0">
            <a:noAutofit/>
          </a:bodyPr>
          <a:lstStyle/>
          <a:p>
            <a:pPr marL="457200" lvl="0" indent="-406400" algn="l" rtl="0">
              <a:spcBef>
                <a:spcPts val="0"/>
              </a:spcBef>
              <a:spcAft>
                <a:spcPts val="0"/>
              </a:spcAft>
              <a:buSzPts val="2800"/>
              <a:buChar char="●"/>
            </a:pPr>
            <a:r>
              <a:rPr lang="en-US" dirty="0"/>
              <a:t>Librarians = Sharing</a:t>
            </a:r>
            <a:endParaRPr dirty="0"/>
          </a:p>
          <a:p>
            <a:pPr marL="914400" lvl="1" indent="-381000" algn="l" rtl="0">
              <a:spcBef>
                <a:spcPts val="0"/>
              </a:spcBef>
              <a:spcAft>
                <a:spcPts val="0"/>
              </a:spcAft>
              <a:buSzPts val="2400"/>
              <a:buChar char="○"/>
            </a:pPr>
            <a:r>
              <a:rPr lang="en-US" dirty="0"/>
              <a:t>potential ties to area public libraries</a:t>
            </a:r>
            <a:endParaRPr dirty="0"/>
          </a:p>
          <a:p>
            <a:pPr marL="914400" lvl="1" indent="-355600" algn="l" rtl="0">
              <a:spcBef>
                <a:spcPts val="0"/>
              </a:spcBef>
              <a:spcAft>
                <a:spcPts val="0"/>
              </a:spcAft>
              <a:buSzPts val="2000"/>
              <a:buChar char="○"/>
            </a:pPr>
            <a:r>
              <a:rPr lang="en-US" dirty="0"/>
              <a:t>Strong existing </a:t>
            </a:r>
            <a:r>
              <a:rPr lang="en-US" dirty="0" err="1"/>
              <a:t>consortial</a:t>
            </a:r>
            <a:r>
              <a:rPr lang="en-US" dirty="0"/>
              <a:t> relationships</a:t>
            </a:r>
            <a:endParaRPr sz="2000" dirty="0"/>
          </a:p>
          <a:p>
            <a:pPr marL="914400" lvl="1" indent="-381000" algn="l" rtl="0">
              <a:spcBef>
                <a:spcPts val="0"/>
              </a:spcBef>
              <a:spcAft>
                <a:spcPts val="0"/>
              </a:spcAft>
              <a:buSzPts val="2400"/>
              <a:buChar char="○"/>
            </a:pPr>
            <a:r>
              <a:rPr lang="en-US" dirty="0"/>
              <a:t>ILL potential</a:t>
            </a:r>
            <a:endParaRPr dirty="0"/>
          </a:p>
          <a:p>
            <a:pPr marL="457200" lvl="0" indent="-406400" algn="l" rtl="0">
              <a:spcBef>
                <a:spcPts val="0"/>
              </a:spcBef>
              <a:spcAft>
                <a:spcPts val="0"/>
              </a:spcAft>
              <a:buSzPts val="2800"/>
              <a:buChar char="●"/>
            </a:pPr>
            <a:r>
              <a:rPr lang="en-US" dirty="0"/>
              <a:t>The collection is sometimes unwieldy</a:t>
            </a:r>
            <a:endParaRPr dirty="0"/>
          </a:p>
          <a:p>
            <a:pPr marL="914400" lvl="1" indent="-381000" algn="l" rtl="0">
              <a:spcBef>
                <a:spcPts val="0"/>
              </a:spcBef>
              <a:spcAft>
                <a:spcPts val="0"/>
              </a:spcAft>
              <a:buSzPts val="2400"/>
              <a:buChar char="○"/>
            </a:pPr>
            <a:r>
              <a:rPr lang="en-US" dirty="0"/>
              <a:t>Advocacy = key skill</a:t>
            </a:r>
            <a:endParaRPr dirty="0"/>
          </a:p>
          <a:p>
            <a:pPr marL="457200" lvl="0" indent="-406400" algn="l" rtl="0">
              <a:spcBef>
                <a:spcPts val="0"/>
              </a:spcBef>
              <a:spcAft>
                <a:spcPts val="0"/>
              </a:spcAft>
              <a:buSzPts val="2800"/>
              <a:buChar char="●"/>
            </a:pPr>
            <a:r>
              <a:rPr lang="en-US" dirty="0"/>
              <a:t>“Neutral” grounding and position Core</a:t>
            </a:r>
            <a:endParaRPr dirty="0"/>
          </a:p>
          <a:p>
            <a:pPr marL="457200" lvl="0" indent="-406400" algn="l" rtl="0">
              <a:spcBef>
                <a:spcPts val="0"/>
              </a:spcBef>
              <a:spcAft>
                <a:spcPts val="0"/>
              </a:spcAft>
              <a:buSzPts val="2800"/>
              <a:buChar char="●"/>
            </a:pPr>
            <a:r>
              <a:rPr lang="en-US" dirty="0"/>
              <a:t>Competencies of Librarianship (2021)</a:t>
            </a:r>
            <a:endParaRPr dirty="0"/>
          </a:p>
        </p:txBody>
      </p:sp>
      <p:pic>
        <p:nvPicPr>
          <p:cNvPr id="66" name="Google Shape;66;p14" title="woman standing with her index finger up to her lips to shhh someone"/>
          <p:cNvPicPr preferRelativeResize="0"/>
          <p:nvPr/>
        </p:nvPicPr>
        <p:blipFill>
          <a:blip r:embed="rId3">
            <a:alphaModFix/>
          </a:blip>
          <a:stretch>
            <a:fillRect/>
          </a:stretch>
        </p:blipFill>
        <p:spPr>
          <a:xfrm>
            <a:off x="415600" y="1364367"/>
            <a:ext cx="3891625" cy="5188834"/>
          </a:xfrm>
          <a:prstGeom prst="rect">
            <a:avLst/>
          </a:prstGeom>
          <a:noFill/>
          <a:ln>
            <a:noFill/>
          </a:ln>
        </p:spPr>
      </p:pic>
      <p:sp>
        <p:nvSpPr>
          <p:cNvPr id="67" name="Google Shape;67;p14"/>
          <p:cNvSpPr txBox="1"/>
          <p:nvPr/>
        </p:nvSpPr>
        <p:spPr>
          <a:xfrm>
            <a:off x="568313" y="6553200"/>
            <a:ext cx="358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Photo by Valeria Lo Iacono on Pixabay</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2100"/>
                                        <p:tgtEl>
                                          <p:spTgt spid="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Effect transition="in" filter="fade">
                                      <p:cBhvr>
                                        <p:cTn id="12" dur="2100"/>
                                        <p:tgtEl>
                                          <p:spTgt spid="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Effect transition="in" filter="fade">
                                      <p:cBhvr>
                                        <p:cTn id="17" dur="2100"/>
                                        <p:tgtEl>
                                          <p:spTgt spid="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
                                            <p:txEl>
                                              <p:pRg st="3" end="3"/>
                                            </p:txEl>
                                          </p:spTgt>
                                        </p:tgtEl>
                                        <p:attrNameLst>
                                          <p:attrName>style.visibility</p:attrName>
                                        </p:attrNameLst>
                                      </p:cBhvr>
                                      <p:to>
                                        <p:strVal val="visible"/>
                                      </p:to>
                                    </p:set>
                                    <p:animEffect transition="in" filter="fade">
                                      <p:cBhvr>
                                        <p:cTn id="22" dur="2100"/>
                                        <p:tgtEl>
                                          <p:spTgt spid="6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xEl>
                                              <p:pRg st="4" end="4"/>
                                            </p:txEl>
                                          </p:spTgt>
                                        </p:tgtEl>
                                        <p:attrNameLst>
                                          <p:attrName>style.visibility</p:attrName>
                                        </p:attrNameLst>
                                      </p:cBhvr>
                                      <p:to>
                                        <p:strVal val="visible"/>
                                      </p:to>
                                    </p:set>
                                    <p:animEffect transition="in" filter="fade">
                                      <p:cBhvr>
                                        <p:cTn id="27" dur="2100"/>
                                        <p:tgtEl>
                                          <p:spTgt spid="6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
                                            <p:txEl>
                                              <p:pRg st="5" end="5"/>
                                            </p:txEl>
                                          </p:spTgt>
                                        </p:tgtEl>
                                        <p:attrNameLst>
                                          <p:attrName>style.visibility</p:attrName>
                                        </p:attrNameLst>
                                      </p:cBhvr>
                                      <p:to>
                                        <p:strVal val="visible"/>
                                      </p:to>
                                    </p:set>
                                    <p:animEffect transition="in" filter="fade">
                                      <p:cBhvr>
                                        <p:cTn id="32" dur="2100"/>
                                        <p:tgtEl>
                                          <p:spTgt spid="6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
                                            <p:txEl>
                                              <p:pRg st="6" end="6"/>
                                            </p:txEl>
                                          </p:spTgt>
                                        </p:tgtEl>
                                        <p:attrNameLst>
                                          <p:attrName>style.visibility</p:attrName>
                                        </p:attrNameLst>
                                      </p:cBhvr>
                                      <p:to>
                                        <p:strVal val="visible"/>
                                      </p:to>
                                    </p:set>
                                    <p:animEffect transition="in" filter="fade">
                                      <p:cBhvr>
                                        <p:cTn id="37" dur="2100"/>
                                        <p:tgtEl>
                                          <p:spTgt spid="6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5">
                                            <p:txEl>
                                              <p:pRg st="7" end="7"/>
                                            </p:txEl>
                                          </p:spTgt>
                                        </p:tgtEl>
                                        <p:attrNameLst>
                                          <p:attrName>style.visibility</p:attrName>
                                        </p:attrNameLst>
                                      </p:cBhvr>
                                      <p:to>
                                        <p:strVal val="visible"/>
                                      </p:to>
                                    </p:set>
                                    <p:animEffect transition="in" filter="fade">
                                      <p:cBhvr>
                                        <p:cTn id="42" dur="2100"/>
                                        <p:tgtEl>
                                          <p:spTgt spid="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15600" y="440975"/>
            <a:ext cx="4785600" cy="923400"/>
          </a:xfrm>
          <a:prstGeom prst="rect">
            <a:avLst/>
          </a:prstGeom>
        </p:spPr>
        <p:txBody>
          <a:bodyPr spcFirstLastPara="1" wrap="square" lIns="121900" tIns="121900" rIns="121900" bIns="121900" anchor="ctr" anchorCtr="0">
            <a:spAutoFit/>
          </a:bodyPr>
          <a:lstStyle/>
          <a:p>
            <a:pPr marL="0" lvl="0" indent="0" algn="l" rtl="0">
              <a:spcBef>
                <a:spcPts val="0"/>
              </a:spcBef>
              <a:spcAft>
                <a:spcPts val="0"/>
              </a:spcAft>
              <a:buNone/>
            </a:pPr>
            <a:r>
              <a:rPr lang="en-US" dirty="0"/>
              <a:t>Purchase College</a:t>
            </a:r>
            <a:endParaRPr dirty="0"/>
          </a:p>
        </p:txBody>
      </p:sp>
      <p:sp>
        <p:nvSpPr>
          <p:cNvPr id="73" name="Google Shape;73;p15"/>
          <p:cNvSpPr txBox="1">
            <a:spLocks noGrp="1"/>
          </p:cNvSpPr>
          <p:nvPr>
            <p:ph type="body" idx="1"/>
          </p:nvPr>
        </p:nvSpPr>
        <p:spPr>
          <a:xfrm>
            <a:off x="415600" y="1562400"/>
            <a:ext cx="5582400" cy="4582500"/>
          </a:xfrm>
          <a:prstGeom prst="rect">
            <a:avLst/>
          </a:prstGeom>
        </p:spPr>
        <p:txBody>
          <a:bodyPr spcFirstLastPara="1" wrap="square" lIns="121900" tIns="121900" rIns="121900" bIns="121900" anchor="t" anchorCtr="0">
            <a:noAutofit/>
          </a:bodyPr>
          <a:lstStyle/>
          <a:p>
            <a:pPr marL="457200" lvl="0" indent="-406400" algn="l" rtl="0">
              <a:spcBef>
                <a:spcPts val="0"/>
              </a:spcBef>
              <a:spcAft>
                <a:spcPts val="0"/>
              </a:spcAft>
              <a:buSzPts val="2800"/>
              <a:buChar char="●"/>
            </a:pPr>
            <a:r>
              <a:rPr lang="en-US" dirty="0"/>
              <a:t>3446 undergrad, 83 grad</a:t>
            </a:r>
            <a:endParaRPr dirty="0"/>
          </a:p>
          <a:p>
            <a:pPr marL="457200" lvl="0" indent="-406400" algn="l" rtl="0">
              <a:spcBef>
                <a:spcPts val="0"/>
              </a:spcBef>
              <a:spcAft>
                <a:spcPts val="0"/>
              </a:spcAft>
              <a:buSzPts val="2800"/>
              <a:buChar char="●"/>
            </a:pPr>
            <a:r>
              <a:rPr lang="en-US" dirty="0"/>
              <a:t>Liberal Arts and Sciences </a:t>
            </a:r>
            <a:endParaRPr dirty="0"/>
          </a:p>
          <a:p>
            <a:pPr marL="914400" lvl="1" indent="-381000" algn="l" rtl="0">
              <a:spcBef>
                <a:spcPts val="0"/>
              </a:spcBef>
              <a:spcAft>
                <a:spcPts val="0"/>
              </a:spcAft>
              <a:buSzPts val="2400"/>
              <a:buChar char="○"/>
            </a:pPr>
            <a:r>
              <a:rPr lang="en-US" dirty="0"/>
              <a:t>15.7% incoming first generation</a:t>
            </a:r>
            <a:endParaRPr dirty="0"/>
          </a:p>
          <a:p>
            <a:pPr marL="457200" lvl="0" indent="-406400" algn="l" rtl="0">
              <a:spcBef>
                <a:spcPts val="0"/>
              </a:spcBef>
              <a:spcAft>
                <a:spcPts val="0"/>
              </a:spcAft>
              <a:buSzPts val="2800"/>
              <a:buChar char="●"/>
            </a:pPr>
            <a:r>
              <a:rPr lang="en-US" sz="2800" dirty="0"/>
              <a:t>Office of Disability Resources </a:t>
            </a:r>
            <a:endParaRPr sz="2800" dirty="0"/>
          </a:p>
          <a:p>
            <a:pPr marL="914400" lvl="1" indent="-381000" algn="l" rtl="0">
              <a:spcBef>
                <a:spcPts val="0"/>
              </a:spcBef>
              <a:spcAft>
                <a:spcPts val="0"/>
              </a:spcAft>
              <a:buSzPts val="2400"/>
              <a:buChar char="○"/>
            </a:pPr>
            <a:r>
              <a:rPr lang="en-US" dirty="0"/>
              <a:t>25% total identified disability  </a:t>
            </a:r>
            <a:endParaRPr dirty="0"/>
          </a:p>
          <a:p>
            <a:pPr marL="457200" lvl="0" indent="-406400" algn="l" rtl="0">
              <a:spcBef>
                <a:spcPts val="0"/>
              </a:spcBef>
              <a:spcAft>
                <a:spcPts val="0"/>
              </a:spcAft>
              <a:buSzPts val="2800"/>
              <a:buChar char="●"/>
            </a:pPr>
            <a:r>
              <a:rPr lang="en-US" dirty="0"/>
              <a:t>Budgetary issues</a:t>
            </a:r>
            <a:endParaRPr dirty="0"/>
          </a:p>
          <a:p>
            <a:pPr marL="457200" lvl="0" indent="-406400" algn="l" rtl="0">
              <a:spcBef>
                <a:spcPts val="1800"/>
              </a:spcBef>
              <a:spcAft>
                <a:spcPts val="0"/>
              </a:spcAft>
              <a:buSzPts val="2800"/>
              <a:buChar char="●"/>
            </a:pPr>
            <a:r>
              <a:rPr lang="en-US" dirty="0"/>
              <a:t>Staffing issues</a:t>
            </a:r>
            <a:endParaRPr dirty="0"/>
          </a:p>
          <a:p>
            <a:pPr marL="0" lvl="0" indent="0" algn="l" rtl="0">
              <a:spcBef>
                <a:spcPts val="1800"/>
              </a:spcBef>
              <a:spcAft>
                <a:spcPts val="0"/>
              </a:spcAft>
              <a:buNone/>
            </a:pPr>
            <a:endParaRPr dirty="0"/>
          </a:p>
          <a:p>
            <a:pPr marL="0" lvl="0" indent="0" algn="l" rtl="0">
              <a:spcBef>
                <a:spcPts val="1800"/>
              </a:spcBef>
              <a:spcAft>
                <a:spcPts val="1800"/>
              </a:spcAft>
              <a:buNone/>
            </a:pPr>
            <a:endParaRPr dirty="0"/>
          </a:p>
        </p:txBody>
      </p:sp>
      <p:pic>
        <p:nvPicPr>
          <p:cNvPr id="74" name="Google Shape;74;p15" descr="Purchase College Library Logo&#10;&#10;logo includes a circle with an open book made to look like a checkmark next to Purchase College Library (State University of New York)" title="Purchase College Library Logo"/>
          <p:cNvPicPr preferRelativeResize="0"/>
          <p:nvPr/>
        </p:nvPicPr>
        <p:blipFill>
          <a:blip r:embed="rId3">
            <a:alphaModFix/>
          </a:blip>
          <a:stretch>
            <a:fillRect/>
          </a:stretch>
        </p:blipFill>
        <p:spPr>
          <a:xfrm>
            <a:off x="5826912" y="3428752"/>
            <a:ext cx="6193874" cy="2108000"/>
          </a:xfrm>
          <a:prstGeom prst="rect">
            <a:avLst/>
          </a:prstGeom>
          <a:noFill/>
          <a:ln>
            <a:noFill/>
          </a:ln>
        </p:spPr>
      </p:pic>
      <p:sp>
        <p:nvSpPr>
          <p:cNvPr id="75" name="Google Shape;75;p15"/>
          <p:cNvSpPr txBox="1"/>
          <p:nvPr/>
        </p:nvSpPr>
        <p:spPr>
          <a:xfrm>
            <a:off x="6941888" y="609350"/>
            <a:ext cx="3963900" cy="2262600"/>
          </a:xfrm>
          <a:prstGeom prst="rect">
            <a:avLst/>
          </a:prstGeom>
          <a:noFill/>
          <a:ln>
            <a:noFill/>
          </a:ln>
        </p:spPr>
        <p:txBody>
          <a:bodyPr spcFirstLastPara="1" wrap="square" lIns="91425" tIns="91425" rIns="91425" bIns="91425" anchor="t" anchorCtr="0">
            <a:spAutoFit/>
          </a:bodyPr>
          <a:lstStyle/>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EITA Policy</a:t>
            </a: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Accessibility Committee</a:t>
            </a: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IDEA Committee</a:t>
            </a: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Lip Service</a:t>
            </a: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System human network</a:t>
            </a:r>
            <a:endParaRPr sz="2700">
              <a:latin typeface="Calibri"/>
              <a:ea typeface="Calibri"/>
              <a:cs typeface="Calibri"/>
              <a:sym typeface="Calibri"/>
            </a:endParaRPr>
          </a:p>
        </p:txBody>
      </p:sp>
      <p:sp>
        <p:nvSpPr>
          <p:cNvPr id="76" name="Google Shape;76;p15"/>
          <p:cNvSpPr txBox="1"/>
          <p:nvPr/>
        </p:nvSpPr>
        <p:spPr>
          <a:xfrm>
            <a:off x="255150" y="6144900"/>
            <a:ext cx="116817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900"/>
              <a:t>https://www.purchase.edu/accessibility/library-initiatives-and-updates/</a:t>
            </a:r>
            <a:endParaRPr sz="2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15600" y="440975"/>
            <a:ext cx="11360700" cy="1095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Laying the Foundation: 2002-2017</a:t>
            </a:r>
            <a:endParaRPr/>
          </a:p>
        </p:txBody>
      </p:sp>
      <p:sp>
        <p:nvSpPr>
          <p:cNvPr id="82" name="Google Shape;82;p16"/>
          <p:cNvSpPr txBox="1">
            <a:spLocks noGrp="1"/>
          </p:cNvSpPr>
          <p:nvPr>
            <p:ph type="body" idx="1"/>
          </p:nvPr>
        </p:nvSpPr>
        <p:spPr>
          <a:xfrm>
            <a:off x="415600" y="1536624"/>
            <a:ext cx="11360700" cy="4853400"/>
          </a:xfrm>
          <a:prstGeom prst="rect">
            <a:avLst/>
          </a:prstGeom>
          <a:noFill/>
          <a:ln>
            <a:noFill/>
          </a:ln>
        </p:spPr>
        <p:txBody>
          <a:bodyPr spcFirstLastPara="1" wrap="square" lIns="91425" tIns="45700" rIns="91425" bIns="45700" anchor="t" anchorCtr="0">
            <a:normAutofit fontScale="92500" lnSpcReduction="20000"/>
          </a:bodyPr>
          <a:lstStyle/>
          <a:p>
            <a:pPr marL="609600" lvl="0" indent="-482600" algn="l" rtl="0">
              <a:spcBef>
                <a:spcPts val="0"/>
              </a:spcBef>
              <a:spcAft>
                <a:spcPts val="0"/>
              </a:spcAft>
              <a:buSzPts val="2800"/>
              <a:buChar char="●"/>
            </a:pPr>
            <a:r>
              <a:rPr lang="en-US" dirty="0"/>
              <a:t>Training Begins</a:t>
            </a:r>
            <a:endParaRPr dirty="0"/>
          </a:p>
          <a:p>
            <a:pPr marL="1219200" lvl="1" indent="-457200" algn="l" rtl="0">
              <a:spcBef>
                <a:spcPts val="1800"/>
              </a:spcBef>
              <a:spcAft>
                <a:spcPts val="0"/>
              </a:spcAft>
              <a:buSzPts val="2400"/>
              <a:buChar char="○"/>
            </a:pPr>
            <a:r>
              <a:rPr lang="en-US" dirty="0"/>
              <a:t>Library Staff Mobility Training</a:t>
            </a:r>
            <a:endParaRPr dirty="0"/>
          </a:p>
          <a:p>
            <a:pPr marL="1219200" lvl="1" indent="-457200" algn="l" rtl="0">
              <a:spcBef>
                <a:spcPts val="1800"/>
              </a:spcBef>
              <a:spcAft>
                <a:spcPts val="0"/>
              </a:spcAft>
              <a:buSzPts val="2400"/>
              <a:buChar char="○"/>
            </a:pPr>
            <a:r>
              <a:rPr lang="en-US" dirty="0"/>
              <a:t>Universal Design for Learning (UDL)</a:t>
            </a:r>
            <a:endParaRPr dirty="0"/>
          </a:p>
          <a:p>
            <a:pPr marL="1219200" lvl="1" indent="-457200" algn="l" rtl="0">
              <a:spcBef>
                <a:spcPts val="1800"/>
              </a:spcBef>
              <a:spcAft>
                <a:spcPts val="0"/>
              </a:spcAft>
              <a:buSzPts val="2400"/>
              <a:buChar char="○"/>
            </a:pPr>
            <a:r>
              <a:rPr lang="en-US" dirty="0"/>
              <a:t>UDL Checklist</a:t>
            </a:r>
            <a:endParaRPr dirty="0"/>
          </a:p>
          <a:p>
            <a:pPr marL="1219200" lvl="1" indent="-457200" algn="l" rtl="0">
              <a:spcBef>
                <a:spcPts val="1800"/>
              </a:spcBef>
              <a:spcAft>
                <a:spcPts val="0"/>
              </a:spcAft>
              <a:buSzPts val="2400"/>
              <a:buChar char="○"/>
            </a:pPr>
            <a:r>
              <a:rPr lang="en-US" dirty="0" err="1"/>
              <a:t>Ebooks</a:t>
            </a:r>
            <a:r>
              <a:rPr lang="en-US" dirty="0"/>
              <a:t> (begin collecting in earnest)</a:t>
            </a:r>
            <a:endParaRPr dirty="0"/>
          </a:p>
          <a:p>
            <a:pPr marL="1219200" lvl="1" indent="-457200" algn="l" rtl="0">
              <a:spcBef>
                <a:spcPts val="1800"/>
              </a:spcBef>
              <a:spcAft>
                <a:spcPts val="0"/>
              </a:spcAft>
              <a:buSzPts val="2400"/>
              <a:buChar char="○"/>
            </a:pPr>
            <a:r>
              <a:rPr lang="en-US" dirty="0"/>
              <a:t>Teaching Learning Technology Center Online Course Redesign</a:t>
            </a:r>
            <a:endParaRPr dirty="0"/>
          </a:p>
          <a:p>
            <a:pPr marL="1828800" lvl="2" indent="-457200" algn="l" rtl="0">
              <a:spcBef>
                <a:spcPts val="1800"/>
              </a:spcBef>
              <a:spcAft>
                <a:spcPts val="0"/>
              </a:spcAft>
              <a:buSzPts val="2400"/>
              <a:buChar char="■"/>
            </a:pPr>
            <a:r>
              <a:rPr lang="en-US" dirty="0"/>
              <a:t>stipend for faculty</a:t>
            </a:r>
            <a:endParaRPr dirty="0"/>
          </a:p>
          <a:p>
            <a:pPr marL="1828800" lvl="2" indent="-457200" algn="l" rtl="0">
              <a:spcBef>
                <a:spcPts val="1800"/>
              </a:spcBef>
              <a:spcAft>
                <a:spcPts val="1800"/>
              </a:spcAft>
              <a:buSzPts val="2400"/>
              <a:buChar char="■"/>
            </a:pPr>
            <a:r>
              <a:rPr lang="en-US" dirty="0"/>
              <a:t>full peer workshop format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54000" y="1644225"/>
            <a:ext cx="4669500" cy="19764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US"/>
              <a:t>The Shift</a:t>
            </a:r>
            <a:endParaRPr/>
          </a:p>
        </p:txBody>
      </p:sp>
      <p:sp>
        <p:nvSpPr>
          <p:cNvPr id="88" name="Google Shape;88;p17"/>
          <p:cNvSpPr txBox="1">
            <a:spLocks noGrp="1"/>
          </p:cNvSpPr>
          <p:nvPr>
            <p:ph type="subTitle" idx="1"/>
          </p:nvPr>
        </p:nvSpPr>
        <p:spPr>
          <a:xfrm>
            <a:off x="354000" y="3737425"/>
            <a:ext cx="4669500" cy="1646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t>2018 to 2020</a:t>
            </a:r>
            <a:endParaRPr/>
          </a:p>
        </p:txBody>
      </p:sp>
      <p:sp>
        <p:nvSpPr>
          <p:cNvPr id="89" name="Google Shape;89;p17"/>
          <p:cNvSpPr txBox="1">
            <a:spLocks noGrp="1"/>
          </p:cNvSpPr>
          <p:nvPr>
            <p:ph type="body" idx="2"/>
          </p:nvPr>
        </p:nvSpPr>
        <p:spPr>
          <a:xfrm>
            <a:off x="5994025" y="336250"/>
            <a:ext cx="5637000" cy="5703900"/>
          </a:xfrm>
          <a:prstGeom prst="rect">
            <a:avLst/>
          </a:prstGeom>
        </p:spPr>
        <p:txBody>
          <a:bodyPr spcFirstLastPara="1" wrap="square" lIns="121900" tIns="121900" rIns="121900" bIns="121900" anchor="ctr" anchorCtr="0">
            <a:noAutofit/>
          </a:bodyPr>
          <a:lstStyle/>
          <a:p>
            <a:pPr marL="457200" lvl="0" indent="-406400" algn="l" rtl="0">
              <a:spcBef>
                <a:spcPts val="0"/>
              </a:spcBef>
              <a:spcAft>
                <a:spcPts val="0"/>
              </a:spcAft>
              <a:buSzPts val="2800"/>
              <a:buChar char="●"/>
            </a:pPr>
            <a:r>
              <a:rPr lang="en-US" dirty="0"/>
              <a:t>OCR Complaint</a:t>
            </a:r>
            <a:endParaRPr dirty="0"/>
          </a:p>
          <a:p>
            <a:pPr marL="457200" lvl="0" indent="-406400" algn="l" rtl="0">
              <a:spcBef>
                <a:spcPts val="0"/>
              </a:spcBef>
              <a:spcAft>
                <a:spcPts val="0"/>
              </a:spcAft>
              <a:buSzPts val="2800"/>
              <a:buChar char="●"/>
            </a:pPr>
            <a:r>
              <a:rPr lang="en-US" dirty="0"/>
              <a:t>EITA Policy created 2018</a:t>
            </a:r>
            <a:endParaRPr dirty="0"/>
          </a:p>
          <a:p>
            <a:pPr marL="914400" lvl="1" indent="-381000" algn="l" rtl="0">
              <a:spcBef>
                <a:spcPts val="0"/>
              </a:spcBef>
              <a:spcAft>
                <a:spcPts val="0"/>
              </a:spcAft>
              <a:buSzPts val="2400"/>
              <a:buChar char="○"/>
            </a:pPr>
            <a:r>
              <a:rPr lang="en-US" dirty="0"/>
              <a:t>SUNY EITA 2019</a:t>
            </a:r>
            <a:endParaRPr dirty="0"/>
          </a:p>
          <a:p>
            <a:pPr marL="457200" lvl="0" indent="-406400" algn="l" rtl="0">
              <a:spcBef>
                <a:spcPts val="0"/>
              </a:spcBef>
              <a:spcAft>
                <a:spcPts val="0"/>
              </a:spcAft>
              <a:buSzPts val="2800"/>
              <a:buChar char="●"/>
            </a:pPr>
            <a:r>
              <a:rPr lang="en-US" dirty="0"/>
              <a:t>Creation of Director of Digital Accessibility Role</a:t>
            </a:r>
            <a:endParaRPr dirty="0"/>
          </a:p>
          <a:p>
            <a:pPr marL="914400" lvl="1" indent="-381000" algn="l" rtl="0">
              <a:spcBef>
                <a:spcPts val="0"/>
              </a:spcBef>
              <a:spcAft>
                <a:spcPts val="0"/>
              </a:spcAft>
              <a:buSzPts val="2400"/>
              <a:buChar char="○"/>
            </a:pPr>
            <a:r>
              <a:rPr lang="en-US" dirty="0"/>
              <a:t>new relationship with Learning Center </a:t>
            </a:r>
          </a:p>
          <a:p>
            <a:pPr marL="914400" lvl="1" indent="-381000" algn="l" rtl="0">
              <a:spcBef>
                <a:spcPts val="0"/>
              </a:spcBef>
              <a:spcAft>
                <a:spcPts val="0"/>
              </a:spcAft>
              <a:buSzPts val="2400"/>
              <a:buChar char="○"/>
            </a:pPr>
            <a:r>
              <a:rPr lang="en-US" dirty="0"/>
              <a:t>one-on-one training</a:t>
            </a:r>
            <a:endParaRPr dirty="0"/>
          </a:p>
          <a:p>
            <a:pPr marL="457200" lvl="0" indent="-406400" algn="l" rtl="0">
              <a:spcBef>
                <a:spcPts val="0"/>
              </a:spcBef>
              <a:spcAft>
                <a:spcPts val="0"/>
              </a:spcAft>
              <a:buSzPts val="2800"/>
              <a:buChar char="●"/>
            </a:pPr>
            <a:r>
              <a:rPr lang="en-US" dirty="0"/>
              <a:t>Collection of VPATS</a:t>
            </a:r>
            <a:endParaRPr dirty="0"/>
          </a:p>
          <a:p>
            <a:pPr marL="457200" lvl="0" indent="-406400" algn="l" rtl="0">
              <a:spcBef>
                <a:spcPts val="0"/>
              </a:spcBef>
              <a:spcAft>
                <a:spcPts val="0"/>
              </a:spcAft>
              <a:buSzPts val="2800"/>
              <a:buChar char="●"/>
            </a:pPr>
            <a:r>
              <a:rPr lang="en-US" dirty="0"/>
              <a:t>Adoption of Blackboard Ally</a:t>
            </a:r>
            <a:endParaRPr dirty="0"/>
          </a:p>
          <a:p>
            <a:pPr marL="457200" lvl="0" indent="-406400" algn="l" rtl="0">
              <a:spcBef>
                <a:spcPts val="0"/>
              </a:spcBef>
              <a:spcAft>
                <a:spcPts val="0"/>
              </a:spcAft>
              <a:buSzPts val="2800"/>
              <a:buChar char="●"/>
            </a:pPr>
            <a:r>
              <a:rPr lang="en-US" dirty="0"/>
              <a:t>Vendor Advocacy begins </a:t>
            </a:r>
            <a:endParaRPr dirty="0"/>
          </a:p>
          <a:p>
            <a:pPr marL="457200" lvl="0" indent="-406400" algn="l" rtl="0">
              <a:spcBef>
                <a:spcPts val="0"/>
              </a:spcBef>
              <a:spcAft>
                <a:spcPts val="0"/>
              </a:spcAft>
              <a:buSzPts val="2800"/>
              <a:buChar char="●"/>
            </a:pPr>
            <a:r>
              <a:rPr lang="en-US" dirty="0"/>
              <a:t>Homegrown workflows</a:t>
            </a:r>
            <a:endParaRPr dirty="0"/>
          </a:p>
          <a:p>
            <a:pPr marL="457200" lvl="0" indent="-406400" algn="l" rtl="0">
              <a:spcBef>
                <a:spcPts val="0"/>
              </a:spcBef>
              <a:spcAft>
                <a:spcPts val="0"/>
              </a:spcAft>
              <a:buSzPts val="2800"/>
              <a:buChar char="●"/>
            </a:pPr>
            <a:r>
              <a:rPr lang="en-US" dirty="0"/>
              <a:t>Curricular considerations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415600" y="440967"/>
            <a:ext cx="11360700" cy="923400"/>
          </a:xfrm>
          <a:prstGeom prst="rect">
            <a:avLst/>
          </a:prstGeom>
        </p:spPr>
        <p:txBody>
          <a:bodyPr spcFirstLastPara="1" wrap="square" lIns="121900" tIns="121900" rIns="121900" bIns="121900" anchor="ctr" anchorCtr="0">
            <a:spAutoFit/>
          </a:bodyPr>
          <a:lstStyle/>
          <a:p>
            <a:pPr marL="0" lvl="0" indent="0" algn="l" rtl="0">
              <a:spcBef>
                <a:spcPts val="0"/>
              </a:spcBef>
              <a:spcAft>
                <a:spcPts val="0"/>
              </a:spcAft>
              <a:buNone/>
            </a:pPr>
            <a:r>
              <a:rPr lang="en-US" dirty="0"/>
              <a:t>Five-Prong Approach: The Landscape</a:t>
            </a:r>
            <a:endParaRPr dirty="0"/>
          </a:p>
        </p:txBody>
      </p:sp>
      <p:pic>
        <p:nvPicPr>
          <p:cNvPr id="95" name="Google Shape;95;p18" title="a disorganized pile of papers and folders"/>
          <p:cNvPicPr preferRelativeResize="0"/>
          <p:nvPr/>
        </p:nvPicPr>
        <p:blipFill>
          <a:blip r:embed="rId3">
            <a:alphaModFix/>
          </a:blip>
          <a:stretch>
            <a:fillRect/>
          </a:stretch>
        </p:blipFill>
        <p:spPr>
          <a:xfrm>
            <a:off x="8256675" y="1364365"/>
            <a:ext cx="3646499" cy="4998559"/>
          </a:xfrm>
          <a:prstGeom prst="rect">
            <a:avLst/>
          </a:prstGeom>
          <a:noFill/>
          <a:ln>
            <a:noFill/>
          </a:ln>
        </p:spPr>
      </p:pic>
      <p:sp>
        <p:nvSpPr>
          <p:cNvPr id="97" name="Google Shape;97;p18"/>
          <p:cNvSpPr txBox="1"/>
          <p:nvPr/>
        </p:nvSpPr>
        <p:spPr>
          <a:xfrm>
            <a:off x="8256675" y="5938100"/>
            <a:ext cx="2648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100">
                <a:solidFill>
                  <a:schemeClr val="dk1"/>
                </a:solidFill>
              </a:rPr>
              <a:t>Photo by</a:t>
            </a:r>
            <a:r>
              <a:rPr lang="en-US" sz="1100">
                <a:solidFill>
                  <a:schemeClr val="dk1"/>
                </a:solidFill>
                <a:uFill>
                  <a:noFill/>
                </a:uFill>
                <a:hlinkClick r:id="rId4">
                  <a:extLst>
                    <a:ext uri="{A12FA001-AC4F-418D-AE19-62706E023703}">
                      <ahyp:hlinkClr xmlns:ahyp="http://schemas.microsoft.com/office/drawing/2018/hyperlinkcolor" val="tx"/>
                    </a:ext>
                  </a:extLst>
                </a:hlinkClick>
              </a:rPr>
              <a:t> </a:t>
            </a:r>
            <a:r>
              <a:rPr lang="en-US" sz="1100" u="sng">
                <a:solidFill>
                  <a:srgbClr val="2200CC"/>
                </a:solidFill>
                <a:hlinkClick r:id="rId4">
                  <a:extLst>
                    <a:ext uri="{A12FA001-AC4F-418D-AE19-62706E023703}">
                      <ahyp:hlinkClr xmlns:ahyp="http://schemas.microsoft.com/office/drawing/2018/hyperlinkcolor" val="tx"/>
                    </a:ext>
                  </a:extLst>
                </a:hlinkClick>
              </a:rPr>
              <a:t>Alexander Grey</a:t>
            </a:r>
            <a:r>
              <a:rPr lang="en-US" sz="1100">
                <a:solidFill>
                  <a:schemeClr val="dk1"/>
                </a:solidFill>
              </a:rPr>
              <a:t> on</a:t>
            </a:r>
            <a:r>
              <a:rPr lang="en-US" sz="1100">
                <a:solidFill>
                  <a:schemeClr val="dk1"/>
                </a:solidFill>
                <a:uFill>
                  <a:noFill/>
                </a:uFill>
                <a:hlinkClick r:id="rId5">
                  <a:extLst>
                    <a:ext uri="{A12FA001-AC4F-418D-AE19-62706E023703}">
                      <ahyp:hlinkClr xmlns:ahyp="http://schemas.microsoft.com/office/drawing/2018/hyperlinkcolor" val="tx"/>
                    </a:ext>
                  </a:extLst>
                </a:hlinkClick>
              </a:rPr>
              <a:t> </a:t>
            </a:r>
            <a:r>
              <a:rPr lang="en-US" sz="1100" u="sng">
                <a:solidFill>
                  <a:srgbClr val="2200CC"/>
                </a:solidFill>
                <a:hlinkClick r:id="rId5">
                  <a:extLst>
                    <a:ext uri="{A12FA001-AC4F-418D-AE19-62706E023703}">
                      <ahyp:hlinkClr xmlns:ahyp="http://schemas.microsoft.com/office/drawing/2018/hyperlinkcolor" val="tx"/>
                    </a:ext>
                  </a:extLst>
                </a:hlinkClick>
              </a:rPr>
              <a:t>Unsplash</a:t>
            </a:r>
            <a:endParaRPr>
              <a:latin typeface="Calibri"/>
              <a:ea typeface="Calibri"/>
              <a:cs typeface="Calibri"/>
              <a:sym typeface="Calibri"/>
            </a:endParaRPr>
          </a:p>
        </p:txBody>
      </p:sp>
      <p:sp>
        <p:nvSpPr>
          <p:cNvPr id="96" name="Google Shape;96;p18"/>
          <p:cNvSpPr txBox="1"/>
          <p:nvPr/>
        </p:nvSpPr>
        <p:spPr>
          <a:xfrm>
            <a:off x="680975" y="2132975"/>
            <a:ext cx="5933400" cy="2262600"/>
          </a:xfrm>
          <a:prstGeom prst="rect">
            <a:avLst/>
          </a:prstGeom>
          <a:noFill/>
          <a:ln>
            <a:noFill/>
          </a:ln>
        </p:spPr>
        <p:txBody>
          <a:bodyPr spcFirstLastPara="1" wrap="square" lIns="91425" tIns="91425" rIns="91425" bIns="91425" anchor="t" anchorCtr="0">
            <a:spAutoFit/>
          </a:bodyPr>
          <a:lstStyle/>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ODR Identified Courses with PWD</a:t>
            </a: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High Risk Courses (Over 75 students)</a:t>
            </a: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Online/Hybrid Courses </a:t>
            </a: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Lowest Ally Scores</a:t>
            </a:r>
            <a:endParaRPr sz="2700">
              <a:latin typeface="Calibri"/>
              <a:ea typeface="Calibri"/>
              <a:cs typeface="Calibri"/>
              <a:sym typeface="Calibri"/>
            </a:endParaRPr>
          </a:p>
          <a:p>
            <a:pPr marL="457200" lvl="0" indent="-400050" algn="l" rtl="0">
              <a:spcBef>
                <a:spcPts val="0"/>
              </a:spcBef>
              <a:spcAft>
                <a:spcPts val="0"/>
              </a:spcAft>
              <a:buSzPts val="2700"/>
              <a:buFont typeface="Calibri"/>
              <a:buChar char="●"/>
            </a:pPr>
            <a:r>
              <a:rPr lang="en-US" sz="2700">
                <a:latin typeface="Calibri"/>
                <a:ea typeface="Calibri"/>
                <a:cs typeface="Calibri"/>
                <a:sym typeface="Calibri"/>
              </a:rPr>
              <a:t>Referred Courses</a:t>
            </a:r>
            <a:endParaRPr sz="27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pic>
        <p:nvPicPr>
          <p:cNvPr id="102" name="Google Shape;102;p19" descr="poll-type-id">
            <a:hlinkClick r:id="rId3"/>
          </p:cNvPr>
          <p:cNvPicPr preferRelativeResize="0"/>
          <p:nvPr/>
        </p:nvPicPr>
        <p:blipFill>
          <a:blip r:embed="rId4">
            <a:alphaModFix/>
          </a:blip>
          <a:stretch>
            <a:fillRect/>
          </a:stretch>
        </p:blipFill>
        <p:spPr>
          <a:xfrm>
            <a:off x="508000" y="2209800"/>
            <a:ext cx="2438400" cy="2438400"/>
          </a:xfrm>
          <a:prstGeom prst="rect">
            <a:avLst/>
          </a:prstGeom>
          <a:noFill/>
          <a:ln>
            <a:noFill/>
          </a:ln>
        </p:spPr>
      </p:pic>
      <p:pic>
        <p:nvPicPr>
          <p:cNvPr id="103" name="Google Shape;103;p19" descr="logo-id">
            <a:hlinkClick r:id="rId5"/>
          </p:cNvPr>
          <p:cNvPicPr preferRelativeResize="0"/>
          <p:nvPr/>
        </p:nvPicPr>
        <p:blipFill>
          <a:blip r:embed="rId6">
            <a:alphaModFix/>
          </a:blip>
          <a:stretch>
            <a:fillRect/>
          </a:stretch>
        </p:blipFill>
        <p:spPr>
          <a:xfrm>
            <a:off x="3228269" y="508000"/>
            <a:ext cx="1166001" cy="510125"/>
          </a:xfrm>
          <a:prstGeom prst="rect">
            <a:avLst/>
          </a:prstGeom>
          <a:noFill/>
          <a:ln>
            <a:noFill/>
          </a:ln>
        </p:spPr>
      </p:pic>
      <p:sp>
        <p:nvSpPr>
          <p:cNvPr id="104" name="Google Shape;104;p19" descr="title-id"/>
          <p:cNvSpPr txBox="1"/>
          <p:nvPr/>
        </p:nvSpPr>
        <p:spPr>
          <a:xfrm>
            <a:off x="3200400" y="2571750"/>
            <a:ext cx="8483700" cy="171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3600" b="1">
                <a:solidFill>
                  <a:srgbClr val="5B5B5B"/>
                </a:solidFill>
                <a:latin typeface="Roboto"/>
                <a:ea typeface="Roboto"/>
                <a:cs typeface="Roboto"/>
                <a:sym typeface="Roboto"/>
              </a:rPr>
              <a:t>Does your campus library have a point person for accessibility?</a:t>
            </a:r>
            <a:endParaRPr sz="3600" b="1">
              <a:solidFill>
                <a:srgbClr val="5B5B5B"/>
              </a:solidFill>
              <a:latin typeface="Roboto"/>
              <a:ea typeface="Roboto"/>
              <a:cs typeface="Roboto"/>
              <a:sym typeface="Roboto"/>
            </a:endParaRPr>
          </a:p>
        </p:txBody>
      </p:sp>
      <p:sp>
        <p:nvSpPr>
          <p:cNvPr id="105" name="Google Shape;105;p19" descr="footer-id"/>
          <p:cNvSpPr txBox="1"/>
          <p:nvPr/>
        </p:nvSpPr>
        <p:spPr>
          <a:xfrm>
            <a:off x="3200400" y="6096000"/>
            <a:ext cx="8737500" cy="51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b="1">
                <a:solidFill>
                  <a:srgbClr val="5B5B5B"/>
                </a:solidFill>
                <a:latin typeface="Roboto"/>
                <a:ea typeface="Roboto"/>
                <a:cs typeface="Roboto"/>
                <a:sym typeface="Roboto"/>
              </a:rPr>
              <a:t>ⓘ</a:t>
            </a:r>
            <a:r>
              <a:rPr lang="en-US">
                <a:solidFill>
                  <a:srgbClr val="5B5B5B"/>
                </a:solidFill>
                <a:latin typeface="Roboto"/>
                <a:ea typeface="Roboto"/>
                <a:cs typeface="Roboto"/>
                <a:sym typeface="Roboto"/>
              </a:rPr>
              <a:t> Start presenting to display the poll results on this slide.</a:t>
            </a:r>
            <a:endParaRPr>
              <a:solidFill>
                <a:srgbClr val="5B5B5B"/>
              </a:solidFill>
              <a:latin typeface="Roboto"/>
              <a:ea typeface="Roboto"/>
              <a:cs typeface="Roboto"/>
              <a:sym typeface="Roboto"/>
            </a:endParaRPr>
          </a:p>
        </p:txBody>
      </p:sp>
      <p:sp>
        <p:nvSpPr>
          <p:cNvPr id="2" name="Title 1">
            <a:extLst>
              <a:ext uri="{FF2B5EF4-FFF2-40B4-BE49-F238E27FC236}">
                <a16:creationId xmlns:a16="http://schemas.microsoft.com/office/drawing/2014/main" id="{00220792-8699-4027-EB57-FF5C1ED8DE22}"/>
              </a:ext>
            </a:extLst>
          </p:cNvPr>
          <p:cNvSpPr>
            <a:spLocks noGrp="1"/>
          </p:cNvSpPr>
          <p:nvPr>
            <p:ph type="title" idx="4294967295"/>
          </p:nvPr>
        </p:nvSpPr>
        <p:spPr>
          <a:xfrm>
            <a:off x="415600" y="-763500"/>
            <a:ext cx="11360700" cy="763500"/>
          </a:xfrm>
        </p:spPr>
        <p:txBody>
          <a:bodyPr spcFirstLastPara="1" wrap="square" lIns="121900" tIns="121900" rIns="121900" bIns="121900" anchor="b" anchorCtr="0">
            <a:noAutofit/>
          </a:bodyPr>
          <a:lstStyle/>
          <a:p>
            <a:r>
              <a:rPr lang="en-US" dirty="0" err="1"/>
              <a:t>Slido</a:t>
            </a:r>
            <a:r>
              <a:rPr lang="en-US" dirty="0"/>
              <a:t> Point Person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54000" y="1644225"/>
            <a:ext cx="4669500" cy="19764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dk1"/>
              </a:buClr>
              <a:buSzPct val="73333"/>
              <a:buFont typeface="Calibri"/>
              <a:buNone/>
            </a:pPr>
            <a:r>
              <a:rPr lang="en-US" dirty="0"/>
              <a:t>Existing Collections &amp; Services</a:t>
            </a:r>
            <a:endParaRPr dirty="0"/>
          </a:p>
        </p:txBody>
      </p:sp>
      <p:sp>
        <p:nvSpPr>
          <p:cNvPr id="112" name="Google Shape;112;p20"/>
          <p:cNvSpPr txBox="1">
            <a:spLocks noGrp="1"/>
          </p:cNvSpPr>
          <p:nvPr>
            <p:ph type="subTitle" idx="1"/>
          </p:nvPr>
        </p:nvSpPr>
        <p:spPr>
          <a:xfrm>
            <a:off x="354000" y="3737425"/>
            <a:ext cx="4669500" cy="1646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Advocacy Opportunities &amp; Content Advisory</a:t>
            </a:r>
            <a:endParaRPr dirty="0"/>
          </a:p>
        </p:txBody>
      </p:sp>
      <p:sp>
        <p:nvSpPr>
          <p:cNvPr id="111" name="Google Shape;111;p20"/>
          <p:cNvSpPr txBox="1">
            <a:spLocks noGrp="1"/>
          </p:cNvSpPr>
          <p:nvPr>
            <p:ph type="body" idx="2"/>
          </p:nvPr>
        </p:nvSpPr>
        <p:spPr>
          <a:xfrm>
            <a:off x="5431900" y="0"/>
            <a:ext cx="6676200" cy="6564300"/>
          </a:xfrm>
          <a:prstGeom prst="rect">
            <a:avLst/>
          </a:prstGeom>
          <a:noFill/>
          <a:ln>
            <a:noFill/>
          </a:ln>
        </p:spPr>
        <p:txBody>
          <a:bodyPr spcFirstLastPara="1" wrap="square" lIns="91425" tIns="45700" rIns="91425" bIns="45700" anchor="t" anchorCtr="0">
            <a:noAutofit/>
          </a:bodyPr>
          <a:lstStyle/>
          <a:p>
            <a:pPr marL="609600" lvl="0" indent="-457200" algn="l" rtl="0">
              <a:spcBef>
                <a:spcPts val="0"/>
              </a:spcBef>
              <a:spcAft>
                <a:spcPts val="0"/>
              </a:spcAft>
              <a:buSzPts val="2400"/>
              <a:buChar char="●"/>
            </a:pPr>
            <a:r>
              <a:rPr lang="en-US" sz="2400"/>
              <a:t>What do we already have/do?</a:t>
            </a:r>
            <a:endParaRPr sz="2400"/>
          </a:p>
          <a:p>
            <a:pPr marL="1219200" lvl="1" indent="-457200" algn="l" rtl="0">
              <a:spcBef>
                <a:spcPts val="1800"/>
              </a:spcBef>
              <a:spcAft>
                <a:spcPts val="0"/>
              </a:spcAft>
              <a:buSzPts val="2400"/>
              <a:buChar char="○"/>
            </a:pPr>
            <a:r>
              <a:rPr lang="en-US"/>
              <a:t>Ebooks</a:t>
            </a:r>
            <a:endParaRPr/>
          </a:p>
          <a:p>
            <a:pPr marL="1219200" lvl="1" indent="-457200" algn="l" rtl="0">
              <a:spcBef>
                <a:spcPts val="1800"/>
              </a:spcBef>
              <a:spcAft>
                <a:spcPts val="0"/>
              </a:spcAft>
              <a:buSzPts val="2400"/>
              <a:buChar char="○"/>
            </a:pPr>
            <a:r>
              <a:rPr lang="en-US"/>
              <a:t>Films with Captioning and Audio Description</a:t>
            </a:r>
            <a:endParaRPr/>
          </a:p>
          <a:p>
            <a:pPr marL="1219200" lvl="1" indent="-457200" algn="l" rtl="0">
              <a:spcBef>
                <a:spcPts val="1800"/>
              </a:spcBef>
              <a:spcAft>
                <a:spcPts val="0"/>
              </a:spcAft>
              <a:buSzPts val="2400"/>
              <a:buChar char="○"/>
            </a:pPr>
            <a:r>
              <a:rPr lang="en-US"/>
              <a:t>Journal Articles and Databases</a:t>
            </a:r>
            <a:endParaRPr/>
          </a:p>
          <a:p>
            <a:pPr marL="609600" lvl="0" indent="-457200" algn="l" rtl="0">
              <a:spcBef>
                <a:spcPts val="1800"/>
              </a:spcBef>
              <a:spcAft>
                <a:spcPts val="0"/>
              </a:spcAft>
              <a:buSzPts val="2400"/>
              <a:buChar char="●"/>
            </a:pPr>
            <a:r>
              <a:rPr lang="en-US" sz="2400"/>
              <a:t>Advocacy Opportunities</a:t>
            </a:r>
            <a:endParaRPr sz="2400"/>
          </a:p>
          <a:p>
            <a:pPr marL="1219200" lvl="1" indent="-457200" algn="l" rtl="0">
              <a:spcBef>
                <a:spcPts val="1800"/>
              </a:spcBef>
              <a:spcAft>
                <a:spcPts val="0"/>
              </a:spcAft>
              <a:buSzPts val="2400"/>
              <a:buChar char="○"/>
            </a:pPr>
            <a:r>
              <a:rPr lang="en-US"/>
              <a:t>Faculty</a:t>
            </a:r>
            <a:endParaRPr/>
          </a:p>
          <a:p>
            <a:pPr marL="1219200" lvl="1" indent="-457200" algn="l" rtl="0">
              <a:spcBef>
                <a:spcPts val="1800"/>
              </a:spcBef>
              <a:spcAft>
                <a:spcPts val="0"/>
              </a:spcAft>
              <a:buSzPts val="2400"/>
              <a:buChar char="○"/>
            </a:pPr>
            <a:r>
              <a:rPr lang="en-US"/>
              <a:t>Vendors</a:t>
            </a:r>
            <a:endParaRPr/>
          </a:p>
          <a:p>
            <a:pPr marL="1219200" lvl="1" indent="-457200" algn="l" rtl="0">
              <a:spcBef>
                <a:spcPts val="1800"/>
              </a:spcBef>
              <a:spcAft>
                <a:spcPts val="0"/>
              </a:spcAft>
              <a:buSzPts val="2400"/>
              <a:buChar char="○"/>
            </a:pPr>
            <a:r>
              <a:rPr lang="en-US"/>
              <a:t>Administration</a:t>
            </a:r>
            <a:endParaRPr/>
          </a:p>
          <a:p>
            <a:pPr marL="1219200" lvl="1" indent="-457200" algn="l" rtl="0">
              <a:spcBef>
                <a:spcPts val="1800"/>
              </a:spcBef>
              <a:spcAft>
                <a:spcPts val="1800"/>
              </a:spcAft>
              <a:buSzPts val="2400"/>
              <a:buChar char="○"/>
            </a:pPr>
            <a:r>
              <a:rPr lang="en-US"/>
              <a:t>Students, Interns, Ambassadors, Government, Clubs, Classes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1000"/>
                                        <p:tgtEl>
                                          <p:spTgt spid="111"/>
                                        </p:tgtEl>
                                        <p:attrNameLst>
                                          <p:attrName>ppt_w</p:attrName>
                                        </p:attrNameLst>
                                      </p:cBhvr>
                                      <p:tavLst>
                                        <p:tav tm="0">
                                          <p:val>
                                            <p:strVal val="0"/>
                                          </p:val>
                                        </p:tav>
                                        <p:tav tm="100000">
                                          <p:val>
                                            <p:strVal val="#ppt_w"/>
                                          </p:val>
                                        </p:tav>
                                      </p:tavLst>
                                    </p:anim>
                                    <p:anim calcmode="lin" valueType="num">
                                      <p:cBhvr additive="base">
                                        <p:cTn id="8" dur="1000"/>
                                        <p:tgtEl>
                                          <p:spTgt spid="11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Slides Template">
  <a:themeElements>
    <a:clrScheme name="Simple Light">
      <a:dk1>
        <a:srgbClr val="000000"/>
      </a:dk1>
      <a:lt1>
        <a:srgbClr val="FFFFFF"/>
      </a:lt1>
      <a:dk2>
        <a:srgbClr val="073763"/>
      </a:dk2>
      <a:lt2>
        <a:srgbClr val="EEEEEE"/>
      </a:lt2>
      <a:accent1>
        <a:srgbClr val="0B5394"/>
      </a:accent1>
      <a:accent2>
        <a:srgbClr val="B45F06"/>
      </a:accent2>
      <a:accent3>
        <a:srgbClr val="78909C"/>
      </a:accent3>
      <a:accent4>
        <a:srgbClr val="F1C232"/>
      </a:accent4>
      <a:accent5>
        <a:srgbClr val="1155CC"/>
      </a:accent5>
      <a:accent6>
        <a:srgbClr val="38761D"/>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1134</Words>
  <Application>Microsoft Office PowerPoint</Application>
  <PresentationFormat>Widescreen</PresentationFormat>
  <Paragraphs>168</Paragraphs>
  <Slides>20</Slides>
  <Notes>20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Roboto</vt:lpstr>
      <vt:lpstr>Arial</vt:lpstr>
      <vt:lpstr>Simple Slides Template</vt:lpstr>
      <vt:lpstr>Leading from the Center</vt:lpstr>
      <vt:lpstr>Slido Library Website Accessibility Information</vt:lpstr>
      <vt:lpstr>Why the Library?</vt:lpstr>
      <vt:lpstr>Purchase College</vt:lpstr>
      <vt:lpstr>Laying the Foundation: 2002-2017</vt:lpstr>
      <vt:lpstr>The Shift</vt:lpstr>
      <vt:lpstr>Five-Prong Approach: The Landscape</vt:lpstr>
      <vt:lpstr>Slido Point Person</vt:lpstr>
      <vt:lpstr>Existing Collections &amp; Services</vt:lpstr>
      <vt:lpstr>Crisis into Leadership 2020-2022</vt:lpstr>
      <vt:lpstr>More questions than answers</vt:lpstr>
      <vt:lpstr>Leveraging InterLibrary Loan and Ally Data</vt:lpstr>
      <vt:lpstr>2019-2020 Global Distribution &amp; Severe Issues</vt:lpstr>
      <vt:lpstr>Centering the Library</vt:lpstr>
      <vt:lpstr>Being  Buoyant </vt:lpstr>
      <vt:lpstr>Consortia and Special “pots”</vt:lpstr>
      <vt:lpstr>Ruthless Rejiggering</vt:lpstr>
      <vt:lpstr>If you never know failure, you cannot know success. </vt:lpstr>
      <vt:lpstr>So where does your library fit in your plan?</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from the Center</dc:title>
  <cp:lastModifiedBy>Greyson Frederick Oling</cp:lastModifiedBy>
  <cp:revision>1</cp:revision>
  <dcterms:modified xsi:type="dcterms:W3CDTF">2022-11-16T14:18:06Z</dcterms:modified>
</cp:coreProperties>
</file>