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60" r:id="rId4"/>
    <p:sldId id="262" r:id="rId5"/>
    <p:sldId id="257" r:id="rId6"/>
    <p:sldId id="264" r:id="rId7"/>
    <p:sldId id="291" r:id="rId8"/>
    <p:sldId id="273" r:id="rId9"/>
    <p:sldId id="266" r:id="rId10"/>
    <p:sldId id="269" r:id="rId11"/>
    <p:sldId id="292" r:id="rId12"/>
    <p:sldId id="290" r:id="rId13"/>
    <p:sldId id="298" r:id="rId14"/>
    <p:sldId id="270" r:id="rId15"/>
    <p:sldId id="293" r:id="rId16"/>
    <p:sldId id="289" r:id="rId17"/>
    <p:sldId id="294" r:id="rId18"/>
    <p:sldId id="288" r:id="rId19"/>
    <p:sldId id="295" r:id="rId20"/>
    <p:sldId id="296" r:id="rId21"/>
    <p:sldId id="297" r:id="rId22"/>
    <p:sldId id="282" r:id="rId23"/>
    <p:sldId id="276" r:id="rId24"/>
    <p:sldId id="281" r:id="rId25"/>
    <p:sldId id="299" r:id="rId26"/>
    <p:sldId id="302" r:id="rId27"/>
    <p:sldId id="300" r:id="rId28"/>
    <p:sldId id="301" r:id="rId29"/>
    <p:sldId id="285" r:id="rId30"/>
    <p:sldId id="286" r:id="rId31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33"/>
    </p:embeddedFont>
    <p:embeddedFont>
      <p:font typeface="Raleway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j4i+J01ChW6BwNkFhahI+LQgqg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14"/>
  </p:normalViewPr>
  <p:slideViewPr>
    <p:cSldViewPr snapToGrid="0">
      <p:cViewPr varScale="1">
        <p:scale>
          <a:sx n="135" d="100"/>
          <a:sy n="135" d="100"/>
        </p:scale>
        <p:origin x="72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Kate</a:t>
            </a:r>
            <a:endParaRPr/>
          </a:p>
        </p:txBody>
      </p:sp>
      <p:sp>
        <p:nvSpPr>
          <p:cNvPr id="228" name="Google Shape;22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6876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218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96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20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60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Kate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2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2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2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Noto Sans Symbols"/>
              <a:buNone/>
              <a:defRPr sz="6000">
                <a:solidFill>
                  <a:srgbClr val="19593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2"/>
          <p:cNvSpPr txBox="1"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 cap="none">
                <a:solidFill>
                  <a:schemeClr val="dk2"/>
                </a:solidFill>
              </a:defRPr>
            </a:lvl1pPr>
            <a:lvl2pPr lvl="1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cxnSp>
        <p:nvCxnSpPr>
          <p:cNvPr id="17" name="Google Shape;17;p32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2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32" descr="State University of New York at Oswe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542" y="4044196"/>
            <a:ext cx="2089088" cy="720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2" descr="State University of New York at Oswe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542" y="4044196"/>
            <a:ext cx="2089088" cy="72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/>
          <p:nvPr/>
        </p:nvSpPr>
        <p:spPr>
          <a:xfrm>
            <a:off x="12" y="0"/>
            <a:ext cx="30381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3"/>
          <p:cNvSpPr/>
          <p:nvPr/>
        </p:nvSpPr>
        <p:spPr>
          <a:xfrm>
            <a:off x="3030053" y="0"/>
            <a:ext cx="4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33"/>
          <p:cNvSpPr txBox="1">
            <a:spLocks noGrp="1"/>
          </p:cNvSpPr>
          <p:nvPr>
            <p:ph type="title"/>
          </p:nvPr>
        </p:nvSpPr>
        <p:spPr>
          <a:xfrm>
            <a:off x="222201" y="548640"/>
            <a:ext cx="257359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32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body" idx="1"/>
          </p:nvPr>
        </p:nvSpPr>
        <p:spPr>
          <a:xfrm>
            <a:off x="3416800" y="200100"/>
            <a:ext cx="5505000" cy="4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900"/>
              </a:spcBef>
              <a:spcAft>
                <a:spcPts val="2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7386155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4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4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Noto Sans Symbols"/>
              <a:buNone/>
              <a:defRPr sz="6000" b="0">
                <a:solidFill>
                  <a:srgbClr val="19593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822950" y="3339852"/>
            <a:ext cx="75438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0" lvl="0" indent="-228600" algn="ctr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80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17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17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700"/>
              <a:buNone/>
              <a:defRPr sz="17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700"/>
              <a:buNone/>
              <a:defRPr sz="17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cxnSp>
        <p:nvCxnSpPr>
          <p:cNvPr id="32" name="Google Shape;32;p34"/>
          <p:cNvCxnSpPr/>
          <p:nvPr/>
        </p:nvCxnSpPr>
        <p:spPr>
          <a:xfrm>
            <a:off x="905744" y="3257550"/>
            <a:ext cx="74067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Noto Sans Symbols"/>
              <a:buNone/>
              <a:defRPr>
                <a:solidFill>
                  <a:srgbClr val="19593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/>
          <p:nvPr/>
        </p:nvSpPr>
        <p:spPr>
          <a:xfrm>
            <a:off x="2381" y="4800600"/>
            <a:ext cx="91416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6"/>
          <p:cNvSpPr/>
          <p:nvPr/>
        </p:nvSpPr>
        <p:spPr>
          <a:xfrm>
            <a:off x="11" y="475073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6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700"/>
              <a:buNone/>
              <a:defRPr sz="2700">
                <a:solidFill>
                  <a:srgbClr val="195937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subTitle" idx="1"/>
          </p:nvPr>
        </p:nvSpPr>
        <p:spPr>
          <a:xfrm>
            <a:off x="825038" y="1628005"/>
            <a:ext cx="7543800" cy="25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3300"/>
              <a:buNone/>
              <a:defRPr sz="3300" cap="none">
                <a:solidFill>
                  <a:schemeClr val="dk2"/>
                </a:solidFill>
              </a:defRPr>
            </a:lvl1pPr>
            <a:lvl2pPr lvl="1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36" descr="State University of New York at Oswe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2542" y="4044196"/>
            <a:ext cx="2089088" cy="720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Impact"/>
              <a:buNone/>
              <a:defRPr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22959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4663440" y="1384301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>
            <a:spLocks noGrp="1"/>
          </p:cNvSpPr>
          <p:nvPr>
            <p:ph type="subTitle" idx="1"/>
          </p:nvPr>
        </p:nvSpPr>
        <p:spPr>
          <a:xfrm>
            <a:off x="822950" y="1343750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 cap="none">
                <a:solidFill>
                  <a:schemeClr val="dk2"/>
                </a:solidFill>
              </a:defRPr>
            </a:lvl1pPr>
            <a:lvl2pPr lvl="1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2"/>
          </p:nvPr>
        </p:nvSpPr>
        <p:spPr>
          <a:xfrm>
            <a:off x="82296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3"/>
          </p:nvPr>
        </p:nvSpPr>
        <p:spPr>
          <a:xfrm>
            <a:off x="4663440" y="1936750"/>
            <a:ext cx="3703200" cy="25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3pPr>
            <a:lvl4pPr marL="1828800" lvl="3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▪"/>
              <a:defRPr/>
            </a:lvl4pPr>
            <a:lvl5pPr marL="2286000" lvl="4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5pPr>
            <a:lvl6pPr marL="2743200" lvl="5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6pPr>
            <a:lvl7pPr marL="3200400" lvl="6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7pPr>
            <a:lvl8pPr marL="3657600" lvl="7" indent="-3175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400"/>
              <a:buChar char="◦"/>
              <a:defRPr/>
            </a:lvl8pPr>
            <a:lvl9pPr marL="4114800" lvl="8" indent="-31750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ts val="14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8"/>
          <p:cNvSpPr txBox="1">
            <a:spLocks noGrp="1"/>
          </p:cNvSpPr>
          <p:nvPr>
            <p:ph type="subTitle" idx="4"/>
          </p:nvPr>
        </p:nvSpPr>
        <p:spPr>
          <a:xfrm>
            <a:off x="4663450" y="1343750"/>
            <a:ext cx="37032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 b="1" cap="none">
                <a:solidFill>
                  <a:schemeClr val="dk2"/>
                </a:solidFill>
              </a:defRPr>
            </a:lvl1pPr>
            <a:lvl2pPr lvl="1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lvl="2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500"/>
              <a:buNone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Noto Sans Symbol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Picture with Caption">
  <p:cSld name="1_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0"/>
          <p:cNvSpPr/>
          <p:nvPr/>
        </p:nvSpPr>
        <p:spPr>
          <a:xfrm>
            <a:off x="0" y="3714750"/>
            <a:ext cx="9141600" cy="14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40"/>
          <p:cNvSpPr/>
          <p:nvPr/>
        </p:nvSpPr>
        <p:spPr>
          <a:xfrm>
            <a:off x="11" y="3686307"/>
            <a:ext cx="9141600" cy="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0"/>
          <p:cNvSpPr txBox="1">
            <a:spLocks noGrp="1"/>
          </p:cNvSpPr>
          <p:nvPr>
            <p:ph type="title"/>
          </p:nvPr>
        </p:nvSpPr>
        <p:spPr>
          <a:xfrm>
            <a:off x="822960" y="3806190"/>
            <a:ext cx="7584900" cy="6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0" rIns="6857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Noto Sans Symbols"/>
              <a:buNone/>
              <a:defRPr sz="27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4" name="Google Shape;64;p40"/>
          <p:cNvPicPr preferRelativeResize="0"/>
          <p:nvPr/>
        </p:nvPicPr>
        <p:blipFill rotWithShape="1">
          <a:blip r:embed="rId2">
            <a:alphaModFix/>
          </a:blip>
          <a:srcRect b="27911"/>
          <a:stretch/>
        </p:blipFill>
        <p:spPr>
          <a:xfrm>
            <a:off x="0" y="0"/>
            <a:ext cx="9144002" cy="37078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40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31"/>
          <p:cNvSpPr/>
          <p:nvPr/>
        </p:nvSpPr>
        <p:spPr>
          <a:xfrm>
            <a:off x="0" y="4750737"/>
            <a:ext cx="9144000" cy="4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3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Raleway"/>
              <a:buNone/>
              <a:defRPr sz="36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aleway"/>
              <a:buNone/>
              <a:defRPr sz="1400" b="0" i="0" u="none" strike="noStrike" cap="non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"/>
              <a:buNone/>
              <a:defRPr sz="28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873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aleway"/>
              <a:buChar char="•"/>
              <a:defRPr sz="2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▪"/>
              <a:defRPr sz="2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68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aleway"/>
              <a:buChar char="◦"/>
              <a:defRPr sz="22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aleway"/>
              <a:buChar char="◦"/>
              <a:defRPr sz="15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aleway"/>
              <a:buChar char="◦"/>
              <a:defRPr sz="15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23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aleway"/>
              <a:buChar char="◦"/>
              <a:defRPr sz="15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238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SzPts val="1500"/>
              <a:buFont typeface="Raleway"/>
              <a:buChar char="◦"/>
              <a:defRPr sz="1500" b="0" i="0" u="none" strike="noStrike" cap="non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7382741" y="4835128"/>
            <a:ext cx="9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Noto Sans Symbols"/>
                <a:ea typeface="Noto Sans Symbols"/>
                <a:cs typeface="Noto Sans Symbols"/>
                <a:sym typeface="Noto Sans Symbol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" name="Google Shape;11;p31"/>
          <p:cNvCxnSpPr/>
          <p:nvPr/>
        </p:nvCxnSpPr>
        <p:spPr>
          <a:xfrm>
            <a:off x="895149" y="1303384"/>
            <a:ext cx="74751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percival@oswego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jamesclear.com/atomic-habits" TargetMode="External"/><Relationship Id="rId4" Type="http://schemas.openxmlformats.org/officeDocument/2006/relationships/hyperlink" Target="http://www.oswego.edu/accessibilit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>
            <a:spLocks noGrp="1"/>
          </p:cNvSpPr>
          <p:nvPr>
            <p:ph type="ctrTitle"/>
          </p:nvPr>
        </p:nvSpPr>
        <p:spPr>
          <a:xfrm>
            <a:off x="730075" y="520650"/>
            <a:ext cx="7734600" cy="2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1% Shifts to Improve Digital Accessibility</a:t>
            </a:r>
            <a:endParaRPr/>
          </a:p>
        </p:txBody>
      </p:sp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825499" y="3289075"/>
            <a:ext cx="7734599" cy="14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457200" lvl="0" indent="-2286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ct val="142857"/>
              <a:buNone/>
            </a:pPr>
            <a:r>
              <a:rPr lang="en-US" sz="2400" dirty="0"/>
              <a:t>Kate </a:t>
            </a:r>
            <a:r>
              <a:rPr lang="en-US" sz="2400" dirty="0" err="1"/>
              <a:t>DeForest</a:t>
            </a:r>
            <a:r>
              <a:rPr lang="en-US" sz="2400" dirty="0"/>
              <a:t>, Web/Digital Content Coordinator</a:t>
            </a:r>
            <a:endParaRPr sz="2400" dirty="0"/>
          </a:p>
          <a:p>
            <a:pPr marL="457200" lvl="0" indent="-228600" algn="l" rtl="0">
              <a:lnSpc>
                <a:spcPct val="114000"/>
              </a:lnSpc>
              <a:spcBef>
                <a:spcPts val="900"/>
              </a:spcBef>
              <a:spcAft>
                <a:spcPts val="0"/>
              </a:spcAft>
              <a:buSzPct val="142857"/>
              <a:buNone/>
            </a:pPr>
            <a:r>
              <a:rPr lang="en-US" sz="2400" dirty="0"/>
              <a:t>State University of New York at Oswego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#2</a:t>
            </a:r>
            <a:br>
              <a:rPr lang="en-US" dirty="0"/>
            </a:br>
            <a:r>
              <a:rPr lang="en-US" dirty="0"/>
              <a:t>Make It Attractive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5D000-0751-55C9-F712-040890F0C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“We can find evidence for whatever mindset we choose.”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9975EC-9487-C47F-A46C-DF908A34B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“Need to” vs “Want to”</a:t>
            </a:r>
          </a:p>
        </p:txBody>
      </p:sp>
      <p:pic>
        <p:nvPicPr>
          <p:cNvPr id="7" name="Graphic 6" descr="Comment Heart outline">
            <a:extLst>
              <a:ext uri="{FF2B5EF4-FFF2-40B4-BE49-F238E27FC236}">
                <a16:creationId xmlns:a16="http://schemas.microsoft.com/office/drawing/2014/main" id="{4B701483-D0B5-A452-F376-277362BF1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96" y="3680460"/>
            <a:ext cx="914400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C3BF73-489A-3377-855B-EB434DD0F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Won’t have fun if you don’t want to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Man in wheelchair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Wording = mindset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7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4906C-B826-B91F-413D-700A77BA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the Perspective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DFE096-4637-D533-E88D-4DD6C5C688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Change the wording, change the outlook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Make the content creator The Good Guy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Focus on the benefits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Change the tone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346501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C4DA-128B-A896-BAD1-8791A6CFC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Community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72D58-6993-AEB9-60C6-02403E08DA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Different expertise brings different ideas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Be a part of something bigger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Emphasizes our habits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Connect and share with others</a:t>
            </a:r>
          </a:p>
        </p:txBody>
      </p:sp>
    </p:spTree>
    <p:extLst>
      <p:ext uri="{BB962C8B-B14F-4D97-AF65-F5344CB8AC3E}">
        <p14:creationId xmlns:p14="http://schemas.microsoft.com/office/powerpoint/2010/main" val="3891645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#3</a:t>
            </a:r>
            <a:br>
              <a:rPr lang="en-US" dirty="0"/>
            </a:br>
            <a:r>
              <a:rPr lang="en-US" dirty="0"/>
              <a:t>Make It Easy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641C6-9253-762F-8C93-11872C5E7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“If you want to master a habit, the key is to start with repetition, not perfection.”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0E19A0-8D0E-A9C0-208F-72F9CCE20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system</a:t>
            </a:r>
          </a:p>
        </p:txBody>
      </p:sp>
      <p:pic>
        <p:nvPicPr>
          <p:cNvPr id="7" name="Graphic 6" descr="Network diagram outline">
            <a:extLst>
              <a:ext uri="{FF2B5EF4-FFF2-40B4-BE49-F238E27FC236}">
                <a16:creationId xmlns:a16="http://schemas.microsoft.com/office/drawing/2014/main" id="{E0388372-DBC0-29EB-E124-DB3EA6E8E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96" y="3680460"/>
            <a:ext cx="914400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309B0D-D2F3-5678-6840-7641CE970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Learning an instrument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One sit-up a day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One aspect at a time</a:t>
            </a:r>
          </a:p>
        </p:txBody>
      </p:sp>
    </p:spTree>
    <p:extLst>
      <p:ext uri="{BB962C8B-B14F-4D97-AF65-F5344CB8AC3E}">
        <p14:creationId xmlns:p14="http://schemas.microsoft.com/office/powerpoint/2010/main" val="2103424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CBE3F-CF14-B9B6-D5D4-6995A9F6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over Perfection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FDEE44-65F7-477B-C61F-0A929087A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Take baby steps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Repetition can lead to efficiency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Accessibility is a continual process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Strive to be 1% better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37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71B6E-3D37-D56D-4526-2AF78969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11B5B-E612-B966-133E-3ABBCF998E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Create an accessibility hub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Offer Q&amp;A or office hours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Piggyback off other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9972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DE0F-251D-2383-2A03-FD98AA35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#4</a:t>
            </a:r>
            <a:br>
              <a:rPr lang="en-US" dirty="0"/>
            </a:br>
            <a:r>
              <a:rPr lang="en-US" dirty="0"/>
              <a:t>Make It Satisfying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814B1-B4E5-935D-4C4D-B43A629AE0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“Pleasure teaches your brain that a behavior is worth remembering and repeating.”</a:t>
            </a:r>
          </a:p>
        </p:txBody>
      </p:sp>
    </p:spTree>
    <p:extLst>
      <p:ext uri="{BB962C8B-B14F-4D97-AF65-F5344CB8AC3E}">
        <p14:creationId xmlns:p14="http://schemas.microsoft.com/office/powerpoint/2010/main" val="202481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8D2F93-52C4-6D49-F679-7DEA5DC8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vs delayed gratification</a:t>
            </a:r>
          </a:p>
        </p:txBody>
      </p:sp>
      <p:pic>
        <p:nvPicPr>
          <p:cNvPr id="11" name="Graphic 10" descr="Star outline">
            <a:extLst>
              <a:ext uri="{FF2B5EF4-FFF2-40B4-BE49-F238E27FC236}">
                <a16:creationId xmlns:a16="http://schemas.microsoft.com/office/drawing/2014/main" id="{D5A8D8AD-C7E1-EEEE-458A-6C0CC2E68C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96" y="3680460"/>
            <a:ext cx="914400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39C0C-B588-315C-949B-AD9F96F48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Eating donuts vs working out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Present Self vs Future Self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Reward for mini-goals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3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Atomic Habits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1E364-F207-F671-3868-F509628070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en-US" dirty="0"/>
              <a:t>By James Clear</a:t>
            </a:r>
          </a:p>
        </p:txBody>
      </p:sp>
      <p:pic>
        <p:nvPicPr>
          <p:cNvPr id="84" name="Google Shape;84;p3" descr="Atom outline"/>
          <p:cNvPicPr preferRelativeResize="0"/>
          <p:nvPr/>
        </p:nvPicPr>
        <p:blipFill rotWithShape="1">
          <a:blip r:embed="rId3">
            <a:alphaModFix/>
          </a:blip>
          <a:stretch/>
        </p:blipFill>
        <p:spPr>
          <a:xfrm>
            <a:off x="3970281" y="3388233"/>
            <a:ext cx="1203438" cy="1203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C6AF1B-0528-E459-4C3A-025B1163A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Small, Immediate Rewards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CDA63C-5351-EA2D-70EB-4E34FF46A0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Add gamification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Incentivize showing up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Offer giveaways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Make the experience fun</a:t>
            </a:r>
          </a:p>
        </p:txBody>
      </p:sp>
    </p:spTree>
    <p:extLst>
      <p:ext uri="{BB962C8B-B14F-4D97-AF65-F5344CB8AC3E}">
        <p14:creationId xmlns:p14="http://schemas.microsoft.com/office/powerpoint/2010/main" val="1292250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7FD3A-AC33-DF1B-F7AC-3716E5ACF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Reiterate the Benefits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F1A1D-8981-15FE-C0E5-E6375258E4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Easy to learn one aspect at a time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Share personal experiences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YOU are the Good Guy!</a:t>
            </a:r>
          </a:p>
        </p:txBody>
      </p:sp>
    </p:spTree>
    <p:extLst>
      <p:ext uri="{BB962C8B-B14F-4D97-AF65-F5344CB8AC3E}">
        <p14:creationId xmlns:p14="http://schemas.microsoft.com/office/powerpoint/2010/main" val="2330344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Noto Sans Symbols"/>
              <a:buNone/>
            </a:pPr>
            <a:r>
              <a:rPr lang="en-US" dirty="0"/>
              <a:t>Putting It All Together</a:t>
            </a:r>
            <a:endParaRPr dirty="0"/>
          </a:p>
        </p:txBody>
      </p:sp>
      <p:pic>
        <p:nvPicPr>
          <p:cNvPr id="231" name="Google Shape;231;p26" descr="Clipboar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8534" y="3431231"/>
            <a:ext cx="1206932" cy="1210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990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222201" y="548640"/>
            <a:ext cx="257359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dirty="0"/>
              <a:t>Campus Accessibility Challenge</a:t>
            </a:r>
            <a:endParaRPr dirty="0"/>
          </a:p>
        </p:txBody>
      </p:sp>
      <p:pic>
        <p:nvPicPr>
          <p:cNvPr id="195" name="Google Shape;195;p20" descr="Daily calendar outline"/>
          <p:cNvPicPr preferRelativeResize="0"/>
          <p:nvPr/>
        </p:nvPicPr>
        <p:blipFill rotWithShape="1">
          <a:blip r:embed="rId3">
            <a:alphaModFix/>
          </a:blip>
          <a:stretch/>
        </p:blipFill>
        <p:spPr>
          <a:xfrm>
            <a:off x="1051796" y="36804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0"/>
          <p:cNvSpPr txBox="1">
            <a:spLocks noGrp="1"/>
          </p:cNvSpPr>
          <p:nvPr>
            <p:ph type="body" idx="1"/>
          </p:nvPr>
        </p:nvSpPr>
        <p:spPr>
          <a:xfrm>
            <a:off x="3261674" y="200100"/>
            <a:ext cx="5660126" cy="47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rmAutofit/>
          </a:bodyPr>
          <a:lstStyle/>
          <a:p>
            <a:pPr marL="742950" lvl="0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b="1" dirty="0"/>
              <a:t>Obvious</a:t>
            </a:r>
            <a:r>
              <a:rPr lang="en-US" dirty="0"/>
              <a:t>: </a:t>
            </a:r>
          </a:p>
          <a:p>
            <a:pPr marL="685800" lvl="1" indent="0">
              <a:buNone/>
            </a:pPr>
            <a:r>
              <a:rPr lang="en-US" dirty="0"/>
              <a:t> Campus-wide promotion plan</a:t>
            </a:r>
            <a:endParaRPr dirty="0"/>
          </a:p>
          <a:p>
            <a:pPr marL="742950" lvl="0" indent="-514350">
              <a:buFont typeface="+mj-lt"/>
              <a:buAutoNum type="arabicPeriod"/>
            </a:pPr>
            <a:r>
              <a:rPr lang="en-US" b="1" dirty="0"/>
              <a:t>Attractive</a:t>
            </a:r>
            <a:r>
              <a:rPr lang="en-US" dirty="0"/>
              <a:t>: </a:t>
            </a:r>
          </a:p>
          <a:p>
            <a:pPr marL="685800" lvl="1" indent="0">
              <a:buNone/>
            </a:pPr>
            <a:r>
              <a:rPr lang="en-US" dirty="0"/>
              <a:t> Framed in inviting manner</a:t>
            </a:r>
          </a:p>
          <a:p>
            <a:pPr marL="742950" lvl="0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b="1" dirty="0"/>
              <a:t>Easy</a:t>
            </a:r>
            <a:r>
              <a:rPr lang="en-US" dirty="0"/>
              <a:t>: </a:t>
            </a:r>
          </a:p>
          <a:p>
            <a:pPr marL="685800" lvl="1" indent="0">
              <a:buNone/>
            </a:pPr>
            <a:r>
              <a:rPr lang="en-US" dirty="0"/>
              <a:t> 1 topic per day</a:t>
            </a:r>
            <a:endParaRPr dirty="0"/>
          </a:p>
          <a:p>
            <a:pPr marL="742950" lvl="0" indent="-51435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US" b="1" dirty="0"/>
              <a:t>Satisfying</a:t>
            </a:r>
            <a:r>
              <a:rPr lang="en-US" dirty="0"/>
              <a:t>: </a:t>
            </a:r>
          </a:p>
          <a:p>
            <a:pPr marL="685800" lvl="1" indent="0">
              <a:buNone/>
            </a:pPr>
            <a:r>
              <a:rPr lang="en-US" dirty="0"/>
              <a:t> Gamification aspect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827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Nearly 200 participants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Accessibility website page views jumped</a:t>
            </a:r>
            <a:endParaRPr/>
          </a:p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/>
              <a:t>Familiarity and confidence increased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729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2EA64-DED8-61F2-6CE2-2B099174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53652-757C-54E1-C0E2-77991E904A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“Success is not a goal to reach or a finish line to cross. It is a system to improve, an endless process to refine.”</a:t>
            </a:r>
          </a:p>
        </p:txBody>
      </p:sp>
    </p:spTree>
    <p:extLst>
      <p:ext uri="{BB962C8B-B14F-4D97-AF65-F5344CB8AC3E}">
        <p14:creationId xmlns:p14="http://schemas.microsoft.com/office/powerpoint/2010/main" val="1487107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9021E-2EF0-0E97-A20D-4FE1CEFB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B9EFE-A5EB-EC84-4985-C3FF1FFD0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“There is no finish line”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Shift our approach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1% improvements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655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077A5-B570-9E81-22B7-C7A9B6F07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Goldilocks Zone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206E74-8467-F915-F072-DC272BF07C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Find just the right amount of challenge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Fall in love with boredom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Advance in small ways</a:t>
            </a:r>
          </a:p>
        </p:txBody>
      </p:sp>
    </p:spTree>
    <p:extLst>
      <p:ext uri="{BB962C8B-B14F-4D97-AF65-F5344CB8AC3E}">
        <p14:creationId xmlns:p14="http://schemas.microsoft.com/office/powerpoint/2010/main" val="2429634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B0229-EED3-4D9F-9D49-265840086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 and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E0E07-5285-2EFF-9D88-FE6C177BF7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Don’t just “set it and forget it”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Compare notes with others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Invest in the digital accessibility culture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/>
              <a:t>Not a question of “if,” but “when”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06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9"/>
          <p:cNvSpPr txBox="1">
            <a:spLocks noGrp="1"/>
          </p:cNvSpPr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What is the cost of not changing?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Small Shifts = Big Impact</a:t>
            </a:r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dirty="0"/>
              <a:t>Small shifts are more easily implemented and accepted 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dirty="0"/>
              <a:t>Change is significant over time</a:t>
            </a:r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dirty="0"/>
              <a:t>Good systems are more important than the end goals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ctrTitle"/>
          </p:nvPr>
        </p:nvSpPr>
        <p:spPr>
          <a:xfrm>
            <a:off x="822960" y="569214"/>
            <a:ext cx="75438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subTitle" idx="1"/>
          </p:nvPr>
        </p:nvSpPr>
        <p:spPr>
          <a:xfrm>
            <a:off x="825038" y="1628004"/>
            <a:ext cx="7543800" cy="3113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685800" lvl="0" indent="-457200" algn="l" rtl="0">
              <a:lnSpc>
                <a:spcPct val="114000"/>
              </a:lnSpc>
              <a:spcBef>
                <a:spcPts val="3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 dirty="0"/>
              <a:t>Email: </a:t>
            </a:r>
            <a:r>
              <a:rPr lang="en-US" sz="2800" u="sng" dirty="0">
                <a:solidFill>
                  <a:schemeClr val="hlink"/>
                </a:solidFill>
                <a:hlinkClick r:id="rId3"/>
              </a:rPr>
              <a:t>kathleen.deforest@oswego.edu</a:t>
            </a:r>
            <a:endParaRPr sz="2800" dirty="0"/>
          </a:p>
          <a:p>
            <a:pPr marL="685800" lvl="0" indent="-457200" algn="l" rtl="0">
              <a:lnSpc>
                <a:spcPct val="114000"/>
              </a:lnSpc>
              <a:spcBef>
                <a:spcPts val="27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2800" u="sng" dirty="0">
                <a:solidFill>
                  <a:schemeClr val="hlink"/>
                </a:solidFill>
                <a:hlinkClick r:id="rId4"/>
              </a:rPr>
              <a:t>oswego.edu/accessibility</a:t>
            </a:r>
            <a:endParaRPr sz="2800" dirty="0"/>
          </a:p>
          <a:p>
            <a:pPr marL="685800" lvl="0" indent="-457200" algn="l" rtl="0">
              <a:lnSpc>
                <a:spcPct val="114000"/>
              </a:lnSpc>
              <a:spcBef>
                <a:spcPts val="2700"/>
              </a:spcBef>
              <a:spcAft>
                <a:spcPts val="2400"/>
              </a:spcAft>
              <a:buSzPts val="1400"/>
              <a:buFont typeface="Arial"/>
              <a:buChar char="•"/>
            </a:pPr>
            <a:r>
              <a:rPr lang="en-US" sz="2800" u="sng" dirty="0">
                <a:solidFill>
                  <a:schemeClr val="hlink"/>
                </a:solidFill>
                <a:hlinkClick r:id="rId5"/>
              </a:rPr>
              <a:t>AtomicHabits.com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"/>
          <p:cNvSpPr txBox="1">
            <a:spLocks noGrp="1"/>
          </p:cNvSpPr>
          <p:nvPr>
            <p:ph type="title"/>
          </p:nvPr>
        </p:nvSpPr>
        <p:spPr>
          <a:xfrm>
            <a:off x="452487" y="569214"/>
            <a:ext cx="7914273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200" dirty="0"/>
              <a:t>“The purpose of setting goals is to win the game. The purpose of building systems is to continue playing the game.”</a:t>
            </a:r>
            <a:endParaRPr dirty="0"/>
          </a:p>
        </p:txBody>
      </p:sp>
      <p:pic>
        <p:nvPicPr>
          <p:cNvPr id="3" name="Graphic 2" descr="Playbook outline">
            <a:extLst>
              <a:ext uri="{FF2B5EF4-FFF2-40B4-BE49-F238E27FC236}">
                <a16:creationId xmlns:a16="http://schemas.microsoft.com/office/drawing/2014/main" id="{87BD138C-67F6-95CC-E814-F62A783BA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4976" y="3454429"/>
            <a:ext cx="1209294" cy="12092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Objectives</a:t>
            </a:r>
          </a:p>
        </p:txBody>
      </p:sp>
      <p:pic>
        <p:nvPicPr>
          <p:cNvPr id="78" name="Google Shape;78;p2" descr="Target outline"/>
          <p:cNvPicPr preferRelativeResize="0"/>
          <p:nvPr/>
        </p:nvPicPr>
        <p:blipFill rotWithShape="1">
          <a:blip r:embed="rId3">
            <a:alphaModFix/>
          </a:blip>
          <a:stretch/>
        </p:blipFill>
        <p:spPr>
          <a:xfrm>
            <a:off x="1051796" y="368046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Share tips on how to make digital accessibility: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Obvious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Attractive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Easy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Satisfying</a:t>
            </a:r>
          </a:p>
        </p:txBody>
      </p:sp>
    </p:spTree>
    <p:extLst>
      <p:ext uri="{BB962C8B-B14F-4D97-AF65-F5344CB8AC3E}">
        <p14:creationId xmlns:p14="http://schemas.microsoft.com/office/powerpoint/2010/main" val="3317835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#1</a:t>
            </a:r>
            <a:br>
              <a:rPr lang="en-US" dirty="0"/>
            </a:br>
            <a:r>
              <a:rPr lang="en-US" dirty="0"/>
              <a:t>Make It Obvious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90A93D-4433-1767-4B42-2643A088D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“Environment is the invisible hand that shapes human behavior.”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76DF32-2362-18BE-C8D4-A796AD903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supportive environment</a:t>
            </a:r>
          </a:p>
        </p:txBody>
      </p:sp>
      <p:pic>
        <p:nvPicPr>
          <p:cNvPr id="7" name="Graphic 6" descr="Open hand with plant outline">
            <a:extLst>
              <a:ext uri="{FF2B5EF4-FFF2-40B4-BE49-F238E27FC236}">
                <a16:creationId xmlns:a16="http://schemas.microsoft.com/office/drawing/2014/main" id="{105E4221-ED72-67C4-E48E-64B5813BB3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1796" y="3680460"/>
            <a:ext cx="914400" cy="9144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66C3-7A1F-E61A-40E0-D05C5DDFF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Fruit on the table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Sit-up bench in bedroom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Forefront of the conversation</a:t>
            </a:r>
          </a:p>
        </p:txBody>
      </p:sp>
    </p:spTree>
    <p:extLst>
      <p:ext uri="{BB962C8B-B14F-4D97-AF65-F5344CB8AC3E}">
        <p14:creationId xmlns:p14="http://schemas.microsoft.com/office/powerpoint/2010/main" val="523084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Front and Center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685800" indent="-457200">
              <a:buFont typeface="Arial"/>
              <a:buChar char="•"/>
            </a:pPr>
            <a:r>
              <a:rPr lang="en-US" dirty="0"/>
              <a:t>Make it automatic, not an add-on or afterthought</a:t>
            </a:r>
          </a:p>
          <a:p>
            <a:pPr marL="685800" indent="-457200">
              <a:buFont typeface="Arial"/>
              <a:buChar char="•"/>
            </a:pPr>
            <a:r>
              <a:rPr lang="en-US" dirty="0"/>
              <a:t>Be direct, clear, and specific</a:t>
            </a:r>
          </a:p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Provide step-by-step information </a:t>
            </a:r>
          </a:p>
        </p:txBody>
      </p:sp>
    </p:spTree>
    <p:extLst>
      <p:ext uri="{BB962C8B-B14F-4D97-AF65-F5344CB8AC3E}">
        <p14:creationId xmlns:p14="http://schemas.microsoft.com/office/powerpoint/2010/main" val="212551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822960" y="214952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Meet People Where They Are</a:t>
            </a:r>
            <a:endParaRPr/>
          </a:p>
        </p:txBody>
      </p:sp>
      <p:sp>
        <p:nvSpPr>
          <p:cNvPr id="132" name="Google Shape;132;p11"/>
          <p:cNvSpPr txBox="1">
            <a:spLocks noGrp="1"/>
          </p:cNvSpPr>
          <p:nvPr>
            <p:ph type="body" idx="1"/>
          </p:nvPr>
        </p:nvSpPr>
        <p:spPr>
          <a:xfrm>
            <a:off x="822960" y="1384300"/>
            <a:ext cx="75438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rmAutofit/>
          </a:bodyPr>
          <a:lstStyle/>
          <a:p>
            <a:pPr marL="685800" indent="-457200">
              <a:buFont typeface="Arial"/>
              <a:buChar char="•"/>
            </a:pPr>
            <a:r>
              <a:rPr lang="en-US" dirty="0"/>
              <a:t>Sneak it into unexpected places</a:t>
            </a:r>
          </a:p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Hold training during regular meetings</a:t>
            </a:r>
            <a:endParaRPr dirty="0"/>
          </a:p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Include in course developments</a:t>
            </a:r>
          </a:p>
          <a:p>
            <a:pPr marL="685800" lvl="0" indent="-4572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dirty="0"/>
              <a:t>Provide a variety of training formats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wego">
  <a:themeElements>
    <a:clrScheme name="Oswego">
      <a:dk1>
        <a:srgbClr val="000000"/>
      </a:dk1>
      <a:lt1>
        <a:srgbClr val="FFFFFF"/>
      </a:lt1>
      <a:dk2>
        <a:srgbClr val="3F3F3F"/>
      </a:dk2>
      <a:lt2>
        <a:srgbClr val="F8F8F8"/>
      </a:lt2>
      <a:accent1>
        <a:srgbClr val="FFCC33"/>
      </a:accent1>
      <a:accent2>
        <a:srgbClr val="195937"/>
      </a:accent2>
      <a:accent3>
        <a:srgbClr val="FEF4D6"/>
      </a:accent3>
      <a:accent4>
        <a:srgbClr val="008000"/>
      </a:accent4>
      <a:accent5>
        <a:srgbClr val="D8D8D8"/>
      </a:accent5>
      <a:accent6>
        <a:srgbClr val="637052"/>
      </a:accent6>
      <a:hlink>
        <a:srgbClr val="195937"/>
      </a:hlink>
      <a:folHlink>
        <a:srgbClr val="5A5A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586</Words>
  <Application>Microsoft Macintosh PowerPoint</Application>
  <PresentationFormat>On-screen Show (16:9)</PresentationFormat>
  <Paragraphs>113</Paragraphs>
  <Slides>30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Raleway</vt:lpstr>
      <vt:lpstr>Arial</vt:lpstr>
      <vt:lpstr>Impact</vt:lpstr>
      <vt:lpstr>Noto Sans Symbols</vt:lpstr>
      <vt:lpstr>Oswego</vt:lpstr>
      <vt:lpstr>1% Shifts to Improve Digital Accessibility</vt:lpstr>
      <vt:lpstr>Atomic Habits</vt:lpstr>
      <vt:lpstr>Small Shifts = Big Impact</vt:lpstr>
      <vt:lpstr>“The purpose of setting goals is to win the game. The purpose of building systems is to continue playing the game.”</vt:lpstr>
      <vt:lpstr>Objectives</vt:lpstr>
      <vt:lpstr>#1 Make It Obvious</vt:lpstr>
      <vt:lpstr>Create a supportive environment</vt:lpstr>
      <vt:lpstr>Front and Center</vt:lpstr>
      <vt:lpstr>Meet People Where They Are</vt:lpstr>
      <vt:lpstr>#2 Make It Attractive</vt:lpstr>
      <vt:lpstr>“Need to” vs “Want to”</vt:lpstr>
      <vt:lpstr>Shift the Perspective</vt:lpstr>
      <vt:lpstr>Build a Community</vt:lpstr>
      <vt:lpstr>#3 Make It Easy</vt:lpstr>
      <vt:lpstr>Build the system</vt:lpstr>
      <vt:lpstr>Progress over Perfection</vt:lpstr>
      <vt:lpstr>Provide Resources</vt:lpstr>
      <vt:lpstr>#4 Make It Satisfying</vt:lpstr>
      <vt:lpstr>Immediate vs delayed gratification</vt:lpstr>
      <vt:lpstr>Small, Immediate Rewards</vt:lpstr>
      <vt:lpstr>Reiterate the Benefits </vt:lpstr>
      <vt:lpstr>Putting It All Together</vt:lpstr>
      <vt:lpstr>Campus Accessibility Challenge</vt:lpstr>
      <vt:lpstr>Results</vt:lpstr>
      <vt:lpstr>Conclusion</vt:lpstr>
      <vt:lpstr>Focus on System</vt:lpstr>
      <vt:lpstr>The Goldilocks Zone</vt:lpstr>
      <vt:lpstr>Reflect and Review</vt:lpstr>
      <vt:lpstr>What is the cost of not changing?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1% Shifts to Improve Digital Accessibility</dc:title>
  <cp:lastModifiedBy>Kathleen M Percival</cp:lastModifiedBy>
  <cp:revision>18</cp:revision>
  <dcterms:modified xsi:type="dcterms:W3CDTF">2022-10-28T17:34:13Z</dcterms:modified>
</cp:coreProperties>
</file>