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Lato"/>
      <p:regular r:id="rId31"/>
      <p:bold r:id="rId32"/>
      <p:italic r:id="rId33"/>
      <p:boldItalic r:id="rId34"/>
    </p:embeddedFont>
    <p:embeddedFont>
      <p:font typeface="Lato Black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ato-italic.fntdata"/><Relationship Id="rId10" Type="http://schemas.openxmlformats.org/officeDocument/2006/relationships/slide" Target="slides/slide5.xml"/><Relationship Id="rId32" Type="http://schemas.openxmlformats.org/officeDocument/2006/relationships/font" Target="fonts/Lato-bold.fntdata"/><Relationship Id="rId13" Type="http://schemas.openxmlformats.org/officeDocument/2006/relationships/slide" Target="slides/slide8.xml"/><Relationship Id="rId35" Type="http://schemas.openxmlformats.org/officeDocument/2006/relationships/font" Target="fonts/LatoBlack-bold.fntdata"/><Relationship Id="rId12" Type="http://schemas.openxmlformats.org/officeDocument/2006/relationships/slide" Target="slides/slide7.xml"/><Relationship Id="rId34" Type="http://schemas.openxmlformats.org/officeDocument/2006/relationships/font" Target="fonts/La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Black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8cc879e4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8cc879e4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8cc879e4c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8cc879e4c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8cc879e4cc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8cc879e4cc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8cc879e4c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8cc879e4c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cc879e4c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8cc879e4c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8fc2b7aff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8fc2b7aff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8cc879e4c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8cc879e4c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8e30648b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8e30648b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8fc2b7aff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8fc2b7aff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8fc2b7aff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8fc2b7aff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8cc879e4cc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8cc879e4c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8cc879e4c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8cc879e4c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cc879e4c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8cc879e4c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8e30648bc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8e30648bc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8cc879e4cc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8cc879e4cc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8e30648bc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8e30648bc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8fc2b7aff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8fc2b7aff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8cc879e4c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8cc879e4c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8cc879e4c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8cc879e4c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8e30648bc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8e30648bc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8cc879e4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8cc879e4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8cc879e4c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8cc879e4c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8cc879e4c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8cc879e4c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8cc879e4c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8cc879e4c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8cc879e4c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8cc879e4c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pic>
        <p:nvPicPr>
          <p:cNvPr id="47" name="Google Shape;4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51" name="Google Shape;5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207600"/>
            <a:ext cx="832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197600"/>
            <a:ext cx="4525200" cy="3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column text">
  <p:cSld name="ONE_COLUMN_TEX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207600"/>
            <a:ext cx="832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4343700" y="1197575"/>
            <a:ext cx="4525200" cy="3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44" name="Google Shape;4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125" y="4618175"/>
            <a:ext cx="464000" cy="4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CE2E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ts val="2800"/>
              <a:buFont typeface="Lato Black"/>
              <a:buNone/>
              <a:defRPr sz="2800">
                <a:solidFill>
                  <a:srgbClr val="21344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Engaging Teams Across Campus </a:t>
            </a:r>
            <a:endParaRPr/>
          </a:p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 from working with higher education institutions</a:t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7029850" y="4323275"/>
            <a:ext cx="2132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Mark Pope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Pope Tech, LLC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4417100"/>
            <a:ext cx="23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tinyurl.com/ahg22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311700" y="140225"/>
            <a:ext cx="8520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EDUCAUSE IT Accessibility Community Group (Presentation, EDUCAUSE 2022)</a:t>
            </a:r>
            <a:endParaRPr/>
          </a:p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311700" y="1152475"/>
            <a:ext cx="8520600" cy="3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213445"/>
                </a:solidFill>
              </a:rPr>
              <a:t>Partnerships for building </a:t>
            </a:r>
            <a:r>
              <a:rPr lang="en" sz="2700">
                <a:solidFill>
                  <a:srgbClr val="213445"/>
                </a:solidFill>
              </a:rPr>
              <a:t>successful</a:t>
            </a:r>
            <a:r>
              <a:rPr lang="en" sz="2700">
                <a:solidFill>
                  <a:srgbClr val="213445"/>
                </a:solidFill>
              </a:rPr>
              <a:t> </a:t>
            </a:r>
            <a:r>
              <a:rPr lang="en" sz="2700">
                <a:solidFill>
                  <a:srgbClr val="213445"/>
                </a:solidFill>
              </a:rPr>
              <a:t>accessibility</a:t>
            </a:r>
            <a:r>
              <a:rPr lang="en" sz="2700">
                <a:solidFill>
                  <a:srgbClr val="213445"/>
                </a:solidFill>
              </a:rPr>
              <a:t> </a:t>
            </a:r>
            <a:r>
              <a:rPr lang="en" sz="2700">
                <a:solidFill>
                  <a:srgbClr val="213445"/>
                </a:solidFill>
              </a:rPr>
              <a:t>initiatives</a:t>
            </a:r>
            <a:r>
              <a:rPr lang="en" sz="2700">
                <a:solidFill>
                  <a:srgbClr val="213445"/>
                </a:solidFill>
              </a:rPr>
              <a:t> on campus: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Executive sponsor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Legal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Technology (IT)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Procurement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Academic Leadership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Diversity (DEI) Office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Disability Services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Human Resources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Teaching &amp; Learning Centers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Communications</a:t>
            </a:r>
            <a:endParaRPr sz="2700">
              <a:solidFill>
                <a:srgbClr val="213445"/>
              </a:solidFill>
            </a:endParaRPr>
          </a:p>
          <a:p>
            <a:pPr indent="-34861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45"/>
              </a:buClr>
              <a:buSzPct val="100000"/>
              <a:buChar char="●"/>
            </a:pPr>
            <a:r>
              <a:rPr lang="en" sz="2700">
                <a:solidFill>
                  <a:srgbClr val="213445"/>
                </a:solidFill>
              </a:rPr>
              <a:t>Audit Services</a:t>
            </a:r>
            <a:endParaRPr sz="2700">
              <a:solidFill>
                <a:srgbClr val="213445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299975" y="2007775"/>
            <a:ext cx="44742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213445"/>
                </a:solidFill>
              </a:rPr>
              <a:t>Leaders can make introductions </a:t>
            </a:r>
            <a:r>
              <a:rPr lang="en" sz="2700">
                <a:solidFill>
                  <a:srgbClr val="213445"/>
                </a:solidFill>
              </a:rPr>
              <a:t>facilitate</a:t>
            </a:r>
            <a:r>
              <a:rPr lang="en" sz="2700">
                <a:solidFill>
                  <a:srgbClr val="213445"/>
                </a:solidFill>
              </a:rPr>
              <a:t> conversations</a:t>
            </a:r>
            <a:endParaRPr/>
          </a:p>
        </p:txBody>
      </p:sp>
      <p:pic>
        <p:nvPicPr>
          <p:cNvPr descr="two people shaking hands "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000" y="1508725"/>
            <a:ext cx="4053300" cy="270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/>
          <p:nvPr/>
        </p:nvSpPr>
        <p:spPr>
          <a:xfrm>
            <a:off x="374925" y="281200"/>
            <a:ext cx="674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"/>
                <a:ea typeface="Lato"/>
                <a:cs typeface="Lato"/>
                <a:sym typeface="Lato"/>
              </a:rPr>
              <a:t>Bonus strategy!</a:t>
            </a:r>
            <a:endParaRPr b="1" sz="4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5</a:t>
            </a:r>
            <a:endParaRPr/>
          </a:p>
        </p:txBody>
      </p:sp>
      <p:sp>
        <p:nvSpPr>
          <p:cNvPr id="129" name="Google Shape;129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with other like-minded people across different campus</a:t>
            </a:r>
            <a:endParaRPr/>
          </a:p>
        </p:txBody>
      </p:sp>
      <p:pic>
        <p:nvPicPr>
          <p:cNvPr descr="night map of the world with cities lit up"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225" y="1233175"/>
            <a:ext cx="4471976" cy="29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title"/>
          </p:nvPr>
        </p:nvSpPr>
        <p:spPr>
          <a:xfrm>
            <a:off x="311700" y="445025"/>
            <a:ext cx="85206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your campus doesn’t have supports like this?  </a:t>
            </a:r>
            <a:endParaRPr/>
          </a:p>
        </p:txBody>
      </p:sp>
      <p:sp>
        <p:nvSpPr>
          <p:cNvPr id="136" name="Google Shape;136;p26"/>
          <p:cNvSpPr txBox="1"/>
          <p:nvPr>
            <p:ph idx="1" type="body"/>
          </p:nvPr>
        </p:nvSpPr>
        <p:spPr>
          <a:xfrm>
            <a:off x="311700" y="1250050"/>
            <a:ext cx="7620300" cy="28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9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5"/>
              <a:buChar char="●"/>
            </a:pPr>
            <a:r>
              <a:rPr lang="en" sz="2305">
                <a:solidFill>
                  <a:schemeClr val="dk1"/>
                </a:solidFill>
              </a:rPr>
              <a:t>Keep doing what you can for accessibility in your position/role</a:t>
            </a:r>
            <a:endParaRPr sz="2305">
              <a:solidFill>
                <a:schemeClr val="dk1"/>
              </a:solidFill>
            </a:endParaRPr>
          </a:p>
          <a:p>
            <a:pPr indent="-3749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5"/>
              <a:buChar char="●"/>
            </a:pPr>
            <a:r>
              <a:rPr lang="en" sz="2305"/>
              <a:t>Keep Advocating and Educating</a:t>
            </a:r>
            <a:endParaRPr sz="2305"/>
          </a:p>
          <a:p>
            <a:pPr indent="-3749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5"/>
              <a:buChar char="●"/>
            </a:pPr>
            <a:r>
              <a:rPr lang="en" sz="2305"/>
              <a:t>Create your own network (institutionally &amp; cross </a:t>
            </a:r>
            <a:r>
              <a:rPr lang="en" sz="2305"/>
              <a:t>institutions</a:t>
            </a:r>
            <a:r>
              <a:rPr lang="en" sz="2305"/>
              <a:t>)</a:t>
            </a:r>
            <a:endParaRPr sz="2305"/>
          </a:p>
          <a:p>
            <a:pPr indent="-3749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5"/>
              <a:buChar char="●"/>
            </a:pPr>
            <a:r>
              <a:rPr lang="en" sz="2305"/>
              <a:t>Keep thinking what’s the next thing</a:t>
            </a:r>
            <a:endParaRPr sz="2305"/>
          </a:p>
        </p:txBody>
      </p:sp>
      <p:sp>
        <p:nvSpPr>
          <p:cNvPr id="137" name="Google Shape;137;p26"/>
          <p:cNvSpPr txBox="1"/>
          <p:nvPr/>
        </p:nvSpPr>
        <p:spPr>
          <a:xfrm>
            <a:off x="443525" y="3930175"/>
            <a:ext cx="78906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Lato"/>
                <a:ea typeface="Lato"/>
                <a:cs typeface="Lato"/>
                <a:sym typeface="Lato"/>
              </a:rPr>
              <a:t>Take Home: </a:t>
            </a:r>
            <a:endParaRPr b="1"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Lato"/>
                <a:ea typeface="Lato"/>
                <a:cs typeface="Lato"/>
                <a:sym typeface="Lato"/>
              </a:rPr>
              <a:t>Be the type of person who they will come to when they are ready.</a:t>
            </a:r>
            <a:endParaRPr sz="2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200"/>
              <a:t>What are things you do or have seen that non-executive admins can do to increase/promote digital </a:t>
            </a:r>
            <a:r>
              <a:rPr lang="en" sz="3200"/>
              <a:t>accessibility</a:t>
            </a:r>
            <a:r>
              <a:rPr lang="en" sz="3200"/>
              <a:t>? 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398350" y="1233175"/>
            <a:ext cx="3379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6</a:t>
            </a:r>
            <a:endParaRPr/>
          </a:p>
        </p:txBody>
      </p:sp>
      <p:sp>
        <p:nvSpPr>
          <p:cNvPr id="148" name="Google Shape;148;p28"/>
          <p:cNvSpPr txBox="1"/>
          <p:nvPr>
            <p:ph idx="1" type="subTitle"/>
          </p:nvPr>
        </p:nvSpPr>
        <p:spPr>
          <a:xfrm>
            <a:off x="292900" y="2803075"/>
            <a:ext cx="348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Action!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mittee sitting around a table in a discussion"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900" y="695550"/>
            <a:ext cx="4910250" cy="32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0" y="4220575"/>
            <a:ext cx="83070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(Planning is important, but always take some concrete action that improves accessibility)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 of errors declining from 750,000 to 409,339 in 3 months"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1" cy="55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265500" y="1233175"/>
            <a:ext cx="8486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Consistency is the secret </a:t>
            </a:r>
            <a:r>
              <a:rPr lang="en"/>
              <a:t>sauce</a:t>
            </a:r>
            <a:r>
              <a:rPr lang="en"/>
              <a:t> of web accessibility</a:t>
            </a:r>
            <a:endParaRPr/>
          </a:p>
        </p:txBody>
      </p:sp>
      <p:sp>
        <p:nvSpPr>
          <p:cNvPr id="161" name="Google Shape;161;p30"/>
          <p:cNvSpPr txBox="1"/>
          <p:nvPr>
            <p:ph idx="1" type="subTitle"/>
          </p:nvPr>
        </p:nvSpPr>
        <p:spPr>
          <a:xfrm>
            <a:off x="265500" y="2803075"/>
            <a:ext cx="85803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fun consistent activities I have seen in action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"/>
              <a:t>Brown Bag Lunch Sessions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311700" y="1562550"/>
            <a:ext cx="344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000"/>
              <a:t>Scheduled time to meet up and chat about accessibility</a:t>
            </a:r>
            <a:endParaRPr sz="3000"/>
          </a:p>
        </p:txBody>
      </p:sp>
      <p:pic>
        <p:nvPicPr>
          <p:cNvPr descr="Brown bag" id="168" name="Google Shape;168;p31"/>
          <p:cNvPicPr preferRelativeResize="0"/>
          <p:nvPr/>
        </p:nvPicPr>
        <p:blipFill rotWithShape="1">
          <a:blip r:embed="rId3">
            <a:alphaModFix/>
          </a:blip>
          <a:srcRect b="10597" l="0" r="0" t="15808"/>
          <a:stretch/>
        </p:blipFill>
        <p:spPr>
          <a:xfrm>
            <a:off x="5329675" y="925600"/>
            <a:ext cx="2981025" cy="32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Monthly Accessibility Focus</a:t>
            </a:r>
            <a:endParaRPr/>
          </a:p>
        </p:txBody>
      </p:sp>
      <p:sp>
        <p:nvSpPr>
          <p:cNvPr id="174" name="Google Shape;174;p32"/>
          <p:cNvSpPr txBox="1"/>
          <p:nvPr>
            <p:ph idx="1" type="body"/>
          </p:nvPr>
        </p:nvSpPr>
        <p:spPr>
          <a:xfrm>
            <a:off x="311700" y="4277700"/>
            <a:ext cx="8520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315"/>
              <a:t>need some ideas for topics?  (blog.pope.tech)</a:t>
            </a:r>
            <a:endParaRPr sz="7315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descr="Monthly Accessibility Focus with example topic of Alternative Text" id="175" name="Google Shape;175;p32"/>
          <p:cNvPicPr preferRelativeResize="0"/>
          <p:nvPr/>
        </p:nvPicPr>
        <p:blipFill rotWithShape="1">
          <a:blip r:embed="rId3">
            <a:alphaModFix/>
          </a:blip>
          <a:srcRect b="3" l="39106" r="757" t="61052"/>
          <a:stretch/>
        </p:blipFill>
        <p:spPr>
          <a:xfrm>
            <a:off x="215825" y="1017725"/>
            <a:ext cx="8616474" cy="26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207600"/>
            <a:ext cx="832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>
            <p:ph idx="1" type="body"/>
          </p:nvPr>
        </p:nvSpPr>
        <p:spPr>
          <a:xfrm>
            <a:off x="311700" y="1152475"/>
            <a:ext cx="471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213445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213445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213445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213445"/>
                </a:solidFill>
                <a:latin typeface="Lato Black"/>
                <a:ea typeface="Lato Black"/>
                <a:cs typeface="Lato Black"/>
                <a:sym typeface="Lato Black"/>
              </a:rPr>
              <a:t>Annual PDF Purge</a:t>
            </a:r>
            <a:endParaRPr sz="2700">
              <a:solidFill>
                <a:srgbClr val="213445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4572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700">
              <a:solidFill>
                <a:srgbClr val="213445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descr="no pdfs sign"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700" y="11701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"/>
              <a:t>Annual Accessibility Competition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11700" y="1562550"/>
            <a:ext cx="34479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how many of the fully automatically detectable errors you can get down to zero.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Start of month get baseline data. End of the month get result data.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descr="graph of results declining"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375" y="1197225"/>
            <a:ext cx="5029051" cy="30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Carrots first! </a:t>
            </a:r>
            <a:endParaRPr/>
          </a:p>
        </p:txBody>
      </p:sp>
      <p:pic>
        <p:nvPicPr>
          <p:cNvPr descr="bunch of carrots" id="194" name="Google Shape;1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026" y="972900"/>
            <a:ext cx="2200975" cy="32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5"/>
          <p:cNvSpPr txBox="1"/>
          <p:nvPr>
            <p:ph type="title"/>
          </p:nvPr>
        </p:nvSpPr>
        <p:spPr>
          <a:xfrm>
            <a:off x="4832400" y="3221300"/>
            <a:ext cx="3999900" cy="15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… but make sure people do understand 508 compliance is the law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30"/>
          </a:p>
        </p:txBody>
      </p:sp>
      <p:pic>
        <p:nvPicPr>
          <p:cNvPr descr="a stick" id="196" name="Google Shape;1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000" y="880400"/>
            <a:ext cx="3597226" cy="239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000"/>
              <a:t>What have other suggestions do you have? </a:t>
            </a:r>
            <a:endParaRPr sz="3000"/>
          </a:p>
        </p:txBody>
      </p:sp>
      <p:pic>
        <p:nvPicPr>
          <p:cNvPr descr="blank post-it notes" id="202" name="Google Shape;2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126" y="1929175"/>
            <a:ext cx="3984949" cy="26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(last)</a:t>
            </a:r>
            <a:endParaRPr/>
          </a:p>
        </p:txBody>
      </p:sp>
      <p:sp>
        <p:nvSpPr>
          <p:cNvPr id="208" name="Google Shape;208;p3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Always thinking what can I/we do next</a:t>
            </a:r>
            <a:endParaRPr/>
          </a:p>
        </p:txBody>
      </p:sp>
      <p:sp>
        <p:nvSpPr>
          <p:cNvPr id="209" name="Google Shape;209;p3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4406700" y="445025"/>
            <a:ext cx="442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Thoughts</a:t>
            </a:r>
            <a:endParaRPr/>
          </a:p>
        </p:txBody>
      </p:sp>
      <p:sp>
        <p:nvSpPr>
          <p:cNvPr id="215" name="Google Shape;215;p38"/>
          <p:cNvSpPr txBox="1"/>
          <p:nvPr>
            <p:ph idx="1" type="body"/>
          </p:nvPr>
        </p:nvSpPr>
        <p:spPr>
          <a:xfrm>
            <a:off x="4406675" y="1152475"/>
            <a:ext cx="4425600" cy="3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213445"/>
                </a:solidFill>
              </a:rPr>
              <a:t>Be committed to accessibility</a:t>
            </a:r>
            <a:endParaRPr sz="2700">
              <a:solidFill>
                <a:srgbClr val="21344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213445"/>
                </a:solidFill>
              </a:rPr>
              <a:t>Be consistent &amp; keep moving forward</a:t>
            </a:r>
            <a:endParaRPr sz="2700">
              <a:solidFill>
                <a:srgbClr val="21344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213445"/>
                </a:solidFill>
              </a:rPr>
              <a:t>Involve others</a:t>
            </a:r>
            <a:endParaRPr sz="2700">
              <a:solidFill>
                <a:srgbClr val="21344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213445"/>
                </a:solidFill>
              </a:rPr>
              <a:t>Look for what is next</a:t>
            </a:r>
            <a:endParaRPr sz="2700">
              <a:solidFill>
                <a:srgbClr val="21344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700">
                <a:solidFill>
                  <a:srgbClr val="213445"/>
                </a:solidFill>
              </a:rPr>
              <a:t>Honor the journey</a:t>
            </a:r>
            <a:endParaRPr sz="2700">
              <a:solidFill>
                <a:srgbClr val="213445"/>
              </a:solidFill>
            </a:endParaRPr>
          </a:p>
        </p:txBody>
      </p:sp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0"/>
            <a:ext cx="42147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1</a:t>
            </a:r>
            <a:endParaRPr/>
          </a:p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assume…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ope tech booth at educause 2022" id="79" name="Google Shape;79;p17"/>
          <p:cNvPicPr preferRelativeResize="0"/>
          <p:nvPr/>
        </p:nvPicPr>
        <p:blipFill rotWithShape="1">
          <a:blip r:embed="rId3">
            <a:alphaModFix/>
          </a:blip>
          <a:srcRect b="13376" l="0" r="0" t="-8650"/>
          <a:stretch/>
        </p:blipFill>
        <p:spPr>
          <a:xfrm>
            <a:off x="228600" y="-521225"/>
            <a:ext cx="8729615" cy="574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3445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902150" y="965025"/>
            <a:ext cx="751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</a:rPr>
              <a:t>Are your websites and Canvas courses accessible to students with </a:t>
            </a:r>
            <a:r>
              <a:rPr lang="en" sz="4600">
                <a:solidFill>
                  <a:schemeClr val="lt1"/>
                </a:solidFill>
              </a:rPr>
              <a:t>disabilities</a:t>
            </a:r>
            <a:r>
              <a:rPr lang="en" sz="4600">
                <a:solidFill>
                  <a:schemeClr val="lt1"/>
                </a:solidFill>
              </a:rPr>
              <a:t>?</a:t>
            </a:r>
            <a:endParaRPr sz="4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2 </a:t>
            </a:r>
            <a:endParaRPr/>
          </a:p>
        </p:txBody>
      </p:sp>
      <p:sp>
        <p:nvSpPr>
          <p:cNvPr id="90" name="Google Shape;90;p1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power of leadership buy-in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(Executive sponsor)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194650"/>
            <a:ext cx="83085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an Executive sponsor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0"/>
          <p:cNvSpPr txBox="1"/>
          <p:nvPr>
            <p:ph idx="1" type="body"/>
          </p:nvPr>
        </p:nvSpPr>
        <p:spPr>
          <a:xfrm>
            <a:off x="311700" y="1188175"/>
            <a:ext cx="82656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When the executive leaderships of the institution has chosen to embrace digital accessibility as part of their culture, things are much easier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Champion campus-wide policy and initiatives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Help get resources, tools, and personnel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Make introduction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Put accessibility on agendas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Approve trainings (internal and external)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Rally and enforce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3</a:t>
            </a:r>
            <a:endParaRPr/>
          </a:p>
        </p:txBody>
      </p:sp>
      <p:sp>
        <p:nvSpPr>
          <p:cNvPr id="102" name="Google Shape;102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</a:t>
            </a:r>
            <a:r>
              <a:rPr lang="en"/>
              <a:t> someone designated to “herd” the efforts</a:t>
            </a:r>
            <a:endParaRPr/>
          </a:p>
        </p:txBody>
      </p:sp>
      <p:pic>
        <p:nvPicPr>
          <p:cNvPr descr="a dog running through field"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076" y="662200"/>
            <a:ext cx="4325701" cy="34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265500" y="852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4</a:t>
            </a:r>
            <a:endParaRPr/>
          </a:p>
        </p:txBody>
      </p:sp>
      <p:sp>
        <p:nvSpPr>
          <p:cNvPr id="109" name="Google Shape;109;p22"/>
          <p:cNvSpPr txBox="1"/>
          <p:nvPr>
            <p:ph idx="1" type="subTitle"/>
          </p:nvPr>
        </p:nvSpPr>
        <p:spPr>
          <a:xfrm>
            <a:off x="265500" y="2422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142"/>
              <a:t>Think about partnerships/stakeholders across campus</a:t>
            </a:r>
            <a:endParaRPr sz="2142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142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142"/>
              <a:t>(involve everyone!)</a:t>
            </a:r>
            <a:endParaRPr sz="2142"/>
          </a:p>
        </p:txBody>
      </p:sp>
      <p:pic>
        <p:nvPicPr>
          <p:cNvPr descr="shadows of people in a group representing unknown potential people on campus who could be accessibility allies" id="110" name="Google Shape;110;p22"/>
          <p:cNvPicPr preferRelativeResize="0"/>
          <p:nvPr/>
        </p:nvPicPr>
        <p:blipFill rotWithShape="1">
          <a:blip r:embed="rId3">
            <a:alphaModFix/>
          </a:blip>
          <a:srcRect b="0" l="0" r="45229" t="26702"/>
          <a:stretch/>
        </p:blipFill>
        <p:spPr>
          <a:xfrm>
            <a:off x="4510775" y="522200"/>
            <a:ext cx="4220175" cy="37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e Tech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