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499" r:id="rId2"/>
    <p:sldId id="720" r:id="rId3"/>
    <p:sldId id="721" r:id="rId4"/>
    <p:sldId id="722" r:id="rId5"/>
    <p:sldId id="744" r:id="rId6"/>
    <p:sldId id="723" r:id="rId7"/>
    <p:sldId id="760" r:id="rId8"/>
    <p:sldId id="753" r:id="rId9"/>
    <p:sldId id="761" r:id="rId10"/>
    <p:sldId id="763" r:id="rId11"/>
    <p:sldId id="762" r:id="rId12"/>
    <p:sldId id="746" r:id="rId13"/>
    <p:sldId id="749" r:id="rId14"/>
    <p:sldId id="766" r:id="rId15"/>
    <p:sldId id="748" r:id="rId16"/>
    <p:sldId id="752" r:id="rId17"/>
    <p:sldId id="750" r:id="rId18"/>
    <p:sldId id="768" r:id="rId19"/>
    <p:sldId id="764" r:id="rId20"/>
    <p:sldId id="725" r:id="rId21"/>
    <p:sldId id="729" r:id="rId22"/>
    <p:sldId id="739" r:id="rId23"/>
    <p:sldId id="758" r:id="rId24"/>
    <p:sldId id="767" r:id="rId25"/>
    <p:sldId id="765" r:id="rId26"/>
    <p:sldId id="709"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A509A9B7-ECF6-8643-B729-C1A11516B197}">
          <p14:sldIdLst>
            <p14:sldId id="499"/>
            <p14:sldId id="720"/>
            <p14:sldId id="721"/>
            <p14:sldId id="722"/>
            <p14:sldId id="744"/>
            <p14:sldId id="723"/>
            <p14:sldId id="760"/>
            <p14:sldId id="753"/>
          </p14:sldIdLst>
        </p14:section>
        <p14:section name="Part 1: Defining the problem space" id="{DA239C84-4B6B-344F-846F-0D910FD7FEC6}">
          <p14:sldIdLst>
            <p14:sldId id="761"/>
            <p14:sldId id="763"/>
          </p14:sldIdLst>
        </p14:section>
        <p14:section name="Part 2: Exploring the problem space" id="{601B87B3-42A5-A043-8E59-0AD597F1C2BE}">
          <p14:sldIdLst>
            <p14:sldId id="762"/>
            <p14:sldId id="746"/>
            <p14:sldId id="749"/>
            <p14:sldId id="766"/>
            <p14:sldId id="748"/>
            <p14:sldId id="752"/>
            <p14:sldId id="750"/>
            <p14:sldId id="768"/>
          </p14:sldIdLst>
        </p14:section>
        <p14:section name="Part 3: Reviewing tasks and tools" id="{256C41EB-BC46-0046-8A80-6417A1A1C392}">
          <p14:sldIdLst>
            <p14:sldId id="764"/>
            <p14:sldId id="725"/>
            <p14:sldId id="729"/>
            <p14:sldId id="739"/>
            <p14:sldId id="758"/>
            <p14:sldId id="767"/>
          </p14:sldIdLst>
        </p14:section>
        <p14:section name="Summary" id="{A18AAD00-51AE-C645-93F5-6FDF49ADC66E}">
          <p14:sldIdLst>
            <p14:sldId id="765"/>
            <p14:sldId id="709"/>
          </p14:sldIdLst>
        </p14:section>
      </p14:sectionLst>
    </p:ex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8AC3C"/>
    <a:srgbClr val="FFFFE0"/>
    <a:srgbClr val="EAEAEA"/>
    <a:srgbClr val="45535D"/>
    <a:srgbClr val="0F424F"/>
    <a:srgbClr val="003E5F"/>
    <a:srgbClr val="19331F"/>
    <a:srgbClr val="18242C"/>
    <a:srgbClr val="203A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516" autoAdjust="0"/>
    <p:restoredTop sz="63476" autoAdjust="0"/>
  </p:normalViewPr>
  <p:slideViewPr>
    <p:cSldViewPr snapToGrid="0" snapToObjects="1" showGuides="1">
      <p:cViewPr varScale="1">
        <p:scale>
          <a:sx n="86" d="100"/>
          <a:sy n="86" d="100"/>
        </p:scale>
        <p:origin x="1584" y="19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20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00345-DE80-A943-A122-FEBBB4D7DB6E}" type="datetimeFigureOut">
              <a:rPr lang="en-US" smtClean="0"/>
              <a:t>11/17/21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A9802-9F63-1542-943B-15D39CCA0F16}" type="slidenum">
              <a:rPr lang="en-US" smtClean="0"/>
              <a:t>‹#›</a:t>
            </a:fld>
            <a:endParaRPr lang="en-US"/>
          </a:p>
        </p:txBody>
      </p:sp>
    </p:spTree>
    <p:extLst>
      <p:ext uri="{BB962C8B-B14F-4D97-AF65-F5344CB8AC3E}">
        <p14:creationId xmlns:p14="http://schemas.microsoft.com/office/powerpoint/2010/main" val="40874944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7A9802-9F63-1542-943B-15D39CCA0F16}" type="slidenum">
              <a:rPr lang="en-US" smtClean="0"/>
              <a:t>1</a:t>
            </a:fld>
            <a:endParaRPr lang="en-US"/>
          </a:p>
        </p:txBody>
      </p:sp>
    </p:spTree>
    <p:extLst>
      <p:ext uri="{BB962C8B-B14F-4D97-AF65-F5344CB8AC3E}">
        <p14:creationId xmlns:p14="http://schemas.microsoft.com/office/powerpoint/2010/main" val="380949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12</a:t>
            </a:fld>
            <a:endParaRPr lang="en-US"/>
          </a:p>
        </p:txBody>
      </p:sp>
    </p:spTree>
    <p:extLst>
      <p:ext uri="{BB962C8B-B14F-4D97-AF65-F5344CB8AC3E}">
        <p14:creationId xmlns:p14="http://schemas.microsoft.com/office/powerpoint/2010/main" val="1219966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13</a:t>
            </a:fld>
            <a:endParaRPr lang="en-US"/>
          </a:p>
        </p:txBody>
      </p:sp>
    </p:spTree>
    <p:extLst>
      <p:ext uri="{BB962C8B-B14F-4D97-AF65-F5344CB8AC3E}">
        <p14:creationId xmlns:p14="http://schemas.microsoft.com/office/powerpoint/2010/main" val="1071825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14</a:t>
            </a:fld>
            <a:endParaRPr lang="en-US"/>
          </a:p>
        </p:txBody>
      </p:sp>
    </p:spTree>
    <p:extLst>
      <p:ext uri="{BB962C8B-B14F-4D97-AF65-F5344CB8AC3E}">
        <p14:creationId xmlns:p14="http://schemas.microsoft.com/office/powerpoint/2010/main" val="2951990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15</a:t>
            </a:fld>
            <a:endParaRPr lang="en-US"/>
          </a:p>
        </p:txBody>
      </p:sp>
    </p:spTree>
    <p:extLst>
      <p:ext uri="{BB962C8B-B14F-4D97-AF65-F5344CB8AC3E}">
        <p14:creationId xmlns:p14="http://schemas.microsoft.com/office/powerpoint/2010/main" val="18111611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16</a:t>
            </a:fld>
            <a:endParaRPr lang="en-US"/>
          </a:p>
        </p:txBody>
      </p:sp>
    </p:spTree>
    <p:extLst>
      <p:ext uri="{BB962C8B-B14F-4D97-AF65-F5344CB8AC3E}">
        <p14:creationId xmlns:p14="http://schemas.microsoft.com/office/powerpoint/2010/main" val="1323992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17</a:t>
            </a:fld>
            <a:endParaRPr lang="en-US"/>
          </a:p>
        </p:txBody>
      </p:sp>
    </p:spTree>
    <p:extLst>
      <p:ext uri="{BB962C8B-B14F-4D97-AF65-F5344CB8AC3E}">
        <p14:creationId xmlns:p14="http://schemas.microsoft.com/office/powerpoint/2010/main" val="1355875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18</a:t>
            </a:fld>
            <a:endParaRPr lang="en-US"/>
          </a:p>
        </p:txBody>
      </p:sp>
    </p:spTree>
    <p:extLst>
      <p:ext uri="{BB962C8B-B14F-4D97-AF65-F5344CB8AC3E}">
        <p14:creationId xmlns:p14="http://schemas.microsoft.com/office/powerpoint/2010/main" val="4054363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19</a:t>
            </a:fld>
            <a:endParaRPr lang="en-US"/>
          </a:p>
        </p:txBody>
      </p:sp>
    </p:spTree>
    <p:extLst>
      <p:ext uri="{BB962C8B-B14F-4D97-AF65-F5344CB8AC3E}">
        <p14:creationId xmlns:p14="http://schemas.microsoft.com/office/powerpoint/2010/main" val="19642799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20</a:t>
            </a:fld>
            <a:endParaRPr lang="en-US"/>
          </a:p>
        </p:txBody>
      </p:sp>
    </p:spTree>
    <p:extLst>
      <p:ext uri="{BB962C8B-B14F-4D97-AF65-F5344CB8AC3E}">
        <p14:creationId xmlns:p14="http://schemas.microsoft.com/office/powerpoint/2010/main" val="4120879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21</a:t>
            </a:fld>
            <a:endParaRPr lang="en-US"/>
          </a:p>
        </p:txBody>
      </p:sp>
    </p:spTree>
    <p:extLst>
      <p:ext uri="{BB962C8B-B14F-4D97-AF65-F5344CB8AC3E}">
        <p14:creationId xmlns:p14="http://schemas.microsoft.com/office/powerpoint/2010/main" val="184545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a:t>
            </a:fld>
            <a:endParaRPr lang="en-US"/>
          </a:p>
        </p:txBody>
      </p:sp>
    </p:spTree>
    <p:extLst>
      <p:ext uri="{BB962C8B-B14F-4D97-AF65-F5344CB8AC3E}">
        <p14:creationId xmlns:p14="http://schemas.microsoft.com/office/powerpoint/2010/main" val="461271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22</a:t>
            </a:fld>
            <a:endParaRPr lang="en-US"/>
          </a:p>
        </p:txBody>
      </p:sp>
    </p:spTree>
    <p:extLst>
      <p:ext uri="{BB962C8B-B14F-4D97-AF65-F5344CB8AC3E}">
        <p14:creationId xmlns:p14="http://schemas.microsoft.com/office/powerpoint/2010/main" val="2608899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23</a:t>
            </a:fld>
            <a:endParaRPr lang="en-US"/>
          </a:p>
        </p:txBody>
      </p:sp>
    </p:spTree>
    <p:extLst>
      <p:ext uri="{BB962C8B-B14F-4D97-AF65-F5344CB8AC3E}">
        <p14:creationId xmlns:p14="http://schemas.microsoft.com/office/powerpoint/2010/main" val="2166154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24</a:t>
            </a:fld>
            <a:endParaRPr lang="en-US"/>
          </a:p>
        </p:txBody>
      </p:sp>
    </p:spTree>
    <p:extLst>
      <p:ext uri="{BB962C8B-B14F-4D97-AF65-F5344CB8AC3E}">
        <p14:creationId xmlns:p14="http://schemas.microsoft.com/office/powerpoint/2010/main" val="4105700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25</a:t>
            </a:fld>
            <a:endParaRPr lang="en-US"/>
          </a:p>
        </p:txBody>
      </p:sp>
    </p:spTree>
    <p:extLst>
      <p:ext uri="{BB962C8B-B14F-4D97-AF65-F5344CB8AC3E}">
        <p14:creationId xmlns:p14="http://schemas.microsoft.com/office/powerpoint/2010/main" val="857992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A9802-9F63-1542-943B-15D39CCA0F16}" type="slidenum">
              <a:rPr lang="en-US" smtClean="0"/>
              <a:t>26</a:t>
            </a:fld>
            <a:endParaRPr lang="en-US"/>
          </a:p>
        </p:txBody>
      </p:sp>
    </p:spTree>
    <p:extLst>
      <p:ext uri="{BB962C8B-B14F-4D97-AF65-F5344CB8AC3E}">
        <p14:creationId xmlns:p14="http://schemas.microsoft.com/office/powerpoint/2010/main" val="336862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3</a:t>
            </a:fld>
            <a:endParaRPr lang="en-US"/>
          </a:p>
        </p:txBody>
      </p:sp>
    </p:spTree>
    <p:extLst>
      <p:ext uri="{BB962C8B-B14F-4D97-AF65-F5344CB8AC3E}">
        <p14:creationId xmlns:p14="http://schemas.microsoft.com/office/powerpoint/2010/main" val="173833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4</a:t>
            </a:fld>
            <a:endParaRPr lang="en-US"/>
          </a:p>
        </p:txBody>
      </p:sp>
    </p:spTree>
    <p:extLst>
      <p:ext uri="{BB962C8B-B14F-4D97-AF65-F5344CB8AC3E}">
        <p14:creationId xmlns:p14="http://schemas.microsoft.com/office/powerpoint/2010/main" val="245436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5</a:t>
            </a:fld>
            <a:endParaRPr lang="en-US"/>
          </a:p>
        </p:txBody>
      </p:sp>
    </p:spTree>
    <p:extLst>
      <p:ext uri="{BB962C8B-B14F-4D97-AF65-F5344CB8AC3E}">
        <p14:creationId xmlns:p14="http://schemas.microsoft.com/office/powerpoint/2010/main" val="3868565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6</a:t>
            </a:fld>
            <a:endParaRPr lang="en-US"/>
          </a:p>
        </p:txBody>
      </p:sp>
    </p:spTree>
    <p:extLst>
      <p:ext uri="{BB962C8B-B14F-4D97-AF65-F5344CB8AC3E}">
        <p14:creationId xmlns:p14="http://schemas.microsoft.com/office/powerpoint/2010/main" val="314086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8</a:t>
            </a:fld>
            <a:endParaRPr lang="en-US"/>
          </a:p>
        </p:txBody>
      </p:sp>
    </p:spTree>
    <p:extLst>
      <p:ext uri="{BB962C8B-B14F-4D97-AF65-F5344CB8AC3E}">
        <p14:creationId xmlns:p14="http://schemas.microsoft.com/office/powerpoint/2010/main" val="2630082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10</a:t>
            </a:fld>
            <a:endParaRPr lang="en-US"/>
          </a:p>
        </p:txBody>
      </p:sp>
    </p:spTree>
    <p:extLst>
      <p:ext uri="{BB962C8B-B14F-4D97-AF65-F5344CB8AC3E}">
        <p14:creationId xmlns:p14="http://schemas.microsoft.com/office/powerpoint/2010/main" val="85190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7A9802-9F63-1542-943B-15D39CCA0F16}" type="slidenum">
              <a:rPr lang="en-US" smtClean="0"/>
              <a:t>11</a:t>
            </a:fld>
            <a:endParaRPr lang="en-US"/>
          </a:p>
        </p:txBody>
      </p:sp>
    </p:spTree>
    <p:extLst>
      <p:ext uri="{BB962C8B-B14F-4D97-AF65-F5344CB8AC3E}">
        <p14:creationId xmlns:p14="http://schemas.microsoft.com/office/powerpoint/2010/main" val="861985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97829"/>
            <a:ext cx="8229600" cy="1102519"/>
          </a:xfrm>
        </p:spPr>
        <p:txBody>
          <a:bodyPr>
            <a:noAutofit/>
          </a:bodyPr>
          <a:lstStyle>
            <a:lvl1pPr algn="l">
              <a:defRPr sz="3400">
                <a:latin typeface="+mj-lt"/>
                <a:cs typeface="Myriad Pro"/>
              </a:defRPr>
            </a:lvl1pPr>
          </a:lstStyle>
          <a:p>
            <a:r>
              <a:rPr lang="en-US" dirty="0"/>
              <a:t>Click to edit Master title style</a:t>
            </a:r>
          </a:p>
        </p:txBody>
      </p:sp>
      <p:sp>
        <p:nvSpPr>
          <p:cNvPr id="3" name="Subtitle 2"/>
          <p:cNvSpPr>
            <a:spLocks noGrp="1"/>
          </p:cNvSpPr>
          <p:nvPr>
            <p:ph type="subTitle" idx="1"/>
          </p:nvPr>
        </p:nvSpPr>
        <p:spPr>
          <a:xfrm>
            <a:off x="457200" y="2857500"/>
            <a:ext cx="8229600" cy="1012380"/>
          </a:xfrm>
        </p:spPr>
        <p:txBody>
          <a:bodyPr>
            <a:noAutofit/>
          </a:bodyPr>
          <a:lstStyle>
            <a:lvl1pPr marL="0" indent="0" algn="l">
              <a:buNone/>
              <a:defRPr sz="240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114815815"/>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400">
                <a:latin typeface="+mj-lt"/>
                <a:cs typeface="Myriad Pro"/>
              </a:defRPr>
            </a:lvl1pPr>
          </a:lstStyle>
          <a:p>
            <a:r>
              <a:rPr lang="en-US" dirty="0"/>
              <a:t>Click to edit Master title style</a:t>
            </a:r>
          </a:p>
        </p:txBody>
      </p:sp>
      <p:sp>
        <p:nvSpPr>
          <p:cNvPr id="3" name="Content Placeholder 2"/>
          <p:cNvSpPr>
            <a:spLocks noGrp="1"/>
          </p:cNvSpPr>
          <p:nvPr>
            <p:ph idx="1"/>
          </p:nvPr>
        </p:nvSpPr>
        <p:spPr>
          <a:xfrm>
            <a:off x="457200" y="1073769"/>
            <a:ext cx="8229600" cy="3336866"/>
          </a:xfrm>
        </p:spPr>
        <p:txBody>
          <a:bodyPr>
            <a:no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435818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6042"/>
            <a:ext cx="8229600" cy="4377765"/>
          </a:xfrm>
        </p:spPr>
        <p:txBody>
          <a:bodyPr anchor="ctr" anchorCtr="0">
            <a:noAutofit/>
          </a:bodyPr>
          <a:lstStyle>
            <a:lvl1pPr algn="l">
              <a:defRPr sz="3200" b="0" i="0" cap="none">
                <a:latin typeface="Cambria" panose="02040503050406030204" pitchFamily="18" charset="0"/>
                <a:cs typeface="Cambria" panose="02040503050406030204" pitchFamily="18" charset="0"/>
              </a:defRPr>
            </a:lvl1pPr>
          </a:lstStyle>
          <a:p>
            <a:r>
              <a:rPr lang="en-US" dirty="0"/>
              <a:t>Click to edit master title style</a:t>
            </a:r>
          </a:p>
        </p:txBody>
      </p:sp>
    </p:spTree>
    <p:extLst>
      <p:ext uri="{BB962C8B-B14F-4D97-AF65-F5344CB8AC3E}">
        <p14:creationId xmlns:p14="http://schemas.microsoft.com/office/powerpoint/2010/main" val="3106719438"/>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29326" y="802105"/>
            <a:ext cx="5815263" cy="3958527"/>
          </a:xfrm>
        </p:spPr>
        <p:txBody>
          <a:bodyPr anchor="t" anchorCtr="0">
            <a:noAutofit/>
          </a:bodyPr>
          <a:lstStyle>
            <a:lvl1pPr algn="l">
              <a:defRPr sz="2400" b="0" i="0" cap="none">
                <a:latin typeface="Cambria" panose="02040503050406030204" pitchFamily="18" charset="0"/>
                <a:cs typeface="Cambria" panose="02040503050406030204" pitchFamily="18" charset="0"/>
              </a:defRPr>
            </a:lvl1pPr>
          </a:lstStyle>
          <a:p>
            <a:r>
              <a:rPr lang="en-US" dirty="0"/>
              <a:t>Click to edit master title style</a:t>
            </a:r>
          </a:p>
        </p:txBody>
      </p:sp>
      <p:sp>
        <p:nvSpPr>
          <p:cNvPr id="4" name="TextBox 3">
            <a:extLst>
              <a:ext uri="{FF2B5EF4-FFF2-40B4-BE49-F238E27FC236}">
                <a16:creationId xmlns:a16="http://schemas.microsoft.com/office/drawing/2014/main" id="{87A37998-7A81-E445-9F91-EB707412CB9D}"/>
              </a:ext>
            </a:extLst>
          </p:cNvPr>
          <p:cNvSpPr txBox="1"/>
          <p:nvPr userDrawn="1"/>
        </p:nvSpPr>
        <p:spPr>
          <a:xfrm>
            <a:off x="545432" y="382867"/>
            <a:ext cx="1483894" cy="3170099"/>
          </a:xfrm>
          <a:prstGeom prst="rect">
            <a:avLst/>
          </a:prstGeom>
          <a:noFill/>
        </p:spPr>
        <p:txBody>
          <a:bodyPr wrap="square" rtlCol="0">
            <a:spAutoFit/>
          </a:bodyPr>
          <a:lstStyle/>
          <a:p>
            <a:r>
              <a:rPr lang="en-US" sz="20000" b="1" i="0" dirty="0">
                <a:solidFill>
                  <a:schemeClr val="tx2">
                    <a:lumMod val="20000"/>
                    <a:lumOff val="80000"/>
                  </a:schemeClr>
                </a:solidFill>
                <a:latin typeface="Minion Pro" panose="02040503050201020203" pitchFamily="18" charset="0"/>
              </a:rPr>
              <a:t>“</a:t>
            </a:r>
          </a:p>
        </p:txBody>
      </p:sp>
    </p:spTree>
    <p:extLst>
      <p:ext uri="{BB962C8B-B14F-4D97-AF65-F5344CB8AC3E}">
        <p14:creationId xmlns:p14="http://schemas.microsoft.com/office/powerpoint/2010/main" val="247019237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02F5AF-0EB5-CD47-9D53-D8A7E3F07B7F}"/>
              </a:ext>
            </a:extLst>
          </p:cNvPr>
          <p:cNvSpPr>
            <a:spLocks noGrp="1"/>
          </p:cNvSpPr>
          <p:nvPr>
            <p:ph type="title"/>
          </p:nvPr>
        </p:nvSpPr>
        <p:spPr/>
        <p:txBody>
          <a:bodyPr>
            <a:normAutofit/>
          </a:bodyPr>
          <a:lstStyle>
            <a:lvl1pPr>
              <a:defRPr sz="3400"/>
            </a:lvl1pPr>
          </a:lstStyle>
          <a:p>
            <a:r>
              <a:rPr lang="en-US" dirty="0"/>
              <a:t>Click to edit Master title style</a:t>
            </a:r>
          </a:p>
        </p:txBody>
      </p:sp>
    </p:spTree>
    <p:extLst>
      <p:ext uri="{BB962C8B-B14F-4D97-AF65-F5344CB8AC3E}">
        <p14:creationId xmlns:p14="http://schemas.microsoft.com/office/powerpoint/2010/main" val="4254246390"/>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29095"/>
            <a:ext cx="8229600" cy="35146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5350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7" r:id="rId4"/>
    <p:sldLayoutId id="2147483655" r:id="rId5"/>
  </p:sldLayoutIdLst>
  <mc:AlternateContent xmlns:mc="http://schemas.openxmlformats.org/markup-compatibility/2006" xmlns:p14="http://schemas.microsoft.com/office/powerpoint/2010/main">
    <mc:Choice Requires="p14">
      <p:transition spd="med" p14:dur="700" advClick="0">
        <p:fade/>
      </p:transition>
    </mc:Choice>
    <mc:Fallback xmlns="">
      <p:transition xmlns:p14="http://schemas.microsoft.com/office/powerpoint/2010/main" spd="med" advClick="0">
        <p:fade/>
      </p:transition>
    </mc:Fallback>
  </mc:AlternateContent>
  <p:hf sldNum="0" hdr="0" dt="0"/>
  <p:txStyles>
    <p:titleStyle>
      <a:lvl1pPr algn="l" defTabSz="457200" rtl="0" eaLnBrk="1" latinLnBrk="0" hangingPunct="1">
        <a:spcBef>
          <a:spcPct val="0"/>
        </a:spcBef>
        <a:buNone/>
        <a:defRPr sz="3800" kern="1200">
          <a:solidFill>
            <a:schemeClr val="tx1"/>
          </a:solidFill>
          <a:latin typeface="+mj-lt"/>
          <a:ea typeface="+mj-ea"/>
          <a:cs typeface="Myriad Pro"/>
        </a:defRPr>
      </a:lvl1pPr>
    </p:titleStyle>
    <p:bodyStyle>
      <a:lvl1pPr marL="342900" indent="-342900" algn="l" defTabSz="457200" rtl="0" eaLnBrk="1" latinLnBrk="0" hangingPunct="1">
        <a:spcBef>
          <a:spcPct val="20000"/>
        </a:spcBef>
        <a:buFont typeface="Arial"/>
        <a:buChar char="•"/>
        <a:defRPr sz="2400" kern="1200">
          <a:solidFill>
            <a:srgbClr val="000000"/>
          </a:solidFill>
          <a:latin typeface="+mn-lt"/>
          <a:ea typeface="+mn-ea"/>
          <a:cs typeface="Myriad Pro"/>
        </a:defRPr>
      </a:lvl1pPr>
      <a:lvl2pPr marL="742950" indent="-285750" algn="l" defTabSz="457200" rtl="0" eaLnBrk="1" latinLnBrk="0" hangingPunct="1">
        <a:spcBef>
          <a:spcPct val="20000"/>
        </a:spcBef>
        <a:buFont typeface="Arial"/>
        <a:buChar char="–"/>
        <a:defRPr sz="2400" kern="1200">
          <a:solidFill>
            <a:srgbClr val="000000"/>
          </a:solidFill>
          <a:latin typeface="+mn-lt"/>
          <a:ea typeface="+mn-ea"/>
          <a:cs typeface="Myriad Pro"/>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yriad Pro"/>
        </a:defRPr>
      </a:lvl3pPr>
      <a:lvl4pPr marL="1600200" indent="-228600" algn="l" defTabSz="457200" rtl="0" eaLnBrk="1" latinLnBrk="0" hangingPunct="1">
        <a:spcBef>
          <a:spcPct val="20000"/>
        </a:spcBef>
        <a:buFont typeface="Arial"/>
        <a:buChar char="–"/>
        <a:defRPr sz="2400" kern="1200">
          <a:solidFill>
            <a:srgbClr val="000000"/>
          </a:solidFill>
          <a:latin typeface="+mn-lt"/>
          <a:ea typeface="+mn-ea"/>
          <a:cs typeface="Myriad Pro"/>
        </a:defRPr>
      </a:lvl4pPr>
      <a:lvl5pPr marL="2057400" indent="-228600" algn="l" defTabSz="457200" rtl="0" eaLnBrk="1" latinLnBrk="0" hangingPunct="1">
        <a:spcBef>
          <a:spcPct val="20000"/>
        </a:spcBef>
        <a:buFont typeface="Arial"/>
        <a:buChar char="»"/>
        <a:defRPr sz="2400" kern="1200">
          <a:solidFill>
            <a:srgbClr val="000000"/>
          </a:solidFill>
          <a:latin typeface="+mn-lt"/>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accessibleux.wordpress.com/manifesto/"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tsi.org/deliver/etsi_en/301500_301599/301549/03.02.01_60/en_301549v030201p.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www.access-board.gov/ict/#chapter-3-functional-performance-criteri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www.iso.org/obp/ui#iso:std:iso-iec:30071:-1:ed-1:v1:e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cm.org/code-of-ethic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sz="3800" dirty="0"/>
              <a:t>People-First Design</a:t>
            </a:r>
            <a:br>
              <a:rPr lang="en-US" dirty="0"/>
            </a:br>
            <a:r>
              <a:rPr lang="en-US" sz="3200" dirty="0"/>
              <a:t>Prioritizing People in Our Accessibility Practice</a:t>
            </a:r>
          </a:p>
        </p:txBody>
      </p:sp>
      <p:sp>
        <p:nvSpPr>
          <p:cNvPr id="7" name="Subtitle 6"/>
          <p:cNvSpPr>
            <a:spLocks noGrp="1"/>
          </p:cNvSpPr>
          <p:nvPr>
            <p:ph type="subTitle" idx="1"/>
          </p:nvPr>
        </p:nvSpPr>
        <p:spPr>
          <a:xfrm>
            <a:off x="457200" y="3043238"/>
            <a:ext cx="8229600" cy="826642"/>
          </a:xfrm>
        </p:spPr>
        <p:txBody>
          <a:bodyPr/>
          <a:lstStyle/>
          <a:p>
            <a:pPr algn="ctr"/>
            <a:r>
              <a:rPr lang="en-US" dirty="0"/>
              <a:t>Sarah Horton, @</a:t>
            </a:r>
            <a:r>
              <a:rPr lang="en-US" dirty="0" err="1"/>
              <a:t>gradualclearing</a:t>
            </a:r>
            <a:endParaRPr lang="en-US" dirty="0"/>
          </a:p>
        </p:txBody>
      </p:sp>
    </p:spTree>
    <p:extLst>
      <p:ext uri="{BB962C8B-B14F-4D97-AF65-F5344CB8AC3E}">
        <p14:creationId xmlns:p14="http://schemas.microsoft.com/office/powerpoint/2010/main" val="31248184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F1E4B8-96F3-A241-ACF3-5569E6124FFD}"/>
              </a:ext>
            </a:extLst>
          </p:cNvPr>
          <p:cNvSpPr>
            <a:spLocks noGrp="1"/>
          </p:cNvSpPr>
          <p:nvPr>
            <p:ph type="title"/>
          </p:nvPr>
        </p:nvSpPr>
        <p:spPr/>
        <p:txBody>
          <a:bodyPr/>
          <a:lstStyle/>
          <a:p>
            <a:r>
              <a:rPr lang="en-US" dirty="0"/>
              <a:t>Defining the Problem Space — Recap</a:t>
            </a:r>
          </a:p>
        </p:txBody>
      </p:sp>
      <p:sp>
        <p:nvSpPr>
          <p:cNvPr id="6" name="Content Placeholder 5">
            <a:extLst>
              <a:ext uri="{FF2B5EF4-FFF2-40B4-BE49-F238E27FC236}">
                <a16:creationId xmlns:a16="http://schemas.microsoft.com/office/drawing/2014/main" id="{734741E3-2263-1F41-BA12-ADCDC15101EA}"/>
              </a:ext>
            </a:extLst>
          </p:cNvPr>
          <p:cNvSpPr>
            <a:spLocks noGrp="1"/>
          </p:cNvSpPr>
          <p:nvPr>
            <p:ph idx="1"/>
          </p:nvPr>
        </p:nvSpPr>
        <p:spPr/>
        <p:txBody>
          <a:bodyPr/>
          <a:lstStyle/>
          <a:p>
            <a:r>
              <a:rPr lang="en-US" dirty="0"/>
              <a:t>Focusing on people is difficult because…</a:t>
            </a:r>
          </a:p>
          <a:p>
            <a:r>
              <a:rPr lang="en-US" dirty="0"/>
              <a:t>Problems caused by not focusing on people are…</a:t>
            </a:r>
          </a:p>
        </p:txBody>
      </p:sp>
    </p:spTree>
    <p:extLst>
      <p:ext uri="{BB962C8B-B14F-4D97-AF65-F5344CB8AC3E}">
        <p14:creationId xmlns:p14="http://schemas.microsoft.com/office/powerpoint/2010/main" val="1798299608"/>
      </p:ext>
    </p:extLst>
  </p:cSld>
  <p:clrMapOvr>
    <a:masterClrMapping/>
  </p:clrMapOvr>
  <p:transition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B6B820-BEB5-854E-B55F-70B719B1E950}"/>
              </a:ext>
            </a:extLst>
          </p:cNvPr>
          <p:cNvSpPr>
            <a:spLocks noGrp="1"/>
          </p:cNvSpPr>
          <p:nvPr>
            <p:ph type="ctrTitle"/>
          </p:nvPr>
        </p:nvSpPr>
        <p:spPr/>
        <p:txBody>
          <a:bodyPr/>
          <a:lstStyle/>
          <a:p>
            <a:r>
              <a:rPr lang="en-US" dirty="0"/>
              <a:t>Part 2: Exploring the problem space</a:t>
            </a:r>
          </a:p>
        </p:txBody>
      </p:sp>
      <p:sp>
        <p:nvSpPr>
          <p:cNvPr id="7" name="Subtitle 6">
            <a:extLst>
              <a:ext uri="{FF2B5EF4-FFF2-40B4-BE49-F238E27FC236}">
                <a16:creationId xmlns:a16="http://schemas.microsoft.com/office/drawing/2014/main" id="{AE176160-BE1E-8D47-B755-4501B2093C6D}"/>
              </a:ext>
            </a:extLst>
          </p:cNvPr>
          <p:cNvSpPr>
            <a:spLocks noGrp="1"/>
          </p:cNvSpPr>
          <p:nvPr>
            <p:ph type="subTitle" idx="1"/>
          </p:nvPr>
        </p:nvSpPr>
        <p:spPr>
          <a:xfrm>
            <a:off x="457200" y="2857499"/>
            <a:ext cx="8229600" cy="1579589"/>
          </a:xfrm>
        </p:spPr>
        <p:txBody>
          <a:bodyPr/>
          <a:lstStyle/>
          <a:p>
            <a:pPr marL="354013" indent="-354013">
              <a:buFont typeface="Arial" panose="020B0604020202020204" pitchFamily="34" charset="0"/>
              <a:buChar char="•"/>
            </a:pPr>
            <a:r>
              <a:rPr lang="en-US" dirty="0"/>
              <a:t>What are analogous problem spaces and tipping points?</a:t>
            </a:r>
          </a:p>
          <a:p>
            <a:pPr marL="354013" indent="-354013">
              <a:buFont typeface="Arial" panose="020B0604020202020204" pitchFamily="34" charset="0"/>
              <a:buChar char="•"/>
            </a:pPr>
            <a:r>
              <a:rPr lang="en-US" dirty="0"/>
              <a:t>Can we use these as models for people-first design?</a:t>
            </a:r>
          </a:p>
        </p:txBody>
      </p:sp>
    </p:spTree>
    <p:extLst>
      <p:ext uri="{BB962C8B-B14F-4D97-AF65-F5344CB8AC3E}">
        <p14:creationId xmlns:p14="http://schemas.microsoft.com/office/powerpoint/2010/main" val="2783319058"/>
      </p:ext>
    </p:extLst>
  </p:cSld>
  <p:clrMapOvr>
    <a:masterClrMapping/>
  </p:clrMapOvr>
  <p:transition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63F07-B81C-524E-AE81-B7392916A7E3}"/>
              </a:ext>
            </a:extLst>
          </p:cNvPr>
          <p:cNvSpPr>
            <a:spLocks noGrp="1"/>
          </p:cNvSpPr>
          <p:nvPr>
            <p:ph type="title"/>
          </p:nvPr>
        </p:nvSpPr>
        <p:spPr/>
        <p:txBody>
          <a:bodyPr/>
          <a:lstStyle/>
          <a:p>
            <a:r>
              <a:rPr lang="en-US" dirty="0"/>
              <a:t>Web Standards (1998)</a:t>
            </a:r>
          </a:p>
        </p:txBody>
      </p:sp>
      <p:sp>
        <p:nvSpPr>
          <p:cNvPr id="3" name="Content Placeholder 2">
            <a:extLst>
              <a:ext uri="{FF2B5EF4-FFF2-40B4-BE49-F238E27FC236}">
                <a16:creationId xmlns:a16="http://schemas.microsoft.com/office/drawing/2014/main" id="{ADBDDC15-E84F-5C49-9A4D-E895DB8FDD52}"/>
              </a:ext>
            </a:extLst>
          </p:cNvPr>
          <p:cNvSpPr>
            <a:spLocks noGrp="1"/>
          </p:cNvSpPr>
          <p:nvPr>
            <p:ph idx="1"/>
          </p:nvPr>
        </p:nvSpPr>
        <p:spPr/>
        <p:txBody>
          <a:bodyPr/>
          <a:lstStyle/>
          <a:p>
            <a:r>
              <a:rPr lang="en-US" dirty="0"/>
              <a:t>Context: No uniform support for web standards</a:t>
            </a:r>
          </a:p>
          <a:p>
            <a:r>
              <a:rPr lang="en-US" dirty="0"/>
              <a:t>Problems: Developing </a:t>
            </a:r>
            <a:r>
              <a:rPr lang="en-US" b="1" dirty="0"/>
              <a:t>robust</a:t>
            </a:r>
            <a:r>
              <a:rPr lang="en-US" dirty="0"/>
              <a:t> websites and applications unnecessarily difficult and expensive</a:t>
            </a:r>
          </a:p>
          <a:p>
            <a:pPr lvl="1"/>
            <a:r>
              <a:rPr lang="en-US" dirty="0"/>
              <a:t>Hacks such as layout tables and spacer gifs</a:t>
            </a:r>
          </a:p>
          <a:p>
            <a:pPr lvl="1"/>
            <a:r>
              <a:rPr lang="en-US" dirty="0"/>
              <a:t>Different documents for different browsers</a:t>
            </a:r>
          </a:p>
          <a:p>
            <a:r>
              <a:rPr lang="en-US" dirty="0"/>
              <a:t>Solutions: Develop to standards, pressure browser makers to support standards</a:t>
            </a:r>
          </a:p>
        </p:txBody>
      </p:sp>
    </p:spTree>
    <p:extLst>
      <p:ext uri="{BB962C8B-B14F-4D97-AF65-F5344CB8AC3E}">
        <p14:creationId xmlns:p14="http://schemas.microsoft.com/office/powerpoint/2010/main" val="2811462363"/>
      </p:ext>
    </p:extLst>
  </p:cSld>
  <p:clrMapOvr>
    <a:masterClrMapping/>
  </p:clrMapOvr>
  <p:transition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1D7E-971F-334C-988B-96FA6D87EACB}"/>
              </a:ext>
            </a:extLst>
          </p:cNvPr>
          <p:cNvSpPr>
            <a:spLocks noGrp="1"/>
          </p:cNvSpPr>
          <p:nvPr>
            <p:ph type="title"/>
          </p:nvPr>
        </p:nvSpPr>
        <p:spPr/>
        <p:txBody>
          <a:bodyPr/>
          <a:lstStyle/>
          <a:p>
            <a:r>
              <a:rPr lang="en-US" dirty="0"/>
              <a:t>Mobile First (2009)</a:t>
            </a:r>
          </a:p>
        </p:txBody>
      </p:sp>
      <p:sp>
        <p:nvSpPr>
          <p:cNvPr id="3" name="Content Placeholder 2">
            <a:extLst>
              <a:ext uri="{FF2B5EF4-FFF2-40B4-BE49-F238E27FC236}">
                <a16:creationId xmlns:a16="http://schemas.microsoft.com/office/drawing/2014/main" id="{BD635209-B2B5-7244-A5BB-EB9A52BD27CC}"/>
              </a:ext>
            </a:extLst>
          </p:cNvPr>
          <p:cNvSpPr>
            <a:spLocks noGrp="1"/>
          </p:cNvSpPr>
          <p:nvPr>
            <p:ph idx="1"/>
          </p:nvPr>
        </p:nvSpPr>
        <p:spPr/>
        <p:txBody>
          <a:bodyPr/>
          <a:lstStyle/>
          <a:p>
            <a:r>
              <a:rPr lang="en-US" dirty="0"/>
              <a:t>Context: “Explosion” in use of mobile devices </a:t>
            </a:r>
          </a:p>
          <a:p>
            <a:r>
              <a:rPr lang="en-US" dirty="0"/>
              <a:t>Problems: Developing </a:t>
            </a:r>
            <a:r>
              <a:rPr lang="en-US" b="1" dirty="0"/>
              <a:t>mobile</a:t>
            </a:r>
            <a:r>
              <a:rPr lang="en-US" dirty="0"/>
              <a:t> websites and applications unnecessarily difficult and expensive</a:t>
            </a:r>
          </a:p>
          <a:p>
            <a:pPr lvl="1"/>
            <a:r>
              <a:rPr lang="en-US" dirty="0"/>
              <a:t>Workarounds, hiding content and functionality </a:t>
            </a:r>
          </a:p>
          <a:p>
            <a:pPr lvl="1"/>
            <a:r>
              <a:rPr lang="en-US" dirty="0"/>
              <a:t>Different documents for desktop and mobiles</a:t>
            </a:r>
          </a:p>
          <a:p>
            <a:r>
              <a:rPr lang="en-US" dirty="0"/>
              <a:t>Solutions: Start with mobile, design for what matters most</a:t>
            </a:r>
          </a:p>
        </p:txBody>
      </p:sp>
    </p:spTree>
    <p:extLst>
      <p:ext uri="{BB962C8B-B14F-4D97-AF65-F5344CB8AC3E}">
        <p14:creationId xmlns:p14="http://schemas.microsoft.com/office/powerpoint/2010/main" val="1469993953"/>
      </p:ext>
    </p:extLst>
  </p:cSld>
  <p:clrMapOvr>
    <a:masterClrMapping/>
  </p:clrMapOvr>
  <p:transition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391C-24CF-CA4C-B98F-B02977D18434}"/>
              </a:ext>
            </a:extLst>
          </p:cNvPr>
          <p:cNvSpPr>
            <a:spLocks noGrp="1"/>
          </p:cNvSpPr>
          <p:nvPr>
            <p:ph type="title"/>
          </p:nvPr>
        </p:nvSpPr>
        <p:spPr/>
        <p:txBody>
          <a:bodyPr/>
          <a:lstStyle/>
          <a:p>
            <a:r>
              <a:rPr lang="en-US" dirty="0"/>
              <a:t>Radical Accessibility (2016)</a:t>
            </a:r>
          </a:p>
        </p:txBody>
      </p:sp>
      <p:sp>
        <p:nvSpPr>
          <p:cNvPr id="3" name="Content Placeholder 2">
            <a:extLst>
              <a:ext uri="{FF2B5EF4-FFF2-40B4-BE49-F238E27FC236}">
                <a16:creationId xmlns:a16="http://schemas.microsoft.com/office/drawing/2014/main" id="{57615C8F-E70E-AD47-86D5-AA369BF1C4BA}"/>
              </a:ext>
            </a:extLst>
          </p:cNvPr>
          <p:cNvSpPr>
            <a:spLocks noGrp="1"/>
          </p:cNvSpPr>
          <p:nvPr>
            <p:ph idx="1"/>
          </p:nvPr>
        </p:nvSpPr>
        <p:spPr/>
        <p:txBody>
          <a:bodyPr/>
          <a:lstStyle/>
          <a:p>
            <a:pPr marL="0" indent="0">
              <a:buNone/>
            </a:pPr>
            <a:r>
              <a:rPr lang="en-US" dirty="0"/>
              <a:t>Designing for People: Exploring radical accessibility for lasting change (CSUN 2016, with David Sloan)</a:t>
            </a:r>
          </a:p>
          <a:p>
            <a:r>
              <a:rPr lang="en-US" dirty="0"/>
              <a:t>What if we prioritize people with disabilities when making design decisions?</a:t>
            </a:r>
          </a:p>
          <a:p>
            <a:r>
              <a:rPr lang="en-US" dirty="0"/>
              <a:t>What if accessibility was integrated into training and education programs? (in comparison to be treated as a stand-alone topic)</a:t>
            </a:r>
          </a:p>
          <a:p>
            <a:r>
              <a:rPr lang="en-US" dirty="0"/>
              <a:t>What if accessibility investment was focused on new products rather than fixing existing ones?</a:t>
            </a:r>
          </a:p>
        </p:txBody>
      </p:sp>
    </p:spTree>
    <p:extLst>
      <p:ext uri="{BB962C8B-B14F-4D97-AF65-F5344CB8AC3E}">
        <p14:creationId xmlns:p14="http://schemas.microsoft.com/office/powerpoint/2010/main" val="99239237"/>
      </p:ext>
    </p:extLst>
  </p:cSld>
  <p:clrMapOvr>
    <a:masterClrMapping/>
  </p:clrMapOvr>
  <p:transition advClick="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35B9A-44A5-014A-A832-143AC56F0711}"/>
              </a:ext>
            </a:extLst>
          </p:cNvPr>
          <p:cNvSpPr>
            <a:spLocks noGrp="1"/>
          </p:cNvSpPr>
          <p:nvPr>
            <p:ph type="title"/>
          </p:nvPr>
        </p:nvSpPr>
        <p:spPr>
          <a:xfrm>
            <a:off x="2029326" y="802105"/>
            <a:ext cx="5815263" cy="3958527"/>
          </a:xfrm>
        </p:spPr>
        <p:txBody>
          <a:bodyPr/>
          <a:lstStyle/>
          <a:p>
            <a:r>
              <a:rPr lang="en-US" sz="3200" dirty="0"/>
              <a:t>Look at the world around you. It may seem like an immovable, implacable place. It is not. With the slightest push — in just the right place — it can be tipped.</a:t>
            </a:r>
            <a:br>
              <a:rPr lang="en-US" sz="3200" dirty="0"/>
            </a:br>
            <a:br>
              <a:rPr lang="en-US" dirty="0"/>
            </a:br>
            <a:r>
              <a:rPr lang="en-US" dirty="0"/>
              <a:t>— </a:t>
            </a:r>
            <a:r>
              <a:rPr lang="en-US" sz="2400" dirty="0"/>
              <a:t>Malcolm Gladwell, </a:t>
            </a:r>
            <a:r>
              <a:rPr lang="en-US" sz="2400" i="1" dirty="0"/>
              <a:t>The Tipping Point: How Little Things Can Make a Big Difference</a:t>
            </a:r>
          </a:p>
        </p:txBody>
      </p:sp>
    </p:spTree>
    <p:extLst>
      <p:ext uri="{BB962C8B-B14F-4D97-AF65-F5344CB8AC3E}">
        <p14:creationId xmlns:p14="http://schemas.microsoft.com/office/powerpoint/2010/main" val="3581935719"/>
      </p:ext>
    </p:extLst>
  </p:cSld>
  <p:clrMapOvr>
    <a:masterClrMapping/>
  </p:clrMapOvr>
  <p:transition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7EC86-C455-A541-8D4D-34631C94961B}"/>
              </a:ext>
            </a:extLst>
          </p:cNvPr>
          <p:cNvSpPr>
            <a:spLocks noGrp="1"/>
          </p:cNvSpPr>
          <p:nvPr>
            <p:ph type="title"/>
          </p:nvPr>
        </p:nvSpPr>
        <p:spPr/>
        <p:txBody>
          <a:bodyPr/>
          <a:lstStyle/>
          <a:p>
            <a:r>
              <a:rPr lang="en-US" dirty="0"/>
              <a:t>People First (example)</a:t>
            </a:r>
          </a:p>
        </p:txBody>
      </p:sp>
      <p:sp>
        <p:nvSpPr>
          <p:cNvPr id="3" name="Content Placeholder 2">
            <a:extLst>
              <a:ext uri="{FF2B5EF4-FFF2-40B4-BE49-F238E27FC236}">
                <a16:creationId xmlns:a16="http://schemas.microsoft.com/office/drawing/2014/main" id="{A060BC6A-97C3-274E-B0FD-91B98894D11D}"/>
              </a:ext>
            </a:extLst>
          </p:cNvPr>
          <p:cNvSpPr>
            <a:spLocks noGrp="1"/>
          </p:cNvSpPr>
          <p:nvPr>
            <p:ph idx="1"/>
          </p:nvPr>
        </p:nvSpPr>
        <p:spPr/>
        <p:txBody>
          <a:bodyPr/>
          <a:lstStyle/>
          <a:p>
            <a:r>
              <a:rPr lang="en-US" dirty="0"/>
              <a:t>Context: “Explosion” in number of ADA lawsuits</a:t>
            </a:r>
          </a:p>
          <a:p>
            <a:r>
              <a:rPr lang="en-US" dirty="0"/>
              <a:t>Problems: Developing </a:t>
            </a:r>
            <a:r>
              <a:rPr lang="en-US" b="1" dirty="0"/>
              <a:t>accessible</a:t>
            </a:r>
            <a:r>
              <a:rPr lang="en-US" dirty="0"/>
              <a:t> websites and applications unnecessarily difficult and expensive</a:t>
            </a:r>
          </a:p>
          <a:p>
            <a:pPr lvl="1"/>
            <a:r>
              <a:rPr lang="en-US" dirty="0"/>
              <a:t>ARIA all the things</a:t>
            </a:r>
          </a:p>
          <a:p>
            <a:pPr lvl="1"/>
            <a:r>
              <a:rPr lang="en-US" dirty="0"/>
              <a:t>Overlays, accessibility mode</a:t>
            </a:r>
          </a:p>
          <a:p>
            <a:r>
              <a:rPr lang="en-US" dirty="0"/>
              <a:t>Solutions: Start with accessibility needs, design for people with disabilities</a:t>
            </a:r>
          </a:p>
        </p:txBody>
      </p:sp>
    </p:spTree>
    <p:extLst>
      <p:ext uri="{BB962C8B-B14F-4D97-AF65-F5344CB8AC3E}">
        <p14:creationId xmlns:p14="http://schemas.microsoft.com/office/powerpoint/2010/main" val="3651671083"/>
      </p:ext>
    </p:extLst>
  </p:cSld>
  <p:clrMapOvr>
    <a:masterClrMapping/>
  </p:clrMapOvr>
  <p:transition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60F7-FD5E-B142-998C-AA6CF9E8A6F7}"/>
              </a:ext>
            </a:extLst>
          </p:cNvPr>
          <p:cNvSpPr>
            <a:spLocks noGrp="1"/>
          </p:cNvSpPr>
          <p:nvPr>
            <p:ph type="title"/>
          </p:nvPr>
        </p:nvSpPr>
        <p:spPr>
          <a:xfrm>
            <a:off x="457200" y="205979"/>
            <a:ext cx="8229600" cy="857250"/>
          </a:xfrm>
        </p:spPr>
        <p:txBody>
          <a:bodyPr/>
          <a:lstStyle/>
          <a:p>
            <a:r>
              <a:rPr lang="en-US" dirty="0"/>
              <a:t>Exploring the problem space</a:t>
            </a:r>
          </a:p>
        </p:txBody>
      </p:sp>
      <p:sp>
        <p:nvSpPr>
          <p:cNvPr id="3" name="Content Placeholder 2">
            <a:extLst>
              <a:ext uri="{FF2B5EF4-FFF2-40B4-BE49-F238E27FC236}">
                <a16:creationId xmlns:a16="http://schemas.microsoft.com/office/drawing/2014/main" id="{240E2227-5AC8-3C46-80D1-5C2C9D9D53EB}"/>
              </a:ext>
            </a:extLst>
          </p:cNvPr>
          <p:cNvSpPr>
            <a:spLocks noGrp="1"/>
          </p:cNvSpPr>
          <p:nvPr>
            <p:ph idx="1"/>
          </p:nvPr>
        </p:nvSpPr>
        <p:spPr>
          <a:xfrm>
            <a:off x="457200" y="1073769"/>
            <a:ext cx="8229600" cy="3336866"/>
          </a:xfrm>
        </p:spPr>
        <p:txBody>
          <a:bodyPr/>
          <a:lstStyle/>
          <a:p>
            <a:r>
              <a:rPr lang="en-US" dirty="0"/>
              <a:t>What is the context — the world around us?</a:t>
            </a:r>
          </a:p>
          <a:p>
            <a:r>
              <a:rPr lang="en-US" dirty="0"/>
              <a:t>What are the resulting problems that need to be tipped?</a:t>
            </a:r>
          </a:p>
          <a:p>
            <a:r>
              <a:rPr lang="en-US" dirty="0"/>
              <a:t>What solutions — what push — would resolve the problems?</a:t>
            </a:r>
          </a:p>
        </p:txBody>
      </p:sp>
    </p:spTree>
    <p:extLst>
      <p:ext uri="{BB962C8B-B14F-4D97-AF65-F5344CB8AC3E}">
        <p14:creationId xmlns:p14="http://schemas.microsoft.com/office/powerpoint/2010/main" val="2782979955"/>
      </p:ext>
    </p:extLst>
  </p:cSld>
  <p:clrMapOvr>
    <a:masterClrMapping/>
  </p:clrMapOvr>
  <p:transition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60F7-FD5E-B142-998C-AA6CF9E8A6F7}"/>
              </a:ext>
            </a:extLst>
          </p:cNvPr>
          <p:cNvSpPr>
            <a:spLocks noGrp="1"/>
          </p:cNvSpPr>
          <p:nvPr>
            <p:ph type="title"/>
          </p:nvPr>
        </p:nvSpPr>
        <p:spPr>
          <a:xfrm>
            <a:off x="457200" y="205979"/>
            <a:ext cx="8229600" cy="857250"/>
          </a:xfrm>
        </p:spPr>
        <p:txBody>
          <a:bodyPr/>
          <a:lstStyle/>
          <a:p>
            <a:r>
              <a:rPr lang="en-US" dirty="0"/>
              <a:t>Exploring the program space — Recap</a:t>
            </a:r>
          </a:p>
        </p:txBody>
      </p:sp>
      <p:sp>
        <p:nvSpPr>
          <p:cNvPr id="3" name="Content Placeholder 2">
            <a:extLst>
              <a:ext uri="{FF2B5EF4-FFF2-40B4-BE49-F238E27FC236}">
                <a16:creationId xmlns:a16="http://schemas.microsoft.com/office/drawing/2014/main" id="{240E2227-5AC8-3C46-80D1-5C2C9D9D53EB}"/>
              </a:ext>
            </a:extLst>
          </p:cNvPr>
          <p:cNvSpPr>
            <a:spLocks noGrp="1"/>
          </p:cNvSpPr>
          <p:nvPr>
            <p:ph idx="1"/>
          </p:nvPr>
        </p:nvSpPr>
        <p:spPr>
          <a:xfrm>
            <a:off x="457200" y="1073769"/>
            <a:ext cx="8229600" cy="3336866"/>
          </a:xfrm>
        </p:spPr>
        <p:txBody>
          <a:bodyPr/>
          <a:lstStyle/>
          <a:p>
            <a:r>
              <a:rPr lang="en-US" dirty="0"/>
              <a:t>Context</a:t>
            </a:r>
          </a:p>
          <a:p>
            <a:r>
              <a:rPr lang="en-US" dirty="0"/>
              <a:t>Problems</a:t>
            </a:r>
          </a:p>
          <a:p>
            <a:r>
              <a:rPr lang="en-US" dirty="0"/>
              <a:t>Solutions</a:t>
            </a:r>
          </a:p>
        </p:txBody>
      </p:sp>
    </p:spTree>
    <p:extLst>
      <p:ext uri="{BB962C8B-B14F-4D97-AF65-F5344CB8AC3E}">
        <p14:creationId xmlns:p14="http://schemas.microsoft.com/office/powerpoint/2010/main" val="1717801453"/>
      </p:ext>
    </p:extLst>
  </p:cSld>
  <p:clrMapOvr>
    <a:masterClrMapping/>
  </p:clrMapOvr>
  <p:transition advClick="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B6B820-BEB5-854E-B55F-70B719B1E950}"/>
              </a:ext>
            </a:extLst>
          </p:cNvPr>
          <p:cNvSpPr>
            <a:spLocks noGrp="1"/>
          </p:cNvSpPr>
          <p:nvPr>
            <p:ph type="ctrTitle"/>
          </p:nvPr>
        </p:nvSpPr>
        <p:spPr/>
        <p:txBody>
          <a:bodyPr/>
          <a:lstStyle/>
          <a:p>
            <a:r>
              <a:rPr lang="en-US" dirty="0"/>
              <a:t>Part 3: Reviewing tasks and tools</a:t>
            </a:r>
          </a:p>
        </p:txBody>
      </p:sp>
      <p:sp>
        <p:nvSpPr>
          <p:cNvPr id="7" name="Subtitle 6">
            <a:extLst>
              <a:ext uri="{FF2B5EF4-FFF2-40B4-BE49-F238E27FC236}">
                <a16:creationId xmlns:a16="http://schemas.microsoft.com/office/drawing/2014/main" id="{AE176160-BE1E-8D47-B755-4501B2093C6D}"/>
              </a:ext>
            </a:extLst>
          </p:cNvPr>
          <p:cNvSpPr>
            <a:spLocks noGrp="1"/>
          </p:cNvSpPr>
          <p:nvPr>
            <p:ph type="subTitle" idx="1"/>
          </p:nvPr>
        </p:nvSpPr>
        <p:spPr>
          <a:xfrm>
            <a:off x="457200" y="2857499"/>
            <a:ext cx="8229600" cy="1579589"/>
          </a:xfrm>
        </p:spPr>
        <p:txBody>
          <a:bodyPr/>
          <a:lstStyle/>
          <a:p>
            <a:pPr marL="354013" indent="-354013">
              <a:buFont typeface="Arial" panose="020B0604020202020204" pitchFamily="34" charset="0"/>
              <a:buChar char="•"/>
            </a:pPr>
            <a:r>
              <a:rPr lang="en-US" dirty="0"/>
              <a:t>What tasks foster a people-first accessibility practice?</a:t>
            </a:r>
          </a:p>
          <a:p>
            <a:pPr marL="354013" indent="-354013">
              <a:buFont typeface="Arial" panose="020B0604020202020204" pitchFamily="34" charset="0"/>
              <a:buChar char="•"/>
            </a:pPr>
            <a:r>
              <a:rPr lang="en-US" dirty="0"/>
              <a:t>What tools and resources support those tasks?</a:t>
            </a:r>
          </a:p>
        </p:txBody>
      </p:sp>
    </p:spTree>
    <p:extLst>
      <p:ext uri="{BB962C8B-B14F-4D97-AF65-F5344CB8AC3E}">
        <p14:creationId xmlns:p14="http://schemas.microsoft.com/office/powerpoint/2010/main" val="1425414428"/>
      </p:ext>
    </p:extLst>
  </p:cSld>
  <p:clrMapOvr>
    <a:masterClrMapping/>
  </p:clrMapOvr>
  <p:transition advClick="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896865-4860-AD4B-9718-0313565398E8}"/>
              </a:ext>
            </a:extLst>
          </p:cNvPr>
          <p:cNvSpPr>
            <a:spLocks noGrp="1"/>
          </p:cNvSpPr>
          <p:nvPr>
            <p:ph type="title"/>
          </p:nvPr>
        </p:nvSpPr>
        <p:spPr/>
        <p:txBody>
          <a:bodyPr/>
          <a:lstStyle/>
          <a:p>
            <a:r>
              <a:rPr lang="en-US" dirty="0"/>
              <a:t>For a practice focused on improving people’s lives, we spend remarkably little time talking about people.</a:t>
            </a:r>
          </a:p>
        </p:txBody>
      </p:sp>
    </p:spTree>
    <p:extLst>
      <p:ext uri="{BB962C8B-B14F-4D97-AF65-F5344CB8AC3E}">
        <p14:creationId xmlns:p14="http://schemas.microsoft.com/office/powerpoint/2010/main" val="3795680000"/>
      </p:ext>
    </p:extLst>
  </p:cSld>
  <p:clrMapOvr>
    <a:masterClrMapping/>
  </p:clrMapOvr>
  <p:transition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17E3E0-133C-CC4F-8DC9-25DCCE193462}"/>
              </a:ext>
            </a:extLst>
          </p:cNvPr>
          <p:cNvSpPr>
            <a:spLocks noGrp="1"/>
          </p:cNvSpPr>
          <p:nvPr>
            <p:ph type="title"/>
          </p:nvPr>
        </p:nvSpPr>
        <p:spPr/>
        <p:txBody>
          <a:bodyPr/>
          <a:lstStyle/>
          <a:p>
            <a:r>
              <a:rPr lang="en-US" dirty="0"/>
              <a:t>Build a people focused foundation</a:t>
            </a:r>
          </a:p>
        </p:txBody>
      </p:sp>
      <p:sp>
        <p:nvSpPr>
          <p:cNvPr id="6" name="Content Placeholder 5">
            <a:extLst>
              <a:ext uri="{FF2B5EF4-FFF2-40B4-BE49-F238E27FC236}">
                <a16:creationId xmlns:a16="http://schemas.microsoft.com/office/drawing/2014/main" id="{BDEC698A-04A2-1541-83CD-803CA1FEE69A}"/>
              </a:ext>
            </a:extLst>
          </p:cNvPr>
          <p:cNvSpPr>
            <a:spLocks noGrp="1"/>
          </p:cNvSpPr>
          <p:nvPr>
            <p:ph idx="1"/>
          </p:nvPr>
        </p:nvSpPr>
        <p:spPr>
          <a:xfrm>
            <a:off x="457200" y="1073768"/>
            <a:ext cx="8229600" cy="3543201"/>
          </a:xfrm>
        </p:spPr>
        <p:txBody>
          <a:bodyPr/>
          <a:lstStyle/>
          <a:p>
            <a:pPr marL="0" indent="0">
              <a:buNone/>
            </a:pPr>
            <a:r>
              <a:rPr lang="en-US" dirty="0"/>
              <a:t>Tool: Statement of people-first aims and values</a:t>
            </a:r>
          </a:p>
          <a:p>
            <a:pPr marL="0" indent="0">
              <a:buNone/>
            </a:pPr>
            <a:r>
              <a:rPr lang="en-US" i="1" dirty="0"/>
              <a:t>When we examine accessibility through the lens of user experience, we see that accessibility is:</a:t>
            </a:r>
          </a:p>
          <a:p>
            <a:r>
              <a:rPr lang="en-US" i="1" dirty="0"/>
              <a:t>A core value, not an item on a checklist</a:t>
            </a:r>
          </a:p>
          <a:p>
            <a:r>
              <a:rPr lang="en-US" i="1" dirty="0"/>
              <a:t>A shared concern, not a delegated task</a:t>
            </a:r>
          </a:p>
          <a:p>
            <a:r>
              <a:rPr lang="en-US" i="1" dirty="0"/>
              <a:t>A creative challenge, not a challenge to creativity</a:t>
            </a:r>
          </a:p>
          <a:p>
            <a:r>
              <a:rPr lang="en-US" i="1" dirty="0"/>
              <a:t>An intrinsic quality, not a bolted-on fix</a:t>
            </a:r>
          </a:p>
          <a:p>
            <a:r>
              <a:rPr lang="en-US" i="1" dirty="0"/>
              <a:t>About people, not technology</a:t>
            </a:r>
            <a:r>
              <a:rPr lang="en-US" dirty="0"/>
              <a:t> — </a:t>
            </a:r>
            <a:r>
              <a:rPr lang="en-US" dirty="0">
                <a:hlinkClick r:id="rId3"/>
              </a:rPr>
              <a:t>Manifesto for Accessible UX</a:t>
            </a:r>
            <a:endParaRPr lang="en-US" dirty="0"/>
          </a:p>
        </p:txBody>
      </p:sp>
    </p:spTree>
    <p:extLst>
      <p:ext uri="{BB962C8B-B14F-4D97-AF65-F5344CB8AC3E}">
        <p14:creationId xmlns:p14="http://schemas.microsoft.com/office/powerpoint/2010/main" val="1329460259"/>
      </p:ext>
    </p:extLst>
  </p:cSld>
  <p:clrMapOvr>
    <a:masterClrMapping/>
  </p:clrMapOvr>
  <p:transition advClick="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B7097-492F-894A-8EE5-E34D83C81898}"/>
              </a:ext>
            </a:extLst>
          </p:cNvPr>
          <p:cNvSpPr>
            <a:spLocks noGrp="1"/>
          </p:cNvSpPr>
          <p:nvPr>
            <p:ph type="title"/>
          </p:nvPr>
        </p:nvSpPr>
        <p:spPr/>
        <p:txBody>
          <a:bodyPr/>
          <a:lstStyle/>
          <a:p>
            <a:r>
              <a:rPr lang="en-US" dirty="0"/>
              <a:t>Center on user needs</a:t>
            </a:r>
          </a:p>
        </p:txBody>
      </p:sp>
      <p:sp>
        <p:nvSpPr>
          <p:cNvPr id="3" name="Content Placeholder 2">
            <a:extLst>
              <a:ext uri="{FF2B5EF4-FFF2-40B4-BE49-F238E27FC236}">
                <a16:creationId xmlns:a16="http://schemas.microsoft.com/office/drawing/2014/main" id="{269DD788-E22A-6C49-BF40-D50251E1A938}"/>
              </a:ext>
            </a:extLst>
          </p:cNvPr>
          <p:cNvSpPr>
            <a:spLocks noGrp="1"/>
          </p:cNvSpPr>
          <p:nvPr>
            <p:ph idx="1"/>
          </p:nvPr>
        </p:nvSpPr>
        <p:spPr/>
        <p:txBody>
          <a:bodyPr/>
          <a:lstStyle/>
          <a:p>
            <a:pPr marL="0" indent="0">
              <a:buNone/>
            </a:pPr>
            <a:r>
              <a:rPr lang="en-US" dirty="0"/>
              <a:t>Tool: Technical standards that define user needs</a:t>
            </a:r>
          </a:p>
          <a:p>
            <a:r>
              <a:rPr lang="en-US" i="1" dirty="0"/>
              <a:t>Usage without vision: Where ICT provides visual modes of operation, the ICT provides at least one mode of operation that does not require vision. This is essential for users without vision and benefits many more users in different situations. </a:t>
            </a:r>
            <a:r>
              <a:rPr lang="en-US" dirty="0"/>
              <a:t>— </a:t>
            </a:r>
            <a:r>
              <a:rPr lang="en-US" dirty="0">
                <a:hlinkClick r:id="rId3"/>
              </a:rPr>
              <a:t>EN 301 549</a:t>
            </a:r>
            <a:endParaRPr lang="en-US" dirty="0"/>
          </a:p>
          <a:p>
            <a:r>
              <a:rPr lang="en-US" i="1" dirty="0"/>
              <a:t>Without Vision: Where a visual mode of operation is provided, ICT shall provide at least one mode of operation that does not require user vision. </a:t>
            </a:r>
            <a:r>
              <a:rPr lang="en-US" dirty="0"/>
              <a:t>— </a:t>
            </a:r>
            <a:r>
              <a:rPr lang="en-US" dirty="0">
                <a:hlinkClick r:id="rId4"/>
              </a:rPr>
              <a:t>ICT Accessibility 508 Standards and 255 Guidelines</a:t>
            </a:r>
            <a:endParaRPr lang="en-US" dirty="0"/>
          </a:p>
        </p:txBody>
      </p:sp>
    </p:spTree>
    <p:extLst>
      <p:ext uri="{BB962C8B-B14F-4D97-AF65-F5344CB8AC3E}">
        <p14:creationId xmlns:p14="http://schemas.microsoft.com/office/powerpoint/2010/main" val="1776744832"/>
      </p:ext>
    </p:extLst>
  </p:cSld>
  <p:clrMapOvr>
    <a:masterClrMapping/>
  </p:clrMapOvr>
  <p:transition advClick="0">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80F3-34E2-0944-8670-A7CC7D41BABC}"/>
              </a:ext>
            </a:extLst>
          </p:cNvPr>
          <p:cNvSpPr>
            <a:spLocks noGrp="1"/>
          </p:cNvSpPr>
          <p:nvPr>
            <p:ph type="title"/>
          </p:nvPr>
        </p:nvSpPr>
        <p:spPr/>
        <p:txBody>
          <a:bodyPr/>
          <a:lstStyle/>
          <a:p>
            <a:r>
              <a:rPr lang="en-US" dirty="0"/>
              <a:t>Gather diverse perspectives</a:t>
            </a:r>
          </a:p>
        </p:txBody>
      </p:sp>
      <p:sp>
        <p:nvSpPr>
          <p:cNvPr id="3" name="Content Placeholder 2">
            <a:extLst>
              <a:ext uri="{FF2B5EF4-FFF2-40B4-BE49-F238E27FC236}">
                <a16:creationId xmlns:a16="http://schemas.microsoft.com/office/drawing/2014/main" id="{75D242A0-B6D4-7645-967F-8B791F91CB40}"/>
              </a:ext>
            </a:extLst>
          </p:cNvPr>
          <p:cNvSpPr>
            <a:spLocks noGrp="1"/>
          </p:cNvSpPr>
          <p:nvPr>
            <p:ph idx="1"/>
          </p:nvPr>
        </p:nvSpPr>
        <p:spPr/>
        <p:txBody>
          <a:bodyPr/>
          <a:lstStyle/>
          <a:p>
            <a:pPr marL="0" indent="0">
              <a:buNone/>
            </a:pPr>
            <a:r>
              <a:rPr lang="en-US" dirty="0"/>
              <a:t>Tool: Process standards that specify people-first processes</a:t>
            </a:r>
          </a:p>
          <a:p>
            <a:r>
              <a:rPr lang="en-US" i="1" dirty="0"/>
              <a:t>The ICT system’s groups of intended users (e.g. the general public, customers, internal staff, marketing staff, or a specific age group of customers) shall be specified to include the widest range of potential users.</a:t>
            </a:r>
          </a:p>
          <a:p>
            <a:r>
              <a:rPr lang="en-US" i="1" dirty="0"/>
              <a:t>It is important that research into user needs and preferences includes users with disabilities and older users alongside other users. </a:t>
            </a:r>
            <a:r>
              <a:rPr lang="en-US" dirty="0"/>
              <a:t>— </a:t>
            </a:r>
            <a:r>
              <a:rPr lang="en-US" dirty="0">
                <a:hlinkClick r:id="rId3"/>
              </a:rPr>
              <a:t>ISO 30071 Code of practice for creating accessible ICT products and services</a:t>
            </a:r>
            <a:endParaRPr lang="en-US" dirty="0"/>
          </a:p>
        </p:txBody>
      </p:sp>
    </p:spTree>
    <p:extLst>
      <p:ext uri="{BB962C8B-B14F-4D97-AF65-F5344CB8AC3E}">
        <p14:creationId xmlns:p14="http://schemas.microsoft.com/office/powerpoint/2010/main" val="4078583233"/>
      </p:ext>
    </p:extLst>
  </p:cSld>
  <p:clrMapOvr>
    <a:masterClrMapping/>
  </p:clrMapOvr>
  <p:transition advClick="0">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606CDB-822B-E54B-B18F-8BD3F76B1BB4}"/>
              </a:ext>
            </a:extLst>
          </p:cNvPr>
          <p:cNvSpPr>
            <a:spLocks noGrp="1"/>
          </p:cNvSpPr>
          <p:nvPr>
            <p:ph type="title"/>
          </p:nvPr>
        </p:nvSpPr>
        <p:spPr/>
        <p:txBody>
          <a:bodyPr/>
          <a:lstStyle/>
          <a:p>
            <a:r>
              <a:rPr lang="en-US" dirty="0"/>
              <a:t>Put people first in professional practice</a:t>
            </a:r>
          </a:p>
        </p:txBody>
      </p:sp>
      <p:sp>
        <p:nvSpPr>
          <p:cNvPr id="5" name="Content Placeholder 4">
            <a:extLst>
              <a:ext uri="{FF2B5EF4-FFF2-40B4-BE49-F238E27FC236}">
                <a16:creationId xmlns:a16="http://schemas.microsoft.com/office/drawing/2014/main" id="{6681F3A9-D8D3-6642-A2B4-BA6070053A01}"/>
              </a:ext>
            </a:extLst>
          </p:cNvPr>
          <p:cNvSpPr>
            <a:spLocks noGrp="1"/>
          </p:cNvSpPr>
          <p:nvPr>
            <p:ph idx="1"/>
          </p:nvPr>
        </p:nvSpPr>
        <p:spPr/>
        <p:txBody>
          <a:bodyPr/>
          <a:lstStyle/>
          <a:p>
            <a:pPr marL="0" indent="0" fontAlgn="base">
              <a:buNone/>
            </a:pPr>
            <a:r>
              <a:rPr lang="en-US" dirty="0"/>
              <a:t>Tool: Professional codes that require people-first practices</a:t>
            </a:r>
          </a:p>
          <a:p>
            <a:pPr marL="400050" lvl="1" indent="0" fontAlgn="base">
              <a:buNone/>
            </a:pPr>
            <a:r>
              <a:rPr lang="en-US" i="1" dirty="0"/>
              <a:t>The use of information and technology may cause new, or enhance existing, inequities. Technologies and practices should be as inclusive and accessible as possible and computing professionals should take action to avoid creating systems or technologies that disenfranchise or oppress people. Failure to design for inclusiveness and accessibility may constitute unfair discrimination.</a:t>
            </a:r>
            <a:r>
              <a:rPr lang="en-US" dirty="0"/>
              <a:t> — </a:t>
            </a:r>
            <a:r>
              <a:rPr lang="en-US" dirty="0">
                <a:hlinkClick r:id="rId3"/>
              </a:rPr>
              <a:t>ACM Code of Ethics and Professional Conduct</a:t>
            </a:r>
            <a:endParaRPr lang="en-US" dirty="0"/>
          </a:p>
        </p:txBody>
      </p:sp>
    </p:spTree>
    <p:extLst>
      <p:ext uri="{BB962C8B-B14F-4D97-AF65-F5344CB8AC3E}">
        <p14:creationId xmlns:p14="http://schemas.microsoft.com/office/powerpoint/2010/main" val="1542591705"/>
      </p:ext>
    </p:extLst>
  </p:cSld>
  <p:clrMapOvr>
    <a:masterClrMapping/>
  </p:clrMapOvr>
  <p:transition advClick="0">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7EC86-C455-A541-8D4D-34631C94961B}"/>
              </a:ext>
            </a:extLst>
          </p:cNvPr>
          <p:cNvSpPr>
            <a:spLocks noGrp="1"/>
          </p:cNvSpPr>
          <p:nvPr>
            <p:ph type="title"/>
          </p:nvPr>
        </p:nvSpPr>
        <p:spPr/>
        <p:txBody>
          <a:bodyPr/>
          <a:lstStyle/>
          <a:p>
            <a:r>
              <a:rPr lang="en-US" dirty="0"/>
              <a:t>Reviewing tasks and tools — Recap</a:t>
            </a:r>
          </a:p>
        </p:txBody>
      </p:sp>
      <p:sp>
        <p:nvSpPr>
          <p:cNvPr id="3" name="Content Placeholder 2">
            <a:extLst>
              <a:ext uri="{FF2B5EF4-FFF2-40B4-BE49-F238E27FC236}">
                <a16:creationId xmlns:a16="http://schemas.microsoft.com/office/drawing/2014/main" id="{A060BC6A-97C3-274E-B0FD-91B98894D11D}"/>
              </a:ext>
            </a:extLst>
          </p:cNvPr>
          <p:cNvSpPr>
            <a:spLocks noGrp="1"/>
          </p:cNvSpPr>
          <p:nvPr>
            <p:ph idx="1"/>
          </p:nvPr>
        </p:nvSpPr>
        <p:spPr/>
        <p:txBody>
          <a:bodyPr/>
          <a:lstStyle/>
          <a:p>
            <a:r>
              <a:rPr lang="en-US" dirty="0"/>
              <a:t>Build a people focused foundation — Mission statement</a:t>
            </a:r>
          </a:p>
          <a:p>
            <a:r>
              <a:rPr lang="en-US" dirty="0"/>
              <a:t>Center on user needs — Technical standards</a:t>
            </a:r>
          </a:p>
          <a:p>
            <a:r>
              <a:rPr lang="en-US" dirty="0"/>
              <a:t>Gather diverse perspectives — Process standards</a:t>
            </a:r>
          </a:p>
          <a:p>
            <a:r>
              <a:rPr lang="en-US" dirty="0"/>
              <a:t>Put people first in professional practice — Professional codes</a:t>
            </a:r>
          </a:p>
        </p:txBody>
      </p:sp>
    </p:spTree>
    <p:extLst>
      <p:ext uri="{BB962C8B-B14F-4D97-AF65-F5344CB8AC3E}">
        <p14:creationId xmlns:p14="http://schemas.microsoft.com/office/powerpoint/2010/main" val="1757882928"/>
      </p:ext>
    </p:extLst>
  </p:cSld>
  <p:clrMapOvr>
    <a:masterClrMapping/>
  </p:clrMapOvr>
  <p:transition advClick="0">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EBDE-EA33-124C-85BD-5A02BEF88132}"/>
              </a:ext>
            </a:extLst>
          </p:cNvPr>
          <p:cNvSpPr>
            <a:spLocks noGrp="1"/>
          </p:cNvSpPr>
          <p:nvPr>
            <p:ph type="title"/>
          </p:nvPr>
        </p:nvSpPr>
        <p:spPr/>
        <p:txBody>
          <a:bodyPr/>
          <a:lstStyle/>
          <a:p>
            <a:r>
              <a:rPr lang="en-US" dirty="0"/>
              <a:t>Could accessibility be the push that tips tech toward putting people first?</a:t>
            </a:r>
          </a:p>
        </p:txBody>
      </p:sp>
    </p:spTree>
    <p:extLst>
      <p:ext uri="{BB962C8B-B14F-4D97-AF65-F5344CB8AC3E}">
        <p14:creationId xmlns:p14="http://schemas.microsoft.com/office/powerpoint/2010/main" val="3037842053"/>
      </p:ext>
    </p:extLst>
  </p:cSld>
  <p:clrMapOvr>
    <a:masterClrMapping/>
  </p:clrMapOvr>
  <p:transition advClick="0">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dirty="0"/>
              <a:t>Thank you!</a:t>
            </a:r>
          </a:p>
        </p:txBody>
      </p:sp>
      <p:sp>
        <p:nvSpPr>
          <p:cNvPr id="7" name="Subtitle 6"/>
          <p:cNvSpPr>
            <a:spLocks noGrp="1"/>
          </p:cNvSpPr>
          <p:nvPr>
            <p:ph type="subTitle" idx="1"/>
          </p:nvPr>
        </p:nvSpPr>
        <p:spPr/>
        <p:txBody>
          <a:bodyPr/>
          <a:lstStyle/>
          <a:p>
            <a:pPr algn="ctr"/>
            <a:r>
              <a:rPr lang="en-US" dirty="0"/>
              <a:t>sarah.horton@gmail.com</a:t>
            </a:r>
          </a:p>
          <a:p>
            <a:pPr algn="ctr"/>
            <a:r>
              <a:rPr lang="en-US" dirty="0"/>
              <a:t>@</a:t>
            </a:r>
            <a:r>
              <a:rPr lang="en-US" dirty="0" err="1"/>
              <a:t>gradualclearing</a:t>
            </a:r>
            <a:endParaRPr lang="en-US" dirty="0"/>
          </a:p>
        </p:txBody>
      </p:sp>
    </p:spTree>
    <p:extLst>
      <p:ext uri="{BB962C8B-B14F-4D97-AF65-F5344CB8AC3E}">
        <p14:creationId xmlns:p14="http://schemas.microsoft.com/office/powerpoint/2010/main" val="3295486689"/>
      </p:ext>
    </p:extLst>
  </p:cSld>
  <p:clrMapOvr>
    <a:masterClrMapping/>
  </p:clrMapOvr>
  <p:transition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86483-0C46-A84E-8AC2-CEB5FEB85D37}"/>
              </a:ext>
            </a:extLst>
          </p:cNvPr>
          <p:cNvSpPr>
            <a:spLocks noGrp="1"/>
          </p:cNvSpPr>
          <p:nvPr>
            <p:ph type="title"/>
          </p:nvPr>
        </p:nvSpPr>
        <p:spPr/>
        <p:txBody>
          <a:bodyPr/>
          <a:lstStyle/>
          <a:p>
            <a:r>
              <a:rPr lang="en-US" dirty="0"/>
              <a:t>We spend loads of time talking about technical standards.</a:t>
            </a:r>
          </a:p>
        </p:txBody>
      </p:sp>
    </p:spTree>
    <p:extLst>
      <p:ext uri="{BB962C8B-B14F-4D97-AF65-F5344CB8AC3E}">
        <p14:creationId xmlns:p14="http://schemas.microsoft.com/office/powerpoint/2010/main" val="2964934759"/>
      </p:ext>
    </p:extLst>
  </p:cSld>
  <p:clrMapOvr>
    <a:masterClrMapping/>
  </p:clrMapOvr>
  <p:transition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1DC9-DC5C-A648-BA8D-1228202A7790}"/>
              </a:ext>
            </a:extLst>
          </p:cNvPr>
          <p:cNvSpPr>
            <a:spLocks noGrp="1"/>
          </p:cNvSpPr>
          <p:nvPr>
            <p:ph type="title"/>
          </p:nvPr>
        </p:nvSpPr>
        <p:spPr/>
        <p:txBody>
          <a:bodyPr/>
          <a:lstStyle/>
          <a:p>
            <a:r>
              <a:rPr lang="en-US" dirty="0"/>
              <a:t>When we do talk about people, it’s in the context of potential barriers they might experience due to conformance defects, and the associated risks.</a:t>
            </a:r>
          </a:p>
        </p:txBody>
      </p:sp>
    </p:spTree>
    <p:extLst>
      <p:ext uri="{BB962C8B-B14F-4D97-AF65-F5344CB8AC3E}">
        <p14:creationId xmlns:p14="http://schemas.microsoft.com/office/powerpoint/2010/main" val="3636518405"/>
      </p:ext>
    </p:extLst>
  </p:cSld>
  <p:clrMapOvr>
    <a:masterClrMapping/>
  </p:clrMapOvr>
  <p:transition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4273-9756-2341-9D2F-07607BBFD95A}"/>
              </a:ext>
            </a:extLst>
          </p:cNvPr>
          <p:cNvSpPr>
            <a:spLocks noGrp="1"/>
          </p:cNvSpPr>
          <p:nvPr>
            <p:ph type="title"/>
          </p:nvPr>
        </p:nvSpPr>
        <p:spPr/>
        <p:txBody>
          <a:bodyPr/>
          <a:lstStyle/>
          <a:p>
            <a:r>
              <a:rPr lang="en-US" dirty="0"/>
              <a:t>Accessibility should be about how technology opens doors to opportunity and participation. But mostly, it isn’t.</a:t>
            </a:r>
          </a:p>
        </p:txBody>
      </p:sp>
    </p:spTree>
    <p:extLst>
      <p:ext uri="{BB962C8B-B14F-4D97-AF65-F5344CB8AC3E}">
        <p14:creationId xmlns:p14="http://schemas.microsoft.com/office/powerpoint/2010/main" val="1617641977"/>
      </p:ext>
    </p:extLst>
  </p:cSld>
  <p:clrMapOvr>
    <a:masterClrMapping/>
  </p:clrMapOvr>
  <p:transition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EBDE-EA33-124C-85BD-5A02BEF88132}"/>
              </a:ext>
            </a:extLst>
          </p:cNvPr>
          <p:cNvSpPr>
            <a:spLocks noGrp="1"/>
          </p:cNvSpPr>
          <p:nvPr>
            <p:ph type="title"/>
          </p:nvPr>
        </p:nvSpPr>
        <p:spPr/>
        <p:txBody>
          <a:bodyPr/>
          <a:lstStyle/>
          <a:p>
            <a:r>
              <a:rPr lang="en-US" dirty="0"/>
              <a:t>Why don’t we put people first in our accessibility practice?</a:t>
            </a:r>
          </a:p>
        </p:txBody>
      </p:sp>
    </p:spTree>
    <p:extLst>
      <p:ext uri="{BB962C8B-B14F-4D97-AF65-F5344CB8AC3E}">
        <p14:creationId xmlns:p14="http://schemas.microsoft.com/office/powerpoint/2010/main" val="1597154163"/>
      </p:ext>
    </p:extLst>
  </p:cSld>
  <p:clrMapOvr>
    <a:masterClrMapping/>
  </p:clrMapOvr>
  <p:transition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2D3F422-FDB9-6543-8172-14F56D674384}"/>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EC6E04FC-089C-6B41-BFCB-BC95A3289D15}"/>
              </a:ext>
            </a:extLst>
          </p:cNvPr>
          <p:cNvSpPr>
            <a:spLocks noGrp="1"/>
          </p:cNvSpPr>
          <p:nvPr>
            <p:ph idx="1"/>
          </p:nvPr>
        </p:nvSpPr>
        <p:spPr/>
        <p:txBody>
          <a:bodyPr/>
          <a:lstStyle/>
          <a:p>
            <a:r>
              <a:rPr lang="en-US" dirty="0"/>
              <a:t>Part 1: Open discussion about why we don’t focus on people in our accessibility practice</a:t>
            </a:r>
          </a:p>
          <a:p>
            <a:r>
              <a:rPr lang="en-US" dirty="0"/>
              <a:t>Part 2: Structured exploration of how we might shift to prioritizing people moving forward</a:t>
            </a:r>
          </a:p>
          <a:p>
            <a:r>
              <a:rPr lang="en-US" dirty="0"/>
              <a:t>Part 3: Review of tasks and tools to support a people-first accessibility practice</a:t>
            </a:r>
          </a:p>
        </p:txBody>
      </p:sp>
    </p:spTree>
    <p:extLst>
      <p:ext uri="{BB962C8B-B14F-4D97-AF65-F5344CB8AC3E}">
        <p14:creationId xmlns:p14="http://schemas.microsoft.com/office/powerpoint/2010/main" val="1846034554"/>
      </p:ext>
    </p:extLst>
  </p:cSld>
  <p:clrMapOvr>
    <a:masterClrMapping/>
  </p:clrMapOvr>
  <p:transition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127CA6-D17B-244A-A245-9FFAFEAD2FE3}"/>
              </a:ext>
            </a:extLst>
          </p:cNvPr>
          <p:cNvSpPr>
            <a:spLocks noGrp="1"/>
          </p:cNvSpPr>
          <p:nvPr>
            <p:ph type="title"/>
          </p:nvPr>
        </p:nvSpPr>
        <p:spPr/>
        <p:txBody>
          <a:bodyPr>
            <a:normAutofit/>
          </a:bodyPr>
          <a:lstStyle/>
          <a:p>
            <a:r>
              <a:rPr lang="en-US" dirty="0"/>
              <a:t>Introductions</a:t>
            </a:r>
          </a:p>
        </p:txBody>
      </p:sp>
      <p:sp>
        <p:nvSpPr>
          <p:cNvPr id="8" name="Content Placeholder 7">
            <a:extLst>
              <a:ext uri="{FF2B5EF4-FFF2-40B4-BE49-F238E27FC236}">
                <a16:creationId xmlns:a16="http://schemas.microsoft.com/office/drawing/2014/main" id="{F194E3A9-7A4E-8B4F-A274-92DBEAB9D521}"/>
              </a:ext>
            </a:extLst>
          </p:cNvPr>
          <p:cNvSpPr>
            <a:spLocks noGrp="1"/>
          </p:cNvSpPr>
          <p:nvPr>
            <p:ph idx="1"/>
          </p:nvPr>
        </p:nvSpPr>
        <p:spPr/>
        <p:txBody>
          <a:bodyPr/>
          <a:lstStyle/>
          <a:p>
            <a:r>
              <a:rPr lang="en-US" dirty="0"/>
              <a:t>Working in technology since late 1980s</a:t>
            </a:r>
          </a:p>
          <a:p>
            <a:r>
              <a:rPr lang="en-US" dirty="0"/>
              <a:t>Co-author of </a:t>
            </a:r>
            <a:r>
              <a:rPr lang="en-US" i="1" dirty="0"/>
              <a:t>Web Style Guide </a:t>
            </a:r>
            <a:r>
              <a:rPr lang="en-US" dirty="0"/>
              <a:t>and </a:t>
            </a:r>
            <a:r>
              <a:rPr lang="en-US" i="1" dirty="0"/>
              <a:t>A Web for Everyone</a:t>
            </a:r>
          </a:p>
          <a:p>
            <a:r>
              <a:rPr lang="en-US" dirty="0"/>
              <a:t>Technologist at Yale, Dartmouth, and Harvard</a:t>
            </a:r>
          </a:p>
          <a:p>
            <a:r>
              <a:rPr lang="en-US" dirty="0"/>
              <a:t>Accessibility consultant with The Paciello Group</a:t>
            </a:r>
          </a:p>
          <a:p>
            <a:r>
              <a:rPr lang="en-US" dirty="0"/>
              <a:t>Researcher at the University of Southampton</a:t>
            </a:r>
          </a:p>
        </p:txBody>
      </p:sp>
    </p:spTree>
    <p:extLst>
      <p:ext uri="{BB962C8B-B14F-4D97-AF65-F5344CB8AC3E}">
        <p14:creationId xmlns:p14="http://schemas.microsoft.com/office/powerpoint/2010/main" val="1634442002"/>
      </p:ext>
    </p:extLst>
  </p:cSld>
  <p:clrMapOvr>
    <a:masterClrMapping/>
  </p:clrMapOvr>
  <p:transition advClick="0">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AB6B820-BEB5-854E-B55F-70B719B1E950}"/>
              </a:ext>
            </a:extLst>
          </p:cNvPr>
          <p:cNvSpPr>
            <a:spLocks noGrp="1"/>
          </p:cNvSpPr>
          <p:nvPr>
            <p:ph type="ctrTitle"/>
          </p:nvPr>
        </p:nvSpPr>
        <p:spPr/>
        <p:txBody>
          <a:bodyPr/>
          <a:lstStyle/>
          <a:p>
            <a:r>
              <a:rPr lang="en-US" dirty="0"/>
              <a:t>Part 1: Defining the problem space</a:t>
            </a:r>
          </a:p>
        </p:txBody>
      </p:sp>
      <p:sp>
        <p:nvSpPr>
          <p:cNvPr id="7" name="Subtitle 6">
            <a:extLst>
              <a:ext uri="{FF2B5EF4-FFF2-40B4-BE49-F238E27FC236}">
                <a16:creationId xmlns:a16="http://schemas.microsoft.com/office/drawing/2014/main" id="{AE176160-BE1E-8D47-B755-4501B2093C6D}"/>
              </a:ext>
            </a:extLst>
          </p:cNvPr>
          <p:cNvSpPr>
            <a:spLocks noGrp="1"/>
          </p:cNvSpPr>
          <p:nvPr>
            <p:ph type="subTitle" idx="1"/>
          </p:nvPr>
        </p:nvSpPr>
        <p:spPr>
          <a:xfrm>
            <a:off x="457200" y="2857499"/>
            <a:ext cx="8229600" cy="1579589"/>
          </a:xfrm>
        </p:spPr>
        <p:txBody>
          <a:bodyPr/>
          <a:lstStyle/>
          <a:p>
            <a:pPr marL="354013" indent="-354013">
              <a:buFont typeface="Arial" panose="020B0604020202020204" pitchFamily="34" charset="0"/>
              <a:buChar char="•"/>
            </a:pPr>
            <a:r>
              <a:rPr lang="en-US" dirty="0"/>
              <a:t>What keeps us from focusing on people? </a:t>
            </a:r>
          </a:p>
          <a:p>
            <a:pPr marL="354013" indent="-354013">
              <a:buFont typeface="Arial" panose="020B0604020202020204" pitchFamily="34" charset="0"/>
              <a:buChar char="•"/>
            </a:pPr>
            <a:r>
              <a:rPr lang="en-US" dirty="0"/>
              <a:t>What are the costs of not focusing on people?</a:t>
            </a:r>
          </a:p>
        </p:txBody>
      </p:sp>
    </p:spTree>
    <p:extLst>
      <p:ext uri="{BB962C8B-B14F-4D97-AF65-F5344CB8AC3E}">
        <p14:creationId xmlns:p14="http://schemas.microsoft.com/office/powerpoint/2010/main" val="4285981615"/>
      </p:ext>
    </p:extLst>
  </p:cSld>
  <p:clrMapOvr>
    <a:masterClrMapping/>
  </p:clrMapOvr>
  <p:transition advClick="0">
    <p:fade/>
  </p:transition>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F5FB7"/>
      </a:hlink>
      <a:folHlink>
        <a:srgbClr val="2F5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33714</TotalTime>
  <Words>1017</Words>
  <Application>Microsoft Macintosh PowerPoint</Application>
  <PresentationFormat>On-screen Show (16:9)</PresentationFormat>
  <Paragraphs>113</Paragraphs>
  <Slides>26</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Cambria</vt:lpstr>
      <vt:lpstr>Minion Pro</vt:lpstr>
      <vt:lpstr>Office Theme</vt:lpstr>
      <vt:lpstr>People-First Design Prioritizing People in Our Accessibility Practice</vt:lpstr>
      <vt:lpstr>For a practice focused on improving people’s lives, we spend remarkably little time talking about people.</vt:lpstr>
      <vt:lpstr>We spend loads of time talking about technical standards.</vt:lpstr>
      <vt:lpstr>When we do talk about people, it’s in the context of potential barriers they might experience due to conformance defects, and the associated risks.</vt:lpstr>
      <vt:lpstr>Accessibility should be about how technology opens doors to opportunity and participation. But mostly, it isn’t.</vt:lpstr>
      <vt:lpstr>Why don’t we put people first in our accessibility practice?</vt:lpstr>
      <vt:lpstr>Agenda</vt:lpstr>
      <vt:lpstr>Introductions</vt:lpstr>
      <vt:lpstr>Part 1: Defining the problem space</vt:lpstr>
      <vt:lpstr>Defining the Problem Space — Recap</vt:lpstr>
      <vt:lpstr>Part 2: Exploring the problem space</vt:lpstr>
      <vt:lpstr>Web Standards (1998)</vt:lpstr>
      <vt:lpstr>Mobile First (2009)</vt:lpstr>
      <vt:lpstr>Radical Accessibility (2016)</vt:lpstr>
      <vt:lpstr>Look at the world around you. It may seem like an immovable, implacable place. It is not. With the slightest push — in just the right place — it can be tipped.  — Malcolm Gladwell, The Tipping Point: How Little Things Can Make a Big Difference</vt:lpstr>
      <vt:lpstr>People First (example)</vt:lpstr>
      <vt:lpstr>Exploring the problem space</vt:lpstr>
      <vt:lpstr>Exploring the program space — Recap</vt:lpstr>
      <vt:lpstr>Part 3: Reviewing tasks and tools</vt:lpstr>
      <vt:lpstr>Build a people focused foundation</vt:lpstr>
      <vt:lpstr>Center on user needs</vt:lpstr>
      <vt:lpstr>Gather diverse perspectives</vt:lpstr>
      <vt:lpstr>Put people first in professional practice</vt:lpstr>
      <vt:lpstr>Reviewing tasks and tools — Recap</vt:lpstr>
      <vt:lpstr>Could accessibility be the push that tips tech toward putting people first?</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people first in your accessibility practice</dc:title>
  <dc:subject/>
  <dc:creator/>
  <cp:keywords/>
  <dc:description/>
  <cp:lastModifiedBy>Sarah Horton</cp:lastModifiedBy>
  <cp:revision>769</cp:revision>
  <dcterms:created xsi:type="dcterms:W3CDTF">2014-07-21T15:18:46Z</dcterms:created>
  <dcterms:modified xsi:type="dcterms:W3CDTF">2021-11-17T21:55:55Z</dcterms:modified>
  <cp:category/>
</cp:coreProperties>
</file>