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57" r:id="rId3"/>
    <p:sldId id="294" r:id="rId4"/>
    <p:sldId id="256" r:id="rId5"/>
    <p:sldId id="295" r:id="rId6"/>
    <p:sldId id="297" r:id="rId7"/>
    <p:sldId id="306" r:id="rId8"/>
    <p:sldId id="298" r:id="rId9"/>
    <p:sldId id="299" r:id="rId10"/>
    <p:sldId id="300" r:id="rId11"/>
    <p:sldId id="307" r:id="rId12"/>
    <p:sldId id="301" r:id="rId13"/>
    <p:sldId id="302" r:id="rId14"/>
    <p:sldId id="303" r:id="rId15"/>
    <p:sldId id="304" r:id="rId16"/>
    <p:sldId id="296"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2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36" autoAdjust="0"/>
    <p:restoredTop sz="68979" autoAdjust="0"/>
  </p:normalViewPr>
  <p:slideViewPr>
    <p:cSldViewPr snapToGrid="0" snapToObjects="1">
      <p:cViewPr varScale="1">
        <p:scale>
          <a:sx n="60" d="100"/>
          <a:sy n="60" d="100"/>
        </p:scale>
        <p:origin x="3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830EB-377D-4324-89FE-4B34D90105E1}"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3450A-A79A-4E78-9998-22671B87EDB0}" type="slidenum">
              <a:rPr lang="en-US" smtClean="0"/>
              <a:t>‹#›</a:t>
            </a:fld>
            <a:endParaRPr lang="en-US"/>
          </a:p>
        </p:txBody>
      </p:sp>
    </p:spTree>
    <p:extLst>
      <p:ext uri="{BB962C8B-B14F-4D97-AF65-F5344CB8AC3E}">
        <p14:creationId xmlns:p14="http://schemas.microsoft.com/office/powerpoint/2010/main" val="3822867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3450A-A79A-4E78-9998-22671B87EDB0}" type="slidenum">
              <a:rPr lang="en-US" smtClean="0"/>
              <a:t>1</a:t>
            </a:fld>
            <a:endParaRPr lang="en-US"/>
          </a:p>
        </p:txBody>
      </p:sp>
    </p:spTree>
    <p:extLst>
      <p:ext uri="{BB962C8B-B14F-4D97-AF65-F5344CB8AC3E}">
        <p14:creationId xmlns:p14="http://schemas.microsoft.com/office/powerpoint/2010/main" val="231527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reached many milestones within our office and have made significant impacts in our strive for campus accessibility.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Yes, we have a lot of tools and workflows that have helped us reach this point, but none of this would have been possible without our team of student assistants.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term strength in numbers absolutely applies to our situation here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expand our efforts every year and our intake of remediation services and captioning services grows, we need a large team to balance this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Just as a reminder, we have grown from a team of 3 student assistants to a current total of 17.</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were we able to grow a student assistant team this big?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key is to create a positive and family environment within the office.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Remediation and captioning work is very rarely someone’s cup of tea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keeps all of our student assistants engaged within our office is this environment we have created.</a:t>
            </a:r>
          </a:p>
          <a:p>
            <a:pPr lvl="1"/>
            <a:r>
              <a:rPr lang="en-US" sz="1200" kern="1200" dirty="0">
                <a:solidFill>
                  <a:schemeClr val="tx1"/>
                </a:solidFill>
                <a:effectLst/>
                <a:latin typeface="+mn-lt"/>
                <a:ea typeface="+mn-ea"/>
                <a:cs typeface="+mn-cs"/>
              </a:rPr>
              <a:t>Open dialogue</a:t>
            </a:r>
          </a:p>
          <a:p>
            <a:pPr lvl="1"/>
            <a:r>
              <a:rPr lang="en-US" sz="1200" kern="1200" dirty="0">
                <a:solidFill>
                  <a:schemeClr val="tx1"/>
                </a:solidFill>
                <a:effectLst/>
                <a:latin typeface="+mn-lt"/>
                <a:ea typeface="+mn-ea"/>
                <a:cs typeface="+mn-cs"/>
              </a:rPr>
              <a:t>Interactive and informal team meetings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Hiring System- Referral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Led to a diverse team. ranging from international students to athletes to Greek life community and now students in the Masters of Computer Science program. </a:t>
            </a:r>
          </a:p>
          <a:p>
            <a:pPr lvl="1"/>
            <a:r>
              <a:rPr lang="en-US" sz="1200" kern="1200" dirty="0">
                <a:solidFill>
                  <a:schemeClr val="tx1"/>
                </a:solidFill>
                <a:effectLst/>
                <a:latin typeface="+mn-lt"/>
                <a:ea typeface="+mn-ea"/>
                <a:cs typeface="+mn-cs"/>
              </a:rPr>
              <a:t>Basically we’re a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Breakfast Club.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we have found to be most effective in terms of training is through small cohorts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typically hire 1-3 student assistants each semester depending on our numbers.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hires has someone to collaborate and learn alongside with- connection starts from there</a:t>
            </a:r>
          </a:p>
          <a:p>
            <a:pPr marL="158750" indent="0">
              <a:buNone/>
            </a:pPr>
            <a:endParaRPr lang="en-US" b="0" dirty="0"/>
          </a:p>
        </p:txBody>
      </p:sp>
      <p:sp>
        <p:nvSpPr>
          <p:cNvPr id="4" name="Slide Number Placeholder 3"/>
          <p:cNvSpPr>
            <a:spLocks noGrp="1"/>
          </p:cNvSpPr>
          <p:nvPr>
            <p:ph type="sldNum" sz="quarter" idx="5"/>
          </p:nvPr>
        </p:nvSpPr>
        <p:spPr/>
        <p:txBody>
          <a:bodyPr/>
          <a:lstStyle/>
          <a:p>
            <a:fld id="{AC03450A-A79A-4E78-9998-22671B87EDB0}" type="slidenum">
              <a:rPr lang="en-US" smtClean="0"/>
              <a:t>13</a:t>
            </a:fld>
            <a:endParaRPr lang="en-US"/>
          </a:p>
        </p:txBody>
      </p:sp>
    </p:spTree>
    <p:extLst>
      <p:ext uri="{BB962C8B-B14F-4D97-AF65-F5344CB8AC3E}">
        <p14:creationId xmlns:p14="http://schemas.microsoft.com/office/powerpoint/2010/main" val="198177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To wrap up this presentation, let’s first review our why. </a:t>
            </a:r>
          </a:p>
          <a:p>
            <a:pPr marL="158750" indent="0">
              <a:buNone/>
            </a:pPr>
            <a:endParaRPr lang="en-US" dirty="0"/>
          </a:p>
          <a:p>
            <a:pPr marL="158750" indent="0">
              <a:buNone/>
            </a:pPr>
            <a:r>
              <a:rPr lang="en-US" dirty="0"/>
              <a:t>Why did we decide to create an independent accessible technology office? The answer is because of the students.</a:t>
            </a:r>
          </a:p>
          <a:p>
            <a:pPr marL="158750" indent="0">
              <a:buNone/>
            </a:pPr>
            <a:endParaRPr lang="en-US" dirty="0"/>
          </a:p>
          <a:p>
            <a:pPr marL="158750" indent="0">
              <a:buNone/>
            </a:pPr>
            <a:r>
              <a:rPr lang="en-US" dirty="0"/>
              <a:t> If we were to combine with our accessibility center, our only service would be to Chico State students registered with a disability. </a:t>
            </a:r>
          </a:p>
          <a:p>
            <a:pPr marL="158750" indent="0">
              <a:buNone/>
            </a:pPr>
            <a:endParaRPr lang="en-US" dirty="0"/>
          </a:p>
          <a:p>
            <a:pPr marL="158750" indent="0">
              <a:buNone/>
            </a:pPr>
            <a:r>
              <a:rPr lang="en-US" dirty="0"/>
              <a:t>We wouldn’t be reaching students who cannot register with our accessibly center because they are not fully eligible, we cannot reach out to a student who has a disability, but is not registered with our accessibility center because they are uncomfortable or unable to connect with our office. </a:t>
            </a:r>
          </a:p>
          <a:p>
            <a:pPr marL="158750" indent="0">
              <a:buNone/>
            </a:pPr>
            <a:endParaRPr lang="en-US" dirty="0"/>
          </a:p>
          <a:p>
            <a:pPr marL="158750" indent="0">
              <a:buNone/>
            </a:pPr>
            <a:r>
              <a:rPr lang="en-US" dirty="0"/>
              <a:t>Separating ourselves from our accessibility center allows us to reach those students registered with a disability and more. We are no longer reaching just one student, but reaching hundreds all with creating accessible and inclusive web services material and accessible course material. We are also able to reach and provide alternative formats for students with different learning styles. </a:t>
            </a:r>
          </a:p>
          <a:p>
            <a:pPr marL="158750" indent="0">
              <a:buNone/>
            </a:pPr>
            <a:endParaRPr lang="en-US" dirty="0"/>
          </a:p>
          <a:p>
            <a:pPr marL="158750" indent="0">
              <a:buNone/>
            </a:pPr>
            <a:r>
              <a:rPr lang="en-US" dirty="0"/>
              <a:t>How are we able to sustain a successful independent accessible technology office? </a:t>
            </a:r>
          </a:p>
          <a:p>
            <a:pPr marL="158750" indent="0">
              <a:buNone/>
            </a:pPr>
            <a:endParaRPr lang="en-US" dirty="0"/>
          </a:p>
          <a:p>
            <a:pPr marL="158750" indent="0">
              <a:buNone/>
            </a:pPr>
            <a:r>
              <a:rPr lang="en-US" dirty="0"/>
              <a:t>Now, our second part. How are we able to create an inclusive environment for our campus?</a:t>
            </a:r>
          </a:p>
          <a:p>
            <a:pPr marL="158750" indent="0">
              <a:buNone/>
            </a:pPr>
            <a:endParaRPr lang="en-US" dirty="0"/>
          </a:p>
          <a:p>
            <a:pPr marL="158750" indent="0">
              <a:buNone/>
            </a:pPr>
            <a:r>
              <a:rPr lang="en-US" dirty="0"/>
              <a:t> This is through partnerships with neighboring offices, such as our Technology and Learning Program, providing assistive technology tools to all Chico State students, </a:t>
            </a:r>
          </a:p>
          <a:p>
            <a:pPr marL="158750" indent="0">
              <a:buNone/>
            </a:pPr>
            <a:r>
              <a:rPr lang="en-US" dirty="0"/>
              <a:t>to name a few are Otter.ai and Kurzweil, not just those registered with our accessibility services. </a:t>
            </a:r>
          </a:p>
          <a:p>
            <a:pPr marL="158750" indent="0">
              <a:buNone/>
            </a:pPr>
            <a:endParaRPr lang="en-US" dirty="0"/>
          </a:p>
          <a:p>
            <a:pPr marL="158750" indent="0">
              <a:buNone/>
            </a:pPr>
            <a:r>
              <a:rPr lang="en-US" dirty="0"/>
              <a:t>And to accomplish our why and how, we use a variety of project management tools such as Trello and </a:t>
            </a:r>
            <a:r>
              <a:rPr lang="en-US" dirty="0" err="1"/>
              <a:t>TeamDynamix</a:t>
            </a:r>
            <a:r>
              <a:rPr lang="en-US" dirty="0"/>
              <a:t> and a killer army of student assistants.</a:t>
            </a:r>
          </a:p>
          <a:p>
            <a:pPr marL="158750" indent="0">
              <a:buNone/>
            </a:pPr>
            <a:endParaRPr lang="en-US" dirty="0"/>
          </a:p>
          <a:p>
            <a:pPr marL="158750" indent="0">
              <a:buNone/>
            </a:pPr>
            <a:r>
              <a:rPr lang="en-US" dirty="0"/>
              <a:t>Our office has come a long way in just these seven years. To say we are proud of being a part of this office and this inclusive campus initiative would be an understatement. We hope we have provided you all with a thorough insight to our journey and we want to thank you once again for participating in our presentation and we would now like to take the time to answer any questions. </a:t>
            </a:r>
          </a:p>
          <a:p>
            <a:pPr marL="158750" indent="0">
              <a:buNone/>
            </a:pPr>
            <a:endParaRPr lang="en-US" b="0" dirty="0"/>
          </a:p>
        </p:txBody>
      </p:sp>
      <p:sp>
        <p:nvSpPr>
          <p:cNvPr id="4" name="Slide Number Placeholder 3"/>
          <p:cNvSpPr>
            <a:spLocks noGrp="1"/>
          </p:cNvSpPr>
          <p:nvPr>
            <p:ph type="sldNum" sz="quarter" idx="5"/>
          </p:nvPr>
        </p:nvSpPr>
        <p:spPr/>
        <p:txBody>
          <a:bodyPr/>
          <a:lstStyle/>
          <a:p>
            <a:fld id="{AC03450A-A79A-4E78-9998-22671B87EDB0}" type="slidenum">
              <a:rPr lang="en-US" smtClean="0"/>
              <a:t>14</a:t>
            </a:fld>
            <a:endParaRPr lang="en-US"/>
          </a:p>
        </p:txBody>
      </p:sp>
    </p:spTree>
    <p:extLst>
      <p:ext uri="{BB962C8B-B14F-4D97-AF65-F5344CB8AC3E}">
        <p14:creationId xmlns:p14="http://schemas.microsoft.com/office/powerpoint/2010/main" val="267977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0" dirty="0"/>
          </a:p>
        </p:txBody>
      </p:sp>
      <p:sp>
        <p:nvSpPr>
          <p:cNvPr id="4" name="Slide Number Placeholder 3"/>
          <p:cNvSpPr>
            <a:spLocks noGrp="1"/>
          </p:cNvSpPr>
          <p:nvPr>
            <p:ph type="sldNum" sz="quarter" idx="5"/>
          </p:nvPr>
        </p:nvSpPr>
        <p:spPr/>
        <p:txBody>
          <a:bodyPr/>
          <a:lstStyle/>
          <a:p>
            <a:fld id="{AC03450A-A79A-4E78-9998-22671B87EDB0}" type="slidenum">
              <a:rPr lang="en-US" smtClean="0"/>
              <a:t>16</a:t>
            </a:fld>
            <a:endParaRPr lang="en-US"/>
          </a:p>
        </p:txBody>
      </p:sp>
    </p:spTree>
    <p:extLst>
      <p:ext uri="{BB962C8B-B14F-4D97-AF65-F5344CB8AC3E}">
        <p14:creationId xmlns:p14="http://schemas.microsoft.com/office/powerpoint/2010/main" val="364423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Alt Media Coordinator at the time came into ARC in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Inherited Alt media team of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editing books for </a:t>
            </a:r>
            <a:r>
              <a:rPr lang="en-US" dirty="0" err="1"/>
              <a:t>Kez</a:t>
            </a:r>
            <a:r>
              <a:rPr lang="en-US" dirty="0"/>
              <a:t> and only had 7 students with alt media accommodation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2014-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Exponential growth from 27 students, 46. 72.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Began to grow and starting thinking through the lens of inclusivity versus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Accommodations always come first, but we starting thinking, we are putting in the same amount of work for one student when we could simultaneously supporting 100 students, or 200, or more.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Many students don’t identify with their disability, know they have one, and so many different learning styles who fight their way through college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Alt Media Coordinator came to the director of ARC with a business plan of how we can get materials back to faculty as well as students with documented disabilities.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Course Readers were all the rage during this time- run PDFs and Word docs through checker and auto tag and send back to faculty to replace in the LMS. (too small of a team at this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hit users of all abilities and continuously advocated and assisted in our efforts toward universal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become OATS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took on more and more responsibilities- captioning for courses, more students with alt media as accommodations, clean docs became more popular and wanted by professors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2017-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Beginning of 2017 </a:t>
            </a:r>
            <a:r>
              <a:rPr lang="en-US" b="0" dirty="0" err="1"/>
              <a:t>Kez</a:t>
            </a:r>
            <a:r>
              <a:rPr lang="en-US" b="0" dirty="0"/>
              <a:t> editing got better by itself freeing up time for OATS to take on more content outside of books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HIRED ME! </a:t>
            </a:r>
            <a:r>
              <a:rPr lang="en-US" b="0" dirty="0"/>
              <a:t>2 staff 12 SA’s-- The old Alternate Media Coordinator became Director of OATS and I became the new Alternate Media Coordinator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Good thing because </a:t>
            </a:r>
            <a:r>
              <a:rPr lang="en-US" b="0" dirty="0"/>
              <a:t>Web Services transitioned to Cascade 3.0 meaning it was time to clean house on the web bringing in a HUGE influx of content remediation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Then implemented BB Ally- This made a huge name for us on the Academic Affairs side, which I will get into in a little.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HIRED BRANDY,</a:t>
            </a:r>
            <a:r>
              <a:rPr lang="en-US" b="0" dirty="0"/>
              <a:t> huge for our office because our registered students with disabilities went from 5% of the population to 9%</a:t>
            </a:r>
            <a:r>
              <a:rPr lang="en-US" b="0" baseline="0" dirty="0"/>
              <a:t> so my Assistive Technology Assessments grew exponentially and roles were able to be distributed for more efficiency in the office workflow. 17 student assistants and 3 </a:t>
            </a:r>
            <a:r>
              <a:rPr lang="en-US" b="0" baseline="0"/>
              <a:t>staff members</a:t>
            </a:r>
            <a:endParaRPr lang="en-US" b="1" dirty="0"/>
          </a:p>
        </p:txBody>
      </p:sp>
      <p:sp>
        <p:nvSpPr>
          <p:cNvPr id="4" name="Slide Number Placeholder 3"/>
          <p:cNvSpPr>
            <a:spLocks noGrp="1"/>
          </p:cNvSpPr>
          <p:nvPr>
            <p:ph type="sldNum" sz="quarter" idx="5"/>
          </p:nvPr>
        </p:nvSpPr>
        <p:spPr/>
        <p:txBody>
          <a:bodyPr/>
          <a:lstStyle/>
          <a:p>
            <a:fld id="{AC03450A-A79A-4E78-9998-22671B87EDB0}" type="slidenum">
              <a:rPr lang="en-US" smtClean="0"/>
              <a:t>5</a:t>
            </a:fld>
            <a:endParaRPr lang="en-US"/>
          </a:p>
        </p:txBody>
      </p:sp>
    </p:spTree>
    <p:extLst>
      <p:ext uri="{BB962C8B-B14F-4D97-AF65-F5344CB8AC3E}">
        <p14:creationId xmlns:p14="http://schemas.microsoft.com/office/powerpoint/2010/main" val="21719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FUNDING:</a:t>
            </a:r>
          </a:p>
          <a:p>
            <a:pPr marL="171450" lvl="0" indent="-171450" algn="l" rtl="0">
              <a:spcBef>
                <a:spcPts val="0"/>
              </a:spcBef>
              <a:spcAft>
                <a:spcPts val="0"/>
              </a:spcAft>
              <a:buFont typeface="Arial" panose="020B0604020202020204" pitchFamily="34" charset="0"/>
              <a:buChar char="•"/>
            </a:pPr>
            <a:r>
              <a:rPr lang="en-US" dirty="0"/>
              <a:t>VP of Student Affairs kicked over $22,000 for 3 SA’s at the beginning. Once we grew in 2016 they gave us $60,000 just for SA’s (outside of Staff salaries). </a:t>
            </a:r>
          </a:p>
          <a:p>
            <a:pPr marL="171450" lvl="0" indent="-171450" algn="l" rtl="0">
              <a:spcBef>
                <a:spcPts val="0"/>
              </a:spcBef>
              <a:spcAft>
                <a:spcPts val="0"/>
              </a:spcAft>
              <a:buFont typeface="Arial" panose="020B0604020202020204" pitchFamily="34" charset="0"/>
              <a:buChar char="•"/>
            </a:pPr>
            <a:r>
              <a:rPr lang="en-US" dirty="0"/>
              <a:t>Been our base pay since 2016 with an additional 10,000 for outside materials and costs as well as an additional $5,000 for professional development. </a:t>
            </a:r>
          </a:p>
          <a:p>
            <a:pPr marL="171450" lvl="0" indent="-171450" algn="l" rtl="0">
              <a:spcBef>
                <a:spcPts val="0"/>
              </a:spcBef>
              <a:spcAft>
                <a:spcPts val="0"/>
              </a:spcAft>
              <a:buFont typeface="Arial" panose="020B0604020202020204" pitchFamily="34" charset="0"/>
              <a:buChar char="•"/>
            </a:pPr>
            <a:r>
              <a:rPr lang="en-US" dirty="0"/>
              <a:t>During that huge boom in 2017/2018, since we took over all of campus’s content, we received $50,000 additionally from the Graduate Initiative 2025 funding. </a:t>
            </a:r>
          </a:p>
          <a:p>
            <a:pPr marL="171450" lvl="0" indent="-171450" algn="l" rtl="0">
              <a:spcBef>
                <a:spcPts val="0"/>
              </a:spcBef>
              <a:spcAft>
                <a:spcPts val="0"/>
              </a:spcAft>
              <a:buFont typeface="Arial" panose="020B0604020202020204" pitchFamily="34" charset="0"/>
              <a:buChar char="•"/>
            </a:pPr>
            <a:r>
              <a:rPr lang="en-US" dirty="0"/>
              <a:t>Total currently, we get $60,000 from VPSA, $50,000 from GI 2025, and an additional $20,000 for other operating costs. $130,000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p:txBody>
      </p:sp>
      <p:sp>
        <p:nvSpPr>
          <p:cNvPr id="4" name="Slide Number Placeholder 3"/>
          <p:cNvSpPr>
            <a:spLocks noGrp="1"/>
          </p:cNvSpPr>
          <p:nvPr>
            <p:ph type="sldNum" sz="quarter" idx="5"/>
          </p:nvPr>
        </p:nvSpPr>
        <p:spPr/>
        <p:txBody>
          <a:bodyPr/>
          <a:lstStyle/>
          <a:p>
            <a:fld id="{AC03450A-A79A-4E78-9998-22671B87EDB0}" type="slidenum">
              <a:rPr lang="en-US" smtClean="0"/>
              <a:t>6</a:t>
            </a:fld>
            <a:endParaRPr lang="en-US"/>
          </a:p>
        </p:txBody>
      </p:sp>
    </p:spTree>
    <p:extLst>
      <p:ext uri="{BB962C8B-B14F-4D97-AF65-F5344CB8AC3E}">
        <p14:creationId xmlns:p14="http://schemas.microsoft.com/office/powerpoint/2010/main" val="82477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Cascade Server is a web content management system that Chico State has used for years, then we</a:t>
            </a:r>
            <a:r>
              <a:rPr lang="en-US" baseline="0" dirty="0"/>
              <a:t> upgraded to the </a:t>
            </a:r>
            <a:r>
              <a:rPr lang="en-US" dirty="0"/>
              <a:t>Cascade 3.0 template, which included some structural accessibility changes.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During this transition we knew it was time to really start implementing more of a emphasis on web/web content accessibility, again always with the lens of inclusivity for all who visit our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department has an appointed site maintainer who can only have access after training for site accessibility (web only no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was our first BIG project for PDF remediation- over 5,500 documents for remediation in a 8 month span, including video captioning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process helped us build a great collaborative team with Web Services, we began the Accessible Technology Initiative Committee on campus to continue to promote web/content accessibility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Accessibility Bootcamp- Web finds it “biggest offenders” and contacts them directly with a score and walks them through the process of submitting tickets to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have been good band-aids for the bigger goals and a good way to gauge the outcome our outreach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 December, we will be constructing a site-wide shut down to no longer allow any document uploads onto any sites without coming through OATS first.</a:t>
            </a:r>
          </a:p>
        </p:txBody>
      </p:sp>
      <p:sp>
        <p:nvSpPr>
          <p:cNvPr id="4" name="Slide Number Placeholder 3"/>
          <p:cNvSpPr>
            <a:spLocks noGrp="1"/>
          </p:cNvSpPr>
          <p:nvPr>
            <p:ph type="sldNum" sz="quarter" idx="5"/>
          </p:nvPr>
        </p:nvSpPr>
        <p:spPr/>
        <p:txBody>
          <a:bodyPr/>
          <a:lstStyle/>
          <a:p>
            <a:fld id="{AC03450A-A79A-4E78-9998-22671B87EDB0}" type="slidenum">
              <a:rPr lang="en-US" smtClean="0"/>
              <a:t>7</a:t>
            </a:fld>
            <a:endParaRPr lang="en-US"/>
          </a:p>
        </p:txBody>
      </p:sp>
    </p:spTree>
    <p:extLst>
      <p:ext uri="{BB962C8B-B14F-4D97-AF65-F5344CB8AC3E}">
        <p14:creationId xmlns:p14="http://schemas.microsoft.com/office/powerpoint/2010/main" val="265403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Raise hands who knows BB Ally? (explain BB Ally)- cut down a lot people know it already</a:t>
            </a:r>
            <a:r>
              <a:rPr lang="en-US" baseline="0" dirty="0"/>
              <a:t> </a:t>
            </a:r>
            <a:endParaRPr lang="en-US" dirty="0"/>
          </a:p>
          <a:p>
            <a:pPr marL="171450" indent="-171450">
              <a:buFont typeface="Arial" panose="020B0604020202020204" pitchFamily="34" charset="0"/>
              <a:buChar char="•"/>
            </a:pPr>
            <a:r>
              <a:rPr lang="en-US" dirty="0"/>
              <a:t>The Cascade 3.0 transition got us the spotlight in the Student Affairs side and BB Ally got us the spotlight on the Academic Affairs side</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ALLY presented us with an opportunity for educational based accessibility practices vs editing post creation- taught faculty how to edit word and PPT, Alt text, headers, scanned documents, and overall importance of this being for ALL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was a great opportunity to bring accessibility into the conversation- We demonstrated this at numerous department meetings, brought to department chairs, workshops for new faculty, Tipping Point (opportunity to learn from other departments in mini-presentations), word-of-mouth from SA’s and ourselves, etc.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C03450A-A79A-4E78-9998-22671B87EDB0}" type="slidenum">
              <a:rPr lang="en-US" smtClean="0"/>
              <a:t>8</a:t>
            </a:fld>
            <a:endParaRPr lang="en-US"/>
          </a:p>
        </p:txBody>
      </p:sp>
    </p:spTree>
    <p:extLst>
      <p:ext uri="{BB962C8B-B14F-4D97-AF65-F5344CB8AC3E}">
        <p14:creationId xmlns:p14="http://schemas.microsoft.com/office/powerpoint/2010/main" val="250363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US" dirty="0"/>
              <a:t>After ALLY we became credible and resourceful on campus helping us more gain funding and acknowledgment across campus </a:t>
            </a:r>
          </a:p>
          <a:p>
            <a:pPr marL="0" lvl="0" indent="0" algn="l" rtl="0">
              <a:spcBef>
                <a:spcPts val="0"/>
              </a:spcBef>
              <a:spcAft>
                <a:spcPts val="0"/>
              </a:spcAft>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can we continue to approach new or current technology with a Universal Design mindset?”</a:t>
            </a:r>
          </a:p>
          <a:p>
            <a:pPr marL="0" lvl="0" indent="0" algn="l" rtl="0">
              <a:spcBef>
                <a:spcPts val="0"/>
              </a:spcBef>
              <a:spcAft>
                <a:spcPts val="0"/>
              </a:spcAft>
              <a:buFont typeface="Arial" panose="020B0604020202020204" pitchFamily="34" charset="0"/>
              <a:buNone/>
            </a:pPr>
            <a:endParaRPr lang="en-US" dirty="0"/>
          </a:p>
          <a:p>
            <a:pPr marL="171450" lvl="0" indent="-171450" algn="l" rtl="0">
              <a:spcBef>
                <a:spcPts val="0"/>
              </a:spcBef>
              <a:spcAft>
                <a:spcPts val="0"/>
              </a:spcAft>
              <a:buFont typeface="Arial" panose="020B0604020202020204" pitchFamily="34" charset="0"/>
              <a:buChar char="•"/>
            </a:pPr>
            <a:r>
              <a:rPr lang="en-US" dirty="0"/>
              <a:t>Rolled out </a:t>
            </a:r>
            <a:r>
              <a:rPr lang="en-US" dirty="0" err="1"/>
              <a:t>Kez</a:t>
            </a:r>
            <a:r>
              <a:rPr lang="en-US" dirty="0"/>
              <a:t> for ALL and Otter.ai (explain) for all as well- first campus with SSO Kurzweil </a:t>
            </a:r>
          </a:p>
          <a:p>
            <a:pPr marL="171450" lvl="0" indent="-171450" algn="l" rtl="0">
              <a:spcBef>
                <a:spcPts val="0"/>
              </a:spcBef>
              <a:spcAft>
                <a:spcPts val="0"/>
              </a:spcAft>
              <a:buFont typeface="Arial" panose="020B0604020202020204" pitchFamily="34" charset="0"/>
              <a:buChar char="•"/>
            </a:pPr>
            <a:r>
              <a:rPr lang="en-US" dirty="0"/>
              <a:t>We started demoing and distributing Kurzweil to large lecture halls every semester, </a:t>
            </a:r>
            <a:r>
              <a:rPr lang="en-US" sz="1200" b="0" i="0" kern="1200" dirty="0">
                <a:solidFill>
                  <a:schemeClr val="tx1"/>
                </a:solidFill>
                <a:effectLst/>
                <a:latin typeface="+mn-lt"/>
                <a:ea typeface="+mn-ea"/>
                <a:cs typeface="+mn-cs"/>
              </a:rPr>
              <a:t>departments such as Educational Opportunity Program (</a:t>
            </a:r>
            <a:r>
              <a:rPr lang="en-US" dirty="0"/>
              <a:t>EOP), Speech and Debate team, Athletics department, staff members and faculty for personal use and course use, etc. </a:t>
            </a:r>
          </a:p>
          <a:p>
            <a:pPr marL="171450" lvl="0" indent="-171450" algn="l" rtl="0">
              <a:spcBef>
                <a:spcPts val="0"/>
              </a:spcBef>
              <a:spcAft>
                <a:spcPts val="0"/>
              </a:spcAft>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 </a:t>
            </a:r>
            <a:r>
              <a:rPr lang="en-US" dirty="0" err="1"/>
              <a:t>Mahally’s</a:t>
            </a:r>
            <a:r>
              <a:rPr lang="en-US" dirty="0"/>
              <a:t> course- Kurzweil for all students, PPT uploaded onto BB with voice recordings of her explaining each slide</a:t>
            </a:r>
          </a:p>
          <a:p>
            <a:pPr marL="0" lvl="0" indent="0" algn="l" rtl="0">
              <a:spcBef>
                <a:spcPts val="0"/>
              </a:spcBef>
              <a:spcAft>
                <a:spcPts val="0"/>
              </a:spcAft>
              <a:buFont typeface="Arial" panose="020B0604020202020204" pitchFamily="34" charset="0"/>
              <a:buNone/>
            </a:pPr>
            <a:endParaRPr lang="en-US" dirty="0"/>
          </a:p>
          <a:p>
            <a:pPr marL="171450" lvl="0" indent="-171450" algn="l" rtl="0">
              <a:spcBef>
                <a:spcPts val="0"/>
              </a:spcBef>
              <a:spcAft>
                <a:spcPts val="0"/>
              </a:spcAft>
              <a:buFont typeface="Arial" panose="020B0604020202020204" pitchFamily="34" charset="0"/>
              <a:buChar char="•"/>
            </a:pPr>
            <a:r>
              <a:rPr lang="en-US" dirty="0"/>
              <a:t>Microsoft Translate became widely used for large presentations on campus, such as Welcome Week, Orientation, larger lecture halls, etc. which again, promoted the practice of inclusivity versus accessibility, including those whose first language may not be English.</a:t>
            </a:r>
          </a:p>
          <a:p>
            <a:pPr marL="0" lvl="0" indent="0" algn="l" rtl="0">
              <a:spcBef>
                <a:spcPts val="0"/>
              </a:spcBef>
              <a:spcAft>
                <a:spcPts val="0"/>
              </a:spcAft>
              <a:buFont typeface="Arial" panose="020B0604020202020204" pitchFamily="34" charset="0"/>
              <a:buNone/>
            </a:pPr>
            <a:endParaRPr lang="en-US" dirty="0"/>
          </a:p>
          <a:p>
            <a:pPr marL="171450" lvl="0" indent="-171450" algn="l" rtl="0">
              <a:spcBef>
                <a:spcPts val="0"/>
              </a:spcBef>
              <a:spcAft>
                <a:spcPts val="0"/>
              </a:spcAft>
              <a:buFont typeface="Arial" panose="020B0604020202020204" pitchFamily="34" charset="0"/>
              <a:buChar char="•"/>
            </a:pPr>
            <a:r>
              <a:rPr lang="en-US" dirty="0"/>
              <a:t>Now Otter.ai (using today) which has almost completely taken over for peer note-taking as accommodations for students with disabilities and is widely used amongst campus</a:t>
            </a:r>
          </a:p>
          <a:p>
            <a:pPr marL="628650" lvl="1" indent="-171450" algn="l" rtl="0">
              <a:spcBef>
                <a:spcPts val="0"/>
              </a:spcBef>
              <a:spcAft>
                <a:spcPts val="0"/>
              </a:spcAft>
              <a:buFont typeface="Arial" panose="020B0604020202020204" pitchFamily="34" charset="0"/>
              <a:buChar char="•"/>
            </a:pPr>
            <a:r>
              <a:rPr lang="en-US" dirty="0"/>
              <a:t>Huge boom during virtual learning</a:t>
            </a:r>
          </a:p>
          <a:p>
            <a:pPr marL="457200" lvl="1" indent="0" algn="l" rtl="0">
              <a:spcBef>
                <a:spcPts val="0"/>
              </a:spcBef>
              <a:spcAft>
                <a:spcPts val="0"/>
              </a:spcAft>
              <a:buFont typeface="Arial" panose="020B0604020202020204" pitchFamily="34" charset="0"/>
              <a:buNone/>
            </a:pPr>
            <a:endParaRPr lang="en-US" dirty="0"/>
          </a:p>
          <a:p>
            <a:pPr marL="171450" indent="-171450">
              <a:buFont typeface="Arial" panose="020B0604020202020204" pitchFamily="34" charset="0"/>
              <a:buChar char="•"/>
            </a:pPr>
            <a:r>
              <a:rPr lang="en-US" dirty="0"/>
              <a:t>We get creative in the ways that we can promote the use of these tools across campus!</a:t>
            </a:r>
          </a:p>
        </p:txBody>
      </p:sp>
      <p:sp>
        <p:nvSpPr>
          <p:cNvPr id="4" name="Slide Number Placeholder 3"/>
          <p:cNvSpPr>
            <a:spLocks noGrp="1"/>
          </p:cNvSpPr>
          <p:nvPr>
            <p:ph type="sldNum" sz="quarter" idx="5"/>
          </p:nvPr>
        </p:nvSpPr>
        <p:spPr/>
        <p:txBody>
          <a:bodyPr/>
          <a:lstStyle/>
          <a:p>
            <a:fld id="{AC03450A-A79A-4E78-9998-22671B87EDB0}" type="slidenum">
              <a:rPr lang="en-US" smtClean="0"/>
              <a:t>9</a:t>
            </a:fld>
            <a:endParaRPr lang="en-US"/>
          </a:p>
        </p:txBody>
      </p:sp>
    </p:spTree>
    <p:extLst>
      <p:ext uri="{BB962C8B-B14F-4D97-AF65-F5344CB8AC3E}">
        <p14:creationId xmlns:p14="http://schemas.microsoft.com/office/powerpoint/2010/main" val="220197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 typeface="Arial" panose="020B0604020202020204" pitchFamily="34" charset="0"/>
              <a:buChar char="•"/>
            </a:pPr>
            <a:r>
              <a:rPr lang="en-US" dirty="0"/>
              <a:t>Kaltura- campus media repository and Otter</a:t>
            </a:r>
          </a:p>
          <a:p>
            <a:pPr marL="171450" lvl="0" indent="-171450" algn="l" rtl="0">
              <a:spcBef>
                <a:spcPts val="0"/>
              </a:spcBef>
              <a:spcAft>
                <a:spcPts val="0"/>
              </a:spcAft>
              <a:buFont typeface="Arial" panose="020B0604020202020204" pitchFamily="34" charset="0"/>
              <a:buChar char="•"/>
            </a:pPr>
            <a:r>
              <a:rPr lang="en-US" dirty="0"/>
              <a:t>Adobe for PDF</a:t>
            </a:r>
          </a:p>
          <a:p>
            <a:pPr marL="171450" lvl="0" indent="-171450" algn="l" rtl="0">
              <a:spcBef>
                <a:spcPts val="0"/>
              </a:spcBef>
              <a:spcAft>
                <a:spcPts val="0"/>
              </a:spcAft>
              <a:buFont typeface="Arial" panose="020B0604020202020204" pitchFamily="34" charset="0"/>
              <a:buChar char="•"/>
            </a:pPr>
            <a:r>
              <a:rPr lang="en-US" dirty="0"/>
              <a:t>Office and Google for slides and docx</a:t>
            </a:r>
          </a:p>
          <a:p>
            <a:pPr marL="171450" lvl="0" indent="-171450" algn="l" rtl="0">
              <a:spcBef>
                <a:spcPts val="0"/>
              </a:spcBef>
              <a:spcAft>
                <a:spcPts val="0"/>
              </a:spcAft>
              <a:buFont typeface="Arial" panose="020B0604020202020204" pitchFamily="34" charset="0"/>
              <a:buChar char="•"/>
            </a:pPr>
            <a:r>
              <a:rPr lang="en-US" dirty="0"/>
              <a:t>BB Ally as part of our three-part accessibility check– in the process of exploring new tools like PDF/UA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JAWS and </a:t>
            </a:r>
            <a:r>
              <a:rPr lang="en-US" dirty="0" err="1"/>
              <a:t>VoiceOver</a:t>
            </a:r>
            <a:r>
              <a:rPr lang="en-US" dirty="0"/>
              <a:t> for screen reading sites and documents (forms especially)- used to test new software products</a:t>
            </a:r>
            <a:r>
              <a:rPr lang="en-US" baseline="0" dirty="0"/>
              <a:t> for campus, existing software, and highly visible documents for campus</a:t>
            </a:r>
            <a:endParaRPr lang="en-US" dirty="0"/>
          </a:p>
          <a:p>
            <a:pPr marL="0" lvl="0" indent="0" algn="l" rtl="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C03450A-A79A-4E78-9998-22671B87EDB0}" type="slidenum">
              <a:rPr lang="en-US" smtClean="0"/>
              <a:t>10</a:t>
            </a:fld>
            <a:endParaRPr lang="en-US"/>
          </a:p>
        </p:txBody>
      </p:sp>
    </p:spTree>
    <p:extLst>
      <p:ext uri="{BB962C8B-B14F-4D97-AF65-F5344CB8AC3E}">
        <p14:creationId xmlns:p14="http://schemas.microsoft.com/office/powerpoint/2010/main" val="326773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NOTES:</a:t>
            </a:r>
            <a:r>
              <a:rPr lang="en-US" sz="1200" kern="1200" baseline="0" dirty="0">
                <a:solidFill>
                  <a:schemeClr val="tx1"/>
                </a:solidFill>
                <a:effectLst/>
                <a:latin typeface="+mn-lt"/>
                <a:ea typeface="+mn-ea"/>
                <a:cs typeface="+mn-cs"/>
              </a:rPr>
              <a:t> Include links or process of linking out to TD and Trello and Box Inventory</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you may be thinking to yourself at this moment. How on earth are these people able to keep track of all the tasks they need to do? Well, let me breakdown the project management tools we use.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influx of remediation services grows every single year and now that we have implemented workflows, organization for all projects is vital.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Three tools we use for our project management are </a:t>
            </a:r>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Trello and Box.</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of my main tasks within my position is to oversee workflow that comes in and out of the office and to delegate these tasks out to our student assistants. </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Work VERY Closely with </a:t>
            </a:r>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and Trello every day</a:t>
            </a:r>
          </a:p>
          <a:p>
            <a:pPr lvl="0"/>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This tool is our main support ticket tracking system for our office and it’s where all staff and faculty submit support tickets for content remediation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also the way we communicate with the faculty and staff when we are working on their tickets</a:t>
            </a:r>
          </a:p>
          <a:p>
            <a:pPr lvl="0"/>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shows us all statuses of support tickets such as New tickets that have not been opened yet, in progress and closed statuses of support tickets</a:t>
            </a:r>
          </a:p>
          <a:p>
            <a:pPr lvl="0"/>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also helps us look at overall workflow and see how fast tickets are coming in and being sent out. </a:t>
            </a:r>
          </a:p>
          <a:p>
            <a:pPr lvl="0"/>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Influx of captioning ticket within last year </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we receive a support ticket through </a:t>
            </a:r>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we transfer it to Trello.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For anyone who has never used or heard of Trello, it is a very diverse tool that can be used as an agenda or a tasks and to do list.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Different boards- started with just alternate media board and have added three more 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me with delegation for the student assistants- able to see who is working on what ticket, who needs help finishing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can create labels for each board such as a priority label (needs to be done first before anything else)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student assistants also work very closely with Trello. They can see what tickets haven’t been grabbed from the New Ticket pile etc.</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Box - file storing system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Used for large ticket files (4 or more)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Inventory, Unedited, In Progress, and Edited folders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inventory anything that is not LMS related </a:t>
            </a:r>
          </a:p>
          <a:p>
            <a:pPr lvl="0"/>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AC03450A-A79A-4E78-9998-22671B87EDB0}" type="slidenum">
              <a:rPr lang="en-US" smtClean="0"/>
              <a:t>11</a:t>
            </a:fld>
            <a:endParaRPr lang="en-US"/>
          </a:p>
        </p:txBody>
      </p:sp>
    </p:spTree>
    <p:extLst>
      <p:ext uri="{BB962C8B-B14F-4D97-AF65-F5344CB8AC3E}">
        <p14:creationId xmlns:p14="http://schemas.microsoft.com/office/powerpoint/2010/main" val="150826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that we have broke down our project management tools, let’s  go over one of our workflows to see our tools put in action.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have collaborated with our Technology and Learning Program, commonly referred to as TLP on our campus, to create a workflow for course remediation.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TLP office consists of a team of instructional designers that provide support for our faculty and help create and advise in instructional materials.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office works with faculty and their course content every single day. Most beneficial to partner with this office to improve LMS accessibility scores.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way we have constructed our TLP-OATS workflow is TLP is the only office to communicate with the faculty.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previous workflows, both OATS and TLP created course remediation tickets.</a:t>
            </a:r>
          </a:p>
          <a:p>
            <a:pPr lvl="1"/>
            <a:r>
              <a:rPr lang="en-US" sz="1200" kern="1200" dirty="0">
                <a:solidFill>
                  <a:schemeClr val="tx1"/>
                </a:solidFill>
                <a:effectLst/>
                <a:latin typeface="+mn-lt"/>
                <a:ea typeface="+mn-ea"/>
                <a:cs typeface="+mn-cs"/>
              </a:rPr>
              <a:t>Caused inconsistencies and miscommunication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Through multiple evolutions of this workflow, OATS is no longer in communication with faculty and are working on the backend of the course to make all content accessible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first step of this workflow is for instructional designer to meet directly with the faculty member and assess and inventory the course.</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Because this is a LMS ticket, the instructional designers will create the inventory, not OATS</a:t>
            </a:r>
          </a:p>
          <a:p>
            <a:pPr lvl="0"/>
            <a:r>
              <a:rPr lang="en-US" sz="1200" kern="1200" dirty="0">
                <a:solidFill>
                  <a:schemeClr val="tx1"/>
                </a:solidFill>
                <a:effectLst/>
                <a:latin typeface="+mn-lt"/>
                <a:ea typeface="+mn-ea"/>
                <a:cs typeface="+mn-cs"/>
              </a:rPr>
              <a:t>A course remediation ticket will be created and it will be reassigned to OATS so that it appears in our </a:t>
            </a:r>
            <a:r>
              <a:rPr lang="en-US" sz="1200" kern="1200" dirty="0" err="1">
                <a:solidFill>
                  <a:schemeClr val="tx1"/>
                </a:solidFill>
                <a:effectLst/>
                <a:latin typeface="+mn-lt"/>
                <a:ea typeface="+mn-ea"/>
                <a:cs typeface="+mn-cs"/>
              </a:rPr>
              <a:t>TeamDynamix</a:t>
            </a:r>
            <a:r>
              <a:rPr lang="en-US" sz="1200" kern="1200" dirty="0">
                <a:solidFill>
                  <a:schemeClr val="tx1"/>
                </a:solidFill>
                <a:effectLst/>
                <a:latin typeface="+mn-lt"/>
                <a:ea typeface="+mn-ea"/>
                <a:cs typeface="+mn-cs"/>
              </a:rPr>
              <a:t> workflow.</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will go ahead and follow the process I mentioned in the previous slide which is just transferring the ticket to Trello so that our student assistants can begin to remediate the course.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 our office moves through all of this course content, we are writing down in a separate note column any common accessibility errors for each document.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Describe image.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box note gives us the opportunity to relay educational information on what the accessibility of a document is, and some steps for faculty to think of when creating any future documents instead of doing a post content remediation.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all content has been made accessible or checked for accessibility, OATS will send all accessible content back to the instructional designer  in a Box folder and reassign the ticket back to them as well. </a:t>
            </a:r>
          </a:p>
          <a:p>
            <a:pPr marL="158750" indent="0">
              <a:buNone/>
            </a:pPr>
            <a:endParaRPr lang="en-US" b="0" dirty="0"/>
          </a:p>
        </p:txBody>
      </p:sp>
      <p:sp>
        <p:nvSpPr>
          <p:cNvPr id="4" name="Slide Number Placeholder 3"/>
          <p:cNvSpPr>
            <a:spLocks noGrp="1"/>
          </p:cNvSpPr>
          <p:nvPr>
            <p:ph type="sldNum" sz="quarter" idx="5"/>
          </p:nvPr>
        </p:nvSpPr>
        <p:spPr/>
        <p:txBody>
          <a:bodyPr/>
          <a:lstStyle/>
          <a:p>
            <a:fld id="{AC03450A-A79A-4E78-9998-22671B87EDB0}" type="slidenum">
              <a:rPr lang="en-US" smtClean="0"/>
              <a:t>12</a:t>
            </a:fld>
            <a:endParaRPr lang="en-US"/>
          </a:p>
        </p:txBody>
      </p:sp>
    </p:spTree>
    <p:extLst>
      <p:ext uri="{BB962C8B-B14F-4D97-AF65-F5344CB8AC3E}">
        <p14:creationId xmlns:p14="http://schemas.microsoft.com/office/powerpoint/2010/main" val="4395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1EDB-B9D3-174E-9686-A31D758DF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17E5C-398F-6B43-BD02-AB480C267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ED1347-713A-F843-9C71-78037FB3328B}"/>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5" name="Footer Placeholder 4">
            <a:extLst>
              <a:ext uri="{FF2B5EF4-FFF2-40B4-BE49-F238E27FC236}">
                <a16:creationId xmlns:a16="http://schemas.microsoft.com/office/drawing/2014/main" id="{309A4F8A-0E86-FD44-8B87-EA124762F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DFAEB-3997-BA4C-8E07-6A25F42D94FC}"/>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409782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1919-8F6B-6847-9599-E5F1BA492C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C172B-977B-A846-A033-1D68374E5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8AEB9-A762-A646-A5E9-1ED895EBC191}"/>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5" name="Footer Placeholder 4">
            <a:extLst>
              <a:ext uri="{FF2B5EF4-FFF2-40B4-BE49-F238E27FC236}">
                <a16:creationId xmlns:a16="http://schemas.microsoft.com/office/drawing/2014/main" id="{BC0F16CB-F58C-164C-AA3C-E0E233FE0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6BAAF-B87A-6146-9B4A-40FC96FF4225}"/>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278698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A9B96-0608-A045-B5F9-9CCCFEF588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3B828D-8244-5849-8066-263D54B6CC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E02EF-1387-4744-BD76-C56DA682F299}"/>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5" name="Footer Placeholder 4">
            <a:extLst>
              <a:ext uri="{FF2B5EF4-FFF2-40B4-BE49-F238E27FC236}">
                <a16:creationId xmlns:a16="http://schemas.microsoft.com/office/drawing/2014/main" id="{62B9C724-F2A8-4042-866A-FF097C72D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EA013-8AE8-B848-B0F0-ADB3084FE8BB}"/>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2306258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A733-FE95-1347-916B-5D144F0424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1B15E-9AE9-CF45-92D2-6477D344E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D4940-1424-0241-B342-76ADCDE9D52E}"/>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5" name="Footer Placeholder 4">
            <a:extLst>
              <a:ext uri="{FF2B5EF4-FFF2-40B4-BE49-F238E27FC236}">
                <a16:creationId xmlns:a16="http://schemas.microsoft.com/office/drawing/2014/main" id="{CD8D60C8-297B-BD49-8D0C-0769956AB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D4DA4-50C1-5B48-A220-4442DD1F12BB}"/>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33310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A9F2-A783-2442-85BF-500FB165B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B294A2-D393-0049-B383-CD7F87FD8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9D532-BCED-C144-856D-C14CAC16AD5B}"/>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5" name="Footer Placeholder 4">
            <a:extLst>
              <a:ext uri="{FF2B5EF4-FFF2-40B4-BE49-F238E27FC236}">
                <a16:creationId xmlns:a16="http://schemas.microsoft.com/office/drawing/2014/main" id="{6EA1A73B-B352-924F-BC65-72E5B990C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96663-2B50-5E4D-8415-8D5099E2B92C}"/>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330704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F70-1F25-9F47-BA8F-7B3CD2676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B14C1-735C-DE45-8022-C3C58E670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17219-F82B-AB4C-A1D2-E3D3EC06D482}"/>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5" name="Footer Placeholder 4">
            <a:extLst>
              <a:ext uri="{FF2B5EF4-FFF2-40B4-BE49-F238E27FC236}">
                <a16:creationId xmlns:a16="http://schemas.microsoft.com/office/drawing/2014/main" id="{4D92F9F3-8A26-9C47-A788-A98C1C778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64377-4506-CB42-AA1E-B5E12879634B}"/>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2529818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8E3E-014F-C64D-B998-57D234B2E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5582F-66E6-054F-9882-32AC62162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4430E6-C289-4648-9CEA-988BD53DE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140242-7BF3-D548-BD12-2FDF15F63777}"/>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6" name="Footer Placeholder 5">
            <a:extLst>
              <a:ext uri="{FF2B5EF4-FFF2-40B4-BE49-F238E27FC236}">
                <a16:creationId xmlns:a16="http://schemas.microsoft.com/office/drawing/2014/main" id="{2FEC26B9-E146-3842-8131-2B35E8A9B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A836C-0B6A-6F4A-A798-D5927C33C84A}"/>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2935381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471-D4B1-9A41-94A1-1BF634B3B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726A1E-8E75-694E-ACCB-09DCFB799A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BB3AA-C07E-6245-A3E9-5D0D5CAFC7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5BB272-F7E3-D645-865D-F07724DF3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5AB31-B9DD-1B43-B67A-B1E29249F0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96C5D3-0A8E-E444-BDF2-11E281C8EB5D}"/>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8" name="Footer Placeholder 7">
            <a:extLst>
              <a:ext uri="{FF2B5EF4-FFF2-40B4-BE49-F238E27FC236}">
                <a16:creationId xmlns:a16="http://schemas.microsoft.com/office/drawing/2014/main" id="{C098CEBE-D291-6246-8DDF-D477EEAE7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CA0575-260A-B043-B395-39ABCC3F3FF3}"/>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2505189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1138-E378-0343-8E4E-AA5F5B894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C79FD-C5FC-1E47-84F9-73E1EC9FE491}"/>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4" name="Footer Placeholder 3">
            <a:extLst>
              <a:ext uri="{FF2B5EF4-FFF2-40B4-BE49-F238E27FC236}">
                <a16:creationId xmlns:a16="http://schemas.microsoft.com/office/drawing/2014/main" id="{33D92719-A787-CA46-80BB-6D2120434B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F50F05-958C-2548-8B14-74A8E3363E9B}"/>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1849821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18A0FA-9B65-704B-8996-A5B043E179E9}"/>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3" name="Footer Placeholder 2">
            <a:extLst>
              <a:ext uri="{FF2B5EF4-FFF2-40B4-BE49-F238E27FC236}">
                <a16:creationId xmlns:a16="http://schemas.microsoft.com/office/drawing/2014/main" id="{C3468163-D415-D242-B99C-7DC33DBE6F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1E30EB-178D-DB45-9BDD-975535787CA7}"/>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31834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52B5-6C57-E24D-901C-4FB5775E6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825F4D-8F39-9844-96EB-A979E685E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0C50C-6463-EB4B-9026-7E6FD504B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DFDA9-E2D8-8647-82D5-69AA972002A6}"/>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6" name="Footer Placeholder 5">
            <a:extLst>
              <a:ext uri="{FF2B5EF4-FFF2-40B4-BE49-F238E27FC236}">
                <a16:creationId xmlns:a16="http://schemas.microsoft.com/office/drawing/2014/main" id="{5C86CFDE-2A55-9B49-A992-8C8BBC938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4057E-14E9-2046-BAC8-3F267822BCB6}"/>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239861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482C-C865-7646-9BF0-88C06398F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910FC-7127-B740-B6A6-B38214B68A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69ADD-DA37-F04F-934E-1051C5F2328E}"/>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5" name="Footer Placeholder 4">
            <a:extLst>
              <a:ext uri="{FF2B5EF4-FFF2-40B4-BE49-F238E27FC236}">
                <a16:creationId xmlns:a16="http://schemas.microsoft.com/office/drawing/2014/main" id="{8A5CE7C1-DD6D-B44B-822F-E629A0D39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FEE0A-681D-0E47-8C4A-4C3B46929E21}"/>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1412580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D07B-42B1-5840-9CE1-07941AB2D5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68DDC9-5DD4-2A49-8B91-61CFB2E51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347D69-5729-9C41-8E59-B5F5C4DE8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9A7994-43E3-5041-BB65-3CE8725A9666}"/>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6" name="Footer Placeholder 5">
            <a:extLst>
              <a:ext uri="{FF2B5EF4-FFF2-40B4-BE49-F238E27FC236}">
                <a16:creationId xmlns:a16="http://schemas.microsoft.com/office/drawing/2014/main" id="{484D94DA-362B-9A4C-9CE1-0F9257F93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D2419-FF2F-224F-A86E-040B25E60010}"/>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2749953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85C8-CA14-9C4A-9CE2-932B09B4E9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957693-53B6-6C4E-BEE7-D7FBEA4689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7FCBA-4863-754A-866B-4E7C1C4BCD19}"/>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5" name="Footer Placeholder 4">
            <a:extLst>
              <a:ext uri="{FF2B5EF4-FFF2-40B4-BE49-F238E27FC236}">
                <a16:creationId xmlns:a16="http://schemas.microsoft.com/office/drawing/2014/main" id="{893B3770-E11D-7941-B077-C49727F72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EF8A9-2198-A245-953B-F7E9895CE02B}"/>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295308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DFBE7-5477-E947-8E51-3B3229C44B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E969E-8D4D-8741-B132-9FD0819EC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9D3C0-CEA5-F544-9EDE-926A7E180F5C}"/>
              </a:ext>
            </a:extLst>
          </p:cNvPr>
          <p:cNvSpPr>
            <a:spLocks noGrp="1"/>
          </p:cNvSpPr>
          <p:nvPr>
            <p:ph type="dt" sz="half" idx="10"/>
          </p:nvPr>
        </p:nvSpPr>
        <p:spPr/>
        <p:txBody>
          <a:bodyPr/>
          <a:lstStyle/>
          <a:p>
            <a:fld id="{C93C81F2-4F1C-F846-94D1-35A6A657EA70}" type="datetimeFigureOut">
              <a:rPr lang="en-US" smtClean="0"/>
              <a:t>11/11/2021</a:t>
            </a:fld>
            <a:endParaRPr lang="en-US"/>
          </a:p>
        </p:txBody>
      </p:sp>
      <p:sp>
        <p:nvSpPr>
          <p:cNvPr id="5" name="Footer Placeholder 4">
            <a:extLst>
              <a:ext uri="{FF2B5EF4-FFF2-40B4-BE49-F238E27FC236}">
                <a16:creationId xmlns:a16="http://schemas.microsoft.com/office/drawing/2014/main" id="{EE32B94D-336C-524E-9F51-F80BCF2BE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B57B2-8490-1749-916E-D5E5681D1CD8}"/>
              </a:ext>
            </a:extLst>
          </p:cNvPr>
          <p:cNvSpPr>
            <a:spLocks noGrp="1"/>
          </p:cNvSpPr>
          <p:nvPr>
            <p:ph type="sldNum" sz="quarter" idx="12"/>
          </p:nvPr>
        </p:nvSpPr>
        <p:spPr/>
        <p:txBody>
          <a:bodyPr/>
          <a:lstStyle/>
          <a:p>
            <a:fld id="{B5A9AA2C-13E0-6840-8608-74C243AD3253}" type="slidenum">
              <a:rPr lang="en-US" smtClean="0"/>
              <a:t>‹#›</a:t>
            </a:fld>
            <a:endParaRPr lang="en-US"/>
          </a:p>
        </p:txBody>
      </p:sp>
    </p:spTree>
    <p:extLst>
      <p:ext uri="{BB962C8B-B14F-4D97-AF65-F5344CB8AC3E}">
        <p14:creationId xmlns:p14="http://schemas.microsoft.com/office/powerpoint/2010/main" val="412711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8B27-B0BC-344F-A39C-D11720913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6B604-2A97-B849-9FF5-5BDA32A37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758389D-9EB8-FE4C-8C51-154B8B16A2A3}"/>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5" name="Footer Placeholder 4">
            <a:extLst>
              <a:ext uri="{FF2B5EF4-FFF2-40B4-BE49-F238E27FC236}">
                <a16:creationId xmlns:a16="http://schemas.microsoft.com/office/drawing/2014/main" id="{8DF61854-3EBD-7D4B-9CB9-A2E63DA36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ECEC5-28CF-0049-BCF7-931F92D73B78}"/>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7608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6AC6-CF59-4843-A15A-88B090759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753E4-0A16-C044-828B-2CFC79803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99CA8-B104-BD42-9E5B-FE8A7A9BE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10F49-DEB4-0948-B8C7-2A9D65393F73}"/>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6" name="Footer Placeholder 5">
            <a:extLst>
              <a:ext uri="{FF2B5EF4-FFF2-40B4-BE49-F238E27FC236}">
                <a16:creationId xmlns:a16="http://schemas.microsoft.com/office/drawing/2014/main" id="{32B4532E-3C13-AF49-9594-AC34CD6A9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57ED6-28E5-8E48-8A43-1EEE65B98C15}"/>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31465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4161-2434-7142-9CCA-CD9838999D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6FFF42-ACF2-5943-B6C6-EE2B52C06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3C2BEB-22D9-A04E-BE68-55C53FEF5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AAC93E-6E96-FE4D-B6A7-9777D9BB0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297C8-5C1A-7C44-99E5-98542196F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D7D1C-4A68-A747-9A84-0DA4CD4AB743}"/>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8" name="Footer Placeholder 7">
            <a:extLst>
              <a:ext uri="{FF2B5EF4-FFF2-40B4-BE49-F238E27FC236}">
                <a16:creationId xmlns:a16="http://schemas.microsoft.com/office/drawing/2014/main" id="{257353EC-388F-204C-BB9A-07E2095E7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B5E49B-AF9B-3446-9BA9-797DCD14B60D}"/>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282166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FB82-C79F-AB49-A754-FCA9A0CF66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02A165-AA72-6B4C-A4DB-DED76DB64CB1}"/>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4" name="Footer Placeholder 3">
            <a:extLst>
              <a:ext uri="{FF2B5EF4-FFF2-40B4-BE49-F238E27FC236}">
                <a16:creationId xmlns:a16="http://schemas.microsoft.com/office/drawing/2014/main" id="{4B40BA97-03DD-D346-95B0-F1BFE9091C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CE7A8-25E6-8F48-8DE0-6B11B71DC3D0}"/>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415554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A156DF-253A-7944-95DF-BD0429188A6C}"/>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3" name="Footer Placeholder 2">
            <a:extLst>
              <a:ext uri="{FF2B5EF4-FFF2-40B4-BE49-F238E27FC236}">
                <a16:creationId xmlns:a16="http://schemas.microsoft.com/office/drawing/2014/main" id="{99679945-2FE6-BA4E-BB56-5AD850CB1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A8945-67B7-364F-9E76-49D1F0333067}"/>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51008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3220-CFDF-D742-A889-49C456F4B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F23F6-B667-2544-8A1B-DE18735B7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4414F-DD29-E048-9F96-30E747222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1B666-5F0B-754A-AA5A-51717E015B04}"/>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6" name="Footer Placeholder 5">
            <a:extLst>
              <a:ext uri="{FF2B5EF4-FFF2-40B4-BE49-F238E27FC236}">
                <a16:creationId xmlns:a16="http://schemas.microsoft.com/office/drawing/2014/main" id="{1B1838D3-DB80-1348-A2A2-56D613ABA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7C732-B7F7-6141-B40E-0C73A9AEAE5E}"/>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126213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CF1B-C2B9-594A-91EF-7B5D4321DA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1902C-A4A9-D541-A463-BC1ED324A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1619D3-80F6-6842-A556-71BA84165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0BDCE-A197-FA4F-AAD0-5D507D7FB824}"/>
              </a:ext>
            </a:extLst>
          </p:cNvPr>
          <p:cNvSpPr>
            <a:spLocks noGrp="1"/>
          </p:cNvSpPr>
          <p:nvPr>
            <p:ph type="dt" sz="half" idx="10"/>
          </p:nvPr>
        </p:nvSpPr>
        <p:spPr/>
        <p:txBody>
          <a:bodyPr/>
          <a:lstStyle/>
          <a:p>
            <a:fld id="{56302F15-F834-AB47-BCF9-9679855D52AB}" type="datetimeFigureOut">
              <a:rPr lang="en-US" smtClean="0"/>
              <a:t>11/11/2021</a:t>
            </a:fld>
            <a:endParaRPr lang="en-US"/>
          </a:p>
        </p:txBody>
      </p:sp>
      <p:sp>
        <p:nvSpPr>
          <p:cNvPr id="6" name="Footer Placeholder 5">
            <a:extLst>
              <a:ext uri="{FF2B5EF4-FFF2-40B4-BE49-F238E27FC236}">
                <a16:creationId xmlns:a16="http://schemas.microsoft.com/office/drawing/2014/main" id="{1CAEB0C3-D02D-754D-9F37-13E3014DA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0E42E-67C3-0D49-8F89-C20A73192C6D}"/>
              </a:ext>
            </a:extLst>
          </p:cNvPr>
          <p:cNvSpPr>
            <a:spLocks noGrp="1"/>
          </p:cNvSpPr>
          <p:nvPr>
            <p:ph type="sldNum" sz="quarter" idx="12"/>
          </p:nvPr>
        </p:nvSpPr>
        <p:spPr/>
        <p:txBody>
          <a:bodyPr/>
          <a:lstStyle/>
          <a:p>
            <a:fld id="{B457DB43-0371-F144-9BB3-B17A47FA80A8}" type="slidenum">
              <a:rPr lang="en-US" smtClean="0"/>
              <a:t>‹#›</a:t>
            </a:fld>
            <a:endParaRPr lang="en-US"/>
          </a:p>
        </p:txBody>
      </p:sp>
    </p:spTree>
    <p:extLst>
      <p:ext uri="{BB962C8B-B14F-4D97-AF65-F5344CB8AC3E}">
        <p14:creationId xmlns:p14="http://schemas.microsoft.com/office/powerpoint/2010/main" val="286904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0371A-C352-5B44-8365-6590B384A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81447-91CD-0243-998E-5BDB53587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743AA-7FEB-F245-BFE2-C5003CBAC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02F15-F834-AB47-BCF9-9679855D52AB}" type="datetimeFigureOut">
              <a:rPr lang="en-US" smtClean="0"/>
              <a:t>11/11/2021</a:t>
            </a:fld>
            <a:endParaRPr lang="en-US"/>
          </a:p>
        </p:txBody>
      </p:sp>
      <p:sp>
        <p:nvSpPr>
          <p:cNvPr id="5" name="Footer Placeholder 4">
            <a:extLst>
              <a:ext uri="{FF2B5EF4-FFF2-40B4-BE49-F238E27FC236}">
                <a16:creationId xmlns:a16="http://schemas.microsoft.com/office/drawing/2014/main" id="{5B7C00D1-5FE9-AB4D-AEB0-D94CCA183F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2DBFC-C923-2D4C-8968-6C9574EA9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7DB43-0371-F144-9BB3-B17A47FA80A8}" type="slidenum">
              <a:rPr lang="en-US" smtClean="0"/>
              <a:t>‹#›</a:t>
            </a:fld>
            <a:endParaRPr lang="en-US"/>
          </a:p>
        </p:txBody>
      </p:sp>
    </p:spTree>
    <p:extLst>
      <p:ext uri="{BB962C8B-B14F-4D97-AF65-F5344CB8AC3E}">
        <p14:creationId xmlns:p14="http://schemas.microsoft.com/office/powerpoint/2010/main" val="3905641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8482A3-191B-2445-88A8-68778303F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0290E3-11F8-8A48-B236-299B1EADA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8B470-14B5-464F-9739-3688D58C6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C81F2-4F1C-F846-94D1-35A6A657EA70}" type="datetimeFigureOut">
              <a:rPr lang="en-US" smtClean="0"/>
              <a:t>11/11/2021</a:t>
            </a:fld>
            <a:endParaRPr lang="en-US"/>
          </a:p>
        </p:txBody>
      </p:sp>
      <p:sp>
        <p:nvSpPr>
          <p:cNvPr id="5" name="Footer Placeholder 4">
            <a:extLst>
              <a:ext uri="{FF2B5EF4-FFF2-40B4-BE49-F238E27FC236}">
                <a16:creationId xmlns:a16="http://schemas.microsoft.com/office/drawing/2014/main" id="{29AEC58A-FDEF-2A41-A269-EEE914665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5762A-2DE1-524C-9A0F-08A764D35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9AA2C-13E0-6840-8608-74C243AD3253}" type="slidenum">
              <a:rPr lang="en-US" smtClean="0"/>
              <a:t>‹#›</a:t>
            </a:fld>
            <a:endParaRPr lang="en-US"/>
          </a:p>
        </p:txBody>
      </p:sp>
    </p:spTree>
    <p:extLst>
      <p:ext uri="{BB962C8B-B14F-4D97-AF65-F5344CB8AC3E}">
        <p14:creationId xmlns:p14="http://schemas.microsoft.com/office/powerpoint/2010/main" val="2389940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mailto:bcervantes10@csuchico.edu" TargetMode="External"/><Relationship Id="rId4" Type="http://schemas.openxmlformats.org/officeDocument/2006/relationships/hyperlink" Target="mailto:abartley1@csuchico.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suchico.edu/web/self-maintenance/training/outline-3.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4" name="Rectangle 3">
            <a:extLst>
              <a:ext uri="{FF2B5EF4-FFF2-40B4-BE49-F238E27FC236}">
                <a16:creationId xmlns:a16="http://schemas.microsoft.com/office/drawing/2014/main" id="{25056BB9-6534-42EB-AA3D-F343F5D7D4CD}"/>
              </a:ext>
            </a:extLst>
          </p:cNvPr>
          <p:cNvSpPr/>
          <p:nvPr/>
        </p:nvSpPr>
        <p:spPr>
          <a:xfrm>
            <a:off x="5903725" y="5525622"/>
            <a:ext cx="4693920" cy="830997"/>
          </a:xfrm>
          <a:prstGeom prst="rect">
            <a:avLst/>
          </a:prstGeom>
        </p:spPr>
        <p:txBody>
          <a:bodyPr wrap="square">
            <a:spAutoFit/>
          </a:bodyPr>
          <a:lstStyle/>
          <a:p>
            <a:pPr algn="ctr"/>
            <a:r>
              <a:rPr lang="en-US" sz="2400" b="1" dirty="0"/>
              <a:t>Brandy Cervantes (she/her)</a:t>
            </a:r>
          </a:p>
          <a:p>
            <a:pPr algn="ctr"/>
            <a:r>
              <a:rPr lang="en-US" sz="2400" dirty="0"/>
              <a:t>Instructional Support Assistant</a:t>
            </a:r>
          </a:p>
        </p:txBody>
      </p:sp>
      <p:pic>
        <p:nvPicPr>
          <p:cNvPr id="7" name="Picture 6" descr="headshot of Brandy Cervantes wearing a red Chico State polo, short dark brown hair">
            <a:extLst>
              <a:ext uri="{FF2B5EF4-FFF2-40B4-BE49-F238E27FC236}">
                <a16:creationId xmlns:a16="http://schemas.microsoft.com/office/drawing/2014/main" id="{38086BFC-932A-4C0E-8874-12E18CA5D1D1}"/>
              </a:ext>
            </a:extLst>
          </p:cNvPr>
          <p:cNvPicPr>
            <a:picLocks noChangeAspect="1"/>
          </p:cNvPicPr>
          <p:nvPr/>
        </p:nvPicPr>
        <p:blipFill>
          <a:blip r:embed="rId4"/>
          <a:stretch>
            <a:fillRect/>
          </a:stretch>
        </p:blipFill>
        <p:spPr>
          <a:xfrm>
            <a:off x="6906215" y="1979487"/>
            <a:ext cx="2296379" cy="3281055"/>
          </a:xfrm>
          <a:prstGeom prst="rect">
            <a:avLst/>
          </a:prstGeom>
          <a:ln w="28575" cap="sq">
            <a:solidFill>
              <a:srgbClr val="FFFFFF"/>
            </a:solidFill>
            <a:miter lim="800000"/>
          </a:ln>
        </p:spPr>
      </p:pic>
      <p:sp>
        <p:nvSpPr>
          <p:cNvPr id="6" name="Rectangle 5">
            <a:extLst>
              <a:ext uri="{FF2B5EF4-FFF2-40B4-BE49-F238E27FC236}">
                <a16:creationId xmlns:a16="http://schemas.microsoft.com/office/drawing/2014/main" id="{093152EB-4587-4108-AA93-5E2978801E88}"/>
              </a:ext>
            </a:extLst>
          </p:cNvPr>
          <p:cNvSpPr/>
          <p:nvPr/>
        </p:nvSpPr>
        <p:spPr>
          <a:xfrm>
            <a:off x="2061248" y="5525622"/>
            <a:ext cx="3903178" cy="830997"/>
          </a:xfrm>
          <a:prstGeom prst="rect">
            <a:avLst/>
          </a:prstGeom>
        </p:spPr>
        <p:txBody>
          <a:bodyPr wrap="square">
            <a:spAutoFit/>
          </a:bodyPr>
          <a:lstStyle/>
          <a:p>
            <a:pPr algn="ctr"/>
            <a:r>
              <a:rPr lang="en-US" sz="2400" b="1" dirty="0"/>
              <a:t>Allyson Bartley (she/her)</a:t>
            </a:r>
          </a:p>
          <a:p>
            <a:pPr algn="ctr"/>
            <a:r>
              <a:rPr lang="en-US" sz="2400" dirty="0"/>
              <a:t>Accessible Content Specialist</a:t>
            </a:r>
          </a:p>
        </p:txBody>
      </p:sp>
      <p:pic>
        <p:nvPicPr>
          <p:cNvPr id="10" name="Picture 9" descr="headshot of Allyson Bartley wearing a red Chico State polo, long light brown hair">
            <a:extLst>
              <a:ext uri="{FF2B5EF4-FFF2-40B4-BE49-F238E27FC236}">
                <a16:creationId xmlns:a16="http://schemas.microsoft.com/office/drawing/2014/main" id="{219B523E-C139-473A-A95D-BFAD0BBEBA9C}"/>
              </a:ext>
            </a:extLst>
          </p:cNvPr>
          <p:cNvPicPr>
            <a:picLocks noChangeAspect="1"/>
          </p:cNvPicPr>
          <p:nvPr/>
        </p:nvPicPr>
        <p:blipFill>
          <a:blip r:embed="rId5"/>
          <a:stretch>
            <a:fillRect/>
          </a:stretch>
        </p:blipFill>
        <p:spPr>
          <a:xfrm>
            <a:off x="2821422" y="1979487"/>
            <a:ext cx="2185527" cy="3278291"/>
          </a:xfrm>
          <a:prstGeom prst="rect">
            <a:avLst/>
          </a:prstGeom>
          <a:solidFill>
            <a:srgbClr val="FFFFFF">
              <a:shade val="85000"/>
            </a:srgbClr>
          </a:solidFill>
          <a:ln w="28575"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545A431-ECB4-A148-B41B-A7712ED3C3F4}"/>
              </a:ext>
            </a:extLst>
          </p:cNvPr>
          <p:cNvSpPr>
            <a:spLocks noGrp="1"/>
          </p:cNvSpPr>
          <p:nvPr>
            <p:ph type="ctrTitle"/>
          </p:nvPr>
        </p:nvSpPr>
        <p:spPr>
          <a:xfrm>
            <a:off x="1524000" y="-675957"/>
            <a:ext cx="9144000" cy="2387600"/>
          </a:xfrm>
        </p:spPr>
        <p:txBody>
          <a:bodyPr/>
          <a:lstStyle/>
          <a:p>
            <a:r>
              <a:rPr lang="en-US" dirty="0">
                <a:latin typeface="Arial" panose="020B0604020202020204" pitchFamily="34" charset="0"/>
                <a:cs typeface="Arial" panose="020B0604020202020204" pitchFamily="34" charset="0"/>
              </a:rPr>
              <a:t>Session Presenters</a:t>
            </a:r>
          </a:p>
        </p:txBody>
      </p:sp>
    </p:spTree>
    <p:extLst>
      <p:ext uri="{BB962C8B-B14F-4D97-AF65-F5344CB8AC3E}">
        <p14:creationId xmlns:p14="http://schemas.microsoft.com/office/powerpoint/2010/main" val="296676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2808359" y="2036270"/>
            <a:ext cx="6575281" cy="3551686"/>
          </a:xfrm>
        </p:spPr>
        <p:txBody>
          <a:bodyPr>
            <a:noAutofit/>
          </a:bodyPr>
          <a:lstStyle/>
          <a:p>
            <a:pPr marL="457200" lvl="0" indent="-381000">
              <a:lnSpc>
                <a:spcPct val="100000"/>
              </a:lnSpc>
              <a:spcBef>
                <a:spcPts val="600"/>
              </a:spcBef>
              <a:spcAft>
                <a:spcPts val="600"/>
              </a:spcAft>
              <a:buSzPts val="2400"/>
              <a:buChar char="●"/>
            </a:pPr>
            <a:r>
              <a:rPr lang="en-US" sz="3600" dirty="0"/>
              <a:t>Kaltura/Otter.ai</a:t>
            </a:r>
          </a:p>
          <a:p>
            <a:pPr marL="457200" lvl="0" indent="-381000">
              <a:lnSpc>
                <a:spcPct val="100000"/>
              </a:lnSpc>
              <a:spcBef>
                <a:spcPts val="600"/>
              </a:spcBef>
              <a:spcAft>
                <a:spcPts val="600"/>
              </a:spcAft>
              <a:buSzPts val="2400"/>
              <a:buChar char="●"/>
            </a:pPr>
            <a:r>
              <a:rPr lang="en-US" sz="3600" dirty="0"/>
              <a:t>Adobe Acrobat Pro</a:t>
            </a:r>
          </a:p>
          <a:p>
            <a:pPr marL="457200" lvl="0" indent="-381000">
              <a:lnSpc>
                <a:spcPct val="100000"/>
              </a:lnSpc>
              <a:spcBef>
                <a:spcPts val="600"/>
              </a:spcBef>
              <a:spcAft>
                <a:spcPts val="600"/>
              </a:spcAft>
              <a:buSzPts val="2400"/>
              <a:buChar char="●"/>
            </a:pPr>
            <a:r>
              <a:rPr lang="en-US" sz="3600" dirty="0"/>
              <a:t>Microsoft Office &amp; Google Workspace</a:t>
            </a:r>
          </a:p>
          <a:p>
            <a:pPr marL="457200" lvl="0" indent="-381000">
              <a:lnSpc>
                <a:spcPct val="100000"/>
              </a:lnSpc>
              <a:spcBef>
                <a:spcPts val="600"/>
              </a:spcBef>
              <a:spcAft>
                <a:spcPts val="600"/>
              </a:spcAft>
              <a:buSzPts val="2400"/>
              <a:buChar char="●"/>
            </a:pPr>
            <a:r>
              <a:rPr lang="en-US" sz="3600" dirty="0"/>
              <a:t>Blackboard Ally (score &amp; HTML)</a:t>
            </a:r>
          </a:p>
          <a:p>
            <a:pPr marL="457200" indent="-381000">
              <a:lnSpc>
                <a:spcPct val="100000"/>
              </a:lnSpc>
              <a:spcBef>
                <a:spcPts val="600"/>
              </a:spcBef>
              <a:spcAft>
                <a:spcPts val="600"/>
              </a:spcAft>
              <a:buSzPts val="2400"/>
              <a:buFont typeface="Arial" panose="020B0604020202020204" pitchFamily="34" charset="0"/>
              <a:buChar char="●"/>
            </a:pPr>
            <a:r>
              <a:rPr lang="en-US" sz="4000" dirty="0"/>
              <a:t>JAWS</a:t>
            </a:r>
          </a:p>
          <a:p>
            <a:pPr marL="76200" lvl="0" indent="0">
              <a:lnSpc>
                <a:spcPct val="100000"/>
              </a:lnSpc>
              <a:spcBef>
                <a:spcPts val="600"/>
              </a:spcBef>
              <a:spcAft>
                <a:spcPts val="600"/>
              </a:spcAft>
              <a:buSzPts val="2400"/>
              <a:buNone/>
            </a:pPr>
            <a:endParaRPr lang="en-US" sz="3600"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7200" b="1" dirty="0"/>
              <a:t>Remediation Tools</a:t>
            </a:r>
            <a:endParaRPr lang="en-US" sz="6000" dirty="0"/>
          </a:p>
        </p:txBody>
      </p:sp>
    </p:spTree>
    <p:extLst>
      <p:ext uri="{BB962C8B-B14F-4D97-AF65-F5344CB8AC3E}">
        <p14:creationId xmlns:p14="http://schemas.microsoft.com/office/powerpoint/2010/main" val="144312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838199" y="1710365"/>
            <a:ext cx="10780059" cy="4351338"/>
          </a:xfrm>
        </p:spPr>
        <p:txBody>
          <a:bodyPr>
            <a:noAutofit/>
          </a:bodyPr>
          <a:lstStyle/>
          <a:p>
            <a:pPr>
              <a:lnSpc>
                <a:spcPct val="100000"/>
              </a:lnSpc>
              <a:spcBef>
                <a:spcPts val="600"/>
              </a:spcBef>
            </a:pPr>
            <a:r>
              <a:rPr lang="en-US" dirty="0" err="1"/>
              <a:t>TeamDynamix</a:t>
            </a:r>
            <a:endParaRPr lang="en-US" dirty="0"/>
          </a:p>
          <a:p>
            <a:pPr lvl="1">
              <a:lnSpc>
                <a:spcPct val="100000"/>
              </a:lnSpc>
              <a:spcBef>
                <a:spcPts val="600"/>
              </a:spcBef>
            </a:pPr>
            <a:r>
              <a:rPr lang="en-US" sz="2800" dirty="0"/>
              <a:t>Where staff and faculty submit.</a:t>
            </a:r>
          </a:p>
          <a:p>
            <a:pPr lvl="1">
              <a:lnSpc>
                <a:spcPct val="100000"/>
              </a:lnSpc>
              <a:spcBef>
                <a:spcPts val="600"/>
              </a:spcBef>
            </a:pPr>
            <a:r>
              <a:rPr lang="en-US" sz="2800" dirty="0"/>
              <a:t>Remediation/captioning/screen testing tickets.</a:t>
            </a:r>
          </a:p>
          <a:p>
            <a:pPr lvl="1">
              <a:lnSpc>
                <a:spcPct val="100000"/>
              </a:lnSpc>
              <a:spcBef>
                <a:spcPts val="600"/>
              </a:spcBef>
            </a:pPr>
            <a:r>
              <a:rPr lang="en-US" sz="2800" dirty="0"/>
              <a:t>Shows new, in progress, and closed statuses of tickets.</a:t>
            </a:r>
          </a:p>
          <a:p>
            <a:pPr>
              <a:lnSpc>
                <a:spcPct val="100000"/>
              </a:lnSpc>
              <a:spcBef>
                <a:spcPts val="600"/>
              </a:spcBef>
            </a:pPr>
            <a:r>
              <a:rPr lang="en-US" dirty="0"/>
              <a:t>Trello</a:t>
            </a:r>
          </a:p>
          <a:p>
            <a:pPr lvl="1">
              <a:lnSpc>
                <a:spcPct val="100000"/>
              </a:lnSpc>
              <a:spcBef>
                <a:spcPts val="600"/>
              </a:spcBef>
            </a:pPr>
            <a:r>
              <a:rPr lang="en-US" sz="2800" dirty="0"/>
              <a:t>Separate boards for Web Services, ALLY courses, accommodation requests, and procurement/ screen reading testing.</a:t>
            </a:r>
          </a:p>
          <a:p>
            <a:pPr lvl="1">
              <a:lnSpc>
                <a:spcPct val="100000"/>
              </a:lnSpc>
              <a:spcBef>
                <a:spcPts val="600"/>
              </a:spcBef>
            </a:pPr>
            <a:r>
              <a:rPr lang="en-US" sz="2800" dirty="0"/>
              <a:t>Viewed amongst OATS only.</a:t>
            </a:r>
          </a:p>
          <a:p>
            <a:pPr>
              <a:lnSpc>
                <a:spcPct val="100000"/>
              </a:lnSpc>
              <a:spcBef>
                <a:spcPts val="600"/>
              </a:spcBef>
            </a:pPr>
            <a:r>
              <a:rPr lang="en-US" dirty="0"/>
              <a:t>Box</a:t>
            </a:r>
          </a:p>
          <a:p>
            <a:pPr lvl="1">
              <a:lnSpc>
                <a:spcPct val="100000"/>
              </a:lnSpc>
              <a:spcBef>
                <a:spcPts val="600"/>
              </a:spcBef>
            </a:pPr>
            <a:r>
              <a:rPr lang="en-US" sz="2800" dirty="0"/>
              <a:t>Used for larger ticket files (5 or more).</a:t>
            </a:r>
            <a:endParaRPr lang="en-US" sz="3200" dirty="0">
              <a:solidFill>
                <a:schemeClr val="bg2"/>
              </a:solidFill>
            </a:endParaRPr>
          </a:p>
          <a:p>
            <a:pPr marL="0" indent="0">
              <a:lnSpc>
                <a:spcPct val="125000"/>
              </a:lnSpc>
              <a:buClr>
                <a:srgbClr val="000000"/>
              </a:buClr>
              <a:buNone/>
            </a:pPr>
            <a:endParaRPr lang="en-US" sz="3600"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fontScale="90000"/>
          </a:bodyPr>
          <a:lstStyle/>
          <a:p>
            <a:pPr algn="ctr"/>
            <a:r>
              <a:rPr lang="en-US" sz="5000" b="1" dirty="0"/>
              <a:t>“Ecosystem” of Project Management Tools</a:t>
            </a:r>
          </a:p>
        </p:txBody>
      </p:sp>
    </p:spTree>
    <p:extLst>
      <p:ext uri="{BB962C8B-B14F-4D97-AF65-F5344CB8AC3E}">
        <p14:creationId xmlns:p14="http://schemas.microsoft.com/office/powerpoint/2010/main" val="322470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1567544" y="2193747"/>
            <a:ext cx="8944214" cy="4351338"/>
          </a:xfrm>
        </p:spPr>
        <p:txBody>
          <a:bodyPr>
            <a:noAutofit/>
          </a:bodyPr>
          <a:lstStyle/>
          <a:p>
            <a:pPr marL="914400" lvl="1" indent="-457200">
              <a:lnSpc>
                <a:spcPct val="100000"/>
              </a:lnSpc>
              <a:spcBef>
                <a:spcPts val="600"/>
              </a:spcBef>
              <a:buFont typeface="+mj-lt"/>
              <a:buAutoNum type="arabicPeriod"/>
            </a:pPr>
            <a:r>
              <a:rPr lang="en-US" sz="3200" dirty="0"/>
              <a:t>TLP does initial outreach and creates the ticket and inventory.</a:t>
            </a:r>
          </a:p>
          <a:p>
            <a:pPr marL="914400" lvl="1" indent="-457200">
              <a:lnSpc>
                <a:spcPct val="100000"/>
              </a:lnSpc>
              <a:spcBef>
                <a:spcPts val="600"/>
              </a:spcBef>
              <a:buFont typeface="+mj-lt"/>
              <a:buAutoNum type="arabicPeriod"/>
            </a:pPr>
            <a:r>
              <a:rPr lang="en-US" sz="3200" dirty="0"/>
              <a:t>OATS remediates documents and captions all videos.</a:t>
            </a:r>
          </a:p>
          <a:p>
            <a:pPr marL="914400" lvl="1" indent="-457200">
              <a:lnSpc>
                <a:spcPct val="100000"/>
              </a:lnSpc>
              <a:spcBef>
                <a:spcPts val="600"/>
              </a:spcBef>
              <a:buFont typeface="+mj-lt"/>
              <a:buAutoNum type="arabicPeriod"/>
            </a:pPr>
            <a:r>
              <a:rPr lang="en-US" sz="3200" dirty="0"/>
              <a:t>OATS keeps notes on common accessibility errors in the document.</a:t>
            </a:r>
          </a:p>
          <a:p>
            <a:pPr marL="914400" lvl="1" indent="-457200">
              <a:lnSpc>
                <a:spcPct val="100000"/>
              </a:lnSpc>
              <a:spcBef>
                <a:spcPts val="600"/>
              </a:spcBef>
              <a:buFont typeface="+mj-lt"/>
              <a:buAutoNum type="arabicPeriod"/>
            </a:pPr>
            <a:r>
              <a:rPr lang="en-US" sz="3200" dirty="0"/>
              <a:t>Ticket is reassigned back to TLP and TLP connects with faculty.</a:t>
            </a: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5400" b="1" dirty="0"/>
              <a:t>Workflow for LMS Remediation</a:t>
            </a:r>
            <a:endParaRPr lang="en-US" sz="5000" b="1" dirty="0"/>
          </a:p>
        </p:txBody>
      </p:sp>
    </p:spTree>
    <p:extLst>
      <p:ext uri="{BB962C8B-B14F-4D97-AF65-F5344CB8AC3E}">
        <p14:creationId xmlns:p14="http://schemas.microsoft.com/office/powerpoint/2010/main" val="382593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838200" y="1825625"/>
            <a:ext cx="10553700" cy="4351338"/>
          </a:xfrm>
        </p:spPr>
        <p:txBody>
          <a:bodyPr>
            <a:noAutofit/>
          </a:bodyPr>
          <a:lstStyle/>
          <a:p>
            <a:r>
              <a:rPr lang="en-US" sz="3000" dirty="0"/>
              <a:t>A main reason for our success in campus wide accessibility is our team of student assistants.</a:t>
            </a:r>
          </a:p>
          <a:p>
            <a:r>
              <a:rPr lang="en-US" sz="3000" dirty="0"/>
              <a:t>Strength in numbers.</a:t>
            </a:r>
          </a:p>
          <a:p>
            <a:r>
              <a:rPr lang="en-US" sz="3000" b="1" u="sng" dirty="0"/>
              <a:t>Most Important: </a:t>
            </a:r>
            <a:r>
              <a:rPr lang="en-US" sz="3000" dirty="0"/>
              <a:t>create a positive and welcoming environment.</a:t>
            </a:r>
          </a:p>
          <a:p>
            <a:r>
              <a:rPr lang="en-US" sz="3000" dirty="0"/>
              <a:t>Hiring system- through referral and small cohorts.</a:t>
            </a: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4500" b="1" dirty="0"/>
              <a:t>Student Assistants-The Backbone of OATS</a:t>
            </a:r>
          </a:p>
        </p:txBody>
      </p:sp>
    </p:spTree>
    <p:extLst>
      <p:ext uri="{BB962C8B-B14F-4D97-AF65-F5344CB8AC3E}">
        <p14:creationId xmlns:p14="http://schemas.microsoft.com/office/powerpoint/2010/main" val="377618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838200" y="1825625"/>
            <a:ext cx="10553700" cy="4351338"/>
          </a:xfrm>
        </p:spPr>
        <p:txBody>
          <a:bodyPr>
            <a:noAutofit/>
          </a:bodyPr>
          <a:lstStyle/>
          <a:p>
            <a:pPr>
              <a:lnSpc>
                <a:spcPct val="100000"/>
              </a:lnSpc>
            </a:pPr>
            <a:r>
              <a:rPr lang="en-US" dirty="0"/>
              <a:t>Shifting our lens from accessibility to inclusivity helped us stay on track.</a:t>
            </a:r>
          </a:p>
          <a:p>
            <a:pPr>
              <a:lnSpc>
                <a:spcPct val="100000"/>
              </a:lnSpc>
            </a:pPr>
            <a:r>
              <a:rPr lang="en-US" dirty="0"/>
              <a:t>With the support of our campus partnerships, VPSA, and our incredible student assistants, we are able to keep up with the influx of material and have the flexibility to take on new roles and evolutions to our workflows.</a:t>
            </a:r>
          </a:p>
          <a:p>
            <a:pPr>
              <a:lnSpc>
                <a:spcPct val="100000"/>
              </a:lnSpc>
            </a:pPr>
            <a:endParaRPr lang="en-US"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4500" b="1" dirty="0"/>
              <a:t>Summary</a:t>
            </a:r>
          </a:p>
        </p:txBody>
      </p:sp>
    </p:spTree>
    <p:extLst>
      <p:ext uri="{BB962C8B-B14F-4D97-AF65-F5344CB8AC3E}">
        <p14:creationId xmlns:p14="http://schemas.microsoft.com/office/powerpoint/2010/main" val="237140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idx="1"/>
          </p:nvPr>
        </p:nvSpPr>
        <p:spPr/>
        <p:txBody>
          <a:bodyPr>
            <a:noAutofit/>
          </a:bodyPr>
          <a:lstStyle/>
          <a:p>
            <a:pPr>
              <a:lnSpc>
                <a:spcPct val="125000"/>
              </a:lnSpc>
              <a:buClr>
                <a:srgbClr val="000000"/>
              </a:buClr>
            </a:pPr>
            <a:r>
              <a:rPr lang="en-US" sz="3000" dirty="0"/>
              <a:t>2020 Blackboard ALLY Global Accessibility Day Champions (most remediated documents in 24 hours).</a:t>
            </a:r>
          </a:p>
          <a:p>
            <a:pPr>
              <a:lnSpc>
                <a:spcPct val="125000"/>
              </a:lnSpc>
              <a:buClr>
                <a:srgbClr val="000000"/>
              </a:buClr>
            </a:pPr>
            <a:r>
              <a:rPr lang="en-US" sz="3000" dirty="0"/>
              <a:t>First campus to introduce Kurzweil 3000 as an SSO campus-wide application.</a:t>
            </a:r>
          </a:p>
          <a:p>
            <a:pPr>
              <a:lnSpc>
                <a:spcPct val="125000"/>
              </a:lnSpc>
              <a:buClr>
                <a:srgbClr val="000000"/>
              </a:buClr>
            </a:pPr>
            <a:r>
              <a:rPr lang="en-US" sz="3000" dirty="0"/>
              <a:t>CSU, Chico Student Affairs Technology Initiative award 2018.</a:t>
            </a:r>
          </a:p>
          <a:p>
            <a:pPr>
              <a:lnSpc>
                <a:spcPct val="125000"/>
              </a:lnSpc>
              <a:buClr>
                <a:srgbClr val="000000"/>
              </a:buClr>
            </a:pPr>
            <a:r>
              <a:rPr lang="en-US" sz="3000" dirty="0"/>
              <a:t>California Public Higher Ed Innovation Honors award for Transforming Accessibility into Inclusivity at Chico State.</a:t>
            </a: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a:xfrm>
            <a:off x="209550" y="365125"/>
            <a:ext cx="11677650" cy="1325563"/>
          </a:xfrm>
        </p:spPr>
        <p:txBody>
          <a:bodyPr>
            <a:normAutofit/>
          </a:bodyPr>
          <a:lstStyle/>
          <a:p>
            <a:pPr algn="ctr"/>
            <a:r>
              <a:rPr lang="en-US" sz="3600" b="1" dirty="0"/>
              <a:t>About The Office of Accessible Technology and Services</a:t>
            </a:r>
            <a:br>
              <a:rPr lang="en-US" b="1" dirty="0"/>
            </a:br>
            <a:r>
              <a:rPr lang="en-US" sz="2800" dirty="0"/>
              <a:t>Awards &amp; Accomplishments</a:t>
            </a:r>
          </a:p>
        </p:txBody>
      </p:sp>
    </p:spTree>
    <p:extLst>
      <p:ext uri="{BB962C8B-B14F-4D97-AF65-F5344CB8AC3E}">
        <p14:creationId xmlns:p14="http://schemas.microsoft.com/office/powerpoint/2010/main" val="121441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1568183" y="1852596"/>
            <a:ext cx="10553700" cy="1693660"/>
          </a:xfrm>
        </p:spPr>
        <p:txBody>
          <a:bodyPr>
            <a:noAutofit/>
          </a:bodyPr>
          <a:lstStyle/>
          <a:p>
            <a:pPr marL="0" lvl="0" indent="0">
              <a:spcBef>
                <a:spcPts val="0"/>
              </a:spcBef>
              <a:buNone/>
            </a:pPr>
            <a:r>
              <a:rPr lang="en-US" sz="3400" dirty="0"/>
              <a:t>Allyson Bartley: </a:t>
            </a:r>
            <a:r>
              <a:rPr lang="en-US" sz="3400" dirty="0">
                <a:solidFill>
                  <a:schemeClr val="bg2"/>
                </a:solidFill>
                <a:hlinkClick r:id="rId4"/>
              </a:rPr>
              <a:t>abartley1@csuchico.edu</a:t>
            </a:r>
            <a:endParaRPr lang="en-US" sz="3400" dirty="0">
              <a:solidFill>
                <a:schemeClr val="bg2"/>
              </a:solidFill>
            </a:endParaRPr>
          </a:p>
          <a:p>
            <a:pPr marL="0" lvl="0" indent="0">
              <a:spcBef>
                <a:spcPts val="1600"/>
              </a:spcBef>
              <a:buNone/>
            </a:pPr>
            <a:r>
              <a:rPr lang="en-US" sz="3400" dirty="0"/>
              <a:t>Brandy Cervantes: </a:t>
            </a:r>
            <a:r>
              <a:rPr lang="en-US" sz="3400" dirty="0">
                <a:solidFill>
                  <a:schemeClr val="bg2"/>
                </a:solidFill>
                <a:hlinkClick r:id="rId5"/>
              </a:rPr>
              <a:t>Bcervantes10@csuchico.edu</a:t>
            </a:r>
            <a:endParaRPr lang="en-US" sz="3400" dirty="0">
              <a:solidFill>
                <a:schemeClr val="bg2"/>
              </a:solidFill>
            </a:endParaRP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4800" b="1" dirty="0"/>
              <a:t>Questions?</a:t>
            </a:r>
            <a:endParaRPr lang="en-US" sz="4500" b="1" dirty="0"/>
          </a:p>
        </p:txBody>
      </p:sp>
    </p:spTree>
    <p:extLst>
      <p:ext uri="{BB962C8B-B14F-4D97-AF65-F5344CB8AC3E}">
        <p14:creationId xmlns:p14="http://schemas.microsoft.com/office/powerpoint/2010/main" val="2160392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2199F2C-BFED-4C8A-AA8D-DC6145A2B0A1}"/>
              </a:ext>
              <a:ext uri="{C183D7F6-B498-43B3-948B-1728B52AA6E4}">
                <adec:decorative xmlns:adec="http://schemas.microsoft.com/office/drawing/2017/decorative" val="1"/>
              </a:ext>
            </a:extLst>
          </p:cNvPr>
          <p:cNvCxnSpPr>
            <a:cxnSpLocks/>
          </p:cNvCxnSpPr>
          <p:nvPr/>
        </p:nvCxnSpPr>
        <p:spPr>
          <a:xfrm>
            <a:off x="819150" y="1644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idx="1"/>
          </p:nvPr>
        </p:nvSpPr>
        <p:spPr/>
        <p:txBody>
          <a:bodyPr>
            <a:noAutofit/>
          </a:bodyPr>
          <a:lstStyle/>
          <a:p>
            <a:pPr marL="0" indent="0">
              <a:buNone/>
            </a:pPr>
            <a:r>
              <a:rPr lang="en-US" sz="4000" dirty="0">
                <a:latin typeface="Calibri" panose="020F0502020204030204" pitchFamily="34" charset="0"/>
                <a:cs typeface="Calibri" panose="020F0502020204030204" pitchFamily="34" charset="0"/>
              </a:rPr>
              <a:t>We acknowledge and are mindful that Chico State stands on lands that were originally occupied by the first people of this area, and we recognize the Mechoopda and their distinctive spiritual relationship with this land and the waters that run through campus. We are humbled that our campus resides upon sacred lands that once sustained the Mechoopda people for centuries.</a:t>
            </a: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5400" b="1" dirty="0"/>
              <a:t>Land Acknowledgment</a:t>
            </a:r>
          </a:p>
        </p:txBody>
      </p:sp>
    </p:spTree>
    <p:extLst>
      <p:ext uri="{BB962C8B-B14F-4D97-AF65-F5344CB8AC3E}">
        <p14:creationId xmlns:p14="http://schemas.microsoft.com/office/powerpoint/2010/main" val="375045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7B6FBC-532C-394E-B036-984653E129E8}"/>
              </a:ext>
              <a:ext uri="{C183D7F6-B498-43B3-948B-1728B52AA6E4}">
                <adec:decorative xmlns:adec="http://schemas.microsoft.com/office/drawing/2017/decorative" val="1"/>
              </a:ext>
            </a:extLst>
          </p:cNvPr>
          <p:cNvSpPr/>
          <p:nvPr/>
        </p:nvSpPr>
        <p:spPr>
          <a:xfrm>
            <a:off x="0" y="3120571"/>
            <a:ext cx="12192000" cy="3737429"/>
          </a:xfrm>
          <a:prstGeom prst="rect">
            <a:avLst/>
          </a:prstGeom>
          <a:solidFill>
            <a:srgbClr val="9C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D8A7DE-1E1D-2F4B-A1D4-BFC182341AB3}"/>
              </a:ext>
              <a:ext uri="{C183D7F6-B498-43B3-948B-1728B52AA6E4}">
                <adec:decorative xmlns:adec="http://schemas.microsoft.com/office/drawing/2017/decorative" val="1"/>
              </a:ext>
            </a:extLst>
          </p:cNvPr>
          <p:cNvSpPr/>
          <p:nvPr/>
        </p:nvSpPr>
        <p:spPr>
          <a:xfrm>
            <a:off x="145143" y="137886"/>
            <a:ext cx="11916228" cy="65822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4226FB6-0143-9140-B042-207FBE6ACC65}"/>
              </a:ext>
            </a:extLst>
          </p:cNvPr>
          <p:cNvSpPr>
            <a:spLocks noGrp="1"/>
          </p:cNvSpPr>
          <p:nvPr>
            <p:ph type="subTitle" idx="1"/>
          </p:nvPr>
        </p:nvSpPr>
        <p:spPr>
          <a:xfrm>
            <a:off x="1524000" y="6067287"/>
            <a:ext cx="9144000" cy="592593"/>
          </a:xfrm>
        </p:spPr>
        <p:txBody>
          <a:bodyPr/>
          <a:lstStyle/>
          <a:p>
            <a:r>
              <a:rPr lang="en-US" dirty="0">
                <a:solidFill>
                  <a:schemeClr val="bg1"/>
                </a:solidFill>
                <a:latin typeface="Arial" panose="020B0604020202020204" pitchFamily="34" charset="0"/>
                <a:cs typeface="Arial" panose="020B0604020202020204" pitchFamily="34" charset="0"/>
              </a:rPr>
              <a:t>November 2021 Accessing Higher Ground</a:t>
            </a:r>
          </a:p>
        </p:txBody>
      </p:sp>
      <p:sp>
        <p:nvSpPr>
          <p:cNvPr id="2" name="Title 1">
            <a:extLst>
              <a:ext uri="{FF2B5EF4-FFF2-40B4-BE49-F238E27FC236}">
                <a16:creationId xmlns:a16="http://schemas.microsoft.com/office/drawing/2014/main" id="{5545A431-ECB4-A148-B41B-A7712ED3C3F4}"/>
              </a:ext>
            </a:extLst>
          </p:cNvPr>
          <p:cNvSpPr>
            <a:spLocks noGrp="1"/>
          </p:cNvSpPr>
          <p:nvPr>
            <p:ph type="ctrTitle"/>
          </p:nvPr>
        </p:nvSpPr>
        <p:spPr>
          <a:xfrm>
            <a:off x="838200" y="3297689"/>
            <a:ext cx="10683240" cy="2387600"/>
          </a:xfrm>
        </p:spPr>
        <p:txBody>
          <a:bodyPr>
            <a:noAutofit/>
          </a:bodyPr>
          <a:lstStyle/>
          <a:p>
            <a:r>
              <a:rPr lang="en-US" b="1" dirty="0">
                <a:solidFill>
                  <a:schemeClr val="bg1"/>
                </a:solidFill>
              </a:rPr>
              <a:t>Campus-wide Development and Practices of an Independent Accessible Technology Office</a:t>
            </a:r>
            <a:endParaRPr lang="en-US"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A9B5841-8980-AE44-BEF5-281CBE3B51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10832" y="912108"/>
            <a:ext cx="5770336" cy="1368676"/>
          </a:xfrm>
          <a:prstGeom prst="rect">
            <a:avLst/>
          </a:prstGeom>
        </p:spPr>
      </p:pic>
    </p:spTree>
    <p:extLst>
      <p:ext uri="{BB962C8B-B14F-4D97-AF65-F5344CB8AC3E}">
        <p14:creationId xmlns:p14="http://schemas.microsoft.com/office/powerpoint/2010/main" val="394859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B4FA530-8728-461B-BC82-88B061C30010}"/>
              </a:ext>
              <a:ext uri="{C183D7F6-B498-43B3-948B-1728B52AA6E4}">
                <adec:decorative xmlns:adec="http://schemas.microsoft.com/office/drawing/2017/decorative" val="1"/>
              </a:ext>
            </a:extLst>
          </p:cNvPr>
          <p:cNvCxnSpPr>
            <a:cxnSpLocks/>
          </p:cNvCxnSpPr>
          <p:nvPr/>
        </p:nvCxnSpPr>
        <p:spPr>
          <a:xfrm>
            <a:off x="876300" y="1644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idx="1"/>
          </p:nvPr>
        </p:nvSpPr>
        <p:spPr/>
        <p:txBody>
          <a:bodyPr>
            <a:noAutofit/>
          </a:bodyPr>
          <a:lstStyle/>
          <a:p>
            <a:pPr>
              <a:lnSpc>
                <a:spcPct val="125000"/>
              </a:lnSpc>
              <a:buClr>
                <a:srgbClr val="000000"/>
              </a:buClr>
            </a:pPr>
            <a:r>
              <a:rPr lang="en-US" sz="3600" dirty="0"/>
              <a:t>Strategies and implementation of a stand-alone accessible technology office.</a:t>
            </a:r>
          </a:p>
          <a:p>
            <a:pPr>
              <a:lnSpc>
                <a:spcPct val="125000"/>
              </a:lnSpc>
              <a:buClr>
                <a:srgbClr val="000000"/>
              </a:buClr>
            </a:pPr>
            <a:r>
              <a:rPr lang="en-US" sz="3600" dirty="0"/>
              <a:t>How project management should adapt to cater to each unique goal.</a:t>
            </a:r>
          </a:p>
          <a:p>
            <a:pPr>
              <a:lnSpc>
                <a:spcPct val="125000"/>
              </a:lnSpc>
              <a:buClr>
                <a:srgbClr val="000000"/>
              </a:buClr>
            </a:pPr>
            <a:r>
              <a:rPr lang="en-US" sz="3600" dirty="0"/>
              <a:t>And how the heck to get student assistants to learn and love content remediation.</a:t>
            </a: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6600" b="1" dirty="0"/>
              <a:t>Session Outcomes</a:t>
            </a:r>
          </a:p>
        </p:txBody>
      </p:sp>
    </p:spTree>
    <p:extLst>
      <p:ext uri="{BB962C8B-B14F-4D97-AF65-F5344CB8AC3E}">
        <p14:creationId xmlns:p14="http://schemas.microsoft.com/office/powerpoint/2010/main" val="150643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idx="1"/>
          </p:nvPr>
        </p:nvSpPr>
        <p:spPr/>
        <p:txBody>
          <a:bodyPr>
            <a:noAutofit/>
          </a:bodyPr>
          <a:lstStyle/>
          <a:p>
            <a:pPr>
              <a:lnSpc>
                <a:spcPct val="125000"/>
              </a:lnSpc>
              <a:buClr>
                <a:srgbClr val="000000"/>
              </a:buClr>
            </a:pPr>
            <a:r>
              <a:rPr lang="en-US" sz="3000" dirty="0"/>
              <a:t>2011- Alternate Media department lived in the Accessibility Resource Center (ARC).</a:t>
            </a:r>
          </a:p>
          <a:p>
            <a:pPr>
              <a:lnSpc>
                <a:spcPct val="125000"/>
              </a:lnSpc>
              <a:buClr>
                <a:srgbClr val="000000"/>
              </a:buClr>
            </a:pPr>
            <a:r>
              <a:rPr lang="en-US" sz="3000" dirty="0"/>
              <a:t>2014- Branched out to become our own department.</a:t>
            </a:r>
          </a:p>
          <a:p>
            <a:pPr>
              <a:lnSpc>
                <a:spcPct val="125000"/>
              </a:lnSpc>
              <a:buClr>
                <a:srgbClr val="000000"/>
              </a:buClr>
            </a:pPr>
            <a:r>
              <a:rPr lang="en-US" sz="3000" dirty="0"/>
              <a:t>2016- Took on additional roles on campus.</a:t>
            </a:r>
          </a:p>
          <a:p>
            <a:pPr>
              <a:lnSpc>
                <a:spcPct val="125000"/>
              </a:lnSpc>
              <a:buClr>
                <a:srgbClr val="000000"/>
              </a:buClr>
            </a:pPr>
            <a:r>
              <a:rPr lang="en-US" sz="3000" dirty="0"/>
              <a:t>2017- </a:t>
            </a:r>
            <a:r>
              <a:rPr lang="en-US" sz="3000" b="1" dirty="0"/>
              <a:t>HUGE</a:t>
            </a:r>
            <a:r>
              <a:rPr lang="en-US" sz="3000" dirty="0"/>
              <a:t> year for OATS! Implementation of campus-wide web initiative</a:t>
            </a:r>
            <a:r>
              <a:rPr lang="en-US" sz="3000" b="1" dirty="0"/>
              <a:t> </a:t>
            </a:r>
            <a:r>
              <a:rPr lang="en-US" sz="3000" dirty="0"/>
              <a:t>&amp; Blackboard Ally.</a:t>
            </a:r>
            <a:endParaRPr lang="en-US" sz="3000" b="1"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a:xfrm>
            <a:off x="209550" y="365125"/>
            <a:ext cx="11677650" cy="1325563"/>
          </a:xfrm>
        </p:spPr>
        <p:txBody>
          <a:bodyPr>
            <a:normAutofit/>
          </a:bodyPr>
          <a:lstStyle/>
          <a:p>
            <a:pPr algn="ctr"/>
            <a:r>
              <a:rPr lang="en-US" sz="6600" b="1"/>
              <a:t>How It </a:t>
            </a:r>
            <a:r>
              <a:rPr lang="en-US" sz="6600" b="1" dirty="0"/>
              <a:t>All Started</a:t>
            </a:r>
            <a:endParaRPr lang="en-US" sz="5400" dirty="0"/>
          </a:p>
        </p:txBody>
      </p:sp>
    </p:spTree>
    <p:extLst>
      <p:ext uri="{BB962C8B-B14F-4D97-AF65-F5344CB8AC3E}">
        <p14:creationId xmlns:p14="http://schemas.microsoft.com/office/powerpoint/2010/main" val="230887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idx="1"/>
          </p:nvPr>
        </p:nvSpPr>
        <p:spPr/>
        <p:txBody>
          <a:bodyPr>
            <a:noAutofit/>
          </a:bodyPr>
          <a:lstStyle/>
          <a:p>
            <a:pPr marL="171450" lvl="0" indent="-171450">
              <a:lnSpc>
                <a:spcPct val="100000"/>
              </a:lnSpc>
              <a:spcBef>
                <a:spcPts val="600"/>
              </a:spcBef>
              <a:spcAft>
                <a:spcPts val="600"/>
              </a:spcAft>
            </a:pPr>
            <a:r>
              <a:rPr lang="en-US" dirty="0"/>
              <a:t>2011- $22,000 for 3 SA’s from VP of Student Affairs.</a:t>
            </a:r>
          </a:p>
          <a:p>
            <a:pPr marL="171450" lvl="0" indent="-171450">
              <a:lnSpc>
                <a:spcPct val="100000"/>
              </a:lnSpc>
              <a:spcBef>
                <a:spcPts val="600"/>
              </a:spcBef>
              <a:spcAft>
                <a:spcPts val="600"/>
              </a:spcAft>
            </a:pPr>
            <a:r>
              <a:rPr lang="en-US" dirty="0"/>
              <a:t>2016- $60,000 just for SA’s (outside of Staff salaries) from VPSA.</a:t>
            </a:r>
          </a:p>
          <a:p>
            <a:pPr marL="628650" lvl="1" indent="-171450">
              <a:lnSpc>
                <a:spcPct val="100000"/>
              </a:lnSpc>
              <a:spcBef>
                <a:spcPts val="600"/>
              </a:spcBef>
              <a:spcAft>
                <a:spcPts val="600"/>
              </a:spcAft>
            </a:pPr>
            <a:r>
              <a:rPr lang="en-US" dirty="0"/>
              <a:t>Been our base pay since 2016 with an additional $10,000 for outside costs as well as an additional $5,000 for professional development. </a:t>
            </a:r>
          </a:p>
          <a:p>
            <a:pPr marL="171450" lvl="0" indent="-171450">
              <a:lnSpc>
                <a:spcPct val="100000"/>
              </a:lnSpc>
              <a:spcBef>
                <a:spcPts val="600"/>
              </a:spcBef>
              <a:spcAft>
                <a:spcPts val="600"/>
              </a:spcAft>
            </a:pPr>
            <a:r>
              <a:rPr lang="en-US" dirty="0"/>
              <a:t>2017- received an additional $50,000 from the Graduate Initiative 2025 funding. </a:t>
            </a:r>
          </a:p>
          <a:p>
            <a:pPr marL="171450" lvl="0" indent="-171450">
              <a:lnSpc>
                <a:spcPct val="100000"/>
              </a:lnSpc>
              <a:spcBef>
                <a:spcPts val="600"/>
              </a:spcBef>
              <a:spcAft>
                <a:spcPts val="600"/>
              </a:spcAft>
            </a:pPr>
            <a:r>
              <a:rPr lang="en-US" dirty="0"/>
              <a:t>Today- $130,000 total: $60,000 from VPSA, $50,000 from GI 2025, and an additional $20,000 for other operating costs. </a:t>
            </a:r>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a:xfrm>
            <a:off x="209550" y="365125"/>
            <a:ext cx="11677650" cy="1325563"/>
          </a:xfrm>
        </p:spPr>
        <p:txBody>
          <a:bodyPr>
            <a:normAutofit/>
          </a:bodyPr>
          <a:lstStyle/>
          <a:p>
            <a:pPr algn="ctr"/>
            <a:r>
              <a:rPr lang="en-US" sz="6600" b="1" dirty="0"/>
              <a:t>Funding</a:t>
            </a:r>
            <a:endParaRPr lang="en-US" sz="5400" dirty="0"/>
          </a:p>
        </p:txBody>
      </p:sp>
    </p:spTree>
    <p:extLst>
      <p:ext uri="{BB962C8B-B14F-4D97-AF65-F5344CB8AC3E}">
        <p14:creationId xmlns:p14="http://schemas.microsoft.com/office/powerpoint/2010/main" val="331383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4" name="Content Placeholder 3">
            <a:extLst>
              <a:ext uri="{FF2B5EF4-FFF2-40B4-BE49-F238E27FC236}">
                <a16:creationId xmlns:a16="http://schemas.microsoft.com/office/drawing/2014/main" id="{A428A4A2-6F99-4AB8-851D-CDFAF8BDAA9C}"/>
              </a:ext>
            </a:extLst>
          </p:cNvPr>
          <p:cNvSpPr>
            <a:spLocks noGrp="1"/>
          </p:cNvSpPr>
          <p:nvPr>
            <p:ph idx="1"/>
          </p:nvPr>
        </p:nvSpPr>
        <p:spPr/>
        <p:txBody>
          <a:bodyPr>
            <a:normAutofit fontScale="92500"/>
          </a:bodyPr>
          <a:lstStyle/>
          <a:p>
            <a:pPr>
              <a:lnSpc>
                <a:spcPct val="200000"/>
              </a:lnSpc>
            </a:pPr>
            <a:r>
              <a:rPr lang="en-US" sz="3600" dirty="0"/>
              <a:t>Department Site Maintainers to avoid long return times.</a:t>
            </a:r>
          </a:p>
          <a:p>
            <a:pPr>
              <a:lnSpc>
                <a:spcPct val="200000"/>
              </a:lnSpc>
            </a:pPr>
            <a:r>
              <a:rPr lang="en-US" sz="3600" dirty="0"/>
              <a:t>IMMEDIATELY. SO. MANY. PDFS. Now what?</a:t>
            </a:r>
          </a:p>
          <a:p>
            <a:pPr>
              <a:lnSpc>
                <a:spcPct val="200000"/>
              </a:lnSpc>
            </a:pPr>
            <a:r>
              <a:rPr lang="en-US" sz="3600" b="1" dirty="0">
                <a:hlinkClick r:id="rId4"/>
              </a:rPr>
              <a:t>Cascade Training for 3.0 Site Maintainers</a:t>
            </a:r>
            <a:endParaRPr lang="en-US" sz="3600" b="1" dirty="0"/>
          </a:p>
          <a:p>
            <a:endParaRPr lang="en-US"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a:xfrm>
            <a:off x="209550" y="479425"/>
            <a:ext cx="11677650" cy="1325563"/>
          </a:xfrm>
        </p:spPr>
        <p:txBody>
          <a:bodyPr>
            <a:normAutofit/>
          </a:bodyPr>
          <a:lstStyle/>
          <a:p>
            <a:pPr algn="ctr"/>
            <a:r>
              <a:rPr lang="en-US" sz="6600" b="1" dirty="0"/>
              <a:t>Web Content Remediation</a:t>
            </a:r>
            <a:endParaRPr lang="en-US" sz="5400" dirty="0"/>
          </a:p>
        </p:txBody>
      </p:sp>
    </p:spTree>
    <p:extLst>
      <p:ext uri="{BB962C8B-B14F-4D97-AF65-F5344CB8AC3E}">
        <p14:creationId xmlns:p14="http://schemas.microsoft.com/office/powerpoint/2010/main" val="3589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idx="1"/>
          </p:nvPr>
        </p:nvSpPr>
        <p:spPr>
          <a:xfrm>
            <a:off x="876300" y="2982007"/>
            <a:ext cx="10515600" cy="803275"/>
          </a:xfrm>
        </p:spPr>
        <p:txBody>
          <a:bodyPr>
            <a:noAutofit/>
          </a:bodyPr>
          <a:lstStyle/>
          <a:p>
            <a:pPr>
              <a:lnSpc>
                <a:spcPct val="125000"/>
              </a:lnSpc>
              <a:buClr>
                <a:srgbClr val="000000"/>
              </a:buClr>
            </a:pPr>
            <a:r>
              <a:rPr lang="en-US" sz="3000" dirty="0"/>
              <a:t>Who knows what Blackboard Ally is?</a:t>
            </a:r>
          </a:p>
          <a:p>
            <a:pPr>
              <a:lnSpc>
                <a:spcPct val="125000"/>
              </a:lnSpc>
              <a:buClr>
                <a:srgbClr val="000000"/>
              </a:buClr>
            </a:pPr>
            <a:r>
              <a:rPr lang="en-US" sz="3000" dirty="0"/>
              <a:t>Another opportunity for education and put us in the spotlight on the Academic Affairs side.</a:t>
            </a:r>
          </a:p>
          <a:p>
            <a:pPr marL="0" indent="0">
              <a:lnSpc>
                <a:spcPct val="125000"/>
              </a:lnSpc>
              <a:buClr>
                <a:srgbClr val="000000"/>
              </a:buClr>
              <a:buNone/>
            </a:pPr>
            <a:endParaRPr lang="en-US" sz="3000"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a:xfrm>
            <a:off x="209550" y="460375"/>
            <a:ext cx="11677650" cy="1325563"/>
          </a:xfrm>
        </p:spPr>
        <p:txBody>
          <a:bodyPr>
            <a:normAutofit/>
          </a:bodyPr>
          <a:lstStyle/>
          <a:p>
            <a:pPr algn="ctr"/>
            <a:r>
              <a:rPr lang="en-US" sz="8000" b="1" dirty="0"/>
              <a:t>Blackboard Ally</a:t>
            </a:r>
            <a:endParaRPr lang="en-US" sz="6600" dirty="0"/>
          </a:p>
        </p:txBody>
      </p:sp>
    </p:spTree>
    <p:extLst>
      <p:ext uri="{BB962C8B-B14F-4D97-AF65-F5344CB8AC3E}">
        <p14:creationId xmlns:p14="http://schemas.microsoft.com/office/powerpoint/2010/main" val="329735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4007D4-D25E-4425-B97A-CEC14383EC1B}"/>
              </a:ext>
              <a:ext uri="{C183D7F6-B498-43B3-948B-1728B52AA6E4}">
                <adec:decorative xmlns:adec="http://schemas.microsoft.com/office/drawing/2017/decorative" val="1"/>
              </a:ext>
            </a:extLst>
          </p:cNvPr>
          <p:cNvCxnSpPr>
            <a:cxnSpLocks/>
          </p:cNvCxnSpPr>
          <p:nvPr/>
        </p:nvCxnSpPr>
        <p:spPr>
          <a:xfrm>
            <a:off x="876300" y="166343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012DE55-E1E5-DD4E-A62E-9E45E1F2F0E3}"/>
              </a:ext>
              <a:ext uri="{C183D7F6-B498-43B3-948B-1728B52AA6E4}">
                <adec:decorative xmlns:adec="http://schemas.microsoft.com/office/drawing/2017/decorative" val="1"/>
              </a:ext>
            </a:extLst>
          </p:cNvPr>
          <p:cNvGrpSpPr/>
          <p:nvPr/>
        </p:nvGrpSpPr>
        <p:grpSpPr>
          <a:xfrm>
            <a:off x="838200" y="203217"/>
            <a:ext cx="10515600" cy="298164"/>
            <a:chOff x="838200" y="203217"/>
            <a:chExt cx="10515600" cy="298164"/>
          </a:xfrm>
        </p:grpSpPr>
        <p:cxnSp>
          <p:nvCxnSpPr>
            <p:cNvPr id="5" name="Straight Connector 4">
              <a:extLst>
                <a:ext uri="{FF2B5EF4-FFF2-40B4-BE49-F238E27FC236}">
                  <a16:creationId xmlns:a16="http://schemas.microsoft.com/office/drawing/2014/main" id="{FAE9E6D6-3814-6C47-B5A6-CA9061B31C91}"/>
                </a:ext>
              </a:extLst>
            </p:cNvPr>
            <p:cNvCxnSpPr>
              <a:cxnSpLocks/>
            </p:cNvCxnSpPr>
            <p:nvPr/>
          </p:nvCxnSpPr>
          <p:spPr>
            <a:xfrm>
              <a:off x="838200" y="501381"/>
              <a:ext cx="10515600" cy="0"/>
            </a:xfrm>
            <a:prstGeom prst="line">
              <a:avLst/>
            </a:prstGeom>
            <a:ln w="9525">
              <a:solidFill>
                <a:srgbClr val="9C2335"/>
              </a:solidFill>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0A5F33EF-4E49-194F-8BBA-CA15924ADA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74535" y="203217"/>
              <a:ext cx="2779265" cy="264145"/>
            </a:xfrm>
            <a:prstGeom prst="rect">
              <a:avLst/>
            </a:prstGeom>
          </p:spPr>
        </p:pic>
      </p:grpSp>
      <p:sp>
        <p:nvSpPr>
          <p:cNvPr id="6" name="Content Placeholder 5">
            <a:extLst>
              <a:ext uri="{FF2B5EF4-FFF2-40B4-BE49-F238E27FC236}">
                <a16:creationId xmlns:a16="http://schemas.microsoft.com/office/drawing/2014/main" id="{BC1AD6CE-FD5D-4A1E-9580-26AD6E7F52F7}"/>
              </a:ext>
            </a:extLst>
          </p:cNvPr>
          <p:cNvSpPr>
            <a:spLocks noGrp="1"/>
          </p:cNvSpPr>
          <p:nvPr>
            <p:ph sz="half" idx="1"/>
          </p:nvPr>
        </p:nvSpPr>
        <p:spPr>
          <a:xfrm>
            <a:off x="2036904" y="1825625"/>
            <a:ext cx="8305800" cy="4351338"/>
          </a:xfrm>
        </p:spPr>
        <p:txBody>
          <a:bodyPr>
            <a:noAutofit/>
          </a:bodyPr>
          <a:lstStyle/>
          <a:p>
            <a:pPr marL="457200" lvl="0" indent="-381000">
              <a:lnSpc>
                <a:spcPct val="100000"/>
              </a:lnSpc>
              <a:spcBef>
                <a:spcPts val="0"/>
              </a:spcBef>
              <a:buSzPts val="2400"/>
              <a:buChar char="●"/>
            </a:pPr>
            <a:r>
              <a:rPr lang="en-US" sz="3200" dirty="0"/>
              <a:t>“How can we continue to approach new or current technology with a Universal Design mindset?”</a:t>
            </a:r>
          </a:p>
          <a:p>
            <a:pPr marL="990600" lvl="1" indent="-457200">
              <a:lnSpc>
                <a:spcPct val="100000"/>
              </a:lnSpc>
              <a:spcBef>
                <a:spcPts val="0"/>
              </a:spcBef>
              <a:buSzPts val="2400"/>
              <a:buFont typeface="Courier New" panose="02070309020205020404" pitchFamily="49" charset="0"/>
              <a:buChar char="o"/>
            </a:pPr>
            <a:r>
              <a:rPr lang="en-US" sz="3200" dirty="0"/>
              <a:t>Kurzweil campus-wide, Otter.ai, Microsoft Translate.</a:t>
            </a:r>
          </a:p>
          <a:p>
            <a:pPr marL="533400" lvl="1" indent="0">
              <a:lnSpc>
                <a:spcPct val="100000"/>
              </a:lnSpc>
              <a:spcBef>
                <a:spcPts val="0"/>
              </a:spcBef>
              <a:buSzPts val="2400"/>
              <a:buNone/>
            </a:pPr>
            <a:endParaRPr lang="en-US" sz="3200" dirty="0"/>
          </a:p>
          <a:p>
            <a:pPr marL="457200" lvl="0" indent="-381000">
              <a:lnSpc>
                <a:spcPct val="100000"/>
              </a:lnSpc>
              <a:spcBef>
                <a:spcPts val="0"/>
              </a:spcBef>
              <a:buSzPts val="2400"/>
              <a:buChar char="●"/>
            </a:pPr>
            <a:r>
              <a:rPr lang="en-US" sz="3200" dirty="0"/>
              <a:t>Gave new life to accessibility/UDL practices campus-wide.</a:t>
            </a:r>
          </a:p>
          <a:p>
            <a:pPr marL="0" indent="0">
              <a:lnSpc>
                <a:spcPct val="125000"/>
              </a:lnSpc>
              <a:buClr>
                <a:srgbClr val="000000"/>
              </a:buClr>
              <a:buNone/>
            </a:pPr>
            <a:endParaRPr lang="en-US" sz="3000" dirty="0"/>
          </a:p>
        </p:txBody>
      </p:sp>
      <p:sp>
        <p:nvSpPr>
          <p:cNvPr id="3" name="Title 2">
            <a:extLst>
              <a:ext uri="{FF2B5EF4-FFF2-40B4-BE49-F238E27FC236}">
                <a16:creationId xmlns:a16="http://schemas.microsoft.com/office/drawing/2014/main" id="{DFBE8A87-C1A6-4405-AFDE-13A275880333}"/>
              </a:ext>
            </a:extLst>
          </p:cNvPr>
          <p:cNvSpPr>
            <a:spLocks noGrp="1"/>
          </p:cNvSpPr>
          <p:nvPr>
            <p:ph type="title"/>
          </p:nvPr>
        </p:nvSpPr>
        <p:spPr/>
        <p:txBody>
          <a:bodyPr>
            <a:normAutofit/>
          </a:bodyPr>
          <a:lstStyle/>
          <a:p>
            <a:pPr algn="ctr"/>
            <a:r>
              <a:rPr lang="en-US" sz="7200" b="1" dirty="0"/>
              <a:t>Our “Ecosystem” of Tools</a:t>
            </a:r>
            <a:endParaRPr lang="en-US" sz="6000" dirty="0"/>
          </a:p>
        </p:txBody>
      </p:sp>
    </p:spTree>
    <p:extLst>
      <p:ext uri="{BB962C8B-B14F-4D97-AF65-F5344CB8AC3E}">
        <p14:creationId xmlns:p14="http://schemas.microsoft.com/office/powerpoint/2010/main" val="972246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3271</Words>
  <Application>Microsoft Office PowerPoint</Application>
  <PresentationFormat>Widescreen</PresentationFormat>
  <Paragraphs>261</Paragraphs>
  <Slides>16</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Courier New</vt:lpstr>
      <vt:lpstr>Office Theme</vt:lpstr>
      <vt:lpstr>Custom Design</vt:lpstr>
      <vt:lpstr>Session Presenters</vt:lpstr>
      <vt:lpstr>Land Acknowledgment</vt:lpstr>
      <vt:lpstr>Campus-wide Development and Practices of an Independent Accessible Technology Office</vt:lpstr>
      <vt:lpstr>Session Outcomes</vt:lpstr>
      <vt:lpstr>How It All Started</vt:lpstr>
      <vt:lpstr>Funding</vt:lpstr>
      <vt:lpstr>Web Content Remediation</vt:lpstr>
      <vt:lpstr>Blackboard Ally</vt:lpstr>
      <vt:lpstr>Our “Ecosystem” of Tools</vt:lpstr>
      <vt:lpstr>Remediation Tools</vt:lpstr>
      <vt:lpstr>“Ecosystem” of Project Management Tools</vt:lpstr>
      <vt:lpstr>Workflow for LMS Remediation</vt:lpstr>
      <vt:lpstr>Student Assistants-The Backbone of OATS</vt:lpstr>
      <vt:lpstr>Summary</vt:lpstr>
      <vt:lpstr>About The Office of Accessible Technology and Services Awards &amp; Accomplishments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Christian J Burke</dc:creator>
  <cp:lastModifiedBy>Allyson R Bartley</cp:lastModifiedBy>
  <cp:revision>41</cp:revision>
  <dcterms:created xsi:type="dcterms:W3CDTF">2021-09-16T15:51:45Z</dcterms:created>
  <dcterms:modified xsi:type="dcterms:W3CDTF">2021-11-11T17:41:11Z</dcterms:modified>
</cp:coreProperties>
</file>