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9" r:id="rId2"/>
    <p:sldId id="318" r:id="rId3"/>
    <p:sldId id="267" r:id="rId4"/>
    <p:sldId id="350" r:id="rId5"/>
    <p:sldId id="320" r:id="rId6"/>
    <p:sldId id="322" r:id="rId7"/>
    <p:sldId id="358" r:id="rId8"/>
    <p:sldId id="321" r:id="rId9"/>
    <p:sldId id="324" r:id="rId10"/>
    <p:sldId id="328" r:id="rId11"/>
    <p:sldId id="334" r:id="rId12"/>
    <p:sldId id="330" r:id="rId13"/>
    <p:sldId id="335" r:id="rId14"/>
    <p:sldId id="331" r:id="rId15"/>
    <p:sldId id="347" r:id="rId16"/>
    <p:sldId id="349" r:id="rId17"/>
    <p:sldId id="329" r:id="rId18"/>
    <p:sldId id="336" r:id="rId19"/>
    <p:sldId id="344" r:id="rId20"/>
    <p:sldId id="345" r:id="rId21"/>
    <p:sldId id="332" r:id="rId22"/>
    <p:sldId id="337" r:id="rId23"/>
    <p:sldId id="333" r:id="rId24"/>
    <p:sldId id="338" r:id="rId25"/>
    <p:sldId id="346" r:id="rId26"/>
    <p:sldId id="353" r:id="rId27"/>
    <p:sldId id="352" r:id="rId28"/>
    <p:sldId id="325" r:id="rId29"/>
    <p:sldId id="356" r:id="rId30"/>
    <p:sldId id="342" r:id="rId31"/>
    <p:sldId id="343" r:id="rId32"/>
    <p:sldId id="326" r:id="rId33"/>
    <p:sldId id="339" r:id="rId34"/>
    <p:sldId id="354" r:id="rId35"/>
    <p:sldId id="327" r:id="rId36"/>
    <p:sldId id="355" r:id="rId37"/>
    <p:sldId id="351" r:id="rId38"/>
    <p:sldId id="3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oals of the talk" id="{984D908D-9311-1F4C-884D-363E3B095B1A}">
          <p14:sldIdLst>
            <p14:sldId id="299"/>
            <p14:sldId id="318"/>
          </p14:sldIdLst>
        </p14:section>
        <p14:section name="Introducing the accessibility hub" id="{ED3FB0C1-1105-7740-908B-9A2CE0A275EE}">
          <p14:sldIdLst>
            <p14:sldId id="267"/>
            <p14:sldId id="350"/>
            <p14:sldId id="320"/>
            <p14:sldId id="322"/>
            <p14:sldId id="358"/>
            <p14:sldId id="321"/>
          </p14:sldIdLst>
        </p14:section>
        <p14:section name="Meeting the needs of the hub's audiences" id="{4B4C9747-B815-0B4C-95D2-79B342E84D62}">
          <p14:sldIdLst>
            <p14:sldId id="324"/>
            <p14:sldId id="328"/>
            <p14:sldId id="334"/>
            <p14:sldId id="330"/>
            <p14:sldId id="335"/>
            <p14:sldId id="331"/>
            <p14:sldId id="347"/>
            <p14:sldId id="349"/>
            <p14:sldId id="329"/>
            <p14:sldId id="336"/>
            <p14:sldId id="344"/>
            <p14:sldId id="345"/>
            <p14:sldId id="332"/>
            <p14:sldId id="337"/>
            <p14:sldId id="333"/>
            <p14:sldId id="338"/>
            <p14:sldId id="346"/>
            <p14:sldId id="353"/>
            <p14:sldId id="352"/>
          </p14:sldIdLst>
        </p14:section>
        <p14:section name="Strategy for building the accessibility hub" id="{7A08290C-1F65-E14B-B9FA-7241B32C82DB}">
          <p14:sldIdLst>
            <p14:sldId id="325"/>
            <p14:sldId id="356"/>
            <p14:sldId id="342"/>
            <p14:sldId id="343"/>
            <p14:sldId id="326"/>
            <p14:sldId id="339"/>
            <p14:sldId id="354"/>
            <p14:sldId id="327"/>
            <p14:sldId id="355"/>
          </p14:sldIdLst>
        </p14:section>
        <p14:section name="Conclusion" id="{6C33B186-EA7E-BE43-8B0D-FEEF97E2A01E}">
          <p14:sldIdLst>
            <p14:sldId id="351"/>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ravis Brown" initials="TB" lastIdx="14" clrIdx="6">
    <p:extLst>
      <p:ext uri="{19B8F6BF-5375-455C-9EA6-DF929625EA0E}">
        <p15:presenceInfo xmlns:p15="http://schemas.microsoft.com/office/powerpoint/2012/main" userId="S::tbrown@tpgi.com::b4a28253-2f7f-4f55-a8bc-05cd32e81a84" providerId="AD"/>
      </p:ext>
    </p:extLst>
  </p:cmAuthor>
  <p:cmAuthor id="1" name="Matt Feldman" initials="MF" lastIdx="1" clrIdx="0"/>
  <p:cmAuthor id="8" name="Brad Henry" initials="BH" lastIdx="4" clrIdx="7">
    <p:extLst>
      <p:ext uri="{19B8F6BF-5375-455C-9EA6-DF929625EA0E}">
        <p15:presenceInfo xmlns:p15="http://schemas.microsoft.com/office/powerpoint/2012/main" userId="S::bhenry@paciellogroup.onmicrosoft.com::4c2f4af8-75e4-4a56-bfc5-8095413d36a6" providerId="AD"/>
      </p:ext>
    </p:extLst>
  </p:cmAuthor>
  <p:cmAuthor id="2" name="Matt Feldman" initials="MF [2]" lastIdx="1" clrIdx="1"/>
  <p:cmAuthor id="3" name="Matt Feldman" initials="MF [3]" lastIdx="1" clrIdx="2"/>
  <p:cmAuthor id="4" name="Marissa Sapega" initials="MS" lastIdx="1" clrIdx="3">
    <p:extLst>
      <p:ext uri="{19B8F6BF-5375-455C-9EA6-DF929625EA0E}">
        <p15:presenceInfo xmlns:p15="http://schemas.microsoft.com/office/powerpoint/2012/main" userId="S::msapega@paciellogroup.onmicrosoft.com::2e4a50be-ddbe-47b0-91e7-d802e67350d0" providerId="AD"/>
      </p:ext>
    </p:extLst>
  </p:cmAuthor>
  <p:cmAuthor id="5" name="Marissa Sapega" initials="MS [2]" lastIdx="1" clrIdx="4">
    <p:extLst>
      <p:ext uri="{19B8F6BF-5375-455C-9EA6-DF929625EA0E}">
        <p15:presenceInfo xmlns:p15="http://schemas.microsoft.com/office/powerpoint/2012/main" userId="S::msapega@tpgi.com::0ec66201-f55b-4757-8792-6d236d6d6d24" providerId="AD"/>
      </p:ext>
    </p:extLst>
  </p:cmAuthor>
  <p:cmAuthor id="6" name="Hans Hillen" initials="HH" lastIdx="9" clrIdx="5">
    <p:extLst>
      <p:ext uri="{19B8F6BF-5375-455C-9EA6-DF929625EA0E}">
        <p15:presenceInfo xmlns:p15="http://schemas.microsoft.com/office/powerpoint/2012/main" userId="S::hhillen@tpgi.com::9f5ea6c4-68ba-48e2-baa1-68285eca04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B317"/>
    <a:srgbClr val="941100"/>
    <a:srgbClr val="000000"/>
    <a:srgbClr val="31A2F1"/>
    <a:srgbClr val="6239B4"/>
    <a:srgbClr val="208FEA"/>
    <a:srgbClr val="272727"/>
    <a:srgbClr val="1A1A1A"/>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49" autoAdjust="0"/>
    <p:restoredTop sz="74228" autoAdjust="0"/>
  </p:normalViewPr>
  <p:slideViewPr>
    <p:cSldViewPr snapToGrid="0" showGuides="1">
      <p:cViewPr varScale="1">
        <p:scale>
          <a:sx n="90" d="100"/>
          <a:sy n="90" d="100"/>
        </p:scale>
        <p:origin x="848" y="192"/>
      </p:cViewPr>
      <p:guideLst>
        <p:guide orient="horz" pos="2160"/>
        <p:guide pos="3840"/>
      </p:guideLst>
    </p:cSldViewPr>
  </p:slideViewPr>
  <p:outlineViewPr>
    <p:cViewPr>
      <p:scale>
        <a:sx n="33" d="100"/>
        <a:sy n="33" d="100"/>
      </p:scale>
      <p:origin x="0" y="-15744"/>
    </p:cViewPr>
  </p:outlineViewPr>
  <p:notesTextViewPr>
    <p:cViewPr>
      <p:scale>
        <a:sx n="150" d="100"/>
        <a:sy n="150" d="100"/>
      </p:scale>
      <p:origin x="0" y="0"/>
    </p:cViewPr>
  </p:notesTextViewPr>
  <p:sorterViewPr>
    <p:cViewPr>
      <p:scale>
        <a:sx n="90" d="100"/>
        <a:sy n="90" d="100"/>
      </p:scale>
      <p:origin x="0" y="0"/>
    </p:cViewPr>
  </p:sorterViewPr>
  <p:notesViewPr>
    <p:cSldViewPr snapToGrid="0">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88D9-06FB-6543-BBFF-1738237CD9EF}" type="datetimeFigureOut">
              <a:rPr lang="en-US" smtClean="0"/>
              <a:t>11/17/21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55CA1-8AB9-7F4B-8B56-30FA76A0413A}" type="slidenum">
              <a:rPr lang="en-US" smtClean="0"/>
              <a:t>‹#›</a:t>
            </a:fld>
            <a:endParaRPr lang="en-US"/>
          </a:p>
        </p:txBody>
      </p:sp>
    </p:spTree>
    <p:extLst>
      <p:ext uri="{BB962C8B-B14F-4D97-AF65-F5344CB8AC3E}">
        <p14:creationId xmlns:p14="http://schemas.microsoft.com/office/powerpoint/2010/main" val="139589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a:t>
            </a:fld>
            <a:endParaRPr lang="en-US"/>
          </a:p>
        </p:txBody>
      </p:sp>
    </p:spTree>
    <p:extLst>
      <p:ext uri="{BB962C8B-B14F-4D97-AF65-F5344CB8AC3E}">
        <p14:creationId xmlns:p14="http://schemas.microsoft.com/office/powerpoint/2010/main" val="13374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 Boulder's Accessibility Program home page is introduced with the text: Accessibility. CU Boulder is committed to making its physical campus and digital life accessible for everyone.</a:t>
            </a:r>
          </a:p>
          <a:p>
            <a:endParaRPr lang="en-US" dirty="0"/>
          </a:p>
          <a:p>
            <a:r>
              <a:rPr lang="en-US" dirty="0"/>
              <a:t>Under Essential services, are descriptions of ADA Compliance, Digital Accessibility and Disability Services.</a:t>
            </a:r>
          </a:p>
        </p:txBody>
      </p:sp>
      <p:sp>
        <p:nvSpPr>
          <p:cNvPr id="4" name="Slide Number Placeholder 3"/>
          <p:cNvSpPr>
            <a:spLocks noGrp="1"/>
          </p:cNvSpPr>
          <p:nvPr>
            <p:ph type="sldNum" sz="quarter" idx="5"/>
          </p:nvPr>
        </p:nvSpPr>
        <p:spPr/>
        <p:txBody>
          <a:bodyPr/>
          <a:lstStyle/>
          <a:p>
            <a:fld id="{2F455CA1-8AB9-7F4B-8B56-30FA76A0413A}" type="slidenum">
              <a:rPr lang="en-US" smtClean="0"/>
              <a:t>11</a:t>
            </a:fld>
            <a:endParaRPr lang="en-US"/>
          </a:p>
        </p:txBody>
      </p:sp>
    </p:spTree>
    <p:extLst>
      <p:ext uri="{BB962C8B-B14F-4D97-AF65-F5344CB8AC3E}">
        <p14:creationId xmlns:p14="http://schemas.microsoft.com/office/powerpoint/2010/main" val="113402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offer should reflect what you’re capable of staffing</a:t>
            </a:r>
          </a:p>
        </p:txBody>
      </p:sp>
      <p:sp>
        <p:nvSpPr>
          <p:cNvPr id="4" name="Slide Number Placeholder 3"/>
          <p:cNvSpPr>
            <a:spLocks noGrp="1"/>
          </p:cNvSpPr>
          <p:nvPr>
            <p:ph type="sldNum" sz="quarter" idx="5"/>
          </p:nvPr>
        </p:nvSpPr>
        <p:spPr/>
        <p:txBody>
          <a:bodyPr/>
          <a:lstStyle/>
          <a:p>
            <a:fld id="{2F455CA1-8AB9-7F4B-8B56-30FA76A0413A}" type="slidenum">
              <a:rPr lang="en-US" smtClean="0"/>
              <a:t>12</a:t>
            </a:fld>
            <a:endParaRPr lang="en-US"/>
          </a:p>
        </p:txBody>
      </p:sp>
    </p:spTree>
    <p:extLst>
      <p:ext uri="{BB962C8B-B14F-4D97-AF65-F5344CB8AC3E}">
        <p14:creationId xmlns:p14="http://schemas.microsoft.com/office/powerpoint/2010/main" val="3129217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Nevada, Reno's Accessibility Assistance page has advice on assistance for different audience including academics, administrative staff, students and the public. </a:t>
            </a:r>
          </a:p>
          <a:p>
            <a:endParaRPr lang="en-US" dirty="0"/>
          </a:p>
          <a:p>
            <a:r>
              <a:rPr lang="en-US" dirty="0"/>
              <a:t>There is a menu of Assistance options including Ask a question, File a help request, Report an accessibility issue, File a complaint, and a link for vendors.</a:t>
            </a:r>
          </a:p>
        </p:txBody>
      </p:sp>
      <p:sp>
        <p:nvSpPr>
          <p:cNvPr id="4" name="Slide Number Placeholder 3"/>
          <p:cNvSpPr>
            <a:spLocks noGrp="1"/>
          </p:cNvSpPr>
          <p:nvPr>
            <p:ph type="sldNum" sz="quarter" idx="5"/>
          </p:nvPr>
        </p:nvSpPr>
        <p:spPr/>
        <p:txBody>
          <a:bodyPr/>
          <a:lstStyle/>
          <a:p>
            <a:fld id="{2F455CA1-8AB9-7F4B-8B56-30FA76A0413A}" type="slidenum">
              <a:rPr lang="en-US" smtClean="0"/>
              <a:t>13</a:t>
            </a:fld>
            <a:endParaRPr lang="en-US"/>
          </a:p>
        </p:txBody>
      </p:sp>
    </p:spTree>
    <p:extLst>
      <p:ext uri="{BB962C8B-B14F-4D97-AF65-F5344CB8AC3E}">
        <p14:creationId xmlns:p14="http://schemas.microsoft.com/office/powerpoint/2010/main" val="1941903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14</a:t>
            </a:fld>
            <a:endParaRPr lang="en-US"/>
          </a:p>
        </p:txBody>
      </p:sp>
    </p:spTree>
    <p:extLst>
      <p:ext uri="{BB962C8B-B14F-4D97-AF65-F5344CB8AC3E}">
        <p14:creationId xmlns:p14="http://schemas.microsoft.com/office/powerpoint/2010/main" val="190839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 State's Accessibility program page on Testing Tools and Triage has links to triage and protocol for testing, testing tools, a sample inaccessible page for people to practice testing on, and advice for using screen readers in testing</a:t>
            </a:r>
          </a:p>
        </p:txBody>
      </p:sp>
      <p:sp>
        <p:nvSpPr>
          <p:cNvPr id="4" name="Slide Number Placeholder 3"/>
          <p:cNvSpPr>
            <a:spLocks noGrp="1"/>
          </p:cNvSpPr>
          <p:nvPr>
            <p:ph type="sldNum" sz="quarter" idx="5"/>
          </p:nvPr>
        </p:nvSpPr>
        <p:spPr/>
        <p:txBody>
          <a:bodyPr/>
          <a:lstStyle/>
          <a:p>
            <a:fld id="{2F455CA1-8AB9-7F4B-8B56-30FA76A0413A}" type="slidenum">
              <a:rPr lang="en-US" smtClean="0"/>
              <a:t>15</a:t>
            </a:fld>
            <a:endParaRPr lang="en-US"/>
          </a:p>
        </p:txBody>
      </p:sp>
    </p:spTree>
    <p:extLst>
      <p:ext uri="{BB962C8B-B14F-4D97-AF65-F5344CB8AC3E}">
        <p14:creationId xmlns:p14="http://schemas.microsoft.com/office/powerpoint/2010/main" val="2732640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Maine System's digital accessibility hub's Equally Effective Alternate Access Plan (EEAAP) page. It describes the purpose of the EEAAP approach, with a link to instructions for developing a plan for a specific situation.</a:t>
            </a:r>
          </a:p>
        </p:txBody>
      </p:sp>
      <p:sp>
        <p:nvSpPr>
          <p:cNvPr id="4" name="Slide Number Placeholder 3"/>
          <p:cNvSpPr>
            <a:spLocks noGrp="1"/>
          </p:cNvSpPr>
          <p:nvPr>
            <p:ph type="sldNum" sz="quarter" idx="5"/>
          </p:nvPr>
        </p:nvSpPr>
        <p:spPr/>
        <p:txBody>
          <a:bodyPr/>
          <a:lstStyle/>
          <a:p>
            <a:fld id="{2F455CA1-8AB9-7F4B-8B56-30FA76A0413A}" type="slidenum">
              <a:rPr lang="en-US" smtClean="0"/>
              <a:t>16</a:t>
            </a:fld>
            <a:endParaRPr lang="en-US"/>
          </a:p>
        </p:txBody>
      </p:sp>
    </p:spTree>
    <p:extLst>
      <p:ext uri="{BB962C8B-B14F-4D97-AF65-F5344CB8AC3E}">
        <p14:creationId xmlns:p14="http://schemas.microsoft.com/office/powerpoint/2010/main" val="19488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Arizona's Inclusive Teaching and Accessibility Strategies page has information and details of resources and tools to support creating on accessible course design and content.</a:t>
            </a:r>
          </a:p>
        </p:txBody>
      </p:sp>
      <p:sp>
        <p:nvSpPr>
          <p:cNvPr id="4" name="Slide Number Placeholder 3"/>
          <p:cNvSpPr>
            <a:spLocks noGrp="1"/>
          </p:cNvSpPr>
          <p:nvPr>
            <p:ph type="sldNum" sz="quarter" idx="5"/>
          </p:nvPr>
        </p:nvSpPr>
        <p:spPr/>
        <p:txBody>
          <a:bodyPr/>
          <a:lstStyle/>
          <a:p>
            <a:fld id="{2F455CA1-8AB9-7F4B-8B56-30FA76A0413A}" type="slidenum">
              <a:rPr lang="en-US" smtClean="0"/>
              <a:t>18</a:t>
            </a:fld>
            <a:endParaRPr lang="en-US"/>
          </a:p>
        </p:txBody>
      </p:sp>
    </p:spTree>
    <p:extLst>
      <p:ext uri="{BB962C8B-B14F-4D97-AF65-F5344CB8AC3E}">
        <p14:creationId xmlns:p14="http://schemas.microsoft.com/office/powerpoint/2010/main" val="3511807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accessibility hub should clearly communicate what support services are available to help people create accessible content. This is not an exhaustive list, neither is it a required list. Share what your institution is able to offer now, and consider what it could offer</a:t>
            </a:r>
          </a:p>
        </p:txBody>
      </p:sp>
      <p:sp>
        <p:nvSpPr>
          <p:cNvPr id="4" name="Slide Number Placeholder 3"/>
          <p:cNvSpPr>
            <a:spLocks noGrp="1"/>
          </p:cNvSpPr>
          <p:nvPr>
            <p:ph type="sldNum" sz="quarter" idx="5"/>
          </p:nvPr>
        </p:nvSpPr>
        <p:spPr/>
        <p:txBody>
          <a:bodyPr/>
          <a:lstStyle/>
          <a:p>
            <a:fld id="{2F455CA1-8AB9-7F4B-8B56-30FA76A0413A}" type="slidenum">
              <a:rPr lang="en-US" smtClean="0"/>
              <a:t>19</a:t>
            </a:fld>
            <a:endParaRPr lang="en-US"/>
          </a:p>
        </p:txBody>
      </p:sp>
    </p:spTree>
    <p:extLst>
      <p:ext uri="{BB962C8B-B14F-4D97-AF65-F5344CB8AC3E}">
        <p14:creationId xmlns:p14="http://schemas.microsoft.com/office/powerpoint/2010/main" val="1793854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Harvard University's Digital Accessibility Training page lists upcoming instructor-led trainings on accessibility, links to on-demand training videos, and details the Digital Accessibility Services office hours.</a:t>
            </a:r>
          </a:p>
        </p:txBody>
      </p:sp>
      <p:sp>
        <p:nvSpPr>
          <p:cNvPr id="4" name="Slide Number Placeholder 3"/>
          <p:cNvSpPr>
            <a:spLocks noGrp="1"/>
          </p:cNvSpPr>
          <p:nvPr>
            <p:ph type="sldNum" sz="quarter" idx="5"/>
          </p:nvPr>
        </p:nvSpPr>
        <p:spPr/>
        <p:txBody>
          <a:bodyPr/>
          <a:lstStyle/>
          <a:p>
            <a:fld id="{2F455CA1-8AB9-7F4B-8B56-30FA76A0413A}" type="slidenum">
              <a:rPr lang="en-US" smtClean="0"/>
              <a:t>20</a:t>
            </a:fld>
            <a:endParaRPr lang="en-US"/>
          </a:p>
        </p:txBody>
      </p:sp>
    </p:spTree>
    <p:extLst>
      <p:ext uri="{BB962C8B-B14F-4D97-AF65-F5344CB8AC3E}">
        <p14:creationId xmlns:p14="http://schemas.microsoft.com/office/powerpoint/2010/main" val="341172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21</a:t>
            </a:fld>
            <a:endParaRPr lang="en-US"/>
          </a:p>
        </p:txBody>
      </p:sp>
    </p:spTree>
    <p:extLst>
      <p:ext uri="{BB962C8B-B14F-4D97-AF65-F5344CB8AC3E}">
        <p14:creationId xmlns:p14="http://schemas.microsoft.com/office/powerpoint/2010/main" val="31515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institutions have well-established accessibility programs, with extensive web sites.</a:t>
            </a:r>
          </a:p>
          <a:p>
            <a:endParaRPr lang="en-US" dirty="0"/>
          </a:p>
          <a:p>
            <a:r>
              <a:rPr lang="en-US" dirty="0"/>
              <a:t>Others may be at a less mature stage, unsure what to prioritize, and how to manage an online presence with minimal resources. The goal of this session is to help you plan and manage an online accessibility hub that can grow and reflect your institution’s commitment to accessibility.</a:t>
            </a:r>
          </a:p>
        </p:txBody>
      </p:sp>
      <p:sp>
        <p:nvSpPr>
          <p:cNvPr id="4" name="Slide Number Placeholder 3"/>
          <p:cNvSpPr>
            <a:spLocks noGrp="1"/>
          </p:cNvSpPr>
          <p:nvPr>
            <p:ph type="sldNum" sz="quarter" idx="5"/>
          </p:nvPr>
        </p:nvSpPr>
        <p:spPr/>
        <p:txBody>
          <a:bodyPr/>
          <a:lstStyle/>
          <a:p>
            <a:fld id="{2F455CA1-8AB9-7F4B-8B56-30FA76A0413A}" type="slidenum">
              <a:rPr lang="en-US" smtClean="0"/>
              <a:t>2</a:t>
            </a:fld>
            <a:endParaRPr lang="en-US"/>
          </a:p>
        </p:txBody>
      </p:sp>
    </p:spTree>
    <p:extLst>
      <p:ext uri="{BB962C8B-B14F-4D97-AF65-F5344CB8AC3E}">
        <p14:creationId xmlns:p14="http://schemas.microsoft.com/office/powerpoint/2010/main" val="768890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Washington's Accessible Technology site includes a page on Procuring Accessible IT, communicating accessibility responsibilities for people procuring IT. </a:t>
            </a:r>
          </a:p>
          <a:p>
            <a:endParaRPr lang="en-US" dirty="0"/>
          </a:p>
          <a:p>
            <a:r>
              <a:rPr lang="en-US" dirty="0"/>
              <a:t>There’s a link to the University's Procuring Accessible IT policy.</a:t>
            </a:r>
          </a:p>
        </p:txBody>
      </p:sp>
      <p:sp>
        <p:nvSpPr>
          <p:cNvPr id="4" name="Slide Number Placeholder 3"/>
          <p:cNvSpPr>
            <a:spLocks noGrp="1"/>
          </p:cNvSpPr>
          <p:nvPr>
            <p:ph type="sldNum" sz="quarter" idx="5"/>
          </p:nvPr>
        </p:nvSpPr>
        <p:spPr/>
        <p:txBody>
          <a:bodyPr/>
          <a:lstStyle/>
          <a:p>
            <a:fld id="{2F455CA1-8AB9-7F4B-8B56-30FA76A0413A}" type="slidenum">
              <a:rPr lang="en-US" smtClean="0"/>
              <a:t>22</a:t>
            </a:fld>
            <a:endParaRPr lang="en-US"/>
          </a:p>
        </p:txBody>
      </p:sp>
    </p:spTree>
    <p:extLst>
      <p:ext uri="{BB962C8B-B14F-4D97-AF65-F5344CB8AC3E}">
        <p14:creationId xmlns:p14="http://schemas.microsoft.com/office/powerpoint/2010/main" val="4038410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Arizona State University's Student Accessibility and Inclusive Learning Services site has a page for Future Students, describing accommodations available for students with disabilities.</a:t>
            </a:r>
          </a:p>
        </p:txBody>
      </p:sp>
      <p:sp>
        <p:nvSpPr>
          <p:cNvPr id="4" name="Slide Number Placeholder 3"/>
          <p:cNvSpPr>
            <a:spLocks noGrp="1"/>
          </p:cNvSpPr>
          <p:nvPr>
            <p:ph type="sldNum" sz="quarter" idx="5"/>
          </p:nvPr>
        </p:nvSpPr>
        <p:spPr/>
        <p:txBody>
          <a:bodyPr/>
          <a:lstStyle/>
          <a:p>
            <a:fld id="{2F455CA1-8AB9-7F4B-8B56-30FA76A0413A}" type="slidenum">
              <a:rPr lang="en-US" smtClean="0"/>
              <a:t>24</a:t>
            </a:fld>
            <a:endParaRPr lang="en-US"/>
          </a:p>
        </p:txBody>
      </p:sp>
    </p:spTree>
    <p:extLst>
      <p:ext uri="{BB962C8B-B14F-4D97-AF65-F5344CB8AC3E}">
        <p14:creationId xmlns:p14="http://schemas.microsoft.com/office/powerpoint/2010/main" val="1543260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25</a:t>
            </a:fld>
            <a:endParaRPr lang="en-US"/>
          </a:p>
        </p:txBody>
      </p:sp>
    </p:spTree>
    <p:extLst>
      <p:ext uri="{BB962C8B-B14F-4D97-AF65-F5344CB8AC3E}">
        <p14:creationId xmlns:p14="http://schemas.microsoft.com/office/powerpoint/2010/main" val="4100489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Nevada, Reno's People page lists Faculty and Staff employed to support accessibility, describes the function of the ICT committee, ICT subcommittees and campus Digital Accessibility Liaisons in helping the university meet its accessibility goals</a:t>
            </a:r>
          </a:p>
        </p:txBody>
      </p:sp>
      <p:sp>
        <p:nvSpPr>
          <p:cNvPr id="4" name="Slide Number Placeholder 3"/>
          <p:cNvSpPr>
            <a:spLocks noGrp="1"/>
          </p:cNvSpPr>
          <p:nvPr>
            <p:ph type="sldNum" sz="quarter" idx="5"/>
          </p:nvPr>
        </p:nvSpPr>
        <p:spPr/>
        <p:txBody>
          <a:bodyPr/>
          <a:lstStyle/>
          <a:p>
            <a:fld id="{2F455CA1-8AB9-7F4B-8B56-30FA76A0413A}" type="slidenum">
              <a:rPr lang="en-US" smtClean="0"/>
              <a:t>26</a:t>
            </a:fld>
            <a:endParaRPr lang="en-US"/>
          </a:p>
        </p:txBody>
      </p:sp>
    </p:spTree>
    <p:extLst>
      <p:ext uri="{BB962C8B-B14F-4D97-AF65-F5344CB8AC3E}">
        <p14:creationId xmlns:p14="http://schemas.microsoft.com/office/powerpoint/2010/main" val="2808515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of Washington's IT Accessibility Progress page lists, in chronological order most recent first, events and achievements in advancing accessibility.</a:t>
            </a:r>
          </a:p>
          <a:p>
            <a:endParaRPr lang="en-US" dirty="0"/>
          </a:p>
          <a:p>
            <a:r>
              <a:rPr lang="en-US" dirty="0"/>
              <a:t>There’s s also a link to the university's IT Accessibility Plan.</a:t>
            </a:r>
          </a:p>
        </p:txBody>
      </p:sp>
      <p:sp>
        <p:nvSpPr>
          <p:cNvPr id="4" name="Slide Number Placeholder 3"/>
          <p:cNvSpPr>
            <a:spLocks noGrp="1"/>
          </p:cNvSpPr>
          <p:nvPr>
            <p:ph type="sldNum" sz="quarter" idx="5"/>
          </p:nvPr>
        </p:nvSpPr>
        <p:spPr/>
        <p:txBody>
          <a:bodyPr/>
          <a:lstStyle/>
          <a:p>
            <a:fld id="{2F455CA1-8AB9-7F4B-8B56-30FA76A0413A}" type="slidenum">
              <a:rPr lang="en-US" smtClean="0"/>
              <a:t>27</a:t>
            </a:fld>
            <a:endParaRPr lang="en-US"/>
          </a:p>
        </p:txBody>
      </p:sp>
    </p:spTree>
    <p:extLst>
      <p:ext uri="{BB962C8B-B14F-4D97-AF65-F5344CB8AC3E}">
        <p14:creationId xmlns:p14="http://schemas.microsoft.com/office/powerpoint/2010/main" val="202258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institution is starting from scratch, or in the early stages of building an accessibility program, what should you prioritize? How can you build up a hub with limited resources?</a:t>
            </a:r>
          </a:p>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28</a:t>
            </a:fld>
            <a:endParaRPr lang="en-US"/>
          </a:p>
        </p:txBody>
      </p:sp>
    </p:spTree>
    <p:extLst>
      <p:ext uri="{BB962C8B-B14F-4D97-AF65-F5344CB8AC3E}">
        <p14:creationId xmlns:p14="http://schemas.microsoft.com/office/powerpoint/2010/main" val="381322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29</a:t>
            </a:fld>
            <a:endParaRPr lang="en-US"/>
          </a:p>
        </p:txBody>
      </p:sp>
    </p:spTree>
    <p:extLst>
      <p:ext uri="{BB962C8B-B14F-4D97-AF65-F5344CB8AC3E}">
        <p14:creationId xmlns:p14="http://schemas.microsoft.com/office/powerpoint/2010/main" val="2368488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30</a:t>
            </a:fld>
            <a:endParaRPr lang="en-US"/>
          </a:p>
        </p:txBody>
      </p:sp>
    </p:spTree>
    <p:extLst>
      <p:ext uri="{BB962C8B-B14F-4D97-AF65-F5344CB8AC3E}">
        <p14:creationId xmlns:p14="http://schemas.microsoft.com/office/powerpoint/2010/main" val="1353996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31</a:t>
            </a:fld>
            <a:endParaRPr lang="en-US"/>
          </a:p>
        </p:txBody>
      </p:sp>
    </p:spTree>
    <p:extLst>
      <p:ext uri="{BB962C8B-B14F-4D97-AF65-F5344CB8AC3E}">
        <p14:creationId xmlns:p14="http://schemas.microsoft.com/office/powerpoint/2010/main" val="974182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32</a:t>
            </a:fld>
            <a:endParaRPr lang="en-US"/>
          </a:p>
        </p:txBody>
      </p:sp>
    </p:spTree>
    <p:extLst>
      <p:ext uri="{BB962C8B-B14F-4D97-AF65-F5344CB8AC3E}">
        <p14:creationId xmlns:p14="http://schemas.microsoft.com/office/powerpoint/2010/main" val="63296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a:t>
            </a:fld>
            <a:endParaRPr lang="en-US"/>
          </a:p>
        </p:txBody>
      </p:sp>
    </p:spTree>
    <p:extLst>
      <p:ext uri="{BB962C8B-B14F-4D97-AF65-F5344CB8AC3E}">
        <p14:creationId xmlns:p14="http://schemas.microsoft.com/office/powerpoint/2010/main" val="44421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W3C Web Accessibility Initiative Accessibility Fundamentals Overview page lists a set of resources introducing key accessibility concepts, including key accessibility principles, how people with disabilities use the web, and how accessibility, usability and inclusion interconnect.</a:t>
            </a:r>
          </a:p>
        </p:txBody>
      </p:sp>
      <p:sp>
        <p:nvSpPr>
          <p:cNvPr id="4" name="Slide Number Placeholder 3"/>
          <p:cNvSpPr>
            <a:spLocks noGrp="1"/>
          </p:cNvSpPr>
          <p:nvPr>
            <p:ph type="sldNum" sz="quarter" idx="5"/>
          </p:nvPr>
        </p:nvSpPr>
        <p:spPr/>
        <p:txBody>
          <a:bodyPr/>
          <a:lstStyle/>
          <a:p>
            <a:fld id="{2F455CA1-8AB9-7F4B-8B56-30FA76A0413A}" type="slidenum">
              <a:rPr lang="en-US" smtClean="0"/>
              <a:t>33</a:t>
            </a:fld>
            <a:endParaRPr lang="en-US"/>
          </a:p>
        </p:txBody>
      </p:sp>
    </p:spTree>
    <p:extLst>
      <p:ext uri="{BB962C8B-B14F-4D97-AF65-F5344CB8AC3E}">
        <p14:creationId xmlns:p14="http://schemas.microsoft.com/office/powerpoint/2010/main" val="1817711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WebAIM's</a:t>
            </a:r>
            <a:r>
              <a:rPr lang="en-US" dirty="0"/>
              <a:t> WCAG 2 Checklist breaks down WCAG 2 into a simplified set of checks organized by WCAG principle (Perceivable, Operable, Understandable and Robust)</a:t>
            </a:r>
          </a:p>
        </p:txBody>
      </p:sp>
      <p:sp>
        <p:nvSpPr>
          <p:cNvPr id="4" name="Slide Number Placeholder 3"/>
          <p:cNvSpPr>
            <a:spLocks noGrp="1"/>
          </p:cNvSpPr>
          <p:nvPr>
            <p:ph type="sldNum" sz="quarter" idx="5"/>
          </p:nvPr>
        </p:nvSpPr>
        <p:spPr/>
        <p:txBody>
          <a:bodyPr/>
          <a:lstStyle/>
          <a:p>
            <a:fld id="{2F455CA1-8AB9-7F4B-8B56-30FA76A0413A}" type="slidenum">
              <a:rPr lang="en-US" smtClean="0"/>
              <a:t>34</a:t>
            </a:fld>
            <a:endParaRPr lang="en-US"/>
          </a:p>
        </p:txBody>
      </p:sp>
    </p:spTree>
    <p:extLst>
      <p:ext uri="{BB962C8B-B14F-4D97-AF65-F5344CB8AC3E}">
        <p14:creationId xmlns:p14="http://schemas.microsoft.com/office/powerpoint/2010/main" val="2112954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35</a:t>
            </a:fld>
            <a:endParaRPr lang="en-US"/>
          </a:p>
        </p:txBody>
      </p:sp>
    </p:spTree>
    <p:extLst>
      <p:ext uri="{BB962C8B-B14F-4D97-AF65-F5344CB8AC3E}">
        <p14:creationId xmlns:p14="http://schemas.microsoft.com/office/powerpoint/2010/main" val="76789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36</a:t>
            </a:fld>
            <a:endParaRPr lang="en-US"/>
          </a:p>
        </p:txBody>
      </p:sp>
    </p:spTree>
    <p:extLst>
      <p:ext uri="{BB962C8B-B14F-4D97-AF65-F5344CB8AC3E}">
        <p14:creationId xmlns:p14="http://schemas.microsoft.com/office/powerpoint/2010/main" val="1359368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37</a:t>
            </a:fld>
            <a:endParaRPr lang="en-US"/>
          </a:p>
        </p:txBody>
      </p:sp>
    </p:spTree>
    <p:extLst>
      <p:ext uri="{BB962C8B-B14F-4D97-AF65-F5344CB8AC3E}">
        <p14:creationId xmlns:p14="http://schemas.microsoft.com/office/powerpoint/2010/main" val="2443970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38</a:t>
            </a:fld>
            <a:endParaRPr lang="en-US"/>
          </a:p>
        </p:txBody>
      </p:sp>
    </p:spTree>
    <p:extLst>
      <p:ext uri="{BB962C8B-B14F-4D97-AF65-F5344CB8AC3E}">
        <p14:creationId xmlns:p14="http://schemas.microsoft.com/office/powerpoint/2010/main" val="188310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a:t>
            </a:fld>
            <a:endParaRPr lang="en-US"/>
          </a:p>
        </p:txBody>
      </p:sp>
    </p:spTree>
    <p:extLst>
      <p:ext uri="{BB962C8B-B14F-4D97-AF65-F5344CB8AC3E}">
        <p14:creationId xmlns:p14="http://schemas.microsoft.com/office/powerpoint/2010/main" val="288331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 the EU, there are legal requirements for public sector organizations including universities to provide an accessibility statement, with defined sections of content</a:t>
            </a:r>
          </a:p>
        </p:txBody>
      </p:sp>
      <p:sp>
        <p:nvSpPr>
          <p:cNvPr id="4" name="Slide Number Placeholder 3"/>
          <p:cNvSpPr>
            <a:spLocks noGrp="1"/>
          </p:cNvSpPr>
          <p:nvPr>
            <p:ph type="sldNum" sz="quarter" idx="5"/>
          </p:nvPr>
        </p:nvSpPr>
        <p:spPr/>
        <p:txBody>
          <a:bodyPr/>
          <a:lstStyle/>
          <a:p>
            <a:fld id="{2F455CA1-8AB9-7F4B-8B56-30FA76A0413A}" type="slidenum">
              <a:rPr lang="en-US" smtClean="0"/>
              <a:t>6</a:t>
            </a:fld>
            <a:endParaRPr lang="en-US"/>
          </a:p>
        </p:txBody>
      </p:sp>
    </p:spTree>
    <p:extLst>
      <p:ext uri="{BB962C8B-B14F-4D97-AF65-F5344CB8AC3E}">
        <p14:creationId xmlns:p14="http://schemas.microsoft.com/office/powerpoint/2010/main" val="233052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Dundee's Accessibility Statement follows the standard EU Public Sector accessibility statement structure. </a:t>
            </a:r>
          </a:p>
          <a:p>
            <a:endParaRPr lang="en-US" dirty="0"/>
          </a:p>
          <a:p>
            <a:r>
              <a:rPr lang="en-US" dirty="0"/>
              <a:t>It includes a section on Using this website, outlining accessibility support for the site, and a How accessible this web site section listing known accessibility problems.</a:t>
            </a:r>
          </a:p>
          <a:p>
            <a:endParaRPr lang="en-US" dirty="0"/>
          </a:p>
          <a:p>
            <a:r>
              <a:rPr lang="en-US" dirty="0"/>
              <a:t>There</a:t>
            </a:r>
            <a:r>
              <a:rPr lang="en-US" baseline="0" dirty="0"/>
              <a:t> are also sections for what to do when encountering accessibility problems, technical information on barriers and the testing that was conducted on the site, and plans for improving the site’s accessibility.</a:t>
            </a: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a:t>
            </a:fld>
            <a:endParaRPr lang="en-US"/>
          </a:p>
        </p:txBody>
      </p:sp>
    </p:spTree>
    <p:extLst>
      <p:ext uri="{BB962C8B-B14F-4D97-AF65-F5344CB8AC3E}">
        <p14:creationId xmlns:p14="http://schemas.microsoft.com/office/powerpoint/2010/main" val="261211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8</a:t>
            </a:fld>
            <a:endParaRPr lang="en-US"/>
          </a:p>
        </p:txBody>
      </p:sp>
    </p:spTree>
    <p:extLst>
      <p:ext uri="{BB962C8B-B14F-4D97-AF65-F5344CB8AC3E}">
        <p14:creationId xmlns:p14="http://schemas.microsoft.com/office/powerpoint/2010/main" val="110426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9</a:t>
            </a:fld>
            <a:endParaRPr lang="en-US"/>
          </a:p>
        </p:txBody>
      </p:sp>
    </p:spTree>
    <p:extLst>
      <p:ext uri="{BB962C8B-B14F-4D97-AF65-F5344CB8AC3E}">
        <p14:creationId xmlns:p14="http://schemas.microsoft.com/office/powerpoint/2010/main" val="2321633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10</a:t>
            </a:fld>
            <a:endParaRPr lang="en-US"/>
          </a:p>
        </p:txBody>
      </p:sp>
    </p:spTree>
    <p:extLst>
      <p:ext uri="{BB962C8B-B14F-4D97-AF65-F5344CB8AC3E}">
        <p14:creationId xmlns:p14="http://schemas.microsoft.com/office/powerpoint/2010/main" val="39893273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604AE5-A136-DA44-A46E-C337DF104A8B}"/>
              </a:ext>
            </a:extLst>
          </p:cNvPr>
          <p:cNvSpPr/>
          <p:nvPr userDrawn="1"/>
        </p:nvSpPr>
        <p:spPr>
          <a:xfrm>
            <a:off x="228600" y="4518824"/>
            <a:ext cx="9624060" cy="2064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hasCustomPrompt="1"/>
          </p:nvPr>
        </p:nvSpPr>
        <p:spPr/>
        <p:txBody>
          <a:bodyPr/>
          <a:lstStyle>
            <a:lvl1pPr>
              <a:defRPr/>
            </a:lvl1pPr>
          </a:lstStyle>
          <a:p>
            <a:r>
              <a:rPr lang="en-US" dirty="0"/>
              <a:t>Not a template – use this for logos</a:t>
            </a:r>
          </a:p>
        </p:txBody>
      </p:sp>
      <p:pic>
        <p:nvPicPr>
          <p:cNvPr id="4" name="Graphic 3">
            <a:extLst>
              <a:ext uri="{FF2B5EF4-FFF2-40B4-BE49-F238E27FC236}">
                <a16:creationId xmlns:a16="http://schemas.microsoft.com/office/drawing/2014/main" id="{6B44B3CF-68FA-D34B-AAEF-5E736E5481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3622" y="2313932"/>
            <a:ext cx="4648200" cy="1790700"/>
          </a:xfrm>
          <a:prstGeom prst="rect">
            <a:avLst/>
          </a:prstGeom>
        </p:spPr>
      </p:pic>
      <p:pic>
        <p:nvPicPr>
          <p:cNvPr id="6" name="Graphic 5">
            <a:extLst>
              <a:ext uri="{FF2B5EF4-FFF2-40B4-BE49-F238E27FC236}">
                <a16:creationId xmlns:a16="http://schemas.microsoft.com/office/drawing/2014/main" id="{747C90F4-6E24-8A43-956D-866A6E1BBCE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583" y="4789525"/>
            <a:ext cx="3421140" cy="1317980"/>
          </a:xfrm>
          <a:prstGeom prst="rect">
            <a:avLst/>
          </a:prstGeom>
        </p:spPr>
      </p:pic>
      <p:pic>
        <p:nvPicPr>
          <p:cNvPr id="8" name="Graphic 7">
            <a:extLst>
              <a:ext uri="{FF2B5EF4-FFF2-40B4-BE49-F238E27FC236}">
                <a16:creationId xmlns:a16="http://schemas.microsoft.com/office/drawing/2014/main" id="{ACFE4A18-253C-234C-846C-97A26FDBE5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840" y="2104880"/>
            <a:ext cx="4648200" cy="1790700"/>
          </a:xfrm>
          <a:prstGeom prst="rect">
            <a:avLst/>
          </a:prstGeom>
        </p:spPr>
      </p:pic>
      <p:pic>
        <p:nvPicPr>
          <p:cNvPr id="10" name="Graphic 9">
            <a:extLst>
              <a:ext uri="{FF2B5EF4-FFF2-40B4-BE49-F238E27FC236}">
                <a16:creationId xmlns:a16="http://schemas.microsoft.com/office/drawing/2014/main" id="{FE30D27E-1AB1-9840-8A73-C62C8F02835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54020" y="2888553"/>
            <a:ext cx="1905000" cy="1905000"/>
          </a:xfrm>
          <a:prstGeom prst="rect">
            <a:avLst/>
          </a:prstGeom>
        </p:spPr>
      </p:pic>
      <p:pic>
        <p:nvPicPr>
          <p:cNvPr id="12" name="Graphic 11">
            <a:extLst>
              <a:ext uri="{FF2B5EF4-FFF2-40B4-BE49-F238E27FC236}">
                <a16:creationId xmlns:a16="http://schemas.microsoft.com/office/drawing/2014/main" id="{68138D33-974F-1147-AD4E-A5B61417447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6484" y="4928652"/>
            <a:ext cx="3975100" cy="1244600"/>
          </a:xfrm>
          <a:prstGeom prst="rect">
            <a:avLst/>
          </a:prstGeom>
        </p:spPr>
      </p:pic>
    </p:spTree>
    <p:extLst>
      <p:ext uri="{BB962C8B-B14F-4D97-AF65-F5344CB8AC3E}">
        <p14:creationId xmlns:p14="http://schemas.microsoft.com/office/powerpoint/2010/main" val="115145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1" y="1167419"/>
            <a:ext cx="5138465" cy="3451891"/>
          </a:xfrm>
        </p:spPr>
        <p:txBody>
          <a:bodyPr anchor="b">
            <a:normAutofit/>
          </a:bodyPr>
          <a:lstStyle>
            <a:lvl1pPr algn="l">
              <a:defRPr sz="550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2460999" y="5105436"/>
            <a:ext cx="3345656" cy="369459"/>
          </a:xfrm>
        </p:spPr>
        <p:txBody>
          <a:bodyPr>
            <a:normAutofit/>
          </a:bodyPr>
          <a:lstStyle>
            <a:lvl1pPr marL="0" indent="0" algn="r">
              <a:buNone/>
              <a:defRPr sz="15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0" name="Freeform 13">
            <a:extLst>
              <a:ext uri="{FF2B5EF4-FFF2-40B4-BE49-F238E27FC236}">
                <a16:creationId xmlns:a16="http://schemas.microsoft.com/office/drawing/2014/main" id="{D82B087F-9B39-4634-A2AD-3D2D0D736FC7}"/>
              </a:ext>
            </a:extLst>
          </p:cNvPr>
          <p:cNvSpPr>
            <a:spLocks/>
          </p:cNvSpPr>
          <p:nvPr userDrawn="1"/>
        </p:nvSpPr>
        <p:spPr bwMode="auto">
          <a:xfrm>
            <a:off x="-1" y="4730513"/>
            <a:ext cx="5806656" cy="83677"/>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2460999" y="5541541"/>
            <a:ext cx="3345656" cy="422275"/>
          </a:xfrm>
        </p:spPr>
        <p:txBody>
          <a:bodyPr>
            <a:normAutofit/>
          </a:bodyPr>
          <a:lstStyle>
            <a:lvl1pPr marL="0" indent="0" algn="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2">
            <a:lumMod val="5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GB"/>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GB"/>
              <a:t>Click to edit Master text styles</a:t>
            </a:r>
          </a:p>
        </p:txBody>
      </p:sp>
      <p:cxnSp>
        <p:nvCxnSpPr>
          <p:cNvPr id="5" name="Straight Connector 4"/>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445F694-BA73-DA4F-9DF6-1B37520575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bg1"/>
                </a:solidFill>
              </a:defRPr>
            </a:lvl1pPr>
          </a:lstStyle>
          <a:p>
            <a:r>
              <a:rPr lang="en-GB"/>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GB"/>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944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GB"/>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GB"/>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7B3AAA52-2219-3A4E-963F-FE7E434899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Graphic 3">
            <a:extLst>
              <a:ext uri="{FF2B5EF4-FFF2-40B4-BE49-F238E27FC236}">
                <a16:creationId xmlns:a16="http://schemas.microsoft.com/office/drawing/2014/main" id="{B3507D84-A691-5743-BDA3-2A405961D2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83220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789990"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Picture Placeholder 9">
            <a:extLst>
              <a:ext uri="{FF2B5EF4-FFF2-40B4-BE49-F238E27FC236}">
                <a16:creationId xmlns:a16="http://schemas.microsoft.com/office/drawing/2014/main" id="{02F21F96-5A43-415F-A9BA-49D344A7E31B}"/>
              </a:ext>
            </a:extLst>
          </p:cNvPr>
          <p:cNvSpPr>
            <a:spLocks noGrp="1"/>
          </p:cNvSpPr>
          <p:nvPr>
            <p:ph type="pic" sz="quarter" idx="10" hasCustomPrompt="1"/>
          </p:nvPr>
        </p:nvSpPr>
        <p:spPr>
          <a:xfrm>
            <a:off x="228686" y="128588"/>
            <a:ext cx="497054" cy="497054"/>
          </a:xfrm>
        </p:spPr>
        <p:txBody>
          <a:bodyPr>
            <a:normAutofit/>
          </a:bodyPr>
          <a:lstStyle>
            <a:lvl1pPr marL="0" indent="0">
              <a:buNone/>
              <a:defRPr sz="1000">
                <a:solidFill>
                  <a:schemeClr val="bg1"/>
                </a:solidFill>
              </a:defRPr>
            </a:lvl1pPr>
          </a:lstStyle>
          <a:p>
            <a:r>
              <a:rPr lang="en-US" dirty="0"/>
              <a:t>[Icon]</a:t>
            </a:r>
          </a:p>
        </p:txBody>
      </p:sp>
      <p:sp>
        <p:nvSpPr>
          <p:cNvPr id="6" name="Content Placeholder 2">
            <a:extLst>
              <a:ext uri="{FF2B5EF4-FFF2-40B4-BE49-F238E27FC236}">
                <a16:creationId xmlns:a16="http://schemas.microsoft.com/office/drawing/2014/main" id="{9809B8B1-BEA4-400F-985B-DEF0895F4182}"/>
              </a:ext>
            </a:extLst>
          </p:cNvPr>
          <p:cNvSpPr>
            <a:spLocks noGrp="1"/>
          </p:cNvSpPr>
          <p:nvPr>
            <p:ph idx="11" hasCustomPrompt="1"/>
          </p:nvPr>
        </p:nvSpPr>
        <p:spPr>
          <a:xfrm>
            <a:off x="6169307" y="2254827"/>
            <a:ext cx="4955894"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8EDB861A-AA5E-454A-A41D-D4824C8847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188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dirty="0"/>
          </a:p>
        </p:txBody>
      </p:sp>
      <p:pic>
        <p:nvPicPr>
          <p:cNvPr id="5" name="Graphic 4">
            <a:extLst>
              <a:ext uri="{FF2B5EF4-FFF2-40B4-BE49-F238E27FC236}">
                <a16:creationId xmlns:a16="http://schemas.microsoft.com/office/drawing/2014/main" id="{BF90B608-39F4-8C4A-ADEF-6FA5EF5542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9022" y="-1795043"/>
            <a:ext cx="5617269" cy="10448086"/>
          </a:xfrm>
          <a:prstGeom prst="rect">
            <a:avLst/>
          </a:prstGeom>
        </p:spPr>
      </p:pic>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184343" y="4618041"/>
            <a:ext cx="4572000" cy="369459"/>
          </a:xfrm>
        </p:spPr>
        <p:txBody>
          <a:bodyPr>
            <a:normAutofit/>
          </a:bodyPr>
          <a:lstStyle>
            <a:lvl1pPr marL="0" indent="0" algn="l">
              <a:buNone/>
              <a:defRPr sz="1500" b="0" i="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184343" y="5132643"/>
            <a:ext cx="4572000" cy="422275"/>
          </a:xfrm>
        </p:spPr>
        <p:txBody>
          <a:bodyPr>
            <a:normAutofit/>
          </a:bodyPr>
          <a:lstStyle>
            <a:lvl1pPr marL="0" indent="0">
              <a:buNone/>
              <a:defRPr sz="1200" b="0" i="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pic>
        <p:nvPicPr>
          <p:cNvPr id="14" name="Graphic 13">
            <a:extLst>
              <a:ext uri="{FF2B5EF4-FFF2-40B4-BE49-F238E27FC236}">
                <a16:creationId xmlns:a16="http://schemas.microsoft.com/office/drawing/2014/main" id="{C14B5255-FF06-BD4C-8536-329CCB1425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2" y="846671"/>
            <a:ext cx="3911557" cy="1506912"/>
          </a:xfrm>
          <a:prstGeom prst="rect">
            <a:avLst/>
          </a:prstGeom>
        </p:spPr>
      </p:pic>
    </p:spTree>
    <p:extLst>
      <p:ext uri="{BB962C8B-B14F-4D97-AF65-F5344CB8AC3E}">
        <p14:creationId xmlns:p14="http://schemas.microsoft.com/office/powerpoint/2010/main" val="64119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d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lvl1pPr marL="0" indent="0">
              <a:spcBef>
                <a:spcPts val="0"/>
              </a:spcBef>
              <a:spcAft>
                <a:spcPts val="0"/>
              </a:spcAft>
              <a:buNone/>
              <a:defRPr>
                <a:latin typeface="Courier New" panose="02070309020205020404" pitchFamily="49" charset="0"/>
                <a:cs typeface="Courier New" panose="02070309020205020404" pitchFamily="49" charset="0"/>
              </a:defRPr>
            </a:lvl1pPr>
            <a:lvl2pPr marL="365760" indent="0">
              <a:spcBef>
                <a:spcPts val="0"/>
              </a:spcBef>
              <a:spcAft>
                <a:spcPts val="0"/>
              </a:spcAft>
              <a:buNone/>
              <a:defRPr>
                <a:latin typeface="Courier New" panose="02070309020205020404" pitchFamily="49" charset="0"/>
                <a:cs typeface="Courier New" panose="02070309020205020404" pitchFamily="49" charset="0"/>
              </a:defRPr>
            </a:lvl2pPr>
            <a:lvl3pPr marL="731520" indent="0">
              <a:spcBef>
                <a:spcPts val="0"/>
              </a:spcBef>
              <a:spcAft>
                <a:spcPts val="0"/>
              </a:spcAft>
              <a:buNone/>
              <a:defRPr>
                <a:latin typeface="Courier New" panose="02070309020205020404" pitchFamily="49" charset="0"/>
                <a:cs typeface="Courier New" panose="02070309020205020404" pitchFamily="49" charset="0"/>
              </a:defRPr>
            </a:lvl3pPr>
            <a:lvl4pPr marL="1097280" indent="0">
              <a:spcBef>
                <a:spcPts val="0"/>
              </a:spcBef>
              <a:spcAft>
                <a:spcPts val="0"/>
              </a:spcAft>
              <a:buNone/>
              <a:defRPr>
                <a:latin typeface="Courier New" panose="02070309020205020404" pitchFamily="49" charset="0"/>
                <a:cs typeface="Courier New" panose="02070309020205020404" pitchFamily="49" charset="0"/>
              </a:defRPr>
            </a:lvl4pPr>
            <a:lvl5pPr marL="1463040" indent="0">
              <a:spcBef>
                <a:spcPts val="0"/>
              </a:spcBef>
              <a:spcAft>
                <a:spcPts val="0"/>
              </a:spcAft>
              <a:buNone/>
              <a:defRPr>
                <a:latin typeface="Courier New" panose="02070309020205020404" pitchFamily="49" charset="0"/>
                <a:cs typeface="Courier New" panose="02070309020205020404" pitchFamily="49" charset="0"/>
              </a:defRPr>
            </a:lvl5pPr>
          </a:lstStyle>
          <a:p>
            <a:pPr lvl="0"/>
            <a:r>
              <a:rPr lang="en-US" dirty="0"/>
              <a:t>&lt;code examples&gt;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EEEFD1BD-01CC-4A4A-B6E4-2A6AA57D2D15}"/>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pic>
        <p:nvPicPr>
          <p:cNvPr id="5" name="Graphic 4">
            <a:extLst>
              <a:ext uri="{FF2B5EF4-FFF2-40B4-BE49-F238E27FC236}">
                <a16:creationId xmlns:a16="http://schemas.microsoft.com/office/drawing/2014/main" id="{525E4F7E-9D5C-0647-AE44-C114E20D4B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66096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4102100" cy="3243263"/>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863600" y="622300"/>
            <a:ext cx="5168900" cy="6235700"/>
          </a:xfrm>
        </p:spPr>
        <p:txBody>
          <a:bodyPr/>
          <a:lstStyle>
            <a:lvl1pPr marL="0" indent="0">
              <a:buNone/>
              <a:defRPr/>
            </a:lvl1pPr>
          </a:lstStyle>
          <a:p>
            <a:r>
              <a:rPr lang="en-US"/>
              <a:t>[Picture]</a:t>
            </a:r>
            <a:endParaRPr lang="en-US" dirty="0"/>
          </a:p>
        </p:txBody>
      </p:sp>
      <p:pic>
        <p:nvPicPr>
          <p:cNvPr id="6" name="Graphic 5">
            <a:extLst>
              <a:ext uri="{FF2B5EF4-FFF2-40B4-BE49-F238E27FC236}">
                <a16:creationId xmlns:a16="http://schemas.microsoft.com/office/drawing/2014/main" id="{9DC8AF6E-0E05-D04A-B789-036B46D4B7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381651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pic>
        <p:nvPicPr>
          <p:cNvPr id="7" name="Graphic 6">
            <a:extLst>
              <a:ext uri="{FF2B5EF4-FFF2-40B4-BE49-F238E27FC236}">
                <a16:creationId xmlns:a16="http://schemas.microsoft.com/office/drawing/2014/main" id="{75E4C5EC-1910-DC4A-A86C-CB004100567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Image Feature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sp>
        <p:nvSpPr>
          <p:cNvPr id="7" name="Rectangle 6"/>
          <p:cNvSpPr/>
          <p:nvPr userDrawn="1"/>
        </p:nvSpPr>
        <p:spPr>
          <a:xfrm>
            <a:off x="-560440" y="1297858"/>
            <a:ext cx="6248317" cy="392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1C00D4A-D1BD-AF42-B4FC-1EE62FC10E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Feature 3 (Repo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dirty="0"/>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3699667"/>
            <a:ext cx="9950450" cy="2574133"/>
          </a:xfrm>
        </p:spPr>
        <p:txBody>
          <a:bodyPr numCol="3" spcCol="914400">
            <a:normAutofit/>
          </a:bodyPr>
          <a:lstStyle>
            <a:lvl1pPr marL="0" indent="0">
              <a:buNone/>
              <a:defRPr sz="1200"/>
            </a:lvl1pPr>
            <a:lvl2pPr marL="365760" indent="0">
              <a:buNone/>
              <a:defRPr sz="1800"/>
            </a:lvl2pPr>
            <a:lvl3pPr>
              <a:defRPr sz="1800"/>
            </a:lvl3pPr>
            <a:lvl4pPr>
              <a:defRPr sz="1800"/>
            </a:lvl4pPr>
            <a:lvl5pPr>
              <a:defRPr sz="1800"/>
            </a:lvl5pPr>
          </a:lstStyle>
          <a:p>
            <a:pPr lvl="0"/>
            <a:r>
              <a:rPr lang="en-GB"/>
              <a:t>Click to edit Master text styles</a:t>
            </a:r>
          </a:p>
        </p:txBody>
      </p:sp>
      <p:pic>
        <p:nvPicPr>
          <p:cNvPr id="6" name="Graphic 5">
            <a:extLst>
              <a:ext uri="{FF2B5EF4-FFF2-40B4-BE49-F238E27FC236}">
                <a16:creationId xmlns:a16="http://schemas.microsoft.com/office/drawing/2014/main" id="{E991B888-F47E-0947-8A3D-0826076182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06191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Feature 3 (Presentati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1079500" y="3699667"/>
            <a:ext cx="9950450" cy="2574133"/>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dirty="0"/>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pic>
        <p:nvPicPr>
          <p:cNvPr id="8" name="Graphic 7">
            <a:extLst>
              <a:ext uri="{FF2B5EF4-FFF2-40B4-BE49-F238E27FC236}">
                <a16:creationId xmlns:a16="http://schemas.microsoft.com/office/drawing/2014/main" id="{4F2D4436-44AE-3143-AC2B-11CA662B48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0874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eenshot Exampl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38002" y="262989"/>
            <a:ext cx="9950450" cy="1147763"/>
          </a:xfrm>
        </p:spPr>
        <p:txBody>
          <a:bodyPr anchor="b" anchorCtr="0"/>
          <a:lstStyle>
            <a:lvl1pPr>
              <a:defRPr>
                <a:solidFill>
                  <a:schemeClr val="tx1"/>
                </a:solidFill>
              </a:defRPr>
            </a:lvl1pPr>
          </a:lstStyle>
          <a:p>
            <a:r>
              <a:rPr lang="en-US" dirty="0"/>
              <a:t>[Click to edit Master 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16" y="1494960"/>
            <a:ext cx="2220278" cy="4570175"/>
          </a:xfrm>
          <a:prstGeom prst="rect">
            <a:avLst/>
          </a:prstGeom>
        </p:spPr>
      </p:pic>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590" y="1494959"/>
            <a:ext cx="2220278" cy="4570175"/>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2642" y="1494958"/>
            <a:ext cx="2220278" cy="4570175"/>
          </a:xfrm>
          <a:prstGeom prst="rect">
            <a:avLst/>
          </a:prstGeom>
        </p:spPr>
      </p:pic>
      <p:sp>
        <p:nvSpPr>
          <p:cNvPr id="3" name="Content Placeholder 2"/>
          <p:cNvSpPr>
            <a:spLocks noGrp="1"/>
          </p:cNvSpPr>
          <p:nvPr>
            <p:ph sz="quarter" idx="10"/>
          </p:nvPr>
        </p:nvSpPr>
        <p:spPr>
          <a:xfrm>
            <a:off x="1762642"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GB"/>
              <a:t>Click to edit Master text styles</a:t>
            </a:r>
          </a:p>
        </p:txBody>
      </p:sp>
      <p:sp>
        <p:nvSpPr>
          <p:cNvPr id="8" name="Content Placeholder 2"/>
          <p:cNvSpPr>
            <a:spLocks noGrp="1"/>
          </p:cNvSpPr>
          <p:nvPr>
            <p:ph sz="quarter" idx="11"/>
          </p:nvPr>
        </p:nvSpPr>
        <p:spPr>
          <a:xfrm>
            <a:off x="4585473"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GB"/>
              <a:t>Click to edit Master text styles</a:t>
            </a:r>
          </a:p>
        </p:txBody>
      </p:sp>
      <p:sp>
        <p:nvSpPr>
          <p:cNvPr id="10" name="Content Placeholder 2"/>
          <p:cNvSpPr>
            <a:spLocks noGrp="1"/>
          </p:cNvSpPr>
          <p:nvPr>
            <p:ph sz="quarter" idx="12"/>
          </p:nvPr>
        </p:nvSpPr>
        <p:spPr>
          <a:xfrm>
            <a:off x="7408304"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GB"/>
              <a:t>Click to edit Master text styles</a:t>
            </a:r>
          </a:p>
        </p:txBody>
      </p:sp>
      <p:pic>
        <p:nvPicPr>
          <p:cNvPr id="11" name="Graphic 10">
            <a:extLst>
              <a:ext uri="{FF2B5EF4-FFF2-40B4-BE49-F238E27FC236}">
                <a16:creationId xmlns:a16="http://schemas.microsoft.com/office/drawing/2014/main" id="{13B0ADFC-3D37-784D-B8C8-785BAA79AC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469900" y="1830783"/>
            <a:ext cx="3683000" cy="4085433"/>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880" y="1666600"/>
            <a:ext cx="7573300" cy="4369871"/>
          </a:xfrm>
          <a:prstGeom prst="rect">
            <a:avLst/>
          </a:prstGeom>
        </p:spPr>
      </p:pic>
      <p:pic>
        <p:nvPicPr>
          <p:cNvPr id="7" name="Graphic 6">
            <a:extLst>
              <a:ext uri="{FF2B5EF4-FFF2-40B4-BE49-F238E27FC236}">
                <a16:creationId xmlns:a16="http://schemas.microsoft.com/office/drawing/2014/main" id="{9F8ABB40-865E-6D49-BA81-834ADEBCCA0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7732295" y="1894952"/>
            <a:ext cx="4044969" cy="4085433"/>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826814" y="0"/>
            <a:ext cx="9950450" cy="1085492"/>
          </a:xfrm>
        </p:spPr>
        <p:txBody>
          <a:bodyPr anchor="b" anchorCtr="0"/>
          <a:lstStyle>
            <a:lvl1pPr algn="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456" y="1283368"/>
            <a:ext cx="9399451" cy="5423579"/>
          </a:xfrm>
          <a:prstGeom prst="rect">
            <a:avLst/>
          </a:prstGeom>
        </p:spPr>
      </p:pic>
      <p:pic>
        <p:nvPicPr>
          <p:cNvPr id="7" name="Graphic 6">
            <a:extLst>
              <a:ext uri="{FF2B5EF4-FFF2-40B4-BE49-F238E27FC236}">
                <a16:creationId xmlns:a16="http://schemas.microsoft.com/office/drawing/2014/main" id="{5BDA3DA9-D2A9-D643-9D42-89F6D55D7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120775" y="82896"/>
            <a:ext cx="9950450" cy="1085492"/>
          </a:xfrm>
        </p:spPr>
        <p:txBody>
          <a:bodyPr anchor="b" anchorCtr="0"/>
          <a:lstStyle>
            <a:lvl1pPr algn="ct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3479" y="1568796"/>
            <a:ext cx="8693954" cy="5016500"/>
          </a:xfrm>
          <a:prstGeom prst="rect">
            <a:avLst/>
          </a:prstGeom>
        </p:spPr>
      </p:pic>
      <p:pic>
        <p:nvPicPr>
          <p:cNvPr id="5" name="Graphic 4">
            <a:extLst>
              <a:ext uri="{FF2B5EF4-FFF2-40B4-BE49-F238E27FC236}">
                <a16:creationId xmlns:a16="http://schemas.microsoft.com/office/drawing/2014/main" id="{71D42EDF-A695-0948-9D50-066248D12AE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67419"/>
            <a:ext cx="4237794" cy="3451891"/>
          </a:xfrm>
        </p:spPr>
        <p:txBody>
          <a:bodyPr anchor="b">
            <a:normAutofit/>
          </a:bodyPr>
          <a:lstStyle>
            <a:lvl1pPr algn="l">
              <a:defRPr sz="55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Rectangle 11"/>
          <p:cNvSpPr/>
          <p:nvPr userDrawn="1"/>
        </p:nvSpPr>
        <p:spPr>
          <a:xfrm>
            <a:off x="0" y="4810325"/>
            <a:ext cx="12192000" cy="2047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
        <p:nvSpPr>
          <p:cNvPr id="4" name="Rectangle 3"/>
          <p:cNvSpPr/>
          <p:nvPr userDrawn="1"/>
        </p:nvSpPr>
        <p:spPr>
          <a:xfrm>
            <a:off x="6716068" y="0"/>
            <a:ext cx="3504378" cy="5625296"/>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21275" y="1624205"/>
            <a:ext cx="6298092" cy="400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137" y="1433191"/>
            <a:ext cx="8048625" cy="474811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9978" y="1578768"/>
            <a:ext cx="8892044" cy="5130800"/>
          </a:xfrm>
          <a:prstGeom prst="rect">
            <a:avLst/>
          </a:prstGeom>
        </p:spPr>
      </p:pic>
      <p:pic>
        <p:nvPicPr>
          <p:cNvPr id="5" name="Graphic 4">
            <a:extLst>
              <a:ext uri="{FF2B5EF4-FFF2-40B4-BE49-F238E27FC236}">
                <a16:creationId xmlns:a16="http://schemas.microsoft.com/office/drawing/2014/main" id="{AF0533F9-A4C1-AF4D-971C-116D4F51B54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BE769F-B5D5-4386-9117-D4E89CC57978}"/>
              </a:ext>
            </a:extLst>
          </p:cNvPr>
          <p:cNvSpPr>
            <a:spLocks noGrp="1"/>
          </p:cNvSpPr>
          <p:nvPr>
            <p:ph type="pic" sz="quarter" idx="10" hasCustomPrompt="1"/>
          </p:nvPr>
        </p:nvSpPr>
        <p:spPr>
          <a:xfrm>
            <a:off x="695325" y="695325"/>
            <a:ext cx="4640263" cy="5514975"/>
          </a:xfrm>
        </p:spPr>
        <p:txBody>
          <a:bodyPr/>
          <a:lstStyle>
            <a:lvl1pPr marL="0" indent="0">
              <a:buFontTx/>
              <a:buNone/>
              <a:defRPr/>
            </a:lvl1pPr>
          </a:lstStyle>
          <a:p>
            <a:r>
              <a:rPr lang="en-US" dirty="0"/>
              <a:t>[Icon]</a:t>
            </a:r>
          </a:p>
        </p:txBody>
      </p:sp>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5091939" y="2766218"/>
            <a:ext cx="6276644" cy="1325563"/>
          </a:xfrm>
        </p:spPr>
        <p:txBody>
          <a:bodyPr anchor="b" anchorCtr="0">
            <a:noAutofit/>
          </a:bodyPr>
          <a:lstStyle>
            <a:lvl1pPr>
              <a:defRPr sz="7200">
                <a:solidFill>
                  <a:schemeClr val="tx1"/>
                </a:solidFill>
              </a:defRPr>
            </a:lvl1pPr>
          </a:lstStyle>
          <a:p>
            <a:r>
              <a:rPr lang="en-US" dirty="0"/>
              <a:t>[Section Title]</a:t>
            </a:r>
          </a:p>
        </p:txBody>
      </p:sp>
      <p:cxnSp>
        <p:nvCxnSpPr>
          <p:cNvPr id="11" name="Straight Connector 10">
            <a:extLst>
              <a:ext uri="{FF2B5EF4-FFF2-40B4-BE49-F238E27FC236}">
                <a16:creationId xmlns:a16="http://schemas.microsoft.com/office/drawing/2014/main" id="{6A767EEA-301D-4909-8ECE-79411707884F}"/>
              </a:ext>
            </a:extLst>
          </p:cNvPr>
          <p:cNvCxnSpPr>
            <a:cxnSpLocks/>
          </p:cNvCxnSpPr>
          <p:nvPr/>
        </p:nvCxnSpPr>
        <p:spPr>
          <a:xfrm>
            <a:off x="5240741" y="4390126"/>
            <a:ext cx="7915701"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1" hasCustomPrompt="1"/>
          </p:nvPr>
        </p:nvSpPr>
        <p:spPr>
          <a:xfrm>
            <a:off x="5092700" y="4629151"/>
            <a:ext cx="7608888" cy="571500"/>
          </a:xfrm>
        </p:spPr>
        <p:txBody>
          <a:bodyPr/>
          <a:lstStyle>
            <a:lvl1pPr marL="0" indent="0">
              <a:buNone/>
              <a:defRPr>
                <a:solidFill>
                  <a:schemeClr val="bg1"/>
                </a:solidFill>
              </a:defRPr>
            </a:lvl1pPr>
          </a:lstStyle>
          <a:p>
            <a:pPr lvl="0"/>
            <a:r>
              <a:rPr lang="en-US" dirty="0"/>
              <a:t>[Insert </a:t>
            </a:r>
            <a:r>
              <a:rPr lang="en-US"/>
              <a:t>section detail]</a:t>
            </a:r>
            <a:endParaRPr lang="en-US" dirty="0"/>
          </a:p>
        </p:txBody>
      </p:sp>
      <p:pic>
        <p:nvPicPr>
          <p:cNvPr id="6" name="Graphic 5">
            <a:extLst>
              <a:ext uri="{FF2B5EF4-FFF2-40B4-BE49-F238E27FC236}">
                <a16:creationId xmlns:a16="http://schemas.microsoft.com/office/drawing/2014/main" id="{C86E8904-F15F-B945-BDC2-D21920DF9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1706256"/>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1DF40ED-86D1-4749-AD07-C8312CA6A7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bg1"/>
                </a:solidFill>
              </a:defRPr>
            </a:lvl1pPr>
          </a:lstStyle>
          <a:p>
            <a:r>
              <a:rPr lang="en-US" dirty="0"/>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lvl1pPr>
            <a:lvl2pPr marL="365760" indent="0">
              <a:buNone/>
              <a:defRPr sz="1800"/>
            </a:lvl2pPr>
            <a:lvl3pPr>
              <a:defRPr sz="1800"/>
            </a:lvl3pPr>
            <a:lvl4pPr>
              <a:defRPr sz="1800"/>
            </a:lvl4pPr>
            <a:lvl5pPr>
              <a:defRPr sz="1800"/>
            </a:lvl5pPr>
          </a:lstStyle>
          <a:p>
            <a:pPr lvl="0"/>
            <a:r>
              <a:rPr lang="en-GB"/>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lvl1pPr>
            <a:lvl2pPr marL="365760" indent="0">
              <a:buNone/>
              <a:defRPr sz="1800"/>
            </a:lvl2pPr>
            <a:lvl3pPr>
              <a:defRPr sz="1800"/>
            </a:lvl3pPr>
            <a:lvl4pPr>
              <a:defRPr sz="1800"/>
            </a:lvl4pPr>
            <a:lvl5pPr>
              <a:defRPr sz="1800"/>
            </a:lvl5pPr>
          </a:lstStyle>
          <a:p>
            <a:pPr lvl="0"/>
            <a:r>
              <a:rPr lang="en-US" dirty="0"/>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dirty="0"/>
              <a:t>[Icon Placeholder]</a:t>
            </a:r>
          </a:p>
        </p:txBody>
      </p:sp>
      <p:pic>
        <p:nvPicPr>
          <p:cNvPr id="7" name="Graphic 6">
            <a:extLst>
              <a:ext uri="{FF2B5EF4-FFF2-40B4-BE49-F238E27FC236}">
                <a16:creationId xmlns:a16="http://schemas.microsoft.com/office/drawing/2014/main" id="{666044CB-2B1D-5B47-B8AC-67E61A8C46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708352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9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tx1"/>
                </a:solidFill>
              </a:defRPr>
            </a:lvl1pPr>
          </a:lstStyle>
          <a:p>
            <a:r>
              <a:rPr lang="en-US" dirty="0"/>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solidFill>
                  <a:schemeClr val="bg1"/>
                </a:solidFill>
              </a:defRPr>
            </a:lvl1pPr>
            <a:lvl2pPr marL="365760" indent="0">
              <a:buNone/>
              <a:defRPr sz="1800"/>
            </a:lvl2pPr>
            <a:lvl3pPr>
              <a:defRPr sz="1800"/>
            </a:lvl3pPr>
            <a:lvl4pPr>
              <a:defRPr sz="1800"/>
            </a:lvl4pPr>
            <a:lvl5pPr>
              <a:defRPr sz="1800"/>
            </a:lvl5pPr>
          </a:lstStyle>
          <a:p>
            <a:pPr lvl="0"/>
            <a:r>
              <a:rPr lang="en-GB"/>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solidFill>
                  <a:schemeClr val="bg1"/>
                </a:solidFill>
              </a:defRPr>
            </a:lvl1pPr>
            <a:lvl2pPr marL="365760" indent="0">
              <a:buNone/>
              <a:defRPr sz="1800"/>
            </a:lvl2pPr>
            <a:lvl3pPr>
              <a:defRPr sz="1800"/>
            </a:lvl3pPr>
            <a:lvl4pPr>
              <a:defRPr sz="1800"/>
            </a:lvl4pPr>
            <a:lvl5pPr>
              <a:defRPr sz="1800"/>
            </a:lvl5pPr>
          </a:lstStyle>
          <a:p>
            <a:pPr lvl="0"/>
            <a:r>
              <a:rPr lang="en-US" dirty="0"/>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dirty="0"/>
              <a:t>[Icon Placeholder]</a:t>
            </a:r>
          </a:p>
        </p:txBody>
      </p:sp>
      <p:sp>
        <p:nvSpPr>
          <p:cNvPr id="15" name="Rectangle 14">
            <a:extLst>
              <a:ext uri="{FF2B5EF4-FFF2-40B4-BE49-F238E27FC236}">
                <a16:creationId xmlns:a16="http://schemas.microsoft.com/office/drawing/2014/main" id="{0A1C8171-8A51-4EF6-B972-D1F39BFEA51F}"/>
              </a:ext>
            </a:extLst>
          </p:cNvPr>
          <p:cNvSpPr/>
          <p:nvPr userDrawn="1"/>
        </p:nvSpPr>
        <p:spPr>
          <a:xfrm>
            <a:off x="0" y="3892550"/>
            <a:ext cx="12192000"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7A12A13-9C2B-8845-AFF8-FBB8F6AA5B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udit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6">
            <a:extLst>
              <a:ext uri="{FF2B5EF4-FFF2-40B4-BE49-F238E27FC236}">
                <a16:creationId xmlns:a16="http://schemas.microsoft.com/office/drawing/2014/main" id="{1A1F2BD8-B17D-4C47-BCFB-F86D2036E62C}"/>
              </a:ext>
            </a:extLst>
          </p:cNvPr>
          <p:cNvSpPr>
            <a:spLocks noGrp="1"/>
          </p:cNvSpPr>
          <p:nvPr>
            <p:ph type="pic" sz="quarter" idx="10" hasCustomPrompt="1"/>
          </p:nvPr>
        </p:nvSpPr>
        <p:spPr>
          <a:xfrm>
            <a:off x="6096000" y="-60961"/>
            <a:ext cx="6156960" cy="6992983"/>
          </a:xfrm>
          <a:ln w="6350">
            <a:solidFill>
              <a:schemeClr val="accent1"/>
            </a:solidFill>
          </a:ln>
        </p:spPr>
        <p:txBody>
          <a:bodyPr/>
          <a:lstStyle>
            <a:lvl1pPr marL="0" indent="0">
              <a:buNone/>
              <a:defRPr>
                <a:solidFill>
                  <a:schemeClr val="tx2"/>
                </a:solidFill>
              </a:defRPr>
            </a:lvl1pPr>
          </a:lstStyle>
          <a:p>
            <a:r>
              <a:rPr lang="en-US"/>
              <a:t>[Screenshot </a:t>
            </a:r>
            <a:r>
              <a:rPr lang="en-US" dirty="0"/>
              <a:t>/ </a:t>
            </a:r>
            <a:r>
              <a:rPr lang="en-US"/>
              <a:t>large picture]</a:t>
            </a:r>
            <a:endParaRPr lang="en-US" dirty="0"/>
          </a:p>
        </p:txBody>
      </p:sp>
      <p:pic>
        <p:nvPicPr>
          <p:cNvPr id="6" name="Graphic 5">
            <a:extLst>
              <a:ext uri="{FF2B5EF4-FFF2-40B4-BE49-F238E27FC236}">
                <a16:creationId xmlns:a16="http://schemas.microsoft.com/office/drawing/2014/main" id="{C1EC6F63-E3D5-9140-9893-1635237DE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68449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udit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6096000" y="-60961"/>
            <a:ext cx="6156960" cy="6992983"/>
          </a:xfrm>
          <a:ln w="6350">
            <a:solidFill>
              <a:schemeClr val="tx1">
                <a:lumMod val="75000"/>
              </a:schemeClr>
            </a:solidFill>
          </a:ln>
        </p:spPr>
        <p:txBody>
          <a:bodyPr/>
          <a:lstStyle>
            <a:lvl1pPr marL="0" indent="0">
              <a:buNone/>
              <a:defRPr>
                <a:solidFill>
                  <a:schemeClr val="bg1"/>
                </a:solidFill>
              </a:defRPr>
            </a:lvl1pPr>
          </a:lstStyle>
          <a:p>
            <a:r>
              <a:rPr lang="en-US"/>
              <a:t>[Screenshot </a:t>
            </a:r>
            <a:r>
              <a:rPr lang="en-US" dirty="0"/>
              <a:t>/ </a:t>
            </a:r>
            <a:r>
              <a:rPr lang="en-US"/>
              <a:t>large picture]</a:t>
            </a:r>
            <a:endParaRPr lang="en-US" dirty="0"/>
          </a:p>
        </p:txBody>
      </p:sp>
      <p:pic>
        <p:nvPicPr>
          <p:cNvPr id="8" name="Graphic 7">
            <a:extLst>
              <a:ext uri="{FF2B5EF4-FFF2-40B4-BE49-F238E27FC236}">
                <a16:creationId xmlns:a16="http://schemas.microsoft.com/office/drawing/2014/main" id="{197880CF-5688-4343-9670-F2C4C1D4B7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70521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848118" y="299456"/>
            <a:ext cx="10171182"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5" name="Content Placeholder 2">
            <a:extLst>
              <a:ext uri="{FF2B5EF4-FFF2-40B4-BE49-F238E27FC236}">
                <a16:creationId xmlns:a16="http://schemas.microsoft.com/office/drawing/2014/main" id="{9809B8B1-BEA4-400F-985B-DEF0895F4182}"/>
              </a:ext>
            </a:extLst>
          </p:cNvPr>
          <p:cNvSpPr>
            <a:spLocks noGrp="1"/>
          </p:cNvSpPr>
          <p:nvPr>
            <p:ph idx="1"/>
          </p:nvPr>
        </p:nvSpPr>
        <p:spPr>
          <a:xfrm>
            <a:off x="848118" y="2340245"/>
            <a:ext cx="10403657" cy="3852216"/>
          </a:xfrm>
        </p:spPr>
        <p:txBody>
          <a:bodyPr>
            <a:normAutofit/>
          </a:bodyPr>
          <a:lstStyle>
            <a:lvl1pPr marL="365760" indent="-365760">
              <a:buClr>
                <a:schemeClr val="bg1"/>
              </a:buClr>
              <a:buFont typeface="Wingdings" charset="2"/>
              <a:buChar char="§"/>
              <a:defRPr sz="2000">
                <a:solidFill>
                  <a:schemeClr val="bg1"/>
                </a:solidFill>
              </a:defRPr>
            </a:lvl1pPr>
            <a:lvl2pPr marL="731520" indent="-365760">
              <a:buClr>
                <a:schemeClr val="bg1"/>
              </a:buClr>
              <a:buFont typeface="Wingdings" charset="2"/>
              <a:buChar char="§"/>
              <a:defRPr sz="2000">
                <a:solidFill>
                  <a:schemeClr val="bg1"/>
                </a:solidFill>
              </a:defRPr>
            </a:lvl2pPr>
            <a:lvl3pPr marL="1097280" indent="-365760">
              <a:buClr>
                <a:schemeClr val="bg1"/>
              </a:buClr>
              <a:buFont typeface="Wingdings" charset="2"/>
              <a:buChar char="§"/>
              <a:defRPr sz="2000">
                <a:solidFill>
                  <a:schemeClr val="bg1"/>
                </a:solidFill>
              </a:defRPr>
            </a:lvl3pPr>
            <a:lvl4pPr marL="1463040" indent="-365760">
              <a:buClr>
                <a:schemeClr val="bg1"/>
              </a:buClr>
              <a:buFont typeface="Wingdings" charset="2"/>
              <a:buChar char="§"/>
              <a:defRPr sz="2000">
                <a:solidFill>
                  <a:schemeClr val="bg1"/>
                </a:solidFill>
              </a:defRPr>
            </a:lvl4pPr>
            <a:lvl5pPr marL="1828800" indent="-365760">
              <a:buClr>
                <a:schemeClr val="bg1"/>
              </a:buClr>
              <a:buFont typeface="Wingdings" charset="2"/>
              <a:buChar char="§"/>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6" name="Straight Connector 5">
            <a:extLst>
              <a:ext uri="{FF2B5EF4-FFF2-40B4-BE49-F238E27FC236}">
                <a16:creationId xmlns:a16="http://schemas.microsoft.com/office/drawing/2014/main" id="{AB6BDF93-DBE6-4985-9AF8-29A2553848CD}"/>
              </a:ext>
            </a:extLst>
          </p:cNvPr>
          <p:cNvCxnSpPr>
            <a:cxnSpLocks/>
          </p:cNvCxnSpPr>
          <p:nvPr userDrawn="1"/>
        </p:nvCxnSpPr>
        <p:spPr>
          <a:xfrm>
            <a:off x="0" y="1903108"/>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E09EF7B-C049-8E47-BA30-CC787C41C4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9750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7882360" y="0"/>
            <a:ext cx="2604304" cy="6858000"/>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4755636"/>
            <a:ext cx="12192000" cy="2102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03251"/>
            <a:ext cx="5751924" cy="3451891"/>
          </a:xfrm>
        </p:spPr>
        <p:txBody>
          <a:bodyPr anchor="b">
            <a:normAutofit/>
          </a:bodyPr>
          <a:lstStyle>
            <a:lvl1pPr algn="l">
              <a:defRPr sz="55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
        <p:nvSpPr>
          <p:cNvPr id="11" name="Freeform 13">
            <a:extLst>
              <a:ext uri="{FF2B5EF4-FFF2-40B4-BE49-F238E27FC236}">
                <a16:creationId xmlns:a16="http://schemas.microsoft.com/office/drawing/2014/main" id="{D82B087F-9B39-4634-A2AD-3D2D0D736FC7}"/>
              </a:ext>
            </a:extLst>
          </p:cNvPr>
          <p:cNvSpPr>
            <a:spLocks/>
          </p:cNvSpPr>
          <p:nvPr userDrawn="1"/>
        </p:nvSpPr>
        <p:spPr bwMode="auto">
          <a:xfrm flipV="1">
            <a:off x="-11576" y="4667693"/>
            <a:ext cx="12292315" cy="87942"/>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p:nvPr userDrawn="1"/>
        </p:nvSpPr>
        <p:spPr>
          <a:xfrm>
            <a:off x="7377396" y="1951151"/>
            <a:ext cx="3572255" cy="490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7457" y="673355"/>
            <a:ext cx="4135262" cy="62725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618611" y="469528"/>
            <a:ext cx="5267461" cy="6040193"/>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ctr"/>
          <a:lstStyle/>
          <a:p>
            <a:endParaRPr lang="en-US" sz="2400" dirty="0">
              <a:solidFill>
                <a:schemeClr val="bg1"/>
              </a:solidFill>
              <a:ea typeface="Roboto Slab" charset="0"/>
              <a:cs typeface="Roboto Slab"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714" y="4426217"/>
            <a:ext cx="3391550" cy="3750919"/>
          </a:xfrm>
          <a:prstGeom prst="rect">
            <a:avLst/>
          </a:prstGeom>
        </p:spPr>
      </p:pic>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729728" y="1414272"/>
            <a:ext cx="2926080" cy="3011945"/>
          </a:xfrm>
        </p:spPr>
        <p:txBody>
          <a:bodyPr/>
          <a:lstStyle>
            <a:lvl1pPr marL="0" indent="0">
              <a:buNone/>
              <a:defRPr>
                <a:solidFill>
                  <a:schemeClr val="bg1"/>
                </a:solidFill>
              </a:defRPr>
            </a:lvl1pPr>
          </a:lstStyle>
          <a:p>
            <a:r>
              <a:rPr lang="en-US" dirty="0"/>
              <a:t>[Insert Avatar Picture]</a:t>
            </a:r>
          </a:p>
        </p:txBody>
      </p:sp>
      <p:sp>
        <p:nvSpPr>
          <p:cNvPr id="8" name="Title 1"/>
          <p:cNvSpPr>
            <a:spLocks noGrp="1"/>
          </p:cNvSpPr>
          <p:nvPr>
            <p:ph type="title" hasCustomPrompt="1"/>
          </p:nvPr>
        </p:nvSpPr>
        <p:spPr>
          <a:xfrm>
            <a:off x="6498336" y="14813"/>
            <a:ext cx="5388864" cy="959168"/>
          </a:xfrm>
        </p:spPr>
        <p:txBody>
          <a:bodyPr/>
          <a:lstStyle>
            <a:lvl1pPr algn="ctr">
              <a:defRPr baseline="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
        <p:nvSpPr>
          <p:cNvPr id="9" name="Content Placeholder 6"/>
          <p:cNvSpPr>
            <a:spLocks noGrp="1"/>
          </p:cNvSpPr>
          <p:nvPr>
            <p:ph sz="quarter" idx="10"/>
          </p:nvPr>
        </p:nvSpPr>
        <p:spPr>
          <a:xfrm>
            <a:off x="780288" y="694944"/>
            <a:ext cx="4925568" cy="5629656"/>
          </a:xfrm>
        </p:spPr>
        <p:txBody>
          <a:bodyPr>
            <a:normAutofit/>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lvl2pPr>
            <a:lvl3pPr marL="731520" indent="0">
              <a:buNone/>
              <a:defRPr/>
            </a:lvl3pPr>
            <a:lvl4pPr marL="1097280" indent="0">
              <a:buNone/>
              <a:defRPr/>
            </a:lvl4pPr>
            <a:lvl5pPr marL="1463040" indent="0">
              <a:buNone/>
              <a:defRPr/>
            </a:lvl5pPr>
          </a:lstStyle>
          <a:p>
            <a:pPr lvl="0"/>
            <a:r>
              <a:rPr lang="en-GB"/>
              <a:t>Click to edit Master text styles</a:t>
            </a:r>
          </a:p>
        </p:txBody>
      </p:sp>
    </p:spTree>
    <p:extLst>
      <p:ext uri="{BB962C8B-B14F-4D97-AF65-F5344CB8AC3E}">
        <p14:creationId xmlns:p14="http://schemas.microsoft.com/office/powerpoint/2010/main" val="196457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Me 1">
    <p:spTree>
      <p:nvGrpSpPr>
        <p:cNvPr id="1" name=""/>
        <p:cNvGrpSpPr/>
        <p:nvPr/>
      </p:nvGrpSpPr>
      <p:grpSpPr>
        <a:xfrm>
          <a:off x="0" y="0"/>
          <a:ext cx="0" cy="0"/>
          <a:chOff x="0" y="0"/>
          <a:chExt cx="0" cy="0"/>
        </a:xfrm>
      </p:grpSpPr>
      <p:grpSp>
        <p:nvGrpSpPr>
          <p:cNvPr id="2" name="Group 1"/>
          <p:cNvGrpSpPr/>
          <p:nvPr userDrawn="1"/>
        </p:nvGrpSpPr>
        <p:grpSpPr>
          <a:xfrm>
            <a:off x="7283566" y="-528034"/>
            <a:ext cx="4029565" cy="6383841"/>
            <a:chOff x="7852246" y="-8205"/>
            <a:chExt cx="4029565" cy="6383841"/>
          </a:xfrm>
        </p:grpSpPr>
        <p:sp>
          <p:nvSpPr>
            <p:cNvPr id="3" name="Rounded Rectangle 2"/>
            <p:cNvSpPr/>
            <p:nvPr/>
          </p:nvSpPr>
          <p:spPr>
            <a:xfrm>
              <a:off x="8732614" y="1487176"/>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933505" y="0"/>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0566669" y="1478971"/>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767560" y="-8205"/>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852246" y="1550388"/>
              <a:ext cx="4029565" cy="4825248"/>
              <a:chOff x="8182988" y="1595007"/>
              <a:chExt cx="3376612" cy="4043362"/>
            </a:xfrm>
          </p:grpSpPr>
          <p:sp>
            <p:nvSpPr>
              <p:cNvPr id="8" name="Rectangle 7"/>
              <p:cNvSpPr/>
              <p:nvPr/>
            </p:nvSpPr>
            <p:spPr>
              <a:xfrm>
                <a:off x="8182988" y="1595007"/>
                <a:ext cx="3376612" cy="4043362"/>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49770" y="1762558"/>
                <a:ext cx="3043237" cy="37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16364" y="1930109"/>
                <a:ext cx="2705194" cy="3375749"/>
              </a:xfrm>
              <a:prstGeom prst="rect">
                <a:avLst/>
              </a:prstGeom>
              <a:gradFill flip="none" rotWithShape="1">
                <a:gsLst>
                  <a:gs pos="44000">
                    <a:schemeClr val="bg1"/>
                  </a:gs>
                  <a:gs pos="88000">
                    <a:schemeClr val="accent1">
                      <a:lumMod val="95000"/>
                      <a:lumOff val="5000"/>
                    </a:schemeClr>
                  </a:gs>
                  <a:gs pos="100000">
                    <a:schemeClr val="bg1">
                      <a:lumMod val="85000"/>
                    </a:schemeClr>
                  </a:gs>
                </a:gsLst>
                <a:path path="circle">
                  <a:fillToRect l="50000" t="130000" r="50000" b="-30000"/>
                </a:path>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itle 1"/>
          <p:cNvSpPr>
            <a:spLocks noGrp="1"/>
          </p:cNvSpPr>
          <p:nvPr>
            <p:ph type="title" hasCustomPrompt="1"/>
          </p:nvPr>
        </p:nvSpPr>
        <p:spPr>
          <a:xfrm>
            <a:off x="503447" y="365125"/>
            <a:ext cx="6212454" cy="1325563"/>
          </a:xfrm>
        </p:spPr>
        <p:txBody>
          <a:bodyPr/>
          <a:lstStyle>
            <a:lvl1pP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[First Name] [Last Name]</a:t>
            </a:r>
          </a:p>
        </p:txBody>
      </p:sp>
      <p:sp>
        <p:nvSpPr>
          <p:cNvPr id="15" name="Content Placeholder 6"/>
          <p:cNvSpPr>
            <a:spLocks noGrp="1"/>
          </p:cNvSpPr>
          <p:nvPr>
            <p:ph sz="quarter" idx="10"/>
          </p:nvPr>
        </p:nvSpPr>
        <p:spPr>
          <a:xfrm>
            <a:off x="503238" y="2171700"/>
            <a:ext cx="621287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GB"/>
              <a:t>Click to edit Master text styles</a:t>
            </a:r>
          </a:p>
        </p:txBody>
      </p:sp>
      <p:sp>
        <p:nvSpPr>
          <p:cNvPr id="16"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681409" y="1430461"/>
            <a:ext cx="3228311" cy="4028535"/>
          </a:xfrm>
        </p:spPr>
        <p:txBody>
          <a:bodyPr/>
          <a:lstStyle>
            <a:lvl1pPr marL="0" indent="0">
              <a:buNone/>
              <a:defRPr/>
            </a:lvl1pPr>
          </a:lstStyle>
          <a:p>
            <a:r>
              <a:rPr lang="en-US" dirty="0"/>
              <a:t>[</a:t>
            </a:r>
            <a:r>
              <a:rPr lang="en-US"/>
              <a:t>Insert Avatar Picture</a:t>
            </a:r>
            <a:r>
              <a:rPr lang="en-US" dirty="0"/>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Me - 2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0441" y="566744"/>
            <a:ext cx="4368392" cy="2696431"/>
          </a:xfrm>
          <a:prstGeom prst="rect">
            <a:avLst/>
          </a:prstGeom>
        </p:spPr>
      </p:pic>
      <p:pic>
        <p:nvPicPr>
          <p:cNvPr id="5"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102814">
            <a:off x="4143010" y="4135827"/>
            <a:ext cx="2633779" cy="3168091"/>
          </a:xfrm>
          <a:prstGeom prst="rect">
            <a:avLst/>
          </a:prstGeom>
        </p:spPr>
      </p:pic>
      <p:sp>
        <p:nvSpPr>
          <p:cNvPr id="6" name="Title 1"/>
          <p:cNvSpPr>
            <a:spLocks noGrp="1"/>
          </p:cNvSpPr>
          <p:nvPr>
            <p:ph type="title" hasCustomPrompt="1"/>
          </p:nvPr>
        </p:nvSpPr>
        <p:spPr>
          <a:xfrm>
            <a:off x="7159399" y="1529251"/>
            <a:ext cx="4289434" cy="922361"/>
          </a:xfrm>
        </p:spPr>
        <p:txBody>
          <a:bodyPr>
            <a:normAutofit/>
          </a:bodyPr>
          <a:lstStyle>
            <a:lvl1pPr algn="ct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rot="1636993">
            <a:off x="-827136" y="788610"/>
            <a:ext cx="5724870" cy="7143933"/>
          </a:xfrm>
        </p:spPr>
        <p:txBody>
          <a:bodyPr/>
          <a:lstStyle>
            <a:lvl1pPr marL="0" indent="0">
              <a:buNone/>
              <a:defRPr/>
            </a:lvl1pPr>
          </a:lstStyle>
          <a:p>
            <a:r>
              <a:rPr lang="en-US" dirty="0"/>
              <a:t>[</a:t>
            </a:r>
            <a:r>
              <a:rPr lang="en-US"/>
              <a:t>Insert Avatar Picture</a:t>
            </a:r>
            <a:r>
              <a:rPr lang="en-US" dirty="0"/>
              <a:t>]</a:t>
            </a:r>
          </a:p>
        </p:txBody>
      </p:sp>
    </p:spTree>
    <p:extLst>
      <p:ext uri="{BB962C8B-B14F-4D97-AF65-F5344CB8AC3E}">
        <p14:creationId xmlns:p14="http://schemas.microsoft.com/office/powerpoint/2010/main" val="370722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Me - 3">
    <p:bg>
      <p:bgPr>
        <a:solidFill>
          <a:schemeClr val="tx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6820426" y="881498"/>
            <a:ext cx="4489404" cy="4641478"/>
          </a:xfrm>
        </p:spPr>
        <p:txBody>
          <a:bodyPr/>
          <a:lstStyle>
            <a:lvl1pPr marL="0" indent="0">
              <a:buNone/>
              <a:defRPr>
                <a:solidFill>
                  <a:schemeClr val="bg1"/>
                </a:solidFill>
              </a:defRPr>
            </a:lvl1pPr>
          </a:lstStyle>
          <a:p>
            <a:r>
              <a:rPr lang="en-US" dirty="0"/>
              <a:t>[Insert Avatar Picture]</a:t>
            </a:r>
          </a:p>
        </p:txBody>
      </p:sp>
      <p:sp>
        <p:nvSpPr>
          <p:cNvPr id="6" name="Rectangular Callout 5"/>
          <p:cNvSpPr/>
          <p:nvPr userDrawn="1"/>
        </p:nvSpPr>
        <p:spPr>
          <a:xfrm>
            <a:off x="1757620" y="881498"/>
            <a:ext cx="4294710" cy="2675141"/>
          </a:xfrm>
          <a:prstGeom prst="wedgeRectCallout">
            <a:avLst>
              <a:gd name="adj1" fmla="val 64042"/>
              <a:gd name="adj2" fmla="val 326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Hi!</a:t>
            </a:r>
            <a:r>
              <a:rPr lang="en-US" dirty="0">
                <a:latin typeface="Open Sans" panose="020B0606030504020204" pitchFamily="34" charset="0"/>
                <a:ea typeface="Open Sans" panose="020B0606030504020204" pitchFamily="34" charset="0"/>
                <a:cs typeface="Open Sans" panose="020B0606030504020204" pitchFamily="34" charset="0"/>
              </a:rPr>
              <a:t>i</a:t>
            </a:r>
          </a:p>
        </p:txBody>
      </p:sp>
      <p:sp>
        <p:nvSpPr>
          <p:cNvPr id="7" name="Rectangle 6"/>
          <p:cNvSpPr/>
          <p:nvPr userDrawn="1"/>
        </p:nvSpPr>
        <p:spPr>
          <a:xfrm>
            <a:off x="6547104" y="5522976"/>
            <a:ext cx="5644896" cy="10728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6820426" y="5522976"/>
            <a:ext cx="5286230" cy="959168"/>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Tree>
    <p:extLst>
      <p:ext uri="{BB962C8B-B14F-4D97-AF65-F5344CB8AC3E}">
        <p14:creationId xmlns:p14="http://schemas.microsoft.com/office/powerpoint/2010/main" val="24407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Me - 4">
    <p:spTree>
      <p:nvGrpSpPr>
        <p:cNvPr id="1" name=""/>
        <p:cNvGrpSpPr/>
        <p:nvPr/>
      </p:nvGrpSpPr>
      <p:grpSpPr>
        <a:xfrm>
          <a:off x="0" y="0"/>
          <a:ext cx="0" cy="0"/>
          <a:chOff x="0" y="0"/>
          <a:chExt cx="0" cy="0"/>
        </a:xfrm>
      </p:grpSpPr>
      <p:grpSp>
        <p:nvGrpSpPr>
          <p:cNvPr id="3" name="Group 2"/>
          <p:cNvGrpSpPr/>
          <p:nvPr userDrawn="1"/>
        </p:nvGrpSpPr>
        <p:grpSpPr>
          <a:xfrm rot="10800000">
            <a:off x="-20317" y="-21"/>
            <a:ext cx="12212317" cy="5493997"/>
            <a:chOff x="-20317" y="-21"/>
            <a:chExt cx="12744735" cy="5493997"/>
          </a:xfrm>
        </p:grpSpPr>
        <p:sp>
          <p:nvSpPr>
            <p:cNvPr id="4" name="Rectangle 3"/>
            <p:cNvSpPr/>
            <p:nvPr/>
          </p:nvSpPr>
          <p:spPr>
            <a:xfrm rot="10800000">
              <a:off x="-2031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800000">
              <a:off x="821741"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0800000">
              <a:off x="1678686"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2520744"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3377589"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0800000">
              <a:off x="421964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0800000">
              <a:off x="5076491"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a:off x="5918549" y="-1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6775494"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a:off x="7617552"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0800000">
              <a:off x="8474397"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0800000">
              <a:off x="9316455"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0800000">
              <a:off x="10158411"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0800000">
              <a:off x="11015256" y="-16"/>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0800000">
              <a:off x="11857314"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454" y="3253181"/>
            <a:ext cx="3374136" cy="3731660"/>
          </a:xfrm>
          <a:prstGeom prst="rect">
            <a:avLst/>
          </a:prstGeom>
        </p:spPr>
      </p:pic>
      <p:sp>
        <p:nvSpPr>
          <p:cNvPr id="21" name="Rectangle 20"/>
          <p:cNvSpPr/>
          <p:nvPr userDrawn="1"/>
        </p:nvSpPr>
        <p:spPr>
          <a:xfrm>
            <a:off x="0" y="5493971"/>
            <a:ext cx="12192000" cy="14908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4396674" y="320990"/>
            <a:ext cx="3228311" cy="2932192"/>
          </a:xfrm>
        </p:spPr>
        <p:txBody>
          <a:bodyPr/>
          <a:lstStyle>
            <a:lvl1pPr marL="0" indent="0">
              <a:buNone/>
              <a:defRPr>
                <a:solidFill>
                  <a:schemeClr val="bg1"/>
                </a:solidFill>
              </a:defRPr>
            </a:lvl1pPr>
          </a:lstStyle>
          <a:p>
            <a:r>
              <a:rPr lang="en-US" dirty="0"/>
              <a:t>[Insert Avatar Picture]</a:t>
            </a:r>
          </a:p>
        </p:txBody>
      </p:sp>
      <p:sp>
        <p:nvSpPr>
          <p:cNvPr id="27" name="Title 1"/>
          <p:cNvSpPr>
            <a:spLocks noGrp="1"/>
          </p:cNvSpPr>
          <p:nvPr>
            <p:ph type="title" hasCustomPrompt="1"/>
          </p:nvPr>
        </p:nvSpPr>
        <p:spPr>
          <a:xfrm>
            <a:off x="353568" y="5655168"/>
            <a:ext cx="11521439" cy="959168"/>
          </a:xfrm>
        </p:spPr>
        <p:txBody>
          <a:bodyPr/>
          <a:lstStyle>
            <a:lvl1pPr algn="ct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 | [Title}</a:t>
            </a:r>
          </a:p>
        </p:txBody>
      </p:sp>
    </p:spTree>
    <p:extLst>
      <p:ext uri="{BB962C8B-B14F-4D97-AF65-F5344CB8AC3E}">
        <p14:creationId xmlns:p14="http://schemas.microsoft.com/office/powerpoint/2010/main" val="17302854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96672-4053-40B2-8D5A-353AB7048B49}"/>
              </a:ext>
            </a:extLst>
          </p:cNvPr>
          <p:cNvSpPr>
            <a:spLocks noGrp="1"/>
          </p:cNvSpPr>
          <p:nvPr>
            <p:ph type="title"/>
          </p:nvPr>
        </p:nvSpPr>
        <p:spPr>
          <a:xfrm>
            <a:off x="1066800" y="365125"/>
            <a:ext cx="10058400" cy="132556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9E07F-966D-40C4-889D-88FA8BC10479}"/>
              </a:ext>
            </a:extLst>
          </p:cNvPr>
          <p:cNvSpPr>
            <a:spLocks noGrp="1"/>
          </p:cNvSpPr>
          <p:nvPr>
            <p:ph type="body" idx="1"/>
          </p:nvPr>
        </p:nvSpPr>
        <p:spPr>
          <a:xfrm>
            <a:off x="1066800" y="2254827"/>
            <a:ext cx="10058400" cy="39221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9825108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27" r:id="rId3"/>
    <p:sldLayoutId id="2147483724" r:id="rId4"/>
    <p:sldLayoutId id="2147483732" r:id="rId5"/>
    <p:sldLayoutId id="2147483712" r:id="rId6"/>
    <p:sldLayoutId id="2147483729" r:id="rId7"/>
    <p:sldLayoutId id="2147483730" r:id="rId8"/>
    <p:sldLayoutId id="2147483731" r:id="rId9"/>
    <p:sldLayoutId id="2147483721" r:id="rId10"/>
    <p:sldLayoutId id="2147483681" r:id="rId11"/>
    <p:sldLayoutId id="2147483682" r:id="rId12"/>
    <p:sldLayoutId id="2147483723" r:id="rId13"/>
    <p:sldLayoutId id="2147483714" r:id="rId14"/>
    <p:sldLayoutId id="2147483713" r:id="rId15"/>
    <p:sldLayoutId id="2147483719" r:id="rId16"/>
    <p:sldLayoutId id="2147483650" r:id="rId17"/>
    <p:sldLayoutId id="2147483679" r:id="rId18"/>
    <p:sldLayoutId id="2147483666" r:id="rId19"/>
    <p:sldLayoutId id="2147483662" r:id="rId20"/>
    <p:sldLayoutId id="2147483651" r:id="rId21"/>
    <p:sldLayoutId id="2147483692" r:id="rId22"/>
    <p:sldLayoutId id="2147483706" r:id="rId23"/>
    <p:sldLayoutId id="2147483653" r:id="rId24"/>
    <p:sldLayoutId id="2147483674" r:id="rId25"/>
    <p:sldLayoutId id="2147483684" r:id="rId26"/>
    <p:sldLayoutId id="2147483685" r:id="rId27"/>
    <p:sldLayoutId id="2147483688" r:id="rId28"/>
    <p:sldLayoutId id="2147483689" r:id="rId29"/>
    <p:sldLayoutId id="2147483686" r:id="rId30"/>
    <p:sldLayoutId id="2147483696" r:id="rId31"/>
    <p:sldLayoutId id="2147483702" r:id="rId32"/>
    <p:sldLayoutId id="2147483655" r:id="rId33"/>
    <p:sldLayoutId id="2147483718" r:id="rId34"/>
    <p:sldLayoutId id="2147483658" r:id="rId35"/>
    <p:sldLayoutId id="2147483659" r:id="rId36"/>
    <p:sldLayoutId id="2147483707" r:id="rId37"/>
  </p:sldLayoutIdLst>
  <p:txStyles>
    <p:titleStyle>
      <a:lvl1pPr algn="l" defTabSz="914400" rtl="0" eaLnBrk="1" latinLnBrk="0" hangingPunct="1">
        <a:lnSpc>
          <a:spcPct val="90000"/>
        </a:lnSpc>
        <a:spcBef>
          <a:spcPct val="0"/>
        </a:spcBef>
        <a:buNone/>
        <a:defRPr sz="4400" b="1" kern="1200"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colorado.edu/accessibility"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r.edu/accessibility/assistance"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accessibility.psu.edu/testing/"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www.maine.edu/itaccessibility/product-accessibility-information/equally-effective-alternate-access-pla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hyperlink" Target="https://drc.arizona.edu/instructors/inclusive-teaching"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accessibility.huit.harvard.edu/training"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www.washington.edu/accessibility/procurement/"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hyperlink" Target="https://eoss.asu.edu/accessibility/services/future-student"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r.edu/accessibility/people"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hyperlink" Target="https://www.washington.edu/accessibility/progres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www.w3.org/WAI/fundamentals/"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hyperlink" Target="https://webaim.org/standards/wcag/checklis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disabilityin.org/resource/digital-accessibility-statement-best-practices/"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53DF8E-A9AE-6040-9AA9-673407D58821}"/>
              </a:ext>
            </a:extLst>
          </p:cNvPr>
          <p:cNvSpPr>
            <a:spLocks noGrp="1"/>
          </p:cNvSpPr>
          <p:nvPr>
            <p:ph type="title"/>
          </p:nvPr>
        </p:nvSpPr>
        <p:spPr>
          <a:xfrm>
            <a:off x="1184343" y="2353583"/>
            <a:ext cx="6636183" cy="2386859"/>
          </a:xfrm>
        </p:spPr>
        <p:txBody>
          <a:bodyPr>
            <a:normAutofit fontScale="90000"/>
          </a:bodyPr>
          <a:lstStyle/>
          <a:p>
            <a:r>
              <a:rPr lang="en-US" dirty="0"/>
              <a:t>The online accessibility hub: What makes a great institutional accessibility website?</a:t>
            </a:r>
          </a:p>
        </p:txBody>
      </p:sp>
      <p:sp>
        <p:nvSpPr>
          <p:cNvPr id="6" name="Subtitle 5">
            <a:extLst>
              <a:ext uri="{FF2B5EF4-FFF2-40B4-BE49-F238E27FC236}">
                <a16:creationId xmlns:a16="http://schemas.microsoft.com/office/drawing/2014/main" id="{AA8B2552-FBBD-564D-AC1D-6798FF1D44E5}"/>
              </a:ext>
            </a:extLst>
          </p:cNvPr>
          <p:cNvSpPr>
            <a:spLocks noGrp="1"/>
          </p:cNvSpPr>
          <p:nvPr>
            <p:ph type="subTitle" idx="1"/>
          </p:nvPr>
        </p:nvSpPr>
        <p:spPr>
          <a:xfrm>
            <a:off x="1184343" y="5003052"/>
            <a:ext cx="4572000" cy="369459"/>
          </a:xfrm>
        </p:spPr>
        <p:txBody>
          <a:bodyPr>
            <a:normAutofit/>
          </a:bodyPr>
          <a:lstStyle/>
          <a:p>
            <a:r>
              <a:rPr lang="en-US" sz="1600" dirty="0"/>
              <a:t>David Sloan</a:t>
            </a:r>
          </a:p>
        </p:txBody>
      </p:sp>
      <p:sp>
        <p:nvSpPr>
          <p:cNvPr id="7" name="Text Placeholder 6">
            <a:extLst>
              <a:ext uri="{FF2B5EF4-FFF2-40B4-BE49-F238E27FC236}">
                <a16:creationId xmlns:a16="http://schemas.microsoft.com/office/drawing/2014/main" id="{A793F858-47B6-E346-98D4-AA97AFA1714C}"/>
              </a:ext>
            </a:extLst>
          </p:cNvPr>
          <p:cNvSpPr>
            <a:spLocks noGrp="1"/>
          </p:cNvSpPr>
          <p:nvPr>
            <p:ph type="body" sz="quarter" idx="11"/>
          </p:nvPr>
        </p:nvSpPr>
        <p:spPr>
          <a:xfrm>
            <a:off x="1184343" y="5502102"/>
            <a:ext cx="5385790" cy="422275"/>
          </a:xfrm>
        </p:spPr>
        <p:txBody>
          <a:bodyPr>
            <a:normAutofit/>
          </a:bodyPr>
          <a:lstStyle/>
          <a:p>
            <a:r>
              <a:rPr lang="en-US" sz="1400" dirty="0"/>
              <a:t>Principal Accessibility Engineer, Research and Strategy Lead, TPGi</a:t>
            </a:r>
          </a:p>
        </p:txBody>
      </p:sp>
    </p:spTree>
    <p:extLst>
      <p:ext uri="{BB962C8B-B14F-4D97-AF65-F5344CB8AC3E}">
        <p14:creationId xmlns:p14="http://schemas.microsoft.com/office/powerpoint/2010/main" val="966094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Introduce the institution’s accessibility program/initiative</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lstStyle/>
          <a:p>
            <a:r>
              <a:rPr lang="en-US" dirty="0"/>
              <a:t>Communicate the institution’s commitment to digital accessibility in simple and credible terms</a:t>
            </a:r>
          </a:p>
          <a:p>
            <a:r>
              <a:rPr lang="en-US" dirty="0"/>
              <a:t>Articulate accessibility responsibilities of stakeholders</a:t>
            </a:r>
          </a:p>
          <a:p>
            <a:r>
              <a:rPr lang="en-US" dirty="0"/>
              <a:t>Explain what support the program offers to help stakeholders meet their responsibilities</a:t>
            </a:r>
          </a:p>
          <a:p>
            <a:r>
              <a:rPr lang="en-US" dirty="0"/>
              <a:t>Link to key service and support offerings</a:t>
            </a:r>
          </a:p>
          <a:p>
            <a:r>
              <a:rPr lang="en-US" dirty="0"/>
              <a:t>Example: </a:t>
            </a:r>
            <a:r>
              <a:rPr lang="en-US" dirty="0">
                <a:hlinkClick r:id="rId3"/>
              </a:rPr>
              <a:t>University of Colorado at Boulder</a:t>
            </a:r>
            <a:endParaRPr lang="en-US" dirty="0"/>
          </a:p>
        </p:txBody>
      </p:sp>
    </p:spTree>
    <p:extLst>
      <p:ext uri="{BB962C8B-B14F-4D97-AF65-F5344CB8AC3E}">
        <p14:creationId xmlns:p14="http://schemas.microsoft.com/office/powerpoint/2010/main" val="24234851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9A92B-4E1B-9240-A884-01D3BFF11413}"/>
              </a:ext>
            </a:extLst>
          </p:cNvPr>
          <p:cNvSpPr>
            <a:spLocks noGrp="1"/>
          </p:cNvSpPr>
          <p:nvPr>
            <p:ph type="title" idx="4294967295"/>
          </p:nvPr>
        </p:nvSpPr>
        <p:spPr>
          <a:xfrm>
            <a:off x="441159" y="-1325563"/>
            <a:ext cx="10058400" cy="1325563"/>
          </a:xfrm>
        </p:spPr>
        <p:txBody>
          <a:bodyPr/>
          <a:lstStyle/>
          <a:p>
            <a:r>
              <a:rPr lang="en-US" dirty="0"/>
              <a:t>CU Boulder’s commitment to accessibility</a:t>
            </a:r>
          </a:p>
        </p:txBody>
      </p:sp>
      <p:pic>
        <p:nvPicPr>
          <p:cNvPr id="3" name="Picture 2" descr="CU Boulder's Accessibility Program home page is introduced with the text: Accessibility. CU Boulder is committed to making its physical campus and digital life accessible for everyone. Below is the heading Essential services, with descriptions of ADA Compliance, Digital Accessibility and Disability Services.">
            <a:extLst>
              <a:ext uri="{FF2B5EF4-FFF2-40B4-BE49-F238E27FC236}">
                <a16:creationId xmlns:a16="http://schemas.microsoft.com/office/drawing/2014/main" id="{5CDF8B50-D829-814B-BB8F-E20DC74284F3}"/>
              </a:ext>
            </a:extLst>
          </p:cNvPr>
          <p:cNvPicPr>
            <a:picLocks noChangeAspect="1"/>
          </p:cNvPicPr>
          <p:nvPr/>
        </p:nvPicPr>
        <p:blipFill>
          <a:blip r:embed="rId3"/>
          <a:stretch>
            <a:fillRect/>
          </a:stretch>
        </p:blipFill>
        <p:spPr>
          <a:xfrm>
            <a:off x="16277" y="0"/>
            <a:ext cx="12159445" cy="6858000"/>
          </a:xfrm>
          <a:prstGeom prst="rect">
            <a:avLst/>
          </a:prstGeom>
        </p:spPr>
      </p:pic>
    </p:spTree>
    <p:extLst>
      <p:ext uri="{BB962C8B-B14F-4D97-AF65-F5344CB8AC3E}">
        <p14:creationId xmlns:p14="http://schemas.microsoft.com/office/powerpoint/2010/main" val="29074405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Provide ways to ask for accessibility help and report issues</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a:xfrm>
            <a:off x="1066800" y="2254827"/>
            <a:ext cx="10274968" cy="3922136"/>
          </a:xfrm>
        </p:spPr>
        <p:txBody>
          <a:bodyPr>
            <a:normAutofit fontScale="85000" lnSpcReduction="10000"/>
          </a:bodyPr>
          <a:lstStyle/>
          <a:p>
            <a:r>
              <a:rPr lang="en-US" dirty="0"/>
              <a:t>Provide multiple ways for people to report accessibility concerns and get help</a:t>
            </a:r>
          </a:p>
          <a:p>
            <a:pPr lvl="1"/>
            <a:r>
              <a:rPr lang="en-US" dirty="0"/>
              <a:t>Online form (simple, and accessible)</a:t>
            </a:r>
          </a:p>
          <a:p>
            <a:pPr lvl="1"/>
            <a:r>
              <a:rPr lang="en-US" dirty="0"/>
              <a:t>Dedicated email address (ideally something like </a:t>
            </a:r>
            <a:r>
              <a:rPr lang="en-US" dirty="0" err="1"/>
              <a:t>accessibility@foo.edu</a:t>
            </a:r>
            <a:r>
              <a:rPr lang="en-US" dirty="0"/>
              <a:t>) </a:t>
            </a:r>
          </a:p>
          <a:p>
            <a:pPr lvl="1"/>
            <a:r>
              <a:rPr lang="en-US" dirty="0"/>
              <a:t>Phone number</a:t>
            </a:r>
          </a:p>
          <a:p>
            <a:pPr lvl="1"/>
            <a:r>
              <a:rPr lang="en-US" dirty="0"/>
              <a:t>Campus units dedicated to accommodations/assisting people with disabilities</a:t>
            </a:r>
          </a:p>
          <a:p>
            <a:r>
              <a:rPr lang="en-US" dirty="0"/>
              <a:t>Make sure there is capacity to escalate and respond to feedback</a:t>
            </a:r>
          </a:p>
          <a:p>
            <a:r>
              <a:rPr lang="en-US" dirty="0"/>
              <a:t>Example:  </a:t>
            </a:r>
            <a:r>
              <a:rPr lang="en-US" dirty="0">
                <a:hlinkClick r:id="rId3"/>
              </a:rPr>
              <a:t>University of Nevada at Reno</a:t>
            </a:r>
            <a:endParaRPr lang="en-US" dirty="0"/>
          </a:p>
        </p:txBody>
      </p:sp>
    </p:spTree>
    <p:extLst>
      <p:ext uri="{BB962C8B-B14F-4D97-AF65-F5344CB8AC3E}">
        <p14:creationId xmlns:p14="http://schemas.microsoft.com/office/powerpoint/2010/main" val="25271677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University of Nevada, Reno's Accessibility Assistance page has advice on assistance for different audience including academics, administrative staff, students and the public. There is a menu of Assistance options including Ask a question, File a help request, Report an accessibility issue, File a complaint, and a link for vendors.">
            <a:extLst>
              <a:ext uri="{FF2B5EF4-FFF2-40B4-BE49-F238E27FC236}">
                <a16:creationId xmlns:a16="http://schemas.microsoft.com/office/drawing/2014/main" id="{B0934AB5-4123-D745-803F-E4A85446789B}"/>
              </a:ext>
            </a:extLst>
          </p:cNvPr>
          <p:cNvPicPr>
            <a:picLocks noChangeAspect="1"/>
          </p:cNvPicPr>
          <p:nvPr/>
        </p:nvPicPr>
        <p:blipFill>
          <a:blip r:embed="rId3"/>
          <a:stretch>
            <a:fillRect/>
          </a:stretch>
        </p:blipFill>
        <p:spPr>
          <a:xfrm>
            <a:off x="0" y="-1"/>
            <a:ext cx="12192000" cy="7074141"/>
          </a:xfrm>
          <a:prstGeom prst="rect">
            <a:avLst/>
          </a:prstGeom>
        </p:spPr>
      </p:pic>
      <p:sp>
        <p:nvSpPr>
          <p:cNvPr id="4" name="Title 3">
            <a:extLst>
              <a:ext uri="{FF2B5EF4-FFF2-40B4-BE49-F238E27FC236}">
                <a16:creationId xmlns:a16="http://schemas.microsoft.com/office/drawing/2014/main" id="{7783EA25-4A90-8944-8109-74B555E84890}"/>
              </a:ext>
            </a:extLst>
          </p:cNvPr>
          <p:cNvSpPr>
            <a:spLocks noGrp="1"/>
          </p:cNvSpPr>
          <p:nvPr>
            <p:ph type="title" idx="4294967295"/>
          </p:nvPr>
        </p:nvSpPr>
        <p:spPr>
          <a:xfrm>
            <a:off x="393031" y="-1325563"/>
            <a:ext cx="10058400" cy="1325563"/>
          </a:xfrm>
        </p:spPr>
        <p:txBody>
          <a:bodyPr/>
          <a:lstStyle/>
          <a:p>
            <a:r>
              <a:rPr lang="en-US" dirty="0"/>
              <a:t>University of Nevada at Reno’s Accessibility Assistance options</a:t>
            </a:r>
          </a:p>
        </p:txBody>
      </p:sp>
    </p:spTree>
    <p:extLst>
      <p:ext uri="{BB962C8B-B14F-4D97-AF65-F5344CB8AC3E}">
        <p14:creationId xmlns:p14="http://schemas.microsoft.com/office/powerpoint/2010/main" val="15676872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Help content providers evaluate accessibility of their content</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normAutofit fontScale="92500" lnSpcReduction="20000"/>
          </a:bodyPr>
          <a:lstStyle/>
          <a:p>
            <a:r>
              <a:rPr lang="en-US" dirty="0"/>
              <a:t>Accessibility evaluation can be intimidating and stressful, so simplify the process:</a:t>
            </a:r>
          </a:p>
          <a:p>
            <a:pPr lvl="1"/>
            <a:r>
              <a:rPr lang="en-US" dirty="0"/>
              <a:t>Lists of key things to check</a:t>
            </a:r>
          </a:p>
          <a:p>
            <a:pPr lvl="1"/>
            <a:r>
              <a:rPr lang="en-US" dirty="0"/>
              <a:t>Guidance appropriate to format or software being used</a:t>
            </a:r>
          </a:p>
          <a:p>
            <a:pPr lvl="1"/>
            <a:r>
              <a:rPr lang="en-US" dirty="0"/>
              <a:t>Links to tools that can help</a:t>
            </a:r>
          </a:p>
          <a:p>
            <a:pPr lvl="1"/>
            <a:r>
              <a:rPr lang="en-US" dirty="0"/>
              <a:t>Advice on how to address barriers identified in an evaluation, including EEAAP support</a:t>
            </a:r>
          </a:p>
          <a:p>
            <a:r>
              <a:rPr lang="en-US" dirty="0"/>
              <a:t>Examples: </a:t>
            </a:r>
            <a:r>
              <a:rPr lang="en-US" dirty="0">
                <a:hlinkClick r:id="rId3"/>
              </a:rPr>
              <a:t>Penn State</a:t>
            </a:r>
            <a:r>
              <a:rPr lang="en-US" dirty="0"/>
              <a:t> and </a:t>
            </a:r>
            <a:r>
              <a:rPr lang="en-US" dirty="0">
                <a:hlinkClick r:id="rId4"/>
              </a:rPr>
              <a:t>University of Maine</a:t>
            </a:r>
            <a:endParaRPr lang="en-US" dirty="0"/>
          </a:p>
          <a:p>
            <a:pPr lvl="1"/>
            <a:endParaRPr lang="en-US" dirty="0"/>
          </a:p>
        </p:txBody>
      </p:sp>
    </p:spTree>
    <p:extLst>
      <p:ext uri="{BB962C8B-B14F-4D97-AF65-F5344CB8AC3E}">
        <p14:creationId xmlns:p14="http://schemas.microsoft.com/office/powerpoint/2010/main" val="32755792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AF9C2-4C91-474A-8FB1-1CB8DC70DD5B}"/>
              </a:ext>
            </a:extLst>
          </p:cNvPr>
          <p:cNvSpPr>
            <a:spLocks noGrp="1"/>
          </p:cNvSpPr>
          <p:nvPr>
            <p:ph type="title" idx="4294967295"/>
          </p:nvPr>
        </p:nvSpPr>
        <p:spPr>
          <a:xfrm>
            <a:off x="713873" y="-1325563"/>
            <a:ext cx="10058400" cy="1325563"/>
          </a:xfrm>
        </p:spPr>
        <p:txBody>
          <a:bodyPr/>
          <a:lstStyle/>
          <a:p>
            <a:r>
              <a:rPr lang="en-US" dirty="0"/>
              <a:t>Penn State’s support for testing and triage</a:t>
            </a:r>
          </a:p>
        </p:txBody>
      </p:sp>
      <p:pic>
        <p:nvPicPr>
          <p:cNvPr id="2" name="Picture 1" descr="Penn State's Accessibility progam page on Testing Tools and Triage has links to triage and protocol for testing, a sample inaccessible page, testing tools, and advice for using screen readers in testing">
            <a:extLst>
              <a:ext uri="{FF2B5EF4-FFF2-40B4-BE49-F238E27FC236}">
                <a16:creationId xmlns:a16="http://schemas.microsoft.com/office/drawing/2014/main" id="{4E291D62-DADB-4941-8571-DD7E46D715C0}"/>
              </a:ext>
            </a:extLst>
          </p:cNvPr>
          <p:cNvPicPr>
            <a:picLocks noChangeAspect="1"/>
          </p:cNvPicPr>
          <p:nvPr/>
        </p:nvPicPr>
        <p:blipFill>
          <a:blip r:embed="rId3"/>
          <a:stretch>
            <a:fillRect/>
          </a:stretch>
        </p:blipFill>
        <p:spPr>
          <a:xfrm>
            <a:off x="415591" y="0"/>
            <a:ext cx="11360818" cy="6858000"/>
          </a:xfrm>
          <a:prstGeom prst="rect">
            <a:avLst/>
          </a:prstGeom>
        </p:spPr>
      </p:pic>
    </p:spTree>
    <p:extLst>
      <p:ext uri="{BB962C8B-B14F-4D97-AF65-F5344CB8AC3E}">
        <p14:creationId xmlns:p14="http://schemas.microsoft.com/office/powerpoint/2010/main" val="313753599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DF5842-1602-924B-BC4C-2B56635B421F}"/>
              </a:ext>
            </a:extLst>
          </p:cNvPr>
          <p:cNvSpPr>
            <a:spLocks noGrp="1"/>
          </p:cNvSpPr>
          <p:nvPr>
            <p:ph type="title" idx="4294967295"/>
          </p:nvPr>
        </p:nvSpPr>
        <p:spPr>
          <a:xfrm>
            <a:off x="665747" y="-1325563"/>
            <a:ext cx="10058400" cy="1325563"/>
          </a:xfrm>
        </p:spPr>
        <p:txBody>
          <a:bodyPr>
            <a:normAutofit fontScale="90000"/>
          </a:bodyPr>
          <a:lstStyle/>
          <a:p>
            <a:r>
              <a:rPr lang="en-US" dirty="0"/>
              <a:t>University of Maine’s introduction to Equally Effective Alternate</a:t>
            </a:r>
            <a:r>
              <a:rPr lang="en-US" baseline="0" dirty="0"/>
              <a:t> Access Plans</a:t>
            </a:r>
            <a:endParaRPr lang="en-US" dirty="0"/>
          </a:p>
        </p:txBody>
      </p:sp>
      <p:pic>
        <p:nvPicPr>
          <p:cNvPr id="2" name="Picture 1" descr="The University of Maine System's digital accessibility hub's Equally Effective Alternate Access Plan (EEAAP) page, describing the purpose of the EEAAP approach, with a link to instructions for developing a plan for a specific situation.">
            <a:extLst>
              <a:ext uri="{FF2B5EF4-FFF2-40B4-BE49-F238E27FC236}">
                <a16:creationId xmlns:a16="http://schemas.microsoft.com/office/drawing/2014/main" id="{6F17770E-D6EC-D849-A6B5-E78824D9CE59}"/>
              </a:ext>
            </a:extLst>
          </p:cNvPr>
          <p:cNvPicPr>
            <a:picLocks noChangeAspect="1"/>
          </p:cNvPicPr>
          <p:nvPr/>
        </p:nvPicPr>
        <p:blipFill>
          <a:blip r:embed="rId3"/>
          <a:stretch>
            <a:fillRect/>
          </a:stretch>
        </p:blipFill>
        <p:spPr>
          <a:xfrm>
            <a:off x="396079" y="0"/>
            <a:ext cx="11399842" cy="6858000"/>
          </a:xfrm>
          <a:prstGeom prst="rect">
            <a:avLst/>
          </a:prstGeom>
        </p:spPr>
      </p:pic>
    </p:spTree>
    <p:extLst>
      <p:ext uri="{BB962C8B-B14F-4D97-AF65-F5344CB8AC3E}">
        <p14:creationId xmlns:p14="http://schemas.microsoft.com/office/powerpoint/2010/main" val="40023914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Help people create accessible content</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lstStyle/>
          <a:p>
            <a:r>
              <a:rPr lang="en-US" dirty="0"/>
              <a:t>Articulate key principles</a:t>
            </a:r>
          </a:p>
          <a:p>
            <a:pPr lvl="1"/>
            <a:r>
              <a:rPr lang="en-US" dirty="0"/>
              <a:t>Carefully introduce WCAG as a guiding resource</a:t>
            </a:r>
          </a:p>
          <a:p>
            <a:r>
              <a:rPr lang="en-US" dirty="0"/>
              <a:t>Techniques for key content formats</a:t>
            </a:r>
          </a:p>
          <a:p>
            <a:pPr lvl="1"/>
            <a:r>
              <a:rPr lang="en-US" dirty="0"/>
              <a:t>Web, documents, multimedia</a:t>
            </a:r>
          </a:p>
          <a:p>
            <a:r>
              <a:rPr lang="en-US" dirty="0"/>
              <a:t>Inclusive teaching best practices</a:t>
            </a:r>
          </a:p>
          <a:p>
            <a:r>
              <a:rPr lang="en-US" dirty="0"/>
              <a:t>Examples: </a:t>
            </a:r>
            <a:r>
              <a:rPr lang="en-US" dirty="0">
                <a:hlinkClick r:id="rId2"/>
              </a:rPr>
              <a:t>University of Arizona</a:t>
            </a:r>
            <a:endParaRPr lang="en-US" dirty="0"/>
          </a:p>
        </p:txBody>
      </p:sp>
    </p:spTree>
    <p:extLst>
      <p:ext uri="{BB962C8B-B14F-4D97-AF65-F5344CB8AC3E}">
        <p14:creationId xmlns:p14="http://schemas.microsoft.com/office/powerpoint/2010/main" val="12730424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24746-8907-F84F-A597-145980E6EF1C}"/>
              </a:ext>
            </a:extLst>
          </p:cNvPr>
          <p:cNvSpPr>
            <a:spLocks noGrp="1"/>
          </p:cNvSpPr>
          <p:nvPr>
            <p:ph type="title" idx="4294967295"/>
          </p:nvPr>
        </p:nvSpPr>
        <p:spPr>
          <a:xfrm>
            <a:off x="633663" y="-1325563"/>
            <a:ext cx="10058400" cy="1325563"/>
          </a:xfrm>
        </p:spPr>
        <p:txBody>
          <a:bodyPr/>
          <a:lstStyle/>
          <a:p>
            <a:r>
              <a:rPr lang="en-US" dirty="0"/>
              <a:t>University of Arizona’s Inclusive Teaching and Accessibility Strategies</a:t>
            </a:r>
          </a:p>
        </p:txBody>
      </p:sp>
      <p:pic>
        <p:nvPicPr>
          <p:cNvPr id="2" name="Picture 1" descr="The University of Arizona's Inclusive Teaching and Accessibility Strategies page has information and details of resources and tools to support creating on accessible course design and content.">
            <a:extLst>
              <a:ext uri="{FF2B5EF4-FFF2-40B4-BE49-F238E27FC236}">
                <a16:creationId xmlns:a16="http://schemas.microsoft.com/office/drawing/2014/main" id="{A021A5D4-0A74-DE4C-9E9B-17F4C392ADF6}"/>
              </a:ext>
            </a:extLst>
          </p:cNvPr>
          <p:cNvPicPr>
            <a:picLocks noChangeAspect="1"/>
          </p:cNvPicPr>
          <p:nvPr/>
        </p:nvPicPr>
        <p:blipFill>
          <a:blip r:embed="rId3"/>
          <a:stretch>
            <a:fillRect/>
          </a:stretch>
        </p:blipFill>
        <p:spPr>
          <a:xfrm>
            <a:off x="442419" y="0"/>
            <a:ext cx="11307161" cy="6858000"/>
          </a:xfrm>
          <a:prstGeom prst="rect">
            <a:avLst/>
          </a:prstGeom>
        </p:spPr>
      </p:pic>
    </p:spTree>
    <p:extLst>
      <p:ext uri="{BB962C8B-B14F-4D97-AF65-F5344CB8AC3E}">
        <p14:creationId xmlns:p14="http://schemas.microsoft.com/office/powerpoint/2010/main" val="145815095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List support services for content providers</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a:xfrm>
            <a:off x="1066799" y="2254826"/>
            <a:ext cx="10169471" cy="4347451"/>
          </a:xfrm>
        </p:spPr>
        <p:txBody>
          <a:bodyPr>
            <a:normAutofit fontScale="85000" lnSpcReduction="20000"/>
          </a:bodyPr>
          <a:lstStyle/>
          <a:p>
            <a:r>
              <a:rPr lang="en-US" dirty="0"/>
              <a:t>Training, webinars (example: </a:t>
            </a:r>
            <a:r>
              <a:rPr lang="en-US" dirty="0">
                <a:hlinkClick r:id="rId3"/>
              </a:rPr>
              <a:t>Harvard</a:t>
            </a:r>
            <a:r>
              <a:rPr lang="en-US" dirty="0"/>
              <a:t>)</a:t>
            </a:r>
          </a:p>
          <a:p>
            <a:r>
              <a:rPr lang="en-US" dirty="0"/>
              <a:t>Tools</a:t>
            </a:r>
          </a:p>
          <a:p>
            <a:pPr lvl="1"/>
            <a:r>
              <a:rPr lang="en-US" dirty="0"/>
              <a:t>Accessible document checkers/converters; automated accessibility monitoring tools</a:t>
            </a:r>
          </a:p>
          <a:p>
            <a:r>
              <a:rPr lang="en-US" dirty="0"/>
              <a:t>Services</a:t>
            </a:r>
          </a:p>
          <a:p>
            <a:pPr lvl="1"/>
            <a:r>
              <a:rPr lang="en-US" dirty="0"/>
              <a:t>Captioning</a:t>
            </a:r>
          </a:p>
          <a:p>
            <a:pPr lvl="1"/>
            <a:r>
              <a:rPr lang="en-US" dirty="0"/>
              <a:t>Accessibility evaluation and remediation services, usability testing with people with disabilities</a:t>
            </a:r>
          </a:p>
          <a:p>
            <a:r>
              <a:rPr lang="en-US" dirty="0"/>
              <a:t>Community support — email groups, Slack channel, lunch-and-learns</a:t>
            </a:r>
          </a:p>
          <a:p>
            <a:pPr lvl="1"/>
            <a:endParaRPr lang="en-US" dirty="0"/>
          </a:p>
        </p:txBody>
      </p:sp>
    </p:spTree>
    <p:extLst>
      <p:ext uri="{BB962C8B-B14F-4D97-AF65-F5344CB8AC3E}">
        <p14:creationId xmlns:p14="http://schemas.microsoft.com/office/powerpoint/2010/main" val="3553850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a:xfrm>
            <a:off x="848118" y="299456"/>
            <a:ext cx="10171182" cy="1325563"/>
          </a:xfrm>
        </p:spPr>
        <p:txBody>
          <a:bodyPr anchor="b">
            <a:normAutofit/>
          </a:bodyPr>
          <a:lstStyle/>
          <a:p>
            <a:r>
              <a:rPr lang="en-US" dirty="0"/>
              <a:t>Goals of this session</a:t>
            </a:r>
          </a:p>
        </p:txBody>
      </p:sp>
      <p:sp>
        <p:nvSpPr>
          <p:cNvPr id="10" name="Content Placeholder 2">
            <a:extLst>
              <a:ext uri="{FF2B5EF4-FFF2-40B4-BE49-F238E27FC236}">
                <a16:creationId xmlns:a16="http://schemas.microsoft.com/office/drawing/2014/main" id="{83013B94-437F-4E16-958E-3DBE53E6D55E}"/>
              </a:ext>
            </a:extLst>
          </p:cNvPr>
          <p:cNvSpPr>
            <a:spLocks noGrp="1"/>
          </p:cNvSpPr>
          <p:nvPr>
            <p:ph idx="1"/>
          </p:nvPr>
        </p:nvSpPr>
        <p:spPr>
          <a:xfrm>
            <a:off x="848118" y="2340244"/>
            <a:ext cx="9291562" cy="4218299"/>
          </a:xfrm>
        </p:spPr>
        <p:txBody>
          <a:bodyPr>
            <a:noAutofit/>
          </a:bodyPr>
          <a:lstStyle/>
          <a:p>
            <a:r>
              <a:rPr lang="en-US" sz="2400" dirty="0"/>
              <a:t>Defining an online accessibility hub and its role in an institutional accessibility strategy</a:t>
            </a:r>
          </a:p>
          <a:p>
            <a:r>
              <a:rPr lang="en-US" sz="2400" dirty="0"/>
              <a:t>Identifying key audiences and meeting their needs</a:t>
            </a:r>
          </a:p>
          <a:p>
            <a:r>
              <a:rPr lang="en-US" sz="2400" dirty="0"/>
              <a:t>Exploring strategies for building and maintaining the accessibility hub</a:t>
            </a:r>
          </a:p>
          <a:p>
            <a:r>
              <a:rPr lang="en-US" sz="2400" dirty="0"/>
              <a:t>Learn from each other about achievements and challenges</a:t>
            </a:r>
          </a:p>
        </p:txBody>
      </p:sp>
    </p:spTree>
    <p:extLst>
      <p:ext uri="{BB962C8B-B14F-4D97-AF65-F5344CB8AC3E}">
        <p14:creationId xmlns:p14="http://schemas.microsoft.com/office/powerpoint/2010/main" val="12428603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B1B0E-3267-7C4F-8000-84BAECD94177}"/>
              </a:ext>
            </a:extLst>
          </p:cNvPr>
          <p:cNvSpPr>
            <a:spLocks noGrp="1"/>
          </p:cNvSpPr>
          <p:nvPr>
            <p:ph type="title" idx="4294967295"/>
          </p:nvPr>
        </p:nvSpPr>
        <p:spPr>
          <a:xfrm>
            <a:off x="810127" y="-1325563"/>
            <a:ext cx="10058400" cy="1325563"/>
          </a:xfrm>
        </p:spPr>
        <p:txBody>
          <a:bodyPr/>
          <a:lstStyle/>
          <a:p>
            <a:r>
              <a:rPr lang="en-US" dirty="0"/>
              <a:t>Harvard University’s training resources</a:t>
            </a:r>
          </a:p>
        </p:txBody>
      </p:sp>
      <p:pic>
        <p:nvPicPr>
          <p:cNvPr id="2" name="Picture 1" descr="Harvard University's Digital Accessibility Training page lists upcoming instructor-led trainings on accessibility, links to on-demand training videos, and details the Digital Accessibility Services office hours.">
            <a:extLst>
              <a:ext uri="{FF2B5EF4-FFF2-40B4-BE49-F238E27FC236}">
                <a16:creationId xmlns:a16="http://schemas.microsoft.com/office/drawing/2014/main" id="{B0A4F059-0209-8949-A307-C8A7C4FEB43B}"/>
              </a:ext>
            </a:extLst>
          </p:cNvPr>
          <p:cNvPicPr>
            <a:picLocks noChangeAspect="1"/>
          </p:cNvPicPr>
          <p:nvPr/>
        </p:nvPicPr>
        <p:blipFill>
          <a:blip r:embed="rId3"/>
          <a:stretch>
            <a:fillRect/>
          </a:stretch>
        </p:blipFill>
        <p:spPr>
          <a:xfrm>
            <a:off x="437925" y="0"/>
            <a:ext cx="11316149" cy="6858000"/>
          </a:xfrm>
          <a:prstGeom prst="rect">
            <a:avLst/>
          </a:prstGeom>
        </p:spPr>
      </p:pic>
    </p:spTree>
    <p:extLst>
      <p:ext uri="{BB962C8B-B14F-4D97-AF65-F5344CB8AC3E}">
        <p14:creationId xmlns:p14="http://schemas.microsoft.com/office/powerpoint/2010/main" val="922297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Support digital resource procurement</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a:xfrm>
            <a:off x="1066799" y="2254827"/>
            <a:ext cx="10386447" cy="3922136"/>
          </a:xfrm>
        </p:spPr>
        <p:txBody>
          <a:bodyPr>
            <a:normAutofit fontScale="92500" lnSpcReduction="10000"/>
          </a:bodyPr>
          <a:lstStyle/>
          <a:p>
            <a:r>
              <a:rPr lang="en-US" dirty="0"/>
              <a:t>For staff and faculty, provide:</a:t>
            </a:r>
          </a:p>
          <a:p>
            <a:pPr lvl="1"/>
            <a:r>
              <a:rPr lang="en-US" dirty="0"/>
              <a:t>Policy and process to follow for ensuring that accessibility requirements and vendor accessibility capacity assessment influence procurement decisions</a:t>
            </a:r>
          </a:p>
          <a:p>
            <a:r>
              <a:rPr lang="en-US" dirty="0"/>
              <a:t>For vendors, provide:</a:t>
            </a:r>
          </a:p>
          <a:p>
            <a:pPr lvl="1"/>
            <a:r>
              <a:rPr lang="en-US" dirty="0"/>
              <a:t>Your expectations for accessibility and your approach to partnership to improve and maintain product/service accessibility</a:t>
            </a:r>
          </a:p>
          <a:p>
            <a:r>
              <a:rPr lang="en-US" dirty="0"/>
              <a:t>Example: </a:t>
            </a:r>
            <a:r>
              <a:rPr lang="en-US" dirty="0">
                <a:hlinkClick r:id="rId3"/>
              </a:rPr>
              <a:t>University of Washington</a:t>
            </a:r>
            <a:endParaRPr lang="en-US" dirty="0"/>
          </a:p>
        </p:txBody>
      </p:sp>
    </p:spTree>
    <p:extLst>
      <p:ext uri="{BB962C8B-B14F-4D97-AF65-F5344CB8AC3E}">
        <p14:creationId xmlns:p14="http://schemas.microsoft.com/office/powerpoint/2010/main" val="3719051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3406D-64BA-2241-9370-0419F9527622}"/>
              </a:ext>
            </a:extLst>
          </p:cNvPr>
          <p:cNvSpPr>
            <a:spLocks noGrp="1"/>
          </p:cNvSpPr>
          <p:nvPr>
            <p:ph type="title" idx="4294967295"/>
          </p:nvPr>
        </p:nvSpPr>
        <p:spPr>
          <a:xfrm>
            <a:off x="762000" y="-1325563"/>
            <a:ext cx="10058400" cy="1325563"/>
          </a:xfrm>
        </p:spPr>
        <p:txBody>
          <a:bodyPr/>
          <a:lstStyle/>
          <a:p>
            <a:r>
              <a:rPr lang="en-US" dirty="0"/>
              <a:t>University of Washington’s procurement guidance</a:t>
            </a:r>
          </a:p>
        </p:txBody>
      </p:sp>
      <p:pic>
        <p:nvPicPr>
          <p:cNvPr id="2" name="Picture 1" descr="The University of Washington's Accessible Technology site includes a page on Procuring Accessible IT, communicating accessibility responsibilities for people procuring IT. There is a link to the University's Procuring Accessible IT policy.">
            <a:extLst>
              <a:ext uri="{FF2B5EF4-FFF2-40B4-BE49-F238E27FC236}">
                <a16:creationId xmlns:a16="http://schemas.microsoft.com/office/drawing/2014/main" id="{D8776CD5-09F7-7345-A13D-34C01B63C66D}"/>
              </a:ext>
            </a:extLst>
          </p:cNvPr>
          <p:cNvPicPr>
            <a:picLocks noChangeAspect="1"/>
          </p:cNvPicPr>
          <p:nvPr/>
        </p:nvPicPr>
        <p:blipFill>
          <a:blip r:embed="rId3"/>
          <a:stretch>
            <a:fillRect/>
          </a:stretch>
        </p:blipFill>
        <p:spPr>
          <a:xfrm>
            <a:off x="146344" y="0"/>
            <a:ext cx="11899311" cy="6858000"/>
          </a:xfrm>
          <a:prstGeom prst="rect">
            <a:avLst/>
          </a:prstGeom>
        </p:spPr>
      </p:pic>
    </p:spTree>
    <p:extLst>
      <p:ext uri="{BB962C8B-B14F-4D97-AF65-F5344CB8AC3E}">
        <p14:creationId xmlns:p14="http://schemas.microsoft.com/office/powerpoint/2010/main" val="310163435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Promote the institution as an inclusive place to work or study</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lstStyle/>
          <a:p>
            <a:r>
              <a:rPr lang="en-US" dirty="0"/>
              <a:t>The Accessibility Hub is an opportunity to demonstrate your institution is progressive about digital accessibility</a:t>
            </a:r>
          </a:p>
          <a:p>
            <a:pPr lvl="1"/>
            <a:r>
              <a:rPr lang="en-US" dirty="0"/>
              <a:t>Link to Diversity, Equity and Inclusion efforts</a:t>
            </a:r>
          </a:p>
          <a:p>
            <a:pPr lvl="1"/>
            <a:r>
              <a:rPr lang="en-US" dirty="0"/>
              <a:t>Links to hiring processes for people with disabilities</a:t>
            </a:r>
          </a:p>
          <a:p>
            <a:pPr lvl="1"/>
            <a:r>
              <a:rPr lang="en-US" dirty="0"/>
              <a:t>Links to case studies of students with disabilities</a:t>
            </a:r>
          </a:p>
          <a:p>
            <a:r>
              <a:rPr lang="en-US" dirty="0"/>
              <a:t>Example: </a:t>
            </a:r>
            <a:r>
              <a:rPr lang="en-US" dirty="0">
                <a:hlinkClick r:id="rId2"/>
              </a:rPr>
              <a:t>Arizona State University</a:t>
            </a:r>
            <a:endParaRPr lang="en-US" dirty="0"/>
          </a:p>
        </p:txBody>
      </p:sp>
    </p:spTree>
    <p:extLst>
      <p:ext uri="{BB962C8B-B14F-4D97-AF65-F5344CB8AC3E}">
        <p14:creationId xmlns:p14="http://schemas.microsoft.com/office/powerpoint/2010/main" val="40206402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55A63-FA1D-DB47-84A1-4189C7456D4F}"/>
              </a:ext>
            </a:extLst>
          </p:cNvPr>
          <p:cNvSpPr>
            <a:spLocks noGrp="1"/>
          </p:cNvSpPr>
          <p:nvPr>
            <p:ph type="title" idx="4294967295"/>
          </p:nvPr>
        </p:nvSpPr>
        <p:spPr>
          <a:xfrm>
            <a:off x="810127" y="-1325563"/>
            <a:ext cx="10058400" cy="1325563"/>
          </a:xfrm>
        </p:spPr>
        <p:txBody>
          <a:bodyPr/>
          <a:lstStyle/>
          <a:p>
            <a:r>
              <a:rPr lang="en-US" dirty="0"/>
              <a:t>Arizona State University’s accessibility information for future students</a:t>
            </a:r>
          </a:p>
        </p:txBody>
      </p:sp>
      <p:pic>
        <p:nvPicPr>
          <p:cNvPr id="2" name="Picture 1" descr="Arizona State University's Student Accessibility and Inclusive Learning Services site has a page for Future Students, describing accommodations available for students with disabilities.">
            <a:extLst>
              <a:ext uri="{FF2B5EF4-FFF2-40B4-BE49-F238E27FC236}">
                <a16:creationId xmlns:a16="http://schemas.microsoft.com/office/drawing/2014/main" id="{A7B463C3-E4A8-E54B-84B2-1C0C5C66B306}"/>
              </a:ext>
            </a:extLst>
          </p:cNvPr>
          <p:cNvPicPr>
            <a:picLocks noChangeAspect="1"/>
          </p:cNvPicPr>
          <p:nvPr/>
        </p:nvPicPr>
        <p:blipFill>
          <a:blip r:embed="rId3"/>
          <a:stretch>
            <a:fillRect/>
          </a:stretch>
        </p:blipFill>
        <p:spPr>
          <a:xfrm>
            <a:off x="433431" y="0"/>
            <a:ext cx="11325138" cy="6858000"/>
          </a:xfrm>
          <a:prstGeom prst="rect">
            <a:avLst/>
          </a:prstGeom>
        </p:spPr>
      </p:pic>
    </p:spTree>
    <p:extLst>
      <p:ext uri="{BB962C8B-B14F-4D97-AF65-F5344CB8AC3E}">
        <p14:creationId xmlns:p14="http://schemas.microsoft.com/office/powerpoint/2010/main" val="23719472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Policy, process and governance</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normAutofit fontScale="92500" lnSpcReduction="20000"/>
          </a:bodyPr>
          <a:lstStyle/>
          <a:p>
            <a:r>
              <a:rPr lang="en-US" dirty="0"/>
              <a:t>Internal policy, links to external standards</a:t>
            </a:r>
          </a:p>
          <a:p>
            <a:r>
              <a:rPr lang="en-US" dirty="0"/>
              <a:t>Governance</a:t>
            </a:r>
          </a:p>
          <a:p>
            <a:pPr lvl="1"/>
            <a:r>
              <a:rPr lang="en-US" dirty="0"/>
              <a:t>Who is accountable and responsible for accessibility? </a:t>
            </a:r>
          </a:p>
          <a:p>
            <a:pPr lvl="1"/>
            <a:r>
              <a:rPr lang="en-US" dirty="0"/>
              <a:t>How is quality overseen?</a:t>
            </a:r>
          </a:p>
          <a:p>
            <a:r>
              <a:rPr lang="en-US" dirty="0"/>
              <a:t>Reporting on plans and progress</a:t>
            </a:r>
          </a:p>
          <a:p>
            <a:pPr lvl="1"/>
            <a:r>
              <a:rPr lang="en-US" dirty="0"/>
              <a:t>Accessibility goals for the institution, and achievements so far</a:t>
            </a:r>
          </a:p>
          <a:p>
            <a:r>
              <a:rPr lang="en-US" dirty="0"/>
              <a:t>Examples: </a:t>
            </a:r>
            <a:r>
              <a:rPr lang="en-US" dirty="0">
                <a:hlinkClick r:id="rId3"/>
              </a:rPr>
              <a:t>University of Nevada at Reno</a:t>
            </a:r>
            <a:r>
              <a:rPr lang="en-US" dirty="0"/>
              <a:t>, and </a:t>
            </a:r>
            <a:r>
              <a:rPr lang="en-US" dirty="0">
                <a:hlinkClick r:id="rId4"/>
              </a:rPr>
              <a:t>University of Washington</a:t>
            </a:r>
            <a:endParaRPr lang="en-US" dirty="0"/>
          </a:p>
        </p:txBody>
      </p:sp>
    </p:spTree>
    <p:extLst>
      <p:ext uri="{BB962C8B-B14F-4D97-AF65-F5344CB8AC3E}">
        <p14:creationId xmlns:p14="http://schemas.microsoft.com/office/powerpoint/2010/main" val="295536219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F89CE-B229-9D4D-8EA7-C9C501F3ED70}"/>
              </a:ext>
            </a:extLst>
          </p:cNvPr>
          <p:cNvSpPr>
            <a:spLocks noGrp="1"/>
          </p:cNvSpPr>
          <p:nvPr>
            <p:ph type="title" idx="4294967295"/>
          </p:nvPr>
        </p:nvSpPr>
        <p:spPr>
          <a:xfrm>
            <a:off x="890337" y="-1325563"/>
            <a:ext cx="10058400" cy="1325563"/>
          </a:xfrm>
        </p:spPr>
        <p:txBody>
          <a:bodyPr>
            <a:normAutofit fontScale="90000"/>
          </a:bodyPr>
          <a:lstStyle/>
          <a:p>
            <a:r>
              <a:rPr lang="en-US" dirty="0"/>
              <a:t>University of Nevada at Reno’s list</a:t>
            </a:r>
            <a:r>
              <a:rPr lang="en-US" baseline="0" dirty="0"/>
              <a:t> of people and committees supporting accessibility</a:t>
            </a:r>
            <a:endParaRPr lang="en-US" dirty="0"/>
          </a:p>
        </p:txBody>
      </p:sp>
      <p:pic>
        <p:nvPicPr>
          <p:cNvPr id="2" name="Picture 1" descr="University of Nevada, Reno's People page lists Faculty and Staff employed to support accessibility, describes the function of the ICT committee, ICT subcommittees and campus Digital Accessibility Liaisons in helping the university meet its accessibility goals">
            <a:extLst>
              <a:ext uri="{FF2B5EF4-FFF2-40B4-BE49-F238E27FC236}">
                <a16:creationId xmlns:a16="http://schemas.microsoft.com/office/drawing/2014/main" id="{6E49DF66-1C23-2546-AF54-C8B09956E020}"/>
              </a:ext>
            </a:extLst>
          </p:cNvPr>
          <p:cNvPicPr>
            <a:picLocks noChangeAspect="1"/>
          </p:cNvPicPr>
          <p:nvPr/>
        </p:nvPicPr>
        <p:blipFill>
          <a:blip r:embed="rId3"/>
          <a:stretch>
            <a:fillRect/>
          </a:stretch>
        </p:blipFill>
        <p:spPr>
          <a:xfrm>
            <a:off x="426000" y="0"/>
            <a:ext cx="11340000" cy="6858000"/>
          </a:xfrm>
          <a:prstGeom prst="rect">
            <a:avLst/>
          </a:prstGeom>
        </p:spPr>
      </p:pic>
    </p:spTree>
    <p:extLst>
      <p:ext uri="{BB962C8B-B14F-4D97-AF65-F5344CB8AC3E}">
        <p14:creationId xmlns:p14="http://schemas.microsoft.com/office/powerpoint/2010/main" val="27471052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75FD-03F0-4347-946F-09544C059F88}"/>
              </a:ext>
            </a:extLst>
          </p:cNvPr>
          <p:cNvSpPr>
            <a:spLocks noGrp="1"/>
          </p:cNvSpPr>
          <p:nvPr>
            <p:ph type="title" idx="4294967295"/>
          </p:nvPr>
        </p:nvSpPr>
        <p:spPr>
          <a:xfrm>
            <a:off x="794084" y="-1325563"/>
            <a:ext cx="10058400" cy="1325563"/>
          </a:xfrm>
        </p:spPr>
        <p:txBody>
          <a:bodyPr/>
          <a:lstStyle/>
          <a:p>
            <a:r>
              <a:rPr lang="en-US" dirty="0"/>
              <a:t>University of Washington’s accessibility progress and plans</a:t>
            </a:r>
          </a:p>
        </p:txBody>
      </p:sp>
      <p:pic>
        <p:nvPicPr>
          <p:cNvPr id="2" name="Picture 1" descr="University of Washington's IT Accessibility Progress page lists, in chronological order most recent first, events and achievements in advancing accessibility. There is also a link to the university's IT Accessibility Plan.">
            <a:extLst>
              <a:ext uri="{FF2B5EF4-FFF2-40B4-BE49-F238E27FC236}">
                <a16:creationId xmlns:a16="http://schemas.microsoft.com/office/drawing/2014/main" id="{ABC2D88B-0369-464E-AB6D-95E501F3E944}"/>
              </a:ext>
            </a:extLst>
          </p:cNvPr>
          <p:cNvPicPr>
            <a:picLocks noChangeAspect="1"/>
          </p:cNvPicPr>
          <p:nvPr/>
        </p:nvPicPr>
        <p:blipFill>
          <a:blip r:embed="rId3"/>
          <a:stretch>
            <a:fillRect/>
          </a:stretch>
        </p:blipFill>
        <p:spPr>
          <a:xfrm>
            <a:off x="381000" y="0"/>
            <a:ext cx="11430000" cy="6858000"/>
          </a:xfrm>
          <a:prstGeom prst="rect">
            <a:avLst/>
          </a:prstGeom>
        </p:spPr>
      </p:pic>
    </p:spTree>
    <p:extLst>
      <p:ext uri="{BB962C8B-B14F-4D97-AF65-F5344CB8AC3E}">
        <p14:creationId xmlns:p14="http://schemas.microsoft.com/office/powerpoint/2010/main" val="158848826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Strategy for building your accessibility hub</a:t>
            </a:r>
          </a:p>
        </p:txBody>
      </p:sp>
      <p:sp>
        <p:nvSpPr>
          <p:cNvPr id="6" name="Content Placeholder 5"/>
          <p:cNvSpPr>
            <a:spLocks noGrp="1"/>
          </p:cNvSpPr>
          <p:nvPr>
            <p:ph sz="quarter" idx="11"/>
          </p:nvPr>
        </p:nvSpPr>
        <p:spPr/>
        <p:txBody>
          <a:bodyPr/>
          <a:lstStyle/>
          <a:p>
            <a:endParaRPr lang="en-US"/>
          </a:p>
        </p:txBody>
      </p:sp>
    </p:spTree>
    <p:extLst>
      <p:ext uri="{BB962C8B-B14F-4D97-AF65-F5344CB8AC3E}">
        <p14:creationId xmlns:p14="http://schemas.microsoft.com/office/powerpoint/2010/main" val="411549724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0491-63FC-1B49-A2EE-1228FC44CC11}"/>
              </a:ext>
            </a:extLst>
          </p:cNvPr>
          <p:cNvSpPr>
            <a:spLocks noGrp="1"/>
          </p:cNvSpPr>
          <p:nvPr>
            <p:ph type="title"/>
          </p:nvPr>
        </p:nvSpPr>
        <p:spPr/>
        <p:txBody>
          <a:bodyPr/>
          <a:lstStyle/>
          <a:p>
            <a:r>
              <a:rPr lang="en-US" dirty="0"/>
              <a:t>Key priorities for building the hub</a:t>
            </a:r>
          </a:p>
        </p:txBody>
      </p:sp>
      <p:sp>
        <p:nvSpPr>
          <p:cNvPr id="3" name="Content Placeholder 2">
            <a:extLst>
              <a:ext uri="{FF2B5EF4-FFF2-40B4-BE49-F238E27FC236}">
                <a16:creationId xmlns:a16="http://schemas.microsoft.com/office/drawing/2014/main" id="{F2BE7393-5821-A047-AE29-8A6A03C19FC8}"/>
              </a:ext>
            </a:extLst>
          </p:cNvPr>
          <p:cNvSpPr>
            <a:spLocks noGrp="1"/>
          </p:cNvSpPr>
          <p:nvPr>
            <p:ph idx="1"/>
          </p:nvPr>
        </p:nvSpPr>
        <p:spPr/>
        <p:txBody>
          <a:bodyPr/>
          <a:lstStyle/>
          <a:p>
            <a:pPr marL="457200" indent="-457200">
              <a:buFont typeface="+mj-lt"/>
              <a:buAutoNum type="arabicPeriod"/>
            </a:pPr>
            <a:r>
              <a:rPr lang="en-US" dirty="0"/>
              <a:t>Make the hub easy to find</a:t>
            </a:r>
          </a:p>
          <a:p>
            <a:pPr marL="457200" indent="-457200">
              <a:buFont typeface="+mj-lt"/>
              <a:buAutoNum type="arabicPeriod"/>
            </a:pPr>
            <a:r>
              <a:rPr lang="en-US" dirty="0"/>
              <a:t>Make content easy to find and follow for the target audiences</a:t>
            </a:r>
          </a:p>
          <a:p>
            <a:pPr marL="457200" indent="-457200">
              <a:buFont typeface="+mj-lt"/>
              <a:buAutoNum type="arabicPeriod"/>
            </a:pPr>
            <a:r>
              <a:rPr lang="en-US" dirty="0"/>
              <a:t>Prioritize institution-specific content; make use of third-party informative resources</a:t>
            </a:r>
          </a:p>
          <a:p>
            <a:pPr marL="457200" indent="-457200">
              <a:buFont typeface="+mj-lt"/>
              <a:buAutoNum type="arabicPeriod"/>
            </a:pPr>
            <a:r>
              <a:rPr lang="en-US" dirty="0"/>
              <a:t>Have a plan for managing content</a:t>
            </a:r>
          </a:p>
        </p:txBody>
      </p:sp>
    </p:spTree>
    <p:extLst>
      <p:ext uri="{BB962C8B-B14F-4D97-AF65-F5344CB8AC3E}">
        <p14:creationId xmlns:p14="http://schemas.microsoft.com/office/powerpoint/2010/main" val="37661051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What is an accessibility hub?</a:t>
            </a:r>
          </a:p>
        </p:txBody>
      </p:sp>
      <p:sp>
        <p:nvSpPr>
          <p:cNvPr id="6" name="Content Placeholder 5"/>
          <p:cNvSpPr>
            <a:spLocks noGrp="1"/>
          </p:cNvSpPr>
          <p:nvPr>
            <p:ph sz="quarter" idx="11"/>
          </p:nvPr>
        </p:nvSpPr>
        <p:spPr/>
        <p:txBody>
          <a:bodyPr/>
          <a:lstStyle/>
          <a:p>
            <a:endParaRPr lang="en-US"/>
          </a:p>
        </p:txBody>
      </p:sp>
    </p:spTree>
    <p:extLst>
      <p:ext uri="{BB962C8B-B14F-4D97-AF65-F5344CB8AC3E}">
        <p14:creationId xmlns:p14="http://schemas.microsoft.com/office/powerpoint/2010/main" val="101339875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1. Make the hub easy to find</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normAutofit/>
          </a:bodyPr>
          <a:lstStyle/>
          <a:p>
            <a:r>
              <a:rPr lang="en-US" dirty="0"/>
              <a:t>A URL that communicates the hub’s importance</a:t>
            </a:r>
          </a:p>
          <a:p>
            <a:pPr lvl="1"/>
            <a:r>
              <a:rPr lang="en-US" dirty="0"/>
              <a:t>Ideal: </a:t>
            </a:r>
            <a:r>
              <a:rPr lang="en-US" dirty="0" err="1"/>
              <a:t>institution.edu</a:t>
            </a:r>
            <a:r>
              <a:rPr lang="en-US" dirty="0"/>
              <a:t>/accessibility or </a:t>
            </a:r>
            <a:r>
              <a:rPr lang="en-US" dirty="0" err="1"/>
              <a:t>accessibility.institution.edu</a:t>
            </a:r>
            <a:endParaRPr lang="en-US" dirty="0"/>
          </a:p>
          <a:p>
            <a:r>
              <a:rPr lang="en-US" dirty="0"/>
              <a:t>Link to it from a consistent place on other site pages</a:t>
            </a:r>
          </a:p>
          <a:p>
            <a:pPr lvl="1"/>
            <a:r>
              <a:rPr lang="en-US" dirty="0"/>
              <a:t>“Accessibility” is simple and effective as link text</a:t>
            </a:r>
          </a:p>
          <a:p>
            <a:pPr lvl="1"/>
            <a:r>
              <a:rPr lang="en-US" dirty="0"/>
              <a:t>A header link is more findable than the footer</a:t>
            </a:r>
          </a:p>
          <a:p>
            <a:r>
              <a:rPr lang="en-US" dirty="0"/>
              <a:t>Link to it from key web and non-web locations</a:t>
            </a:r>
          </a:p>
        </p:txBody>
      </p:sp>
    </p:spTree>
    <p:extLst>
      <p:ext uri="{BB962C8B-B14F-4D97-AF65-F5344CB8AC3E}">
        <p14:creationId xmlns:p14="http://schemas.microsoft.com/office/powerpoint/2010/main" val="278144339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a:xfrm>
            <a:off x="1066799" y="365125"/>
            <a:ext cx="10323095" cy="1325563"/>
          </a:xfrm>
        </p:spPr>
        <p:txBody>
          <a:bodyPr/>
          <a:lstStyle/>
          <a:p>
            <a:r>
              <a:rPr lang="en-US" dirty="0"/>
              <a:t>2. Make content easy to find and follow</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normAutofit fontScale="92500" lnSpcReduction="10000"/>
          </a:bodyPr>
          <a:lstStyle/>
          <a:p>
            <a:r>
              <a:rPr lang="en-US" dirty="0"/>
              <a:t>Organize content to be findable by reluctant or stressed people</a:t>
            </a:r>
          </a:p>
          <a:p>
            <a:pPr lvl="1"/>
            <a:r>
              <a:rPr lang="en-US" dirty="0"/>
              <a:t>Multiple ways to locate content for a specific audience or purpose</a:t>
            </a:r>
          </a:p>
          <a:p>
            <a:pPr lvl="1"/>
            <a:r>
              <a:rPr lang="en-US" dirty="0"/>
              <a:t>Clearly distinguish help for content creators and help for people who encounter accessibility barriers</a:t>
            </a:r>
          </a:p>
          <a:p>
            <a:r>
              <a:rPr lang="en-US" dirty="0"/>
              <a:t>Focus on a writing style that encourages rather than intimidates</a:t>
            </a:r>
          </a:p>
          <a:p>
            <a:pPr lvl="1"/>
            <a:r>
              <a:rPr lang="en-US" dirty="0"/>
              <a:t>Prioritize essential guidance</a:t>
            </a:r>
          </a:p>
          <a:p>
            <a:r>
              <a:rPr lang="en-US" dirty="0"/>
              <a:t>Celebrate achievements, help build a community of practice</a:t>
            </a:r>
          </a:p>
          <a:p>
            <a:endParaRPr lang="en-US" dirty="0"/>
          </a:p>
        </p:txBody>
      </p:sp>
    </p:spTree>
    <p:extLst>
      <p:ext uri="{BB962C8B-B14F-4D97-AF65-F5344CB8AC3E}">
        <p14:creationId xmlns:p14="http://schemas.microsoft.com/office/powerpoint/2010/main" val="20513655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3. Prioritize institution-specific content</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normAutofit fontScale="92500" lnSpcReduction="20000"/>
          </a:bodyPr>
          <a:lstStyle/>
          <a:p>
            <a:r>
              <a:rPr lang="en-US" dirty="0"/>
              <a:t>Prioritize creating content that reflects the support your institution offers</a:t>
            </a:r>
          </a:p>
          <a:p>
            <a:pPr lvl="1"/>
            <a:r>
              <a:rPr lang="en-US" dirty="0"/>
              <a:t>Institutional commitment</a:t>
            </a:r>
          </a:p>
          <a:p>
            <a:pPr lvl="1"/>
            <a:r>
              <a:rPr lang="en-US" dirty="0"/>
              <a:t>Communication channels</a:t>
            </a:r>
          </a:p>
          <a:p>
            <a:pPr lvl="1"/>
            <a:r>
              <a:rPr lang="en-US" dirty="0"/>
              <a:t>Policy and processes</a:t>
            </a:r>
          </a:p>
          <a:p>
            <a:pPr lvl="1"/>
            <a:r>
              <a:rPr lang="en-US" dirty="0"/>
              <a:t>Services and tools</a:t>
            </a:r>
          </a:p>
          <a:p>
            <a:r>
              <a:rPr lang="en-US" dirty="0"/>
              <a:t>For content supporting learning, make use of quality third party content</a:t>
            </a:r>
          </a:p>
          <a:p>
            <a:pPr lvl="1"/>
            <a:r>
              <a:rPr lang="en-US" dirty="0"/>
              <a:t>Example: </a:t>
            </a:r>
            <a:r>
              <a:rPr lang="en-US" dirty="0">
                <a:hlinkClick r:id="rId3"/>
              </a:rPr>
              <a:t>W3C WAI</a:t>
            </a:r>
            <a:r>
              <a:rPr lang="en-US" dirty="0"/>
              <a:t>, </a:t>
            </a:r>
            <a:r>
              <a:rPr lang="en-US" dirty="0" err="1">
                <a:hlinkClick r:id="rId4"/>
              </a:rPr>
              <a:t>WebAIM</a:t>
            </a:r>
            <a:endParaRPr lang="en-US" dirty="0"/>
          </a:p>
        </p:txBody>
      </p:sp>
    </p:spTree>
    <p:extLst>
      <p:ext uri="{BB962C8B-B14F-4D97-AF65-F5344CB8AC3E}">
        <p14:creationId xmlns:p14="http://schemas.microsoft.com/office/powerpoint/2010/main" val="32003028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F4A1D-E2D6-934A-AF59-5A49DEEFD433}"/>
              </a:ext>
            </a:extLst>
          </p:cNvPr>
          <p:cNvSpPr>
            <a:spLocks noGrp="1"/>
          </p:cNvSpPr>
          <p:nvPr>
            <p:ph type="title" idx="4294967295"/>
          </p:nvPr>
        </p:nvSpPr>
        <p:spPr>
          <a:xfrm>
            <a:off x="585537" y="-1325563"/>
            <a:ext cx="10058400" cy="1325563"/>
          </a:xfrm>
        </p:spPr>
        <p:txBody>
          <a:bodyPr/>
          <a:lstStyle/>
          <a:p>
            <a:r>
              <a:rPr lang="en-US" dirty="0"/>
              <a:t>W3C WAI’s Accessibility Fundamentals</a:t>
            </a:r>
          </a:p>
        </p:txBody>
      </p:sp>
      <p:pic>
        <p:nvPicPr>
          <p:cNvPr id="2" name="Picture 1" descr="The W3C Web Accessibility Initiative Accessibility Fundamentals Overview page lists a set of resources introducing key accessibility concepts, including key accessibility principles, how people with disabilities use the web, and how accessibility, usability and inclusion interconnect.">
            <a:extLst>
              <a:ext uri="{FF2B5EF4-FFF2-40B4-BE49-F238E27FC236}">
                <a16:creationId xmlns:a16="http://schemas.microsoft.com/office/drawing/2014/main" id="{A6F8C67F-0D1E-6D41-A895-3F661E686057}"/>
              </a:ext>
            </a:extLst>
          </p:cNvPr>
          <p:cNvPicPr>
            <a:picLocks noChangeAspect="1"/>
          </p:cNvPicPr>
          <p:nvPr/>
        </p:nvPicPr>
        <p:blipFill>
          <a:blip r:embed="rId3"/>
          <a:stretch>
            <a:fillRect/>
          </a:stretch>
        </p:blipFill>
        <p:spPr>
          <a:xfrm>
            <a:off x="423055" y="0"/>
            <a:ext cx="11345890" cy="6858000"/>
          </a:xfrm>
          <a:prstGeom prst="rect">
            <a:avLst/>
          </a:prstGeom>
        </p:spPr>
      </p:pic>
    </p:spTree>
    <p:extLst>
      <p:ext uri="{BB962C8B-B14F-4D97-AF65-F5344CB8AC3E}">
        <p14:creationId xmlns:p14="http://schemas.microsoft.com/office/powerpoint/2010/main" val="326722079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1E9EC-6891-0647-B79D-F048BBE12184}"/>
              </a:ext>
            </a:extLst>
          </p:cNvPr>
          <p:cNvSpPr>
            <a:spLocks noGrp="1"/>
          </p:cNvSpPr>
          <p:nvPr>
            <p:ph type="title" idx="4294967295"/>
          </p:nvPr>
        </p:nvSpPr>
        <p:spPr>
          <a:xfrm>
            <a:off x="826168" y="-1325563"/>
            <a:ext cx="10058400" cy="1325563"/>
          </a:xfrm>
        </p:spPr>
        <p:txBody>
          <a:bodyPr/>
          <a:lstStyle/>
          <a:p>
            <a:r>
              <a:rPr lang="en-US" dirty="0" err="1"/>
              <a:t>WebAIM’s</a:t>
            </a:r>
            <a:r>
              <a:rPr lang="en-US" dirty="0"/>
              <a:t> WCAG 2 Checklist</a:t>
            </a:r>
          </a:p>
        </p:txBody>
      </p:sp>
      <p:pic>
        <p:nvPicPr>
          <p:cNvPr id="3" name="Picture 2" descr="WebAIM's WCAG 2 Checklist breaks down WCAG 2 into a simplified set of checks organized by WCAG principle (Perceivable, Operable, Understandable and Robust)">
            <a:extLst>
              <a:ext uri="{FF2B5EF4-FFF2-40B4-BE49-F238E27FC236}">
                <a16:creationId xmlns:a16="http://schemas.microsoft.com/office/drawing/2014/main" id="{BC89D62E-0651-0447-ABA7-84740FF2CCD8}"/>
              </a:ext>
            </a:extLst>
          </p:cNvPr>
          <p:cNvPicPr>
            <a:picLocks noChangeAspect="1"/>
          </p:cNvPicPr>
          <p:nvPr/>
        </p:nvPicPr>
        <p:blipFill>
          <a:blip r:embed="rId3"/>
          <a:stretch>
            <a:fillRect/>
          </a:stretch>
        </p:blipFill>
        <p:spPr>
          <a:xfrm>
            <a:off x="440843" y="0"/>
            <a:ext cx="11310314" cy="6858000"/>
          </a:xfrm>
          <a:prstGeom prst="rect">
            <a:avLst/>
          </a:prstGeom>
        </p:spPr>
      </p:pic>
    </p:spTree>
    <p:extLst>
      <p:ext uri="{BB962C8B-B14F-4D97-AF65-F5344CB8AC3E}">
        <p14:creationId xmlns:p14="http://schemas.microsoft.com/office/powerpoint/2010/main" val="3445835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9230-9FF4-9442-B0E6-0E34FC432FBE}"/>
              </a:ext>
            </a:extLst>
          </p:cNvPr>
          <p:cNvSpPr>
            <a:spLocks noGrp="1"/>
          </p:cNvSpPr>
          <p:nvPr>
            <p:ph type="title"/>
          </p:nvPr>
        </p:nvSpPr>
        <p:spPr/>
        <p:txBody>
          <a:bodyPr/>
          <a:lstStyle/>
          <a:p>
            <a:r>
              <a:rPr lang="en-US" dirty="0"/>
              <a:t>4. Have a plan for managing content</a:t>
            </a:r>
          </a:p>
        </p:txBody>
      </p:sp>
      <p:sp>
        <p:nvSpPr>
          <p:cNvPr id="3" name="Content Placeholder 2">
            <a:extLst>
              <a:ext uri="{FF2B5EF4-FFF2-40B4-BE49-F238E27FC236}">
                <a16:creationId xmlns:a16="http://schemas.microsoft.com/office/drawing/2014/main" id="{72BE219A-0622-B247-9DE8-BA64081AE60D}"/>
              </a:ext>
            </a:extLst>
          </p:cNvPr>
          <p:cNvSpPr>
            <a:spLocks noGrp="1"/>
          </p:cNvSpPr>
          <p:nvPr>
            <p:ph idx="1"/>
          </p:nvPr>
        </p:nvSpPr>
        <p:spPr/>
        <p:txBody>
          <a:bodyPr>
            <a:normAutofit lnSpcReduction="10000"/>
          </a:bodyPr>
          <a:lstStyle/>
          <a:p>
            <a:r>
              <a:rPr lang="en-US" dirty="0"/>
              <a:t>Identify what content’s most likely to change over time:</a:t>
            </a:r>
          </a:p>
          <a:p>
            <a:pPr lvl="1"/>
            <a:r>
              <a:rPr lang="en-US" dirty="0"/>
              <a:t>Reporting on institutional progress</a:t>
            </a:r>
          </a:p>
          <a:p>
            <a:pPr lvl="1"/>
            <a:r>
              <a:rPr lang="en-US" dirty="0"/>
              <a:t>New/updated services, tools, policy</a:t>
            </a:r>
          </a:p>
          <a:p>
            <a:pPr lvl="1"/>
            <a:r>
              <a:rPr lang="en-US" dirty="0"/>
              <a:t>Links to helpful external resources</a:t>
            </a:r>
          </a:p>
          <a:p>
            <a:pPr lvl="1"/>
            <a:r>
              <a:rPr lang="en-US" dirty="0"/>
              <a:t>Blog posts, news items, events</a:t>
            </a:r>
          </a:p>
          <a:p>
            <a:r>
              <a:rPr lang="en-US" dirty="0"/>
              <a:t>Identify and assign responsibility for reviewing and updating content</a:t>
            </a:r>
          </a:p>
        </p:txBody>
      </p:sp>
    </p:spTree>
    <p:extLst>
      <p:ext uri="{BB962C8B-B14F-4D97-AF65-F5344CB8AC3E}">
        <p14:creationId xmlns:p14="http://schemas.microsoft.com/office/powerpoint/2010/main" val="275128814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a:xfrm>
            <a:off x="848118" y="299456"/>
            <a:ext cx="10171182" cy="1325563"/>
          </a:xfrm>
        </p:spPr>
        <p:txBody>
          <a:bodyPr anchor="b">
            <a:normAutofit/>
          </a:bodyPr>
          <a:lstStyle/>
          <a:p>
            <a:r>
              <a:rPr lang="en-US" dirty="0"/>
              <a:t>Reflecting on your own experience</a:t>
            </a:r>
          </a:p>
        </p:txBody>
      </p:sp>
      <p:sp>
        <p:nvSpPr>
          <p:cNvPr id="10" name="Content Placeholder 2">
            <a:extLst>
              <a:ext uri="{FF2B5EF4-FFF2-40B4-BE49-F238E27FC236}">
                <a16:creationId xmlns:a16="http://schemas.microsoft.com/office/drawing/2014/main" id="{83013B94-437F-4E16-958E-3DBE53E6D55E}"/>
              </a:ext>
            </a:extLst>
          </p:cNvPr>
          <p:cNvSpPr>
            <a:spLocks noGrp="1"/>
          </p:cNvSpPr>
          <p:nvPr>
            <p:ph idx="1"/>
          </p:nvPr>
        </p:nvSpPr>
        <p:spPr>
          <a:xfrm>
            <a:off x="848118" y="2340244"/>
            <a:ext cx="9291562" cy="4218299"/>
          </a:xfrm>
        </p:spPr>
        <p:txBody>
          <a:bodyPr>
            <a:noAutofit/>
          </a:bodyPr>
          <a:lstStyle/>
          <a:p>
            <a:r>
              <a:rPr lang="en-US" sz="2400" dirty="0"/>
              <a:t>How does your institution’s accessibility hub compare?</a:t>
            </a:r>
          </a:p>
          <a:p>
            <a:r>
              <a:rPr lang="en-US" sz="2400" dirty="0"/>
              <a:t>What challenges do you identify or have you encountered when building an accessibility hub?</a:t>
            </a:r>
          </a:p>
          <a:p>
            <a:r>
              <a:rPr lang="en-US" sz="2400" dirty="0"/>
              <a:t>What successes have you achieved in meeting the accessibility needs of different audiences?</a:t>
            </a:r>
          </a:p>
        </p:txBody>
      </p:sp>
    </p:spTree>
    <p:extLst>
      <p:ext uri="{BB962C8B-B14F-4D97-AF65-F5344CB8AC3E}">
        <p14:creationId xmlns:p14="http://schemas.microsoft.com/office/powerpoint/2010/main" val="218245246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p:txBody>
          <a:bodyPr anchor="b">
            <a:normAutofit/>
          </a:bodyPr>
          <a:lstStyle/>
          <a:p>
            <a:r>
              <a:rPr lang="en-US" dirty="0"/>
              <a:t>Summary</a:t>
            </a:r>
          </a:p>
        </p:txBody>
      </p:sp>
      <p:sp>
        <p:nvSpPr>
          <p:cNvPr id="10" name="Content Placeholder 2">
            <a:extLst>
              <a:ext uri="{FF2B5EF4-FFF2-40B4-BE49-F238E27FC236}">
                <a16:creationId xmlns:a16="http://schemas.microsoft.com/office/drawing/2014/main" id="{83013B94-437F-4E16-958E-3DBE53E6D55E}"/>
              </a:ext>
            </a:extLst>
          </p:cNvPr>
          <p:cNvSpPr>
            <a:spLocks noGrp="1"/>
          </p:cNvSpPr>
          <p:nvPr>
            <p:ph idx="1"/>
          </p:nvPr>
        </p:nvSpPr>
        <p:spPr/>
        <p:txBody>
          <a:bodyPr>
            <a:noAutofit/>
          </a:bodyPr>
          <a:lstStyle/>
          <a:p>
            <a:r>
              <a:rPr lang="en-US" sz="2400" dirty="0"/>
              <a:t>The accessibility hub is an opportunity to help advance digital accessibility at your institution in a sustainable way, through:</a:t>
            </a:r>
          </a:p>
          <a:p>
            <a:pPr lvl="1"/>
            <a:r>
              <a:rPr lang="en-US" sz="2400" dirty="0"/>
              <a:t>Enabling communication</a:t>
            </a:r>
          </a:p>
          <a:p>
            <a:pPr lvl="1"/>
            <a:r>
              <a:rPr lang="en-US" sz="2400" dirty="0"/>
              <a:t>Providing guidance and support</a:t>
            </a:r>
          </a:p>
          <a:p>
            <a:pPr lvl="1"/>
            <a:r>
              <a:rPr lang="en-US" sz="2400" dirty="0"/>
              <a:t>Reporting progress</a:t>
            </a:r>
          </a:p>
        </p:txBody>
      </p:sp>
    </p:spTree>
    <p:extLst>
      <p:ext uri="{BB962C8B-B14F-4D97-AF65-F5344CB8AC3E}">
        <p14:creationId xmlns:p14="http://schemas.microsoft.com/office/powerpoint/2010/main" val="160036391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a:xfrm>
            <a:off x="848118" y="299456"/>
            <a:ext cx="10171182" cy="1325563"/>
          </a:xfrm>
        </p:spPr>
        <p:txBody>
          <a:bodyPr anchor="b">
            <a:normAutofit/>
          </a:bodyPr>
          <a:lstStyle/>
          <a:p>
            <a:r>
              <a:rPr lang="en-US" dirty="0"/>
              <a:t>Thank you!</a:t>
            </a:r>
          </a:p>
        </p:txBody>
      </p:sp>
      <p:sp>
        <p:nvSpPr>
          <p:cNvPr id="10" name="Content Placeholder 2">
            <a:extLst>
              <a:ext uri="{FF2B5EF4-FFF2-40B4-BE49-F238E27FC236}">
                <a16:creationId xmlns:a16="http://schemas.microsoft.com/office/drawing/2014/main" id="{83013B94-437F-4E16-958E-3DBE53E6D55E}"/>
              </a:ext>
            </a:extLst>
          </p:cNvPr>
          <p:cNvSpPr>
            <a:spLocks noGrp="1"/>
          </p:cNvSpPr>
          <p:nvPr>
            <p:ph idx="1"/>
          </p:nvPr>
        </p:nvSpPr>
        <p:spPr>
          <a:xfrm>
            <a:off x="848118" y="3978442"/>
            <a:ext cx="9291562" cy="2580101"/>
          </a:xfrm>
        </p:spPr>
        <p:txBody>
          <a:bodyPr>
            <a:noAutofit/>
          </a:bodyPr>
          <a:lstStyle/>
          <a:p>
            <a:pPr marL="0" indent="0">
              <a:buNone/>
            </a:pPr>
            <a:r>
              <a:rPr lang="en-US" sz="2400" dirty="0"/>
              <a:t>David Sloan</a:t>
            </a:r>
          </a:p>
          <a:p>
            <a:pPr marL="0" indent="0">
              <a:buNone/>
            </a:pPr>
            <a:r>
              <a:rPr lang="en-US" sz="2400" dirty="0"/>
              <a:t>Email: </a:t>
            </a:r>
            <a:r>
              <a:rPr lang="en-US" sz="2400" dirty="0" err="1"/>
              <a:t>dsloan@tpgi.com</a:t>
            </a:r>
            <a:endParaRPr lang="en-US" sz="2400" dirty="0"/>
          </a:p>
          <a:p>
            <a:pPr marL="0" indent="0">
              <a:buNone/>
            </a:pPr>
            <a:r>
              <a:rPr lang="en-US" sz="2400" dirty="0"/>
              <a:t>LinkedIn: https://</a:t>
            </a:r>
            <a:r>
              <a:rPr lang="en-US" sz="2400" dirty="0" err="1"/>
              <a:t>www.linkedin.com</a:t>
            </a:r>
            <a:r>
              <a:rPr lang="en-US" sz="2400" dirty="0"/>
              <a:t>/in/</a:t>
            </a:r>
            <a:r>
              <a:rPr lang="en-US" sz="2400" dirty="0" err="1"/>
              <a:t>sloandr</a:t>
            </a:r>
            <a:r>
              <a:rPr lang="en-US" sz="2400" dirty="0"/>
              <a:t>/</a:t>
            </a:r>
          </a:p>
          <a:p>
            <a:pPr marL="0" indent="0">
              <a:buNone/>
            </a:pPr>
            <a:r>
              <a:rPr lang="en-US" sz="2400" dirty="0"/>
              <a:t>Twitter: @</a:t>
            </a:r>
            <a:r>
              <a:rPr lang="en-US" sz="2400" dirty="0" err="1"/>
              <a:t>sloandr</a:t>
            </a:r>
            <a:endParaRPr lang="en-US" sz="2400" dirty="0"/>
          </a:p>
        </p:txBody>
      </p:sp>
    </p:spTree>
    <p:extLst>
      <p:ext uri="{BB962C8B-B14F-4D97-AF65-F5344CB8AC3E}">
        <p14:creationId xmlns:p14="http://schemas.microsoft.com/office/powerpoint/2010/main" val="3824299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a:xfrm>
            <a:off x="848118" y="299456"/>
            <a:ext cx="10171182" cy="1325563"/>
          </a:xfrm>
        </p:spPr>
        <p:txBody>
          <a:bodyPr anchor="b">
            <a:normAutofit/>
          </a:bodyPr>
          <a:lstStyle/>
          <a:p>
            <a:r>
              <a:rPr lang="en-US" dirty="0"/>
              <a:t>Your experience</a:t>
            </a:r>
          </a:p>
        </p:txBody>
      </p:sp>
      <p:sp>
        <p:nvSpPr>
          <p:cNvPr id="10" name="Content Placeholder 2">
            <a:extLst>
              <a:ext uri="{FF2B5EF4-FFF2-40B4-BE49-F238E27FC236}">
                <a16:creationId xmlns:a16="http://schemas.microsoft.com/office/drawing/2014/main" id="{83013B94-437F-4E16-958E-3DBE53E6D55E}"/>
              </a:ext>
            </a:extLst>
          </p:cNvPr>
          <p:cNvSpPr>
            <a:spLocks noGrp="1"/>
          </p:cNvSpPr>
          <p:nvPr>
            <p:ph idx="1"/>
          </p:nvPr>
        </p:nvSpPr>
        <p:spPr>
          <a:xfrm>
            <a:off x="848118" y="2340244"/>
            <a:ext cx="9291562" cy="4218299"/>
          </a:xfrm>
        </p:spPr>
        <p:txBody>
          <a:bodyPr>
            <a:noAutofit/>
          </a:bodyPr>
          <a:lstStyle/>
          <a:p>
            <a:r>
              <a:rPr lang="en-US" sz="2400" dirty="0"/>
              <a:t>Does your institution have an accessibility web site?</a:t>
            </a:r>
          </a:p>
          <a:p>
            <a:r>
              <a:rPr lang="en-US" sz="2400" dirty="0"/>
              <a:t>Who owns it?</a:t>
            </a:r>
          </a:p>
          <a:p>
            <a:r>
              <a:rPr lang="en-US" sz="2400" dirty="0"/>
              <a:t>What is its URL?</a:t>
            </a:r>
          </a:p>
          <a:p>
            <a:r>
              <a:rPr lang="en-US" sz="2400" dirty="0"/>
              <a:t>What content does it offer?</a:t>
            </a:r>
          </a:p>
        </p:txBody>
      </p:sp>
    </p:spTree>
    <p:extLst>
      <p:ext uri="{BB962C8B-B14F-4D97-AF65-F5344CB8AC3E}">
        <p14:creationId xmlns:p14="http://schemas.microsoft.com/office/powerpoint/2010/main" val="3846849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B9C28-0845-094B-848C-ABD5688D5CD5}"/>
              </a:ext>
            </a:extLst>
          </p:cNvPr>
          <p:cNvSpPr>
            <a:spLocks noGrp="1"/>
          </p:cNvSpPr>
          <p:nvPr>
            <p:ph type="title"/>
          </p:nvPr>
        </p:nvSpPr>
        <p:spPr/>
        <p:txBody>
          <a:bodyPr/>
          <a:lstStyle/>
          <a:p>
            <a:r>
              <a:rPr lang="en-US" dirty="0"/>
              <a:t>The online presence of the institution’s accessibility efforts</a:t>
            </a:r>
          </a:p>
        </p:txBody>
      </p:sp>
      <p:sp>
        <p:nvSpPr>
          <p:cNvPr id="7" name="Content Placeholder 6">
            <a:extLst>
              <a:ext uri="{FF2B5EF4-FFF2-40B4-BE49-F238E27FC236}">
                <a16:creationId xmlns:a16="http://schemas.microsoft.com/office/drawing/2014/main" id="{086C44AA-0785-8848-9095-1D4193967340}"/>
              </a:ext>
            </a:extLst>
          </p:cNvPr>
          <p:cNvSpPr>
            <a:spLocks noGrp="1"/>
          </p:cNvSpPr>
          <p:nvPr>
            <p:ph idx="1"/>
          </p:nvPr>
        </p:nvSpPr>
        <p:spPr/>
        <p:txBody>
          <a:bodyPr/>
          <a:lstStyle/>
          <a:p>
            <a:r>
              <a:rPr lang="en-US" dirty="0"/>
              <a:t>The focal point of the accessibility program — a central place for </a:t>
            </a:r>
            <a:r>
              <a:rPr lang="en-US" b="1" dirty="0"/>
              <a:t>all </a:t>
            </a:r>
            <a:r>
              <a:rPr lang="en-US" dirty="0"/>
              <a:t>stakeholders to find the information they need</a:t>
            </a:r>
          </a:p>
          <a:p>
            <a:r>
              <a:rPr lang="en-US" dirty="0"/>
              <a:t>A visible demonstration of a </a:t>
            </a:r>
            <a:r>
              <a:rPr lang="en-US" b="1" dirty="0"/>
              <a:t>shared</a:t>
            </a:r>
            <a:r>
              <a:rPr lang="en-US" dirty="0"/>
              <a:t> commitment to accessibility</a:t>
            </a:r>
          </a:p>
          <a:p>
            <a:r>
              <a:rPr lang="en-US" dirty="0"/>
              <a:t>An open communication channel focused on digital accessibility</a:t>
            </a:r>
          </a:p>
          <a:p>
            <a:r>
              <a:rPr lang="en-US" dirty="0"/>
              <a:t>A connection between digital accessibility and other related services</a:t>
            </a:r>
          </a:p>
        </p:txBody>
      </p:sp>
    </p:spTree>
    <p:extLst>
      <p:ext uri="{BB962C8B-B14F-4D97-AF65-F5344CB8AC3E}">
        <p14:creationId xmlns:p14="http://schemas.microsoft.com/office/powerpoint/2010/main" val="42666620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0CE7-3D6C-694B-8758-CF6B9D3BB8E0}"/>
              </a:ext>
            </a:extLst>
          </p:cNvPr>
          <p:cNvSpPr>
            <a:spLocks noGrp="1"/>
          </p:cNvSpPr>
          <p:nvPr>
            <p:ph type="title"/>
          </p:nvPr>
        </p:nvSpPr>
        <p:spPr/>
        <p:txBody>
          <a:bodyPr/>
          <a:lstStyle/>
          <a:p>
            <a:r>
              <a:rPr lang="en-US" dirty="0"/>
              <a:t>Accessibility statement vs accessibility hub</a:t>
            </a:r>
          </a:p>
        </p:txBody>
      </p:sp>
      <p:sp>
        <p:nvSpPr>
          <p:cNvPr id="7" name="Content Placeholder 6">
            <a:extLst>
              <a:ext uri="{FF2B5EF4-FFF2-40B4-BE49-F238E27FC236}">
                <a16:creationId xmlns:a16="http://schemas.microsoft.com/office/drawing/2014/main" id="{BFA26FEA-01BA-A14E-AEAC-023A55F52111}"/>
              </a:ext>
            </a:extLst>
          </p:cNvPr>
          <p:cNvSpPr>
            <a:spLocks noGrp="1"/>
          </p:cNvSpPr>
          <p:nvPr>
            <p:ph idx="1"/>
          </p:nvPr>
        </p:nvSpPr>
        <p:spPr>
          <a:xfrm>
            <a:off x="1066800" y="1844842"/>
            <a:ext cx="6152148" cy="5013158"/>
          </a:xfrm>
        </p:spPr>
        <p:txBody>
          <a:bodyPr>
            <a:normAutofit fontScale="85000" lnSpcReduction="20000"/>
          </a:bodyPr>
          <a:lstStyle/>
          <a:p>
            <a:r>
              <a:rPr lang="en-US" dirty="0"/>
              <a:t>An accessibility statement has more limited scope, focused on identifying and mitigating known issues:</a:t>
            </a:r>
          </a:p>
          <a:p>
            <a:pPr lvl="1"/>
            <a:r>
              <a:rPr lang="en-US" dirty="0"/>
              <a:t>What the institution is doing to improve accessibility</a:t>
            </a:r>
          </a:p>
          <a:p>
            <a:pPr lvl="1"/>
            <a:r>
              <a:rPr lang="en-US" dirty="0"/>
              <a:t>Where accessibility issues exist in a web site or digital product digital</a:t>
            </a:r>
          </a:p>
          <a:p>
            <a:pPr lvl="1"/>
            <a:r>
              <a:rPr lang="en-US" dirty="0"/>
              <a:t>How you can get in touch if you encounter an accessibility barrier</a:t>
            </a:r>
          </a:p>
          <a:p>
            <a:r>
              <a:rPr lang="en-US" dirty="0"/>
              <a:t>May be a legal requirement in some cases</a:t>
            </a:r>
          </a:p>
          <a:p>
            <a:r>
              <a:rPr lang="en-US" dirty="0">
                <a:hlinkClick r:id="rId3"/>
              </a:rPr>
              <a:t>Digital accessibility statement best practices (Disability:IN)</a:t>
            </a:r>
            <a:endParaRPr lang="en-US" dirty="0"/>
          </a:p>
          <a:p>
            <a:pPr marL="365760" lvl="1" indent="0">
              <a:buNone/>
            </a:pPr>
            <a:endParaRPr lang="en-US" dirty="0"/>
          </a:p>
          <a:p>
            <a:pPr marL="0" indent="0">
              <a:buNone/>
            </a:pPr>
            <a:endParaRPr lang="en-US" dirty="0"/>
          </a:p>
        </p:txBody>
      </p:sp>
      <p:pic>
        <p:nvPicPr>
          <p:cNvPr id="4" name="Picture 3" descr="Disability:IN Digital Accessibility Statement Best Practices">
            <a:hlinkClick r:id="rId3"/>
            <a:extLst>
              <a:ext uri="{FF2B5EF4-FFF2-40B4-BE49-F238E27FC236}">
                <a16:creationId xmlns:a16="http://schemas.microsoft.com/office/drawing/2014/main" id="{5D117C4A-D479-8B43-8D2C-B3DBA30E4938}"/>
              </a:ext>
            </a:extLst>
          </p:cNvPr>
          <p:cNvPicPr>
            <a:picLocks noChangeAspect="1"/>
          </p:cNvPicPr>
          <p:nvPr/>
        </p:nvPicPr>
        <p:blipFill>
          <a:blip r:embed="rId4"/>
          <a:stretch>
            <a:fillRect/>
          </a:stretch>
        </p:blipFill>
        <p:spPr>
          <a:xfrm>
            <a:off x="7366000" y="2487706"/>
            <a:ext cx="4561713" cy="2971800"/>
          </a:xfrm>
          <a:prstGeom prst="rect">
            <a:avLst/>
          </a:prstGeom>
          <a:ln>
            <a:solidFill>
              <a:schemeClr val="accent1">
                <a:lumMod val="25000"/>
              </a:schemeClr>
            </a:solidFill>
          </a:ln>
        </p:spPr>
      </p:pic>
    </p:spTree>
    <p:extLst>
      <p:ext uri="{BB962C8B-B14F-4D97-AF65-F5344CB8AC3E}">
        <p14:creationId xmlns:p14="http://schemas.microsoft.com/office/powerpoint/2010/main" val="1108636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33729-0D0B-E748-B7D2-00D4A4C18C90}"/>
              </a:ext>
            </a:extLst>
          </p:cNvPr>
          <p:cNvSpPr>
            <a:spLocks noGrp="1"/>
          </p:cNvSpPr>
          <p:nvPr>
            <p:ph type="title" idx="4294967295"/>
          </p:nvPr>
        </p:nvSpPr>
        <p:spPr>
          <a:xfrm>
            <a:off x="1066800" y="-1325563"/>
            <a:ext cx="10058400" cy="1325563"/>
          </a:xfrm>
        </p:spPr>
        <p:txBody>
          <a:bodyPr/>
          <a:lstStyle/>
          <a:p>
            <a:r>
              <a:rPr lang="en-US" dirty="0"/>
              <a:t>The University of Dundee’s accessibility statement</a:t>
            </a:r>
          </a:p>
        </p:txBody>
      </p:sp>
      <p:pic>
        <p:nvPicPr>
          <p:cNvPr id="2" name="Picture 1" descr="The University of Dundee's Accessibility Statement includes a section on Using this website, outlining accessibility support for the site, and a How accessible this web site section listing known accessibility problems.">
            <a:extLst>
              <a:ext uri="{FF2B5EF4-FFF2-40B4-BE49-F238E27FC236}">
                <a16:creationId xmlns:a16="http://schemas.microsoft.com/office/drawing/2014/main" id="{119BB008-5081-D445-B48F-0109E8B6125B}"/>
              </a:ext>
            </a:extLst>
          </p:cNvPr>
          <p:cNvPicPr>
            <a:picLocks noChangeAspect="1"/>
          </p:cNvPicPr>
          <p:nvPr/>
        </p:nvPicPr>
        <p:blipFill>
          <a:blip r:embed="rId3"/>
          <a:stretch>
            <a:fillRect/>
          </a:stretch>
        </p:blipFill>
        <p:spPr>
          <a:xfrm>
            <a:off x="424443" y="0"/>
            <a:ext cx="11343114" cy="6858000"/>
          </a:xfrm>
          <a:prstGeom prst="rect">
            <a:avLst/>
          </a:prstGeom>
        </p:spPr>
      </p:pic>
    </p:spTree>
    <p:extLst>
      <p:ext uri="{BB962C8B-B14F-4D97-AF65-F5344CB8AC3E}">
        <p14:creationId xmlns:p14="http://schemas.microsoft.com/office/powerpoint/2010/main" val="252847433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0CE7-3D6C-694B-8758-CF6B9D3BB8E0}"/>
              </a:ext>
            </a:extLst>
          </p:cNvPr>
          <p:cNvSpPr>
            <a:spLocks noGrp="1"/>
          </p:cNvSpPr>
          <p:nvPr>
            <p:ph type="title"/>
          </p:nvPr>
        </p:nvSpPr>
        <p:spPr/>
        <p:txBody>
          <a:bodyPr/>
          <a:lstStyle/>
          <a:p>
            <a:r>
              <a:rPr lang="en-US" dirty="0"/>
              <a:t>The hub’s primary audiences and their needs</a:t>
            </a:r>
          </a:p>
        </p:txBody>
      </p:sp>
      <p:sp>
        <p:nvSpPr>
          <p:cNvPr id="7" name="Content Placeholder 6">
            <a:extLst>
              <a:ext uri="{FF2B5EF4-FFF2-40B4-BE49-F238E27FC236}">
                <a16:creationId xmlns:a16="http://schemas.microsoft.com/office/drawing/2014/main" id="{BFA26FEA-01BA-A14E-AEAC-023A55F52111}"/>
              </a:ext>
            </a:extLst>
          </p:cNvPr>
          <p:cNvSpPr>
            <a:spLocks noGrp="1"/>
          </p:cNvSpPr>
          <p:nvPr>
            <p:ph idx="1"/>
          </p:nvPr>
        </p:nvSpPr>
        <p:spPr/>
        <p:txBody>
          <a:bodyPr>
            <a:normAutofit fontScale="92500" lnSpcReduction="10000"/>
          </a:bodyPr>
          <a:lstStyle/>
          <a:p>
            <a:r>
              <a:rPr lang="en-US" dirty="0"/>
              <a:t>Faculty: “I need help providing accessible learning resources”</a:t>
            </a:r>
          </a:p>
          <a:p>
            <a:r>
              <a:rPr lang="en-US" dirty="0"/>
              <a:t>Staff: “I need help creating accessible web sites, documents and media”</a:t>
            </a:r>
          </a:p>
          <a:p>
            <a:r>
              <a:rPr lang="en-US" dirty="0"/>
              <a:t>Current employees and students with disabilities: “I need to know what to do if I encounter digital accessibility barriers”</a:t>
            </a:r>
          </a:p>
          <a:p>
            <a:r>
              <a:rPr lang="en-US" dirty="0"/>
              <a:t>Prospective employees and students with disabilities: “I need to see evidence this institution is committed to digital accessibility”</a:t>
            </a:r>
          </a:p>
          <a:p>
            <a:r>
              <a:rPr lang="en-US" dirty="0"/>
              <a:t>Vendors: “I need to know what accessibility requirements exist in the institution’s procurement policy”</a:t>
            </a:r>
          </a:p>
          <a:p>
            <a:pPr marL="0" indent="0">
              <a:buNone/>
            </a:pPr>
            <a:endParaRPr lang="en-US" dirty="0"/>
          </a:p>
        </p:txBody>
      </p:sp>
    </p:spTree>
    <p:extLst>
      <p:ext uri="{BB962C8B-B14F-4D97-AF65-F5344CB8AC3E}">
        <p14:creationId xmlns:p14="http://schemas.microsoft.com/office/powerpoint/2010/main" val="34653006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Meeting the needs of the accessibility hub’s audiences</a:t>
            </a:r>
          </a:p>
        </p:txBody>
      </p:sp>
      <p:sp>
        <p:nvSpPr>
          <p:cNvPr id="6" name="Content Placeholder 5"/>
          <p:cNvSpPr>
            <a:spLocks noGrp="1"/>
          </p:cNvSpPr>
          <p:nvPr>
            <p:ph sz="quarter" idx="11"/>
          </p:nvPr>
        </p:nvSpPr>
        <p:spPr/>
        <p:txBody>
          <a:bodyPr/>
          <a:lstStyle/>
          <a:p>
            <a:endParaRPr lang="en-US"/>
          </a:p>
        </p:txBody>
      </p:sp>
    </p:spTree>
    <p:extLst>
      <p:ext uri="{BB962C8B-B14F-4D97-AF65-F5344CB8AC3E}">
        <p14:creationId xmlns:p14="http://schemas.microsoft.com/office/powerpoint/2010/main" val="479785402"/>
      </p:ext>
    </p:extLst>
  </p:cSld>
  <p:clrMapOvr>
    <a:masterClrMapping/>
  </p:clrMapOvr>
  <p:transition>
    <p:fade/>
  </p:transition>
</p:sld>
</file>

<file path=ppt/theme/theme1.xml><?xml version="1.0" encoding="utf-8"?>
<a:theme xmlns:a="http://schemas.openxmlformats.org/drawingml/2006/main" name="Office Theme">
  <a:themeElements>
    <a:clrScheme name="TPG Colors">
      <a:dk1>
        <a:srgbClr val="1C75BC"/>
      </a:dk1>
      <a:lt1>
        <a:srgbClr val="FFFFFF"/>
      </a:lt1>
      <a:dk2>
        <a:srgbClr val="666666"/>
      </a:dk2>
      <a:lt2>
        <a:srgbClr val="FCB316"/>
      </a:lt2>
      <a:accent1>
        <a:srgbClr val="DFDFDF"/>
      </a:accent1>
      <a:accent2>
        <a:srgbClr val="DA1640"/>
      </a:accent2>
      <a:accent3>
        <a:srgbClr val="20B74A"/>
      </a:accent3>
      <a:accent4>
        <a:srgbClr val="46BFCE"/>
      </a:accent4>
      <a:accent5>
        <a:srgbClr val="8F2653"/>
      </a:accent5>
      <a:accent6>
        <a:srgbClr val="148790"/>
      </a:accent6>
      <a:hlink>
        <a:srgbClr val="1C75BC"/>
      </a:hlink>
      <a:folHlink>
        <a:srgbClr val="6239B4"/>
      </a:folHlink>
    </a:clrScheme>
    <a:fontScheme name="TPG Font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Real New template TPGi (002)  -  Read-Only" id="{3A9E05F6-C963-4FDF-A049-A7878B522062}" vid="{E839ECBB-1FC0-4F1E-B943-1FB4B6E53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12035</TotalTime>
  <Words>1962</Words>
  <Application>Microsoft Macintosh PowerPoint</Application>
  <PresentationFormat>Widescreen</PresentationFormat>
  <Paragraphs>218</Paragraphs>
  <Slides>38</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HGGothicE</vt:lpstr>
      <vt:lpstr>Arial</vt:lpstr>
      <vt:lpstr>Calibri</vt:lpstr>
      <vt:lpstr>Courier New</vt:lpstr>
      <vt:lpstr>Helvetica</vt:lpstr>
      <vt:lpstr>Open Sans</vt:lpstr>
      <vt:lpstr>Wingdings</vt:lpstr>
      <vt:lpstr>Office Theme</vt:lpstr>
      <vt:lpstr>The online accessibility hub: What makes a great institutional accessibility website?</vt:lpstr>
      <vt:lpstr>Goals of this session</vt:lpstr>
      <vt:lpstr>What is an accessibility hub?</vt:lpstr>
      <vt:lpstr>Your experience</vt:lpstr>
      <vt:lpstr>The online presence of the institution’s accessibility efforts</vt:lpstr>
      <vt:lpstr>Accessibility statement vs accessibility hub</vt:lpstr>
      <vt:lpstr>The University of Dundee’s accessibility statement</vt:lpstr>
      <vt:lpstr>The hub’s primary audiences and their needs</vt:lpstr>
      <vt:lpstr>Meeting the needs of the accessibility hub’s audiences</vt:lpstr>
      <vt:lpstr>Introduce the institution’s accessibility program/initiative</vt:lpstr>
      <vt:lpstr>CU Boulder’s commitment to accessibility</vt:lpstr>
      <vt:lpstr>Provide ways to ask for accessibility help and report issues</vt:lpstr>
      <vt:lpstr>University of Nevada at Reno’s Accessibility Assistance options</vt:lpstr>
      <vt:lpstr>Help content providers evaluate accessibility of their content</vt:lpstr>
      <vt:lpstr>Penn State’s support for testing and triage</vt:lpstr>
      <vt:lpstr>University of Maine’s introduction to Equally Effective Alternate Access Plans</vt:lpstr>
      <vt:lpstr>Help people create accessible content</vt:lpstr>
      <vt:lpstr>University of Arizona’s Inclusive Teaching and Accessibility Strategies</vt:lpstr>
      <vt:lpstr>List support services for content providers</vt:lpstr>
      <vt:lpstr>Harvard University’s training resources</vt:lpstr>
      <vt:lpstr>Support digital resource procurement</vt:lpstr>
      <vt:lpstr>University of Washington’s procurement guidance</vt:lpstr>
      <vt:lpstr>Promote the institution as an inclusive place to work or study</vt:lpstr>
      <vt:lpstr>Arizona State University’s accessibility information for future students</vt:lpstr>
      <vt:lpstr>Policy, process and governance</vt:lpstr>
      <vt:lpstr>University of Nevada at Reno’s list of people and committees supporting accessibility</vt:lpstr>
      <vt:lpstr>University of Washington’s accessibility progress and plans</vt:lpstr>
      <vt:lpstr>Strategy for building your accessibility hub</vt:lpstr>
      <vt:lpstr>Key priorities for building the hub</vt:lpstr>
      <vt:lpstr>1. Make the hub easy to find</vt:lpstr>
      <vt:lpstr>2. Make content easy to find and follow</vt:lpstr>
      <vt:lpstr>3. Prioritize institution-specific content</vt:lpstr>
      <vt:lpstr>W3C WAI’s Accessibility Fundamentals</vt:lpstr>
      <vt:lpstr>WebAIM’s WCAG 2 Checklist</vt:lpstr>
      <vt:lpstr>4. Have a plan for managing content</vt:lpstr>
      <vt:lpstr>Reflecting on your own experience</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Here</dc:title>
  <dc:creator>David Sloan</dc:creator>
  <cp:lastModifiedBy>David Sloan</cp:lastModifiedBy>
  <cp:revision>37</cp:revision>
  <dcterms:created xsi:type="dcterms:W3CDTF">2021-10-25T16:00:40Z</dcterms:created>
  <dcterms:modified xsi:type="dcterms:W3CDTF">2021-11-17T17:57:25Z</dcterms:modified>
</cp:coreProperties>
</file>