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99" r:id="rId2"/>
    <p:sldId id="318" r:id="rId3"/>
    <p:sldId id="338" r:id="rId4"/>
    <p:sldId id="463" r:id="rId5"/>
    <p:sldId id="511" r:id="rId6"/>
    <p:sldId id="460" r:id="rId7"/>
    <p:sldId id="477" r:id="rId8"/>
    <p:sldId id="533" r:id="rId9"/>
    <p:sldId id="534" r:id="rId10"/>
    <p:sldId id="536" r:id="rId11"/>
    <p:sldId id="469" r:id="rId12"/>
    <p:sldId id="407" r:id="rId13"/>
    <p:sldId id="408" r:id="rId14"/>
    <p:sldId id="532" r:id="rId15"/>
    <p:sldId id="530" r:id="rId16"/>
    <p:sldId id="535" r:id="rId17"/>
    <p:sldId id="465" r:id="rId18"/>
    <p:sldId id="521" r:id="rId19"/>
    <p:sldId id="523" r:id="rId20"/>
    <p:sldId id="466" r:id="rId21"/>
    <p:sldId id="467" r:id="rId22"/>
    <p:sldId id="473" r:id="rId23"/>
    <p:sldId id="525" r:id="rId24"/>
    <p:sldId id="471" r:id="rId25"/>
    <p:sldId id="526" r:id="rId26"/>
    <p:sldId id="524" r:id="rId27"/>
    <p:sldId id="527" r:id="rId28"/>
    <p:sldId id="529" r:id="rId29"/>
    <p:sldId id="528" r:id="rId30"/>
    <p:sldId id="531" r:id="rId31"/>
    <p:sldId id="519" r:id="rId32"/>
    <p:sldId id="520" r:id="rId33"/>
    <p:sldId id="499" r:id="rId34"/>
    <p:sldId id="35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91AA5877-36EB-384A-8A15-05BAC51427C2}">
          <p14:sldIdLst>
            <p14:sldId id="299"/>
            <p14:sldId id="318"/>
          </p14:sldIdLst>
        </p14:section>
        <p14:section name="Why involve people with disability in UX research" id="{7DDD7567-97FF-8449-9842-8708D12C26EE}">
          <p14:sldIdLst>
            <p14:sldId id="338"/>
            <p14:sldId id="463"/>
            <p14:sldId id="511"/>
            <p14:sldId id="460"/>
            <p14:sldId id="477"/>
            <p14:sldId id="533"/>
          </p14:sldIdLst>
        </p14:section>
        <p14:section name="User research in an inclusive design process" id="{42D7E20A-DF05-0E4D-B63A-15FDDF2902A4}">
          <p14:sldIdLst>
            <p14:sldId id="534"/>
            <p14:sldId id="536"/>
            <p14:sldId id="469"/>
            <p14:sldId id="407"/>
            <p14:sldId id="408"/>
            <p14:sldId id="532"/>
            <p14:sldId id="530"/>
          </p14:sldIdLst>
        </p14:section>
        <p14:section name="Addressing the challenges of conducting user research with people with disabilities" id="{5CF720AE-4E88-B14C-8035-7512D903DA28}">
          <p14:sldIdLst>
            <p14:sldId id="535"/>
            <p14:sldId id="465"/>
            <p14:sldId id="521"/>
            <p14:sldId id="523"/>
            <p14:sldId id="466"/>
            <p14:sldId id="467"/>
            <p14:sldId id="473"/>
            <p14:sldId id="525"/>
            <p14:sldId id="471"/>
            <p14:sldId id="526"/>
            <p14:sldId id="524"/>
            <p14:sldId id="527"/>
            <p14:sldId id="529"/>
            <p14:sldId id="528"/>
            <p14:sldId id="531"/>
          </p14:sldIdLst>
        </p14:section>
        <p14:section name="Further reading and wrap-up" id="{E6097FBA-639C-8F45-84E8-095894811BCC}">
          <p14:sldIdLst>
            <p14:sldId id="519"/>
            <p14:sldId id="520"/>
            <p14:sldId id="499"/>
            <p14:sldId id="3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Travis Brown" initials="TB" lastIdx="14" clrIdx="6">
    <p:extLst>
      <p:ext uri="{19B8F6BF-5375-455C-9EA6-DF929625EA0E}">
        <p15:presenceInfo xmlns:p15="http://schemas.microsoft.com/office/powerpoint/2012/main" userId="S::tbrown@tpgi.com::b4a28253-2f7f-4f55-a8bc-05cd32e81a84" providerId="AD"/>
      </p:ext>
    </p:extLst>
  </p:cmAuthor>
  <p:cmAuthor id="1" name="Matt Feldman" initials="MF" lastIdx="1" clrIdx="0"/>
  <p:cmAuthor id="8" name="Brad Henry" initials="BH" lastIdx="4" clrIdx="7">
    <p:extLst>
      <p:ext uri="{19B8F6BF-5375-455C-9EA6-DF929625EA0E}">
        <p15:presenceInfo xmlns:p15="http://schemas.microsoft.com/office/powerpoint/2012/main" userId="S::bhenry@paciellogroup.onmicrosoft.com::4c2f4af8-75e4-4a56-bfc5-8095413d36a6" providerId="AD"/>
      </p:ext>
    </p:extLst>
  </p:cmAuthor>
  <p:cmAuthor id="2" name="Matt Feldman" initials="MF [2]" lastIdx="1" clrIdx="1"/>
  <p:cmAuthor id="3" name="Matt Feldman" initials="MF [3]" lastIdx="1" clrIdx="2"/>
  <p:cmAuthor id="4" name="Marissa Sapega" initials="MS" lastIdx="1" clrIdx="3">
    <p:extLst>
      <p:ext uri="{19B8F6BF-5375-455C-9EA6-DF929625EA0E}">
        <p15:presenceInfo xmlns:p15="http://schemas.microsoft.com/office/powerpoint/2012/main" userId="S::msapega@paciellogroup.onmicrosoft.com::2e4a50be-ddbe-47b0-91e7-d802e67350d0" providerId="AD"/>
      </p:ext>
    </p:extLst>
  </p:cmAuthor>
  <p:cmAuthor id="5" name="Marissa Sapega" initials="MS [2]" lastIdx="1" clrIdx="4">
    <p:extLst>
      <p:ext uri="{19B8F6BF-5375-455C-9EA6-DF929625EA0E}">
        <p15:presenceInfo xmlns:p15="http://schemas.microsoft.com/office/powerpoint/2012/main" userId="S::msapega@tpgi.com::0ec66201-f55b-4757-8792-6d236d6d6d24" providerId="AD"/>
      </p:ext>
    </p:extLst>
  </p:cmAuthor>
  <p:cmAuthor id="6" name="Hans Hillen" initials="HH" lastIdx="9" clrIdx="5">
    <p:extLst>
      <p:ext uri="{19B8F6BF-5375-455C-9EA6-DF929625EA0E}">
        <p15:presenceInfo xmlns:p15="http://schemas.microsoft.com/office/powerpoint/2012/main" userId="S::hhillen@tpgi.com::9f5ea6c4-68ba-48e2-baa1-68285eca040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317"/>
    <a:srgbClr val="941100"/>
    <a:srgbClr val="000000"/>
    <a:srgbClr val="31A2F1"/>
    <a:srgbClr val="6239B4"/>
    <a:srgbClr val="208FEA"/>
    <a:srgbClr val="272727"/>
    <a:srgbClr val="1A1A1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82" autoAdjust="0"/>
    <p:restoredTop sz="67767" autoAdjust="0"/>
  </p:normalViewPr>
  <p:slideViewPr>
    <p:cSldViewPr snapToGrid="0" showGuides="1">
      <p:cViewPr varScale="1">
        <p:scale>
          <a:sx n="81" d="100"/>
          <a:sy n="81" d="100"/>
        </p:scale>
        <p:origin x="1080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103" d="100"/>
          <a:sy n="103" d="100"/>
        </p:scale>
        <p:origin x="33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488D9-06FB-6543-BBFF-1738237CD9EF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55CA1-8AB9-7F4B-8B56-30FA76A04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9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2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57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71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11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40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27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68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83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520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127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3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07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980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96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08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69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28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80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32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32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66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5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604AE5-A136-DA44-A46E-C337DF104A8B}"/>
              </a:ext>
            </a:extLst>
          </p:cNvPr>
          <p:cNvSpPr/>
          <p:nvPr userDrawn="1"/>
        </p:nvSpPr>
        <p:spPr>
          <a:xfrm>
            <a:off x="228600" y="4518824"/>
            <a:ext cx="9624060" cy="2064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Not a template – use this for logos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B44B3CF-68FA-D34B-AAEF-5E736E5481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73622" y="2313932"/>
            <a:ext cx="4648200" cy="17907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47C90F4-6E24-8A43-956D-866A6E1BBC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583" y="4789525"/>
            <a:ext cx="3421140" cy="131798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CFE4A18-253C-234C-846C-97A26FDBE56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3840" y="2104880"/>
            <a:ext cx="4648200" cy="17907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E30D27E-1AB1-9840-8A73-C62C8F02835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54020" y="2888553"/>
            <a:ext cx="1905000" cy="1905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8138D33-974F-1147-AD4E-A5B61417447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06484" y="4928652"/>
            <a:ext cx="39751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55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1" y="1167419"/>
            <a:ext cx="5138465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0999" y="5105436"/>
            <a:ext cx="3345656" cy="369459"/>
          </a:xfrm>
        </p:spPr>
        <p:txBody>
          <a:bodyPr>
            <a:normAutofit/>
          </a:bodyPr>
          <a:lstStyle>
            <a:lvl1pPr marL="0" indent="0" algn="r">
              <a:buNone/>
              <a:defRPr sz="15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>
            <a:off x="-1" y="4730513"/>
            <a:ext cx="5806656" cy="83677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60999" y="5541541"/>
            <a:ext cx="3345656" cy="4222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A445F694-BA73-DA4F-9DF6-1B37520575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D3FE8917-ED19-0B41-911F-AF0EA731E7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41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7B3AAA52-2219-3A4E-963F-FE7E434899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3507D84-A691-5743-BDA3-2A405961D2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06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4789990" cy="3922136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169307" y="2254827"/>
            <a:ext cx="4955894" cy="3922136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EDB861A-AA5E-454A-A41D-D4824C8847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8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2353583"/>
            <a:ext cx="5159829" cy="1565275"/>
          </a:xfrm>
        </p:spPr>
        <p:txBody>
          <a:bodyPr/>
          <a:lstStyle>
            <a:lvl1pPr>
              <a:defRPr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F90B608-39F4-8C4A-ADEF-6FA5EF5542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9022" y="-1795043"/>
            <a:ext cx="5617269" cy="10448086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5A710E25-E809-7243-9D58-76156D7B14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84343" y="4618041"/>
            <a:ext cx="4572000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669678ED-4BE6-5B40-B90A-F1DCBF910A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4343" y="5132643"/>
            <a:ext cx="4572000" cy="422275"/>
          </a:xfrm>
        </p:spPr>
        <p:txBody>
          <a:bodyPr>
            <a:normAutofit/>
          </a:bodyPr>
          <a:lstStyle>
            <a:lvl1pPr marL="0" indent="0">
              <a:buNone/>
              <a:defRPr sz="1200" b="0" i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14B5255-FF06-BD4C-8536-329CCB1425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4342" y="846671"/>
            <a:ext cx="3911557" cy="150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9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36576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73152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09728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146304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5pPr>
          </a:lstStyle>
          <a:p>
            <a:pPr lvl="0"/>
            <a:r>
              <a:rPr lang="en-US" dirty="0"/>
              <a:t>&lt;code examples&gt;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EEFD1BD-01CC-4A4A-B6E4-2A6AA57D2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25E4F7E-9D5C-0647-AE44-C114E20D4B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68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4102100" cy="32432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3600" y="622300"/>
            <a:ext cx="5168900" cy="6235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[Picture]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DC8AF6E-0E05-D04A-B789-036B46D4B7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51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5012956" cy="32432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3344" y="1019068"/>
            <a:ext cx="8208144" cy="473618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5E4C5EC-1910-DC4A-A86C-CB00410056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5012956" cy="32432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3344" y="1019068"/>
            <a:ext cx="8208144" cy="473618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560440" y="1297858"/>
            <a:ext cx="6248317" cy="3923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1C00D4A-D1BD-AF42-B4FC-1EE62FC10E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3 (Rep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296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10450" y="257174"/>
            <a:ext cx="3619500" cy="271065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[Picture]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284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3699667"/>
            <a:ext cx="9950450" cy="2574133"/>
          </a:xfrm>
        </p:spPr>
        <p:txBody>
          <a:bodyPr numCol="3" spcCol="914400">
            <a:normAutofit/>
          </a:bodyPr>
          <a:lstStyle>
            <a:lvl1pPr marL="0" indent="0">
              <a:buNone/>
              <a:defRPr sz="120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991B888-F47E-0947-8A3D-082607618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91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3 (Present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79500" y="3699667"/>
            <a:ext cx="9950450" cy="25741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296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10450" y="257174"/>
            <a:ext cx="3619500" cy="271065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[Picture]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284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F2D4436-44AE-3143-AC2B-11CA662B48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49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002" y="262989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16" y="1494960"/>
            <a:ext cx="2220278" cy="4570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590" y="1494959"/>
            <a:ext cx="2220278" cy="45701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42" y="1494958"/>
            <a:ext cx="2220278" cy="45701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762642" y="6149339"/>
            <a:ext cx="2244921" cy="4254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/>
            </a:lvl1pPr>
            <a:lvl2pPr marL="365760" indent="0">
              <a:buNone/>
              <a:defRPr sz="1200"/>
            </a:lvl2pPr>
            <a:lvl3pPr marL="731520" indent="0">
              <a:buNone/>
              <a:defRPr sz="1200"/>
            </a:lvl3pPr>
            <a:lvl4pPr marL="1097280" indent="0">
              <a:buNone/>
              <a:defRPr sz="1200"/>
            </a:lvl4pPr>
            <a:lvl5pPr marL="1463040" indent="0">
              <a:buNone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4585473" y="6149339"/>
            <a:ext cx="2244921" cy="4254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/>
            </a:lvl1pPr>
            <a:lvl2pPr marL="365760" indent="0">
              <a:buNone/>
              <a:defRPr sz="1200"/>
            </a:lvl2pPr>
            <a:lvl3pPr marL="731520" indent="0">
              <a:buNone/>
              <a:defRPr sz="1200"/>
            </a:lvl3pPr>
            <a:lvl4pPr marL="1097280" indent="0">
              <a:buNone/>
              <a:defRPr sz="1200"/>
            </a:lvl4pPr>
            <a:lvl5pPr marL="1463040" indent="0">
              <a:buNone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2"/>
          </p:nvPr>
        </p:nvSpPr>
        <p:spPr>
          <a:xfrm>
            <a:off x="7408304" y="6149339"/>
            <a:ext cx="2244921" cy="4254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/>
            </a:lvl1pPr>
            <a:lvl2pPr marL="365760" indent="0">
              <a:buNone/>
              <a:defRPr sz="1200"/>
            </a:lvl2pPr>
            <a:lvl3pPr marL="731520" indent="0">
              <a:buNone/>
              <a:defRPr sz="1200"/>
            </a:lvl3pPr>
            <a:lvl4pPr marL="1097280" indent="0">
              <a:buNone/>
              <a:defRPr sz="1200"/>
            </a:lvl4pPr>
            <a:lvl5pPr marL="1463040" indent="0">
              <a:buNone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3B0ADFC-3D37-784D-B8C8-785BAA79AC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9900" y="1830783"/>
            <a:ext cx="3683000" cy="40854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92868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80" y="1666600"/>
            <a:ext cx="7573300" cy="436987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F8ABB40-865E-6D49-BA81-834ADEBCCA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732295" y="1894952"/>
            <a:ext cx="4044969" cy="40854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6814" y="0"/>
            <a:ext cx="9950450" cy="1085492"/>
          </a:xfrm>
        </p:spPr>
        <p:txBody>
          <a:bodyPr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456" y="1283368"/>
            <a:ext cx="9399451" cy="542357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BDA3DA9-D2A9-D643-9D42-89F6D55D75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0775" y="82896"/>
            <a:ext cx="9950450" cy="1085492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479" y="1568796"/>
            <a:ext cx="8693954" cy="50165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1D42EDF-A695-0948-9D50-066248D12A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67419"/>
            <a:ext cx="423779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4810325"/>
            <a:ext cx="12192000" cy="20476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716068" y="0"/>
            <a:ext cx="3504378" cy="5625296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421275" y="1624205"/>
            <a:ext cx="6298092" cy="4001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7" y="1433191"/>
            <a:ext cx="8048625" cy="4748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92868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78" y="1578768"/>
            <a:ext cx="8892044" cy="51308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F0533F9-A4C1-AF4D-971C-116D4F51B5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92700" y="4629151"/>
            <a:ext cx="7608888" cy="571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</a:t>
            </a:r>
            <a:r>
              <a:rPr lang="en-US"/>
              <a:t>section detail]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86E8904-F15F-B945-BDC2-D21920DF9E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61DF40ED-86D1-4749-AD07-C8312CA6A7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395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[Project Timeline]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4880767"/>
            <a:ext cx="2895600" cy="1532733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A514D-6182-4329-9E1C-FC829807723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79500" y="4392721"/>
            <a:ext cx="2895600" cy="445980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1" i="0" cap="none" baseline="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[Month ‘00]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9500" y="21209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 Placeholder]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66044CB-2B1D-5B47-B8AC-67E61A8C46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529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389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395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[Project Timeline]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4880767"/>
            <a:ext cx="2895600" cy="1532733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A514D-6182-4329-9E1C-FC829807723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79500" y="4392721"/>
            <a:ext cx="2895600" cy="445980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[Month ‘00]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9500" y="21209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 Placeholder]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3892550"/>
            <a:ext cx="121920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7A12A13-9C2B-8845-AFF8-FBB8F6AA5B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3429000"/>
            <a:ext cx="4102100" cy="2747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585027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1A1F2BD8-B17D-4C47-BCFB-F86D2036E6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-60961"/>
            <a:ext cx="6156960" cy="6992983"/>
          </a:xfrm>
          <a:ln w="635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[Screenshot </a:t>
            </a:r>
            <a:r>
              <a:rPr lang="en-US" dirty="0"/>
              <a:t>/ </a:t>
            </a:r>
            <a:r>
              <a:rPr lang="en-US"/>
              <a:t>large picture]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1EC6F63-E3D5-9140-9893-1635237DEC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499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1132464"/>
            <a:ext cx="41021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3429000"/>
            <a:ext cx="4102100" cy="274796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585027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-60961"/>
            <a:ext cx="6156960" cy="6992983"/>
          </a:xfrm>
          <a:ln w="6350">
            <a:solidFill>
              <a:schemeClr val="tx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[Screenshot </a:t>
            </a:r>
            <a:r>
              <a:rPr lang="en-US" dirty="0"/>
              <a:t>/ </a:t>
            </a:r>
            <a:r>
              <a:rPr lang="en-US"/>
              <a:t>large picture]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97880CF-5688-4343-9670-F2C4C1D4B7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212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118" y="299456"/>
            <a:ext cx="10171182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</a:t>
            </a:r>
            <a:r>
              <a:rPr lang="en-US" dirty="0"/>
              <a:t>to edit Master </a:t>
            </a:r>
            <a:r>
              <a:rPr lang="en-US"/>
              <a:t>title style]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118" y="2340245"/>
            <a:ext cx="10403657" cy="3852216"/>
          </a:xfrm>
        </p:spPr>
        <p:txBody>
          <a:bodyPr>
            <a:normAutofit/>
          </a:bodyPr>
          <a:lstStyle>
            <a:lvl1pPr marL="36576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1pPr>
            <a:lvl2pPr marL="73152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2pPr>
            <a:lvl3pPr marL="109728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3pPr>
            <a:lvl4pPr marL="146304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4pPr>
            <a:lvl5pPr marL="1828800" indent="-365760">
              <a:buClr>
                <a:schemeClr val="bg1"/>
              </a:buClr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903108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EE09EF7B-C049-8E47-BA30-CC787C41C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004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4FDDAE-A0EC-49C9-B178-2C07AFAD2282}"/>
              </a:ext>
            </a:extLst>
          </p:cNvPr>
          <p:cNvSpPr/>
          <p:nvPr userDrawn="1"/>
        </p:nvSpPr>
        <p:spPr>
          <a:xfrm rot="956757">
            <a:off x="4541663" y="-2135007"/>
            <a:ext cx="9448800" cy="944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 userDrawn="1"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313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>
            <a:lvl1pPr>
              <a:lnSpc>
                <a:spcPct val="150000"/>
              </a:lnSpc>
              <a:spcBef>
                <a:spcPts val="600"/>
              </a:spcBef>
              <a:defRPr/>
            </a:lvl1pPr>
            <a:lvl2pPr>
              <a:lnSpc>
                <a:spcPct val="150000"/>
              </a:lnSpc>
              <a:spcBef>
                <a:spcPts val="600"/>
              </a:spcBef>
              <a:defRPr/>
            </a:lvl2pPr>
            <a:lvl3pPr>
              <a:lnSpc>
                <a:spcPct val="150000"/>
              </a:lnSpc>
              <a:spcBef>
                <a:spcPts val="600"/>
              </a:spcBef>
              <a:defRPr/>
            </a:lvl3pPr>
            <a:lvl4pPr>
              <a:lnSpc>
                <a:spcPct val="150000"/>
              </a:lnSpc>
              <a:spcBef>
                <a:spcPts val="600"/>
              </a:spcBef>
              <a:defRPr/>
            </a:lvl4pPr>
            <a:lvl5pPr>
              <a:lnSpc>
                <a:spcPct val="15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F21F96-5A43-415F-A9BA-49D344A7E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86" y="128588"/>
            <a:ext cx="497054" cy="49705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[Icon]</a:t>
            </a:r>
          </a:p>
        </p:txBody>
      </p:sp>
    </p:spTree>
    <p:extLst>
      <p:ext uri="{BB962C8B-B14F-4D97-AF65-F5344CB8AC3E}">
        <p14:creationId xmlns:p14="http://schemas.microsoft.com/office/powerpoint/2010/main" val="3288184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882360" y="0"/>
            <a:ext cx="2604304" cy="6858000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4755636"/>
            <a:ext cx="12192000" cy="21023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03251"/>
            <a:ext cx="5751924" cy="3451891"/>
          </a:xfrm>
        </p:spPr>
        <p:txBody>
          <a:bodyPr anchor="b">
            <a:normAutofit/>
          </a:bodyPr>
          <a:lstStyle>
            <a:lvl1pPr algn="l">
              <a:defRPr sz="55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 flipV="1">
            <a:off x="-11576" y="4667693"/>
            <a:ext cx="12292315" cy="87942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377396" y="1951151"/>
            <a:ext cx="3572255" cy="4906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hon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57" y="673355"/>
            <a:ext cx="4135262" cy="6272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eature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65300" y="1447800"/>
            <a:ext cx="9383963" cy="33782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[Quote]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B58300-F9FE-4EEC-B4A4-45757A6041B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3346" y="506667"/>
            <a:ext cx="1034717" cy="2747962"/>
          </a:xfrm>
        </p:spPr>
        <p:txBody>
          <a:bodyPr>
            <a:normAutofit/>
          </a:bodyPr>
          <a:lstStyle>
            <a:lvl1pPr marL="0" indent="0">
              <a:buNone/>
              <a:defRPr sz="16000">
                <a:solidFill>
                  <a:schemeClr val="bg2"/>
                </a:solidFill>
                <a:latin typeface="+mj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4256E2-3CFA-411F-BC3B-C76939D6C51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047163" y="5163466"/>
            <a:ext cx="4102100" cy="590302"/>
          </a:xfrm>
        </p:spPr>
        <p:txBody>
          <a:bodyPr>
            <a:normAutofit/>
          </a:bodyPr>
          <a:lstStyle>
            <a:lvl1pPr marL="457200" indent="-457200">
              <a:buClr>
                <a:schemeClr val="bg2"/>
              </a:buClr>
              <a:buFont typeface="HGGothicE" panose="020B0909000000000000" pitchFamily="49" charset="-128"/>
              <a:buChar char="-"/>
              <a:defRPr sz="2000" b="1">
                <a:solidFill>
                  <a:schemeClr val="bg1"/>
                </a:solidFill>
                <a:latin typeface="+mn-lt"/>
                <a:ea typeface="Roboto slab light" pitchFamily="2" charset="0"/>
              </a:defRPr>
            </a:lvl1pPr>
            <a:lvl2pPr marL="365760" indent="0">
              <a:buNone/>
              <a:defRPr sz="2000">
                <a:solidFill>
                  <a:schemeClr val="bg1"/>
                </a:solidFill>
              </a:defRPr>
            </a:lvl2pPr>
            <a:lvl3pPr marL="731520" indent="0">
              <a:buNone/>
              <a:defRPr sz="2000">
                <a:solidFill>
                  <a:schemeClr val="bg1"/>
                </a:solidFill>
              </a:defRPr>
            </a:lvl3pPr>
            <a:lvl4pPr marL="1097280" indent="0">
              <a:buNone/>
              <a:defRPr sz="2000">
                <a:solidFill>
                  <a:schemeClr val="bg1"/>
                </a:solidFill>
              </a:defRPr>
            </a:lvl4pPr>
            <a:lvl5pPr marL="146304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[Quote Source]</a:t>
            </a:r>
          </a:p>
        </p:txBody>
      </p:sp>
    </p:spTree>
    <p:extLst>
      <p:ext uri="{BB962C8B-B14F-4D97-AF65-F5344CB8AC3E}">
        <p14:creationId xmlns:p14="http://schemas.microsoft.com/office/powerpoint/2010/main" val="4138687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18611" y="469528"/>
            <a:ext cx="5267461" cy="6040193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Ins="457200" rtlCol="0" anchor="ctr"/>
          <a:lstStyle/>
          <a:p>
            <a:endParaRPr lang="en-US" sz="2400" dirty="0">
              <a:solidFill>
                <a:schemeClr val="bg1"/>
              </a:solidFill>
              <a:ea typeface="Roboto Slab" charset="0"/>
              <a:cs typeface="Roboto Slab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714" y="4426217"/>
            <a:ext cx="3391550" cy="3750919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29728" y="1414272"/>
            <a:ext cx="2926080" cy="301194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[Insert Avatar Picture]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498336" y="14813"/>
            <a:ext cx="5388864" cy="959168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[Name]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0"/>
          </p:nvPr>
        </p:nvSpPr>
        <p:spPr>
          <a:xfrm>
            <a:off x="780288" y="694944"/>
            <a:ext cx="4925568" cy="562965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4574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7283566" y="-528034"/>
            <a:ext cx="4029565" cy="6383841"/>
            <a:chOff x="7852246" y="-8205"/>
            <a:chExt cx="4029565" cy="6383841"/>
          </a:xfrm>
        </p:grpSpPr>
        <p:sp>
          <p:nvSpPr>
            <p:cNvPr id="3" name="Rounded Rectangle 2"/>
            <p:cNvSpPr/>
            <p:nvPr/>
          </p:nvSpPr>
          <p:spPr>
            <a:xfrm>
              <a:off x="8732614" y="1487176"/>
              <a:ext cx="401781" cy="12642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8933505" y="0"/>
              <a:ext cx="0" cy="1471808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>
            <a:xfrm>
              <a:off x="10566669" y="1478971"/>
              <a:ext cx="401781" cy="12642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0767560" y="-8205"/>
              <a:ext cx="0" cy="1471808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7852246" y="1550388"/>
              <a:ext cx="4029565" cy="4825248"/>
              <a:chOff x="8182988" y="1595007"/>
              <a:chExt cx="3376612" cy="404336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182988" y="1595007"/>
                <a:ext cx="3376612" cy="4043362"/>
              </a:xfrm>
              <a:prstGeom prst="rect">
                <a:avLst/>
              </a:prstGeom>
              <a:solidFill>
                <a:schemeClr val="accent1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8349770" y="1762558"/>
                <a:ext cx="3043237" cy="3700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8516364" y="1930109"/>
                <a:ext cx="2705194" cy="3375749"/>
              </a:xfrm>
              <a:prstGeom prst="rect">
                <a:avLst/>
              </a:prstGeom>
              <a:gradFill flip="none" rotWithShape="1">
                <a:gsLst>
                  <a:gs pos="44000">
                    <a:schemeClr val="bg1"/>
                  </a:gs>
                  <a:gs pos="88000">
                    <a:schemeClr val="accent1">
                      <a:lumMod val="95000"/>
                      <a:lumOff val="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03447" y="365125"/>
            <a:ext cx="6212454" cy="132556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[First Name] [Last Name]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621287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81409" y="1430461"/>
            <a:ext cx="3228311" cy="4028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[</a:t>
            </a:r>
            <a:r>
              <a:rPr lang="en-US"/>
              <a:t>Insert Avatar Picture</a:t>
            </a:r>
            <a:r>
              <a:rPr lang="en-US" dirty="0"/>
              <a:t>]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 -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441" y="566744"/>
            <a:ext cx="4368392" cy="2696431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2814">
            <a:off x="4143010" y="4135827"/>
            <a:ext cx="2633779" cy="316809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159399" y="1529251"/>
            <a:ext cx="4289434" cy="922361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[Name]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1636993">
            <a:off x="-827136" y="788610"/>
            <a:ext cx="5724870" cy="71439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[</a:t>
            </a:r>
            <a:r>
              <a:rPr lang="en-US"/>
              <a:t>Insert Avatar Picture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0722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 -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20426" y="881498"/>
            <a:ext cx="4489404" cy="464147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[Insert Avatar Picture]</a:t>
            </a:r>
          </a:p>
        </p:txBody>
      </p:sp>
      <p:sp>
        <p:nvSpPr>
          <p:cNvPr id="6" name="Rectangular Callout 5"/>
          <p:cNvSpPr/>
          <p:nvPr userDrawn="1"/>
        </p:nvSpPr>
        <p:spPr>
          <a:xfrm>
            <a:off x="1757620" y="881498"/>
            <a:ext cx="4294710" cy="2675141"/>
          </a:xfrm>
          <a:prstGeom prst="wedgeRectCallout">
            <a:avLst>
              <a:gd name="adj1" fmla="val 64042"/>
              <a:gd name="adj2" fmla="val 3261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Hi!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547104" y="5522976"/>
            <a:ext cx="5644896" cy="107289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20426" y="5522976"/>
            <a:ext cx="5286230" cy="95916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[Name]</a:t>
            </a:r>
          </a:p>
        </p:txBody>
      </p:sp>
    </p:spTree>
    <p:extLst>
      <p:ext uri="{BB962C8B-B14F-4D97-AF65-F5344CB8AC3E}">
        <p14:creationId xmlns:p14="http://schemas.microsoft.com/office/powerpoint/2010/main" val="244079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 rot="10800000">
            <a:off x="-20317" y="-21"/>
            <a:ext cx="12212317" cy="5493997"/>
            <a:chOff x="-20317" y="-21"/>
            <a:chExt cx="12744735" cy="5493997"/>
          </a:xfrm>
        </p:grpSpPr>
        <p:sp>
          <p:nvSpPr>
            <p:cNvPr id="4" name="Rectangle 3"/>
            <p:cNvSpPr/>
            <p:nvPr/>
          </p:nvSpPr>
          <p:spPr>
            <a:xfrm rot="10800000">
              <a:off x="-20317" y="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0800000">
              <a:off x="821741" y="-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0800000">
              <a:off x="1678686" y="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10800000">
              <a:off x="2520744" y="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0800000">
              <a:off x="3377589" y="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10800000">
              <a:off x="4219647" y="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10800000">
              <a:off x="5076491" y="-1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10800000">
              <a:off x="5918549" y="-1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10800000">
              <a:off x="6775494" y="-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0800000">
              <a:off x="7617552" y="-1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10800000">
              <a:off x="8474397" y="-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10800000">
              <a:off x="9316455" y="-1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10800000">
              <a:off x="10158411" y="-21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10800000">
              <a:off x="11015256" y="-16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10800000">
              <a:off x="11857314" y="-21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54" y="3253181"/>
            <a:ext cx="3374136" cy="373166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5493971"/>
            <a:ext cx="12192000" cy="14908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96674" y="320990"/>
            <a:ext cx="3228311" cy="293219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[Insert Avatar Picture]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353568" y="5655168"/>
            <a:ext cx="11521439" cy="959168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[Name] | [Title}</a:t>
            </a:r>
          </a:p>
        </p:txBody>
      </p:sp>
    </p:spTree>
    <p:extLst>
      <p:ext uri="{BB962C8B-B14F-4D97-AF65-F5344CB8AC3E}">
        <p14:creationId xmlns:p14="http://schemas.microsoft.com/office/powerpoint/2010/main" val="1730285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696672-4053-40B2-8D5A-353AB7048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[Click to edit Master title style]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9E07F-966D-40C4-889D-88FA8BC10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254827"/>
            <a:ext cx="10058400" cy="3922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5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27" r:id="rId3"/>
    <p:sldLayoutId id="2147483724" r:id="rId4"/>
    <p:sldLayoutId id="2147483732" r:id="rId5"/>
    <p:sldLayoutId id="2147483712" r:id="rId6"/>
    <p:sldLayoutId id="2147483729" r:id="rId7"/>
    <p:sldLayoutId id="2147483730" r:id="rId8"/>
    <p:sldLayoutId id="2147483731" r:id="rId9"/>
    <p:sldLayoutId id="2147483721" r:id="rId10"/>
    <p:sldLayoutId id="2147483681" r:id="rId11"/>
    <p:sldLayoutId id="2147483682" r:id="rId12"/>
    <p:sldLayoutId id="2147483723" r:id="rId13"/>
    <p:sldLayoutId id="2147483714" r:id="rId14"/>
    <p:sldLayoutId id="2147483713" r:id="rId15"/>
    <p:sldLayoutId id="2147483719" r:id="rId16"/>
    <p:sldLayoutId id="2147483650" r:id="rId17"/>
    <p:sldLayoutId id="2147483679" r:id="rId18"/>
    <p:sldLayoutId id="2147483666" r:id="rId19"/>
    <p:sldLayoutId id="2147483662" r:id="rId20"/>
    <p:sldLayoutId id="2147483651" r:id="rId21"/>
    <p:sldLayoutId id="2147483692" r:id="rId22"/>
    <p:sldLayoutId id="2147483706" r:id="rId23"/>
    <p:sldLayoutId id="2147483653" r:id="rId24"/>
    <p:sldLayoutId id="2147483674" r:id="rId25"/>
    <p:sldLayoutId id="2147483684" r:id="rId26"/>
    <p:sldLayoutId id="2147483685" r:id="rId27"/>
    <p:sldLayoutId id="2147483688" r:id="rId28"/>
    <p:sldLayoutId id="2147483689" r:id="rId29"/>
    <p:sldLayoutId id="2147483686" r:id="rId30"/>
    <p:sldLayoutId id="2147483696" r:id="rId31"/>
    <p:sldLayoutId id="2147483702" r:id="rId32"/>
    <p:sldLayoutId id="2147483655" r:id="rId33"/>
    <p:sldLayoutId id="2147483718" r:id="rId34"/>
    <p:sldLayoutId id="2147483658" r:id="rId35"/>
    <p:sldLayoutId id="2147483659" r:id="rId36"/>
    <p:sldLayoutId id="2147483707" r:id="rId37"/>
    <p:sldLayoutId id="2147483735" r:id="rId38"/>
    <p:sldLayoutId id="2147483736" r:id="rId39"/>
    <p:sldLayoutId id="2147483737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6576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3152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09728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46304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82880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rticles.uie.com/user_exposure_hour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userresearch.blog.gov.uk/" TargetMode="External"/><Relationship Id="rId2" Type="http://schemas.openxmlformats.org/officeDocument/2006/relationships/hyperlink" Target="http://www.uiaccess.com/accessucd/" TargetMode="External"/><Relationship Id="rId1" Type="http://schemas.openxmlformats.org/officeDocument/2006/relationships/slideLayout" Target="../slideLayouts/slideLayout3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53DF8E-A9AE-6040-9AA9-673407D58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2353583"/>
            <a:ext cx="6303577" cy="1832337"/>
          </a:xfrm>
        </p:spPr>
        <p:txBody>
          <a:bodyPr>
            <a:normAutofit fontScale="90000"/>
          </a:bodyPr>
          <a:lstStyle/>
          <a:p>
            <a:r>
              <a:rPr lang="en-US" dirty="0"/>
              <a:t>Low cost, high impact user research with people with disabilities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A8B2552-FBBD-564D-AC1D-6798FF1D44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David Sloan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793F858-47B6-E346-98D4-AA97AFA171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4342" y="5132643"/>
            <a:ext cx="6004734" cy="684833"/>
          </a:xfrm>
        </p:spPr>
        <p:txBody>
          <a:bodyPr>
            <a:normAutofit/>
          </a:bodyPr>
          <a:lstStyle/>
          <a:p>
            <a:r>
              <a:rPr lang="en-US" sz="1600" dirty="0"/>
              <a:t>Principal Accessibility Engineer, Research and Strategy Lead, TPGi</a:t>
            </a:r>
          </a:p>
        </p:txBody>
      </p:sp>
    </p:spTree>
    <p:extLst>
      <p:ext uri="{BB962C8B-B14F-4D97-AF65-F5344CB8AC3E}">
        <p14:creationId xmlns:p14="http://schemas.microsoft.com/office/powerpoint/2010/main" val="96609410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BE8484-687B-D74B-A896-B67D4A2599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7523" y="-1353831"/>
            <a:ext cx="10058400" cy="1325563"/>
          </a:xfrm>
        </p:spPr>
        <p:txBody>
          <a:bodyPr/>
          <a:lstStyle/>
          <a:p>
            <a:r>
              <a:rPr lang="en-US" dirty="0"/>
              <a:t>David Travis’ quote on the importance of observation as a research technique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5300" y="1447799"/>
            <a:ext cx="9383963" cy="3205223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</a:rPr>
              <a:t>The best way of gaining actionable and testable insights is not to ask, but to observe. Your aim is to observe for long enough so that you can make a decent guess about what’s going on…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</a:rPr>
              <a:t>…What people say is not as useful as what people do, because people are unreliable witnesses.</a:t>
            </a:r>
          </a:p>
        </p:txBody>
      </p:sp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>
          <a:xfrm>
            <a:off x="5937813" y="4884515"/>
            <a:ext cx="5312779" cy="15973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300" dirty="0">
                <a:latin typeface="Open Sans" panose="020B0606030504020204" pitchFamily="34" charset="0"/>
                <a:ea typeface="Open Sans" panose="020B0606030504020204" pitchFamily="34" charset="0"/>
              </a:rPr>
              <a:t>David Travis</a:t>
            </a:r>
          </a:p>
          <a:p>
            <a:pPr marL="0" indent="0">
              <a:buNone/>
            </a:pPr>
            <a:r>
              <a:rPr lang="en-US" b="0" dirty="0">
                <a:latin typeface="Open Sans" panose="020B0606030504020204" pitchFamily="34" charset="0"/>
                <a:ea typeface="Open Sans" panose="020B0606030504020204" pitchFamily="34" charset="0"/>
              </a:rPr>
              <a:t>The 7 Deadly Sins of User Research</a:t>
            </a:r>
          </a:p>
          <a:p>
            <a:pPr marL="0" indent="0">
              <a:buNone/>
            </a:pPr>
            <a:r>
              <a:rPr lang="en-US" b="0" dirty="0">
                <a:latin typeface="Open Sans" panose="020B0606030504020204" pitchFamily="34" charset="0"/>
                <a:ea typeface="Open Sans" panose="020B0606030504020204" pitchFamily="34" charset="0"/>
              </a:rPr>
              <a:t>https://</a:t>
            </a:r>
            <a:r>
              <a:rPr lang="en-US" b="0" dirty="0" err="1">
                <a:latin typeface="Open Sans" panose="020B0606030504020204" pitchFamily="34" charset="0"/>
                <a:ea typeface="Open Sans" panose="020B0606030504020204" pitchFamily="34" charset="0"/>
              </a:rPr>
              <a:t>medium.com</a:t>
            </a:r>
            <a:r>
              <a:rPr lang="en-US" b="0" dirty="0">
                <a:latin typeface="Open Sans" panose="020B0606030504020204" pitchFamily="34" charset="0"/>
                <a:ea typeface="Open Sans" panose="020B0606030504020204" pitchFamily="34" charset="0"/>
              </a:rPr>
              <a:t>/@</a:t>
            </a:r>
            <a:r>
              <a:rPr lang="en-US" b="0" dirty="0" err="1">
                <a:latin typeface="Open Sans" panose="020B0606030504020204" pitchFamily="34" charset="0"/>
                <a:ea typeface="Open Sans" panose="020B0606030504020204" pitchFamily="34" charset="0"/>
              </a:rPr>
              <a:t>userfocus</a:t>
            </a:r>
            <a:r>
              <a:rPr lang="en-US" b="0" dirty="0">
                <a:latin typeface="Open Sans" panose="020B0606030504020204" pitchFamily="34" charset="0"/>
                <a:ea typeface="Open Sans" panose="020B0606030504020204" pitchFamily="34" charset="0"/>
              </a:rPr>
              <a:t>/the-7-deadly-sins-of-user-research-22857c5a971b </a:t>
            </a:r>
          </a:p>
        </p:txBody>
      </p:sp>
    </p:spTree>
    <p:extLst>
      <p:ext uri="{BB962C8B-B14F-4D97-AF65-F5344CB8AC3E}">
        <p14:creationId xmlns:p14="http://schemas.microsoft.com/office/powerpoint/2010/main" val="67289496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29C1A-3D51-3246-BC15-86BC9C1F9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two key phases of research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B308F9-BF72-8D48-B1A0-6CFC50AAD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1: Research for discovery</a:t>
            </a:r>
            <a:r>
              <a:rPr lang="en-US" dirty="0"/>
              <a:t> — to help you understand more about a challenge or a problem from the user’s perspective, in order to identify the requirements for a solution</a:t>
            </a:r>
          </a:p>
          <a:p>
            <a:r>
              <a:rPr lang="en-US" b="1" dirty="0"/>
              <a:t>2: Research for evaluation</a:t>
            </a:r>
            <a:r>
              <a:rPr lang="en-US" dirty="0"/>
              <a:t> — to help you understand how well your solution meets user needs</a:t>
            </a:r>
          </a:p>
          <a:p>
            <a:r>
              <a:rPr lang="en-US" dirty="0"/>
              <a:t>Research as part of an iterative process:</a:t>
            </a:r>
          </a:p>
          <a:p>
            <a:pPr lvl="1"/>
            <a:r>
              <a:rPr lang="en-US" dirty="0"/>
              <a:t>Find out what works, and what doesn’t; adjust the design and evaluate again</a:t>
            </a:r>
          </a:p>
        </p:txBody>
      </p:sp>
    </p:spTree>
    <p:extLst>
      <p:ext uri="{BB962C8B-B14F-4D97-AF65-F5344CB8AC3E}">
        <p14:creationId xmlns:p14="http://schemas.microsoft.com/office/powerpoint/2010/main" val="354338461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the objective is to discover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118" y="2340245"/>
            <a:ext cx="10403657" cy="4140068"/>
          </a:xfrm>
        </p:spPr>
        <p:txBody>
          <a:bodyPr>
            <a:normAutofit/>
          </a:bodyPr>
          <a:lstStyle/>
          <a:p>
            <a:r>
              <a:rPr lang="en-US" sz="2800" dirty="0"/>
              <a:t>Involve people with disabilities when you want to learn more about a new design problem or opportunity:</a:t>
            </a:r>
          </a:p>
          <a:p>
            <a:pPr lvl="1"/>
            <a:r>
              <a:rPr lang="en-US" sz="2800" dirty="0"/>
              <a:t>Do this as early as possible in development of a new product/service or redesign of an existing product/service</a:t>
            </a:r>
          </a:p>
          <a:p>
            <a:pPr lvl="1"/>
            <a:r>
              <a:rPr lang="en-US" sz="2800" dirty="0"/>
              <a:t>The focus is on understanding current experiences and behavior, so you don’t need a product to evaluate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121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the objective is to validate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118" y="2340245"/>
            <a:ext cx="10403657" cy="4140068"/>
          </a:xfrm>
        </p:spPr>
        <p:txBody>
          <a:bodyPr>
            <a:normAutofit/>
          </a:bodyPr>
          <a:lstStyle/>
          <a:p>
            <a:r>
              <a:rPr lang="en-US" sz="2800" dirty="0"/>
              <a:t>Involve people with disabilities when you have something you want to validate:</a:t>
            </a:r>
          </a:p>
          <a:p>
            <a:pPr lvl="1"/>
            <a:r>
              <a:rPr lang="en-US" sz="2800" dirty="0"/>
              <a:t>During development of a product, ideally with functional prototypes, to enable iterative improvement</a:t>
            </a:r>
          </a:p>
          <a:p>
            <a:pPr lvl="1"/>
            <a:r>
              <a:rPr lang="en-US" sz="2800" dirty="0"/>
              <a:t>For mature or live products, testing can help identify areas to improve or benchmark against competitors/previous versions</a:t>
            </a:r>
          </a:p>
        </p:txBody>
      </p:sp>
    </p:spTree>
    <p:extLst>
      <p:ext uri="{BB962C8B-B14F-4D97-AF65-F5344CB8AC3E}">
        <p14:creationId xmlns:p14="http://schemas.microsoft.com/office/powerpoint/2010/main" val="57861061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97228-FC53-CE46-9B79-3157B1C1A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for user research with people with disabilities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0D30C-1ED9-554D-9111-AD08A2CAA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initiative to review and improve a key user journey</a:t>
            </a:r>
          </a:p>
          <a:p>
            <a:r>
              <a:rPr lang="en-US" dirty="0"/>
              <a:t>Web, mobile app or software design or redesign projects</a:t>
            </a:r>
          </a:p>
          <a:p>
            <a:r>
              <a:rPr lang="en-US" dirty="0"/>
              <a:t>Strategic technology transformation initiatives</a:t>
            </a:r>
          </a:p>
          <a:p>
            <a:r>
              <a:rPr lang="en-US" dirty="0"/>
              <a:t>Procurement processes for significant IT purchases</a:t>
            </a:r>
          </a:p>
        </p:txBody>
      </p:sp>
    </p:spTree>
    <p:extLst>
      <p:ext uri="{BB962C8B-B14F-4D97-AF65-F5344CB8AC3E}">
        <p14:creationId xmlns:p14="http://schemas.microsoft.com/office/powerpoint/2010/main" val="421602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0DE63-E0E5-2F49-B1E6-B3C258DA8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Distinguishing UX research from accessibility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91BD1-6582-6C48-A7E3-071729D64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focus is on engaging people with disabilities in UX research</a:t>
            </a:r>
          </a:p>
          <a:p>
            <a:r>
              <a:rPr lang="en-US" dirty="0"/>
              <a:t>This goes beyond accessibility testing to focus on the user’s experience</a:t>
            </a:r>
          </a:p>
          <a:p>
            <a:pPr lvl="1"/>
            <a:r>
              <a:rPr lang="en-US" dirty="0"/>
              <a:t>Preferably find and fix accessibility barriers before evaluating a design with users with disabilities</a:t>
            </a:r>
          </a:p>
          <a:p>
            <a:pPr lvl="1"/>
            <a:r>
              <a:rPr lang="en-US" dirty="0"/>
              <a:t>Or design the study to avoid users encountering known barriers</a:t>
            </a:r>
          </a:p>
        </p:txBody>
      </p:sp>
    </p:spTree>
    <p:extLst>
      <p:ext uri="{BB962C8B-B14F-4D97-AF65-F5344CB8AC3E}">
        <p14:creationId xmlns:p14="http://schemas.microsoft.com/office/powerpoint/2010/main" val="296026000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77E06D-C645-4540-AEA8-8CB03F2FA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Addressing the challenges of doing user research with people with disabilities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28" y="2188687"/>
            <a:ext cx="2887186" cy="248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7239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E250E-7765-5C4D-8178-AAD292DE5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costs too much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76CEB0-7596-1B41-A2C5-876934940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“We don’t have budget to do it”</a:t>
            </a:r>
          </a:p>
          <a:p>
            <a:r>
              <a:rPr lang="en-US" dirty="0"/>
              <a:t>“We don’t have time to do it”</a:t>
            </a:r>
          </a:p>
          <a:p>
            <a:r>
              <a:rPr lang="en-US" dirty="0"/>
              <a:t>“We don’t have the people or resources to do it”</a:t>
            </a:r>
          </a:p>
        </p:txBody>
      </p:sp>
    </p:spTree>
    <p:extLst>
      <p:ext uri="{BB962C8B-B14F-4D97-AF65-F5344CB8AC3E}">
        <p14:creationId xmlns:p14="http://schemas.microsoft.com/office/powerpoint/2010/main" val="45935368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E250E-7765-5C4D-8178-AAD292DE5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has insufficient impact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76CEB0-7596-1B41-A2C5-876934940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“This research data isn’t what we need at this time”</a:t>
            </a:r>
          </a:p>
          <a:p>
            <a:r>
              <a:rPr lang="en-US" dirty="0"/>
              <a:t>“This research data isn’t credible”</a:t>
            </a:r>
          </a:p>
          <a:p>
            <a:r>
              <a:rPr lang="en-US" dirty="0"/>
              <a:t>“This research data isn’t going to make us change our minds”</a:t>
            </a:r>
          </a:p>
        </p:txBody>
      </p:sp>
    </p:spTree>
    <p:extLst>
      <p:ext uri="{BB962C8B-B14F-4D97-AF65-F5344CB8AC3E}">
        <p14:creationId xmlns:p14="http://schemas.microsoft.com/office/powerpoint/2010/main" val="106492514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8F414-66A6-7444-AA4E-25A930196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the cost of user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6F95F-F532-F14E-B975-1AC6CDC59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Find data that’s freely available</a:t>
            </a:r>
          </a:p>
          <a:p>
            <a:r>
              <a:rPr lang="en-US" sz="2400" dirty="0"/>
              <a:t>Reduce time and effort required to conduct a research activity</a:t>
            </a:r>
          </a:p>
          <a:p>
            <a:r>
              <a:rPr lang="en-US" sz="2400" dirty="0"/>
              <a:t>Involve more people, transfer skills</a:t>
            </a:r>
          </a:p>
        </p:txBody>
      </p:sp>
    </p:spTree>
    <p:extLst>
      <p:ext uri="{BB962C8B-B14F-4D97-AF65-F5344CB8AC3E}">
        <p14:creationId xmlns:p14="http://schemas.microsoft.com/office/powerpoint/2010/main" val="50511526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3331FC-0367-5046-BD08-479CD3D8B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118" y="299456"/>
            <a:ext cx="10171182" cy="1325563"/>
          </a:xfrm>
        </p:spPr>
        <p:txBody>
          <a:bodyPr anchor="b"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013B94-437F-4E16-958E-3DBE53E6D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118" y="2340244"/>
            <a:ext cx="9352172" cy="4218299"/>
          </a:xfrm>
        </p:spPr>
        <p:txBody>
          <a:bodyPr>
            <a:noAutofit/>
          </a:bodyPr>
          <a:lstStyle/>
          <a:p>
            <a:r>
              <a:rPr lang="en-US" sz="2400" dirty="0"/>
              <a:t>Why involve people with disabilities in user research?</a:t>
            </a:r>
          </a:p>
          <a:p>
            <a:r>
              <a:rPr lang="en-US" sz="2400" dirty="0"/>
              <a:t>Challenges to conducting user research with people with disabilities</a:t>
            </a:r>
          </a:p>
          <a:p>
            <a:r>
              <a:rPr lang="en-US" sz="2400" dirty="0"/>
              <a:t>Ways to address challenges of research cost and impact</a:t>
            </a:r>
          </a:p>
        </p:txBody>
      </p:sp>
    </p:spTree>
    <p:extLst>
      <p:ext uri="{BB962C8B-B14F-4D97-AF65-F5344CB8AC3E}">
        <p14:creationId xmlns:p14="http://schemas.microsoft.com/office/powerpoint/2010/main" val="124286039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E250E-7765-5C4D-8178-AAD292DE5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for data that people with disabilities have already provided you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76CEB0-7596-1B41-A2C5-876934940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Helpdesk</a:t>
            </a:r>
          </a:p>
          <a:p>
            <a:r>
              <a:rPr lang="en-US" dirty="0"/>
              <a:t>Disability services</a:t>
            </a:r>
          </a:p>
          <a:p>
            <a:r>
              <a:rPr lang="en-US" dirty="0"/>
              <a:t>Social media</a:t>
            </a:r>
          </a:p>
          <a:p>
            <a:r>
              <a:rPr lang="en-US" dirty="0" err="1"/>
              <a:t>Github</a:t>
            </a:r>
            <a:r>
              <a:rPr lang="en-US" dirty="0"/>
              <a:t>, product review sites</a:t>
            </a:r>
          </a:p>
          <a:p>
            <a:r>
              <a:rPr lang="en-US" dirty="0"/>
              <a:t>Word-of-mouth</a:t>
            </a:r>
          </a:p>
        </p:txBody>
      </p:sp>
    </p:spTree>
    <p:extLst>
      <p:ext uri="{BB962C8B-B14F-4D97-AF65-F5344CB8AC3E}">
        <p14:creationId xmlns:p14="http://schemas.microsoft.com/office/powerpoint/2010/main" val="370517309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E250E-7765-5C4D-8178-AAD292DE5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time and effort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76CEB0-7596-1B41-A2C5-876934940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Recruit fewer participants for an activity—consider focusing on one accessibility profile</a:t>
            </a:r>
          </a:p>
          <a:p>
            <a:r>
              <a:rPr lang="en-US" dirty="0"/>
              <a:t>Focus on shorter, less complex research activities—focus on one specific question</a:t>
            </a:r>
          </a:p>
          <a:p>
            <a:r>
              <a:rPr lang="en-US" dirty="0"/>
              <a:t>Then, try to increase frequency of repeatable studies</a:t>
            </a:r>
          </a:p>
          <a:p>
            <a:r>
              <a:rPr lang="en-US" dirty="0"/>
              <a:t>Look at partnership opportunities with academic departments that specialize in UX/design</a:t>
            </a:r>
          </a:p>
        </p:txBody>
      </p:sp>
    </p:spTree>
    <p:extLst>
      <p:ext uri="{BB962C8B-B14F-4D97-AF65-F5344CB8AC3E}">
        <p14:creationId xmlns:p14="http://schemas.microsoft.com/office/powerpoint/2010/main" val="287585963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E250E-7765-5C4D-8178-AAD292DE5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a pool of participants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76CEB0-7596-1B41-A2C5-876934940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Reduce recruitment effort by growing a pool of participants with disabilities who may be able to provide input on a regular or ad-hoc basis</a:t>
            </a:r>
          </a:p>
          <a:p>
            <a:r>
              <a:rPr lang="en-US" dirty="0"/>
              <a:t>With participant permission, record details of accessibility profile to help with targeted recruitment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39479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E250E-7765-5C4D-8178-AAD292DE5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“Critical friends”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76CEB0-7596-1B41-A2C5-876934940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participants may become ”expert evaluators” and therefore less representative of users, and their role may need to transition:</a:t>
            </a:r>
          </a:p>
          <a:p>
            <a:pPr lvl="1"/>
            <a:r>
              <a:rPr lang="en-US" dirty="0"/>
              <a:t>Providing expert evaluations on a regular or ad-hoc basis</a:t>
            </a:r>
          </a:p>
          <a:p>
            <a:pPr lvl="1"/>
            <a:r>
              <a:rPr lang="en-US" dirty="0"/>
              <a:t>Becoming members of technology product design teams</a:t>
            </a:r>
          </a:p>
          <a:p>
            <a:pPr lvl="1"/>
            <a:r>
              <a:rPr lang="en-US" dirty="0"/>
              <a:t>Participating in decision-making groups affecting technology strategy or procurement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467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E250E-7765-5C4D-8178-AAD292DE5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methods that require less time or effort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76CEB0-7596-1B41-A2C5-876934940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Remote moderated research studies, </a:t>
            </a:r>
            <a:r>
              <a:rPr lang="en-US" dirty="0"/>
              <a:t>where you and participants don’t have to travel to the same place</a:t>
            </a:r>
            <a:endParaRPr lang="en-US" b="1" dirty="0"/>
          </a:p>
          <a:p>
            <a:r>
              <a:rPr lang="en-US" b="1" dirty="0"/>
              <a:t>Unmoderated research studies</a:t>
            </a:r>
            <a:r>
              <a:rPr lang="en-US" dirty="0"/>
              <a:t>, where participants provide feedback on an activity without being observed</a:t>
            </a:r>
          </a:p>
          <a:p>
            <a:r>
              <a:rPr lang="en-US" b="1" dirty="0"/>
              <a:t>Opportunistic evaluation</a:t>
            </a:r>
            <a:r>
              <a:rPr lang="en-US" dirty="0"/>
              <a:t>, where you go to where people are:</a:t>
            </a:r>
          </a:p>
          <a:p>
            <a:pPr lvl="1"/>
            <a:r>
              <a:rPr lang="en-US" dirty="0"/>
              <a:t>Seek rapid feedback on very specific topics</a:t>
            </a:r>
          </a:p>
          <a:p>
            <a:pPr lvl="1"/>
            <a:r>
              <a:rPr lang="en-US" dirty="0"/>
              <a:t>Do so sensitively, when you have a relationship with a facility or organization that people with disabilities frequent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8749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E250E-7765-5C4D-8178-AAD292DE5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capacity for inclusive research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76CEB0-7596-1B41-A2C5-876934940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research activities participatory so more people develop skills to be able to run them:</a:t>
            </a:r>
          </a:p>
          <a:p>
            <a:pPr lvl="1"/>
            <a:r>
              <a:rPr lang="en-US" dirty="0"/>
              <a:t>Involve multiple stakeholders in research activity design and delivery, and discussion of implications</a:t>
            </a:r>
          </a:p>
          <a:p>
            <a:pPr lvl="1"/>
            <a:r>
              <a:rPr lang="en-US" dirty="0">
                <a:hlinkClick r:id="rId3"/>
              </a:rPr>
              <a:t>Jared Spool’s concept of “exposure hours”</a:t>
            </a:r>
            <a:endParaRPr lang="en-US" dirty="0"/>
          </a:p>
          <a:p>
            <a:r>
              <a:rPr lang="en-US" dirty="0"/>
              <a:t>Embed practices of inclusive research as standard — recruitment, accessible activity material design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405680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8F414-66A6-7444-AA4E-25A930196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impact of user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6F95F-F532-F14E-B975-1AC6CDC59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Reduce bias, increase confidence in research output</a:t>
            </a:r>
          </a:p>
          <a:p>
            <a:r>
              <a:rPr lang="en-US" sz="2400" dirty="0"/>
              <a:t>Communicate results in a timely, actionable way</a:t>
            </a:r>
          </a:p>
        </p:txBody>
      </p:sp>
    </p:spTree>
    <p:extLst>
      <p:ext uri="{BB962C8B-B14F-4D97-AF65-F5344CB8AC3E}">
        <p14:creationId xmlns:p14="http://schemas.microsoft.com/office/powerpoint/2010/main" val="321368620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E6755-521F-3F40-A7EE-D5150C414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and usefulness of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1A4C0-537A-574B-94D7-B5C331F5F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Address and communicate limitations to research findings</a:t>
            </a:r>
          </a:p>
          <a:p>
            <a:pPr lvl="1"/>
            <a:r>
              <a:rPr lang="en-US" dirty="0"/>
              <a:t>Any observed issue is likely to be a valid issue for (some) people with disabilities</a:t>
            </a:r>
          </a:p>
          <a:p>
            <a:pPr lvl="1"/>
            <a:r>
              <a:rPr lang="en-US" dirty="0"/>
              <a:t>But consider how representative an observation is, especially if the corresponding action required is substantial</a:t>
            </a:r>
          </a:p>
          <a:p>
            <a:r>
              <a:rPr lang="en-US" dirty="0"/>
              <a:t>Timing: conduct research activities so that they deliver results when they’re most needed</a:t>
            </a:r>
          </a:p>
        </p:txBody>
      </p:sp>
    </p:spTree>
    <p:extLst>
      <p:ext uri="{BB962C8B-B14F-4D97-AF65-F5344CB8AC3E}">
        <p14:creationId xmlns:p14="http://schemas.microsoft.com/office/powerpoint/2010/main" val="630048166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E6755-521F-3F40-A7EE-D5150C414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365125"/>
            <a:ext cx="10531033" cy="1325563"/>
          </a:xfrm>
        </p:spPr>
        <p:txBody>
          <a:bodyPr/>
          <a:lstStyle/>
          <a:p>
            <a:r>
              <a:rPr lang="en-US" dirty="0"/>
              <a:t>Format research output to be actionable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1A4C0-537A-574B-94D7-B5C331F5F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Best: have decision-makers observe the research; discuss findings as soon after as possible</a:t>
            </a:r>
          </a:p>
          <a:p>
            <a:r>
              <a:rPr lang="en-US" dirty="0"/>
              <a:t>Prioritize output as easy-to-digest summaries</a:t>
            </a:r>
          </a:p>
          <a:p>
            <a:pPr lvl="1"/>
            <a:r>
              <a:rPr lang="en-US" dirty="0"/>
              <a:t>Capture and share video highlights</a:t>
            </a:r>
          </a:p>
          <a:p>
            <a:pPr lvl="1"/>
            <a:r>
              <a:rPr lang="en-US" dirty="0"/>
              <a:t>In-depth data if people ask for it</a:t>
            </a:r>
          </a:p>
          <a:p>
            <a:r>
              <a:rPr lang="en-US" dirty="0"/>
              <a:t>Anticipate and answer the question “so what?”</a:t>
            </a:r>
          </a:p>
        </p:txBody>
      </p:sp>
    </p:spTree>
    <p:extLst>
      <p:ext uri="{BB962C8B-B14F-4D97-AF65-F5344CB8AC3E}">
        <p14:creationId xmlns:p14="http://schemas.microsoft.com/office/powerpoint/2010/main" val="404648847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6256E-BE96-5640-8C00-7D4CF8704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117" y="299456"/>
            <a:ext cx="10691841" cy="1325563"/>
          </a:xfrm>
        </p:spPr>
        <p:txBody>
          <a:bodyPr/>
          <a:lstStyle/>
          <a:p>
            <a:r>
              <a:rPr lang="en-US" dirty="0"/>
              <a:t>Visualizing research discovery: example</a:t>
            </a:r>
          </a:p>
        </p:txBody>
      </p:sp>
      <p:pic>
        <p:nvPicPr>
          <p:cNvPr id="4" name="Content Placeholder 3" descr="Diagram of three concentric circles communicating research trends, withe heading Research framework 2: nested circles">
            <a:extLst>
              <a:ext uri="{FF2B5EF4-FFF2-40B4-BE49-F238E27FC236}">
                <a16:creationId xmlns:a16="http://schemas.microsoft.com/office/drawing/2014/main" id="{8845AD77-CB19-F244-B4B6-19687092E2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72433"/>
            <a:ext cx="6330995" cy="3852863"/>
          </a:xfrm>
          <a:prstGeom prst="rect">
            <a:avLst/>
          </a:prstGeom>
        </p:spPr>
      </p:pic>
      <p:pic>
        <p:nvPicPr>
          <p:cNvPr id="6" name="Picture 5" descr="Diagram of a rectangle divided into four quarters. The top left and bottom right are labeled Most likely to value this feature and least likely to value this feature. The x and y axes are labeled with values. Above the diagram is a heading Research framework 1: quartered box">
            <a:extLst>
              <a:ext uri="{FF2B5EF4-FFF2-40B4-BE49-F238E27FC236}">
                <a16:creationId xmlns:a16="http://schemas.microsoft.com/office/drawing/2014/main" id="{9137CC0C-91B7-1049-A584-F0C3CAEB9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786" y="2003211"/>
            <a:ext cx="5708367" cy="385286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85E716-7787-2541-905C-B5934BBFC4B0}"/>
              </a:ext>
            </a:extLst>
          </p:cNvPr>
          <p:cNvSpPr txBox="1"/>
          <p:nvPr/>
        </p:nvSpPr>
        <p:spPr>
          <a:xfrm>
            <a:off x="767094" y="6003488"/>
            <a:ext cx="899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These Frameworks to Make Your UX Research Results Stick: Eli Goldberg https://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indeed.design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/article/frameworks-for-presenting-</a:t>
            </a: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ux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-research-results</a:t>
            </a:r>
          </a:p>
        </p:txBody>
      </p:sp>
    </p:spTree>
    <p:extLst>
      <p:ext uri="{BB962C8B-B14F-4D97-AF65-F5344CB8AC3E}">
        <p14:creationId xmlns:p14="http://schemas.microsoft.com/office/powerpoint/2010/main" val="332740082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77E06D-C645-4540-AEA8-8CB03F2FA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Why involve people with disabilities in user research?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28" y="2188687"/>
            <a:ext cx="2887186" cy="248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35899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8F414-66A6-7444-AA4E-25A930196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What experiences have you had in user research with people with disabilities?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6F95F-F532-F14E-B975-1AC6CDC59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What challenges have you encountered?</a:t>
            </a:r>
          </a:p>
          <a:p>
            <a:r>
              <a:rPr lang="en-US" sz="2400" dirty="0"/>
              <a:t>How have you addressed those challenges?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24690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77E06D-C645-4540-AEA8-8CB03F2FA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7434" y="2774844"/>
            <a:ext cx="6276644" cy="1325563"/>
          </a:xfrm>
        </p:spPr>
        <p:txBody>
          <a:bodyPr/>
          <a:lstStyle/>
          <a:p>
            <a:r>
              <a:rPr lang="en-US" sz="5400" dirty="0"/>
              <a:t>Further reading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28" y="2188687"/>
            <a:ext cx="2887186" cy="248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82674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research focus on disability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799" y="1837138"/>
            <a:ext cx="10058401" cy="4042734"/>
          </a:xfrm>
        </p:spPr>
        <p:txBody>
          <a:bodyPr>
            <a:noAutofit/>
          </a:bodyPr>
          <a:lstStyle/>
          <a:p>
            <a:r>
              <a:rPr lang="en-US" sz="1600" b="1" dirty="0"/>
              <a:t>Just Ask</a:t>
            </a:r>
            <a:r>
              <a:rPr lang="en-US" sz="1600" dirty="0"/>
              <a:t>, by Shawn Henry. Focuses on involving people with disabilities throughout the UX design process. Published 2007, the text of the book is now freely available online: </a:t>
            </a:r>
            <a:r>
              <a:rPr lang="en-US" sz="1600" dirty="0">
                <a:hlinkClick r:id="rId2"/>
              </a:rPr>
              <a:t>http://www.uiaccess.com/accessucd/</a:t>
            </a:r>
            <a:endParaRPr lang="en-US" sz="1600" dirty="0"/>
          </a:p>
          <a:p>
            <a:r>
              <a:rPr lang="en-US" sz="1600" b="1" dirty="0"/>
              <a:t>Doing Accessible Social Research: A Practical Guide</a:t>
            </a:r>
            <a:r>
              <a:rPr lang="en-US" sz="1600" dirty="0"/>
              <a:t>, by Danielle </a:t>
            </a:r>
            <a:r>
              <a:rPr lang="en-US" sz="1600" dirty="0" err="1"/>
              <a:t>Aidley</a:t>
            </a:r>
            <a:r>
              <a:rPr lang="en-US" sz="1600" dirty="0"/>
              <a:t> and </a:t>
            </a:r>
            <a:r>
              <a:rPr lang="en-US" sz="1600" dirty="0" err="1"/>
              <a:t>Kriss</a:t>
            </a:r>
            <a:r>
              <a:rPr lang="en-US" sz="1600" dirty="0"/>
              <a:t> Fearon (2021). Not specifically UX-focused, but valuable advice on including people with disabilities in research activity.</a:t>
            </a:r>
          </a:p>
          <a:p>
            <a:r>
              <a:rPr lang="en-US" sz="1600" b="1" dirty="0" err="1"/>
              <a:t>TPGi’s</a:t>
            </a:r>
            <a:r>
              <a:rPr lang="en-US" sz="1600" b="1" dirty="0"/>
              <a:t> UX blog</a:t>
            </a:r>
            <a:r>
              <a:rPr lang="en-US" sz="1600" dirty="0"/>
              <a:t>: https://</a:t>
            </a:r>
            <a:r>
              <a:rPr lang="en-US" sz="1600" dirty="0" err="1"/>
              <a:t>www.tpgi.com</a:t>
            </a:r>
            <a:r>
              <a:rPr lang="en-US" sz="1600" dirty="0"/>
              <a:t>/</a:t>
            </a:r>
            <a:r>
              <a:rPr lang="en-US" sz="1600" dirty="0" err="1"/>
              <a:t>ux</a:t>
            </a:r>
            <a:r>
              <a:rPr lang="en-US" sz="1600" dirty="0"/>
              <a:t>/</a:t>
            </a:r>
          </a:p>
          <a:p>
            <a:r>
              <a:rPr lang="en-US" sz="1600" dirty="0"/>
              <a:t>The UK’s </a:t>
            </a:r>
            <a:r>
              <a:rPr lang="en-US" sz="1600" b="1" dirty="0"/>
              <a:t>Government Data Service (GDS) </a:t>
            </a:r>
            <a:r>
              <a:rPr lang="en-US" sz="1600" dirty="0"/>
              <a:t>has a number of useful blog posts on the practicalities of including people with disabilities in user research: </a:t>
            </a:r>
            <a:r>
              <a:rPr lang="en-US" sz="1600" dirty="0">
                <a:hlinkClick r:id="rId3"/>
              </a:rPr>
              <a:t>https://userresearch.blog.gov.uk/</a:t>
            </a:r>
            <a:r>
              <a:rPr lang="en-US" sz="1600" dirty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20209305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user research books with occasional focus on disability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798" y="2254827"/>
            <a:ext cx="10058401" cy="4042734"/>
          </a:xfrm>
        </p:spPr>
        <p:txBody>
          <a:bodyPr>
            <a:noAutofit/>
          </a:bodyPr>
          <a:lstStyle/>
          <a:p>
            <a:r>
              <a:rPr lang="en-US" sz="2000" b="1" dirty="0"/>
              <a:t>Interviewing Users</a:t>
            </a:r>
            <a:r>
              <a:rPr lang="en-US" sz="2000" dirty="0"/>
              <a:t>: Steve </a:t>
            </a:r>
            <a:r>
              <a:rPr lang="en-US" sz="2000" dirty="0" err="1"/>
              <a:t>Portigal</a:t>
            </a:r>
            <a:r>
              <a:rPr lang="en-US" sz="2000" dirty="0"/>
              <a:t>. Rosenfeld Media.</a:t>
            </a:r>
          </a:p>
          <a:p>
            <a:r>
              <a:rPr lang="en-US" sz="2000" b="1" dirty="0"/>
              <a:t>User Research: A Practical Guide to Designing Better Products and Services</a:t>
            </a:r>
            <a:r>
              <a:rPr lang="en-US" sz="2000" dirty="0"/>
              <a:t>: Stephanie Marsh. Kogan Page.</a:t>
            </a:r>
          </a:p>
          <a:p>
            <a:r>
              <a:rPr lang="en-US" sz="2000" b="1" dirty="0"/>
              <a:t>Think Like a UX Researcher: How to Observe Users, Influence Design, and Shape Business Strategy</a:t>
            </a:r>
            <a:r>
              <a:rPr lang="en-US" sz="2000" dirty="0"/>
              <a:t>: David Travis and Philip Hodgson. CRC Press.</a:t>
            </a:r>
          </a:p>
          <a:p>
            <a:r>
              <a:rPr lang="en-US" sz="2000" b="1" dirty="0"/>
              <a:t>Research Methods in Human-Computer Interaction</a:t>
            </a:r>
            <a:r>
              <a:rPr lang="en-US" sz="2000" dirty="0"/>
              <a:t>: Jonathan Lazar, </a:t>
            </a:r>
            <a:r>
              <a:rPr lang="en-US" sz="2000" dirty="0" err="1"/>
              <a:t>Jinjuang</a:t>
            </a:r>
            <a:r>
              <a:rPr lang="en-US" sz="2000" dirty="0"/>
              <a:t> Heidi Feng and Harry </a:t>
            </a:r>
            <a:r>
              <a:rPr lang="en-US" sz="2000" dirty="0" err="1"/>
              <a:t>Hochheiser</a:t>
            </a:r>
            <a:r>
              <a:rPr lang="en-US" sz="2000" dirty="0"/>
              <a:t>. Morgan Kaufman.</a:t>
            </a:r>
          </a:p>
        </p:txBody>
      </p:sp>
    </p:spTree>
    <p:extLst>
      <p:ext uri="{BB962C8B-B14F-4D97-AF65-F5344CB8AC3E}">
        <p14:creationId xmlns:p14="http://schemas.microsoft.com/office/powerpoint/2010/main" val="88283840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3331FC-0367-5046-BD08-479CD3D8B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118" y="299456"/>
            <a:ext cx="10171182" cy="1325563"/>
          </a:xfrm>
        </p:spPr>
        <p:txBody>
          <a:bodyPr anchor="b"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013B94-437F-4E16-958E-3DBE53E6D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118" y="3978442"/>
            <a:ext cx="9291562" cy="25801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David Sloan</a:t>
            </a:r>
          </a:p>
          <a:p>
            <a:pPr marL="0" indent="0">
              <a:buNone/>
            </a:pPr>
            <a:r>
              <a:rPr lang="en-US" sz="2400" dirty="0"/>
              <a:t>Email: </a:t>
            </a:r>
            <a:r>
              <a:rPr lang="en-US" sz="2400" dirty="0" err="1"/>
              <a:t>dsloan@tpgi.com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LinkedIn: https://</a:t>
            </a:r>
            <a:r>
              <a:rPr lang="en-US" sz="2400" dirty="0" err="1"/>
              <a:t>www.linkedin.com</a:t>
            </a:r>
            <a:r>
              <a:rPr lang="en-US" sz="2400" dirty="0"/>
              <a:t>/in/</a:t>
            </a:r>
            <a:r>
              <a:rPr lang="en-US" sz="2400" dirty="0" err="1"/>
              <a:t>sloandr</a:t>
            </a:r>
            <a:r>
              <a:rPr lang="en-US" sz="2400" dirty="0"/>
              <a:t>/</a:t>
            </a:r>
          </a:p>
          <a:p>
            <a:pPr marL="0" indent="0">
              <a:buNone/>
            </a:pPr>
            <a:r>
              <a:rPr lang="en-US" sz="2400" dirty="0"/>
              <a:t>Twitter: @</a:t>
            </a:r>
            <a:r>
              <a:rPr lang="en-US" sz="2400" dirty="0" err="1"/>
              <a:t>sloandr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429910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imple rowboat pulled ashore beside a harbor wall. The boat is painted red and white, with the name &quot;Good Design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576"/>
            <a:ext cx="12192000" cy="894938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5534735-F963-4C4B-BA6E-68F53C3B24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1067" y="643466"/>
            <a:ext cx="10428860" cy="1625601"/>
          </a:xfrm>
          <a:solidFill>
            <a:schemeClr val="tx1">
              <a:alpha val="86000"/>
            </a:schemeClr>
          </a:solidFill>
        </p:spPr>
        <p:txBody>
          <a:bodyPr>
            <a:noAutofit/>
          </a:bodyPr>
          <a:lstStyle/>
          <a:p>
            <a:pPr rtl="0" eaLnBrk="1" latinLnBrk="0" hangingPunct="1"/>
            <a:r>
              <a:rPr lang="en-US" sz="3600" b="1" kern="1200" dirty="0">
                <a:solidFill>
                  <a:srgbClr val="FFFF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 research with people with disabilities</a:t>
            </a:r>
            <a:r>
              <a:rPr lang="en-GB" sz="5400" b="1" kern="1200" baseline="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b="1" kern="1200" dirty="0">
                <a:solidFill>
                  <a:srgbClr val="FFFF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helps make digital products and services that people can use</a:t>
            </a:r>
            <a:endParaRPr lang="en-GB" sz="5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2383922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People with disabilities are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6844"/>
            <a:ext cx="9611360" cy="4739076"/>
          </a:xfrm>
        </p:spPr>
        <p:txBody>
          <a:bodyPr>
            <a:normAutofit fontScale="70000" lnSpcReduction="20000"/>
          </a:bodyPr>
          <a:lstStyle/>
          <a:p>
            <a:r>
              <a:rPr lang="en-US" sz="3300" dirty="0"/>
              <a:t>If a digital product has users, it’s almost certain those users will include people with disabilities</a:t>
            </a:r>
          </a:p>
          <a:p>
            <a:r>
              <a:rPr lang="en-US" sz="3300" dirty="0"/>
              <a:t>People with disabilities have needs, wants, and experiences just like any other current or potential user</a:t>
            </a:r>
          </a:p>
          <a:p>
            <a:r>
              <a:rPr lang="en-US" sz="3300" dirty="0"/>
              <a:t>Technology has particular potential to reduce exclusion for people with disabilities</a:t>
            </a:r>
          </a:p>
          <a:p>
            <a:r>
              <a:rPr lang="en-US" sz="3300" dirty="0"/>
              <a:t>So when perspectives of people with disabilities are ignored or misunderstood, technology can </a:t>
            </a:r>
            <a:r>
              <a:rPr lang="en-US" sz="3300" i="1" dirty="0"/>
              <a:t>increase</a:t>
            </a:r>
            <a:r>
              <a:rPr lang="en-US" sz="3300" dirty="0"/>
              <a:t> exclusion</a:t>
            </a:r>
          </a:p>
          <a:p>
            <a:pPr lvl="1"/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50883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Accessibility standards are not enough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6844"/>
            <a:ext cx="9611360" cy="4739076"/>
          </a:xfrm>
        </p:spPr>
        <p:txBody>
          <a:bodyPr>
            <a:normAutofit fontScale="62500" lnSpcReduction="20000"/>
          </a:bodyPr>
          <a:lstStyle/>
          <a:p>
            <a:r>
              <a:rPr lang="en-US" sz="3300" dirty="0"/>
              <a:t>Using accessibility standards like WCAG to guide design and development of a digital product is an essential part of an effective accessibility strategy.</a:t>
            </a:r>
          </a:p>
          <a:p>
            <a:r>
              <a:rPr lang="en-US" sz="3300" dirty="0"/>
              <a:t>But:</a:t>
            </a:r>
          </a:p>
          <a:p>
            <a:pPr lvl="1"/>
            <a:r>
              <a:rPr lang="en-US" sz="3300" dirty="0"/>
              <a:t>Accessibility standards are generic. Product teams need expertise to apply a standard effectively to a product’s specific design objectives and constraints, in order to design for a desired user experience.</a:t>
            </a:r>
          </a:p>
          <a:p>
            <a:pPr lvl="1"/>
            <a:r>
              <a:rPr lang="en-US" sz="3300" dirty="0"/>
              <a:t>Standards are technology-focused. They can’t give you the first-hand, contextual experience of people with disabilities.</a:t>
            </a:r>
          </a:p>
          <a:p>
            <a:endParaRPr lang="en-US" sz="3300" dirty="0"/>
          </a:p>
          <a:p>
            <a:pPr lvl="1"/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04027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User-centered design and disability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6844"/>
            <a:ext cx="10129520" cy="4667956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/>
              <a:t>User-centered design is an iterative product design approach that involves: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600" dirty="0"/>
              <a:t>learning as much as possible about a design problem from users’ perspectives to inform product requirements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600" dirty="0"/>
              <a:t>evaluating potential solutions for areas where they work well and where they could be improved.</a:t>
            </a:r>
          </a:p>
          <a:p>
            <a:r>
              <a:rPr lang="en-US" sz="2600" dirty="0"/>
              <a:t>For user-centered design to be </a:t>
            </a:r>
            <a:r>
              <a:rPr lang="en-US" sz="2600" b="1" dirty="0"/>
              <a:t>inclusive</a:t>
            </a:r>
            <a:r>
              <a:rPr lang="en-US" sz="2600" dirty="0"/>
              <a:t>, we need to involve people with diverse capabilities and characteristics, including people with disabilities.</a:t>
            </a:r>
          </a:p>
          <a:p>
            <a:r>
              <a:rPr lang="en-US" sz="2600" dirty="0"/>
              <a:t>Involving people with disabilities in the design process helps you gain a richer understanding of a design problem, design a solution that is sensitive to diverse user needs, and validate your efforts with the people you’re designing for.</a:t>
            </a:r>
          </a:p>
        </p:txBody>
      </p:sp>
    </p:spTree>
    <p:extLst>
      <p:ext uri="{BB962C8B-B14F-4D97-AF65-F5344CB8AC3E}">
        <p14:creationId xmlns:p14="http://schemas.microsoft.com/office/powerpoint/2010/main" val="196028324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29B15C-DAD2-1444-85A5-021AC08B23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6666" y="-1304766"/>
            <a:ext cx="100584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Tim Brown quote</a:t>
            </a:r>
            <a:r>
              <a:rPr lang="en-US" baseline="0" dirty="0"/>
              <a:t> on the importance of looking beyond the center of a population’s bell curve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5300" y="1447800"/>
            <a:ext cx="9383963" cy="2187222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</a:rPr>
              <a:t>By concentrating solely on the bulge at the center of the bell curve we are more likely to confirm what we already know than learn something new and surprising.</a:t>
            </a:r>
          </a:p>
        </p:txBody>
      </p:sp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</a:rPr>
              <a:t>Tim Brown, Change by Design</a:t>
            </a:r>
          </a:p>
        </p:txBody>
      </p:sp>
    </p:spTree>
    <p:extLst>
      <p:ext uri="{BB962C8B-B14F-4D97-AF65-F5344CB8AC3E}">
        <p14:creationId xmlns:p14="http://schemas.microsoft.com/office/powerpoint/2010/main" val="34605961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77E06D-C645-4540-AEA8-8CB03F2FA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User research in an inclusive design process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28" y="2188687"/>
            <a:ext cx="2887186" cy="248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6593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Custom 6">
      <a:dk1>
        <a:srgbClr val="1C75BC"/>
      </a:dk1>
      <a:lt1>
        <a:srgbClr val="FFFFFF"/>
      </a:lt1>
      <a:dk2>
        <a:srgbClr val="666666"/>
      </a:dk2>
      <a:lt2>
        <a:srgbClr val="FCB316"/>
      </a:lt2>
      <a:accent1>
        <a:srgbClr val="DFDFDF"/>
      </a:accent1>
      <a:accent2>
        <a:srgbClr val="DA1640"/>
      </a:accent2>
      <a:accent3>
        <a:srgbClr val="20B74A"/>
      </a:accent3>
      <a:accent4>
        <a:srgbClr val="46BFCE"/>
      </a:accent4>
      <a:accent5>
        <a:srgbClr val="8F2653"/>
      </a:accent5>
      <a:accent6>
        <a:srgbClr val="148790"/>
      </a:accent6>
      <a:hlink>
        <a:srgbClr val="1C75BC"/>
      </a:hlink>
      <a:folHlink>
        <a:srgbClr val="FEFFFF"/>
      </a:folHlink>
    </a:clrScheme>
    <a:fontScheme name="TPG Font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eal New template TPGi (002)  -  Read-Only" id="{3A9E05F6-C963-4FDF-A049-A7878B522062}" vid="{E839ECBB-1FC0-4F1E-B943-1FB4B6E53C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8807</TotalTime>
  <Words>1632</Words>
  <Application>Microsoft Macintosh PowerPoint</Application>
  <PresentationFormat>Widescreen</PresentationFormat>
  <Paragraphs>159</Paragraphs>
  <Slides>34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HGGothicE</vt:lpstr>
      <vt:lpstr>Arial</vt:lpstr>
      <vt:lpstr>Calibri</vt:lpstr>
      <vt:lpstr>Courier New</vt:lpstr>
      <vt:lpstr>Helvetica</vt:lpstr>
      <vt:lpstr>Open Sans</vt:lpstr>
      <vt:lpstr>Wingdings</vt:lpstr>
      <vt:lpstr>Office Theme</vt:lpstr>
      <vt:lpstr>Low cost, high impact user research with people with disabilities</vt:lpstr>
      <vt:lpstr>Agenda</vt:lpstr>
      <vt:lpstr>Why involve people with disabilities in user research?</vt:lpstr>
      <vt:lpstr>User research with people with disabilities helps make digital products and services that people can use</vt:lpstr>
      <vt:lpstr>People with disabilities are people</vt:lpstr>
      <vt:lpstr>Accessibility standards are not enough</vt:lpstr>
      <vt:lpstr>User-centered design and disability</vt:lpstr>
      <vt:lpstr>Tim Brown quote on the importance of looking beyond the center of a population’s bell curve</vt:lpstr>
      <vt:lpstr>User research in an inclusive design process</vt:lpstr>
      <vt:lpstr>David Travis’ quote on the importance of observation as a research technique</vt:lpstr>
      <vt:lpstr>The two key phases of research</vt:lpstr>
      <vt:lpstr>When the objective is to discover</vt:lpstr>
      <vt:lpstr>When the objective is to validate</vt:lpstr>
      <vt:lpstr>Opportunities for user research with people with disabilities</vt:lpstr>
      <vt:lpstr>Distinguishing UX research from accessibility testing</vt:lpstr>
      <vt:lpstr>Addressing the challenges of doing user research with people with disabilities</vt:lpstr>
      <vt:lpstr>It costs too much</vt:lpstr>
      <vt:lpstr>It has insufficient impact</vt:lpstr>
      <vt:lpstr>Reducing the cost of user research</vt:lpstr>
      <vt:lpstr>Look for data that people with disabilities have already provided you</vt:lpstr>
      <vt:lpstr>Reducing time and effort</vt:lpstr>
      <vt:lpstr>Build a pool of participants</vt:lpstr>
      <vt:lpstr>“Critical friends”</vt:lpstr>
      <vt:lpstr>Research methods that require less time or effort</vt:lpstr>
      <vt:lpstr>Build capacity for inclusive research</vt:lpstr>
      <vt:lpstr>Increasing impact of user research</vt:lpstr>
      <vt:lpstr>Reliability and usefulness of results</vt:lpstr>
      <vt:lpstr>Format research output to be actionable</vt:lpstr>
      <vt:lpstr>Visualizing research discovery: example</vt:lpstr>
      <vt:lpstr>What experiences have you had in user research with people with disabilities?</vt:lpstr>
      <vt:lpstr>Further reading</vt:lpstr>
      <vt:lpstr>Specific research focus on disability</vt:lpstr>
      <vt:lpstr>General user research books with occasional focus on disability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 cost, high impact user research with people with disabilities</dc:title>
  <dc:subject/>
  <dc:creator>David Sloan</dc:creator>
  <cp:keywords/>
  <dc:description/>
  <cp:lastModifiedBy>David Sloan</cp:lastModifiedBy>
  <cp:revision>40</cp:revision>
  <dcterms:created xsi:type="dcterms:W3CDTF">2021-10-25T16:47:48Z</dcterms:created>
  <dcterms:modified xsi:type="dcterms:W3CDTF">2021-11-18T17:36:36Z</dcterms:modified>
  <cp:category/>
</cp:coreProperties>
</file>