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Proxima Nova"/>
      <p:regular r:id="rId28"/>
      <p:bold r:id="rId29"/>
      <p:italic r:id="rId30"/>
      <p:boldItalic r:id="rId31"/>
    </p:embeddedFont>
    <p:embeddedFont>
      <p:font typeface="Alfa Slab One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roximaNova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AlfaSlabOne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04ea00e38_2_4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1004ea00e38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04ea00e38_2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004ea00e38_2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04ea00e38_2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1004ea00e38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04ea00e38_2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1004ea00e38_2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04ea00e38_2_1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1004ea00e38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04ea00e38_2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1004ea00e38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04ea00e38_2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1004ea00e38_2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04ea00e38_2_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1004ea00e38_2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04ea00e38_2_1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1004ea00e38_2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04ea00e38_2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1004ea00e38_2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04ea00e3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1004ea00e3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04ea00e38_2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1004ea00e38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04ea00e38_2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1004ea00e38_2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04ea00e38_2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1004ea00e38_2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04ea00e38_2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1004ea00e38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04ea00e38_2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1004ea00e38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04ea00e38_2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1004ea00e38_2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04ea00e38_2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1004ea00e38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04ea00e38_2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1004ea00e38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04ea00e38_2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1004ea00e38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04ea00e38_2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1004ea00e38_2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ePub Accessibility Testing and Remediation</a:t>
            </a:r>
            <a:endParaRPr/>
          </a:p>
        </p:txBody>
      </p:sp>
      <p:sp>
        <p:nvSpPr>
          <p:cNvPr id="102" name="Google Shape;102;p25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No Experience Required.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Full Keyboard Navigation</a:t>
            </a:r>
            <a:endParaRPr/>
          </a:p>
        </p:txBody>
      </p:sp>
      <p:sp>
        <p:nvSpPr>
          <p:cNvPr id="169" name="Google Shape;169;p34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Tab once reveals a hidden </a:t>
            </a:r>
            <a:r>
              <a:rPr b="1" lang="en" sz="1800"/>
              <a:t>(N) Navigation</a:t>
            </a:r>
            <a:r>
              <a:rPr lang="en" sz="1800"/>
              <a:t> Element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Users can use keyboard shortcuts to navigate.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descr="The remediation screen is a three panel screen with the table of contents on the left, book content in the middle, and the remediation panel on the right." id="170" name="Google Shape;170;p34" title="Screenshot: The Remediation Screen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0650" y="993600"/>
            <a:ext cx="5671475" cy="391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The Image Tool</a:t>
            </a:r>
            <a:endParaRPr/>
          </a:p>
        </p:txBody>
      </p:sp>
      <p:sp>
        <p:nvSpPr>
          <p:cNvPr id="176" name="Google Shape;176;p35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Locates all of the Images within the content.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Displays in the TOC by their Alt Text.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Clicking on an Image will highlight it in the Content panel.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descr="The Image Tool displays a list of images within the Table of Contents on the left.  Selecting an individual image displays the image in context in the center pane." id="177" name="Google Shape;177;p35" title="Screenshot: The Image Tool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6525" y="1116075"/>
            <a:ext cx="5952323" cy="34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The Inline QA, Edit and Checkbox Tools</a:t>
            </a:r>
            <a:endParaRPr/>
          </a:p>
        </p:txBody>
      </p:sp>
      <p:sp>
        <p:nvSpPr>
          <p:cNvPr id="183" name="Google Shape;183;p36"/>
          <p:cNvSpPr txBox="1"/>
          <p:nvPr>
            <p:ph idx="1" type="body"/>
          </p:nvPr>
        </p:nvSpPr>
        <p:spPr>
          <a:xfrm>
            <a:off x="278225" y="903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Inline QA</a:t>
            </a:r>
            <a:r>
              <a:rPr lang="en"/>
              <a:t> (left) reveals important tagging information, inline with the Content.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Edit</a:t>
            </a:r>
            <a:r>
              <a:rPr lang="en"/>
              <a:t> (right) reveals the same tagging information, but will let you edit it within the Content.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Checkboxes</a:t>
            </a:r>
            <a:r>
              <a:rPr lang="en"/>
              <a:t> allow you to generate a QA Checklist that can be exported later.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Screen shows the Inline QA view which reveals content tagging. " id="184" name="Google Shape;184;p36" title="Screenshot: Inline QA View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00" y="2533575"/>
            <a:ext cx="4012227" cy="23234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screen shows the Edit view which allows users to edit the underlying tagging.   " id="185" name="Google Shape;185;p36" title="Screenshot: Edit View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5925" y="2540425"/>
            <a:ext cx="4012227" cy="2309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Semantic Views</a:t>
            </a:r>
            <a:endParaRPr/>
          </a:p>
        </p:txBody>
      </p:sp>
      <p:sp>
        <p:nvSpPr>
          <p:cNvPr id="191" name="Google Shape;191;p3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-32146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500"/>
              <a:t>ePub.Tools will offer different views based on your content. </a:t>
            </a:r>
            <a:endParaRPr sz="4500"/>
          </a:p>
          <a:p>
            <a:pPr indent="-32146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4500"/>
              <a:t>Table</a:t>
            </a:r>
            <a:r>
              <a:rPr lang="en" sz="4500"/>
              <a:t> brings up a numbered list of Tables in the TOC.  </a:t>
            </a:r>
            <a:endParaRPr sz="4500"/>
          </a:p>
          <a:p>
            <a:pPr indent="-32146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4500"/>
              <a:t>Lists</a:t>
            </a:r>
            <a:r>
              <a:rPr lang="en" sz="4500"/>
              <a:t> works on Unordered and Ordered Lists in the same way.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250000"/>
              <a:buNone/>
            </a:pPr>
            <a:r>
              <a:t/>
            </a:r>
            <a:endParaRPr/>
          </a:p>
        </p:txBody>
      </p:sp>
      <p:pic>
        <p:nvPicPr>
          <p:cNvPr descr="The Table and List view are shown." id="192" name="Google Shape;192;p37" title="Screenshot: Semantic View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7250" y="1077750"/>
            <a:ext cx="5719501" cy="3767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The Issues Tool</a:t>
            </a:r>
            <a:endParaRPr/>
          </a:p>
        </p:txBody>
      </p:sp>
      <p:sp>
        <p:nvSpPr>
          <p:cNvPr id="198" name="Google Shape;198;p38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Displays all of the Issues in the TOC, organized by ruleset. 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For some issues, you can click on the “Fix” button to automatically fix the issue. 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None/>
            </a:pPr>
            <a:r>
              <a:t/>
            </a:r>
            <a:endParaRPr sz="1600"/>
          </a:p>
        </p:txBody>
      </p:sp>
      <p:pic>
        <p:nvPicPr>
          <p:cNvPr descr="The error tool showing a list of issues in the table of contents." id="199" name="Google Shape;199;p38" title="Screenshot: The Error Too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914400"/>
            <a:ext cx="5719501" cy="3513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The Image List Tool</a:t>
            </a:r>
            <a:endParaRPr/>
          </a:p>
        </p:txBody>
      </p:sp>
      <p:sp>
        <p:nvSpPr>
          <p:cNvPr id="205" name="Google Shape;205;p39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Brings up a tab with a list view of all the images, Alt Text and Filenames. 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Attributes displayed are based on content.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Attributes can be edited.</a:t>
            </a:r>
            <a:endParaRPr sz="1700"/>
          </a:p>
        </p:txBody>
      </p:sp>
      <p:pic>
        <p:nvPicPr>
          <p:cNvPr descr="An Image list is displayed with the ability to edit the alt text directly. " id="206" name="Google Shape;206;p39" title="Screenshot: The Image Alt Text Tool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9600" y="1305150"/>
            <a:ext cx="5981727" cy="344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The Search and Tagging Tools</a:t>
            </a:r>
            <a:endParaRPr/>
          </a:p>
        </p:txBody>
      </p:sp>
      <p:sp>
        <p:nvSpPr>
          <p:cNvPr id="212" name="Google Shape;212;p40"/>
          <p:cNvSpPr txBox="1"/>
          <p:nvPr>
            <p:ph idx="1" type="body"/>
          </p:nvPr>
        </p:nvSpPr>
        <p:spPr>
          <a:xfrm>
            <a:off x="0" y="-6831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Search</a:t>
            </a:r>
            <a:r>
              <a:rPr lang="en"/>
              <a:t> for text within the content.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Tagging</a:t>
            </a:r>
            <a:r>
              <a:rPr lang="en"/>
              <a:t> reveals formatted tagging beneath your content.  </a:t>
            </a:r>
            <a:endParaRPr/>
          </a:p>
        </p:txBody>
      </p:sp>
      <p:pic>
        <p:nvPicPr>
          <p:cNvPr descr="This view shows the search function.  " id="213" name="Google Shape;213;p40" title="Screenshot: Search Function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425" y="2196600"/>
            <a:ext cx="4368973" cy="252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view shows the tagging function. " id="214" name="Google Shape;214;p40" title="Screenshot: The Tagging Function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7400" y="2195550"/>
            <a:ext cx="4368973" cy="2525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The Metadata Views</a:t>
            </a:r>
            <a:endParaRPr/>
          </a:p>
        </p:txBody>
      </p:sp>
      <p:sp>
        <p:nvSpPr>
          <p:cNvPr id="220" name="Google Shape;220;p41"/>
          <p:cNvSpPr txBox="1"/>
          <p:nvPr>
            <p:ph idx="1" type="body"/>
          </p:nvPr>
        </p:nvSpPr>
        <p:spPr>
          <a:xfrm>
            <a:off x="278225" y="903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Book Details</a:t>
            </a:r>
            <a:r>
              <a:rPr lang="en"/>
              <a:t> option (left) allows you to view and edit book details.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Epub OPF</a:t>
            </a:r>
            <a:r>
              <a:rPr lang="en"/>
              <a:t> option (right) allows you to directly view the tagging contained in the book’s OPF file.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Issues will also be displayed in these Book Metadata views.</a:t>
            </a:r>
            <a:endParaRPr/>
          </a:p>
        </p:txBody>
      </p:sp>
      <p:pic>
        <p:nvPicPr>
          <p:cNvPr descr="This screen shows a view with the Book Details displayed as editable text inputs.  " id="221" name="Google Shape;221;p41" title="Screenshot:  Book Detail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2492838"/>
            <a:ext cx="4152842" cy="2404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: ePub OPF screen&#10;&#10;This screen shows the tagging in the OPF file. " id="222" name="Google Shape;22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9000" y="2481100"/>
            <a:ext cx="4193423" cy="24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The Accessibility Features Tool</a:t>
            </a:r>
            <a:endParaRPr/>
          </a:p>
        </p:txBody>
      </p:sp>
      <p:sp>
        <p:nvSpPr>
          <p:cNvPr id="228" name="Google Shape;228;p42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Lists accessibility features.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Gives option to add to metadata.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Gives info on these features.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This screen presents a list of accessibility features as options that can be selected via checkbox to include in ePub metadata. " id="229" name="Google Shape;229;p42" title="Screenshot:  The Accessibility Features Too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301" y="949474"/>
            <a:ext cx="5696251" cy="350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0"/>
              <a:buNone/>
            </a:pPr>
            <a:r>
              <a:rPr lang="en"/>
              <a:t>The Auto Fixup Tab</a:t>
            </a:r>
            <a:endParaRPr/>
          </a:p>
        </p:txBody>
      </p:sp>
      <p:sp>
        <p:nvSpPr>
          <p:cNvPr id="235" name="Google Shape;235;p43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Lists all available automatic remediation options.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Displays the number of fixable issues.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FIX ALL button will apply the fix.</a:t>
            </a:r>
            <a:endParaRPr sz="1800"/>
          </a:p>
        </p:txBody>
      </p:sp>
      <p:pic>
        <p:nvPicPr>
          <p:cNvPr descr="The auto fix-up screen shows a list of errors that can be remediated automatically by pressing the &quot;Fix All&quot; button. " id="236" name="Google Shape;236;p43" title="Screenshot:  The Auto fix-up Tab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9551" y="1284850"/>
            <a:ext cx="5680476" cy="32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Who is Logictran?</a:t>
            </a:r>
            <a:endParaRPr/>
          </a:p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software consulting company providing support and solutions for the education technology industry.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with content since 1999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Helped create the EDUPUB Format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Involved in the W3C ePub Standard Development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Logo: IDPF (International Digital Publishing Forum)" id="109" name="Google Shape;10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700" y="3261825"/>
            <a:ext cx="2175203" cy="86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 title="Logo: Logictran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5875" y="188325"/>
            <a:ext cx="881475" cy="86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: W3C" id="111" name="Google Shape;11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44647" y="2946900"/>
            <a:ext cx="1958612" cy="1303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Let’s Begin Our Tech Demo... </a:t>
            </a:r>
            <a:endParaRPr/>
          </a:p>
        </p:txBody>
      </p:sp>
      <p:sp>
        <p:nvSpPr>
          <p:cNvPr id="242" name="Google Shape;242;p44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epub.tools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 txBox="1"/>
          <p:nvPr>
            <p:ph type="ctrTitle"/>
          </p:nvPr>
        </p:nvSpPr>
        <p:spPr>
          <a:xfrm>
            <a:off x="-79125" y="231975"/>
            <a:ext cx="92232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Any Questions?</a:t>
            </a:r>
            <a:endParaRPr/>
          </a:p>
        </p:txBody>
      </p:sp>
      <p:pic>
        <p:nvPicPr>
          <p:cNvPr id="248" name="Google Shape;248;p45" title="Animation: white cat pulling glasses down with paw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2275" y="1312450"/>
            <a:ext cx="6319450" cy="352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Who We Work With?</a:t>
            </a:r>
            <a:endParaRPr/>
          </a:p>
        </p:txBody>
      </p:sp>
      <p:sp>
        <p:nvSpPr>
          <p:cNvPr id="117" name="Google Shape;11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of the </a:t>
            </a:r>
            <a:r>
              <a:rPr b="1" lang="en"/>
              <a:t>largest Education Technology companies</a:t>
            </a:r>
            <a:r>
              <a:rPr lang="en"/>
              <a:t> in the world.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8" name="Google Shape;118;p27" title="Logo: Pearson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25" y="1850837"/>
            <a:ext cx="2879923" cy="2273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 title="Logo: Jones &amp; Bartlett Learni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9949" y="1801076"/>
            <a:ext cx="3392728" cy="11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7" title="Logo: Wiley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49820" y="2338192"/>
            <a:ext cx="2246125" cy="47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7" title="Logo: O'Reilly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2513" y="4153613"/>
            <a:ext cx="2657413" cy="5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 title="Logo: McGraw Hill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33225" y="3093001"/>
            <a:ext cx="2006175" cy="20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 title="Logo: University of Phoenix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16187" y="2941226"/>
            <a:ext cx="1787926" cy="137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 txBox="1"/>
          <p:nvPr/>
        </p:nvSpPr>
        <p:spPr>
          <a:xfrm>
            <a:off x="5881950" y="4363675"/>
            <a:ext cx="2456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" sz="27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And More!</a:t>
            </a:r>
            <a:endParaRPr b="0" i="0" sz="2700" u="none" cap="none" strike="noStrike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is ePub.Tools? </a:t>
            </a:r>
            <a:endParaRPr/>
          </a:p>
        </p:txBody>
      </p:sp>
      <p:sp>
        <p:nvSpPr>
          <p:cNvPr id="130" name="Google Shape;13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ePub validation and remediation platform with a focus on Accessibility.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for anyone to run powerful, industry standard ePub and Accessibility tests on ePubs.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 both manual and automated fixes on their ePub content.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SaaS model with a free version available to everyone.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Why Is This Important?</a:t>
            </a:r>
            <a:endParaRPr/>
          </a:p>
        </p:txBody>
      </p:sp>
      <p:sp>
        <p:nvSpPr>
          <p:cNvPr id="136" name="Google Shape;13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Remove technical barriers from testing and remediation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more people can test and remediate ePubs for Accessibility, there will be more Accessible ePubs!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7" name="Google Shape;137;p29" title="Cat Smelling Flower on Book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0251" y="2144575"/>
            <a:ext cx="4108600" cy="2459737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1260000" dist="19050">
              <a:schemeClr val="accent3">
                <a:alpha val="53333"/>
              </a:scheme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Are The Challenges Associated with ePub Accessibility Testing and Remediation?</a:t>
            </a:r>
            <a:endParaRPr/>
          </a:p>
        </p:txBody>
      </p:sp>
      <p:sp>
        <p:nvSpPr>
          <p:cNvPr id="143" name="Google Shape;143;p30"/>
          <p:cNvSpPr txBox="1"/>
          <p:nvPr>
            <p:ph idx="1" type="body"/>
          </p:nvPr>
        </p:nvSpPr>
        <p:spPr>
          <a:xfrm>
            <a:off x="311700" y="1564500"/>
            <a:ext cx="8520600" cy="30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Available tests don’t display issues inline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 currently requires multiple tools (reader, IDE, automated tests, etc.)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common accessibility fixes require users to manually alter tagging.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Issues will often be repeated throughout content, sometimes hundreds of times.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ctrTitle"/>
          </p:nvPr>
        </p:nvSpPr>
        <p:spPr>
          <a:xfrm>
            <a:off x="271575" y="830100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Let’s look at some of the features of ePub.Tools….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The Upload Screen</a:t>
            </a:r>
            <a:endParaRPr/>
          </a:p>
        </p:txBody>
      </p:sp>
      <p:sp>
        <p:nvSpPr>
          <p:cNvPr id="154" name="Google Shape;154;p32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Upload new ePubs.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View all uploaded ePubs.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Get quick information about your ePubs.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pic>
        <p:nvPicPr>
          <p:cNvPr descr="The upload screen shows the book covers of the different books in your library along with the conformance score for each book. " id="155" name="Google Shape;155;p32" title="Screenshot: The Upload Scre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1951" y="160450"/>
            <a:ext cx="4970701" cy="4325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2"/>
          <p:cNvSpPr txBox="1"/>
          <p:nvPr>
            <p:ph idx="1" type="body"/>
          </p:nvPr>
        </p:nvSpPr>
        <p:spPr>
          <a:xfrm>
            <a:off x="3651950" y="4568875"/>
            <a:ext cx="49707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*Informal Calculus by Tyler Seacrest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The Reporting Screen</a:t>
            </a:r>
            <a:endParaRPr/>
          </a:p>
        </p:txBody>
      </p:sp>
      <p:sp>
        <p:nvSpPr>
          <p:cNvPr id="162" name="Google Shape;162;p33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List of all issues: Ace, ePubcheck &amp; LT issues.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Detailed view with links to more information.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Downloadable reports.</a:t>
            </a:r>
            <a:endParaRPr sz="1800"/>
          </a:p>
        </p:txBody>
      </p:sp>
      <p:pic>
        <p:nvPicPr>
          <p:cNvPr descr="Displays a report with both a high level conformance report and a detailed list of issues to remediate." id="163" name="Google Shape;163;p33" title="Screenshot: The Reporting Scree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754025"/>
            <a:ext cx="5719501" cy="381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