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60" r:id="rId2"/>
    <p:sldMasterId id="2147483698" r:id="rId3"/>
    <p:sldMasterId id="2147483774" r:id="rId4"/>
    <p:sldMasterId id="2147483813" r:id="rId5"/>
    <p:sldMasterId id="2147483820" r:id="rId6"/>
  </p:sldMasterIdLst>
  <p:notesMasterIdLst>
    <p:notesMasterId r:id="rId49"/>
  </p:notesMasterIdLst>
  <p:handoutMasterIdLst>
    <p:handoutMasterId r:id="rId50"/>
  </p:handoutMasterIdLst>
  <p:sldIdLst>
    <p:sldId id="628" r:id="rId7"/>
    <p:sldId id="629" r:id="rId8"/>
    <p:sldId id="630" r:id="rId9"/>
    <p:sldId id="631" r:id="rId10"/>
    <p:sldId id="632" r:id="rId11"/>
    <p:sldId id="633" r:id="rId12"/>
    <p:sldId id="634" r:id="rId13"/>
    <p:sldId id="635" r:id="rId14"/>
    <p:sldId id="636" r:id="rId15"/>
    <p:sldId id="596" r:id="rId16"/>
    <p:sldId id="597" r:id="rId17"/>
    <p:sldId id="598" r:id="rId18"/>
    <p:sldId id="599" r:id="rId19"/>
    <p:sldId id="624" r:id="rId20"/>
    <p:sldId id="625" r:id="rId21"/>
    <p:sldId id="626" r:id="rId22"/>
    <p:sldId id="611" r:id="rId23"/>
    <p:sldId id="600" r:id="rId24"/>
    <p:sldId id="601" r:id="rId25"/>
    <p:sldId id="603" r:id="rId26"/>
    <p:sldId id="619" r:id="rId27"/>
    <p:sldId id="609" r:id="rId28"/>
    <p:sldId id="612" r:id="rId29"/>
    <p:sldId id="605" r:id="rId30"/>
    <p:sldId id="606" r:id="rId31"/>
    <p:sldId id="610" r:id="rId32"/>
    <p:sldId id="613" r:id="rId33"/>
    <p:sldId id="602" r:id="rId34"/>
    <p:sldId id="604" r:id="rId35"/>
    <p:sldId id="614" r:id="rId36"/>
    <p:sldId id="616" r:id="rId37"/>
    <p:sldId id="608" r:id="rId38"/>
    <p:sldId id="615" r:id="rId39"/>
    <p:sldId id="622" r:id="rId40"/>
    <p:sldId id="617" r:id="rId41"/>
    <p:sldId id="618" r:id="rId42"/>
    <p:sldId id="620" r:id="rId43"/>
    <p:sldId id="621" r:id="rId44"/>
    <p:sldId id="623" r:id="rId45"/>
    <p:sldId id="281" r:id="rId46"/>
    <p:sldId id="627" r:id="rId47"/>
    <p:sldId id="282" r:id="rId48"/>
  </p:sldIdLst>
  <p:sldSz cx="12192000" cy="6858000"/>
  <p:notesSz cx="7315200" cy="96012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800"/>
    <a:srgbClr val="E65225"/>
    <a:srgbClr val="00858E"/>
    <a:srgbClr val="461EAB"/>
    <a:srgbClr val="501EA0"/>
    <a:srgbClr val="643296"/>
    <a:srgbClr val="EDE8ED"/>
    <a:srgbClr val="E3D8FF"/>
    <a:srgbClr val="2D1E4E"/>
    <a:srgbClr val="2D1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976" autoAdjust="0"/>
    <p:restoredTop sz="79076" autoAdjust="0"/>
  </p:normalViewPr>
  <p:slideViewPr>
    <p:cSldViewPr snapToGrid="0" snapToObjects="1">
      <p:cViewPr varScale="1">
        <p:scale>
          <a:sx n="88" d="100"/>
          <a:sy n="88" d="100"/>
        </p:scale>
        <p:origin x="137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344"/>
    </p:cViewPr>
  </p:sorterViewPr>
  <p:notesViewPr>
    <p:cSldViewPr snapToGrid="0" snapToObjects="1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9E6396-5B80-4A0F-A8D8-5BD277EF86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EAC97-3934-47D5-A676-F9EAF6D00F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D2A44EF-EE69-4D4C-8072-0CA01D78E180}" type="datetimeFigureOut">
              <a:rPr lang="en-AU" smtClean="0"/>
              <a:t>15/11/2021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EC0C3-9E3B-41FC-A3A9-91A7D40603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76296-54DC-4B05-A646-73ADADC99F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CC1CAC1-B12E-446E-98A6-3483C52F9C7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9009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BACD79F-8ADA-4EBE-AD2B-A7AEEA32B4B4}" type="datetimeFigureOut">
              <a:rPr lang="en-AU" smtClean="0"/>
              <a:t>15/11/2021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180B19-1517-4DFE-8E17-419A180915F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106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80B19-1517-4DFE-8E17-419A180915F1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690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ACCF54-A5EA-8B4F-B0AE-89EA12852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0" r="14621"/>
          <a:stretch/>
        </p:blipFill>
        <p:spPr>
          <a:xfrm flipH="1">
            <a:off x="0" y="-15065"/>
            <a:ext cx="12192000" cy="4314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52D69A-4A42-C14F-99C1-5D7D5948F4F8}"/>
              </a:ext>
            </a:extLst>
          </p:cNvPr>
          <p:cNvSpPr/>
          <p:nvPr userDrawn="1"/>
        </p:nvSpPr>
        <p:spPr>
          <a:xfrm>
            <a:off x="0" y="3098799"/>
            <a:ext cx="12192000" cy="2577175"/>
          </a:xfrm>
          <a:prstGeom prst="rect">
            <a:avLst/>
          </a:prstGeom>
          <a:solidFill>
            <a:srgbClr val="008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Twitter_Orange.png">
            <a:extLst>
              <a:ext uri="{FF2B5EF4-FFF2-40B4-BE49-F238E27FC236}">
                <a16:creationId xmlns:a16="http://schemas.microsoft.com/office/drawing/2014/main" id="{F6C10381-0DE4-954C-9B68-79821C551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96" y="6201690"/>
            <a:ext cx="334770" cy="3347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77FE20-F6D6-F441-9658-EF4437927F34}"/>
              </a:ext>
            </a:extLst>
          </p:cNvPr>
          <p:cNvCxnSpPr/>
          <p:nvPr userDrawn="1"/>
        </p:nvCxnSpPr>
        <p:spPr>
          <a:xfrm>
            <a:off x="5499539" y="3635858"/>
            <a:ext cx="1192923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BC8C2ED-D088-E94E-AA2B-F7685F588B44}"/>
              </a:ext>
            </a:extLst>
          </p:cNvPr>
          <p:cNvSpPr/>
          <p:nvPr userDrawn="1"/>
        </p:nvSpPr>
        <p:spPr>
          <a:xfrm>
            <a:off x="721364" y="6173233"/>
            <a:ext cx="189057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AU" sz="1800" cap="none" spc="0" dirty="0">
                <a:ln w="12700">
                  <a:noFill/>
                  <a:prstDash val="solid"/>
                </a:ln>
                <a:solidFill>
                  <a:srgbClr val="00858E"/>
                </a:solidFill>
                <a:latin typeface="Proxima Nova Semibold"/>
                <a:cs typeface="Proxima Nova Semibold"/>
              </a:rPr>
              <a:t>@accessibilityoz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F73E8-E698-4640-9C06-240A0506D10E}"/>
              </a:ext>
            </a:extLst>
          </p:cNvPr>
          <p:cNvSpPr/>
          <p:nvPr userDrawn="1"/>
        </p:nvSpPr>
        <p:spPr>
          <a:xfrm>
            <a:off x="2572491" y="6175538"/>
            <a:ext cx="2862197" cy="3670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800" cap="none" spc="0" dirty="0">
                <a:ln w="12700">
                  <a:noFill/>
                  <a:prstDash val="solid"/>
                </a:ln>
                <a:solidFill>
                  <a:srgbClr val="00858E"/>
                </a:solidFill>
                <a:latin typeface="Proxima Nova Semibold"/>
                <a:cs typeface="Proxima Nova Semibold"/>
              </a:rPr>
              <a:t>www.accessibilityoz.com</a:t>
            </a:r>
          </a:p>
        </p:txBody>
      </p:sp>
      <p:sp>
        <p:nvSpPr>
          <p:cNvPr id="21" name="Freeform 85">
            <a:extLst>
              <a:ext uri="{FF2B5EF4-FFF2-40B4-BE49-F238E27FC236}">
                <a16:creationId xmlns:a16="http://schemas.microsoft.com/office/drawing/2014/main" id="{B3D59BF1-71B2-314B-9172-B4EB517F33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870" y="6276139"/>
            <a:ext cx="327253" cy="263512"/>
          </a:xfrm>
          <a:custGeom>
            <a:avLst/>
            <a:gdLst>
              <a:gd name="T0" fmla="*/ 461 w 462"/>
              <a:gd name="T1" fmla="*/ 45 h 374"/>
              <a:gd name="T2" fmla="*/ 461 w 462"/>
              <a:gd name="T3" fmla="*/ 45 h 374"/>
              <a:gd name="T4" fmla="*/ 408 w 462"/>
              <a:gd name="T5" fmla="*/ 63 h 374"/>
              <a:gd name="T6" fmla="*/ 443 w 462"/>
              <a:gd name="T7" fmla="*/ 10 h 374"/>
              <a:gd name="T8" fmla="*/ 389 w 462"/>
              <a:gd name="T9" fmla="*/ 36 h 374"/>
              <a:gd name="T10" fmla="*/ 319 w 462"/>
              <a:gd name="T11" fmla="*/ 0 h 374"/>
              <a:gd name="T12" fmla="*/ 221 w 462"/>
              <a:gd name="T13" fmla="*/ 98 h 374"/>
              <a:gd name="T14" fmla="*/ 230 w 462"/>
              <a:gd name="T15" fmla="*/ 116 h 374"/>
              <a:gd name="T16" fmla="*/ 35 w 462"/>
              <a:gd name="T17" fmla="*/ 19 h 374"/>
              <a:gd name="T18" fmla="*/ 17 w 462"/>
              <a:gd name="T19" fmla="*/ 72 h 374"/>
              <a:gd name="T20" fmla="*/ 61 w 462"/>
              <a:gd name="T21" fmla="*/ 151 h 374"/>
              <a:gd name="T22" fmla="*/ 17 w 462"/>
              <a:gd name="T23" fmla="*/ 134 h 374"/>
              <a:gd name="T24" fmla="*/ 17 w 462"/>
              <a:gd name="T25" fmla="*/ 134 h 374"/>
              <a:gd name="T26" fmla="*/ 98 w 462"/>
              <a:gd name="T27" fmla="*/ 231 h 374"/>
              <a:gd name="T28" fmla="*/ 70 w 462"/>
              <a:gd name="T29" fmla="*/ 231 h 374"/>
              <a:gd name="T30" fmla="*/ 53 w 462"/>
              <a:gd name="T31" fmla="*/ 231 h 374"/>
              <a:gd name="T32" fmla="*/ 142 w 462"/>
              <a:gd name="T33" fmla="*/ 294 h 374"/>
              <a:gd name="T34" fmla="*/ 26 w 462"/>
              <a:gd name="T35" fmla="*/ 338 h 374"/>
              <a:gd name="T36" fmla="*/ 0 w 462"/>
              <a:gd name="T37" fmla="*/ 338 h 374"/>
              <a:gd name="T38" fmla="*/ 142 w 462"/>
              <a:gd name="T39" fmla="*/ 373 h 374"/>
              <a:gd name="T40" fmla="*/ 408 w 462"/>
              <a:gd name="T41" fmla="*/ 107 h 374"/>
              <a:gd name="T42" fmla="*/ 408 w 462"/>
              <a:gd name="T43" fmla="*/ 98 h 374"/>
              <a:gd name="T44" fmla="*/ 461 w 462"/>
              <a:gd name="T45" fmla="*/ 4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lnTo>
                  <a:pt x="17" y="134"/>
                </a:ln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rgbClr val="00858E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Poppins Light" charset="0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1F9F7B-2EAD-A641-83CA-2A8F9C2109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4211" y="6018398"/>
            <a:ext cx="2127035" cy="777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45E17D-3034-D148-828C-58358C3CF2D9}"/>
              </a:ext>
            </a:extLst>
          </p:cNvPr>
          <p:cNvSpPr txBox="1"/>
          <p:nvPr userDrawn="1"/>
        </p:nvSpPr>
        <p:spPr>
          <a:xfrm>
            <a:off x="5264420" y="6173233"/>
            <a:ext cx="318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b="1" i="0" kern="1200" dirty="0">
                <a:solidFill>
                  <a:srgbClr val="00858E"/>
                </a:solidFill>
                <a:effectLst/>
                <a:latin typeface="Proxima Nova" panose="02000506030000020004" pitchFamily="2" charset="0"/>
                <a:ea typeface="+mn-ea"/>
                <a:cs typeface="+mn-cs"/>
              </a:rPr>
              <a:t>pz.tt/vpat</a:t>
            </a:r>
            <a:endParaRPr lang="en-US" b="1" i="0" dirty="0">
              <a:solidFill>
                <a:srgbClr val="00858E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FAFF5-EF61-439C-97D2-EA3C860565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3991948"/>
            <a:ext cx="12192000" cy="12144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400" b="0" i="0" kern="1200" dirty="0" smtClean="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29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126B4F-E811-D64E-9E39-A6654B2C8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569633" y="0"/>
            <a:ext cx="10287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0C7A4F-40DC-0545-B740-8A6353750855}"/>
              </a:ext>
            </a:extLst>
          </p:cNvPr>
          <p:cNvCxnSpPr/>
          <p:nvPr userDrawn="1"/>
        </p:nvCxnSpPr>
        <p:spPr>
          <a:xfrm>
            <a:off x="9979154" y="2537422"/>
            <a:ext cx="1192923" cy="0"/>
          </a:xfrm>
          <a:prstGeom prst="line">
            <a:avLst/>
          </a:prstGeom>
          <a:ln w="69850">
            <a:solidFill>
              <a:srgbClr val="008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5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FEA5E7-3300-D943-B2FB-E21DA6393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1C6034-CFAE-4147-9D7E-2256126E82A1}"/>
              </a:ext>
            </a:extLst>
          </p:cNvPr>
          <p:cNvSpPr/>
          <p:nvPr userDrawn="1"/>
        </p:nvSpPr>
        <p:spPr>
          <a:xfrm>
            <a:off x="685800" y="542190"/>
            <a:ext cx="3640015" cy="2180492"/>
          </a:xfrm>
          <a:prstGeom prst="rect">
            <a:avLst/>
          </a:prstGeom>
          <a:solidFill>
            <a:srgbClr val="F05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C5631E-EC9F-7049-9B0E-CCB1C5FC5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410" y="791179"/>
            <a:ext cx="4638675" cy="2382837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dirty="0"/>
              <a:t>It’s not just </a:t>
            </a:r>
            <a:br>
              <a:rPr lang="en-AU" dirty="0"/>
            </a:br>
            <a:r>
              <a:rPr lang="en-AU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232570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C5631E-EC9F-7049-9B0E-CCB1C5FC50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61468" y="5529434"/>
            <a:ext cx="3469064" cy="586359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dirty="0"/>
              <a:t>Meet our team</a:t>
            </a:r>
          </a:p>
        </p:txBody>
      </p:sp>
    </p:spTree>
    <p:extLst>
      <p:ext uri="{BB962C8B-B14F-4D97-AF65-F5344CB8AC3E}">
        <p14:creationId xmlns:p14="http://schemas.microsoft.com/office/powerpoint/2010/main" val="310592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B59E49-911C-9A44-8F7F-00FBF72F4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3746" y="998696"/>
            <a:ext cx="8794996" cy="5859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65E50F-3371-2348-9926-F644B6B1F6D6}"/>
              </a:ext>
            </a:extLst>
          </p:cNvPr>
          <p:cNvSpPr/>
          <p:nvPr userDrawn="1"/>
        </p:nvSpPr>
        <p:spPr>
          <a:xfrm>
            <a:off x="701166" y="6201899"/>
            <a:ext cx="215176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8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</a:t>
            </a:r>
          </a:p>
        </p:txBody>
      </p:sp>
      <p:pic>
        <p:nvPicPr>
          <p:cNvPr id="13" name="Picture 12" descr="Twitter_Orange.png">
            <a:extLst>
              <a:ext uri="{FF2B5EF4-FFF2-40B4-BE49-F238E27FC236}">
                <a16:creationId xmlns:a16="http://schemas.microsoft.com/office/drawing/2014/main" id="{80AA8FE1-297F-8346-824F-9E63077D31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3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B73CC-6A83-CB40-86FC-268215269B5A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3418D651-3FF7-6942-BC5B-BEA28D1E895F}"/>
              </a:ext>
            </a:extLst>
          </p:cNvPr>
          <p:cNvSpPr/>
          <p:nvPr userDrawn="1"/>
        </p:nvSpPr>
        <p:spPr>
          <a:xfrm>
            <a:off x="1535164" y="2003939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736604-DBBF-AC4C-A60C-03DF7BF878F0}"/>
              </a:ext>
            </a:extLst>
          </p:cNvPr>
          <p:cNvSpPr/>
          <p:nvPr userDrawn="1"/>
        </p:nvSpPr>
        <p:spPr>
          <a:xfrm>
            <a:off x="3456274" y="2003939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hape 2643">
            <a:extLst>
              <a:ext uri="{FF2B5EF4-FFF2-40B4-BE49-F238E27FC236}">
                <a16:creationId xmlns:a16="http://schemas.microsoft.com/office/drawing/2014/main" id="{C547DA14-0781-CE4B-A95C-5DA218C07E9E}"/>
              </a:ext>
            </a:extLst>
          </p:cNvPr>
          <p:cNvSpPr/>
          <p:nvPr userDrawn="1"/>
        </p:nvSpPr>
        <p:spPr>
          <a:xfrm>
            <a:off x="3814808" y="2271767"/>
            <a:ext cx="275448" cy="504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8BB4A7E-FDAF-1546-A511-BD55E13CAF6F}"/>
              </a:ext>
            </a:extLst>
          </p:cNvPr>
          <p:cNvSpPr/>
          <p:nvPr userDrawn="1"/>
        </p:nvSpPr>
        <p:spPr>
          <a:xfrm>
            <a:off x="5377384" y="2003939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1C866C0-2881-FF43-950F-F622E8C75395}"/>
              </a:ext>
            </a:extLst>
          </p:cNvPr>
          <p:cNvSpPr/>
          <p:nvPr userDrawn="1"/>
        </p:nvSpPr>
        <p:spPr>
          <a:xfrm>
            <a:off x="7298494" y="2003939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B2CAE83-87F8-2340-93C7-F5C3884BA9DA}"/>
              </a:ext>
            </a:extLst>
          </p:cNvPr>
          <p:cNvSpPr/>
          <p:nvPr userDrawn="1"/>
        </p:nvSpPr>
        <p:spPr>
          <a:xfrm>
            <a:off x="9219603" y="2003939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1EFF152-EFC2-494E-ADA3-25920EF91C4B}"/>
              </a:ext>
            </a:extLst>
          </p:cNvPr>
          <p:cNvSpPr/>
          <p:nvPr userDrawn="1"/>
        </p:nvSpPr>
        <p:spPr>
          <a:xfrm>
            <a:off x="1535164" y="4055960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F8BB39E-4375-3243-B47D-D51653A1BF2E}"/>
              </a:ext>
            </a:extLst>
          </p:cNvPr>
          <p:cNvSpPr/>
          <p:nvPr userDrawn="1"/>
        </p:nvSpPr>
        <p:spPr>
          <a:xfrm>
            <a:off x="3480487" y="4055960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BDEED0F-42CD-DD4C-86C4-962CB2267436}"/>
              </a:ext>
            </a:extLst>
          </p:cNvPr>
          <p:cNvSpPr/>
          <p:nvPr userDrawn="1"/>
        </p:nvSpPr>
        <p:spPr>
          <a:xfrm>
            <a:off x="5425810" y="4055960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85C2FEF-37E8-794D-B070-7522A6F0C54A}"/>
              </a:ext>
            </a:extLst>
          </p:cNvPr>
          <p:cNvSpPr/>
          <p:nvPr userDrawn="1"/>
        </p:nvSpPr>
        <p:spPr>
          <a:xfrm>
            <a:off x="7371133" y="4055960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0426424-A86A-1449-9BE6-713AF3255119}"/>
              </a:ext>
            </a:extLst>
          </p:cNvPr>
          <p:cNvSpPr/>
          <p:nvPr userDrawn="1"/>
        </p:nvSpPr>
        <p:spPr>
          <a:xfrm>
            <a:off x="9316456" y="4055960"/>
            <a:ext cx="985074" cy="985074"/>
          </a:xfrm>
          <a:prstGeom prst="ellipse">
            <a:avLst/>
          </a:prstGeom>
          <a:noFill/>
          <a:ln>
            <a:solidFill>
              <a:srgbClr val="E65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Shape 2616">
            <a:extLst>
              <a:ext uri="{FF2B5EF4-FFF2-40B4-BE49-F238E27FC236}">
                <a16:creationId xmlns:a16="http://schemas.microsoft.com/office/drawing/2014/main" id="{9E7B39EB-73B2-8942-8BA1-C0B80B4E858C}"/>
              </a:ext>
            </a:extLst>
          </p:cNvPr>
          <p:cNvSpPr/>
          <p:nvPr userDrawn="1"/>
        </p:nvSpPr>
        <p:spPr>
          <a:xfrm>
            <a:off x="7590625" y="4298968"/>
            <a:ext cx="530876" cy="482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67" name="Shape 2639">
            <a:extLst>
              <a:ext uri="{FF2B5EF4-FFF2-40B4-BE49-F238E27FC236}">
                <a16:creationId xmlns:a16="http://schemas.microsoft.com/office/drawing/2014/main" id="{5BCD6274-C513-B14F-B753-B3BD367D92F6}"/>
              </a:ext>
            </a:extLst>
          </p:cNvPr>
          <p:cNvSpPr/>
          <p:nvPr userDrawn="1"/>
        </p:nvSpPr>
        <p:spPr>
          <a:xfrm>
            <a:off x="1793786" y="4386383"/>
            <a:ext cx="558655" cy="355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68" name="Shape 2648">
            <a:extLst>
              <a:ext uri="{FF2B5EF4-FFF2-40B4-BE49-F238E27FC236}">
                <a16:creationId xmlns:a16="http://schemas.microsoft.com/office/drawing/2014/main" id="{4CCBEA5B-52C1-EA4C-94B5-BB35D6789766}"/>
              </a:ext>
            </a:extLst>
          </p:cNvPr>
          <p:cNvSpPr/>
          <p:nvPr userDrawn="1"/>
        </p:nvSpPr>
        <p:spPr>
          <a:xfrm>
            <a:off x="5673303" y="2315767"/>
            <a:ext cx="438828" cy="438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764" y="8836"/>
                </a:moveTo>
                <a:cubicBezTo>
                  <a:pt x="12628" y="8836"/>
                  <a:pt x="12505" y="8891"/>
                  <a:pt x="12417" y="8980"/>
                </a:cubicBezTo>
                <a:lnTo>
                  <a:pt x="11291" y="10106"/>
                </a:lnTo>
                <a:lnTo>
                  <a:pt x="11291" y="4419"/>
                </a:lnTo>
                <a:lnTo>
                  <a:pt x="11291" y="4418"/>
                </a:ln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lnTo>
                  <a:pt x="10309" y="10106"/>
                </a:lnTo>
                <a:lnTo>
                  <a:pt x="9183" y="8980"/>
                </a:lnTo>
                <a:cubicBezTo>
                  <a:pt x="9095" y="8891"/>
                  <a:pt x="8972" y="8836"/>
                  <a:pt x="8836" y="8836"/>
                </a:cubicBezTo>
                <a:cubicBezTo>
                  <a:pt x="8566" y="8836"/>
                  <a:pt x="8345" y="9056"/>
                  <a:pt x="8345" y="9327"/>
                </a:cubicBezTo>
                <a:cubicBezTo>
                  <a:pt x="8345" y="9463"/>
                  <a:pt x="8400" y="9586"/>
                  <a:pt x="8489" y="9674"/>
                </a:cubicBezTo>
                <a:lnTo>
                  <a:pt x="10453" y="11638"/>
                </a:lnTo>
                <a:cubicBezTo>
                  <a:pt x="10542" y="11727"/>
                  <a:pt x="10665" y="11782"/>
                  <a:pt x="10800" y="11782"/>
                </a:cubicBezTo>
                <a:cubicBezTo>
                  <a:pt x="10935" y="11782"/>
                  <a:pt x="11058" y="11727"/>
                  <a:pt x="11147" y="11638"/>
                </a:cubicBezTo>
                <a:lnTo>
                  <a:pt x="13111" y="9674"/>
                </a:lnTo>
                <a:cubicBezTo>
                  <a:pt x="13200" y="9586"/>
                  <a:pt x="13255" y="9463"/>
                  <a:pt x="13255" y="9327"/>
                </a:cubicBezTo>
                <a:cubicBezTo>
                  <a:pt x="13255" y="9056"/>
                  <a:pt x="13034" y="8836"/>
                  <a:pt x="12764" y="8836"/>
                </a:cubicBezTo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69" name="Shape 2844">
            <a:extLst>
              <a:ext uri="{FF2B5EF4-FFF2-40B4-BE49-F238E27FC236}">
                <a16:creationId xmlns:a16="http://schemas.microsoft.com/office/drawing/2014/main" id="{324142B8-38A7-6549-95B5-54658184A6B7}"/>
              </a:ext>
            </a:extLst>
          </p:cNvPr>
          <p:cNvSpPr/>
          <p:nvPr userDrawn="1"/>
        </p:nvSpPr>
        <p:spPr>
          <a:xfrm>
            <a:off x="9592622" y="4325638"/>
            <a:ext cx="461224" cy="46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70" name="Shape 2615">
            <a:extLst>
              <a:ext uri="{FF2B5EF4-FFF2-40B4-BE49-F238E27FC236}">
                <a16:creationId xmlns:a16="http://schemas.microsoft.com/office/drawing/2014/main" id="{DFEDDFEA-7B4E-844A-891B-163D673B229D}"/>
              </a:ext>
            </a:extLst>
          </p:cNvPr>
          <p:cNvSpPr/>
          <p:nvPr userDrawn="1"/>
        </p:nvSpPr>
        <p:spPr>
          <a:xfrm>
            <a:off x="3720995" y="4284596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71" name="Shape 2551">
            <a:extLst>
              <a:ext uri="{FF2B5EF4-FFF2-40B4-BE49-F238E27FC236}">
                <a16:creationId xmlns:a16="http://schemas.microsoft.com/office/drawing/2014/main" id="{8B0B221B-018C-094E-A220-E6809F6A62D0}"/>
              </a:ext>
            </a:extLst>
          </p:cNvPr>
          <p:cNvSpPr/>
          <p:nvPr userDrawn="1"/>
        </p:nvSpPr>
        <p:spPr>
          <a:xfrm>
            <a:off x="9485336" y="2311954"/>
            <a:ext cx="442641" cy="44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8C2D3-2455-C740-8CF6-7D48F5735EE4}"/>
              </a:ext>
            </a:extLst>
          </p:cNvPr>
          <p:cNvSpPr txBox="1"/>
          <p:nvPr userDrawn="1"/>
        </p:nvSpPr>
        <p:spPr>
          <a:xfrm>
            <a:off x="7486318" y="2352295"/>
            <a:ext cx="81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E65225"/>
                </a:solidFill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CMS </a:t>
            </a:r>
          </a:p>
          <a:p>
            <a:endParaRPr lang="en-US" dirty="0"/>
          </a:p>
        </p:txBody>
      </p:sp>
      <p:sp>
        <p:nvSpPr>
          <p:cNvPr id="72" name="Shape 2571">
            <a:extLst>
              <a:ext uri="{FF2B5EF4-FFF2-40B4-BE49-F238E27FC236}">
                <a16:creationId xmlns:a16="http://schemas.microsoft.com/office/drawing/2014/main" id="{1ABBBBCF-6C87-A64F-AE65-A8E6459BA228}"/>
              </a:ext>
            </a:extLst>
          </p:cNvPr>
          <p:cNvSpPr/>
          <p:nvPr userDrawn="1"/>
        </p:nvSpPr>
        <p:spPr>
          <a:xfrm>
            <a:off x="1793786" y="2271767"/>
            <a:ext cx="441717" cy="441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73" name="Shape 2833">
            <a:extLst>
              <a:ext uri="{FF2B5EF4-FFF2-40B4-BE49-F238E27FC236}">
                <a16:creationId xmlns:a16="http://schemas.microsoft.com/office/drawing/2014/main" id="{38299550-88A0-8B47-ABEC-EC2026AC9D5A}"/>
              </a:ext>
            </a:extLst>
          </p:cNvPr>
          <p:cNvSpPr/>
          <p:nvPr userDrawn="1"/>
        </p:nvSpPr>
        <p:spPr>
          <a:xfrm>
            <a:off x="5688834" y="4311889"/>
            <a:ext cx="497238" cy="497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4"/>
                </a:moveTo>
                <a:cubicBezTo>
                  <a:pt x="6111" y="1964"/>
                  <a:pt x="5891" y="2184"/>
                  <a:pt x="5891" y="2455"/>
                </a:cubicBezTo>
                <a:cubicBezTo>
                  <a:pt x="5891" y="2726"/>
                  <a:pt x="6111" y="2945"/>
                  <a:pt x="6382" y="2945"/>
                </a:cubicBezTo>
                <a:cubicBezTo>
                  <a:pt x="6653" y="2945"/>
                  <a:pt x="6873" y="2726"/>
                  <a:pt x="6873" y="2455"/>
                </a:cubicBezTo>
                <a:cubicBezTo>
                  <a:pt x="6873" y="2184"/>
                  <a:pt x="6653" y="1964"/>
                  <a:pt x="6382" y="1964"/>
                </a:cubicBezTo>
                <a:moveTo>
                  <a:pt x="4418" y="1964"/>
                </a:moveTo>
                <a:cubicBezTo>
                  <a:pt x="4147" y="1964"/>
                  <a:pt x="3927" y="2184"/>
                  <a:pt x="3927" y="2455"/>
                </a:cubicBez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cubicBezTo>
                  <a:pt x="4909" y="2184"/>
                  <a:pt x="4689" y="1964"/>
                  <a:pt x="4418" y="1964"/>
                </a:cubicBezTo>
                <a:moveTo>
                  <a:pt x="19145" y="1964"/>
                </a:moveTo>
                <a:lnTo>
                  <a:pt x="8345" y="1964"/>
                </a:lnTo>
                <a:cubicBezTo>
                  <a:pt x="8075" y="1964"/>
                  <a:pt x="7855" y="2184"/>
                  <a:pt x="7855" y="2455"/>
                </a:cubicBezTo>
                <a:cubicBezTo>
                  <a:pt x="7855" y="2726"/>
                  <a:pt x="8075" y="2945"/>
                  <a:pt x="8345" y="2945"/>
                </a:cubicBezTo>
                <a:lnTo>
                  <a:pt x="19145" y="2945"/>
                </a:lnTo>
                <a:cubicBezTo>
                  <a:pt x="19416" y="2945"/>
                  <a:pt x="19636" y="2726"/>
                  <a:pt x="19636" y="2455"/>
                </a:cubicBezTo>
                <a:cubicBezTo>
                  <a:pt x="19636" y="2184"/>
                  <a:pt x="19416" y="1964"/>
                  <a:pt x="19145" y="1964"/>
                </a:cubicBezTo>
                <a:moveTo>
                  <a:pt x="20618" y="3927"/>
                </a:moveTo>
                <a:lnTo>
                  <a:pt x="982" y="39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3927"/>
                  <a:pt x="20618" y="3927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4909"/>
                </a:lnTo>
                <a:lnTo>
                  <a:pt x="20618" y="4909"/>
                </a:lnTo>
                <a:cubicBezTo>
                  <a:pt x="20618" y="4909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1964"/>
                </a:moveTo>
                <a:cubicBezTo>
                  <a:pt x="2184" y="1964"/>
                  <a:pt x="1964" y="2184"/>
                  <a:pt x="1964" y="2455"/>
                </a:cubicBezTo>
                <a:cubicBezTo>
                  <a:pt x="1964" y="2726"/>
                  <a:pt x="2184" y="2945"/>
                  <a:pt x="2455" y="2945"/>
                </a:cubicBezTo>
                <a:cubicBezTo>
                  <a:pt x="2725" y="2945"/>
                  <a:pt x="2945" y="2726"/>
                  <a:pt x="2945" y="2455"/>
                </a:cubicBezTo>
                <a:cubicBezTo>
                  <a:pt x="2945" y="2184"/>
                  <a:pt x="2725" y="1964"/>
                  <a:pt x="2455" y="1964"/>
                </a:cubicBezTo>
                <a:moveTo>
                  <a:pt x="7140" y="14181"/>
                </a:moveTo>
                <a:cubicBezTo>
                  <a:pt x="6970" y="13741"/>
                  <a:pt x="6873" y="13264"/>
                  <a:pt x="6873" y="12764"/>
                </a:cubicBezTo>
                <a:cubicBezTo>
                  <a:pt x="6873" y="10595"/>
                  <a:pt x="8631" y="8836"/>
                  <a:pt x="10800" y="8836"/>
                </a:cubicBezTo>
                <a:cubicBezTo>
                  <a:pt x="11300" y="8836"/>
                  <a:pt x="11777" y="8934"/>
                  <a:pt x="12217" y="9104"/>
                </a:cubicBezTo>
                <a:lnTo>
                  <a:pt x="13217" y="8494"/>
                </a:lnTo>
                <a:cubicBezTo>
                  <a:pt x="12503" y="8089"/>
                  <a:pt x="11680" y="7855"/>
                  <a:pt x="10800" y="7855"/>
                </a:cubicBezTo>
                <a:cubicBezTo>
                  <a:pt x="8089" y="7855"/>
                  <a:pt x="5891" y="10053"/>
                  <a:pt x="5891" y="12764"/>
                </a:cubicBezTo>
                <a:cubicBezTo>
                  <a:pt x="5891" y="13643"/>
                  <a:pt x="6125" y="14467"/>
                  <a:pt x="6530" y="15181"/>
                </a:cubicBezTo>
                <a:cubicBezTo>
                  <a:pt x="6530" y="15181"/>
                  <a:pt x="7140" y="14181"/>
                  <a:pt x="7140" y="14181"/>
                </a:cubicBezTo>
                <a:close/>
                <a:moveTo>
                  <a:pt x="14460" y="11347"/>
                </a:moveTo>
                <a:cubicBezTo>
                  <a:pt x="14630" y="11787"/>
                  <a:pt x="14727" y="12263"/>
                  <a:pt x="14727" y="12764"/>
                </a:cubicBezTo>
                <a:cubicBezTo>
                  <a:pt x="14727" y="14932"/>
                  <a:pt x="12969" y="16691"/>
                  <a:pt x="10800" y="16691"/>
                </a:cubicBezTo>
                <a:cubicBezTo>
                  <a:pt x="10300" y="16691"/>
                  <a:pt x="9823" y="16594"/>
                  <a:pt x="9383" y="16423"/>
                </a:cubicBezTo>
                <a:lnTo>
                  <a:pt x="8383" y="17034"/>
                </a:lnTo>
                <a:cubicBezTo>
                  <a:pt x="9097" y="17439"/>
                  <a:pt x="9920" y="17673"/>
                  <a:pt x="10800" y="17673"/>
                </a:cubicBezTo>
                <a:cubicBezTo>
                  <a:pt x="13511" y="17673"/>
                  <a:pt x="15709" y="15475"/>
                  <a:pt x="15709" y="12764"/>
                </a:cubicBezTo>
                <a:cubicBezTo>
                  <a:pt x="15709" y="11884"/>
                  <a:pt x="15475" y="11061"/>
                  <a:pt x="15070" y="10346"/>
                </a:cubicBezTo>
                <a:cubicBezTo>
                  <a:pt x="15070" y="10346"/>
                  <a:pt x="14460" y="11347"/>
                  <a:pt x="14460" y="11347"/>
                </a:cubicBezTo>
                <a:close/>
                <a:moveTo>
                  <a:pt x="10453" y="12417"/>
                </a:moveTo>
                <a:cubicBezTo>
                  <a:pt x="10645" y="12225"/>
                  <a:pt x="10955" y="12225"/>
                  <a:pt x="11147" y="12417"/>
                </a:cubicBezTo>
                <a:cubicBezTo>
                  <a:pt x="11339" y="12609"/>
                  <a:pt x="11339" y="12919"/>
                  <a:pt x="11147" y="13111"/>
                </a:cubicBezTo>
                <a:cubicBezTo>
                  <a:pt x="10955" y="13303"/>
                  <a:pt x="10645" y="13303"/>
                  <a:pt x="10453" y="13111"/>
                </a:cubicBezTo>
                <a:cubicBezTo>
                  <a:pt x="10261" y="12919"/>
                  <a:pt x="10261" y="12609"/>
                  <a:pt x="10453" y="12417"/>
                </a:cubicBezTo>
                <a:moveTo>
                  <a:pt x="6144" y="17420"/>
                </a:moveTo>
                <a:lnTo>
                  <a:pt x="11842" y="13805"/>
                </a:lnTo>
                <a:lnTo>
                  <a:pt x="15456" y="8107"/>
                </a:lnTo>
                <a:lnTo>
                  <a:pt x="9759" y="11722"/>
                </a:lnTo>
                <a:cubicBezTo>
                  <a:pt x="9759" y="11722"/>
                  <a:pt x="6144" y="17420"/>
                  <a:pt x="6144" y="17420"/>
                </a:cubicBezTo>
                <a:close/>
              </a:path>
            </a:pathLst>
          </a:custGeom>
          <a:solidFill>
            <a:srgbClr val="E65225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</p:spTree>
    <p:extLst>
      <p:ext uri="{BB962C8B-B14F-4D97-AF65-F5344CB8AC3E}">
        <p14:creationId xmlns:p14="http://schemas.microsoft.com/office/powerpoint/2010/main" val="1123399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1BB28C-0B1E-CB40-8C34-8C7060A8B1FD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566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867AED-8F25-6A4F-9460-5E4EC2A1C26E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907202-6C78-674F-82C0-CC0255110347}"/>
              </a:ext>
            </a:extLst>
          </p:cNvPr>
          <p:cNvCxnSpPr/>
          <p:nvPr userDrawn="1"/>
        </p:nvCxnSpPr>
        <p:spPr>
          <a:xfrm>
            <a:off x="6096000" y="1615918"/>
            <a:ext cx="0" cy="5242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38A727C-ADB8-5845-9F9D-505BB33E3520}"/>
              </a:ext>
            </a:extLst>
          </p:cNvPr>
          <p:cNvSpPr/>
          <p:nvPr userDrawn="1"/>
        </p:nvSpPr>
        <p:spPr>
          <a:xfrm>
            <a:off x="6030141" y="2260244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CB7393-4C4D-5C42-B288-68759D649792}"/>
              </a:ext>
            </a:extLst>
          </p:cNvPr>
          <p:cNvSpPr/>
          <p:nvPr userDrawn="1"/>
        </p:nvSpPr>
        <p:spPr>
          <a:xfrm>
            <a:off x="5428561" y="1468982"/>
            <a:ext cx="1334878" cy="29387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77C95D-F9FD-0644-B74C-A3B3B222540A}"/>
              </a:ext>
            </a:extLst>
          </p:cNvPr>
          <p:cNvSpPr/>
          <p:nvPr userDrawn="1"/>
        </p:nvSpPr>
        <p:spPr>
          <a:xfrm>
            <a:off x="6039568" y="5018169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9FA451-258D-4244-AB3A-AA5784D64CD8}"/>
              </a:ext>
            </a:extLst>
          </p:cNvPr>
          <p:cNvCxnSpPr>
            <a:cxnSpLocks/>
          </p:cNvCxnSpPr>
          <p:nvPr userDrawn="1"/>
        </p:nvCxnSpPr>
        <p:spPr>
          <a:xfrm>
            <a:off x="6471726" y="2717269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4AF0D0-8E42-FD4A-8EC6-BAE22E22653C}"/>
              </a:ext>
            </a:extLst>
          </p:cNvPr>
          <p:cNvCxnSpPr>
            <a:cxnSpLocks/>
          </p:cNvCxnSpPr>
          <p:nvPr userDrawn="1"/>
        </p:nvCxnSpPr>
        <p:spPr>
          <a:xfrm>
            <a:off x="5055407" y="2036942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491B62-1D65-6749-AFB9-36C3B6459120}"/>
              </a:ext>
            </a:extLst>
          </p:cNvPr>
          <p:cNvCxnSpPr>
            <a:cxnSpLocks/>
          </p:cNvCxnSpPr>
          <p:nvPr userDrawn="1"/>
        </p:nvCxnSpPr>
        <p:spPr>
          <a:xfrm>
            <a:off x="5055407" y="3414349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1CD50-2663-C94D-A966-7788656BC9AC}"/>
              </a:ext>
            </a:extLst>
          </p:cNvPr>
          <p:cNvCxnSpPr>
            <a:cxnSpLocks/>
          </p:cNvCxnSpPr>
          <p:nvPr userDrawn="1"/>
        </p:nvCxnSpPr>
        <p:spPr>
          <a:xfrm>
            <a:off x="5038157" y="482789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C1DDA3D-3722-FB40-A5EF-2C24BC5AE24C}"/>
              </a:ext>
            </a:extLst>
          </p:cNvPr>
          <p:cNvSpPr/>
          <p:nvPr userDrawn="1"/>
        </p:nvSpPr>
        <p:spPr>
          <a:xfrm>
            <a:off x="6039568" y="2891838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698995E-8DF0-EE41-A7FF-C5E16EB0FEB1}"/>
              </a:ext>
            </a:extLst>
          </p:cNvPr>
          <p:cNvSpPr/>
          <p:nvPr userDrawn="1"/>
        </p:nvSpPr>
        <p:spPr>
          <a:xfrm>
            <a:off x="6030141" y="3589421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2AC4D24-7685-EC40-A689-56F2C448C9F9}"/>
              </a:ext>
            </a:extLst>
          </p:cNvPr>
          <p:cNvSpPr/>
          <p:nvPr userDrawn="1"/>
        </p:nvSpPr>
        <p:spPr>
          <a:xfrm>
            <a:off x="6039568" y="5661417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0273FD4-B6D9-BB4E-9F18-DD24016A6E42}"/>
              </a:ext>
            </a:extLst>
          </p:cNvPr>
          <p:cNvCxnSpPr>
            <a:cxnSpLocks/>
          </p:cNvCxnSpPr>
          <p:nvPr userDrawn="1"/>
        </p:nvCxnSpPr>
        <p:spPr>
          <a:xfrm>
            <a:off x="6471725" y="546120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82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907202-6C78-674F-82C0-CC0255110347}"/>
              </a:ext>
            </a:extLst>
          </p:cNvPr>
          <p:cNvCxnSpPr>
            <a:cxnSpLocks/>
            <a:endCxn id="32" idx="0"/>
          </p:cNvCxnSpPr>
          <p:nvPr userDrawn="1"/>
        </p:nvCxnSpPr>
        <p:spPr>
          <a:xfrm>
            <a:off x="6096000" y="0"/>
            <a:ext cx="30636" cy="56216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38A727C-ADB8-5845-9F9D-505BB33E3520}"/>
              </a:ext>
            </a:extLst>
          </p:cNvPr>
          <p:cNvSpPr/>
          <p:nvPr userDrawn="1"/>
        </p:nvSpPr>
        <p:spPr>
          <a:xfrm>
            <a:off x="6039568" y="874959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77C95D-F9FD-0644-B74C-A3B3B222540A}"/>
              </a:ext>
            </a:extLst>
          </p:cNvPr>
          <p:cNvSpPr/>
          <p:nvPr userDrawn="1"/>
        </p:nvSpPr>
        <p:spPr>
          <a:xfrm>
            <a:off x="6060770" y="562161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190A9D-C0DA-9B41-BBBF-097D75A7B2CE}"/>
              </a:ext>
            </a:extLst>
          </p:cNvPr>
          <p:cNvSpPr txBox="1"/>
          <p:nvPr userDrawn="1"/>
        </p:nvSpPr>
        <p:spPr>
          <a:xfrm>
            <a:off x="6143191" y="5536522"/>
            <a:ext cx="764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latin typeface="Proxima Nova Medium" panose="02000506030000020004" pitchFamily="2" charset="0"/>
              </a:rPr>
              <a:t>2018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9FA451-258D-4244-AB3A-AA5784D64CD8}"/>
              </a:ext>
            </a:extLst>
          </p:cNvPr>
          <p:cNvCxnSpPr>
            <a:cxnSpLocks/>
          </p:cNvCxnSpPr>
          <p:nvPr userDrawn="1"/>
        </p:nvCxnSpPr>
        <p:spPr>
          <a:xfrm>
            <a:off x="6521215" y="189665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4AF0D0-8E42-FD4A-8EC6-BAE22E22653C}"/>
              </a:ext>
            </a:extLst>
          </p:cNvPr>
          <p:cNvCxnSpPr>
            <a:cxnSpLocks/>
          </p:cNvCxnSpPr>
          <p:nvPr userDrawn="1"/>
        </p:nvCxnSpPr>
        <p:spPr>
          <a:xfrm>
            <a:off x="5010059" y="716287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491B62-1D65-6749-AFB9-36C3B6459120}"/>
              </a:ext>
            </a:extLst>
          </p:cNvPr>
          <p:cNvCxnSpPr>
            <a:cxnSpLocks/>
          </p:cNvCxnSpPr>
          <p:nvPr userDrawn="1"/>
        </p:nvCxnSpPr>
        <p:spPr>
          <a:xfrm>
            <a:off x="4994143" y="2602153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9D0A17B-6043-244F-B2BB-0CA331FB2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1215" y="2341912"/>
            <a:ext cx="1460933" cy="330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3499D8-EAC5-4640-804C-D9CE59CE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692" y="3037701"/>
            <a:ext cx="1019331" cy="366168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BB1EC3-4355-F747-A477-A3939898BCB2}"/>
              </a:ext>
            </a:extLst>
          </p:cNvPr>
          <p:cNvCxnSpPr>
            <a:cxnSpLocks/>
          </p:cNvCxnSpPr>
          <p:nvPr userDrawn="1"/>
        </p:nvCxnSpPr>
        <p:spPr>
          <a:xfrm>
            <a:off x="6521215" y="369717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7EC23-D2CC-6348-80ED-E183485F0060}"/>
              </a:ext>
            </a:extLst>
          </p:cNvPr>
          <p:cNvCxnSpPr>
            <a:cxnSpLocks/>
          </p:cNvCxnSpPr>
          <p:nvPr userDrawn="1"/>
        </p:nvCxnSpPr>
        <p:spPr>
          <a:xfrm>
            <a:off x="5049451" y="4715265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7D981949-B1F2-B941-888E-B2640C41305D}"/>
              </a:ext>
            </a:extLst>
          </p:cNvPr>
          <p:cNvSpPr/>
          <p:nvPr userDrawn="1"/>
        </p:nvSpPr>
        <p:spPr>
          <a:xfrm>
            <a:off x="6060770" y="491460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88786A4-7A03-B44A-98FF-C9D0F486875F}"/>
              </a:ext>
            </a:extLst>
          </p:cNvPr>
          <p:cNvSpPr/>
          <p:nvPr userDrawn="1"/>
        </p:nvSpPr>
        <p:spPr>
          <a:xfrm>
            <a:off x="6060770" y="394364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7BD1615-617E-A44A-8741-7F4045CC424B}"/>
              </a:ext>
            </a:extLst>
          </p:cNvPr>
          <p:cNvSpPr/>
          <p:nvPr userDrawn="1"/>
        </p:nvSpPr>
        <p:spPr>
          <a:xfrm>
            <a:off x="6051343" y="2765292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AFECCB7-37ED-AE46-AD9A-9B9969839796}"/>
              </a:ext>
            </a:extLst>
          </p:cNvPr>
          <p:cNvSpPr/>
          <p:nvPr userDrawn="1"/>
        </p:nvSpPr>
        <p:spPr>
          <a:xfrm>
            <a:off x="6051343" y="2039428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B150AE-300D-B540-B2A3-36E08CFDD2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1936" y="1140180"/>
            <a:ext cx="1395946" cy="51232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7D5C930-C998-4843-8E28-20BB3AB2918C}"/>
              </a:ext>
            </a:extLst>
          </p:cNvPr>
          <p:cNvSpPr/>
          <p:nvPr userDrawn="1"/>
        </p:nvSpPr>
        <p:spPr>
          <a:xfrm>
            <a:off x="5466604" y="5485821"/>
            <a:ext cx="1334878" cy="29387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E59F3F-64B0-4849-87C1-36B32CCE4315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8DF-A1EC-46CD-A5D1-547F12F621F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6802" y="2220686"/>
            <a:ext cx="10466997" cy="3526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9021C-146C-4E0D-91F4-1FC6FC6AF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08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100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923356" y="2464996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8217359-739C-4AA0-9F1E-4D1DEB26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46" y="2693409"/>
            <a:ext cx="3485606" cy="1325562"/>
          </a:xfrm>
          <a:prstGeom prst="rect">
            <a:avLst/>
          </a:prstGeom>
        </p:spPr>
        <p:txBody>
          <a:bodyPr/>
          <a:lstStyle>
            <a:lvl1pPr>
              <a:defRPr b="1">
                <a:latin typeface="Proxima Nova" panose="02000506030000020004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069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1EB836-0803-2642-95AE-F40A5B82E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964"/>
          <a:stretch/>
        </p:blipFill>
        <p:spPr>
          <a:xfrm>
            <a:off x="1" y="-300117"/>
            <a:ext cx="12192000" cy="7158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78D3FF-F187-6849-BBBB-647126E3AB3F}"/>
              </a:ext>
            </a:extLst>
          </p:cNvPr>
          <p:cNvSpPr/>
          <p:nvPr userDrawn="1"/>
        </p:nvSpPr>
        <p:spPr>
          <a:xfrm>
            <a:off x="0" y="3968885"/>
            <a:ext cx="12192000" cy="2889115"/>
          </a:xfrm>
          <a:prstGeom prst="rect">
            <a:avLst/>
          </a:prstGeom>
          <a:solidFill>
            <a:srgbClr val="008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F3E6C-787F-4930-BC78-93598FBE88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" y="5098028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100000"/>
              </a:lnSpc>
              <a:buNone/>
              <a:defRPr lang="en-US" sz="4400" b="1" i="0" kern="1200" dirty="0" smtClean="0">
                <a:solidFill>
                  <a:schemeClr val="bg1"/>
                </a:solidFill>
                <a:latin typeface="Proxima Nova" panose="02000506030000020004" pitchFamily="2" charset="77"/>
                <a:ea typeface="Lato Thin" charset="0"/>
                <a:cs typeface="Lato Thin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062780-6ED9-EA4A-8759-1B0109B09EEE}"/>
              </a:ext>
            </a:extLst>
          </p:cNvPr>
          <p:cNvCxnSpPr/>
          <p:nvPr userDrawn="1"/>
        </p:nvCxnSpPr>
        <p:spPr>
          <a:xfrm>
            <a:off x="5499539" y="4842748"/>
            <a:ext cx="119292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77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46" t="-1972" r="6434" b="1"/>
          <a:stretch/>
        </p:blipFill>
        <p:spPr>
          <a:xfrm>
            <a:off x="5522976" y="-149864"/>
            <a:ext cx="6669024" cy="7007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A0DFD-076D-E345-845F-73E7BBB47F21}"/>
              </a:ext>
            </a:extLst>
          </p:cNvPr>
          <p:cNvSpPr txBox="1"/>
          <p:nvPr userDrawn="1"/>
        </p:nvSpPr>
        <p:spPr>
          <a:xfrm>
            <a:off x="752385" y="3087906"/>
            <a:ext cx="4482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i="0" dirty="0">
                <a:solidFill>
                  <a:schemeClr val="tx1"/>
                </a:solidFill>
                <a:latin typeface="Proxima Nova" panose="02000506030000020004" pitchFamily="2" charset="77"/>
                <a:ea typeface="Lato" charset="0"/>
                <a:cs typeface="Lato" charset="0"/>
              </a:rPr>
              <a:t>Q&amp;A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66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43010B4-D839-4C4D-9956-85EB84DEBC31}"/>
              </a:ext>
            </a:extLst>
          </p:cNvPr>
          <p:cNvSpPr/>
          <p:nvPr userDrawn="1"/>
        </p:nvSpPr>
        <p:spPr>
          <a:xfrm>
            <a:off x="0" y="10425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858E">
                  <a:lumMod val="88000"/>
                </a:srgbClr>
              </a:gs>
              <a:gs pos="90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6E263B-0C91-0848-AD24-7D21B7850539}"/>
              </a:ext>
            </a:extLst>
          </p:cNvPr>
          <p:cNvSpPr/>
          <p:nvPr userDrawn="1"/>
        </p:nvSpPr>
        <p:spPr>
          <a:xfrm>
            <a:off x="2298205" y="2560164"/>
            <a:ext cx="1221984" cy="1189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hape 2934">
            <a:extLst>
              <a:ext uri="{FF2B5EF4-FFF2-40B4-BE49-F238E27FC236}">
                <a16:creationId xmlns:a16="http://schemas.microsoft.com/office/drawing/2014/main" id="{F72EC4E6-93B3-6E47-A047-668C1DD76E8D}"/>
              </a:ext>
            </a:extLst>
          </p:cNvPr>
          <p:cNvSpPr/>
          <p:nvPr userDrawn="1"/>
        </p:nvSpPr>
        <p:spPr>
          <a:xfrm>
            <a:off x="2648913" y="2774637"/>
            <a:ext cx="554433" cy="74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ABB723-5858-2045-9CFB-8F50064CD3C9}"/>
              </a:ext>
            </a:extLst>
          </p:cNvPr>
          <p:cNvSpPr/>
          <p:nvPr userDrawn="1"/>
        </p:nvSpPr>
        <p:spPr>
          <a:xfrm>
            <a:off x="5337588" y="2560164"/>
            <a:ext cx="1221984" cy="1189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074099-AF4D-744B-9472-769F0F61CFC1}"/>
              </a:ext>
            </a:extLst>
          </p:cNvPr>
          <p:cNvSpPr/>
          <p:nvPr userDrawn="1"/>
        </p:nvSpPr>
        <p:spPr>
          <a:xfrm>
            <a:off x="8192946" y="2560164"/>
            <a:ext cx="1221984" cy="1189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hape 2836">
            <a:extLst>
              <a:ext uri="{FF2B5EF4-FFF2-40B4-BE49-F238E27FC236}">
                <a16:creationId xmlns:a16="http://schemas.microsoft.com/office/drawing/2014/main" id="{123F7C19-B463-8244-9970-554156EA0764}"/>
              </a:ext>
            </a:extLst>
          </p:cNvPr>
          <p:cNvSpPr>
            <a:spLocks noChangeAspect="1"/>
          </p:cNvSpPr>
          <p:nvPr userDrawn="1"/>
        </p:nvSpPr>
        <p:spPr>
          <a:xfrm>
            <a:off x="5654576" y="2961043"/>
            <a:ext cx="621873" cy="45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14" name="Shape 2628">
            <a:extLst>
              <a:ext uri="{FF2B5EF4-FFF2-40B4-BE49-F238E27FC236}">
                <a16:creationId xmlns:a16="http://schemas.microsoft.com/office/drawing/2014/main" id="{7EB534F3-7043-E442-BA57-8E0C12538546}"/>
              </a:ext>
            </a:extLst>
          </p:cNvPr>
          <p:cNvSpPr/>
          <p:nvPr userDrawn="1"/>
        </p:nvSpPr>
        <p:spPr>
          <a:xfrm>
            <a:off x="8526853" y="2852505"/>
            <a:ext cx="602822" cy="5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DDF02-47E5-FA46-B264-8BE0CD9DF044}"/>
              </a:ext>
            </a:extLst>
          </p:cNvPr>
          <p:cNvSpPr txBox="1"/>
          <p:nvPr userDrawn="1"/>
        </p:nvSpPr>
        <p:spPr>
          <a:xfrm>
            <a:off x="1490133" y="4148667"/>
            <a:ext cx="2810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Australia, USA, Europe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9E76F-0468-454F-BAD1-659D5C2360B9}"/>
              </a:ext>
            </a:extLst>
          </p:cNvPr>
          <p:cNvSpPr txBox="1"/>
          <p:nvPr userDrawn="1"/>
        </p:nvSpPr>
        <p:spPr>
          <a:xfrm>
            <a:off x="4531360" y="4148667"/>
            <a:ext cx="287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inquiries@</a:t>
            </a:r>
            <a:b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</a:br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accessibilityoz.</a:t>
            </a:r>
            <a:b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</a:br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9C4D1-1C1D-3C43-9091-6EDA96792E9D}"/>
              </a:ext>
            </a:extLst>
          </p:cNvPr>
          <p:cNvSpPr txBox="1"/>
          <p:nvPr userDrawn="1"/>
        </p:nvSpPr>
        <p:spPr>
          <a:xfrm>
            <a:off x="7555042" y="4148667"/>
            <a:ext cx="255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US: </a:t>
            </a:r>
            <a:b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</a:br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415 621 9366</a:t>
            </a:r>
          </a:p>
        </p:txBody>
      </p:sp>
    </p:spTree>
    <p:extLst>
      <p:ext uri="{BB962C8B-B14F-4D97-AF65-F5344CB8AC3E}">
        <p14:creationId xmlns:p14="http://schemas.microsoft.com/office/powerpoint/2010/main" val="379217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E59F3F-64B0-4849-87C1-36B32CCE4315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8DF-A1EC-46CD-A5D1-547F12F621F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6802" y="2220686"/>
            <a:ext cx="10466997" cy="3526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9021C-146C-4E0D-91F4-1FC6FC6AF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08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019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923356" y="2464996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8217359-739C-4AA0-9F1E-4D1DEB26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46" y="2693409"/>
            <a:ext cx="3485606" cy="1325562"/>
          </a:xfrm>
          <a:prstGeom prst="rect">
            <a:avLst/>
          </a:prstGeom>
        </p:spPr>
        <p:txBody>
          <a:bodyPr/>
          <a:lstStyle>
            <a:lvl1pPr>
              <a:defRPr b="1">
                <a:latin typeface="Proxima Nova" panose="02000506030000020004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6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EDCD-EF8A-4E58-B05A-0CA8025A1E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7845" y="2623556"/>
            <a:ext cx="4073978" cy="212248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buNone/>
              <a:defRPr lang="en-US" sz="4400" b="1" i="0" kern="1200" dirty="0" smtClean="0">
                <a:solidFill>
                  <a:schemeClr val="tx1"/>
                </a:solidFill>
                <a:latin typeface="Proxima Nova" panose="02000506030000020004" pitchFamily="2" charset="77"/>
                <a:ea typeface="Lato Thin" charset="0"/>
                <a:cs typeface="Lato Thin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923356" y="2464996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4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C5714-2846-C740-9C75-B25071FB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COVER PAGES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4CDC-0EC0-4E47-B7E6-B4D95E2CA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CB0B-E23B-F24B-A458-46B8E6138B27}" type="datetimeFigureOut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49A90-D69E-C24A-91CE-50FE4E435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4E345-D920-7F41-A2EC-A9094E54C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F32F1-4F42-6E4D-8409-3BEA5830BE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2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50400-1BF3-C246-A2E9-054443878FFD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8" name="Picture 7" descr="Twitter_Orange.png">
            <a:extLst>
              <a:ext uri="{FF2B5EF4-FFF2-40B4-BE49-F238E27FC236}">
                <a16:creationId xmlns:a16="http://schemas.microsoft.com/office/drawing/2014/main" id="{88C8C900-0613-B845-AA7B-5F88A223BD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A0BDD-A914-8841-83A0-93496877836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8071-5DB3-1147-8547-57F160E0BB96}"/>
              </a:ext>
            </a:extLst>
          </p:cNvPr>
          <p:cNvSpPr txBox="1"/>
          <p:nvPr userDrawn="1"/>
        </p:nvSpPr>
        <p:spPr>
          <a:xfrm>
            <a:off x="2621880" y="6202160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0" i="0" u="none" kern="1200" dirty="0">
                <a:solidFill>
                  <a:srgbClr val="E65225"/>
                </a:solidFill>
                <a:effectLst/>
                <a:latin typeface="Proxima Nova Semibold" panose="02000506030000020004" pitchFamily="2" charset="0"/>
                <a:ea typeface="+mn-ea"/>
                <a:cs typeface="+mn-cs"/>
              </a:rPr>
              <a:t>pz.tt/vpat</a:t>
            </a:r>
            <a:endParaRPr lang="en-US" sz="1600" b="0" i="0" u="none" dirty="0">
              <a:solidFill>
                <a:srgbClr val="E65225"/>
              </a:solidFill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6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7" r:id="rId2"/>
    <p:sldLayoutId id="2147483700" r:id="rId3"/>
    <p:sldLayoutId id="2147483692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4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50400-1BF3-C246-A2E9-054443878FFD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8" name="Picture 7" descr="Twitter_Orange.png">
            <a:extLst>
              <a:ext uri="{FF2B5EF4-FFF2-40B4-BE49-F238E27FC236}">
                <a16:creationId xmlns:a16="http://schemas.microsoft.com/office/drawing/2014/main" id="{88C8C900-0613-B845-AA7B-5F88A223BD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A0BDD-A914-8841-83A0-9349687783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8071-5DB3-1147-8547-57F160E0BB96}"/>
              </a:ext>
            </a:extLst>
          </p:cNvPr>
          <p:cNvSpPr txBox="1"/>
          <p:nvPr userDrawn="1"/>
        </p:nvSpPr>
        <p:spPr>
          <a:xfrm>
            <a:off x="2621880" y="6202160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0" i="0" u="none" kern="1200" dirty="0">
                <a:solidFill>
                  <a:srgbClr val="E65225"/>
                </a:solidFill>
                <a:effectLst/>
                <a:latin typeface="Proxima Nova Semibold" panose="02000506030000020004" pitchFamily="2" charset="0"/>
                <a:ea typeface="+mn-ea"/>
                <a:cs typeface="+mn-cs"/>
              </a:rPr>
              <a:t>pz.tt/vpat</a:t>
            </a:r>
            <a:endParaRPr lang="en-US" sz="1600" b="0" i="0" u="none" dirty="0">
              <a:solidFill>
                <a:srgbClr val="E65225"/>
              </a:solidFill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9" r:id="rId2"/>
    <p:sldLayoutId id="214748379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C5714-2846-C740-9C75-B25071FB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COVER PAGES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4CDC-0EC0-4E47-B7E6-B4D95E2CA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CB0B-E23B-F24B-A458-46B8E6138B27}" type="datetimeFigureOut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49A90-D69E-C24A-91CE-50FE4E435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4E345-D920-7F41-A2EC-A9094E54C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F32F1-4F42-6E4D-8409-3BEA5830BE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6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50400-1BF3-C246-A2E9-054443878FFD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8" name="Picture 7" descr="Twitter_Orange.png">
            <a:extLst>
              <a:ext uri="{FF2B5EF4-FFF2-40B4-BE49-F238E27FC236}">
                <a16:creationId xmlns:a16="http://schemas.microsoft.com/office/drawing/2014/main" id="{88C8C900-0613-B845-AA7B-5F88A223BD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A0BDD-A914-8841-83A0-9349687783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8071-5DB3-1147-8547-57F160E0BB96}"/>
              </a:ext>
            </a:extLst>
          </p:cNvPr>
          <p:cNvSpPr txBox="1"/>
          <p:nvPr userDrawn="1"/>
        </p:nvSpPr>
        <p:spPr>
          <a:xfrm>
            <a:off x="2621880" y="6202160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0" i="0" u="none" kern="1200" dirty="0">
                <a:solidFill>
                  <a:srgbClr val="E65225"/>
                </a:solidFill>
                <a:effectLst/>
                <a:latin typeface="Proxima Nova Semibold" panose="02000506030000020004" pitchFamily="2" charset="0"/>
                <a:ea typeface="+mn-ea"/>
                <a:cs typeface="+mn-cs"/>
              </a:rPr>
              <a:t>pz.tt/vpat</a:t>
            </a:r>
            <a:endParaRPr lang="en-US" sz="1600" b="0" i="0" u="none" dirty="0">
              <a:solidFill>
                <a:srgbClr val="E65225"/>
              </a:solidFill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4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3911E035-5639-4ED0-ABF7-8B29D974361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How to read a VPAT</a:t>
            </a:r>
          </a:p>
        </p:txBody>
      </p:sp>
      <p:sp>
        <p:nvSpPr>
          <p:cNvPr id="2" name="TextBox 1" descr="The European Accessibility Act&#10;What you need to do and what you can do today&#10;">
            <a:extLst>
              <a:ext uri="{FF2B5EF4-FFF2-40B4-BE49-F238E27FC236}">
                <a16:creationId xmlns:a16="http://schemas.microsoft.com/office/drawing/2014/main" id="{47006440-6F56-4DCF-B313-29C77BE6125D}"/>
              </a:ext>
            </a:extLst>
          </p:cNvPr>
          <p:cNvSpPr txBox="1"/>
          <p:nvPr/>
        </p:nvSpPr>
        <p:spPr>
          <a:xfrm>
            <a:off x="-809232" y="255384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+mn-ea"/>
                <a:cs typeface="+mn-cs"/>
              </a:rPr>
              <a:t>How to read a VPAT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77"/>
              <a:ea typeface="+mn-ea"/>
              <a:cs typeface="+mn-cs"/>
            </a:endParaRPr>
          </a:p>
        </p:txBody>
      </p:sp>
      <p:sp>
        <p:nvSpPr>
          <p:cNvPr id="6" name="TextBox 5" descr="Get the slides and links: pz.tt/eaa&#10;">
            <a:extLst>
              <a:ext uri="{FF2B5EF4-FFF2-40B4-BE49-F238E27FC236}">
                <a16:creationId xmlns:a16="http://schemas.microsoft.com/office/drawing/2014/main" id="{E4E6C4CF-E19D-42A1-9787-8FF6062F138E}"/>
              </a:ext>
            </a:extLst>
          </p:cNvPr>
          <p:cNvSpPr txBox="1"/>
          <p:nvPr/>
        </p:nvSpPr>
        <p:spPr>
          <a:xfrm>
            <a:off x="4840942" y="3691196"/>
            <a:ext cx="648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858E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+mn-cs"/>
              </a:rPr>
              <a:t>Get the slides and links: pz.tt/</a:t>
            </a:r>
            <a:r>
              <a:rPr lang="en-AU" sz="2400" b="1" dirty="0">
                <a:solidFill>
                  <a:srgbClr val="00858E"/>
                </a:solidFill>
                <a:latin typeface="Proxima Nova" panose="02000506030000020004" pitchFamily="2" charset="0"/>
              </a:rPr>
              <a:t>vpat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58E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</p:txBody>
      </p:sp>
      <p:pic>
        <p:nvPicPr>
          <p:cNvPr id="5" name="Picture 4" descr="Orange Twitter logo">
            <a:extLst>
              <a:ext uri="{FF2B5EF4-FFF2-40B4-BE49-F238E27FC236}">
                <a16:creationId xmlns:a16="http://schemas.microsoft.com/office/drawing/2014/main" id="{BF68B5C6-14D4-4930-AD65-C669F0DAA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97" y="4230273"/>
            <a:ext cx="334770" cy="334770"/>
          </a:xfrm>
          <a:prstGeom prst="rect">
            <a:avLst/>
          </a:prstGeom>
        </p:spPr>
      </p:pic>
      <p:sp>
        <p:nvSpPr>
          <p:cNvPr id="4" name="Rectangle 3" descr="@accessibilityoz&#10;">
            <a:extLst>
              <a:ext uri="{FF2B5EF4-FFF2-40B4-BE49-F238E27FC236}">
                <a16:creationId xmlns:a16="http://schemas.microsoft.com/office/drawing/2014/main" id="{1420AA6B-0E2F-4596-957B-55A761D052CC}"/>
              </a:ext>
            </a:extLst>
          </p:cNvPr>
          <p:cNvSpPr/>
          <p:nvPr/>
        </p:nvSpPr>
        <p:spPr>
          <a:xfrm>
            <a:off x="9492191" y="4212992"/>
            <a:ext cx="189057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Proxima Nova Semibold"/>
                <a:ea typeface="+mn-ea"/>
                <a:cs typeface="Proxima Nova Semibold"/>
              </a:rPr>
              <a:t>@accessibilityoz</a:t>
            </a:r>
          </a:p>
        </p:txBody>
      </p:sp>
      <p:pic>
        <p:nvPicPr>
          <p:cNvPr id="3" name="Picture 2" descr="AccessibilityOz logo">
            <a:extLst>
              <a:ext uri="{FF2B5EF4-FFF2-40B4-BE49-F238E27FC236}">
                <a16:creationId xmlns:a16="http://schemas.microsoft.com/office/drawing/2014/main" id="{42CE06B1-27F6-4692-9914-AD9F6C874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293" y="5600941"/>
            <a:ext cx="2343640" cy="8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3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C656BF3C-913B-400F-846E-2945351CB8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What is a VPAT?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E80579-50C7-4A36-B9E2-F75FE5F7167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/>
              <a:t>What is an ACR?</a:t>
            </a:r>
          </a:p>
        </p:txBody>
      </p:sp>
    </p:spTree>
    <p:extLst>
      <p:ext uri="{BB962C8B-B14F-4D97-AF65-F5344CB8AC3E}">
        <p14:creationId xmlns:p14="http://schemas.microsoft.com/office/powerpoint/2010/main" val="357857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an ACR?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An explanation of the accessibility compliance of a product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Owned and often assessed by the product vendor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Required by Section 508 and (almost all) Federal solicitations</a:t>
            </a:r>
          </a:p>
        </p:txBody>
      </p:sp>
    </p:spTree>
    <p:extLst>
      <p:ext uri="{BB962C8B-B14F-4D97-AF65-F5344CB8AC3E}">
        <p14:creationId xmlns:p14="http://schemas.microsoft.com/office/powerpoint/2010/main" val="126110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E19D66-0E37-4F18-8885-AEDA34BE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an ACR </a:t>
            </a:r>
            <a:r>
              <a:rPr lang="en-AU" u="sng" dirty="0"/>
              <a:t>is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566E6-5A18-414A-8F33-0DA93C29110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An accessibility audit report of a product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Only for Government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Only for web products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Always accurate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 good indicator of ATAG compliance</a:t>
            </a:r>
          </a:p>
        </p:txBody>
      </p:sp>
    </p:spTree>
    <p:extLst>
      <p:ext uri="{BB962C8B-B14F-4D97-AF65-F5344CB8AC3E}">
        <p14:creationId xmlns:p14="http://schemas.microsoft.com/office/powerpoint/2010/main" val="73066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CCE973-B4E6-4BE5-AAA4-7599A5FC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Some ACR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DDFC4-7E3A-4E66-A868-4B0743F2573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Web products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Operating systems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Desktop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Photocopiers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Telephones, tablets and smart phones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641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D0365-1AF7-4423-B65D-7DA3FAEF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Sections of an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FF10-F98D-451E-B4D4-7766D0AEC98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Title “[Company Name] Accessibility Conformance Report”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Name of Product and version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Product Description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Report Date</a:t>
            </a:r>
          </a:p>
        </p:txBody>
      </p:sp>
    </p:spTree>
    <p:extLst>
      <p:ext uri="{BB962C8B-B14F-4D97-AF65-F5344CB8AC3E}">
        <p14:creationId xmlns:p14="http://schemas.microsoft.com/office/powerpoint/2010/main" val="51353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D0365-1AF7-4423-B65D-7DA3FAEF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Sections of an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FF10-F98D-451E-B4D4-7766D0AEC98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Contact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Evaluation Methods Used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Report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Terms</a:t>
            </a:r>
          </a:p>
        </p:txBody>
      </p:sp>
    </p:spTree>
    <p:extLst>
      <p:ext uri="{BB962C8B-B14F-4D97-AF65-F5344CB8AC3E}">
        <p14:creationId xmlns:p14="http://schemas.microsoft.com/office/powerpoint/2010/main" val="3567804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D0365-1AF7-4423-B65D-7DA3FAEF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Sections of an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FF10-F98D-451E-B4D4-7766D0AEC98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Tables for each standard or guideline</a:t>
            </a:r>
          </a:p>
        </p:txBody>
      </p:sp>
    </p:spTree>
    <p:extLst>
      <p:ext uri="{BB962C8B-B14F-4D97-AF65-F5344CB8AC3E}">
        <p14:creationId xmlns:p14="http://schemas.microsoft.com/office/powerpoint/2010/main" val="3256749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78C560-B691-4DFF-9FA2-3F51223F9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How to tell if a VPAT is reasonable in 10 minutes or less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2D7A1-6492-42E7-B2AF-1061AE448C7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How to tell if an ACR is reasonable in 10 minutes or less</a:t>
            </a:r>
          </a:p>
        </p:txBody>
      </p:sp>
    </p:spTree>
    <p:extLst>
      <p:ext uri="{BB962C8B-B14F-4D97-AF65-F5344CB8AC3E}">
        <p14:creationId xmlns:p14="http://schemas.microsoft.com/office/powerpoint/2010/main" val="4140294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E0AF-695C-41BF-A49D-A56BD863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</p:spTree>
    <p:extLst>
      <p:ext uri="{BB962C8B-B14F-4D97-AF65-F5344CB8AC3E}">
        <p14:creationId xmlns:p14="http://schemas.microsoft.com/office/powerpoint/2010/main" val="518941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Cells without content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Terminology such as “Passes”, “Fails”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 lot of “NA”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All “Supports”*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One VPAT for multiple products*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0102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 AccessibilityOz employees posing in front of a small creek.">
            <a:extLst>
              <a:ext uri="{FF2B5EF4-FFF2-40B4-BE49-F238E27FC236}">
                <a16:creationId xmlns:a16="http://schemas.microsoft.com/office/drawing/2014/main" id="{B18CB031-B70E-4239-A1B4-F7676485A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4" b="109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FDA90A-2955-4E16-B9A1-66A56CA41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1468" y="5288436"/>
            <a:ext cx="3469064" cy="978665"/>
          </a:xfrm>
          <a:prstGeom prst="rect">
            <a:avLst/>
          </a:prstGeom>
          <a:solidFill>
            <a:srgbClr val="F05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003AA0-A430-9E44-91EC-7E644FB261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61468" y="5647968"/>
            <a:ext cx="3469064" cy="586359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dirty="0"/>
              <a:t>Meet our team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4EAA4E-E0EB-4759-B276-3CBF79A4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23101" y="5505684"/>
            <a:ext cx="945798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799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an inaccurate or unclear description of the product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Does the Notes section explicitly says the VPAT does not cover essential features?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Not dated or dated over 12 months*</a:t>
            </a:r>
          </a:p>
        </p:txBody>
      </p:sp>
    </p:spTree>
    <p:extLst>
      <p:ext uri="{BB962C8B-B14F-4D97-AF65-F5344CB8AC3E}">
        <p14:creationId xmlns:p14="http://schemas.microsoft.com/office/powerpoint/2010/main" val="2152292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Not contain details of testing undertaken (“evaluation methods used”), or generic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Automated testing only in the Evaluation Methods</a:t>
            </a:r>
          </a:p>
        </p:txBody>
      </p:sp>
    </p:spTree>
    <p:extLst>
      <p:ext uri="{BB962C8B-B14F-4D97-AF65-F5344CB8AC3E}">
        <p14:creationId xmlns:p14="http://schemas.microsoft.com/office/powerpoint/2010/main" val="3769187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Missing or inaccurate Contact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“Not evaluated” in Level A or AA*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Deleted content</a:t>
            </a:r>
          </a:p>
        </p:txBody>
      </p:sp>
    </p:spTree>
    <p:extLst>
      <p:ext uri="{BB962C8B-B14F-4D97-AF65-F5344CB8AC3E}">
        <p14:creationId xmlns:p14="http://schemas.microsoft.com/office/powerpoint/2010/main" val="1364250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5F8D4C79-33DF-4081-9BFD-B73525A4C6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What do you do if there are red flags?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C10F2C-191A-4F8B-BD90-C47681D0BC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/>
              <a:t>What do you do if there are red flags?</a:t>
            </a:r>
          </a:p>
        </p:txBody>
      </p:sp>
    </p:spTree>
    <p:extLst>
      <p:ext uri="{BB962C8B-B14F-4D97-AF65-F5344CB8AC3E}">
        <p14:creationId xmlns:p14="http://schemas.microsoft.com/office/powerpoint/2010/main" val="919402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6E23D-4C97-4821-AA4B-AE519456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 you do if there are red flags?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6C0C-AC74-4CEB-B842-D15B33F40E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Question, question, question!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is this dated 14 months ago? Has the product not been updated in 14 months?”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did you say this section is NA when the product has this feature?”</a:t>
            </a:r>
          </a:p>
        </p:txBody>
      </p:sp>
    </p:spTree>
    <p:extLst>
      <p:ext uri="{BB962C8B-B14F-4D97-AF65-F5344CB8AC3E}">
        <p14:creationId xmlns:p14="http://schemas.microsoft.com/office/powerpoint/2010/main" val="3409673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6E23D-4C97-4821-AA4B-AE519456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6C0C-AC74-4CEB-B842-D15B33F40E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“What kind of testing did you do to ensure compliance?”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did you decide to fill out this ACR internally?”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does the description omit essential features of the product?”</a:t>
            </a:r>
          </a:p>
        </p:txBody>
      </p:sp>
    </p:spTree>
    <p:extLst>
      <p:ext uri="{BB962C8B-B14F-4D97-AF65-F5344CB8AC3E}">
        <p14:creationId xmlns:p14="http://schemas.microsoft.com/office/powerpoint/2010/main" val="3572012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6E23D-4C97-4821-AA4B-AE519456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6C0C-AC74-4CEB-B842-D15B33F40E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did you decide to test with only one screen reader?”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3591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8728-5F94-4EB9-8938-4CC8C424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does a good ACR look like?</a:t>
            </a:r>
          </a:p>
        </p:txBody>
      </p:sp>
    </p:spTree>
    <p:extLst>
      <p:ext uri="{BB962C8B-B14F-4D97-AF65-F5344CB8AC3E}">
        <p14:creationId xmlns:p14="http://schemas.microsoft.com/office/powerpoint/2010/main" val="3552958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BD84B2-54D0-453C-B57E-5C5278B9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good ACR will…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63AA-08CE-408D-8E49-8169E6B99A5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explanations for each criteria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Uses conventional wording: “Supports”, “Partially Supports”, “Does not Support”, “Not Applicable”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Stand up to questioning</a:t>
            </a:r>
          </a:p>
        </p:txBody>
      </p:sp>
    </p:spTree>
    <p:extLst>
      <p:ext uri="{BB962C8B-B14F-4D97-AF65-F5344CB8AC3E}">
        <p14:creationId xmlns:p14="http://schemas.microsoft.com/office/powerpoint/2010/main" val="3392647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BD84B2-54D0-453C-B57E-5C5278B9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good ACR will…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63AA-08CE-408D-8E49-8169E6B99A5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been written by someone other than the product vendor*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a clear description of the product, including associated features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Refer to existing accessibility testing tools in the testing undertaken</a:t>
            </a:r>
          </a:p>
        </p:txBody>
      </p:sp>
    </p:spTree>
    <p:extLst>
      <p:ext uri="{BB962C8B-B14F-4D97-AF65-F5344CB8AC3E}">
        <p14:creationId xmlns:p14="http://schemas.microsoft.com/office/powerpoint/2010/main" val="415920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49540FCE-299D-4114-9C42-0D8B01FA66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People on our team have a range of disabilities</a:t>
            </a:r>
          </a:p>
        </p:txBody>
      </p:sp>
      <p:sp>
        <p:nvSpPr>
          <p:cNvPr id="2" name="TextBox 1" descr="Dyslexia&#10;Moderate vision impairment&#10;Epilepsy&#10;Migraines&#10;Severe vision impairment&#10;Physical impairment&#10;PTSD&#10;Crohn’s Disease&#10;Multiple Sclerosis&#10;Cerebral Palsy&#10;">
            <a:extLst>
              <a:ext uri="{FF2B5EF4-FFF2-40B4-BE49-F238E27FC236}">
                <a16:creationId xmlns:a16="http://schemas.microsoft.com/office/drawing/2014/main" id="{7BED7564-4CC7-4433-8A7B-24CF4634C37D}"/>
              </a:ext>
            </a:extLst>
          </p:cNvPr>
          <p:cNvSpPr txBox="1"/>
          <p:nvPr/>
        </p:nvSpPr>
        <p:spPr>
          <a:xfrm>
            <a:off x="6231160" y="1283030"/>
            <a:ext cx="58293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Dyslexia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Moderate vision impairment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Epilepsy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Migraines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Severe vision impairment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Physical impairment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PTSD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Crohn’s Disease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Multiple Sclerosis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Cerebral Palsy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18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608BA-46C2-48C3-AE32-FD5DF9EA71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5098028"/>
            <a:ext cx="12192000" cy="7699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" panose="02000506030000020004" pitchFamily="2" charset="77"/>
                <a:ea typeface="Lato Thin" charset="0"/>
                <a:cs typeface="Lato Thin" charset="0"/>
              </a:rPr>
              <a:t>Assessing the accuracy of an ACR</a:t>
            </a:r>
          </a:p>
        </p:txBody>
      </p:sp>
    </p:spTree>
    <p:extLst>
      <p:ext uri="{BB962C8B-B14F-4D97-AF65-F5344CB8AC3E}">
        <p14:creationId xmlns:p14="http://schemas.microsoft.com/office/powerpoint/2010/main" val="873112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651E-3EE5-4026-BC49-B2165A5E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First, read through the ACR</a:t>
            </a:r>
          </a:p>
        </p:txBody>
      </p:sp>
    </p:spTree>
    <p:extLst>
      <p:ext uri="{BB962C8B-B14F-4D97-AF65-F5344CB8AC3E}">
        <p14:creationId xmlns:p14="http://schemas.microsoft.com/office/powerpoint/2010/main" val="1938694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3852E-9D8D-44E5-968D-F2AC11F2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 through the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0CBD8-E382-49C8-A55B-4CAB5CB75FF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Does the ACR contain reference to known accessibility issues with the product? If you don’t know the product – Google it!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Read through the description – does it accurately describe the product and its essential features?</a:t>
            </a:r>
          </a:p>
        </p:txBody>
      </p:sp>
    </p:spTree>
    <p:extLst>
      <p:ext uri="{BB962C8B-B14F-4D97-AF65-F5344CB8AC3E}">
        <p14:creationId xmlns:p14="http://schemas.microsoft.com/office/powerpoint/2010/main" val="2392233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3852E-9D8D-44E5-968D-F2AC11F2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 through the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0CBD8-E382-49C8-A55B-4CAB5CB75FF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Read through the Evaluation Methods. Do they sound reasonable?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Are there NAs for features the product definitely has?</a:t>
            </a:r>
          </a:p>
        </p:txBody>
      </p:sp>
    </p:spTree>
    <p:extLst>
      <p:ext uri="{BB962C8B-B14F-4D97-AF65-F5344CB8AC3E}">
        <p14:creationId xmlns:p14="http://schemas.microsoft.com/office/powerpoint/2010/main" val="3638358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3852E-9D8D-44E5-968D-F2AC11F2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 through the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0CBD8-E382-49C8-A55B-4CAB5CB75FF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Are the exceptions reasonable or will they block access to essential functionality?</a:t>
            </a:r>
          </a:p>
        </p:txBody>
      </p:sp>
    </p:spTree>
    <p:extLst>
      <p:ext uri="{BB962C8B-B14F-4D97-AF65-F5344CB8AC3E}">
        <p14:creationId xmlns:p14="http://schemas.microsoft.com/office/powerpoint/2010/main" val="2180500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1B38-8183-41F5-BE24-051B9C30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Second, do some testing</a:t>
            </a:r>
          </a:p>
        </p:txBody>
      </p:sp>
    </p:spTree>
    <p:extLst>
      <p:ext uri="{BB962C8B-B14F-4D97-AF65-F5344CB8AC3E}">
        <p14:creationId xmlns:p14="http://schemas.microsoft.com/office/powerpoint/2010/main" val="3659699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516CE-7944-4945-AA8A-ED911637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ACR- keyboard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7944-8DCF-45D2-B630-2D9184BA4A40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2.1.1: Keyboard: Test the product with the keyboard. If you find any issues are they indicated in the ACR?</a:t>
            </a:r>
          </a:p>
        </p:txBody>
      </p:sp>
    </p:spTree>
    <p:extLst>
      <p:ext uri="{BB962C8B-B14F-4D97-AF65-F5344CB8AC3E}">
        <p14:creationId xmlns:p14="http://schemas.microsoft.com/office/powerpoint/2010/main" val="609511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516CE-7944-4945-AA8A-ED911637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ACR-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7944-8DCF-45D2-B630-2D9184BA4A40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2.2.2 Pause, Stop, Hide: Is there movement in the site? Does it have an accessible (mouse, keyboard, touch) pause feature or does it stop within 5 seconds. If not, is this included in the ACR?</a:t>
            </a:r>
          </a:p>
        </p:txBody>
      </p:sp>
    </p:spTree>
    <p:extLst>
      <p:ext uri="{BB962C8B-B14F-4D97-AF65-F5344CB8AC3E}">
        <p14:creationId xmlns:p14="http://schemas.microsoft.com/office/powerpoint/2010/main" val="3094876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F90D0-FF03-485E-8104-3590E246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 – skip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FE9A-4291-4612-B572-892928BC397A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2.4.1: Bypass Blocks: Does every page have a skip link and is it the first focusable link on the page? If not, is this included in the ACR?</a:t>
            </a:r>
          </a:p>
        </p:txBody>
      </p:sp>
    </p:spTree>
    <p:extLst>
      <p:ext uri="{BB962C8B-B14F-4D97-AF65-F5344CB8AC3E}">
        <p14:creationId xmlns:p14="http://schemas.microsoft.com/office/powerpoint/2010/main" val="3740062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F90D0-FF03-485E-8104-3590E246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 – skip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FE9A-4291-4612-B572-892928BC397A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3.3.1: Error identification: Submit an empty or incorrect form. Are the errors described appropriately? Do they have suggestions? If not, is this included in the ACR?”</a:t>
            </a:r>
          </a:p>
        </p:txBody>
      </p:sp>
    </p:spTree>
    <p:extLst>
      <p:ext uri="{BB962C8B-B14F-4D97-AF65-F5344CB8AC3E}">
        <p14:creationId xmlns:p14="http://schemas.microsoft.com/office/powerpoint/2010/main" val="269480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It’s not just &#10;about vision impairments">
            <a:extLst>
              <a:ext uri="{FF2B5EF4-FFF2-40B4-BE49-F238E27FC236}">
                <a16:creationId xmlns:a16="http://schemas.microsoft.com/office/drawing/2014/main" id="{BFB5196F-3DA3-A240-AB7D-4E0618D8F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410" y="791179"/>
            <a:ext cx="4638675" cy="2382837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sz="3600" dirty="0"/>
              <a:t>It’s not just </a:t>
            </a:r>
            <a:br>
              <a:rPr lang="en-AU" sz="3600" dirty="0"/>
            </a:br>
            <a:r>
              <a:rPr lang="en-AU" sz="3600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2643619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9B5CC-B54F-4B75-860B-845C615803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88563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79BDCE27-ABF6-4C48-B3AD-8024C7B0DD5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Next month’s webinar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B470C4-942F-4994-91D8-0D920B7BE7C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/>
              <a:t>Tune in to Thursday’s webinar on </a:t>
            </a:r>
            <a:br>
              <a:rPr lang="en-AU" dirty="0"/>
            </a:br>
            <a:r>
              <a:rPr lang="en-AU" b="1" dirty="0"/>
              <a:t>Social Media Accessibility 2020 Update</a:t>
            </a:r>
          </a:p>
        </p:txBody>
      </p:sp>
    </p:spTree>
    <p:extLst>
      <p:ext uri="{BB962C8B-B14F-4D97-AF65-F5344CB8AC3E}">
        <p14:creationId xmlns:p14="http://schemas.microsoft.com/office/powerpoint/2010/main" val="2180838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2C7446-E522-417E-B048-541D414AD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97505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bout our services&#10;">
            <a:extLst>
              <a:ext uri="{FF2B5EF4-FFF2-40B4-BE49-F238E27FC236}">
                <a16:creationId xmlns:a16="http://schemas.microsoft.com/office/drawing/2014/main" id="{75E427CF-E3F9-4569-8B4F-8133BE7E0F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99542" y="542903"/>
            <a:ext cx="5035353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trabold" panose="02000506030000020004" pitchFamily="2" charset="77"/>
                <a:ea typeface="Lato Black" charset="0"/>
                <a:cs typeface="Lato Black" charset="0"/>
              </a:rPr>
              <a:t>About our services</a:t>
            </a:r>
          </a:p>
        </p:txBody>
      </p:sp>
      <p:sp>
        <p:nvSpPr>
          <p:cNvPr id="3" name="TextBox 2" descr="Audits&#10;">
            <a:extLst>
              <a:ext uri="{FF2B5EF4-FFF2-40B4-BE49-F238E27FC236}">
                <a16:creationId xmlns:a16="http://schemas.microsoft.com/office/drawing/2014/main" id="{34F5B1F0-7B58-4C3E-8D6F-2304C75D4EAE}"/>
              </a:ext>
            </a:extLst>
          </p:cNvPr>
          <p:cNvSpPr txBox="1"/>
          <p:nvPr/>
        </p:nvSpPr>
        <p:spPr>
          <a:xfrm>
            <a:off x="773305" y="3122802"/>
            <a:ext cx="2574744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Audits</a:t>
            </a:r>
          </a:p>
        </p:txBody>
      </p:sp>
      <p:sp>
        <p:nvSpPr>
          <p:cNvPr id="4" name="TextBox 3" descr="Mobile &#10;Testing&#10;">
            <a:extLst>
              <a:ext uri="{FF2B5EF4-FFF2-40B4-BE49-F238E27FC236}">
                <a16:creationId xmlns:a16="http://schemas.microsoft.com/office/drawing/2014/main" id="{2B6C5361-65CA-4776-9F1E-9C53C44F7BCB}"/>
              </a:ext>
            </a:extLst>
          </p:cNvPr>
          <p:cNvSpPr txBox="1"/>
          <p:nvPr/>
        </p:nvSpPr>
        <p:spPr>
          <a:xfrm>
            <a:off x="2677022" y="3124159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Mobile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Testing</a:t>
            </a:r>
          </a:p>
        </p:txBody>
      </p:sp>
      <p:sp>
        <p:nvSpPr>
          <p:cNvPr id="5" name="TextBox 4" descr="Building&#10;Websites&#10;">
            <a:extLst>
              <a:ext uri="{FF2B5EF4-FFF2-40B4-BE49-F238E27FC236}">
                <a16:creationId xmlns:a16="http://schemas.microsoft.com/office/drawing/2014/main" id="{77AFD550-DCB1-49B5-A115-DC065F67EB7A}"/>
              </a:ext>
            </a:extLst>
          </p:cNvPr>
          <p:cNvSpPr txBox="1"/>
          <p:nvPr/>
        </p:nvSpPr>
        <p:spPr>
          <a:xfrm>
            <a:off x="4646267" y="3151794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Building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Websites</a:t>
            </a:r>
          </a:p>
        </p:txBody>
      </p:sp>
      <p:sp>
        <p:nvSpPr>
          <p:cNvPr id="6" name="TextBox 5" descr="CMS &#10;Testing&#10;">
            <a:extLst>
              <a:ext uri="{FF2B5EF4-FFF2-40B4-BE49-F238E27FC236}">
                <a16:creationId xmlns:a16="http://schemas.microsoft.com/office/drawing/2014/main" id="{E7E34F2A-5611-4982-9105-E4FA5C8E7460}"/>
              </a:ext>
            </a:extLst>
          </p:cNvPr>
          <p:cNvSpPr txBox="1"/>
          <p:nvPr/>
        </p:nvSpPr>
        <p:spPr>
          <a:xfrm>
            <a:off x="6549700" y="3133506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CMS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Testing</a:t>
            </a:r>
          </a:p>
        </p:txBody>
      </p:sp>
      <p:sp>
        <p:nvSpPr>
          <p:cNvPr id="7" name="TextBox 6" descr="Accessibility&#10;Design&#10;">
            <a:extLst>
              <a:ext uri="{FF2B5EF4-FFF2-40B4-BE49-F238E27FC236}">
                <a16:creationId xmlns:a16="http://schemas.microsoft.com/office/drawing/2014/main" id="{8E9AAFC3-534E-4181-AB08-52F1E410E18B}"/>
              </a:ext>
            </a:extLst>
          </p:cNvPr>
          <p:cNvSpPr txBox="1"/>
          <p:nvPr/>
        </p:nvSpPr>
        <p:spPr>
          <a:xfrm>
            <a:off x="8457744" y="3133506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Accessibility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Design</a:t>
            </a:r>
          </a:p>
        </p:txBody>
      </p:sp>
      <p:sp>
        <p:nvSpPr>
          <p:cNvPr id="8" name="TextBox 7" descr="Video&#10;Accessibility&#10;">
            <a:extLst>
              <a:ext uri="{FF2B5EF4-FFF2-40B4-BE49-F238E27FC236}">
                <a16:creationId xmlns:a16="http://schemas.microsoft.com/office/drawing/2014/main" id="{9821C2F0-E6C4-4D4B-AC6D-60CD13997244}"/>
              </a:ext>
            </a:extLst>
          </p:cNvPr>
          <p:cNvSpPr txBox="1"/>
          <p:nvPr/>
        </p:nvSpPr>
        <p:spPr>
          <a:xfrm>
            <a:off x="773305" y="5124237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Video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Accessibility</a:t>
            </a:r>
          </a:p>
        </p:txBody>
      </p:sp>
      <p:sp>
        <p:nvSpPr>
          <p:cNvPr id="9" name="TextBox 8" descr="User&#10;Testing&#10;">
            <a:extLst>
              <a:ext uri="{FF2B5EF4-FFF2-40B4-BE49-F238E27FC236}">
                <a16:creationId xmlns:a16="http://schemas.microsoft.com/office/drawing/2014/main" id="{9D26F0A1-D0A6-4B28-A850-EC4755A83D2B}"/>
              </a:ext>
            </a:extLst>
          </p:cNvPr>
          <p:cNvSpPr txBox="1"/>
          <p:nvPr/>
        </p:nvSpPr>
        <p:spPr>
          <a:xfrm>
            <a:off x="2727546" y="5124237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User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Testing</a:t>
            </a:r>
          </a:p>
        </p:txBody>
      </p:sp>
      <p:sp>
        <p:nvSpPr>
          <p:cNvPr id="10" name="TextBox 9" descr="OS/browser&#10;Testing&#10;">
            <a:extLst>
              <a:ext uri="{FF2B5EF4-FFF2-40B4-BE49-F238E27FC236}">
                <a16:creationId xmlns:a16="http://schemas.microsoft.com/office/drawing/2014/main" id="{E198BCA7-FBC5-4229-9DEA-57F84A61004B}"/>
              </a:ext>
            </a:extLst>
          </p:cNvPr>
          <p:cNvSpPr txBox="1"/>
          <p:nvPr/>
        </p:nvSpPr>
        <p:spPr>
          <a:xfrm>
            <a:off x="4639689" y="5124237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OS/browser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Testing</a:t>
            </a:r>
          </a:p>
        </p:txBody>
      </p:sp>
      <p:sp>
        <p:nvSpPr>
          <p:cNvPr id="11" name="TextBox 10" descr="Consultation&#10;">
            <a:extLst>
              <a:ext uri="{FF2B5EF4-FFF2-40B4-BE49-F238E27FC236}">
                <a16:creationId xmlns:a16="http://schemas.microsoft.com/office/drawing/2014/main" id="{EA3F68CA-C6CD-4AAF-AD5C-B7152E0ACFBD}"/>
              </a:ext>
            </a:extLst>
          </p:cNvPr>
          <p:cNvSpPr txBox="1"/>
          <p:nvPr/>
        </p:nvSpPr>
        <p:spPr>
          <a:xfrm>
            <a:off x="6709489" y="5113061"/>
            <a:ext cx="2574744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Consultation</a:t>
            </a:r>
          </a:p>
        </p:txBody>
      </p:sp>
      <p:sp>
        <p:nvSpPr>
          <p:cNvPr id="12" name="TextBox 11" descr="Accessible&#10;Testing&#10;">
            <a:extLst>
              <a:ext uri="{FF2B5EF4-FFF2-40B4-BE49-F238E27FC236}">
                <a16:creationId xmlns:a16="http://schemas.microsoft.com/office/drawing/2014/main" id="{E20A3144-6D22-43AB-BE46-13E906DF5B23}"/>
              </a:ext>
            </a:extLst>
          </p:cNvPr>
          <p:cNvSpPr txBox="1"/>
          <p:nvPr/>
        </p:nvSpPr>
        <p:spPr>
          <a:xfrm>
            <a:off x="8554597" y="5124237"/>
            <a:ext cx="25747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Accessible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Poppins SemiBold" charset="0"/>
                <a:cs typeface="Poppins SemiBold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12238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9801706B-232B-4C6B-BB16-8CE524DC6A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About our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26D95-1AB6-4364-856B-13FCECA1926F}"/>
              </a:ext>
            </a:extLst>
          </p:cNvPr>
          <p:cNvSpPr txBox="1"/>
          <p:nvPr/>
        </p:nvSpPr>
        <p:spPr>
          <a:xfrm>
            <a:off x="3482947" y="637032"/>
            <a:ext cx="5226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trabold" panose="02000506030000020004" pitchFamily="2" charset="77"/>
                <a:ea typeface="Lato Black" charset="0"/>
                <a:cs typeface="Lato Black" charset="0"/>
              </a:rPr>
              <a:t>About our products</a:t>
            </a:r>
          </a:p>
        </p:txBody>
      </p:sp>
      <p:pic>
        <p:nvPicPr>
          <p:cNvPr id="3" name="Picture 2" descr="OzART logo">
            <a:extLst>
              <a:ext uri="{FF2B5EF4-FFF2-40B4-BE49-F238E27FC236}">
                <a16:creationId xmlns:a16="http://schemas.microsoft.com/office/drawing/2014/main" id="{D6BC16FA-8196-44B7-A7C7-30C4732EB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599" y="2573821"/>
            <a:ext cx="2166719" cy="778336"/>
          </a:xfrm>
          <a:prstGeom prst="rect">
            <a:avLst/>
          </a:prstGeom>
        </p:spPr>
      </p:pic>
      <p:pic>
        <p:nvPicPr>
          <p:cNvPr id="2" name="Picture 1" descr="OzWiki logo">
            <a:extLst>
              <a:ext uri="{FF2B5EF4-FFF2-40B4-BE49-F238E27FC236}">
                <a16:creationId xmlns:a16="http://schemas.microsoft.com/office/drawing/2014/main" id="{205F1206-55B1-487A-8A64-CD75E3FD3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341" y="2662125"/>
            <a:ext cx="1918398" cy="706011"/>
          </a:xfrm>
          <a:prstGeom prst="rect">
            <a:avLst/>
          </a:prstGeom>
        </p:spPr>
      </p:pic>
      <p:pic>
        <p:nvPicPr>
          <p:cNvPr id="8" name="Picture 7" descr="OzPlayer logo">
            <a:extLst>
              <a:ext uri="{FF2B5EF4-FFF2-40B4-BE49-F238E27FC236}">
                <a16:creationId xmlns:a16="http://schemas.microsoft.com/office/drawing/2014/main" id="{4F31BD4D-2661-4028-9E02-238858732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762" y="2805571"/>
            <a:ext cx="2463639" cy="562565"/>
          </a:xfrm>
          <a:prstGeom prst="rect">
            <a:avLst/>
          </a:prstGeom>
        </p:spPr>
      </p:pic>
      <p:sp>
        <p:nvSpPr>
          <p:cNvPr id="7" name="TextBox 6" descr="Factsheets">
            <a:extLst>
              <a:ext uri="{FF2B5EF4-FFF2-40B4-BE49-F238E27FC236}">
                <a16:creationId xmlns:a16="http://schemas.microsoft.com/office/drawing/2014/main" id="{0B259EAB-30FB-4975-B61F-BFEB67101DF4}"/>
              </a:ext>
            </a:extLst>
          </p:cNvPr>
          <p:cNvSpPr txBox="1"/>
          <p:nvPr/>
        </p:nvSpPr>
        <p:spPr>
          <a:xfrm>
            <a:off x="1371770" y="4354985"/>
            <a:ext cx="237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Kingthings Exeter" panose="02000000000000000000" pitchFamily="2" charset="0"/>
                <a:ea typeface="+mn-ea"/>
                <a:cs typeface="+mn-cs"/>
              </a:rPr>
              <a:t>Factsheets</a:t>
            </a:r>
          </a:p>
        </p:txBody>
      </p:sp>
      <p:pic>
        <p:nvPicPr>
          <p:cNvPr id="4" name="Picture 3" descr="Accessibility Voices logo">
            <a:extLst>
              <a:ext uri="{FF2B5EF4-FFF2-40B4-BE49-F238E27FC236}">
                <a16:creationId xmlns:a16="http://schemas.microsoft.com/office/drawing/2014/main" id="{737C4871-AC42-43AA-970D-23B4C4898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348" y="3953592"/>
            <a:ext cx="3539302" cy="1109279"/>
          </a:xfrm>
          <a:prstGeom prst="rect">
            <a:avLst/>
          </a:prstGeom>
        </p:spPr>
      </p:pic>
      <p:sp>
        <p:nvSpPr>
          <p:cNvPr id="9" name="TextBox 8" descr="Videos">
            <a:extLst>
              <a:ext uri="{FF2B5EF4-FFF2-40B4-BE49-F238E27FC236}">
                <a16:creationId xmlns:a16="http://schemas.microsoft.com/office/drawing/2014/main" id="{A2C20E54-C9AD-486E-88B4-9E0666292D05}"/>
              </a:ext>
            </a:extLst>
          </p:cNvPr>
          <p:cNvSpPr txBox="1"/>
          <p:nvPr/>
        </p:nvSpPr>
        <p:spPr>
          <a:xfrm>
            <a:off x="8709058" y="4349745"/>
            <a:ext cx="237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Kingthings Exeter" panose="02000000000000000000" pitchFamily="2" charset="0"/>
                <a:ea typeface="+mn-ea"/>
                <a:cs typeface="+mn-cs"/>
              </a:rPr>
              <a:t>Videos</a:t>
            </a:r>
          </a:p>
        </p:txBody>
      </p:sp>
      <p:sp>
        <p:nvSpPr>
          <p:cNvPr id="6" name="TextBox 5" descr="More information: www.accessibilityoz.com&#10;">
            <a:extLst>
              <a:ext uri="{FF2B5EF4-FFF2-40B4-BE49-F238E27FC236}">
                <a16:creationId xmlns:a16="http://schemas.microsoft.com/office/drawing/2014/main" id="{94B667A1-D1ED-47F3-AEE2-3E5E68C31E24}"/>
              </a:ext>
            </a:extLst>
          </p:cNvPr>
          <p:cNvSpPr txBox="1"/>
          <p:nvPr/>
        </p:nvSpPr>
        <p:spPr>
          <a:xfrm>
            <a:off x="0" y="575609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Semibold"/>
                <a:ea typeface="+mn-ea"/>
                <a:cs typeface="+mn-cs"/>
              </a:rPr>
              <a:t>More information: www.accessibilityoz.com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1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9F5A6EB8-2607-4176-9196-91AF618702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About Gian (1998 to 2011)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70173-BFBE-4B06-9912-B59E77BB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56537" y="542903"/>
            <a:ext cx="3121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trabold" panose="02000506030000020004" pitchFamily="2" charset="77"/>
                <a:ea typeface="Lato Black" charset="0"/>
                <a:cs typeface="Lato Black" charset="0"/>
              </a:rPr>
              <a:t>About Gian</a:t>
            </a:r>
          </a:p>
        </p:txBody>
      </p:sp>
      <p:sp>
        <p:nvSpPr>
          <p:cNvPr id="8" name="TextBox 7" descr="1998">
            <a:extLst>
              <a:ext uri="{FF2B5EF4-FFF2-40B4-BE49-F238E27FC236}">
                <a16:creationId xmlns:a16="http://schemas.microsoft.com/office/drawing/2014/main" id="{7D67BA19-879E-4431-A595-24CD1612ACD8}"/>
              </a:ext>
            </a:extLst>
          </p:cNvPr>
          <p:cNvSpPr txBox="1"/>
          <p:nvPr/>
        </p:nvSpPr>
        <p:spPr>
          <a:xfrm>
            <a:off x="5582272" y="1468982"/>
            <a:ext cx="1027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1998</a:t>
            </a:r>
          </a:p>
        </p:txBody>
      </p:sp>
      <p:sp>
        <p:nvSpPr>
          <p:cNvPr id="3" name="TextBox 2" descr="1998: Worked on first accessible website in Australia&#10;">
            <a:extLst>
              <a:ext uri="{FF2B5EF4-FFF2-40B4-BE49-F238E27FC236}">
                <a16:creationId xmlns:a16="http://schemas.microsoft.com/office/drawing/2014/main" id="{E5D8F7E6-9C40-4F05-986C-696F6D1DA557}"/>
              </a:ext>
            </a:extLst>
          </p:cNvPr>
          <p:cNvSpPr txBox="1"/>
          <p:nvPr/>
        </p:nvSpPr>
        <p:spPr>
          <a:xfrm>
            <a:off x="2935390" y="2097771"/>
            <a:ext cx="287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Worked on first accessible website in Australia</a:t>
            </a:r>
          </a:p>
        </p:txBody>
      </p:sp>
      <p:sp>
        <p:nvSpPr>
          <p:cNvPr id="6" name="TextBox 5" descr="1999: Created Australia’s first automated accessibility testing tool&#10;">
            <a:extLst>
              <a:ext uri="{FF2B5EF4-FFF2-40B4-BE49-F238E27FC236}">
                <a16:creationId xmlns:a16="http://schemas.microsoft.com/office/drawing/2014/main" id="{9DB48926-D9AD-43A6-8497-9511C958F91D}"/>
              </a:ext>
            </a:extLst>
          </p:cNvPr>
          <p:cNvSpPr txBox="1"/>
          <p:nvPr/>
        </p:nvSpPr>
        <p:spPr>
          <a:xfrm>
            <a:off x="6389570" y="2764404"/>
            <a:ext cx="3462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Created Australia’s first automated accessibility testing tool</a:t>
            </a:r>
          </a:p>
        </p:txBody>
      </p:sp>
      <p:sp>
        <p:nvSpPr>
          <p:cNvPr id="4" name="TextBox 3" descr="2000 to 2006: Invited Expert to W3C WCAG2 Working Group&#10;">
            <a:extLst>
              <a:ext uri="{FF2B5EF4-FFF2-40B4-BE49-F238E27FC236}">
                <a16:creationId xmlns:a16="http://schemas.microsoft.com/office/drawing/2014/main" id="{A081322B-30D1-4A42-A8E5-412F66A49115}"/>
              </a:ext>
            </a:extLst>
          </p:cNvPr>
          <p:cNvSpPr txBox="1"/>
          <p:nvPr/>
        </p:nvSpPr>
        <p:spPr>
          <a:xfrm>
            <a:off x="2935390" y="3464617"/>
            <a:ext cx="287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Invited Expert to W3C WCAG2 Working Group</a:t>
            </a:r>
          </a:p>
        </p:txBody>
      </p:sp>
      <p:sp>
        <p:nvSpPr>
          <p:cNvPr id="5" name="TextBox 4" descr="2004 to 2006: Worked on Melbourne 2006 Commonwealth Games&#10;">
            <a:extLst>
              <a:ext uri="{FF2B5EF4-FFF2-40B4-BE49-F238E27FC236}">
                <a16:creationId xmlns:a16="http://schemas.microsoft.com/office/drawing/2014/main" id="{E2F0A94B-8DC3-4C88-B7AC-E3CF8867449F}"/>
              </a:ext>
            </a:extLst>
          </p:cNvPr>
          <p:cNvSpPr txBox="1"/>
          <p:nvPr/>
        </p:nvSpPr>
        <p:spPr>
          <a:xfrm>
            <a:off x="2687852" y="4892929"/>
            <a:ext cx="3121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Worked on Melbourne 2006 Commonwealth Games</a:t>
            </a:r>
          </a:p>
        </p:txBody>
      </p:sp>
      <p:sp>
        <p:nvSpPr>
          <p:cNvPr id="7" name="TextBox 6" descr="2006 to 2011: Managed Usability and Accessibility Services at Monash University&#10;">
            <a:extLst>
              <a:ext uri="{FF2B5EF4-FFF2-40B4-BE49-F238E27FC236}">
                <a16:creationId xmlns:a16="http://schemas.microsoft.com/office/drawing/2014/main" id="{761B4F7C-F177-4BE9-A3EF-56294A9073FF}"/>
              </a:ext>
            </a:extLst>
          </p:cNvPr>
          <p:cNvSpPr txBox="1"/>
          <p:nvPr/>
        </p:nvSpPr>
        <p:spPr>
          <a:xfrm>
            <a:off x="6382782" y="5529442"/>
            <a:ext cx="312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Managed Usability and Accessibility Services at Monash University</a:t>
            </a:r>
          </a:p>
        </p:txBody>
      </p:sp>
    </p:spTree>
    <p:extLst>
      <p:ext uri="{BB962C8B-B14F-4D97-AF65-F5344CB8AC3E}">
        <p14:creationId xmlns:p14="http://schemas.microsoft.com/office/powerpoint/2010/main" val="83291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A9E61DD7-1053-4343-9E86-FA34559F1F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About Gian (2011 to 2019)</a:t>
            </a:r>
          </a:p>
        </p:txBody>
      </p:sp>
      <p:sp>
        <p:nvSpPr>
          <p:cNvPr id="2" name="TextBox 1" descr="2011: Founded AccessibilityOz&#10;">
            <a:extLst>
              <a:ext uri="{FF2B5EF4-FFF2-40B4-BE49-F238E27FC236}">
                <a16:creationId xmlns:a16="http://schemas.microsoft.com/office/drawing/2014/main" id="{E328F3F0-F1CF-4853-A9E2-21E0DA4716C4}"/>
              </a:ext>
            </a:extLst>
          </p:cNvPr>
          <p:cNvSpPr txBox="1"/>
          <p:nvPr/>
        </p:nvSpPr>
        <p:spPr>
          <a:xfrm>
            <a:off x="2928602" y="754910"/>
            <a:ext cx="287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Founded AccessibilityOz</a:t>
            </a:r>
          </a:p>
        </p:txBody>
      </p:sp>
      <p:sp>
        <p:nvSpPr>
          <p:cNvPr id="4" name="TextBox 3" descr="2013: Released OzPlayer&#10;">
            <a:extLst>
              <a:ext uri="{FF2B5EF4-FFF2-40B4-BE49-F238E27FC236}">
                <a16:creationId xmlns:a16="http://schemas.microsoft.com/office/drawing/2014/main" id="{16AE4A64-B3DD-4E14-A1CF-7D6ABFD9A681}"/>
              </a:ext>
            </a:extLst>
          </p:cNvPr>
          <p:cNvSpPr txBox="1"/>
          <p:nvPr/>
        </p:nvSpPr>
        <p:spPr>
          <a:xfrm>
            <a:off x="6420205" y="1924931"/>
            <a:ext cx="346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Released OzPlayer</a:t>
            </a:r>
          </a:p>
        </p:txBody>
      </p:sp>
      <p:sp>
        <p:nvSpPr>
          <p:cNvPr id="3" name="TextBox 2" descr="2014: Released OzART&#10;">
            <a:extLst>
              <a:ext uri="{FF2B5EF4-FFF2-40B4-BE49-F238E27FC236}">
                <a16:creationId xmlns:a16="http://schemas.microsoft.com/office/drawing/2014/main" id="{3B0F0617-166E-4C09-BF68-79008C8D2B63}"/>
              </a:ext>
            </a:extLst>
          </p:cNvPr>
          <p:cNvSpPr txBox="1"/>
          <p:nvPr/>
        </p:nvSpPr>
        <p:spPr>
          <a:xfrm>
            <a:off x="2884154" y="2671275"/>
            <a:ext cx="287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Released OzART</a:t>
            </a:r>
          </a:p>
        </p:txBody>
      </p:sp>
      <p:sp>
        <p:nvSpPr>
          <p:cNvPr id="5" name="TextBox 4" descr="2015: Spoke at the United Nations &#10;on web accessibility&#10;">
            <a:extLst>
              <a:ext uri="{FF2B5EF4-FFF2-40B4-BE49-F238E27FC236}">
                <a16:creationId xmlns:a16="http://schemas.microsoft.com/office/drawing/2014/main" id="{70D3D96A-C414-4D80-894D-4AD701B415FE}"/>
              </a:ext>
            </a:extLst>
          </p:cNvPr>
          <p:cNvSpPr txBox="1"/>
          <p:nvPr/>
        </p:nvSpPr>
        <p:spPr>
          <a:xfrm>
            <a:off x="6438722" y="3804616"/>
            <a:ext cx="2778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Spoke at the United Nations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on web accessibility</a:t>
            </a:r>
          </a:p>
        </p:txBody>
      </p:sp>
      <p:sp>
        <p:nvSpPr>
          <p:cNvPr id="6" name="TextBox 5" descr="2017: Nominated for &#10;Australian of the Year&#10;">
            <a:extLst>
              <a:ext uri="{FF2B5EF4-FFF2-40B4-BE49-F238E27FC236}">
                <a16:creationId xmlns:a16="http://schemas.microsoft.com/office/drawing/2014/main" id="{6D4BD00A-3FFE-442C-BE92-AB897151FF85}"/>
              </a:ext>
            </a:extLst>
          </p:cNvPr>
          <p:cNvSpPr txBox="1"/>
          <p:nvPr/>
        </p:nvSpPr>
        <p:spPr>
          <a:xfrm>
            <a:off x="3551527" y="4789057"/>
            <a:ext cx="230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Nominated for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Australian of the Year</a:t>
            </a:r>
          </a:p>
        </p:txBody>
      </p:sp>
      <p:sp>
        <p:nvSpPr>
          <p:cNvPr id="7" name="TextBox 6" descr="2019">
            <a:extLst>
              <a:ext uri="{FF2B5EF4-FFF2-40B4-BE49-F238E27FC236}">
                <a16:creationId xmlns:a16="http://schemas.microsoft.com/office/drawing/2014/main" id="{F7052A54-F58F-410F-B12C-FF747781A55C}"/>
              </a:ext>
            </a:extLst>
          </p:cNvPr>
          <p:cNvSpPr txBox="1"/>
          <p:nvPr/>
        </p:nvSpPr>
        <p:spPr>
          <a:xfrm>
            <a:off x="5620315" y="5485821"/>
            <a:ext cx="1027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92370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3C1413-19BE-4124-A2AA-1EFFB1F1CD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92563"/>
            <a:ext cx="12192000" cy="12144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 panose="02000506030000020004" pitchFamily="2" charset="77"/>
                <a:ea typeface="+mn-ea"/>
                <a:cs typeface="+mn-cs"/>
              </a:rPr>
              <a:t>What is the difference between a VPAT 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 panose="02000506030000020004" pitchFamily="2" charset="77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 panose="02000506030000020004" pitchFamily="2" charset="77"/>
                <a:ea typeface="+mn-ea"/>
                <a:cs typeface="+mn-cs"/>
              </a:rPr>
              <a:t>and ACR?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Light" panose="0200050603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6024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12738</TotalTime>
  <Words>956</Words>
  <Application>Microsoft Office PowerPoint</Application>
  <PresentationFormat>Widescreen</PresentationFormat>
  <Paragraphs>154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Arial</vt:lpstr>
      <vt:lpstr>Calibri</vt:lpstr>
      <vt:lpstr>Calibri Light</vt:lpstr>
      <vt:lpstr>Gill Sans</vt:lpstr>
      <vt:lpstr>Kingthings Exeter</vt:lpstr>
      <vt:lpstr>Poppins Light</vt:lpstr>
      <vt:lpstr>Proxima Nova</vt:lpstr>
      <vt:lpstr>Proxima Nova Extrabold</vt:lpstr>
      <vt:lpstr>Proxima Nova Light</vt:lpstr>
      <vt:lpstr>Proxima Nova Medium</vt:lpstr>
      <vt:lpstr>Proxima Nova Semibold</vt:lpstr>
      <vt:lpstr>Custom Design</vt:lpstr>
      <vt:lpstr>Office Theme</vt:lpstr>
      <vt:lpstr>1_Custom Design</vt:lpstr>
      <vt:lpstr>1_Office Theme</vt:lpstr>
      <vt:lpstr>3_Custom Design</vt:lpstr>
      <vt:lpstr>2_Office Theme</vt:lpstr>
      <vt:lpstr>How to read a VPAT</vt:lpstr>
      <vt:lpstr>Meet our team</vt:lpstr>
      <vt:lpstr>People on our team have a range of disabilities</vt:lpstr>
      <vt:lpstr>It’s not just  about vision impairments</vt:lpstr>
      <vt:lpstr>About our services</vt:lpstr>
      <vt:lpstr>About our products</vt:lpstr>
      <vt:lpstr>About Gian (1998 to 2011)</vt:lpstr>
      <vt:lpstr>About Gian (2011 to 2019)</vt:lpstr>
      <vt:lpstr>What is the difference between a VPAT  and ACR?</vt:lpstr>
      <vt:lpstr>What is a VPAT?</vt:lpstr>
      <vt:lpstr>What is an ACR?</vt:lpstr>
      <vt:lpstr>What an ACR is not</vt:lpstr>
      <vt:lpstr>Some ACR categories</vt:lpstr>
      <vt:lpstr>Sections of an ACR</vt:lpstr>
      <vt:lpstr>Sections of an ACR</vt:lpstr>
      <vt:lpstr>Sections of an ACR</vt:lpstr>
      <vt:lpstr>How to tell if a VPAT is reasonable in 10 minutes or less</vt:lpstr>
      <vt:lpstr>Red flags for ACRs</vt:lpstr>
      <vt:lpstr>Red flags for ACRs</vt:lpstr>
      <vt:lpstr>Red flags for ACRs</vt:lpstr>
      <vt:lpstr>Red flags for ACRs</vt:lpstr>
      <vt:lpstr>Red flags for ACRs</vt:lpstr>
      <vt:lpstr>What do you do if there are red flags?</vt:lpstr>
      <vt:lpstr>What do you do if there are red flags?</vt:lpstr>
      <vt:lpstr>More questions</vt:lpstr>
      <vt:lpstr>More questions</vt:lpstr>
      <vt:lpstr>What does a good ACR look like?</vt:lpstr>
      <vt:lpstr>A good ACR will…</vt:lpstr>
      <vt:lpstr>A good ACR will…</vt:lpstr>
      <vt:lpstr>Assessing the accuracy of an ACR</vt:lpstr>
      <vt:lpstr>First, read through the ACR</vt:lpstr>
      <vt:lpstr>Read through the ACR</vt:lpstr>
      <vt:lpstr>Read through the ACR</vt:lpstr>
      <vt:lpstr>Read through the ACR</vt:lpstr>
      <vt:lpstr>Second, do some testing</vt:lpstr>
      <vt:lpstr>Testing the accuracy of an ACR- keyboard</vt:lpstr>
      <vt:lpstr>Testing the accuracy of an ACR- movement</vt:lpstr>
      <vt:lpstr>Testing the accuracy of an ACR – skip links</vt:lpstr>
      <vt:lpstr>Testing the accuracy of an ACR – skip links</vt:lpstr>
      <vt:lpstr>Q&amp;A</vt:lpstr>
      <vt:lpstr>Next month’s webinar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Tomas</dc:creator>
  <cp:lastModifiedBy>Gian Wild</cp:lastModifiedBy>
  <cp:revision>167</cp:revision>
  <cp:lastPrinted>2019-08-05T01:35:47Z</cp:lastPrinted>
  <dcterms:created xsi:type="dcterms:W3CDTF">2018-09-11T10:10:49Z</dcterms:created>
  <dcterms:modified xsi:type="dcterms:W3CDTF">2021-11-15T04:01:30Z</dcterms:modified>
</cp:coreProperties>
</file>