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261" r:id="rId2"/>
    <p:sldId id="272" r:id="rId3"/>
    <p:sldId id="260" r:id="rId4"/>
    <p:sldId id="280" r:id="rId5"/>
    <p:sldId id="262" r:id="rId6"/>
    <p:sldId id="263" r:id="rId7"/>
    <p:sldId id="355" r:id="rId8"/>
    <p:sldId id="351" r:id="rId9"/>
    <p:sldId id="358" r:id="rId10"/>
    <p:sldId id="274" r:id="rId11"/>
    <p:sldId id="275" r:id="rId12"/>
    <p:sldId id="281" r:id="rId13"/>
    <p:sldId id="276" r:id="rId14"/>
    <p:sldId id="283" r:id="rId15"/>
    <p:sldId id="284" r:id="rId16"/>
    <p:sldId id="359" r:id="rId17"/>
    <p:sldId id="279" r:id="rId18"/>
    <p:sldId id="278" r:id="rId19"/>
    <p:sldId id="282" r:id="rId20"/>
  </p:sldIdLst>
  <p:sldSz cx="12192000" cy="6858000"/>
  <p:notesSz cx="6954838" cy="9240838"/>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1">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D7B6B-BA7C-4A14-9C2E-CD9E10277B41}" v="318" dt="2021-11-08T17:35:40.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3741"/>
  </p:normalViewPr>
  <p:slideViewPr>
    <p:cSldViewPr>
      <p:cViewPr varScale="1">
        <p:scale>
          <a:sx n="92" d="100"/>
          <a:sy n="92" d="100"/>
        </p:scale>
        <p:origin x="856" y="192"/>
      </p:cViewPr>
      <p:guideLst>
        <p:guide orient="horz" pos="2160"/>
        <p:guide pos="3840"/>
      </p:guideLst>
    </p:cSldViewPr>
  </p:slideViewPr>
  <p:notesTextViewPr>
    <p:cViewPr>
      <p:scale>
        <a:sx n="170" d="100"/>
        <a:sy n="170" d="100"/>
      </p:scale>
      <p:origin x="0" y="0"/>
    </p:cViewPr>
  </p:notesTextViewPr>
  <p:sorterViewPr>
    <p:cViewPr varScale="1">
      <p:scale>
        <a:sx n="100" d="100"/>
        <a:sy n="100" d="100"/>
      </p:scale>
      <p:origin x="0" y="0"/>
    </p:cViewPr>
  </p:sorterViewPr>
  <p:notesViewPr>
    <p:cSldViewPr>
      <p:cViewPr varScale="1">
        <p:scale>
          <a:sx n="58" d="100"/>
          <a:sy n="58" d="100"/>
        </p:scale>
        <p:origin x="-2514" y="-84"/>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05313" cy="461963"/>
          </a:xfrm>
          <a:prstGeom prst="rect">
            <a:avLst/>
          </a:prstGeom>
        </p:spPr>
        <p:txBody>
          <a:bodyPr vert="horz" lIns="92546" tIns="46273" rIns="92546" bIns="46273" rtlCol="0"/>
          <a:lstStyle>
            <a:lvl1pPr algn="l" fontAlgn="auto">
              <a:spcBef>
                <a:spcPts val="0"/>
              </a:spcBef>
              <a:spcAft>
                <a:spcPts val="0"/>
              </a:spcAft>
              <a:defRPr sz="1200">
                <a:latin typeface="+mn-lt"/>
                <a:ea typeface="+mn-ea"/>
                <a:cs typeface="+mn-cs"/>
              </a:defRPr>
            </a:lvl1pPr>
          </a:lstStyle>
          <a:p>
            <a:pPr>
              <a:defRPr/>
            </a:pPr>
            <a:r>
              <a:rPr lang="en-US"/>
              <a:t>Digital Image and Graphics Resources for Accessible Materials</a:t>
            </a:r>
          </a:p>
          <a:p>
            <a:pPr>
              <a:defRPr/>
            </a:pPr>
            <a:endParaRPr lang="en-US"/>
          </a:p>
        </p:txBody>
      </p:sp>
      <p:sp>
        <p:nvSpPr>
          <p:cNvPr id="4" name="Footer Placeholder 3"/>
          <p:cNvSpPr>
            <a:spLocks noGrp="1"/>
          </p:cNvSpPr>
          <p:nvPr>
            <p:ph type="ftr" sz="quarter" idx="2"/>
          </p:nvPr>
        </p:nvSpPr>
        <p:spPr>
          <a:xfrm>
            <a:off x="0" y="8777288"/>
            <a:ext cx="3013075" cy="461962"/>
          </a:xfrm>
          <a:prstGeom prst="rect">
            <a:avLst/>
          </a:prstGeom>
        </p:spPr>
        <p:txBody>
          <a:bodyPr vert="horz" lIns="92546" tIns="46273" rIns="92546" bIns="46273" rtlCol="0" anchor="b"/>
          <a:lstStyle>
            <a:lvl1pPr algn="l" fontAlgn="auto">
              <a:spcBef>
                <a:spcPts val="0"/>
              </a:spcBef>
              <a:spcAft>
                <a:spcPts val="0"/>
              </a:spcAft>
              <a:defRPr sz="1200">
                <a:latin typeface="+mn-lt"/>
                <a:ea typeface="+mn-ea"/>
                <a:cs typeface="+mn-cs"/>
              </a:defRPr>
            </a:lvl1pPr>
          </a:lstStyle>
          <a:p>
            <a:pPr>
              <a:defRPr/>
            </a:pPr>
            <a:r>
              <a:rPr lang="en-US"/>
              <a:t>10/12/2011</a:t>
            </a:r>
          </a:p>
        </p:txBody>
      </p:sp>
      <p:sp>
        <p:nvSpPr>
          <p:cNvPr id="5" name="Slide Number Placeholder 4"/>
          <p:cNvSpPr>
            <a:spLocks noGrp="1"/>
          </p:cNvSpPr>
          <p:nvPr>
            <p:ph type="sldNum" sz="quarter" idx="3"/>
          </p:nvPr>
        </p:nvSpPr>
        <p:spPr>
          <a:xfrm>
            <a:off x="3940175" y="8777288"/>
            <a:ext cx="3013075" cy="461962"/>
          </a:xfrm>
          <a:prstGeom prst="rect">
            <a:avLst/>
          </a:prstGeom>
        </p:spPr>
        <p:txBody>
          <a:bodyPr vert="horz" wrap="square" lIns="92546" tIns="46273" rIns="92546" bIns="46273" numCol="1" anchor="b" anchorCtr="0" compatLnSpc="1">
            <a:prstTxWarp prst="textNoShape">
              <a:avLst/>
            </a:prstTxWarp>
          </a:bodyPr>
          <a:lstStyle>
            <a:lvl1pPr algn="r">
              <a:defRPr sz="1200">
                <a:latin typeface="Calibri" pitchFamily="34" charset="0"/>
                <a:cs typeface="Arial" pitchFamily="34" charset="0"/>
              </a:defRPr>
            </a:lvl1pPr>
          </a:lstStyle>
          <a:p>
            <a:pPr>
              <a:defRPr/>
            </a:pPr>
            <a:fld id="{71FDEBD1-CF67-4A65-89F8-6D7E60D121DB}" type="slidenum">
              <a:rPr lang="en-US"/>
              <a:pPr>
                <a:defRPr/>
              </a:pPr>
              <a:t>‹#›</a:t>
            </a:fld>
            <a:endParaRPr lang="en-US"/>
          </a:p>
        </p:txBody>
      </p:sp>
    </p:spTree>
    <p:extLst>
      <p:ext uri="{BB962C8B-B14F-4D97-AF65-F5344CB8AC3E}">
        <p14:creationId xmlns:p14="http://schemas.microsoft.com/office/powerpoint/2010/main" val="20620989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2546" tIns="46273" rIns="92546" bIns="4627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40175" y="0"/>
            <a:ext cx="3013075" cy="461963"/>
          </a:xfrm>
          <a:prstGeom prst="rect">
            <a:avLst/>
          </a:prstGeom>
        </p:spPr>
        <p:txBody>
          <a:bodyPr vert="horz" lIns="92546" tIns="46273" rIns="92546" bIns="46273" rtlCol="0"/>
          <a:lstStyle>
            <a:lvl1pPr algn="r" fontAlgn="auto">
              <a:spcBef>
                <a:spcPts val="0"/>
              </a:spcBef>
              <a:spcAft>
                <a:spcPts val="0"/>
              </a:spcAft>
              <a:defRPr sz="1200">
                <a:latin typeface="+mn-lt"/>
                <a:ea typeface="+mn-ea"/>
                <a:cs typeface="+mn-cs"/>
              </a:defRPr>
            </a:lvl1pPr>
          </a:lstStyle>
          <a:p>
            <a:pPr>
              <a:defRPr/>
            </a:pPr>
            <a:r>
              <a:rPr lang="en-US"/>
              <a:t>6/27/2011</a:t>
            </a:r>
          </a:p>
        </p:txBody>
      </p:sp>
      <p:sp>
        <p:nvSpPr>
          <p:cNvPr id="4" name="Slide Image Placeholder 3"/>
          <p:cNvSpPr>
            <a:spLocks noGrp="1" noRot="1" noChangeAspect="1"/>
          </p:cNvSpPr>
          <p:nvPr>
            <p:ph type="sldImg" idx="2"/>
          </p:nvPr>
        </p:nvSpPr>
        <p:spPr>
          <a:xfrm>
            <a:off x="398463" y="693738"/>
            <a:ext cx="6157912" cy="3463925"/>
          </a:xfrm>
          <a:prstGeom prst="rect">
            <a:avLst/>
          </a:prstGeom>
          <a:noFill/>
          <a:ln w="12700">
            <a:solidFill>
              <a:prstClr val="black"/>
            </a:solidFill>
          </a:ln>
        </p:spPr>
        <p:txBody>
          <a:bodyPr vert="horz" lIns="92546" tIns="46273" rIns="92546" bIns="46273" rtlCol="0" anchor="ctr"/>
          <a:lstStyle/>
          <a:p>
            <a:pPr lvl="0"/>
            <a:endParaRPr lang="en-US" noProof="0"/>
          </a:p>
        </p:txBody>
      </p:sp>
      <p:sp>
        <p:nvSpPr>
          <p:cNvPr id="5" name="Notes Placeholder 4"/>
          <p:cNvSpPr>
            <a:spLocks noGrp="1"/>
          </p:cNvSpPr>
          <p:nvPr>
            <p:ph type="body" sz="quarter" idx="3"/>
          </p:nvPr>
        </p:nvSpPr>
        <p:spPr>
          <a:xfrm>
            <a:off x="695325" y="4389438"/>
            <a:ext cx="5564188" cy="4157662"/>
          </a:xfrm>
          <a:prstGeom prst="rect">
            <a:avLst/>
          </a:prstGeom>
        </p:spPr>
        <p:txBody>
          <a:bodyPr vert="horz" lIns="92546" tIns="46273" rIns="92546" bIns="4627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7288"/>
            <a:ext cx="3013075" cy="461962"/>
          </a:xfrm>
          <a:prstGeom prst="rect">
            <a:avLst/>
          </a:prstGeom>
        </p:spPr>
        <p:txBody>
          <a:bodyPr vert="horz" lIns="92546" tIns="46273" rIns="92546" bIns="46273" rtlCol="0" anchor="b"/>
          <a:lstStyle>
            <a:lvl1pPr algn="l" fontAlgn="auto">
              <a:spcBef>
                <a:spcPts val="0"/>
              </a:spcBef>
              <a:spcAft>
                <a:spcPts val="0"/>
              </a:spcAft>
              <a:defRPr sz="1200">
                <a:latin typeface="+mn-lt"/>
                <a:ea typeface="+mn-ea"/>
                <a:cs typeface="+mn-cs"/>
              </a:defRPr>
            </a:lvl1pPr>
          </a:lstStyle>
          <a:p>
            <a:pPr>
              <a:defRPr/>
            </a:pPr>
            <a:r>
              <a:rPr lang="en-US"/>
              <a:t>Digital Image and Graphics Resources for Accessible Materials</a:t>
            </a:r>
          </a:p>
        </p:txBody>
      </p:sp>
      <p:sp>
        <p:nvSpPr>
          <p:cNvPr id="7" name="Slide Number Placeholder 6"/>
          <p:cNvSpPr>
            <a:spLocks noGrp="1"/>
          </p:cNvSpPr>
          <p:nvPr>
            <p:ph type="sldNum" sz="quarter" idx="5"/>
          </p:nvPr>
        </p:nvSpPr>
        <p:spPr>
          <a:xfrm>
            <a:off x="3940175" y="8777288"/>
            <a:ext cx="3013075" cy="461962"/>
          </a:xfrm>
          <a:prstGeom prst="rect">
            <a:avLst/>
          </a:prstGeom>
        </p:spPr>
        <p:txBody>
          <a:bodyPr vert="horz" wrap="square" lIns="92546" tIns="46273" rIns="92546" bIns="46273" numCol="1" anchor="b" anchorCtr="0" compatLnSpc="1">
            <a:prstTxWarp prst="textNoShape">
              <a:avLst/>
            </a:prstTxWarp>
          </a:bodyPr>
          <a:lstStyle>
            <a:lvl1pPr algn="r">
              <a:defRPr sz="1200">
                <a:latin typeface="Calibri" pitchFamily="34" charset="0"/>
                <a:cs typeface="Arial" pitchFamily="34" charset="0"/>
              </a:defRPr>
            </a:lvl1pPr>
          </a:lstStyle>
          <a:p>
            <a:pPr>
              <a:defRPr/>
            </a:pPr>
            <a:fld id="{8A896649-7EEC-4510-A13E-D1AC5A107D47}" type="slidenum">
              <a:rPr lang="en-US"/>
              <a:pPr>
                <a:defRPr/>
              </a:pPr>
              <a:t>‹#›</a:t>
            </a:fld>
            <a:endParaRPr lang="en-US"/>
          </a:p>
        </p:txBody>
      </p:sp>
    </p:spTree>
    <p:extLst>
      <p:ext uri="{BB962C8B-B14F-4D97-AF65-F5344CB8AC3E}">
        <p14:creationId xmlns:p14="http://schemas.microsoft.com/office/powerpoint/2010/main" val="380336311"/>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98463" y="693738"/>
            <a:ext cx="6157912"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cs typeface="Calibri"/>
            </a:endParaRPr>
          </a:p>
        </p:txBody>
      </p:sp>
      <p:sp>
        <p:nvSpPr>
          <p:cNvPr id="3072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t>6/27/2011</a:t>
            </a:r>
          </a:p>
        </p:txBody>
      </p:sp>
      <p:sp>
        <p:nvSpPr>
          <p:cNvPr id="3072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Digital Image and Graphics Resources for Accessible Materials</a:t>
            </a:r>
          </a:p>
        </p:txBody>
      </p:sp>
      <p:sp>
        <p:nvSpPr>
          <p:cNvPr id="3379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6415E19-3E10-4CD1-A945-1ECF460EAE50}" type="slidenum">
              <a:rPr lang="en-US" smtClean="0">
                <a:latin typeface="Calibri" pitchFamily="34" charset="0"/>
              </a:rPr>
              <a:pPr eaLnBrk="1" hangingPunct="1"/>
              <a:t>1</a:t>
            </a:fld>
            <a:endParaRPr lang="en-US">
              <a:latin typeface="Calibri" pitchFamily="34" charset="0"/>
            </a:endParaRPr>
          </a:p>
        </p:txBody>
      </p:sp>
    </p:spTree>
    <p:extLst>
      <p:ext uri="{BB962C8B-B14F-4D97-AF65-F5344CB8AC3E}">
        <p14:creationId xmlns:p14="http://schemas.microsoft.com/office/powerpoint/2010/main" val="293542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10</a:t>
            </a:fld>
            <a:endParaRPr lang="en-US"/>
          </a:p>
        </p:txBody>
      </p:sp>
    </p:spTree>
    <p:extLst>
      <p:ext uri="{BB962C8B-B14F-4D97-AF65-F5344CB8AC3E}">
        <p14:creationId xmlns:p14="http://schemas.microsoft.com/office/powerpoint/2010/main" val="862706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11</a:t>
            </a:fld>
            <a:endParaRPr lang="en-US"/>
          </a:p>
        </p:txBody>
      </p:sp>
    </p:spTree>
    <p:extLst>
      <p:ext uri="{BB962C8B-B14F-4D97-AF65-F5344CB8AC3E}">
        <p14:creationId xmlns:p14="http://schemas.microsoft.com/office/powerpoint/2010/main" val="348168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MJ</a:t>
            </a:r>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12</a:t>
            </a:fld>
            <a:endParaRPr lang="en-US"/>
          </a:p>
        </p:txBody>
      </p:sp>
    </p:spTree>
    <p:extLst>
      <p:ext uri="{BB962C8B-B14F-4D97-AF65-F5344CB8AC3E}">
        <p14:creationId xmlns:p14="http://schemas.microsoft.com/office/powerpoint/2010/main" val="53824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t>
            </a:r>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13</a:t>
            </a:fld>
            <a:endParaRPr lang="en-US"/>
          </a:p>
        </p:txBody>
      </p:sp>
    </p:spTree>
    <p:extLst>
      <p:ext uri="{BB962C8B-B14F-4D97-AF65-F5344CB8AC3E}">
        <p14:creationId xmlns:p14="http://schemas.microsoft.com/office/powerpoint/2010/main" val="126875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14</a:t>
            </a:fld>
            <a:endParaRPr lang="en-US"/>
          </a:p>
        </p:txBody>
      </p:sp>
    </p:spTree>
    <p:extLst>
      <p:ext uri="{BB962C8B-B14F-4D97-AF65-F5344CB8AC3E}">
        <p14:creationId xmlns:p14="http://schemas.microsoft.com/office/powerpoint/2010/main" val="80408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S PGothic" pitchFamily="34" charset="-128"/>
                <a:cs typeface="MS PGothic" charset="0"/>
              </a:rPr>
              <a:t>CL</a:t>
            </a:r>
          </a:p>
        </p:txBody>
      </p:sp>
      <p:sp>
        <p:nvSpPr>
          <p:cNvPr id="4" name="Date Placeholder 3"/>
          <p:cNvSpPr>
            <a:spLocks noGrp="1"/>
          </p:cNvSpPr>
          <p:nvPr>
            <p:ph type="dt" idx="1"/>
          </p:nvPr>
        </p:nvSpPr>
        <p:spPr/>
        <p:txBody>
          <a:bodyPr/>
          <a:lstStyle/>
          <a:p>
            <a:pPr>
              <a:defRPr/>
            </a:pPr>
            <a:r>
              <a:rPr lang="en-US"/>
              <a:t>6/27/2011</a:t>
            </a:r>
          </a:p>
        </p:txBody>
      </p:sp>
      <p:sp>
        <p:nvSpPr>
          <p:cNvPr id="5" name="Footer Placeholder 4"/>
          <p:cNvSpPr>
            <a:spLocks noGrp="1"/>
          </p:cNvSpPr>
          <p:nvPr>
            <p:ph type="ftr" sz="quarter" idx="4"/>
          </p:nvPr>
        </p:nvSpPr>
        <p:spPr/>
        <p:txBody>
          <a:bodyPr/>
          <a:lstStyle/>
          <a:p>
            <a:pPr>
              <a:defRPr/>
            </a:pPr>
            <a:r>
              <a:rPr lang="en-US"/>
              <a:t>Digital Image and Graphics Resources for Accessible Materials</a:t>
            </a:r>
          </a:p>
        </p:txBody>
      </p:sp>
      <p:sp>
        <p:nvSpPr>
          <p:cNvPr id="6" name="Slide Number Placeholder 5"/>
          <p:cNvSpPr>
            <a:spLocks noGrp="1"/>
          </p:cNvSpPr>
          <p:nvPr>
            <p:ph type="sldNum" sz="quarter" idx="5"/>
          </p:nvPr>
        </p:nvSpPr>
        <p:spPr/>
        <p:txBody>
          <a:bodyPr/>
          <a:lstStyle/>
          <a:p>
            <a:pPr>
              <a:defRPr/>
            </a:pPr>
            <a:fld id="{8A896649-7EEC-4510-A13E-D1AC5A107D47}" type="slidenum">
              <a:rPr lang="en-US" smtClean="0"/>
              <a:pPr>
                <a:defRPr/>
              </a:pPr>
              <a:t>2</a:t>
            </a:fld>
            <a:endParaRPr lang="en-US"/>
          </a:p>
        </p:txBody>
      </p:sp>
    </p:spTree>
    <p:extLst>
      <p:ext uri="{BB962C8B-B14F-4D97-AF65-F5344CB8AC3E}">
        <p14:creationId xmlns:p14="http://schemas.microsoft.com/office/powerpoint/2010/main" val="404553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5:notes"/>
          <p:cNvSpPr txBox="1">
            <a:spLocks noGrp="1"/>
          </p:cNvSpPr>
          <p:nvPr>
            <p:ph type="body" idx="1"/>
          </p:nvPr>
        </p:nvSpPr>
        <p:spPr>
          <a:xfrm>
            <a:off x="695325" y="4389438"/>
            <a:ext cx="5564188" cy="4157662"/>
          </a:xfrm>
          <a:prstGeom prst="rect">
            <a:avLst/>
          </a:prstGeom>
          <a:noFill/>
          <a:ln>
            <a:noFill/>
          </a:ln>
        </p:spPr>
        <p:txBody>
          <a:bodyPr spcFirstLastPara="1" wrap="square" lIns="92525" tIns="46250" rIns="92525" bIns="46250" anchor="t" anchorCtr="0">
            <a:normAutofit/>
          </a:bodyPr>
          <a:lstStyle/>
          <a:p>
            <a:pPr marL="0" lvl="0" indent="0" algn="l" rtl="0">
              <a:spcBef>
                <a:spcPts val="0"/>
              </a:spcBef>
              <a:spcAft>
                <a:spcPts val="0"/>
              </a:spcAft>
              <a:buNone/>
            </a:pPr>
            <a:r>
              <a:rPr lang="en-US" dirty="0"/>
              <a:t>CL</a:t>
            </a:r>
            <a:endParaRPr dirty="0"/>
          </a:p>
        </p:txBody>
      </p:sp>
      <p:sp>
        <p:nvSpPr>
          <p:cNvPr id="82" name="Google Shape;82;p5:notes"/>
          <p:cNvSpPr txBox="1">
            <a:spLocks noGrp="1"/>
          </p:cNvSpPr>
          <p:nvPr>
            <p:ph type="dt" idx="10"/>
          </p:nvPr>
        </p:nvSpPr>
        <p:spPr>
          <a:xfrm>
            <a:off x="3940175" y="0"/>
            <a:ext cx="3013075" cy="461963"/>
          </a:xfrm>
          <a:prstGeom prst="rect">
            <a:avLst/>
          </a:prstGeom>
          <a:noFill/>
          <a:ln>
            <a:noFill/>
          </a:ln>
        </p:spPr>
        <p:txBody>
          <a:bodyPr spcFirstLastPara="1" wrap="square" lIns="92525" tIns="46250" rIns="92525" bIns="46250" anchor="t" anchorCtr="0">
            <a:noAutofit/>
          </a:bodyPr>
          <a:lstStyle/>
          <a:p>
            <a:pPr marL="0" lvl="0" indent="0" algn="r" rtl="0">
              <a:spcBef>
                <a:spcPts val="0"/>
              </a:spcBef>
              <a:spcAft>
                <a:spcPts val="0"/>
              </a:spcAft>
              <a:buNone/>
            </a:pPr>
            <a:r>
              <a:rPr lang="en-US"/>
              <a:t>6/27/2011</a:t>
            </a:r>
            <a:endParaRPr/>
          </a:p>
        </p:txBody>
      </p:sp>
      <p:sp>
        <p:nvSpPr>
          <p:cNvPr id="83" name="Google Shape;83;p5:notes"/>
          <p:cNvSpPr txBox="1">
            <a:spLocks noGrp="1"/>
          </p:cNvSpPr>
          <p:nvPr>
            <p:ph type="ftr" idx="11"/>
          </p:nvPr>
        </p:nvSpPr>
        <p:spPr>
          <a:xfrm>
            <a:off x="0" y="8777288"/>
            <a:ext cx="3013075" cy="461962"/>
          </a:xfrm>
          <a:prstGeom prst="rect">
            <a:avLst/>
          </a:prstGeom>
          <a:noFill/>
          <a:ln>
            <a:noFill/>
          </a:ln>
        </p:spPr>
        <p:txBody>
          <a:bodyPr spcFirstLastPara="1" wrap="square" lIns="92525" tIns="46250" rIns="92525" bIns="46250" anchor="b" anchorCtr="0">
            <a:noAutofit/>
          </a:bodyPr>
          <a:lstStyle/>
          <a:p>
            <a:pPr marL="0" lvl="0" indent="0" algn="l" rtl="0">
              <a:spcBef>
                <a:spcPts val="0"/>
              </a:spcBef>
              <a:spcAft>
                <a:spcPts val="0"/>
              </a:spcAft>
              <a:buNone/>
            </a:pPr>
            <a:r>
              <a:rPr lang="en-US"/>
              <a:t>Digital Image and Graphics Resources for Accessible Materials</a:t>
            </a:r>
            <a:endParaRPr/>
          </a:p>
        </p:txBody>
      </p:sp>
      <p:sp>
        <p:nvSpPr>
          <p:cNvPr id="84" name="Google Shape;84;p5:notes"/>
          <p:cNvSpPr txBox="1">
            <a:spLocks noGrp="1"/>
          </p:cNvSpPr>
          <p:nvPr>
            <p:ph type="sldNum" idx="12"/>
          </p:nvPr>
        </p:nvSpPr>
        <p:spPr>
          <a:xfrm>
            <a:off x="3940175" y="8777288"/>
            <a:ext cx="3013075" cy="461962"/>
          </a:xfrm>
          <a:prstGeom prst="rect">
            <a:avLst/>
          </a:prstGeom>
          <a:noFill/>
          <a:ln>
            <a:noFill/>
          </a:ln>
        </p:spPr>
        <p:txBody>
          <a:bodyPr spcFirstLastPara="1" wrap="square" lIns="92525" tIns="46250" rIns="92525" bIns="4625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10261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695325" y="4389438"/>
            <a:ext cx="5564188" cy="4157662"/>
          </a:xfrm>
          <a:prstGeom prst="rect">
            <a:avLst/>
          </a:prstGeom>
          <a:noFill/>
          <a:ln>
            <a:noFill/>
          </a:ln>
        </p:spPr>
        <p:txBody>
          <a:bodyPr spcFirstLastPara="1" wrap="square" lIns="92525" tIns="46250" rIns="92525" bIns="46250" anchor="t" anchorCtr="0">
            <a:norm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CL: Finding, buying, and finally reading a book is a very personal experience.  For most of us this is routine where we go to a bookstore search for the title we are interested in or perhaps browse the best sellers list, then purchase and start reading the book. </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Now consider you are blind and rely on assistive technology to read this book.  Will my screen reader work with this title? Are there image descriptions describing these images?  Are there page numbers which are accessible?  Is the reading order correct so I don't hear chapter 4 before chapter 3?  These are just a few of the accessibility concerns consumers have when trying to purchase and ultimately read electronic publication.</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The good news is more and more publishers are creating Born Accessible publications and getting the accessibility validation or audit done by independent organizations.</a:t>
            </a:r>
            <a:endParaRPr dirty="0"/>
          </a:p>
          <a:p>
            <a:pPr marL="0" lvl="0" indent="0" algn="l" rtl="0">
              <a:spcBef>
                <a:spcPts val="360"/>
              </a:spcBef>
              <a:spcAft>
                <a:spcPts val="0"/>
              </a:spcAft>
              <a:buNone/>
            </a:pPr>
            <a:r>
              <a:rPr lang="en-US" sz="1200" dirty="0">
                <a:solidFill>
                  <a:schemeClr val="dk1"/>
                </a:solidFill>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360"/>
              </a:spcBef>
              <a:spcAft>
                <a:spcPts val="0"/>
              </a:spcAft>
              <a:buNone/>
            </a:pPr>
            <a:r>
              <a:rPr lang="en-US" sz="1200" b="0" i="0" u="none" strike="noStrike" cap="none" dirty="0">
                <a:solidFill>
                  <a:schemeClr val="dk1"/>
                </a:solidFill>
                <a:effectLst/>
                <a:latin typeface="Calibri"/>
                <a:ea typeface="Calibri"/>
                <a:cs typeface="Calibri"/>
                <a:sym typeface="Calibri"/>
              </a:rPr>
              <a:t>These accessible publications need to be easily found and a user-friendly way to highlight all the accessibility features and potential short comings it has. </a:t>
            </a:r>
          </a:p>
        </p:txBody>
      </p:sp>
      <p:sp>
        <p:nvSpPr>
          <p:cNvPr id="91" name="Google Shape;91;p6:notes"/>
          <p:cNvSpPr txBox="1">
            <a:spLocks noGrp="1"/>
          </p:cNvSpPr>
          <p:nvPr>
            <p:ph type="dt" idx="10"/>
          </p:nvPr>
        </p:nvSpPr>
        <p:spPr>
          <a:xfrm>
            <a:off x="3940175" y="0"/>
            <a:ext cx="3013075" cy="461963"/>
          </a:xfrm>
          <a:prstGeom prst="rect">
            <a:avLst/>
          </a:prstGeom>
          <a:noFill/>
          <a:ln>
            <a:noFill/>
          </a:ln>
        </p:spPr>
        <p:txBody>
          <a:bodyPr spcFirstLastPara="1" wrap="square" lIns="92525" tIns="46250" rIns="92525" bIns="46250" anchor="t" anchorCtr="0">
            <a:noAutofit/>
          </a:bodyPr>
          <a:lstStyle/>
          <a:p>
            <a:pPr marL="0" lvl="0" indent="0" algn="r" rtl="0">
              <a:spcBef>
                <a:spcPts val="0"/>
              </a:spcBef>
              <a:spcAft>
                <a:spcPts val="0"/>
              </a:spcAft>
              <a:buNone/>
            </a:pPr>
            <a:r>
              <a:rPr lang="en-US"/>
              <a:t>6/27/2011</a:t>
            </a:r>
            <a:endParaRPr/>
          </a:p>
        </p:txBody>
      </p:sp>
      <p:sp>
        <p:nvSpPr>
          <p:cNvPr id="92" name="Google Shape;92;p6:notes"/>
          <p:cNvSpPr txBox="1">
            <a:spLocks noGrp="1"/>
          </p:cNvSpPr>
          <p:nvPr>
            <p:ph type="ftr" idx="11"/>
          </p:nvPr>
        </p:nvSpPr>
        <p:spPr>
          <a:xfrm>
            <a:off x="0" y="8777288"/>
            <a:ext cx="3013075" cy="461962"/>
          </a:xfrm>
          <a:prstGeom prst="rect">
            <a:avLst/>
          </a:prstGeom>
          <a:noFill/>
          <a:ln>
            <a:noFill/>
          </a:ln>
        </p:spPr>
        <p:txBody>
          <a:bodyPr spcFirstLastPara="1" wrap="square" lIns="92525" tIns="46250" rIns="92525" bIns="46250" anchor="b" anchorCtr="0">
            <a:noAutofit/>
          </a:bodyPr>
          <a:lstStyle/>
          <a:p>
            <a:pPr marL="0" lvl="0" indent="0" algn="l" rtl="0">
              <a:spcBef>
                <a:spcPts val="0"/>
              </a:spcBef>
              <a:spcAft>
                <a:spcPts val="0"/>
              </a:spcAft>
              <a:buNone/>
            </a:pPr>
            <a:r>
              <a:rPr lang="en-US"/>
              <a:t>Digital Image and Graphics Resources for Accessible Materials</a:t>
            </a:r>
            <a:endParaRPr/>
          </a:p>
        </p:txBody>
      </p:sp>
      <p:sp>
        <p:nvSpPr>
          <p:cNvPr id="93" name="Google Shape;93;p6:notes"/>
          <p:cNvSpPr txBox="1">
            <a:spLocks noGrp="1"/>
          </p:cNvSpPr>
          <p:nvPr>
            <p:ph type="sldNum" idx="12"/>
          </p:nvPr>
        </p:nvSpPr>
        <p:spPr>
          <a:xfrm>
            <a:off x="3940175" y="8777288"/>
            <a:ext cx="3013075" cy="461962"/>
          </a:xfrm>
          <a:prstGeom prst="rect">
            <a:avLst/>
          </a:prstGeom>
          <a:noFill/>
          <a:ln>
            <a:noFill/>
          </a:ln>
        </p:spPr>
        <p:txBody>
          <a:bodyPr spcFirstLastPara="1" wrap="square" lIns="92525" tIns="46250" rIns="92525" bIns="4625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86901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95325" y="4389438"/>
            <a:ext cx="5564188" cy="4157662"/>
          </a:xfrm>
          <a:prstGeom prst="rect">
            <a:avLst/>
          </a:prstGeom>
        </p:spPr>
        <p:txBody>
          <a:bodyPr spcFirstLastPara="1" wrap="square" lIns="92525" tIns="46250" rIns="92525" bIns="46250" anchor="t" anchorCtr="0">
            <a:noAutofit/>
          </a:bodyPr>
          <a:lstStyle/>
          <a:p>
            <a:pPr marL="0" lvl="0" indent="0" algn="l" rtl="0">
              <a:spcBef>
                <a:spcPts val="360"/>
              </a:spcBef>
              <a:spcAft>
                <a:spcPts val="0"/>
              </a:spcAft>
              <a:buNone/>
            </a:pPr>
            <a:r>
              <a:rPr lang="en-US" dirty="0"/>
              <a:t>CL</a:t>
            </a:r>
            <a:endParaRPr dirty="0"/>
          </a:p>
        </p:txBody>
      </p:sp>
      <p:sp>
        <p:nvSpPr>
          <p:cNvPr id="100" name="Google Shape;100;p7: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101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txBox="1">
            <a:spLocks noGrp="1"/>
          </p:cNvSpPr>
          <p:nvPr>
            <p:ph type="body" idx="1"/>
          </p:nvPr>
        </p:nvSpPr>
        <p:spPr>
          <a:xfrm>
            <a:off x="695325" y="4389438"/>
            <a:ext cx="5564188" cy="4157662"/>
          </a:xfrm>
          <a:prstGeom prst="rect">
            <a:avLst/>
          </a:prstGeom>
        </p:spPr>
        <p:txBody>
          <a:bodyPr spcFirstLastPara="1" wrap="square" lIns="92525" tIns="46250" rIns="92525" bIns="46250" anchor="t" anchorCtr="0">
            <a:noAutofit/>
          </a:bodyPr>
          <a:lstStyle/>
          <a:p>
            <a:pPr marL="0" lvl="0" indent="0" algn="l" rtl="0">
              <a:spcBef>
                <a:spcPts val="360"/>
              </a:spcBef>
              <a:spcAft>
                <a:spcPts val="0"/>
              </a:spcAft>
              <a:buNone/>
            </a:pPr>
            <a:r>
              <a:rPr lang="en-US" dirty="0"/>
              <a:t>CL</a:t>
            </a:r>
            <a:endParaRPr dirty="0"/>
          </a:p>
        </p:txBody>
      </p:sp>
      <p:sp>
        <p:nvSpPr>
          <p:cNvPr id="106" name="Google Shape;106;p8:notes"/>
          <p:cNvSpPr>
            <a:spLocks noGrp="1" noRot="1" noChangeAspect="1"/>
          </p:cNvSpPr>
          <p:nvPr>
            <p:ph type="sldImg" idx="2"/>
          </p:nvPr>
        </p:nvSpPr>
        <p:spPr>
          <a:xfrm>
            <a:off x="398463" y="693738"/>
            <a:ext cx="6157912"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953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 15 seconds] </a:t>
            </a:r>
          </a:p>
          <a:p>
            <a:endParaRPr lang="en-US" dirty="0"/>
          </a:p>
          <a:p>
            <a:r>
              <a:rPr lang="en-US" dirty="0"/>
              <a:t>Total time: 6:00</a:t>
            </a:r>
          </a:p>
          <a:p>
            <a:endParaRPr lang="en-US" dirty="0"/>
          </a:p>
        </p:txBody>
      </p:sp>
      <p:sp>
        <p:nvSpPr>
          <p:cNvPr id="4" name="Slide Number Placeholder 3"/>
          <p:cNvSpPr>
            <a:spLocks noGrp="1"/>
          </p:cNvSpPr>
          <p:nvPr>
            <p:ph type="sldNum" sz="quarter" idx="5"/>
          </p:nvPr>
        </p:nvSpPr>
        <p:spPr/>
        <p:txBody>
          <a:bodyPr/>
          <a:lstStyle/>
          <a:p>
            <a:fld id="{6145E2FC-A264-784B-AE0F-99EA96EADBFF}" type="slidenum">
              <a:rPr lang="en-US" smtClean="0"/>
              <a:t>7</a:t>
            </a:fld>
            <a:endParaRPr lang="en-US"/>
          </a:p>
        </p:txBody>
      </p:sp>
    </p:spTree>
    <p:extLst>
      <p:ext uri="{BB962C8B-B14F-4D97-AF65-F5344CB8AC3E}">
        <p14:creationId xmlns:p14="http://schemas.microsoft.com/office/powerpoint/2010/main" val="52515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5E2FC-A264-784B-AE0F-99EA96EADBFF}" type="slidenum">
              <a:rPr lang="en-US" smtClean="0"/>
              <a:t>8</a:t>
            </a:fld>
            <a:endParaRPr lang="en-US"/>
          </a:p>
        </p:txBody>
      </p:sp>
    </p:spTree>
    <p:extLst>
      <p:ext uri="{BB962C8B-B14F-4D97-AF65-F5344CB8AC3E}">
        <p14:creationId xmlns:p14="http://schemas.microsoft.com/office/powerpoint/2010/main" val="146254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45E2FC-A264-784B-AE0F-99EA96EADBFF}" type="slidenum">
              <a:rPr lang="en-US" smtClean="0"/>
              <a:t>9</a:t>
            </a:fld>
            <a:endParaRPr lang="en-US"/>
          </a:p>
        </p:txBody>
      </p:sp>
    </p:spTree>
    <p:extLst>
      <p:ext uri="{BB962C8B-B14F-4D97-AF65-F5344CB8AC3E}">
        <p14:creationId xmlns:p14="http://schemas.microsoft.com/office/powerpoint/2010/main" val="3415949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0" y="4343400"/>
            <a:ext cx="3352800" cy="2514600"/>
          </a:xfrm>
          <a:prstGeom prst="rect">
            <a:avLst/>
          </a:prstGeom>
          <a:solidFill>
            <a:schemeClr val="tx2">
              <a:lumMod val="90000"/>
              <a:lumOff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sp>
        <p:nvSpPr>
          <p:cNvPr id="5" name="Rectangle 4"/>
          <p:cNvSpPr/>
          <p:nvPr/>
        </p:nvSpPr>
        <p:spPr>
          <a:xfrm>
            <a:off x="508000" y="381000"/>
            <a:ext cx="11176000" cy="60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pic>
        <p:nvPicPr>
          <p:cNvPr id="6" name="Picture 13" title="Benetech logo, Technology Serving Humanity"/>
          <p:cNvPicPr>
            <a:picLocks noChangeAspect="1"/>
          </p:cNvPicPr>
          <p:nvPr/>
        </p:nvPicPr>
        <p:blipFill rotWithShape="1">
          <a:blip r:embed="rId2" cstate="print">
            <a:extLst>
              <a:ext uri="{28A0092B-C50C-407E-A947-70E740481C1C}">
                <a14:useLocalDpi xmlns:a14="http://schemas.microsoft.com/office/drawing/2010/main" val="0"/>
              </a:ext>
            </a:extLst>
          </a:blip>
          <a:srcRect l="17879" t="23072" r="19242" b="42614"/>
          <a:stretch/>
        </p:blipFill>
        <p:spPr bwMode="auto">
          <a:xfrm>
            <a:off x="2933700" y="937230"/>
            <a:ext cx="63246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000" y="4343400"/>
            <a:ext cx="3048000" cy="213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sp>
        <p:nvSpPr>
          <p:cNvPr id="8" name="Rectangle 7"/>
          <p:cNvSpPr/>
          <p:nvPr/>
        </p:nvSpPr>
        <p:spPr>
          <a:xfrm>
            <a:off x="508000" y="5410200"/>
            <a:ext cx="558800" cy="533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sp>
        <p:nvSpPr>
          <p:cNvPr id="9" name="Oval 8"/>
          <p:cNvSpPr/>
          <p:nvPr/>
        </p:nvSpPr>
        <p:spPr>
          <a:xfrm>
            <a:off x="1117600" y="5867400"/>
            <a:ext cx="638629" cy="609600"/>
          </a:xfrm>
          <a:prstGeom prst="ellipse">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Whitney Bold"/>
              <a:cs typeface="Whitney Bold"/>
            </a:endParaRPr>
          </a:p>
        </p:txBody>
      </p:sp>
      <p:sp>
        <p:nvSpPr>
          <p:cNvPr id="10" name="Oval 9"/>
          <p:cNvSpPr/>
          <p:nvPr/>
        </p:nvSpPr>
        <p:spPr>
          <a:xfrm>
            <a:off x="3556000" y="3886200"/>
            <a:ext cx="609600" cy="6096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Whitney Bold"/>
              <a:cs typeface="Whitney Bold"/>
            </a:endParaRPr>
          </a:p>
        </p:txBody>
      </p:sp>
      <p:sp>
        <p:nvSpPr>
          <p:cNvPr id="2" name="Title 1"/>
          <p:cNvSpPr>
            <a:spLocks noGrp="1"/>
          </p:cNvSpPr>
          <p:nvPr>
            <p:ph type="ctrTitle"/>
          </p:nvPr>
        </p:nvSpPr>
        <p:spPr>
          <a:xfrm>
            <a:off x="3556000" y="4978807"/>
            <a:ext cx="7721600" cy="646331"/>
          </a:xfrm>
        </p:spPr>
        <p:txBody>
          <a:bodyPr/>
          <a:lstStyle>
            <a:lvl1pPr algn="l">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556000" y="5641976"/>
            <a:ext cx="7721600" cy="461665"/>
          </a:xfrm>
        </p:spPr>
        <p:txBody>
          <a:bodyPr>
            <a:spAutoFit/>
          </a:bodyPr>
          <a:lstStyle>
            <a:lvl1pPr marL="0" indent="0" algn="l">
              <a:buNone/>
              <a:defRPr sz="2400" b="0" i="0">
                <a:solidFill>
                  <a:schemeClr val="tx1"/>
                </a:solidFill>
                <a:latin typeface="Whitney Medium"/>
                <a:cs typeface="Whitney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46299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37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919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09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01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39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1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1066800"/>
          </a:xfrm>
          <a:prstGeom prst="rect">
            <a:avLst/>
          </a:prstGeom>
          <a:solidFill>
            <a:srgbClr val="0022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grpSp>
        <p:nvGrpSpPr>
          <p:cNvPr id="1027" name="Group 11"/>
          <p:cNvGrpSpPr>
            <a:grpSpLocks/>
          </p:cNvGrpSpPr>
          <p:nvPr/>
        </p:nvGrpSpPr>
        <p:grpSpPr bwMode="auto">
          <a:xfrm>
            <a:off x="10951179" y="125411"/>
            <a:ext cx="732821" cy="769938"/>
            <a:chOff x="8123101" y="1006703"/>
            <a:chExt cx="711788" cy="770329"/>
          </a:xfrm>
        </p:grpSpPr>
        <p:pic>
          <p:nvPicPr>
            <p:cNvPr id="1031" name="Picture 9" title="Benetech logo"/>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9445" t="23334" r="21515" b="50000"/>
            <a:stretch>
              <a:fillRect/>
            </a:stretch>
          </p:blipFill>
          <p:spPr bwMode="auto">
            <a:xfrm>
              <a:off x="8123101" y="1006703"/>
              <a:ext cx="711788" cy="7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userDrawn="1"/>
          </p:nvSpPr>
          <p:spPr>
            <a:xfrm>
              <a:off x="8132634" y="1055941"/>
              <a:ext cx="691133" cy="690913"/>
            </a:xfrm>
            <a:prstGeom prst="ellipse">
              <a:avLst/>
            </a:prstGeom>
            <a:noFill/>
            <a:ln w="38100" cap="flat" cmpd="sng" algn="ctr">
              <a:solidFill>
                <a:srgbClr val="00225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Whitney Book"/>
              </a:endParaRPr>
            </a:p>
          </p:txBody>
        </p:sp>
      </p:grpSp>
      <p:sp>
        <p:nvSpPr>
          <p:cNvPr id="1028" name="Title Placeholder 1"/>
          <p:cNvSpPr>
            <a:spLocks noGrp="1"/>
          </p:cNvSpPr>
          <p:nvPr>
            <p:ph type="title"/>
          </p:nvPr>
        </p:nvSpPr>
        <p:spPr bwMode="white">
          <a:xfrm>
            <a:off x="414867" y="509589"/>
            <a:ext cx="100499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1029" name="Text Placeholder 2"/>
          <p:cNvSpPr>
            <a:spLocks noGrp="1"/>
          </p:cNvSpPr>
          <p:nvPr>
            <p:ph type="body" idx="1"/>
          </p:nvPr>
        </p:nvSpPr>
        <p:spPr bwMode="auto">
          <a:xfrm>
            <a:off x="406400" y="1600201"/>
            <a:ext cx="1127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10617200" y="6553200"/>
            <a:ext cx="1320800" cy="230188"/>
          </a:xfrm>
          <a:prstGeom prst="rect">
            <a:avLst/>
          </a:prstGeom>
          <a:noFill/>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defRPr/>
            </a:pPr>
            <a:r>
              <a:rPr lang="en-US" sz="900">
                <a:solidFill>
                  <a:srgbClr val="7F7F7F"/>
                </a:solidFill>
                <a:latin typeface="Whitney Semibold" charset="0"/>
              </a:rPr>
              <a:t>Page </a:t>
            </a:r>
            <a:fld id="{2B56DEE3-E79D-4D26-927F-0246B341044F}" type="slidenum">
              <a:rPr lang="en-US" sz="900" smtClean="0">
                <a:solidFill>
                  <a:srgbClr val="7F7F7F"/>
                </a:solidFill>
                <a:latin typeface="Whitney Semibold" charset="0"/>
              </a:rPr>
              <a:pPr algn="r" eaLnBrk="1" hangingPunct="1">
                <a:defRPr/>
              </a:pPr>
              <a:t>‹#›</a:t>
            </a:fld>
            <a:endParaRPr lang="en-US" sz="900">
              <a:solidFill>
                <a:srgbClr val="7F7F7F"/>
              </a:solidFill>
              <a:latin typeface="Whitney Semibold" charset="0"/>
            </a:endParaRPr>
          </a:p>
        </p:txBody>
      </p:sp>
    </p:spTree>
  </p:cSld>
  <p:clrMap bg1="lt1" tx1="dk1" bg2="lt2" tx2="dk2" accent1="accent1" accent2="accent2" accent3="accent3" accent4="accent4" accent5="accent5" accent6="accent6" hlink="hlink" folHlink="folHlink"/>
  <p:sldLayoutIdLst>
    <p:sldLayoutId id="2147483857" r:id="rId1"/>
    <p:sldLayoutId id="2147483851" r:id="rId2"/>
    <p:sldLayoutId id="2147483852" r:id="rId3"/>
    <p:sldLayoutId id="2147483853" r:id="rId4"/>
    <p:sldLayoutId id="2147483854" r:id="rId5"/>
    <p:sldLayoutId id="2147483855" r:id="rId6"/>
    <p:sldLayoutId id="2147483856" r:id="rId7"/>
  </p:sldLayoutIdLst>
  <p:hf hdr="0"/>
  <p:txStyles>
    <p:titleStyle>
      <a:lvl1pPr algn="l" defTabSz="457200" rtl="0" eaLnBrk="1" fontAlgn="base" hangingPunct="1">
        <a:spcBef>
          <a:spcPct val="0"/>
        </a:spcBef>
        <a:spcAft>
          <a:spcPct val="0"/>
        </a:spcAft>
        <a:defRPr sz="2800" kern="1200">
          <a:solidFill>
            <a:schemeClr val="bg1"/>
          </a:solidFill>
          <a:latin typeface="Whitney Book"/>
          <a:ea typeface="MS PGothic" pitchFamily="34" charset="-128"/>
          <a:cs typeface="Whitney Book"/>
        </a:defRPr>
      </a:lvl1pPr>
      <a:lvl2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2pPr>
      <a:lvl3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3pPr>
      <a:lvl4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4pPr>
      <a:lvl5pPr algn="l" defTabSz="457200" rtl="0" eaLnBrk="1" fontAlgn="base" hangingPunct="1">
        <a:spcBef>
          <a:spcPct val="0"/>
        </a:spcBef>
        <a:spcAft>
          <a:spcPct val="0"/>
        </a:spcAft>
        <a:defRPr sz="2800">
          <a:solidFill>
            <a:schemeClr val="bg1"/>
          </a:solidFill>
          <a:latin typeface="Whitney Book"/>
          <a:ea typeface="MS PGothic" pitchFamily="34" charset="-128"/>
          <a:cs typeface="Whitney Book"/>
        </a:defRPr>
      </a:lvl5pPr>
      <a:lvl6pPr marL="457200" algn="l" defTabSz="457200" rtl="0" eaLnBrk="1" fontAlgn="base" hangingPunct="1">
        <a:spcBef>
          <a:spcPct val="0"/>
        </a:spcBef>
        <a:spcAft>
          <a:spcPct val="0"/>
        </a:spcAft>
        <a:defRPr sz="2800">
          <a:solidFill>
            <a:schemeClr val="bg1"/>
          </a:solidFill>
          <a:latin typeface="Whitney Book"/>
          <a:ea typeface="Whitney Book"/>
          <a:cs typeface="Whitney Book"/>
        </a:defRPr>
      </a:lvl6pPr>
      <a:lvl7pPr marL="914400" algn="l" defTabSz="457200" rtl="0" eaLnBrk="1" fontAlgn="base" hangingPunct="1">
        <a:spcBef>
          <a:spcPct val="0"/>
        </a:spcBef>
        <a:spcAft>
          <a:spcPct val="0"/>
        </a:spcAft>
        <a:defRPr sz="2800">
          <a:solidFill>
            <a:schemeClr val="bg1"/>
          </a:solidFill>
          <a:latin typeface="Whitney Book"/>
          <a:ea typeface="Whitney Book"/>
          <a:cs typeface="Whitney Book"/>
        </a:defRPr>
      </a:lvl7pPr>
      <a:lvl8pPr marL="1371600" algn="l" defTabSz="457200" rtl="0" eaLnBrk="1" fontAlgn="base" hangingPunct="1">
        <a:spcBef>
          <a:spcPct val="0"/>
        </a:spcBef>
        <a:spcAft>
          <a:spcPct val="0"/>
        </a:spcAft>
        <a:defRPr sz="2800">
          <a:solidFill>
            <a:schemeClr val="bg1"/>
          </a:solidFill>
          <a:latin typeface="Whitney Book"/>
          <a:ea typeface="Whitney Book"/>
          <a:cs typeface="Whitney Book"/>
        </a:defRPr>
      </a:lvl8pPr>
      <a:lvl9pPr marL="1828800" algn="l" defTabSz="457200" rtl="0" eaLnBrk="1" fontAlgn="base" hangingPunct="1">
        <a:spcBef>
          <a:spcPct val="0"/>
        </a:spcBef>
        <a:spcAft>
          <a:spcPct val="0"/>
        </a:spcAft>
        <a:defRPr sz="2800">
          <a:solidFill>
            <a:schemeClr val="bg1"/>
          </a:solidFill>
          <a:latin typeface="Whitney Book"/>
          <a:ea typeface="Whitney Book"/>
          <a:cs typeface="Whitney Book"/>
        </a:defRPr>
      </a:lvl9pPr>
    </p:titleStyle>
    <p:bodyStyle>
      <a:lvl1pPr marL="342900" indent="-342900" algn="l" defTabSz="457200" rtl="0" eaLnBrk="1" fontAlgn="base" hangingPunct="1">
        <a:spcBef>
          <a:spcPct val="0"/>
        </a:spcBef>
        <a:spcAft>
          <a:spcPts val="800"/>
        </a:spcAft>
        <a:buClr>
          <a:schemeClr val="accent1"/>
        </a:buClr>
        <a:buSzPct val="80000"/>
        <a:buFont typeface="Lucida Grande" charset="0"/>
        <a:buChar char="●"/>
        <a:defRPr sz="2400" kern="1200">
          <a:solidFill>
            <a:schemeClr val="tx1"/>
          </a:solidFill>
          <a:latin typeface="Whitney Book"/>
          <a:ea typeface="MS PGothic" pitchFamily="34" charset="-128"/>
          <a:cs typeface="Whitney Book"/>
        </a:defRPr>
      </a:lvl1pPr>
      <a:lvl2pPr marL="742950" indent="-285750" algn="l" defTabSz="457200" rtl="0" eaLnBrk="1" fontAlgn="base" hangingPunct="1">
        <a:spcBef>
          <a:spcPct val="0"/>
        </a:spcBef>
        <a:spcAft>
          <a:spcPts val="800"/>
        </a:spcAft>
        <a:buFont typeface="Arial" pitchFamily="34" charset="0"/>
        <a:buChar char="–"/>
        <a:defRPr sz="2000" kern="1200">
          <a:solidFill>
            <a:schemeClr val="tx1"/>
          </a:solidFill>
          <a:latin typeface="Whitney Book"/>
          <a:ea typeface="Whitney Book"/>
          <a:cs typeface="Whitney Book"/>
        </a:defRPr>
      </a:lvl2pPr>
      <a:lvl3pPr marL="11430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3pPr>
      <a:lvl4pPr marL="16002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4pPr>
      <a:lvl5pPr marL="2057400" indent="-228600" algn="l" defTabSz="457200" rtl="0" eaLnBrk="1" fontAlgn="base" hangingPunct="1">
        <a:spcBef>
          <a:spcPct val="0"/>
        </a:spcBef>
        <a:spcAft>
          <a:spcPts val="800"/>
        </a:spcAft>
        <a:buFont typeface="Arial" pitchFamily="34" charset="0"/>
        <a:buChar char="»"/>
        <a:defRPr kern="1200">
          <a:solidFill>
            <a:schemeClr val="tx1"/>
          </a:solidFill>
          <a:latin typeface="Whitney Book"/>
          <a:ea typeface="Whitney Book"/>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ichaelj@benetech.org" TargetMode="External"/><Relationship Id="rId2" Type="http://schemas.openxmlformats.org/officeDocument/2006/relationships/hyperlink" Target="mailto:charlesl@benetech.org" TargetMode="External"/><Relationship Id="rId1" Type="http://schemas.openxmlformats.org/officeDocument/2006/relationships/slideLayout" Target="../slideLayouts/slideLayout2.xml"/><Relationship Id="rId4" Type="http://schemas.openxmlformats.org/officeDocument/2006/relationships/hyperlink" Target="https://bornaccessible.benetech.org/contac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bornaccessible.benetech.org/certified-publishers/" TargetMode="External"/><Relationship Id="rId7" Type="http://schemas.openxmlformats.org/officeDocument/2006/relationships/hyperlink" Target="https://smart.daisy.org/" TargetMode="External"/><Relationship Id="rId2" Type="http://schemas.openxmlformats.org/officeDocument/2006/relationships/hyperlink" Target="https://bornaccessible.benetech.org/global-certified-accessible/" TargetMode="External"/><Relationship Id="rId1" Type="http://schemas.openxmlformats.org/officeDocument/2006/relationships/slideLayout" Target="../slideLayouts/slideLayout2.xml"/><Relationship Id="rId6" Type="http://schemas.openxmlformats.org/officeDocument/2006/relationships/hyperlink" Target="https://github.com/daisy/ace-gui/releases" TargetMode="External"/><Relationship Id="rId5" Type="http://schemas.openxmlformats.org/officeDocument/2006/relationships/hyperlink" Target="https://benetechaccessiblebooks.vitalsource.com/" TargetMode="External"/><Relationship Id="rId4" Type="http://schemas.openxmlformats.org/officeDocument/2006/relationships/hyperlink" Target="https://bornaccessible.benetech.org/certified-vendor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w3.org/publishing/a11y/UX-Guide-metadata/techniques/epub-metadata/index.html" TargetMode="External"/><Relationship Id="rId2" Type="http://schemas.openxmlformats.org/officeDocument/2006/relationships/hyperlink" Target="https://www.w3.org/2021/09/UX-Guide-metadata-1.0/principles/" TargetMode="External"/><Relationship Id="rId1" Type="http://schemas.openxmlformats.org/officeDocument/2006/relationships/slideLayout" Target="../slideLayouts/slideLayout2.xml"/><Relationship Id="rId5" Type="http://schemas.openxmlformats.org/officeDocument/2006/relationships/hyperlink" Target="https://www.w3.org/2021/09/publishing-seminar/talk/metadata" TargetMode="External"/><Relationship Id="rId4" Type="http://schemas.openxmlformats.org/officeDocument/2006/relationships/hyperlink" Target="https://www.w3.org/publishing/a11y/UX-Guide-metadata/techniques/onix-metadata/index.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4114800" y="3733800"/>
            <a:ext cx="7536872" cy="1200329"/>
          </a:xfrm>
        </p:spPr>
        <p:txBody>
          <a:bodyPr/>
          <a:lstStyle/>
          <a:p>
            <a:r>
              <a:rPr lang="en-US" dirty="0">
                <a:latin typeface="+mj-lt"/>
              </a:rPr>
              <a:t>Global Certified Accessible™ </a:t>
            </a:r>
            <a:br>
              <a:rPr lang="en-US" dirty="0">
                <a:latin typeface="+mj-lt"/>
              </a:rPr>
            </a:br>
            <a:r>
              <a:rPr lang="en-US" dirty="0">
                <a:latin typeface="+mj-lt"/>
              </a:rPr>
              <a:t>Third-party Certification for EPUBs</a:t>
            </a:r>
          </a:p>
        </p:txBody>
      </p:sp>
      <p:sp>
        <p:nvSpPr>
          <p:cNvPr id="4" name="TextBox 3">
            <a:extLst>
              <a:ext uri="{FF2B5EF4-FFF2-40B4-BE49-F238E27FC236}">
                <a16:creationId xmlns:a16="http://schemas.microsoft.com/office/drawing/2014/main" id="{79DCD30B-A275-0442-9782-20F1D11433A8}"/>
              </a:ext>
            </a:extLst>
          </p:cNvPr>
          <p:cNvSpPr txBox="1"/>
          <p:nvPr/>
        </p:nvSpPr>
        <p:spPr>
          <a:xfrm>
            <a:off x="7696200" y="5181600"/>
            <a:ext cx="3955472" cy="1200329"/>
          </a:xfrm>
          <a:prstGeom prst="rect">
            <a:avLst/>
          </a:prstGeom>
        </p:spPr>
        <p:txBody>
          <a:bodyPr wrap="square" rtlCol="0">
            <a:spAutoFit/>
          </a:bodyPr>
          <a:lstStyle/>
          <a:p>
            <a:pPr algn="l"/>
            <a:r>
              <a:rPr lang="en-US" sz="3600" dirty="0">
                <a:latin typeface="+mj-lt"/>
              </a:rPr>
              <a:t>Charles LaPierre</a:t>
            </a:r>
          </a:p>
          <a:p>
            <a:pPr algn="l"/>
            <a:r>
              <a:rPr lang="en-US" sz="3600" dirty="0">
                <a:latin typeface="+mj-lt"/>
              </a:rPr>
              <a:t>Michael Johnson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Benefits of Certification</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p:txBody>
          <a:bodyPr/>
          <a:lstStyle/>
          <a:p>
            <a:r>
              <a:rPr lang="en-US" sz="3200" dirty="0">
                <a:ea typeface="MS PGothic"/>
              </a:rPr>
              <a:t>IDEA </a:t>
            </a:r>
          </a:p>
          <a:p>
            <a:r>
              <a:rPr lang="en-US" sz="3200" dirty="0">
                <a:ea typeface="MS PGothic"/>
              </a:rPr>
              <a:t>An accessible EPUB is better for both findability and readability</a:t>
            </a:r>
          </a:p>
          <a:p>
            <a:r>
              <a:rPr lang="en-US" sz="3200" dirty="0">
                <a:ea typeface="MS PGothic"/>
              </a:rPr>
              <a:t>One file for all readers </a:t>
            </a:r>
          </a:p>
          <a:p>
            <a:r>
              <a:rPr lang="en-US" sz="3200" dirty="0">
                <a:ea typeface="MS PGothic"/>
              </a:rPr>
              <a:t>Available for 20%+ of the world's potential readers</a:t>
            </a:r>
          </a:p>
          <a:p>
            <a:r>
              <a:rPr lang="en-US" sz="3200" dirty="0">
                <a:ea typeface="MS PGothic"/>
              </a:rPr>
              <a:t>Helps mitigate legal risks</a:t>
            </a:r>
          </a:p>
        </p:txBody>
      </p:sp>
    </p:spTree>
    <p:extLst>
      <p:ext uri="{BB962C8B-B14F-4D97-AF65-F5344CB8AC3E}">
        <p14:creationId xmlns:p14="http://schemas.microsoft.com/office/powerpoint/2010/main" val="51101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Domestic &amp; International Partners</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p:txBody>
          <a:bodyPr/>
          <a:lstStyle/>
          <a:p>
            <a:r>
              <a:rPr lang="en-US" sz="3200" dirty="0">
                <a:ea typeface="MS PGothic"/>
              </a:rPr>
              <a:t>There are over 60 organizations participating</a:t>
            </a:r>
          </a:p>
          <a:p>
            <a:r>
              <a:rPr lang="en-US" sz="3200" dirty="0">
                <a:ea typeface="MS PGothic"/>
              </a:rPr>
              <a:t>8 different countries</a:t>
            </a:r>
            <a:endParaRPr lang="en-US" sz="3200" dirty="0"/>
          </a:p>
          <a:p>
            <a:r>
              <a:rPr lang="en-US" sz="3200" dirty="0">
                <a:ea typeface="MS PGothic"/>
              </a:rPr>
              <a:t>3 continents</a:t>
            </a:r>
          </a:p>
          <a:p>
            <a:r>
              <a:rPr lang="en-US" sz="3200" dirty="0">
                <a:ea typeface="MS PGothic"/>
              </a:rPr>
              <a:t>Growing week-by-week</a:t>
            </a:r>
          </a:p>
          <a:p>
            <a:r>
              <a:rPr lang="en-US" sz="3200" dirty="0">
                <a:ea typeface="MS PGothic"/>
              </a:rPr>
              <a:t>Pearson, McGraw-Hill, Cengage, Macmillan, Wiley, and T&amp;F</a:t>
            </a:r>
          </a:p>
          <a:p>
            <a:r>
              <a:rPr lang="en-US" sz="3200" dirty="0" err="1">
                <a:ea typeface="MS PGothic"/>
              </a:rPr>
              <a:t>EBound</a:t>
            </a:r>
            <a:r>
              <a:rPr lang="en-US" sz="3200" dirty="0">
                <a:ea typeface="MS PGothic"/>
              </a:rPr>
              <a:t> Canada, NCBI, CELIA</a:t>
            </a:r>
            <a:endParaRPr lang="en-US" sz="3200" dirty="0"/>
          </a:p>
        </p:txBody>
      </p:sp>
    </p:spTree>
    <p:extLst>
      <p:ext uri="{BB962C8B-B14F-4D97-AF65-F5344CB8AC3E}">
        <p14:creationId xmlns:p14="http://schemas.microsoft.com/office/powerpoint/2010/main" val="2195362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Accessible library Projects</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p:txBody>
          <a:bodyPr/>
          <a:lstStyle/>
          <a:p>
            <a:r>
              <a:rPr lang="en-US" sz="3200" dirty="0">
                <a:ea typeface="MS PGothic"/>
              </a:rPr>
              <a:t>These are happening all over</a:t>
            </a:r>
          </a:p>
          <a:p>
            <a:r>
              <a:rPr lang="en-US" sz="3200" dirty="0">
                <a:ea typeface="MS PGothic"/>
              </a:rPr>
              <a:t>Three most interesting </a:t>
            </a:r>
            <a:endParaRPr lang="en-US" sz="3200" dirty="0"/>
          </a:p>
          <a:p>
            <a:pPr lvl="1"/>
            <a:r>
              <a:rPr lang="en-US" sz="2800" dirty="0">
                <a:ea typeface="MS PGothic"/>
              </a:rPr>
              <a:t>U of Michigan</a:t>
            </a:r>
          </a:p>
          <a:p>
            <a:pPr lvl="1"/>
            <a:r>
              <a:rPr lang="en-US" sz="2800" dirty="0">
                <a:ea typeface="MS PGothic"/>
              </a:rPr>
              <a:t>Southern New Hampshire</a:t>
            </a:r>
          </a:p>
          <a:p>
            <a:pPr lvl="1"/>
            <a:r>
              <a:rPr lang="en-US" sz="2800" dirty="0">
                <a:ea typeface="MS PGothic"/>
              </a:rPr>
              <a:t>U of VA</a:t>
            </a:r>
          </a:p>
          <a:p>
            <a:pPr>
              <a:buClr>
                <a:srgbClr val="CD3D17"/>
              </a:buClr>
              <a:buFont typeface="Lucida Grande" pitchFamily="34" charset="0"/>
              <a:buChar char="●"/>
            </a:pPr>
            <a:r>
              <a:rPr lang="en-US" sz="3200" dirty="0">
                <a:ea typeface="MS PGothic"/>
              </a:rPr>
              <a:t>NLS library support via </a:t>
            </a:r>
            <a:r>
              <a:rPr lang="en-US" sz="3200" dirty="0" err="1">
                <a:ea typeface="MS PGothic"/>
              </a:rPr>
              <a:t>Bookshare</a:t>
            </a:r>
          </a:p>
        </p:txBody>
      </p:sp>
    </p:spTree>
    <p:extLst>
      <p:ext uri="{BB962C8B-B14F-4D97-AF65-F5344CB8AC3E}">
        <p14:creationId xmlns:p14="http://schemas.microsoft.com/office/powerpoint/2010/main" val="11764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Retailers Providing Accessibility Metadata</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a:xfrm>
            <a:off x="76200" y="1600201"/>
            <a:ext cx="12115800" cy="4525963"/>
          </a:xfrm>
        </p:spPr>
        <p:txBody>
          <a:bodyPr/>
          <a:lstStyle/>
          <a:p>
            <a:r>
              <a:rPr lang="en-US" sz="4000" dirty="0"/>
              <a:t>W3C has Published new guidelines:</a:t>
            </a:r>
            <a:br>
              <a:rPr lang="en-US" sz="4000" dirty="0"/>
            </a:br>
            <a:r>
              <a:rPr lang="en-US" sz="4000" dirty="0"/>
              <a:t>		User Experience Guide</a:t>
            </a:r>
            <a:br>
              <a:rPr lang="en-US" sz="4000" dirty="0"/>
            </a:br>
            <a:r>
              <a:rPr lang="en-US" sz="4000" dirty="0"/>
              <a:t>		for Displaying Accessibility Metadata​</a:t>
            </a:r>
            <a:br>
              <a:rPr lang="en-US" sz="4000" dirty="0"/>
            </a:br>
            <a:endParaRPr lang="en-US" sz="4000" dirty="0"/>
          </a:p>
          <a:p>
            <a:r>
              <a:rPr lang="en-US" sz="4000" dirty="0"/>
              <a:t>Vital Source and Red Shelf</a:t>
            </a:r>
          </a:p>
          <a:p>
            <a:pPr lvl="1"/>
            <a:r>
              <a:rPr lang="en-US" sz="3600" dirty="0"/>
              <a:t>Displaying this accessibility metadata  in a user-friendly way</a:t>
            </a:r>
          </a:p>
          <a:p>
            <a:endParaRPr lang="en-US" sz="4000" dirty="0"/>
          </a:p>
          <a:p>
            <a:endParaRPr lang="en-US" sz="3200" dirty="0"/>
          </a:p>
          <a:p>
            <a:endParaRPr lang="en-US" sz="3200" dirty="0"/>
          </a:p>
        </p:txBody>
      </p:sp>
    </p:spTree>
    <p:extLst>
      <p:ext uri="{BB962C8B-B14F-4D97-AF65-F5344CB8AC3E}">
        <p14:creationId xmlns:p14="http://schemas.microsoft.com/office/powerpoint/2010/main" val="65268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6B2D-51FA-3443-A83F-A98C105DBB36}"/>
              </a:ext>
            </a:extLst>
          </p:cNvPr>
          <p:cNvSpPr>
            <a:spLocks noGrp="1"/>
          </p:cNvSpPr>
          <p:nvPr>
            <p:ph type="title"/>
          </p:nvPr>
        </p:nvSpPr>
        <p:spPr>
          <a:xfrm>
            <a:off x="414867" y="448689"/>
            <a:ext cx="10049933" cy="584775"/>
          </a:xfrm>
        </p:spPr>
        <p:txBody>
          <a:bodyPr/>
          <a:lstStyle/>
          <a:p>
            <a:r>
              <a:rPr lang="en-US" sz="3200" dirty="0" err="1"/>
              <a:t>RedShelf</a:t>
            </a:r>
            <a:r>
              <a:rPr lang="en-US" sz="3200" dirty="0"/>
              <a:t> Providing Accessibility Metadata</a:t>
            </a:r>
          </a:p>
        </p:txBody>
      </p:sp>
      <p:pic>
        <p:nvPicPr>
          <p:cNvPr id="4" name="Content Placeholder 3" descr="Screenshot: RedShelf bookstore showcasing &quot;Organic Chemistry&quot; with the accessiblity Tab showing: Screen Reader Friendly: Yes.  Accessibility Summary, Accessibility Conformance of WCAG-AA and that the Certifiers Credential is GCA Certified by Benetech">
            <a:extLst>
              <a:ext uri="{FF2B5EF4-FFF2-40B4-BE49-F238E27FC236}">
                <a16:creationId xmlns:a16="http://schemas.microsoft.com/office/drawing/2014/main" id="{9186E3A1-06ED-3249-A36C-2D16B749DBF7}"/>
              </a:ext>
            </a:extLst>
          </p:cNvPr>
          <p:cNvPicPr>
            <a:picLocks noGrp="1" noChangeAspect="1"/>
          </p:cNvPicPr>
          <p:nvPr>
            <p:ph idx="1"/>
          </p:nvPr>
        </p:nvPicPr>
        <p:blipFill>
          <a:blip r:embed="rId3"/>
          <a:stretch>
            <a:fillRect/>
          </a:stretch>
        </p:blipFill>
        <p:spPr>
          <a:xfrm>
            <a:off x="2195286" y="1066800"/>
            <a:ext cx="7253514" cy="5161302"/>
          </a:xfrm>
          <a:prstGeom prst="rect">
            <a:avLst/>
          </a:prstGeom>
        </p:spPr>
      </p:pic>
    </p:spTree>
    <p:extLst>
      <p:ext uri="{BB962C8B-B14F-4D97-AF65-F5344CB8AC3E}">
        <p14:creationId xmlns:p14="http://schemas.microsoft.com/office/powerpoint/2010/main" val="1241170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F968-86E2-0247-BCF0-BE3F7E83B57D}"/>
              </a:ext>
            </a:extLst>
          </p:cNvPr>
          <p:cNvSpPr>
            <a:spLocks noGrp="1"/>
          </p:cNvSpPr>
          <p:nvPr>
            <p:ph type="title"/>
          </p:nvPr>
        </p:nvSpPr>
        <p:spPr>
          <a:xfrm>
            <a:off x="414867" y="387133"/>
            <a:ext cx="10049933" cy="646331"/>
          </a:xfrm>
        </p:spPr>
        <p:txBody>
          <a:bodyPr/>
          <a:lstStyle/>
          <a:p>
            <a:r>
              <a:rPr lang="en-US" sz="3600" dirty="0"/>
              <a:t>VitalSource Providing Accessibility Metadata</a:t>
            </a:r>
          </a:p>
        </p:txBody>
      </p:sp>
      <p:pic>
        <p:nvPicPr>
          <p:cNvPr id="4" name="Content Placeholder 3" descr="Screenshot: Bookcover image Technical Communication with author, ISBN and copyright information">
            <a:extLst>
              <a:ext uri="{FF2B5EF4-FFF2-40B4-BE49-F238E27FC236}">
                <a16:creationId xmlns:a16="http://schemas.microsoft.com/office/drawing/2014/main" id="{6A706173-99FF-1E4A-8566-ED1CE773B220}"/>
              </a:ext>
            </a:extLst>
          </p:cNvPr>
          <p:cNvPicPr>
            <a:picLocks noGrp="1" noChangeAspect="1"/>
          </p:cNvPicPr>
          <p:nvPr>
            <p:ph idx="1"/>
          </p:nvPr>
        </p:nvPicPr>
        <p:blipFill>
          <a:blip r:embed="rId2"/>
          <a:stretch>
            <a:fillRect/>
          </a:stretch>
        </p:blipFill>
        <p:spPr>
          <a:xfrm>
            <a:off x="38100" y="1033464"/>
            <a:ext cx="6198120" cy="2810669"/>
          </a:xfrm>
          <a:prstGeom prst="rect">
            <a:avLst/>
          </a:prstGeom>
        </p:spPr>
      </p:pic>
      <p:pic>
        <p:nvPicPr>
          <p:cNvPr id="5" name="Picture 4" descr="Screenshot: Accssibility Metadata: showing Screen Reader Friendly: Yes, as well as the Accessibility Summary and link to view all the Accessibility metadata features.">
            <a:extLst>
              <a:ext uri="{FF2B5EF4-FFF2-40B4-BE49-F238E27FC236}">
                <a16:creationId xmlns:a16="http://schemas.microsoft.com/office/drawing/2014/main" id="{A2242188-4E51-B840-82FD-3078011D9813}"/>
              </a:ext>
            </a:extLst>
          </p:cNvPr>
          <p:cNvPicPr>
            <a:picLocks noChangeAspect="1"/>
          </p:cNvPicPr>
          <p:nvPr/>
        </p:nvPicPr>
        <p:blipFill>
          <a:blip r:embed="rId3"/>
          <a:stretch>
            <a:fillRect/>
          </a:stretch>
        </p:blipFill>
        <p:spPr>
          <a:xfrm>
            <a:off x="3505200" y="1674352"/>
            <a:ext cx="8369300" cy="4407961"/>
          </a:xfrm>
          <a:prstGeom prst="rect">
            <a:avLst/>
          </a:prstGeom>
        </p:spPr>
      </p:pic>
    </p:spTree>
    <p:extLst>
      <p:ext uri="{BB962C8B-B14F-4D97-AF65-F5344CB8AC3E}">
        <p14:creationId xmlns:p14="http://schemas.microsoft.com/office/powerpoint/2010/main" val="239440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F968-86E2-0247-BCF0-BE3F7E83B57D}"/>
              </a:ext>
            </a:extLst>
          </p:cNvPr>
          <p:cNvSpPr>
            <a:spLocks noGrp="1"/>
          </p:cNvSpPr>
          <p:nvPr>
            <p:ph type="title"/>
          </p:nvPr>
        </p:nvSpPr>
        <p:spPr>
          <a:xfrm>
            <a:off x="414867" y="387133"/>
            <a:ext cx="10049933" cy="646331"/>
          </a:xfrm>
        </p:spPr>
        <p:txBody>
          <a:bodyPr/>
          <a:lstStyle/>
          <a:p>
            <a:r>
              <a:rPr lang="en-US" sz="3600" dirty="0"/>
              <a:t>Benetech's Accessible Bookstore - </a:t>
            </a:r>
            <a:r>
              <a:rPr lang="en-US" sz="3600" dirty="0" err="1"/>
              <a:t>Vitalsource</a:t>
            </a:r>
            <a:endParaRPr lang="en-US" sz="3600" dirty="0"/>
          </a:p>
        </p:txBody>
      </p:sp>
      <p:pic>
        <p:nvPicPr>
          <p:cNvPr id="6" name="Picture 5" descr="Screenshot: Benetech's accessible bookstore &quot;Shop the new VitalSOurce/Benetech bookstore of accewssible ebooks&quot;&#10;">
            <a:extLst>
              <a:ext uri="{FF2B5EF4-FFF2-40B4-BE49-F238E27FC236}">
                <a16:creationId xmlns:a16="http://schemas.microsoft.com/office/drawing/2014/main" id="{5F45AB6F-1008-CF48-A68F-ADE8AE5DC5AE}"/>
              </a:ext>
            </a:extLst>
          </p:cNvPr>
          <p:cNvPicPr>
            <a:picLocks noChangeAspect="1"/>
          </p:cNvPicPr>
          <p:nvPr/>
        </p:nvPicPr>
        <p:blipFill>
          <a:blip r:embed="rId2"/>
          <a:stretch>
            <a:fillRect/>
          </a:stretch>
        </p:blipFill>
        <p:spPr>
          <a:xfrm>
            <a:off x="1066800" y="1066800"/>
            <a:ext cx="9715500" cy="5261601"/>
          </a:xfrm>
          <a:prstGeom prst="rect">
            <a:avLst/>
          </a:prstGeom>
        </p:spPr>
      </p:pic>
    </p:spTree>
    <p:extLst>
      <p:ext uri="{BB962C8B-B14F-4D97-AF65-F5344CB8AC3E}">
        <p14:creationId xmlns:p14="http://schemas.microsoft.com/office/powerpoint/2010/main" val="4033838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Contact Information</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a:xfrm>
            <a:off x="394085" y="1033464"/>
            <a:ext cx="11277600" cy="5237021"/>
          </a:xfrm>
        </p:spPr>
        <p:txBody>
          <a:bodyPr/>
          <a:lstStyle/>
          <a:p>
            <a:r>
              <a:rPr lang="en-US" sz="3600" dirty="0"/>
              <a:t>Charles LaPierre</a:t>
            </a:r>
            <a:br>
              <a:rPr lang="en-US" sz="3600" dirty="0"/>
            </a:br>
            <a:r>
              <a:rPr lang="en-US" sz="3600" dirty="0"/>
              <a:t>Technical Lead Born Accessible, Benetech</a:t>
            </a:r>
            <a:br>
              <a:rPr lang="en-US" sz="3600" dirty="0"/>
            </a:br>
            <a:r>
              <a:rPr lang="en-US" sz="3600" dirty="0">
                <a:solidFill>
                  <a:schemeClr val="tx2">
                    <a:lumMod val="75000"/>
                    <a:lumOff val="25000"/>
                  </a:schemeClr>
                </a:solidFill>
                <a:hlinkClick r:id="rId2">
                  <a:extLst>
                    <a:ext uri="{A12FA001-AC4F-418D-AE19-62706E023703}">
                      <ahyp:hlinkClr xmlns:ahyp="http://schemas.microsoft.com/office/drawing/2018/hyperlinkcolor" val="tx"/>
                    </a:ext>
                  </a:extLst>
                </a:hlinkClick>
              </a:rPr>
              <a:t>charlesl@benetech.org</a:t>
            </a:r>
            <a:endParaRPr lang="en-US" sz="3600" dirty="0">
              <a:solidFill>
                <a:schemeClr val="tx2">
                  <a:lumMod val="75000"/>
                  <a:lumOff val="25000"/>
                </a:schemeClr>
              </a:solidFill>
            </a:endParaRPr>
          </a:p>
          <a:p>
            <a:r>
              <a:rPr lang="en-US" sz="3600" dirty="0"/>
              <a:t>Michael Johnson</a:t>
            </a:r>
            <a:br>
              <a:rPr lang="en-US" sz="3600" dirty="0"/>
            </a:br>
            <a:r>
              <a:rPr lang="en-US" sz="3600" dirty="0"/>
              <a:t>Director of Content Partnerships, Benetech</a:t>
            </a:r>
            <a:br>
              <a:rPr lang="en-US" sz="3600" dirty="0"/>
            </a:br>
            <a:r>
              <a:rPr lang="en-US" sz="3600" dirty="0">
                <a:solidFill>
                  <a:schemeClr val="tx2">
                    <a:lumMod val="75000"/>
                    <a:lumOff val="25000"/>
                  </a:schemeClr>
                </a:solidFill>
                <a:hlinkClick r:id="rId3">
                  <a:extLst>
                    <a:ext uri="{A12FA001-AC4F-418D-AE19-62706E023703}">
                      <ahyp:hlinkClr xmlns:ahyp="http://schemas.microsoft.com/office/drawing/2018/hyperlinkcolor" val="tx"/>
                    </a:ext>
                  </a:extLst>
                </a:hlinkClick>
              </a:rPr>
              <a:t>michaelj@benetech.org</a:t>
            </a:r>
            <a:endParaRPr lang="en-US" sz="3600" dirty="0">
              <a:solidFill>
                <a:schemeClr val="tx2">
                  <a:lumMod val="75000"/>
                  <a:lumOff val="25000"/>
                </a:schemeClr>
              </a:solidFill>
            </a:endParaRPr>
          </a:p>
          <a:p>
            <a:r>
              <a:rPr lang="en-US" sz="3600" dirty="0"/>
              <a:t>Contact GCA </a:t>
            </a:r>
            <a:r>
              <a:rPr lang="en-US" sz="3600" dirty="0">
                <a:solidFill>
                  <a:schemeClr val="tx2">
                    <a:lumMod val="75000"/>
                    <a:lumOff val="25000"/>
                  </a:schemeClr>
                </a:solidFill>
                <a:hlinkClick r:id="rId4">
                  <a:extLst>
                    <a:ext uri="{A12FA001-AC4F-418D-AE19-62706E023703}">
                      <ahyp:hlinkClr xmlns:ahyp="http://schemas.microsoft.com/office/drawing/2018/hyperlinkcolor" val="tx"/>
                    </a:ext>
                  </a:extLst>
                </a:hlinkClick>
              </a:rPr>
              <a:t>https://bornaccessible.benetech.org/contact/</a:t>
            </a:r>
            <a:r>
              <a:rPr lang="en-US" sz="3600" dirty="0">
                <a:solidFill>
                  <a:schemeClr val="tx2">
                    <a:lumMod val="75000"/>
                    <a:lumOff val="25000"/>
                  </a:schemeClr>
                </a:solidFill>
              </a:rPr>
              <a:t> </a:t>
            </a:r>
          </a:p>
        </p:txBody>
      </p:sp>
    </p:spTree>
    <p:extLst>
      <p:ext uri="{BB962C8B-B14F-4D97-AF65-F5344CB8AC3E}">
        <p14:creationId xmlns:p14="http://schemas.microsoft.com/office/powerpoint/2010/main" val="27268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Resources: GCA &amp; Tools</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a:xfrm>
            <a:off x="406400" y="1033464"/>
            <a:ext cx="11785600" cy="5291136"/>
          </a:xfrm>
        </p:spPr>
        <p:txBody>
          <a:bodyPr/>
          <a:lstStyle/>
          <a:p>
            <a:r>
              <a:rPr lang="en-US" dirty="0"/>
              <a:t>GCA™ Website</a:t>
            </a:r>
            <a:br>
              <a:rPr lang="en-US" dirty="0"/>
            </a:br>
            <a:r>
              <a:rPr lang="en-US" dirty="0"/>
              <a:t>		</a:t>
            </a:r>
            <a:r>
              <a:rPr lang="en-US" dirty="0">
                <a:solidFill>
                  <a:schemeClr val="tx2">
                    <a:lumMod val="75000"/>
                    <a:lumOff val="25000"/>
                  </a:schemeClr>
                </a:solidFill>
                <a:hlinkClick r:id="rId2">
                  <a:extLst>
                    <a:ext uri="{A12FA001-AC4F-418D-AE19-62706E023703}">
                      <ahyp:hlinkClr xmlns:ahyp="http://schemas.microsoft.com/office/drawing/2018/hyperlinkcolor" val="tx"/>
                    </a:ext>
                  </a:extLst>
                </a:hlinkClick>
              </a:rPr>
              <a:t>https://bornaccessible.benetech.org/global-certified-accessible/</a:t>
            </a:r>
            <a:r>
              <a:rPr lang="en-US" dirty="0">
                <a:solidFill>
                  <a:schemeClr val="tx2">
                    <a:lumMod val="75000"/>
                    <a:lumOff val="25000"/>
                  </a:schemeClr>
                </a:solidFill>
              </a:rPr>
              <a:t> </a:t>
            </a:r>
          </a:p>
          <a:p>
            <a:r>
              <a:rPr lang="en-US" dirty="0"/>
              <a:t>Certified Publishers</a:t>
            </a:r>
            <a:br>
              <a:rPr lang="en-US" dirty="0"/>
            </a:br>
            <a:r>
              <a:rPr lang="en-US" dirty="0"/>
              <a:t>	</a:t>
            </a:r>
            <a:r>
              <a:rPr lang="en-US" dirty="0">
                <a:solidFill>
                  <a:schemeClr val="tx2">
                    <a:lumMod val="75000"/>
                    <a:lumOff val="25000"/>
                  </a:schemeClr>
                </a:solidFill>
              </a:rPr>
              <a:t>	</a:t>
            </a:r>
            <a:r>
              <a:rPr lang="en-US" dirty="0">
                <a:solidFill>
                  <a:schemeClr val="tx2">
                    <a:lumMod val="75000"/>
                    <a:lumOff val="25000"/>
                  </a:schemeClr>
                </a:solidFill>
                <a:hlinkClick r:id="rId3">
                  <a:extLst>
                    <a:ext uri="{A12FA001-AC4F-418D-AE19-62706E023703}">
                      <ahyp:hlinkClr xmlns:ahyp="http://schemas.microsoft.com/office/drawing/2018/hyperlinkcolor" val="tx"/>
                    </a:ext>
                  </a:extLst>
                </a:hlinkClick>
              </a:rPr>
              <a:t>https://bornaccessible.benetech.org/certified-publishers/</a:t>
            </a:r>
            <a:r>
              <a:rPr lang="en-US" dirty="0">
                <a:solidFill>
                  <a:schemeClr val="tx2">
                    <a:lumMod val="75000"/>
                    <a:lumOff val="25000"/>
                  </a:schemeClr>
                </a:solidFill>
              </a:rPr>
              <a:t> </a:t>
            </a:r>
          </a:p>
          <a:p>
            <a:r>
              <a:rPr lang="en-US" dirty="0"/>
              <a:t>Benetech Approved Vendors</a:t>
            </a:r>
            <a:br>
              <a:rPr lang="en-US" dirty="0"/>
            </a:br>
            <a:r>
              <a:rPr lang="en-US" dirty="0"/>
              <a:t>	</a:t>
            </a:r>
            <a:r>
              <a:rPr lang="en-US" dirty="0">
                <a:solidFill>
                  <a:schemeClr val="tx2">
                    <a:lumMod val="75000"/>
                    <a:lumOff val="25000"/>
                  </a:schemeClr>
                </a:solidFill>
              </a:rPr>
              <a:t>	</a:t>
            </a:r>
            <a:r>
              <a:rPr lang="en-US" dirty="0">
                <a:solidFill>
                  <a:schemeClr val="tx2">
                    <a:lumMod val="75000"/>
                    <a:lumOff val="25000"/>
                  </a:schemeClr>
                </a:solidFill>
                <a:hlinkClick r:id="rId4">
                  <a:extLst>
                    <a:ext uri="{A12FA001-AC4F-418D-AE19-62706E023703}">
                      <ahyp:hlinkClr xmlns:ahyp="http://schemas.microsoft.com/office/drawing/2018/hyperlinkcolor" val="tx"/>
                    </a:ext>
                  </a:extLst>
                </a:hlinkClick>
              </a:rPr>
              <a:t>https://bornaccessible.benetech.org/certified-vendors/</a:t>
            </a:r>
            <a:r>
              <a:rPr lang="en-US" dirty="0">
                <a:solidFill>
                  <a:schemeClr val="tx2">
                    <a:lumMod val="75000"/>
                    <a:lumOff val="25000"/>
                  </a:schemeClr>
                </a:solidFill>
              </a:rPr>
              <a:t> </a:t>
            </a:r>
          </a:p>
          <a:p>
            <a:r>
              <a:rPr lang="en-US" dirty="0"/>
              <a:t>Benetech's Accessible Bookstore</a:t>
            </a:r>
            <a:br>
              <a:rPr lang="en-US" dirty="0"/>
            </a:br>
            <a:r>
              <a:rPr lang="en-US" dirty="0">
                <a:solidFill>
                  <a:schemeClr val="tx2">
                    <a:lumMod val="75000"/>
                    <a:lumOff val="25000"/>
                  </a:schemeClr>
                </a:solidFill>
              </a:rPr>
              <a:t>		</a:t>
            </a:r>
            <a:r>
              <a:rPr lang="en-US" dirty="0">
                <a:solidFill>
                  <a:schemeClr val="tx2">
                    <a:lumMod val="75000"/>
                    <a:lumOff val="25000"/>
                  </a:schemeClr>
                </a:solidFill>
                <a:hlinkClick r:id="rId5">
                  <a:extLst>
                    <a:ext uri="{A12FA001-AC4F-418D-AE19-62706E023703}">
                      <ahyp:hlinkClr xmlns:ahyp="http://schemas.microsoft.com/office/drawing/2018/hyperlinkcolor" val="tx"/>
                    </a:ext>
                  </a:extLst>
                </a:hlinkClick>
              </a:rPr>
              <a:t>https://benetechaccessiblebooks.vitalsource.com</a:t>
            </a:r>
            <a:r>
              <a:rPr lang="en-US" dirty="0">
                <a:solidFill>
                  <a:schemeClr val="tx2">
                    <a:lumMod val="75000"/>
                    <a:lumOff val="25000"/>
                  </a:schemeClr>
                </a:solidFill>
              </a:rPr>
              <a:t> </a:t>
            </a:r>
          </a:p>
          <a:p>
            <a:r>
              <a:rPr lang="en-US" dirty="0"/>
              <a:t>DAISY’s Accessible Checker for EPUB (Ace)</a:t>
            </a:r>
            <a:br>
              <a:rPr lang="en-US" dirty="0"/>
            </a:br>
            <a:r>
              <a:rPr lang="en-US" dirty="0"/>
              <a:t>		</a:t>
            </a:r>
            <a:r>
              <a:rPr lang="en-US" dirty="0">
                <a:solidFill>
                  <a:schemeClr val="tx2">
                    <a:lumMod val="75000"/>
                    <a:lumOff val="25000"/>
                  </a:schemeClr>
                </a:solidFill>
                <a:hlinkClick r:id="rId6">
                  <a:extLst>
                    <a:ext uri="{A12FA001-AC4F-418D-AE19-62706E023703}">
                      <ahyp:hlinkClr xmlns:ahyp="http://schemas.microsoft.com/office/drawing/2018/hyperlinkcolor" val="tx"/>
                    </a:ext>
                  </a:extLst>
                </a:hlinkClick>
              </a:rPr>
              <a:t>https://github.com/daisy/ace-gui/releases</a:t>
            </a:r>
            <a:endParaRPr lang="en-US" dirty="0">
              <a:solidFill>
                <a:schemeClr val="tx2">
                  <a:lumMod val="75000"/>
                  <a:lumOff val="25000"/>
                </a:schemeClr>
              </a:solidFill>
            </a:endParaRPr>
          </a:p>
          <a:p>
            <a:r>
              <a:rPr lang="en-US" dirty="0"/>
              <a:t>DAISY's SMART Tool</a:t>
            </a:r>
            <a:br>
              <a:rPr lang="en-US" dirty="0"/>
            </a:br>
            <a:r>
              <a:rPr lang="en-US" dirty="0"/>
              <a:t>		</a:t>
            </a:r>
            <a:r>
              <a:rPr lang="en-US" u="sng" dirty="0">
                <a:solidFill>
                  <a:schemeClr val="tx2">
                    <a:lumMod val="75000"/>
                    <a:lumOff val="25000"/>
                  </a:schemeClr>
                </a:solidFill>
                <a:hlinkClick r:id="rId7">
                  <a:extLst>
                    <a:ext uri="{A12FA001-AC4F-418D-AE19-62706E023703}">
                      <ahyp:hlinkClr xmlns:ahyp="http://schemas.microsoft.com/office/drawing/2018/hyperlinkcolor" val="tx"/>
                    </a:ext>
                  </a:extLst>
                </a:hlinkClick>
              </a:rPr>
              <a:t>https://smart.daisy.org</a:t>
            </a:r>
            <a:endParaRPr lang="en-US" u="sng" dirty="0">
              <a:solidFill>
                <a:schemeClr val="tx2">
                  <a:lumMod val="75000"/>
                  <a:lumOff val="25000"/>
                </a:schemeClr>
              </a:solidFill>
            </a:endParaRPr>
          </a:p>
          <a:p>
            <a:endParaRPr lang="en-US" altLang="x-none" sz="2800" dirty="0">
              <a:solidFill>
                <a:schemeClr val="tx2">
                  <a:lumMod val="75000"/>
                  <a:lumOff val="25000"/>
                </a:schemeClr>
              </a:solidFill>
              <a:latin typeface="Whitney Book" charset="0"/>
              <a:ea typeface="MS PGothic" charset="-128"/>
              <a:cs typeface="Whitney Book" charset="0"/>
            </a:endParaRPr>
          </a:p>
          <a:p>
            <a:endParaRPr lang="en-US" dirty="0"/>
          </a:p>
          <a:p>
            <a:endParaRPr lang="en-US" dirty="0"/>
          </a:p>
        </p:txBody>
      </p:sp>
    </p:spTree>
    <p:extLst>
      <p:ext uri="{BB962C8B-B14F-4D97-AF65-F5344CB8AC3E}">
        <p14:creationId xmlns:p14="http://schemas.microsoft.com/office/powerpoint/2010/main" val="318737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6399-2675-A34B-B99B-E55C8385267C}"/>
              </a:ext>
            </a:extLst>
          </p:cNvPr>
          <p:cNvSpPr>
            <a:spLocks noGrp="1"/>
          </p:cNvSpPr>
          <p:nvPr>
            <p:ph type="title"/>
          </p:nvPr>
        </p:nvSpPr>
        <p:spPr>
          <a:xfrm>
            <a:off x="414867" y="325578"/>
            <a:ext cx="10049933" cy="707886"/>
          </a:xfrm>
        </p:spPr>
        <p:txBody>
          <a:bodyPr/>
          <a:lstStyle/>
          <a:p>
            <a:r>
              <a:rPr lang="en-US" sz="4000" dirty="0"/>
              <a:t>Resources: Accessibility Metadata</a:t>
            </a:r>
          </a:p>
        </p:txBody>
      </p:sp>
      <p:sp>
        <p:nvSpPr>
          <p:cNvPr id="3" name="Content Placeholder 2">
            <a:extLst>
              <a:ext uri="{FF2B5EF4-FFF2-40B4-BE49-F238E27FC236}">
                <a16:creationId xmlns:a16="http://schemas.microsoft.com/office/drawing/2014/main" id="{320D7525-6191-8746-BF2A-890523F86030}"/>
              </a:ext>
            </a:extLst>
          </p:cNvPr>
          <p:cNvSpPr>
            <a:spLocks noGrp="1"/>
          </p:cNvSpPr>
          <p:nvPr>
            <p:ph idx="1"/>
          </p:nvPr>
        </p:nvSpPr>
        <p:spPr>
          <a:xfrm>
            <a:off x="380231" y="1083255"/>
            <a:ext cx="11785600" cy="5291136"/>
          </a:xfrm>
        </p:spPr>
        <p:txBody>
          <a:bodyPr/>
          <a:lstStyle/>
          <a:p>
            <a:r>
              <a:rPr lang="en-US" sz="3200" dirty="0"/>
              <a:t>User Experience Guide for Displaying Accessibility Metadata</a:t>
            </a:r>
          </a:p>
          <a:p>
            <a:pPr marL="0" indent="0">
              <a:buNone/>
            </a:pPr>
            <a:r>
              <a:rPr lang="en-US" altLang="x-none" sz="3200" dirty="0">
                <a:solidFill>
                  <a:schemeClr val="tx2">
                    <a:lumMod val="75000"/>
                    <a:lumOff val="25000"/>
                  </a:schemeClr>
                </a:solidFill>
                <a:latin typeface="Whitney Book" charset="0"/>
                <a:ea typeface="MS PGothic" charset="-128"/>
                <a:cs typeface="Whitney Book" charset="0"/>
              </a:rPr>
              <a:t>	</a:t>
            </a:r>
            <a:r>
              <a:rPr lang="en-US" altLang="x-none" sz="3200" dirty="0">
                <a:solidFill>
                  <a:schemeClr val="tx2">
                    <a:lumMod val="75000"/>
                    <a:lumOff val="25000"/>
                  </a:schemeClr>
                </a:solidFill>
                <a:latin typeface="Whitney Book" charset="0"/>
                <a:ea typeface="MS PGothic" charset="-128"/>
                <a:cs typeface="Whitney Book" charset="0"/>
                <a:hlinkClick r:id="rId2">
                  <a:extLst>
                    <a:ext uri="{A12FA001-AC4F-418D-AE19-62706E023703}">
                      <ahyp:hlinkClr xmlns:ahyp="http://schemas.microsoft.com/office/drawing/2018/hyperlinkcolor" val="tx"/>
                    </a:ext>
                  </a:extLst>
                </a:hlinkClick>
              </a:rPr>
              <a:t>https://www.w3.org/2021/09/UX-Guide-metadata-1.0/principles/</a:t>
            </a:r>
            <a:endParaRPr lang="en-US" altLang="x-none" sz="3200" dirty="0">
              <a:solidFill>
                <a:schemeClr val="tx2">
                  <a:lumMod val="75000"/>
                  <a:lumOff val="25000"/>
                </a:schemeClr>
              </a:solidFill>
              <a:latin typeface="Whitney Book" charset="0"/>
              <a:ea typeface="MS PGothic" charset="-128"/>
              <a:cs typeface="Whitney Book" charset="0"/>
            </a:endParaRPr>
          </a:p>
          <a:p>
            <a:r>
              <a:rPr lang="en-US" sz="3200" dirty="0"/>
              <a:t>Display Techniques for EPUB Accessibility Metadata</a:t>
            </a:r>
            <a:br>
              <a:rPr lang="en-US" dirty="0"/>
            </a:br>
            <a:r>
              <a:rPr lang="en-US" sz="3200" dirty="0">
                <a:solidFill>
                  <a:schemeClr val="tx2">
                    <a:lumMod val="75000"/>
                    <a:lumOff val="25000"/>
                  </a:schemeClr>
                </a:solidFill>
                <a:hlinkClick r:id="rId3">
                  <a:extLst>
                    <a:ext uri="{A12FA001-AC4F-418D-AE19-62706E023703}">
                      <ahyp:hlinkClr xmlns:ahyp="http://schemas.microsoft.com/office/drawing/2018/hyperlinkcolor" val="tx"/>
                    </a:ext>
                  </a:extLst>
                </a:hlinkClick>
              </a:rPr>
              <a:t>https://www.w3.org/publishing/a11y/UX-Guide-metadata/techniques/epub-metadata/index.html</a:t>
            </a:r>
            <a:r>
              <a:rPr lang="en-US" sz="3200" dirty="0">
                <a:solidFill>
                  <a:schemeClr val="tx2">
                    <a:lumMod val="75000"/>
                    <a:lumOff val="25000"/>
                  </a:schemeClr>
                </a:solidFill>
              </a:rPr>
              <a:t> </a:t>
            </a:r>
          </a:p>
          <a:p>
            <a:r>
              <a:rPr lang="en-US" sz="3200" dirty="0"/>
              <a:t>Display Techniques for ONIX Accessibility Metadata</a:t>
            </a:r>
            <a:br>
              <a:rPr lang="en-US" sz="3200" dirty="0"/>
            </a:br>
            <a:r>
              <a:rPr lang="en-US" sz="3200" dirty="0">
                <a:solidFill>
                  <a:schemeClr val="tx2">
                    <a:lumMod val="75000"/>
                    <a:lumOff val="25000"/>
                  </a:schemeClr>
                </a:solidFill>
                <a:hlinkClick r:id="rId4">
                  <a:extLst>
                    <a:ext uri="{A12FA001-AC4F-418D-AE19-62706E023703}">
                      <ahyp:hlinkClr xmlns:ahyp="http://schemas.microsoft.com/office/drawing/2018/hyperlinkcolor" val="tx"/>
                    </a:ext>
                  </a:extLst>
                </a:hlinkClick>
              </a:rPr>
              <a:t>https://www.w3.org/publishing/a11y/UX-Guide-metadata/techniques/onix-metadata/index.html</a:t>
            </a:r>
            <a:r>
              <a:rPr lang="en-US" sz="3200" dirty="0">
                <a:solidFill>
                  <a:schemeClr val="tx2">
                    <a:lumMod val="75000"/>
                    <a:lumOff val="25000"/>
                  </a:schemeClr>
                </a:solidFill>
              </a:rPr>
              <a:t> </a:t>
            </a:r>
          </a:p>
          <a:p>
            <a:r>
              <a:rPr lang="en-US" sz="3200" dirty="0"/>
              <a:t>W3C Accessibility Metadata Video</a:t>
            </a:r>
            <a:br>
              <a:rPr lang="en-US" sz="3200" dirty="0"/>
            </a:br>
            <a:r>
              <a:rPr lang="en-US" sz="3200" dirty="0">
                <a:solidFill>
                  <a:schemeClr val="tx2">
                    <a:lumMod val="75000"/>
                    <a:lumOff val="25000"/>
                  </a:schemeClr>
                </a:solidFill>
                <a:hlinkClick r:id="rId5">
                  <a:extLst>
                    <a:ext uri="{A12FA001-AC4F-418D-AE19-62706E023703}">
                      <ahyp:hlinkClr xmlns:ahyp="http://schemas.microsoft.com/office/drawing/2018/hyperlinkcolor" val="tx"/>
                    </a:ext>
                  </a:extLst>
                </a:hlinkClick>
              </a:rPr>
              <a:t>https://www.w3.org/2021/09/publishing-seminar/talk/metadata</a:t>
            </a:r>
            <a:r>
              <a:rPr lang="en-US" sz="3200" dirty="0">
                <a:solidFill>
                  <a:schemeClr val="tx2">
                    <a:lumMod val="75000"/>
                    <a:lumOff val="25000"/>
                  </a:schemeClr>
                </a:solidFill>
              </a:rPr>
              <a:t> </a:t>
            </a:r>
          </a:p>
        </p:txBody>
      </p:sp>
    </p:spTree>
    <p:extLst>
      <p:ext uri="{BB962C8B-B14F-4D97-AF65-F5344CB8AC3E}">
        <p14:creationId xmlns:p14="http://schemas.microsoft.com/office/powerpoint/2010/main" val="358973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9290-9F8B-D444-A3AA-420E117FD615}"/>
              </a:ext>
            </a:extLst>
          </p:cNvPr>
          <p:cNvSpPr>
            <a:spLocks noGrp="1"/>
          </p:cNvSpPr>
          <p:nvPr>
            <p:ph type="title"/>
          </p:nvPr>
        </p:nvSpPr>
        <p:spPr>
          <a:xfrm>
            <a:off x="228601" y="132010"/>
            <a:ext cx="10515600" cy="830997"/>
          </a:xfrm>
        </p:spPr>
        <p:txBody>
          <a:bodyPr/>
          <a:lstStyle/>
          <a:p>
            <a:r>
              <a:rPr lang="en-US" sz="4800" dirty="0"/>
              <a:t>Overview</a:t>
            </a:r>
          </a:p>
        </p:txBody>
      </p:sp>
      <p:sp>
        <p:nvSpPr>
          <p:cNvPr id="3" name="Content Placeholder 2">
            <a:extLst>
              <a:ext uri="{FF2B5EF4-FFF2-40B4-BE49-F238E27FC236}">
                <a16:creationId xmlns:a16="http://schemas.microsoft.com/office/drawing/2014/main" id="{04BB97ED-00D8-6543-94B0-0E97624A9AEE}"/>
              </a:ext>
            </a:extLst>
          </p:cNvPr>
          <p:cNvSpPr>
            <a:spLocks noGrp="1"/>
          </p:cNvSpPr>
          <p:nvPr>
            <p:ph idx="1"/>
          </p:nvPr>
        </p:nvSpPr>
        <p:spPr>
          <a:xfrm>
            <a:off x="228601" y="1011614"/>
            <a:ext cx="11430000" cy="5486400"/>
          </a:xfrm>
        </p:spPr>
        <p:txBody>
          <a:bodyPr/>
          <a:lstStyle/>
          <a:p>
            <a:pPr marL="742950" indent="-742950">
              <a:buFont typeface="+mj-lt"/>
              <a:buAutoNum type="arabicPeriod"/>
            </a:pPr>
            <a:r>
              <a:rPr lang="en-US" sz="3200" dirty="0"/>
              <a:t>Overview of the GCA process itself</a:t>
            </a:r>
          </a:p>
          <a:p>
            <a:pPr marL="742950" indent="-742950">
              <a:buFont typeface="+mj-lt"/>
              <a:buAutoNum type="arabicPeriod"/>
            </a:pPr>
            <a:r>
              <a:rPr lang="en-US" sz="3200" dirty="0"/>
              <a:t>Benefits of certification including keeping publishers up-to-date with the latest requirements and innovations</a:t>
            </a:r>
          </a:p>
          <a:p>
            <a:pPr marL="742950" indent="-742950">
              <a:buFont typeface="+mj-lt"/>
              <a:buAutoNum type="arabicPeriod"/>
            </a:pPr>
            <a:r>
              <a:rPr lang="en-US" sz="3200" dirty="0"/>
              <a:t>Our domestic as well as international clients</a:t>
            </a:r>
          </a:p>
          <a:p>
            <a:pPr marL="742950" indent="-742950">
              <a:buFont typeface="+mj-lt"/>
              <a:buAutoNum type="arabicPeriod"/>
            </a:pPr>
            <a:r>
              <a:rPr lang="en-US" sz="3200" dirty="0"/>
              <a:t>Accessibility becoming standard in purchasing agreements</a:t>
            </a:r>
          </a:p>
          <a:p>
            <a:pPr marL="742950" indent="-742950">
              <a:buFont typeface="+mj-lt"/>
              <a:buAutoNum type="arabicPeriod"/>
            </a:pPr>
            <a:r>
              <a:rPr lang="en-US" sz="3200" dirty="0"/>
              <a:t>Several accessible library projects are underway</a:t>
            </a:r>
          </a:p>
          <a:p>
            <a:pPr marL="742950" indent="-742950">
              <a:buFont typeface="+mj-lt"/>
              <a:buAutoNum type="arabicPeriod"/>
            </a:pPr>
            <a:r>
              <a:rPr lang="en-US" sz="3200" dirty="0"/>
              <a:t>Retailers providing accessibility metadata</a:t>
            </a:r>
          </a:p>
          <a:p>
            <a:pPr marL="742950" indent="-742950">
              <a:buFont typeface="+mj-lt"/>
              <a:buAutoNum type="arabicPeriod"/>
            </a:pPr>
            <a:r>
              <a:rPr lang="en-US" sz="3200"/>
              <a:t>Contact Information</a:t>
            </a:r>
          </a:p>
          <a:p>
            <a:pPr marL="742950" indent="-742950">
              <a:buFont typeface="+mj-lt"/>
              <a:buAutoNum type="arabicPeriod"/>
            </a:pPr>
            <a:r>
              <a:rPr lang="en-US" sz="3200"/>
              <a:t>Useful </a:t>
            </a:r>
            <a:r>
              <a:rPr lang="en-US" sz="3200" dirty="0"/>
              <a:t>Resources</a:t>
            </a:r>
          </a:p>
          <a:p>
            <a:pPr marL="742950" indent="-742950">
              <a:buFont typeface="+mj-lt"/>
              <a:buAutoNum type="arabicPeriod"/>
            </a:pPr>
            <a:endParaRPr lang="en-US" sz="4000" dirty="0"/>
          </a:p>
          <a:p>
            <a:pPr marL="742950" indent="-742950">
              <a:buFont typeface="+mj-lt"/>
              <a:buAutoNum type="arabicPeriod"/>
            </a:pPr>
            <a:endParaRPr lang="en-US" sz="4000" dirty="0"/>
          </a:p>
        </p:txBody>
      </p:sp>
    </p:spTree>
    <p:extLst>
      <p:ext uri="{BB962C8B-B14F-4D97-AF65-F5344CB8AC3E}">
        <p14:creationId xmlns:p14="http://schemas.microsoft.com/office/powerpoint/2010/main" val="251938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1835150" y="387133"/>
            <a:ext cx="7537450" cy="646331"/>
          </a:xfrm>
          <a:prstGeom prst="rect">
            <a:avLst/>
          </a:prstGeom>
          <a:noFill/>
          <a:ln>
            <a:noFill/>
          </a:ln>
        </p:spPr>
        <p:txBody>
          <a:bodyPr spcFirstLastPara="1" vert="horz" wrap="square" lIns="91425" tIns="45700" rIns="91425" bIns="45700" numCol="1" anchor="b" anchorCtr="0" compatLnSpc="1">
            <a:prstTxWarp prst="textNoShape">
              <a:avLst/>
            </a:prstTxWarp>
            <a:spAutoFit/>
          </a:bodyPr>
          <a:lstStyle/>
          <a:p>
            <a:pPr>
              <a:spcBef>
                <a:spcPts val="0"/>
              </a:spcBef>
              <a:spcAft>
                <a:spcPts val="0"/>
              </a:spcAft>
            </a:pPr>
            <a:r>
              <a:rPr lang="en-US" sz="3600"/>
              <a:t>Why Do Accessible Books Matter?</a:t>
            </a:r>
            <a:endParaRPr/>
          </a:p>
        </p:txBody>
      </p:sp>
      <p:sp>
        <p:nvSpPr>
          <p:cNvPr id="87" name="Google Shape;87;p5"/>
          <p:cNvSpPr txBox="1">
            <a:spLocks noGrp="1"/>
          </p:cNvSpPr>
          <p:nvPr>
            <p:ph type="body" idx="1"/>
          </p:nvPr>
        </p:nvSpPr>
        <p:spPr>
          <a:xfrm>
            <a:off x="381000" y="1033463"/>
            <a:ext cx="11353799" cy="5721618"/>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a:spcBef>
                <a:spcPts val="0"/>
              </a:spcBef>
              <a:spcAft>
                <a:spcPts val="0"/>
              </a:spcAft>
              <a:buSzPts val="2240"/>
            </a:pPr>
            <a:r>
              <a:rPr lang="en-US" sz="3200" dirty="0"/>
              <a:t>Over 1 billion people worldwide has a disability or access need</a:t>
            </a:r>
            <a:endParaRPr sz="3200" dirty="0"/>
          </a:p>
          <a:p>
            <a:pPr>
              <a:spcBef>
                <a:spcPts val="800"/>
              </a:spcBef>
              <a:spcAft>
                <a:spcPts val="0"/>
              </a:spcAft>
              <a:buSzPts val="2240"/>
            </a:pPr>
            <a:r>
              <a:rPr lang="en-US" sz="3200" dirty="0"/>
              <a:t>Accessibility is about making sure that </a:t>
            </a:r>
            <a:r>
              <a:rPr lang="en-US" sz="3200" b="1" i="1" dirty="0"/>
              <a:t>everyone </a:t>
            </a:r>
            <a:r>
              <a:rPr lang="en-US" sz="3200" dirty="0"/>
              <a:t>has access to the same book, at the same time, and can consume the entire book and all information contained within.</a:t>
            </a:r>
            <a:endParaRPr sz="3200" dirty="0"/>
          </a:p>
          <a:p>
            <a:pPr>
              <a:spcBef>
                <a:spcPts val="800"/>
              </a:spcBef>
              <a:spcAft>
                <a:spcPts val="0"/>
              </a:spcAft>
              <a:buSzPts val="2240"/>
            </a:pPr>
            <a:r>
              <a:rPr lang="en-US" sz="3200" dirty="0"/>
              <a:t>Everyone at some point will be situationally disabled and will need the affordances provided by an accessible EPUB.</a:t>
            </a:r>
            <a:endParaRPr sz="3200" dirty="0"/>
          </a:p>
          <a:p>
            <a:pPr>
              <a:spcBef>
                <a:spcPts val="800"/>
              </a:spcBef>
              <a:spcAft>
                <a:spcPts val="0"/>
              </a:spcAft>
              <a:buSzPts val="2240"/>
            </a:pPr>
            <a:r>
              <a:rPr lang="en-US" sz="3200" dirty="0">
                <a:ea typeface="MS PGothic"/>
              </a:rPr>
              <a:t>Benetech's Global Certified Accessible initiative helps publishers create truly born accessible EPUBs, "Every book, Every Reader, Every Day".</a:t>
            </a:r>
            <a:endParaRPr sz="3200" dirty="0">
              <a:ea typeface="MS PGothic"/>
            </a:endParaRPr>
          </a:p>
        </p:txBody>
      </p:sp>
    </p:spTree>
    <p:extLst>
      <p:ext uri="{BB962C8B-B14F-4D97-AF65-F5344CB8AC3E}">
        <p14:creationId xmlns:p14="http://schemas.microsoft.com/office/powerpoint/2010/main" val="310985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a:spLocks noGrp="1"/>
          </p:cNvSpPr>
          <p:nvPr>
            <p:ph type="title"/>
          </p:nvPr>
        </p:nvSpPr>
        <p:spPr>
          <a:xfrm>
            <a:off x="1524001" y="1"/>
            <a:ext cx="8340725" cy="1048264"/>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spcBef>
                <a:spcPts val="0"/>
              </a:spcBef>
              <a:spcAft>
                <a:spcPts val="0"/>
              </a:spcAft>
            </a:pPr>
            <a:r>
              <a:rPr lang="en-US" sz="3200" dirty="0"/>
              <a:t>Finding, Buying, Reading Accessible Books</a:t>
            </a:r>
            <a:endParaRPr sz="3200" dirty="0"/>
          </a:p>
        </p:txBody>
      </p:sp>
      <p:sp>
        <p:nvSpPr>
          <p:cNvPr id="96" name="Google Shape;96;p6"/>
          <p:cNvSpPr txBox="1">
            <a:spLocks noGrp="1"/>
          </p:cNvSpPr>
          <p:nvPr>
            <p:ph type="body" idx="1"/>
          </p:nvPr>
        </p:nvSpPr>
        <p:spPr>
          <a:xfrm>
            <a:off x="685800" y="1854199"/>
            <a:ext cx="8153399" cy="3937001"/>
          </a:xfrm>
          <a:prstGeom prst="rect">
            <a:avLst/>
          </a:prstGeom>
          <a:noFill/>
          <a:ln>
            <a:noFill/>
          </a:ln>
        </p:spPr>
        <p:txBody>
          <a:bodyPr spcFirstLastPara="1" vert="horz" wrap="square" lIns="91425" tIns="45700" rIns="91425" bIns="45700" numCol="1" anchor="t" anchorCtr="0" compatLnSpc="1">
            <a:prstTxWarp prst="textNoShape">
              <a:avLst/>
            </a:prstTxWarp>
            <a:normAutofit/>
          </a:bodyPr>
          <a:lstStyle/>
          <a:p>
            <a:pPr>
              <a:spcBef>
                <a:spcPts val="0"/>
              </a:spcBef>
              <a:spcAft>
                <a:spcPts val="0"/>
              </a:spcAft>
              <a:buSzPts val="2880"/>
            </a:pPr>
            <a:r>
              <a:rPr lang="en-US" sz="3600" dirty="0"/>
              <a:t>Very Personal Experience</a:t>
            </a:r>
            <a:endParaRPr dirty="0"/>
          </a:p>
          <a:p>
            <a:pPr>
              <a:spcBef>
                <a:spcPts val="800"/>
              </a:spcBef>
              <a:spcAft>
                <a:spcPts val="0"/>
              </a:spcAft>
              <a:buSzPts val="2880"/>
            </a:pPr>
            <a:r>
              <a:rPr lang="en-US" sz="3600" dirty="0"/>
              <a:t>How can you find these accessible books</a:t>
            </a:r>
            <a:endParaRPr dirty="0"/>
          </a:p>
          <a:p>
            <a:pPr>
              <a:spcBef>
                <a:spcPts val="800"/>
              </a:spcBef>
              <a:spcAft>
                <a:spcPts val="0"/>
              </a:spcAft>
              <a:buSzPts val="2880"/>
            </a:pPr>
            <a:r>
              <a:rPr lang="en-US" sz="3600" dirty="0"/>
              <a:t>Will I be able to read this book with my assistive technology</a:t>
            </a:r>
            <a:endParaRPr dirty="0"/>
          </a:p>
          <a:p>
            <a:pPr indent="-200660">
              <a:spcBef>
                <a:spcPts val="800"/>
              </a:spcBef>
              <a:spcAft>
                <a:spcPts val="0"/>
              </a:spcAft>
              <a:buSzPts val="2240"/>
              <a:buNone/>
            </a:pPr>
            <a:endParaRPr dirty="0"/>
          </a:p>
        </p:txBody>
      </p:sp>
      <p:pic>
        <p:nvPicPr>
          <p:cNvPr id="97" name="Google Shape;97;p6" descr="Magnifying Glass focused on an Accessibility Icon"/>
          <p:cNvPicPr preferRelativeResize="0"/>
          <p:nvPr/>
        </p:nvPicPr>
        <p:blipFill rotWithShape="1">
          <a:blip r:embed="rId3">
            <a:alphaModFix/>
          </a:blip>
          <a:srcRect/>
          <a:stretch/>
        </p:blipFill>
        <p:spPr>
          <a:xfrm>
            <a:off x="8839200" y="1854200"/>
            <a:ext cx="2819400" cy="3149600"/>
          </a:xfrm>
          <a:prstGeom prst="rect">
            <a:avLst/>
          </a:prstGeom>
          <a:noFill/>
          <a:ln>
            <a:noFill/>
          </a:ln>
        </p:spPr>
      </p:pic>
    </p:spTree>
    <p:extLst>
      <p:ext uri="{BB962C8B-B14F-4D97-AF65-F5344CB8AC3E}">
        <p14:creationId xmlns:p14="http://schemas.microsoft.com/office/powerpoint/2010/main" val="299038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7"/>
          <p:cNvSpPr txBox="1">
            <a:spLocks noGrp="1"/>
          </p:cNvSpPr>
          <p:nvPr>
            <p:ph type="title"/>
          </p:nvPr>
        </p:nvSpPr>
        <p:spPr>
          <a:xfrm>
            <a:off x="1835150" y="325577"/>
            <a:ext cx="7537450" cy="707886"/>
          </a:xfrm>
          <a:prstGeom prst="rect">
            <a:avLst/>
          </a:prstGeom>
          <a:noFill/>
          <a:ln>
            <a:noFill/>
          </a:ln>
        </p:spPr>
        <p:txBody>
          <a:bodyPr spcFirstLastPara="1" vert="horz" wrap="square" lIns="91425" tIns="45700" rIns="91425" bIns="45700" numCol="1" anchor="b" anchorCtr="0" compatLnSpc="1">
            <a:prstTxWarp prst="textNoShape">
              <a:avLst/>
            </a:prstTxWarp>
            <a:spAutoFit/>
          </a:bodyPr>
          <a:lstStyle/>
          <a:p>
            <a:pPr>
              <a:spcBef>
                <a:spcPts val="0"/>
              </a:spcBef>
              <a:spcAft>
                <a:spcPts val="0"/>
              </a:spcAft>
            </a:pPr>
            <a:r>
              <a:rPr lang="en-US" sz="4000"/>
              <a:t>GCA Overall Process</a:t>
            </a:r>
            <a:endParaRPr/>
          </a:p>
        </p:txBody>
      </p:sp>
      <p:sp>
        <p:nvSpPr>
          <p:cNvPr id="103" name="Google Shape;103;p7"/>
          <p:cNvSpPr txBox="1">
            <a:spLocks noGrp="1"/>
          </p:cNvSpPr>
          <p:nvPr>
            <p:ph type="body" idx="1"/>
          </p:nvPr>
        </p:nvSpPr>
        <p:spPr>
          <a:xfrm>
            <a:off x="457200" y="1033463"/>
            <a:ext cx="9753600" cy="51816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r>
              <a:rPr lang="en-US" sz="3200" dirty="0"/>
              <a:t>Publisher sends an EPUB</a:t>
            </a:r>
          </a:p>
          <a:p>
            <a:r>
              <a:rPr lang="en-US" sz="3200" dirty="0"/>
              <a:t>Automatic &amp; Manual Checks</a:t>
            </a:r>
          </a:p>
          <a:p>
            <a:r>
              <a:rPr lang="en-US" sz="3200" dirty="0"/>
              <a:t>Detailed Reports given back to Publisher</a:t>
            </a:r>
          </a:p>
          <a:p>
            <a:r>
              <a:rPr lang="en-US" sz="3200" dirty="0"/>
              <a:t>Publisher Remediates EPUB &amp; Pipeline</a:t>
            </a:r>
          </a:p>
          <a:p>
            <a:r>
              <a:rPr lang="en-US" sz="3200" dirty="0"/>
              <a:t>Publisher resubmits EPUB for review </a:t>
            </a:r>
          </a:p>
          <a:p>
            <a:r>
              <a:rPr lang="en-US" sz="3200" dirty="0">
                <a:ea typeface="MS PGothic"/>
              </a:rPr>
              <a:t>Repeat (until passes WCAG-AA &amp; +80% Born Accessible Score) for 3 EPUB files</a:t>
            </a:r>
          </a:p>
          <a:p>
            <a:r>
              <a:rPr lang="en-US" sz="3200" dirty="0"/>
              <a:t>Yearly Spot-checks</a:t>
            </a:r>
          </a:p>
          <a:p>
            <a:r>
              <a:rPr lang="en-US" sz="3200" dirty="0"/>
              <a:t>Quarterly Technical Bulletins</a:t>
            </a:r>
          </a:p>
        </p:txBody>
      </p:sp>
    </p:spTree>
    <p:extLst>
      <p:ext uri="{BB962C8B-B14F-4D97-AF65-F5344CB8AC3E}">
        <p14:creationId xmlns:p14="http://schemas.microsoft.com/office/powerpoint/2010/main" val="177106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8"/>
          <p:cNvSpPr txBox="1">
            <a:spLocks noGrp="1"/>
          </p:cNvSpPr>
          <p:nvPr>
            <p:ph type="title"/>
          </p:nvPr>
        </p:nvSpPr>
        <p:spPr>
          <a:xfrm>
            <a:off x="1835150" y="387133"/>
            <a:ext cx="7537450" cy="646331"/>
          </a:xfrm>
          <a:prstGeom prst="rect">
            <a:avLst/>
          </a:prstGeom>
          <a:noFill/>
          <a:ln>
            <a:noFill/>
          </a:ln>
        </p:spPr>
        <p:txBody>
          <a:bodyPr spcFirstLastPara="1" vert="horz" wrap="square" lIns="91425" tIns="45700" rIns="91425" bIns="45700" numCol="1" anchor="b" anchorCtr="0" compatLnSpc="1">
            <a:prstTxWarp prst="textNoShape">
              <a:avLst/>
            </a:prstTxWarp>
            <a:spAutoFit/>
          </a:bodyPr>
          <a:lstStyle/>
          <a:p>
            <a:pPr>
              <a:spcBef>
                <a:spcPts val="0"/>
              </a:spcBef>
              <a:spcAft>
                <a:spcPts val="0"/>
              </a:spcAft>
            </a:pPr>
            <a:r>
              <a:rPr lang="en-US" sz="3600"/>
              <a:t>GCA Process Review (Workflow)</a:t>
            </a:r>
            <a:endParaRPr/>
          </a:p>
        </p:txBody>
      </p:sp>
      <p:sp>
        <p:nvSpPr>
          <p:cNvPr id="109" name="Google Shape;109;p8"/>
          <p:cNvSpPr txBox="1">
            <a:spLocks noGrp="1"/>
          </p:cNvSpPr>
          <p:nvPr>
            <p:ph type="body" idx="1"/>
          </p:nvPr>
        </p:nvSpPr>
        <p:spPr>
          <a:xfrm>
            <a:off x="685800" y="1295400"/>
            <a:ext cx="9791700" cy="5175468"/>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457200" indent="-457200">
              <a:spcBef>
                <a:spcPts val="0"/>
              </a:spcBef>
              <a:spcAft>
                <a:spcPts val="0"/>
              </a:spcAft>
              <a:buSzPts val="2560"/>
              <a:buFont typeface="Calibri"/>
              <a:buAutoNum type="arabicPeriod"/>
            </a:pPr>
            <a:r>
              <a:rPr lang="en-US" sz="3200" dirty="0"/>
              <a:t>Validate EPUB with </a:t>
            </a:r>
            <a:r>
              <a:rPr lang="en-US" sz="3200" dirty="0" err="1"/>
              <a:t>EPUBCheck</a:t>
            </a:r>
            <a:r>
              <a:rPr lang="en-US" sz="3200" dirty="0"/>
              <a:t> Utility</a:t>
            </a:r>
            <a:endParaRPr dirty="0"/>
          </a:p>
          <a:p>
            <a:pPr marL="457200" indent="-457200">
              <a:spcBef>
                <a:spcPts val="800"/>
              </a:spcBef>
              <a:spcAft>
                <a:spcPts val="0"/>
              </a:spcAft>
              <a:buSzPts val="2560"/>
              <a:buFont typeface="Calibri"/>
              <a:buAutoNum type="arabicPeriod"/>
            </a:pPr>
            <a:r>
              <a:rPr lang="en-US" sz="3200" dirty="0"/>
              <a:t>Quick Review of EPUB using a Reading System</a:t>
            </a:r>
            <a:endParaRPr dirty="0"/>
          </a:p>
          <a:p>
            <a:pPr marL="857250" lvl="1" indent="-457200">
              <a:spcBef>
                <a:spcPts val="800"/>
              </a:spcBef>
              <a:spcAft>
                <a:spcPts val="0"/>
              </a:spcAft>
              <a:buClr>
                <a:schemeClr val="dk1"/>
              </a:buClr>
              <a:buSzPts val="3200"/>
            </a:pPr>
            <a:r>
              <a:rPr lang="en-US" sz="3200" dirty="0"/>
              <a:t>Looking for potential accessibility issues</a:t>
            </a:r>
            <a:endParaRPr dirty="0"/>
          </a:p>
          <a:p>
            <a:pPr marL="457200" indent="-457200">
              <a:spcBef>
                <a:spcPts val="800"/>
              </a:spcBef>
              <a:spcAft>
                <a:spcPts val="0"/>
              </a:spcAft>
              <a:buSzPts val="2560"/>
              <a:buFont typeface="Calibri"/>
              <a:buAutoNum type="arabicPeriod"/>
            </a:pPr>
            <a:r>
              <a:rPr lang="en-US" sz="3200" dirty="0"/>
              <a:t>Validate accessibility with ACE by DAISY</a:t>
            </a:r>
            <a:endParaRPr dirty="0"/>
          </a:p>
          <a:p>
            <a:pPr marL="457200" indent="-457200">
              <a:spcBef>
                <a:spcPts val="800"/>
              </a:spcBef>
              <a:spcAft>
                <a:spcPts val="0"/>
              </a:spcAft>
              <a:buSzPts val="2560"/>
              <a:buFont typeface="Calibri"/>
              <a:buAutoNum type="arabicPeriod"/>
            </a:pPr>
            <a:r>
              <a:rPr lang="en-US" sz="3200" dirty="0"/>
              <a:t>Conformance Checking with SMART</a:t>
            </a:r>
            <a:endParaRPr dirty="0"/>
          </a:p>
          <a:p>
            <a:pPr marL="457200" indent="-457200">
              <a:spcBef>
                <a:spcPts val="800"/>
              </a:spcBef>
              <a:spcAft>
                <a:spcPts val="0"/>
              </a:spcAft>
              <a:buSzPts val="2560"/>
              <a:buFont typeface="Calibri"/>
              <a:buAutoNum type="arabicPeriod"/>
            </a:pPr>
            <a:r>
              <a:rPr lang="en-US" sz="3200" dirty="0"/>
              <a:t>Explore EPUB internal code using Sigil</a:t>
            </a:r>
            <a:endParaRPr dirty="0"/>
          </a:p>
          <a:p>
            <a:pPr marL="457200" indent="-457200">
              <a:spcBef>
                <a:spcPts val="800"/>
              </a:spcBef>
              <a:spcAft>
                <a:spcPts val="0"/>
              </a:spcAft>
              <a:buSzPts val="2560"/>
              <a:buFont typeface="Calibri"/>
              <a:buAutoNum type="arabicPeriod"/>
            </a:pPr>
            <a:r>
              <a:rPr lang="en-US" sz="3200" dirty="0"/>
              <a:t>Check Images with text for proper contrast </a:t>
            </a:r>
            <a:endParaRPr dirty="0"/>
          </a:p>
          <a:p>
            <a:pPr marL="457200" indent="-457200">
              <a:spcBef>
                <a:spcPts val="800"/>
              </a:spcBef>
              <a:spcAft>
                <a:spcPts val="0"/>
              </a:spcAft>
              <a:buSzPts val="2560"/>
              <a:buFont typeface="Calibri"/>
              <a:buAutoNum type="arabicPeriod"/>
            </a:pPr>
            <a:r>
              <a:rPr lang="en-US" sz="3200" dirty="0"/>
              <a:t>Produce Various Reports for Publisher</a:t>
            </a:r>
            <a:endParaRPr dirty="0"/>
          </a:p>
        </p:txBody>
      </p:sp>
    </p:spTree>
    <p:extLst>
      <p:ext uri="{BB962C8B-B14F-4D97-AF65-F5344CB8AC3E}">
        <p14:creationId xmlns:p14="http://schemas.microsoft.com/office/powerpoint/2010/main" val="271083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6BDF-1EEF-8C4E-B034-C4BE6028A186}"/>
              </a:ext>
            </a:extLst>
          </p:cNvPr>
          <p:cNvSpPr>
            <a:spLocks noGrp="1"/>
          </p:cNvSpPr>
          <p:nvPr>
            <p:ph type="title"/>
          </p:nvPr>
        </p:nvSpPr>
        <p:spPr>
          <a:xfrm>
            <a:off x="194553" y="-905528"/>
            <a:ext cx="10702047" cy="1938992"/>
          </a:xfrm>
        </p:spPr>
        <p:txBody>
          <a:bodyPr/>
          <a:lstStyle/>
          <a:p>
            <a:r>
              <a:rPr lang="en-US" sz="6000" dirty="0"/>
              <a:t>Global Certified Accessible Stamp</a:t>
            </a:r>
          </a:p>
        </p:txBody>
      </p:sp>
      <p:pic>
        <p:nvPicPr>
          <p:cNvPr id="7" name="Picture 6" descr="Logo: Global Certified Accessible - Benetech">
            <a:extLst>
              <a:ext uri="{FF2B5EF4-FFF2-40B4-BE49-F238E27FC236}">
                <a16:creationId xmlns:a16="http://schemas.microsoft.com/office/drawing/2014/main" id="{432046E7-FD47-EF46-88CE-A9D01C319213}"/>
              </a:ext>
            </a:extLst>
          </p:cNvPr>
          <p:cNvPicPr>
            <a:picLocks noChangeAspect="1"/>
          </p:cNvPicPr>
          <p:nvPr/>
        </p:nvPicPr>
        <p:blipFill>
          <a:blip r:embed="rId3"/>
          <a:stretch>
            <a:fillRect/>
          </a:stretch>
        </p:blipFill>
        <p:spPr>
          <a:xfrm>
            <a:off x="3421952" y="1295400"/>
            <a:ext cx="5348095" cy="5348095"/>
          </a:xfrm>
          <a:prstGeom prst="rect">
            <a:avLst/>
          </a:prstGeom>
        </p:spPr>
      </p:pic>
    </p:spTree>
    <p:extLst>
      <p:ext uri="{BB962C8B-B14F-4D97-AF65-F5344CB8AC3E}">
        <p14:creationId xmlns:p14="http://schemas.microsoft.com/office/powerpoint/2010/main" val="351614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6BDF-1EEF-8C4E-B034-C4BE6028A186}"/>
              </a:ext>
            </a:extLst>
          </p:cNvPr>
          <p:cNvSpPr>
            <a:spLocks noGrp="1"/>
          </p:cNvSpPr>
          <p:nvPr>
            <p:ph type="title"/>
          </p:nvPr>
        </p:nvSpPr>
        <p:spPr>
          <a:xfrm>
            <a:off x="188647" y="17801"/>
            <a:ext cx="10276153" cy="1015663"/>
          </a:xfrm>
        </p:spPr>
        <p:txBody>
          <a:bodyPr/>
          <a:lstStyle/>
          <a:p>
            <a:r>
              <a:rPr lang="en-US" sz="6000" dirty="0"/>
              <a:t>GCA Certified Publishers</a:t>
            </a:r>
          </a:p>
        </p:txBody>
      </p:sp>
      <p:pic>
        <p:nvPicPr>
          <p:cNvPr id="11" name="Picture 10" descr="Logo: Accessible Publisher - Benetech Certified">
            <a:extLst>
              <a:ext uri="{FF2B5EF4-FFF2-40B4-BE49-F238E27FC236}">
                <a16:creationId xmlns:a16="http://schemas.microsoft.com/office/drawing/2014/main" id="{F9C439A9-FA67-CA4E-9506-FA557317287A}"/>
              </a:ext>
            </a:extLst>
          </p:cNvPr>
          <p:cNvPicPr>
            <a:picLocks noChangeAspect="1"/>
          </p:cNvPicPr>
          <p:nvPr/>
        </p:nvPicPr>
        <p:blipFill>
          <a:blip r:embed="rId3"/>
          <a:stretch>
            <a:fillRect/>
          </a:stretch>
        </p:blipFill>
        <p:spPr>
          <a:xfrm>
            <a:off x="188647" y="1122403"/>
            <a:ext cx="3240353" cy="3240353"/>
          </a:xfrm>
          <a:prstGeom prst="rect">
            <a:avLst/>
          </a:prstGeom>
        </p:spPr>
      </p:pic>
      <p:pic>
        <p:nvPicPr>
          <p:cNvPr id="3" name="Picture 2" descr="ScreenShot of GCA Certified Publishers including: House of Anansi Press, Annick Press, AU Press, ECW, Goose Lane, Guilford Press, Invisible, Jones &amp; Bartlett Learning, Kogan Page, Macmillan Learning and University of Michigan Press">
            <a:extLst>
              <a:ext uri="{FF2B5EF4-FFF2-40B4-BE49-F238E27FC236}">
                <a16:creationId xmlns:a16="http://schemas.microsoft.com/office/drawing/2014/main" id="{D2596F3A-B1ED-C948-B0C9-A98E25463570}"/>
              </a:ext>
            </a:extLst>
          </p:cNvPr>
          <p:cNvPicPr>
            <a:picLocks noChangeAspect="1"/>
          </p:cNvPicPr>
          <p:nvPr/>
        </p:nvPicPr>
        <p:blipFill>
          <a:blip r:embed="rId4"/>
          <a:stretch>
            <a:fillRect/>
          </a:stretch>
        </p:blipFill>
        <p:spPr>
          <a:xfrm>
            <a:off x="4343400" y="1122403"/>
            <a:ext cx="6705600" cy="5154408"/>
          </a:xfrm>
          <a:prstGeom prst="rect">
            <a:avLst/>
          </a:prstGeom>
        </p:spPr>
      </p:pic>
    </p:spTree>
    <p:extLst>
      <p:ext uri="{BB962C8B-B14F-4D97-AF65-F5344CB8AC3E}">
        <p14:creationId xmlns:p14="http://schemas.microsoft.com/office/powerpoint/2010/main" val="298838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6BDF-1EEF-8C4E-B034-C4BE6028A186}"/>
              </a:ext>
            </a:extLst>
          </p:cNvPr>
          <p:cNvSpPr>
            <a:spLocks noGrp="1"/>
          </p:cNvSpPr>
          <p:nvPr>
            <p:ph type="title"/>
          </p:nvPr>
        </p:nvSpPr>
        <p:spPr>
          <a:xfrm>
            <a:off x="414867" y="509589"/>
            <a:ext cx="10049933" cy="523875"/>
          </a:xfrm>
        </p:spPr>
        <p:txBody>
          <a:bodyPr wrap="square" anchor="b">
            <a:normAutofit/>
          </a:bodyPr>
          <a:lstStyle/>
          <a:p>
            <a:r>
              <a:rPr lang="en-US"/>
              <a:t>GCA Vendor Partnerships</a:t>
            </a:r>
          </a:p>
        </p:txBody>
      </p:sp>
      <p:pic>
        <p:nvPicPr>
          <p:cNvPr id="12" name="Picture 11" descr="Logo: Accessible Vendor - Benetech Certified">
            <a:extLst>
              <a:ext uri="{FF2B5EF4-FFF2-40B4-BE49-F238E27FC236}">
                <a16:creationId xmlns:a16="http://schemas.microsoft.com/office/drawing/2014/main" id="{9A51D450-7148-8249-B3D9-D91AE0F2328D}"/>
              </a:ext>
            </a:extLst>
          </p:cNvPr>
          <p:cNvPicPr>
            <a:picLocks noChangeAspect="1"/>
          </p:cNvPicPr>
          <p:nvPr/>
        </p:nvPicPr>
        <p:blipFill>
          <a:blip r:embed="rId3"/>
          <a:stretch>
            <a:fillRect/>
          </a:stretch>
        </p:blipFill>
        <p:spPr>
          <a:xfrm>
            <a:off x="-685800" y="381000"/>
            <a:ext cx="4046706" cy="4046706"/>
          </a:xfrm>
          <a:prstGeom prst="rect">
            <a:avLst/>
          </a:prstGeom>
        </p:spPr>
      </p:pic>
      <p:pic>
        <p:nvPicPr>
          <p:cNvPr id="7" name="Picture 6" descr="Screenshot: GCA Approved Conversion Vendors including: Amnet, Apex, Canadian Electronic Library, codemantra, Lumina Datamatics, Newgen, S4Carlisle, and Westchester Publishing Services">
            <a:extLst>
              <a:ext uri="{FF2B5EF4-FFF2-40B4-BE49-F238E27FC236}">
                <a16:creationId xmlns:a16="http://schemas.microsoft.com/office/drawing/2014/main" id="{D1A6EDD2-8679-E542-86D3-9B598876D12E}"/>
              </a:ext>
            </a:extLst>
          </p:cNvPr>
          <p:cNvPicPr>
            <a:picLocks noChangeAspect="1"/>
          </p:cNvPicPr>
          <p:nvPr/>
        </p:nvPicPr>
        <p:blipFill>
          <a:blip r:embed="rId4"/>
          <a:stretch>
            <a:fillRect/>
          </a:stretch>
        </p:blipFill>
        <p:spPr>
          <a:xfrm>
            <a:off x="3048000" y="2404353"/>
            <a:ext cx="8750300" cy="3352800"/>
          </a:xfrm>
          <a:prstGeom prst="rect">
            <a:avLst/>
          </a:prstGeom>
        </p:spPr>
      </p:pic>
    </p:spTree>
    <p:extLst>
      <p:ext uri="{BB962C8B-B14F-4D97-AF65-F5344CB8AC3E}">
        <p14:creationId xmlns:p14="http://schemas.microsoft.com/office/powerpoint/2010/main" val="27275472"/>
      </p:ext>
    </p:extLst>
  </p:cSld>
  <p:clrMapOvr>
    <a:masterClrMapping/>
  </p:clrMapOvr>
</p:sld>
</file>

<file path=ppt/theme/theme1.xml><?xml version="1.0" encoding="utf-8"?>
<a:theme xmlns:a="http://schemas.openxmlformats.org/drawingml/2006/main" name="OSEP Proj Dir Tech Breakout 2012">
  <a:themeElements>
    <a:clrScheme name="Custom 357">
      <a:dk1>
        <a:sysClr val="windowText" lastClr="000000"/>
      </a:dk1>
      <a:lt1>
        <a:sysClr val="window" lastClr="FFFFFF"/>
      </a:lt1>
      <a:dk2>
        <a:srgbClr val="002251"/>
      </a:dk2>
      <a:lt2>
        <a:srgbClr val="AFB1B4"/>
      </a:lt2>
      <a:accent1>
        <a:srgbClr val="CD3D17"/>
      </a:accent1>
      <a:accent2>
        <a:srgbClr val="FA8512"/>
      </a:accent2>
      <a:accent3>
        <a:srgbClr val="C1D82F"/>
      </a:accent3>
      <a:accent4>
        <a:srgbClr val="55C1DC"/>
      </a:accent4>
      <a:accent5>
        <a:srgbClr val="FFB819"/>
      </a:accent5>
      <a:accent6>
        <a:srgbClr val="695743"/>
      </a:accent6>
      <a:hlink>
        <a:srgbClr val="818E98"/>
      </a:hlink>
      <a:folHlink>
        <a:srgbClr val="EAE2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B819"/>
        </a:solidFill>
        <a:ln>
          <a:noFill/>
        </a:ln>
        <a:effectLst/>
      </a:spPr>
      <a:bodyPr rtlCol="0" anchor="ctr"/>
      <a:lstStyle>
        <a:defPPr algn="ctr">
          <a:defRPr dirty="0" smtClean="0">
            <a:latin typeface="Whitney Bold"/>
            <a:cs typeface="Whitney Bol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975</Words>
  <Application>Microsoft Macintosh PowerPoint</Application>
  <PresentationFormat>Widescreen</PresentationFormat>
  <Paragraphs>137</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Lucida Grande</vt:lpstr>
      <vt:lpstr>Whitney Bold</vt:lpstr>
      <vt:lpstr>Whitney Book</vt:lpstr>
      <vt:lpstr>Whitney Medium</vt:lpstr>
      <vt:lpstr>Whitney Semibold</vt:lpstr>
      <vt:lpstr>OSEP Proj Dir Tech Breakout 2012</vt:lpstr>
      <vt:lpstr>Global Certified Accessible™  Third-party Certification for EPUBs</vt:lpstr>
      <vt:lpstr>Overview</vt:lpstr>
      <vt:lpstr>Why Do Accessible Books Matter?</vt:lpstr>
      <vt:lpstr>Finding, Buying, Reading Accessible Books</vt:lpstr>
      <vt:lpstr>GCA Overall Process</vt:lpstr>
      <vt:lpstr>GCA Process Review (Workflow)</vt:lpstr>
      <vt:lpstr>Global Certified Accessible Stamp</vt:lpstr>
      <vt:lpstr>GCA Certified Publishers</vt:lpstr>
      <vt:lpstr>GCA Vendor Partnerships</vt:lpstr>
      <vt:lpstr>Benefits of Certification</vt:lpstr>
      <vt:lpstr>Domestic &amp; International Partners</vt:lpstr>
      <vt:lpstr>Accessible library Projects</vt:lpstr>
      <vt:lpstr>Retailers Providing Accessibility Metadata</vt:lpstr>
      <vt:lpstr>RedShelf Providing Accessibility Metadata</vt:lpstr>
      <vt:lpstr>VitalSource Providing Accessibility Metadata</vt:lpstr>
      <vt:lpstr>Benetech's Accessible Bookstore - Vitalsource</vt:lpstr>
      <vt:lpstr>Contact Information</vt:lpstr>
      <vt:lpstr>Resources: GCA &amp; Tools</vt:lpstr>
      <vt:lpstr>Resources: Accessibility Metadata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Certified Accessible™  Third-party Certification for EPUBs</dc:title>
  <dc:creator>Charles LaPierre</dc:creator>
  <cp:lastModifiedBy>Charles LaPierre</cp:lastModifiedBy>
  <cp:revision>5</cp:revision>
  <dcterms:created xsi:type="dcterms:W3CDTF">2021-11-17T14:25:57Z</dcterms:created>
  <dcterms:modified xsi:type="dcterms:W3CDTF">2021-11-17T14:40:03Z</dcterms:modified>
</cp:coreProperties>
</file>