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notesSlides/notesSlide2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notesSlides/notesSlide2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4.xml" ContentType="application/vnd.openxmlformats-officedocument.themeOverride+xml"/>
  <Override PartName="/ppt/notesSlides/notesSlide22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5.xml" ContentType="application/vnd.openxmlformats-officedocument.themeOverride+xml"/>
  <Override PartName="/ppt/notesSlides/notesSlide23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6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7.xml" ContentType="application/vnd.openxmlformats-officedocument.themeOverride+xml"/>
  <Override PartName="/ppt/notesSlides/notesSlide24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8.xml" ContentType="application/vnd.openxmlformats-officedocument.themeOverride+xml"/>
  <Override PartName="/ppt/notesSlides/notesSlide25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9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0.xml" ContentType="application/vnd.openxmlformats-officedocument.themeOverride+xml"/>
  <Override PartName="/ppt/notesSlides/notesSlide26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1.xml" ContentType="application/vnd.openxmlformats-officedocument.themeOverride+xml"/>
  <Override PartName="/ppt/notesSlides/notesSlide27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2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3.xml" ContentType="application/vnd.openxmlformats-officedocument.themeOverride+xml"/>
  <Override PartName="/ppt/notesSlides/notesSlide28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4.xml" ContentType="application/vnd.openxmlformats-officedocument.themeOverr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2" r:id="rId2"/>
  </p:sldMasterIdLst>
  <p:notesMasterIdLst>
    <p:notesMasterId r:id="rId39"/>
  </p:notesMasterIdLst>
  <p:sldIdLst>
    <p:sldId id="256" r:id="rId3"/>
    <p:sldId id="257" r:id="rId4"/>
    <p:sldId id="342" r:id="rId5"/>
    <p:sldId id="345" r:id="rId6"/>
    <p:sldId id="346" r:id="rId7"/>
    <p:sldId id="341" r:id="rId8"/>
    <p:sldId id="266" r:id="rId9"/>
    <p:sldId id="279" r:id="rId10"/>
    <p:sldId id="340" r:id="rId11"/>
    <p:sldId id="270" r:id="rId12"/>
    <p:sldId id="271" r:id="rId13"/>
    <p:sldId id="272" r:id="rId14"/>
    <p:sldId id="273" r:id="rId15"/>
    <p:sldId id="274" r:id="rId16"/>
    <p:sldId id="265" r:id="rId17"/>
    <p:sldId id="276" r:id="rId18"/>
    <p:sldId id="278" r:id="rId19"/>
    <p:sldId id="275" r:id="rId20"/>
    <p:sldId id="277" r:id="rId21"/>
    <p:sldId id="347" r:id="rId22"/>
    <p:sldId id="362" r:id="rId23"/>
    <p:sldId id="348" r:id="rId24"/>
    <p:sldId id="350" r:id="rId25"/>
    <p:sldId id="354" r:id="rId26"/>
    <p:sldId id="355" r:id="rId27"/>
    <p:sldId id="353" r:id="rId28"/>
    <p:sldId id="357" r:id="rId29"/>
    <p:sldId id="349" r:id="rId30"/>
    <p:sldId id="358" r:id="rId31"/>
    <p:sldId id="356" r:id="rId32"/>
    <p:sldId id="351" r:id="rId33"/>
    <p:sldId id="359" r:id="rId34"/>
    <p:sldId id="352" r:id="rId35"/>
    <p:sldId id="360" r:id="rId36"/>
    <p:sldId id="361" r:id="rId37"/>
    <p:sldId id="331" r:id="rId3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41" autoAdjust="0"/>
    <p:restoredTop sz="83900" autoAdjust="0"/>
  </p:normalViewPr>
  <p:slideViewPr>
    <p:cSldViewPr snapToGrid="0">
      <p:cViewPr>
        <p:scale>
          <a:sx n="60" d="100"/>
          <a:sy n="60" d="100"/>
        </p:scale>
        <p:origin x="558" y="615"/>
      </p:cViewPr>
      <p:guideLst/>
    </p:cSldViewPr>
  </p:slideViewPr>
  <p:outlineViewPr>
    <p:cViewPr>
      <p:scale>
        <a:sx n="33" d="100"/>
        <a:sy n="33" d="100"/>
      </p:scale>
      <p:origin x="0" y="-788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1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Projects\Library\Stats\2016%20best2\best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3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file:///C:\Projects\KDB\cloud.bf-hdm.de\SHUFFLE-Verbund%20%5b1-032SFTF%5d\AP01\siteimprove\2021-11%20Vorstudie%20Moodle-ILIAS\Moodle_Ilias.V4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oleObject" Target="file:///C:\Projects\KDB\cloud.bf-hdm.de\SHUFFLE-Verbund%20%5b1-032SFTF%5d\AP01\siteimprove\2021-11%20Vorstudie%20Moodle-ILIAS\Moodle_Ilias.V4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4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oleObject" Target="file:///C:\Projects\KDB\cloud.bf-hdm.de\SHUFFLE-Verbund%20%5b1-032SFTF%5d\AP01\siteimprove\2021-11%20Vorstudie%20Moodle-ILIAS\Moodle_Ilias.V4.xlsx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oleObject" Target="file:///C:\Projects\KDB\cloud.bf-hdm.de\SHUFFLE-Verbund%20%5b1-032SFTF%5d\AP01\siteimprove\2021-11%20Vorstudie%20Moodle-ILIAS\Moodle_Ilias.V4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Microsoft_Excel_Worksheet5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Projects\Library\best2\best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1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C:\Projects\KDB\cloud.bf-hdm.de\SHUFFLE-Verbund%20%5b1-032SFTF%5d\AP01\siteimprove\2021-11%20Vorstudie%20Moodle-ILIAS\Moodle_Ilias.V4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C:\Projects\KDB\cloud.bf-hdm.de\SHUFFLE-Verbund%20%5b1-032SFTF%5d\AP01\siteimprove\2021-11%20Vorstudie%20Moodle-ILIAS\Moodle_Ilias.V4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2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file:///C:\Projects\KDB\cloud.bf-hdm.de\SHUFFLE-Verbund%20%5b1-032SFTF%5d\AP01\siteimprove\2021-11%20Vorstudie%20Moodle-ILIAS\Moodle_Ilias.V4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file:///C:\Projects\KDB\cloud.bf-hdm.de\SHUFFLE-Verbund%20%5b1-032SFTF%5d\AP01\siteimprove\2021-11%20Vorstudie%20Moodle-ILIAS\Moodle_Ilias.V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accent5"/>
            </a:solidFill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2"/>
              </a:solidFill>
              <a:ln>
                <a:solidFill>
                  <a:schemeClr val="accent3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6A7-44A3-9D0B-4D1F0BDD4739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solidFill>
                  <a:schemeClr val="tx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6A7-44A3-9D0B-4D1F0BDD473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A6A7-44A3-9D0B-4D1F0BDD47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Gesamt!$B$1:$C$1</c:f>
              <c:strCache>
                <c:ptCount val="2"/>
                <c:pt idx="0">
                  <c:v>Other students</c:v>
                </c:pt>
                <c:pt idx="1">
                  <c:v>Students with study-relevant impairment</c:v>
                </c:pt>
              </c:strCache>
            </c:strRef>
          </c:cat>
          <c:val>
            <c:numRef>
              <c:f>Gesamt!$B$2:$C$2</c:f>
              <c:numCache>
                <c:formatCode>0%</c:formatCode>
                <c:ptCount val="2"/>
                <c:pt idx="0">
                  <c:v>0.89</c:v>
                </c:pt>
                <c:pt idx="1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6A7-44A3-9D0B-4D1F0BDD4739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6350"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800" b="1" i="0" u="none" strike="noStrike" kern="1200" spc="100" baseline="0" noProof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1800" noProof="0" dirty="0"/>
              <a:t>Sample Moodle Course: Distribution of Errors (Categories)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800" b="1" i="0" u="none" strike="noStrike" kern="1200" spc="100" baseline="0" noProof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'Moodle Fehler (Zahlen)'!$AG$187</c:f>
              <c:strCache>
                <c:ptCount val="1"/>
                <c:pt idx="0">
                  <c:v>Automatically detected (author)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chemeClr val="bg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val>
            <c:numRef>
              <c:f>'Moodle Fehler (Zahlen)'!$AG$188:$AG$199</c:f>
              <c:numCache>
                <c:formatCode>General</c:formatCode>
                <c:ptCount val="12"/>
                <c:pt idx="0">
                  <c:v>2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18-4AF1-8FD6-0794CBE53FE0}"/>
            </c:ext>
          </c:extLst>
        </c:ser>
        <c:ser>
          <c:idx val="1"/>
          <c:order val="1"/>
          <c:tx>
            <c:strRef>
              <c:f>'Moodle Fehler (Zahlen)'!$AH$187</c:f>
              <c:strCache>
                <c:ptCount val="1"/>
                <c:pt idx="0">
                  <c:v>Automatically detected (platform)</c:v>
                </c:pt>
              </c:strCache>
            </c:strRef>
          </c:tx>
          <c:spPr>
            <a:gradFill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bg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val>
            <c:numRef>
              <c:f>'Moodle Fehler (Zahlen)'!$AH$188:$AH$199</c:f>
              <c:numCache>
                <c:formatCode>General</c:formatCode>
                <c:ptCount val="12"/>
                <c:pt idx="0">
                  <c:v>18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2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18-4AF1-8FD6-0794CBE53FE0}"/>
            </c:ext>
          </c:extLst>
        </c:ser>
        <c:ser>
          <c:idx val="2"/>
          <c:order val="2"/>
          <c:tx>
            <c:strRef>
              <c:f>'Moodle Fehler (Zahlen)'!$AI$187</c:f>
              <c:strCache>
                <c:ptCount val="1"/>
                <c:pt idx="0">
                  <c:v>Only manually detected (author)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bg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val>
            <c:numRef>
              <c:f>'Moodle Fehler (Zahlen)'!$AI$188:$AI$199</c:f>
              <c:numCache>
                <c:formatCode>General</c:formatCode>
                <c:ptCount val="12"/>
                <c:pt idx="0">
                  <c:v>7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9</c:v>
                </c:pt>
                <c:pt idx="6">
                  <c:v>2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18-4AF1-8FD6-0794CBE53FE0}"/>
            </c:ext>
          </c:extLst>
        </c:ser>
        <c:ser>
          <c:idx val="3"/>
          <c:order val="3"/>
          <c:tx>
            <c:strRef>
              <c:f>'Moodle Fehler (Zahlen)'!$AJ$187</c:f>
              <c:strCache>
                <c:ptCount val="1"/>
                <c:pt idx="0">
                  <c:v>Only manually detected (platform)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val>
            <c:numRef>
              <c:f>'Moodle Fehler (Zahlen)'!$AJ$188:$AJ$199</c:f>
              <c:numCache>
                <c:formatCode>General</c:formatCode>
                <c:ptCount val="12"/>
                <c:pt idx="0">
                  <c:v>5</c:v>
                </c:pt>
                <c:pt idx="1">
                  <c:v>7</c:v>
                </c:pt>
                <c:pt idx="2">
                  <c:v>13</c:v>
                </c:pt>
                <c:pt idx="3">
                  <c:v>5</c:v>
                </c:pt>
                <c:pt idx="4">
                  <c:v>4</c:v>
                </c:pt>
                <c:pt idx="5">
                  <c:v>13</c:v>
                </c:pt>
                <c:pt idx="6">
                  <c:v>0</c:v>
                </c:pt>
                <c:pt idx="7">
                  <c:v>5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618-4AF1-8FD6-0794CBE53F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91348479"/>
        <c:axId val="791349727"/>
      </c:barChart>
      <c:catAx>
        <c:axId val="7913484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91349727"/>
        <c:crosses val="autoZero"/>
        <c:auto val="1"/>
        <c:lblAlgn val="ctr"/>
        <c:lblOffset val="100"/>
        <c:noMultiLvlLbl val="0"/>
      </c:catAx>
      <c:valAx>
        <c:axId val="7913497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91348479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de-DE" sz="1400"/>
              <a:t>Manually detected errors</a:t>
            </a:r>
            <a:r>
              <a:rPr lang="de-DE" sz="1400" baseline="0"/>
              <a:t> (instances)</a:t>
            </a:r>
            <a:endParaRPr lang="de-DE" sz="14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spPr>
            <a:ln w="3175">
              <a:solidFill>
                <a:schemeClr val="bg1"/>
              </a:solidFill>
              <a:prstDash val="solid"/>
            </a:ln>
          </c:spPr>
          <c:dPt>
            <c:idx val="0"/>
            <c:bubble3D val="0"/>
            <c:spPr>
              <a:gradFill>
                <a:gsLst>
                  <a:gs pos="0">
                    <a:schemeClr val="accent2">
                      <a:shade val="7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hade val="7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shade val="7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3175">
                <a:solidFill>
                  <a:schemeClr val="bg1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244-4B8B-8433-F54A58D1CA85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chemeClr val="accent2">
                      <a:tint val="77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tint val="77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tint val="77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3175">
                <a:solidFill>
                  <a:schemeClr val="bg1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244-4B8B-8433-F54A58D1CA85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2244-4B8B-8433-F54A58D1CA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'ILIAS Fehler (Zahlen) (2)'!$C$139:$C$140</c:f>
              <c:strCache>
                <c:ptCount val="2"/>
                <c:pt idx="0">
                  <c:v>Caused by Author </c:v>
                </c:pt>
                <c:pt idx="1">
                  <c:v>Caused by Platform </c:v>
                </c:pt>
              </c:strCache>
            </c:strRef>
          </c:cat>
          <c:val>
            <c:numRef>
              <c:f>'ILIAS Fehler (Zahlen) (2)'!$D$139:$D$140</c:f>
              <c:numCache>
                <c:formatCode>General</c:formatCode>
                <c:ptCount val="2"/>
                <c:pt idx="0">
                  <c:v>1</c:v>
                </c:pt>
                <c:pt idx="1">
                  <c:v>291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244-4B8B-8433-F54A58D1CA8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de-DE" sz="1400"/>
              <a:t>Automatically detected errors (instances)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0">
                    <a:schemeClr val="accent1">
                      <a:shade val="7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hade val="7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shade val="7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solidFill>
                  <a:schemeClr val="bg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F4B-4A7C-8880-DF778C25F7E3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chemeClr val="accent1">
                      <a:tint val="77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tint val="77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tint val="77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F4B-4A7C-8880-DF778C25F7E3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EF4B-4A7C-8880-DF778C25F7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'ILIAS Fehler (Zahlen) (2)'!$C$142:$C$143</c:f>
              <c:strCache>
                <c:ptCount val="2"/>
                <c:pt idx="0">
                  <c:v>Caused by Author </c:v>
                </c:pt>
                <c:pt idx="1">
                  <c:v>Caused by Platform </c:v>
                </c:pt>
              </c:strCache>
            </c:strRef>
          </c:cat>
          <c:val>
            <c:numRef>
              <c:f>'ILIAS Fehler (Zahlen) (2)'!$D$142:$D$143</c:f>
              <c:numCache>
                <c:formatCode>General</c:formatCode>
                <c:ptCount val="2"/>
                <c:pt idx="0">
                  <c:v>0</c:v>
                </c:pt>
                <c:pt idx="1">
                  <c:v>106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F4B-4A7C-8880-DF778C25F7E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de-DE"/>
              <a:t>Sample ILIAS Course:</a:t>
            </a:r>
            <a:r>
              <a:rPr lang="de-DE" baseline="0"/>
              <a:t> </a:t>
            </a:r>
            <a:r>
              <a:rPr lang="de-DE"/>
              <a:t>Distribution of Errors (Instances)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'ILIAS Fehler (Zahlen) (2)'!$D$206</c:f>
              <c:strCache>
                <c:ptCount val="1"/>
                <c:pt idx="0">
                  <c:v>Automatically detected (author)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chemeClr val="bg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val>
            <c:numRef>
              <c:f>'ILIAS Fehler (Zahlen) (2)'!$D$207:$D$218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0D-4A72-BC96-61AD78988F99}"/>
            </c:ext>
          </c:extLst>
        </c:ser>
        <c:ser>
          <c:idx val="1"/>
          <c:order val="1"/>
          <c:tx>
            <c:strRef>
              <c:f>'ILIAS Fehler (Zahlen) (2)'!$E$206</c:f>
              <c:strCache>
                <c:ptCount val="1"/>
                <c:pt idx="0">
                  <c:v>Automatically detected (platform)</c:v>
                </c:pt>
              </c:strCache>
            </c:strRef>
          </c:tx>
          <c:spPr>
            <a:gradFill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bg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val>
            <c:numRef>
              <c:f>'ILIAS Fehler (Zahlen) (2)'!$E$207:$E$218</c:f>
              <c:numCache>
                <c:formatCode>General</c:formatCode>
                <c:ptCount val="12"/>
                <c:pt idx="0">
                  <c:v>54</c:v>
                </c:pt>
                <c:pt idx="1">
                  <c:v>6</c:v>
                </c:pt>
                <c:pt idx="2">
                  <c:v>6</c:v>
                </c:pt>
                <c:pt idx="3">
                  <c:v>0</c:v>
                </c:pt>
                <c:pt idx="4">
                  <c:v>0</c:v>
                </c:pt>
                <c:pt idx="5">
                  <c:v>40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40D-4A72-BC96-61AD78988F99}"/>
            </c:ext>
          </c:extLst>
        </c:ser>
        <c:ser>
          <c:idx val="2"/>
          <c:order val="2"/>
          <c:tx>
            <c:strRef>
              <c:f>'ILIAS Fehler (Zahlen) (2)'!$F$206</c:f>
              <c:strCache>
                <c:ptCount val="1"/>
                <c:pt idx="0">
                  <c:v>Only manually detected (author)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bg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val>
            <c:numRef>
              <c:f>'ILIAS Fehler (Zahlen) (2)'!$F$207:$F$218</c:f>
              <c:numCache>
                <c:formatCode>General</c:formatCode>
                <c:ptCount val="12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40D-4A72-BC96-61AD78988F99}"/>
            </c:ext>
          </c:extLst>
        </c:ser>
        <c:ser>
          <c:idx val="3"/>
          <c:order val="3"/>
          <c:tx>
            <c:strRef>
              <c:f>'ILIAS Fehler (Zahlen) (2)'!$G$206</c:f>
              <c:strCache>
                <c:ptCount val="1"/>
                <c:pt idx="0">
                  <c:v>Only manually detected (platform)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val>
            <c:numRef>
              <c:f>'ILIAS Fehler (Zahlen) (2)'!$G$207:$G$218</c:f>
              <c:numCache>
                <c:formatCode>General</c:formatCode>
                <c:ptCount val="12"/>
                <c:pt idx="0">
                  <c:v>85</c:v>
                </c:pt>
                <c:pt idx="1">
                  <c:v>3</c:v>
                </c:pt>
                <c:pt idx="2">
                  <c:v>1</c:v>
                </c:pt>
                <c:pt idx="3">
                  <c:v>32</c:v>
                </c:pt>
                <c:pt idx="4">
                  <c:v>2</c:v>
                </c:pt>
                <c:pt idx="5">
                  <c:v>62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40D-4A72-BC96-61AD78988F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91348479"/>
        <c:axId val="791349727"/>
      </c:barChart>
      <c:catAx>
        <c:axId val="7913484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91349727"/>
        <c:crosses val="autoZero"/>
        <c:auto val="1"/>
        <c:lblAlgn val="ctr"/>
        <c:lblOffset val="100"/>
        <c:noMultiLvlLbl val="0"/>
      </c:catAx>
      <c:valAx>
        <c:axId val="7913497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91348479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de-DE" sz="1400"/>
              <a:t>Manually detected errors</a:t>
            </a:r>
            <a:r>
              <a:rPr lang="de-DE" sz="1400" baseline="0"/>
              <a:t> (criteria)</a:t>
            </a:r>
            <a:endParaRPr lang="de-DE" sz="14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spPr>
            <a:ln w="3175">
              <a:solidFill>
                <a:schemeClr val="bg1"/>
              </a:solidFill>
              <a:prstDash val="solid"/>
            </a:ln>
          </c:spPr>
          <c:dPt>
            <c:idx val="0"/>
            <c:bubble3D val="0"/>
            <c:spPr>
              <a:gradFill>
                <a:gsLst>
                  <a:gs pos="0">
                    <a:schemeClr val="accent2">
                      <a:shade val="7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hade val="7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shade val="7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3175">
                <a:solidFill>
                  <a:schemeClr val="bg1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0DF-43BB-87EC-B31FA1D61377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chemeClr val="accent2">
                      <a:tint val="77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tint val="77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tint val="77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3175">
                <a:solidFill>
                  <a:schemeClr val="bg1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0DF-43BB-87EC-B31FA1D61377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20DF-43BB-87EC-B31FA1D613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'ILIAS Fehler (Zahlen) (2)'!$AF$139:$AF$140</c:f>
              <c:strCache>
                <c:ptCount val="2"/>
                <c:pt idx="0">
                  <c:v>Caused by Author </c:v>
                </c:pt>
                <c:pt idx="1">
                  <c:v>Caused by Platform </c:v>
                </c:pt>
              </c:strCache>
            </c:strRef>
          </c:cat>
          <c:val>
            <c:numRef>
              <c:f>'ILIAS Fehler (Zahlen) (2)'!$AG$139:$AG$140</c:f>
              <c:numCache>
                <c:formatCode>General</c:formatCode>
                <c:ptCount val="2"/>
                <c:pt idx="0">
                  <c:v>1</c:v>
                </c:pt>
                <c:pt idx="1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0DF-43BB-87EC-B31FA1D6137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de-DE" sz="1400"/>
              <a:t>Automatically detected errors (criteria)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0">
                    <a:schemeClr val="accent1">
                      <a:shade val="7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hade val="7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shade val="7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solidFill>
                  <a:schemeClr val="bg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D9D-403E-AE60-3119767A8FFE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chemeClr val="accent1">
                      <a:tint val="77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tint val="77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tint val="77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D9D-403E-AE60-3119767A8FFE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2D9D-403E-AE60-3119767A8F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'ILIAS Fehler (Zahlen) (2)'!$AF$142:$AF$143</c:f>
              <c:strCache>
                <c:ptCount val="2"/>
                <c:pt idx="0">
                  <c:v>Caused by Author </c:v>
                </c:pt>
                <c:pt idx="1">
                  <c:v>Caused by Platform </c:v>
                </c:pt>
              </c:strCache>
            </c:strRef>
          </c:cat>
          <c:val>
            <c:numRef>
              <c:f>'ILIAS Fehler (Zahlen) (2)'!$AG$142:$AG$143</c:f>
              <c:numCache>
                <c:formatCode>General</c:formatCode>
                <c:ptCount val="2"/>
                <c:pt idx="0">
                  <c:v>0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D9D-403E-AE60-3119767A8FF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de-DE" sz="2000"/>
              <a:t>Sample Moodle Course: Distribution of Errors (Categories)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'ILIAS Fehler (Zahlen) (2)'!$AG$206</c:f>
              <c:strCache>
                <c:ptCount val="1"/>
                <c:pt idx="0">
                  <c:v>Automatically detected (author)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chemeClr val="bg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val>
            <c:numRef>
              <c:f>'ILIAS Fehler (Zahlen) (2)'!$AG$207:$AG$218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E6-4452-9A74-1259214280FC}"/>
            </c:ext>
          </c:extLst>
        </c:ser>
        <c:ser>
          <c:idx val="1"/>
          <c:order val="1"/>
          <c:tx>
            <c:strRef>
              <c:f>'ILIAS Fehler (Zahlen) (2)'!$AH$206</c:f>
              <c:strCache>
                <c:ptCount val="1"/>
                <c:pt idx="0">
                  <c:v>Automatically detected (platform)</c:v>
                </c:pt>
              </c:strCache>
            </c:strRef>
          </c:tx>
          <c:spPr>
            <a:gradFill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bg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val>
            <c:numRef>
              <c:f>'ILIAS Fehler (Zahlen) (2)'!$AH$207:$AH$218</c:f>
              <c:numCache>
                <c:formatCode>General</c:formatCode>
                <c:ptCount val="12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FE6-4452-9A74-1259214280FC}"/>
            </c:ext>
          </c:extLst>
        </c:ser>
        <c:ser>
          <c:idx val="2"/>
          <c:order val="2"/>
          <c:tx>
            <c:strRef>
              <c:f>'ILIAS Fehler (Zahlen) (2)'!$AI$206</c:f>
              <c:strCache>
                <c:ptCount val="1"/>
                <c:pt idx="0">
                  <c:v>Only manually detected (author)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bg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val>
            <c:numRef>
              <c:f>'ILIAS Fehler (Zahlen) (2)'!$AI$207:$AI$218</c:f>
              <c:numCache>
                <c:formatCode>General</c:formatCode>
                <c:ptCount val="12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FE6-4452-9A74-1259214280FC}"/>
            </c:ext>
          </c:extLst>
        </c:ser>
        <c:ser>
          <c:idx val="3"/>
          <c:order val="3"/>
          <c:tx>
            <c:strRef>
              <c:f>'ILIAS Fehler (Zahlen) (2)'!$AJ$206</c:f>
              <c:strCache>
                <c:ptCount val="1"/>
                <c:pt idx="0">
                  <c:v>Only manually detected (platform)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val>
            <c:numRef>
              <c:f>'ILIAS Fehler (Zahlen) (2)'!$AJ$207:$AJ$218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FE6-4452-9A74-1259214280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91348479"/>
        <c:axId val="791349727"/>
      </c:barChart>
      <c:catAx>
        <c:axId val="7913484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91349727"/>
        <c:crosses val="autoZero"/>
        <c:auto val="1"/>
        <c:lblAlgn val="ctr"/>
        <c:lblOffset val="100"/>
        <c:noMultiLvlLbl val="0"/>
      </c:catAx>
      <c:valAx>
        <c:axId val="791349727"/>
        <c:scaling>
          <c:orientation val="minMax"/>
          <c:max val="3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91348479"/>
        <c:crosses val="autoZero"/>
        <c:crossBetween val="between"/>
        <c:majorUnit val="1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C28-495B-B33C-A995D4C3E24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C28-495B-B33C-A995D4C3E24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C28-495B-B33C-A995D4C3E24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C28-495B-B33C-A995D4C3E24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C28-495B-B33C-A995D4C3E24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C28-495B-B33C-A995D4C3E24E}"/>
              </c:ext>
            </c:extLst>
          </c:dPt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EC28-495B-B33C-A995D4C3E24E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EC28-495B-B33C-A995D4C3E24E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EC28-495B-B33C-A995D4C3E2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Beeinträchtigungen!$A$3:$A$8</c:f>
              <c:strCache>
                <c:ptCount val="6"/>
                <c:pt idx="0">
                  <c:v>Mental </c:v>
                </c:pt>
                <c:pt idx="1">
                  <c:v>Chronically somatic </c:v>
                </c:pt>
                <c:pt idx="2">
                  <c:v>Motion and sensory perception</c:v>
                </c:pt>
                <c:pt idx="3">
                  <c:v>Dylexia, dyscalcula, etc.</c:v>
                </c:pt>
                <c:pt idx="4">
                  <c:v>Other impairment</c:v>
                </c:pt>
                <c:pt idx="5">
                  <c:v>Multiple impairments of equal degree</c:v>
                </c:pt>
              </c:strCache>
            </c:strRef>
          </c:cat>
          <c:val>
            <c:numRef>
              <c:f>Beeinträchtigungen!$B$3:$B$8</c:f>
              <c:numCache>
                <c:formatCode>0%</c:formatCode>
                <c:ptCount val="6"/>
                <c:pt idx="0">
                  <c:v>0.53</c:v>
                </c:pt>
                <c:pt idx="1">
                  <c:v>0.2</c:v>
                </c:pt>
                <c:pt idx="2">
                  <c:v>0.1</c:v>
                </c:pt>
                <c:pt idx="3">
                  <c:v>0.04</c:v>
                </c:pt>
                <c:pt idx="4">
                  <c:v>0.06</c:v>
                </c:pt>
                <c:pt idx="5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C28-495B-B33C-A995D4C3E24E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2400" b="1" i="0" u="none" strike="noStrike" kern="1200" spc="100" baseline="0" noProof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2400" noProof="0" dirty="0"/>
              <a:t>Overall detectable errors</a:t>
            </a:r>
            <a:r>
              <a:rPr lang="en-US" sz="2400" baseline="0" noProof="0" dirty="0"/>
              <a:t> by criteria</a:t>
            </a:r>
            <a:endParaRPr lang="en-US" sz="2400" noProof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400" b="1" i="0" u="none" strike="noStrike" kern="1200" spc="100" baseline="0" noProof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spPr>
            <a:ln w="3175">
              <a:solidFill>
                <a:schemeClr val="bg1"/>
              </a:solidFill>
              <a:prstDash val="solid"/>
            </a:ln>
          </c:spPr>
          <c:dPt>
            <c:idx val="0"/>
            <c:bubble3D val="0"/>
            <c:spPr>
              <a:gradFill>
                <a:gsLst>
                  <a:gs pos="0">
                    <a:schemeClr val="accent2">
                      <a:shade val="7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hade val="7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shade val="7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3175">
                <a:solidFill>
                  <a:schemeClr val="bg1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EA1-4F85-85A2-11F399B73A8C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chemeClr val="accent2">
                      <a:tint val="77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tint val="77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tint val="77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3175">
                <a:solidFill>
                  <a:schemeClr val="bg1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EA1-4F85-85A2-11F399B73A8C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6EA1-4F85-85A2-11F399B73A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'ILIAS Fehler (Zahlen) (2)'!$AF$156:$AF$157</c:f>
              <c:strCache>
                <c:ptCount val="2"/>
                <c:pt idx="0">
                  <c:v>Automatically detectable</c:v>
                </c:pt>
                <c:pt idx="1">
                  <c:v>Only manually detectable</c:v>
                </c:pt>
              </c:strCache>
            </c:strRef>
          </c:cat>
          <c:val>
            <c:numRef>
              <c:f>'ILIAS Fehler (Zahlen) (2)'!$AG$156:$AG$157</c:f>
              <c:numCache>
                <c:formatCode>General</c:formatCode>
                <c:ptCount val="2"/>
                <c:pt idx="0">
                  <c:v>23</c:v>
                </c:pt>
                <c:pt idx="1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EA1-4F85-85A2-11F399B73A8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2800" b="1" i="0" u="none" strike="noStrike" kern="1200" spc="100" baseline="0" noProof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2800" b="1" i="0" baseline="0" noProof="0" dirty="0">
                <a:effectLst>
                  <a:outerShdw blurRad="50800" dist="38100" dir="5400000" algn="t" rotWithShape="0">
                    <a:srgbClr val="000000">
                      <a:alpha val="40000"/>
                    </a:srgbClr>
                  </a:outerShdw>
                </a:effectLst>
              </a:rPr>
              <a:t>Any Online Course: Overall Detectable Errors (Categories)</a:t>
            </a:r>
            <a:endParaRPr lang="en-US" sz="2800" noProof="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800" b="1" i="0" u="none" strike="noStrike" kern="1200" spc="100" baseline="0" noProof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'Moodle Fehler (Zahlen)'!$C$156</c:f>
              <c:strCache>
                <c:ptCount val="1"/>
                <c:pt idx="0">
                  <c:v>Automatically detectable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chemeClr val="bg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'Moodle Fehler (Zahlen)'!$A$157:$A$168</c:f>
              <c:strCache>
                <c:ptCount val="12"/>
                <c:pt idx="0">
                  <c:v>(1) Structure &amp; semantics </c:v>
                </c:pt>
                <c:pt idx="1">
                  <c:v>(2) Navigation &amp; orientation </c:v>
                </c:pt>
                <c:pt idx="2">
                  <c:v>(3) Keyboard input</c:v>
                </c:pt>
                <c:pt idx="3">
                  <c:v>(4) Text alternatives </c:v>
                </c:pt>
                <c:pt idx="4">
                  <c:v>(5) Videos: Captions &amp; AD</c:v>
                </c:pt>
                <c:pt idx="5">
                  <c:v>(6) Colors &amp; text design</c:v>
                </c:pt>
                <c:pt idx="6">
                  <c:v>(7) Animations et al.</c:v>
                </c:pt>
                <c:pt idx="7">
                  <c:v>(8) Support for form input</c:v>
                </c:pt>
                <c:pt idx="8">
                  <c:v>(9) Touch, hand &amp; finger operation</c:v>
                </c:pt>
                <c:pt idx="9">
                  <c:v>(10) Comm. by text, audio &amp; video</c:v>
                </c:pt>
                <c:pt idx="10">
                  <c:v>(11) Support, doc. &amp; gen. content</c:v>
                </c:pt>
                <c:pt idx="11">
                  <c:v>(12) Personalisation</c:v>
                </c:pt>
              </c:strCache>
            </c:strRef>
          </c:cat>
          <c:val>
            <c:numRef>
              <c:f>'Moodle Fehler (Zahlen)'!$C$157:$C$168</c:f>
              <c:numCache>
                <c:formatCode>General</c:formatCode>
                <c:ptCount val="12"/>
                <c:pt idx="0">
                  <c:v>4</c:v>
                </c:pt>
                <c:pt idx="1">
                  <c:v>2</c:v>
                </c:pt>
                <c:pt idx="2">
                  <c:v>2</c:v>
                </c:pt>
                <c:pt idx="3">
                  <c:v>1</c:v>
                </c:pt>
                <c:pt idx="4">
                  <c:v>4</c:v>
                </c:pt>
                <c:pt idx="5">
                  <c:v>6</c:v>
                </c:pt>
                <c:pt idx="6">
                  <c:v>2</c:v>
                </c:pt>
                <c:pt idx="7">
                  <c:v>1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0A-4498-ACDC-66046D9F3F60}"/>
            </c:ext>
          </c:extLst>
        </c:ser>
        <c:ser>
          <c:idx val="3"/>
          <c:order val="1"/>
          <c:tx>
            <c:strRef>
              <c:f>'Moodle Fehler (Zahlen)'!$E$156</c:f>
              <c:strCache>
                <c:ptCount val="1"/>
                <c:pt idx="0">
                  <c:v>Only manually detectable</c:v>
                </c:pt>
              </c:strCache>
            </c:strRef>
          </c:tx>
          <c:spPr>
            <a:gradFill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bg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'Moodle Fehler (Zahlen)'!$A$157:$A$168</c:f>
              <c:strCache>
                <c:ptCount val="12"/>
                <c:pt idx="0">
                  <c:v>(1) Structure &amp; semantics </c:v>
                </c:pt>
                <c:pt idx="1">
                  <c:v>(2) Navigation &amp; orientation </c:v>
                </c:pt>
                <c:pt idx="2">
                  <c:v>(3) Keyboard input</c:v>
                </c:pt>
                <c:pt idx="3">
                  <c:v>(4) Text alternatives </c:v>
                </c:pt>
                <c:pt idx="4">
                  <c:v>(5) Videos: Captions &amp; AD</c:v>
                </c:pt>
                <c:pt idx="5">
                  <c:v>(6) Colors &amp; text design</c:v>
                </c:pt>
                <c:pt idx="6">
                  <c:v>(7) Animations et al.</c:v>
                </c:pt>
                <c:pt idx="7">
                  <c:v>(8) Support for form input</c:v>
                </c:pt>
                <c:pt idx="8">
                  <c:v>(9) Touch, hand &amp; finger operation</c:v>
                </c:pt>
                <c:pt idx="9">
                  <c:v>(10) Comm. by text, audio &amp; video</c:v>
                </c:pt>
                <c:pt idx="10">
                  <c:v>(11) Support, doc. &amp; gen. content</c:v>
                </c:pt>
                <c:pt idx="11">
                  <c:v>(12) Personalisation</c:v>
                </c:pt>
              </c:strCache>
            </c:strRef>
          </c:cat>
          <c:val>
            <c:numRef>
              <c:f>'Moodle Fehler (Zahlen)'!$E$157:$E$168</c:f>
              <c:numCache>
                <c:formatCode>General</c:formatCode>
                <c:ptCount val="12"/>
                <c:pt idx="0">
                  <c:v>3</c:v>
                </c:pt>
                <c:pt idx="1">
                  <c:v>6</c:v>
                </c:pt>
                <c:pt idx="2">
                  <c:v>6</c:v>
                </c:pt>
                <c:pt idx="3">
                  <c:v>0</c:v>
                </c:pt>
                <c:pt idx="4">
                  <c:v>10</c:v>
                </c:pt>
                <c:pt idx="5">
                  <c:v>3</c:v>
                </c:pt>
                <c:pt idx="6">
                  <c:v>2</c:v>
                </c:pt>
                <c:pt idx="7">
                  <c:v>4</c:v>
                </c:pt>
                <c:pt idx="8">
                  <c:v>4</c:v>
                </c:pt>
                <c:pt idx="9">
                  <c:v>16</c:v>
                </c:pt>
                <c:pt idx="10">
                  <c:v>11</c:v>
                </c:pt>
                <c:pt idx="1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D0A-4498-ACDC-66046D9F3F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91348479"/>
        <c:axId val="791349727"/>
      </c:barChart>
      <c:catAx>
        <c:axId val="7913484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91349727"/>
        <c:crosses val="autoZero"/>
        <c:auto val="1"/>
        <c:lblAlgn val="ctr"/>
        <c:lblOffset val="100"/>
        <c:noMultiLvlLbl val="0"/>
      </c:catAx>
      <c:valAx>
        <c:axId val="7913497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91348479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de-DE" sz="1600"/>
              <a:t>Manually detected errors</a:t>
            </a:r>
            <a:r>
              <a:rPr lang="de-DE" sz="1600" baseline="0"/>
              <a:t> (instances)</a:t>
            </a:r>
            <a:endParaRPr lang="de-DE" sz="1600"/>
          </a:p>
        </c:rich>
      </c:tx>
      <c:layout>
        <c:manualLayout>
          <c:xMode val="edge"/>
          <c:yMode val="edge"/>
          <c:x val="0.17180894000263186"/>
          <c:y val="8.745181255931976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spPr>
            <a:ln w="3175">
              <a:solidFill>
                <a:schemeClr val="bg1"/>
              </a:solidFill>
              <a:prstDash val="solid"/>
            </a:ln>
          </c:spPr>
          <c:dPt>
            <c:idx val="0"/>
            <c:bubble3D val="0"/>
            <c:spPr>
              <a:gradFill>
                <a:gsLst>
                  <a:gs pos="0">
                    <a:schemeClr val="accent2">
                      <a:shade val="7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hade val="7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shade val="7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3175">
                <a:solidFill>
                  <a:schemeClr val="bg1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2C2-42CD-86D9-49A3FEA570A7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chemeClr val="accent2">
                      <a:tint val="77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tint val="77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tint val="77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3175">
                <a:solidFill>
                  <a:schemeClr val="bg1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2C2-42CD-86D9-49A3FEA570A7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92C2-42CD-86D9-49A3FEA570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'Moodle Fehler (Zahlen)'!$C$140:$C$141</c:f>
              <c:strCache>
                <c:ptCount val="2"/>
                <c:pt idx="0">
                  <c:v>Caused by Author </c:v>
                </c:pt>
                <c:pt idx="1">
                  <c:v>Caused by Platform </c:v>
                </c:pt>
              </c:strCache>
            </c:strRef>
          </c:cat>
          <c:val>
            <c:numRef>
              <c:f>'Moodle Fehler (Zahlen)'!$D$140:$D$141</c:f>
              <c:numCache>
                <c:formatCode>General</c:formatCode>
                <c:ptCount val="2"/>
                <c:pt idx="0">
                  <c:v>29</c:v>
                </c:pt>
                <c:pt idx="1">
                  <c:v>303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2C2-42CD-86D9-49A3FEA570A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de-DE" sz="1600"/>
              <a:t>Automatically detected errors (instances)</a:t>
            </a:r>
          </a:p>
        </c:rich>
      </c:tx>
      <c:layout>
        <c:manualLayout>
          <c:xMode val="edge"/>
          <c:yMode val="edge"/>
          <c:x val="0.13787126942367808"/>
          <c:y val="1.76508645101572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0">
                    <a:schemeClr val="accent1">
                      <a:shade val="7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hade val="7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shade val="7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solidFill>
                  <a:schemeClr val="bg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C08-4BEB-A75B-1C935BAB0018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chemeClr val="accent1">
                      <a:tint val="77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tint val="77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tint val="77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C08-4BEB-A75B-1C935BAB0018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2C08-4BEB-A75B-1C935BAB00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'Moodle Fehler (Zahlen)'!$C$143:$C$144</c:f>
              <c:strCache>
                <c:ptCount val="2"/>
                <c:pt idx="0">
                  <c:v>Caused by Author </c:v>
                </c:pt>
                <c:pt idx="1">
                  <c:v>Caused by Platform </c:v>
                </c:pt>
              </c:strCache>
            </c:strRef>
          </c:cat>
          <c:val>
            <c:numRef>
              <c:f>'Moodle Fehler (Zahlen)'!$D$143:$D$144</c:f>
              <c:numCache>
                <c:formatCode>General</c:formatCode>
                <c:ptCount val="2"/>
                <c:pt idx="0">
                  <c:v>4</c:v>
                </c:pt>
                <c:pt idx="1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C08-4BEB-A75B-1C935BAB001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800" b="1" i="0" u="none" strike="noStrike" kern="1200" spc="100" baseline="0" noProof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1800" noProof="0" dirty="0"/>
              <a:t>Sample Moodle Course: Distribution of Errors (Instances)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800" b="1" i="0" u="none" strike="noStrike" kern="1200" spc="100" baseline="0" noProof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'Moodle Fehler (Zahlen)'!$D$187</c:f>
              <c:strCache>
                <c:ptCount val="1"/>
                <c:pt idx="0">
                  <c:v>Automatically detected (author)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chemeClr val="bg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val>
            <c:numRef>
              <c:f>'Moodle Fehler (Zahlen)'!$D$188:$D$199</c:f>
              <c:numCache>
                <c:formatCode>General</c:formatCode>
                <c:ptCount val="12"/>
                <c:pt idx="0">
                  <c:v>2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EB-4A44-ACC4-A7C283130660}"/>
            </c:ext>
          </c:extLst>
        </c:ser>
        <c:ser>
          <c:idx val="1"/>
          <c:order val="1"/>
          <c:tx>
            <c:strRef>
              <c:f>'Moodle Fehler (Zahlen)'!$E$187</c:f>
              <c:strCache>
                <c:ptCount val="1"/>
                <c:pt idx="0">
                  <c:v>Automatically detected (platform)</c:v>
                </c:pt>
              </c:strCache>
            </c:strRef>
          </c:tx>
          <c:spPr>
            <a:gradFill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bg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val>
            <c:numRef>
              <c:f>'Moodle Fehler (Zahlen)'!$E$188:$E$199</c:f>
              <c:numCache>
                <c:formatCode>General</c:formatCode>
                <c:ptCount val="12"/>
                <c:pt idx="0">
                  <c:v>51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DEB-4A44-ACC4-A7C283130660}"/>
            </c:ext>
          </c:extLst>
        </c:ser>
        <c:ser>
          <c:idx val="2"/>
          <c:order val="2"/>
          <c:tx>
            <c:strRef>
              <c:f>'Moodle Fehler (Zahlen)'!$F$187</c:f>
              <c:strCache>
                <c:ptCount val="1"/>
                <c:pt idx="0">
                  <c:v>Only manually detected (author)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bg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val>
            <c:numRef>
              <c:f>'Moodle Fehler (Zahlen)'!$F$188:$F$199</c:f>
              <c:numCache>
                <c:formatCode>General</c:formatCode>
                <c:ptCount val="12"/>
                <c:pt idx="0">
                  <c:v>7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17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DEB-4A44-ACC4-A7C283130660}"/>
            </c:ext>
          </c:extLst>
        </c:ser>
        <c:ser>
          <c:idx val="3"/>
          <c:order val="3"/>
          <c:tx>
            <c:strRef>
              <c:f>'Moodle Fehler (Zahlen)'!$G$187</c:f>
              <c:strCache>
                <c:ptCount val="1"/>
                <c:pt idx="0">
                  <c:v>Only manually detected (platform)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val>
            <c:numRef>
              <c:f>'Moodle Fehler (Zahlen)'!$G$188:$G$199</c:f>
              <c:numCache>
                <c:formatCode>General</c:formatCode>
                <c:ptCount val="12"/>
                <c:pt idx="0">
                  <c:v>189</c:v>
                </c:pt>
                <c:pt idx="1">
                  <c:v>6</c:v>
                </c:pt>
                <c:pt idx="2">
                  <c:v>12</c:v>
                </c:pt>
                <c:pt idx="3">
                  <c:v>20</c:v>
                </c:pt>
                <c:pt idx="4">
                  <c:v>2</c:v>
                </c:pt>
                <c:pt idx="5">
                  <c:v>15</c:v>
                </c:pt>
                <c:pt idx="6">
                  <c:v>0</c:v>
                </c:pt>
                <c:pt idx="7">
                  <c:v>5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DEB-4A44-ACC4-A7C2831306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91348479"/>
        <c:axId val="791349727"/>
      </c:barChart>
      <c:catAx>
        <c:axId val="7913484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91349727"/>
        <c:crosses val="autoZero"/>
        <c:auto val="1"/>
        <c:lblAlgn val="ctr"/>
        <c:lblOffset val="100"/>
        <c:noMultiLvlLbl val="0"/>
      </c:catAx>
      <c:valAx>
        <c:axId val="7913497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91348479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de-DE" sz="1400"/>
              <a:t>Manually detected errors</a:t>
            </a:r>
            <a:r>
              <a:rPr lang="de-DE" sz="1400" baseline="0"/>
              <a:t> (criteria)</a:t>
            </a:r>
            <a:endParaRPr lang="de-DE" sz="14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spPr>
            <a:ln w="3175">
              <a:solidFill>
                <a:schemeClr val="bg1"/>
              </a:solidFill>
              <a:prstDash val="solid"/>
            </a:ln>
          </c:spPr>
          <c:dPt>
            <c:idx val="0"/>
            <c:bubble3D val="0"/>
            <c:spPr>
              <a:gradFill>
                <a:gsLst>
                  <a:gs pos="0">
                    <a:schemeClr val="accent2">
                      <a:shade val="7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hade val="7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shade val="7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3175">
                <a:solidFill>
                  <a:schemeClr val="bg1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26B-427E-B821-D4D71BD39D98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chemeClr val="accent2">
                      <a:tint val="77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tint val="77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tint val="77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3175">
                <a:solidFill>
                  <a:schemeClr val="bg1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26B-427E-B821-D4D71BD39D98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D26B-427E-B821-D4D71BD39D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'Moodle Fehler (Zahlen)'!$AF$140:$AF$141</c:f>
              <c:strCache>
                <c:ptCount val="2"/>
                <c:pt idx="0">
                  <c:v>Caused by Author </c:v>
                </c:pt>
                <c:pt idx="1">
                  <c:v>Caused by Platform </c:v>
                </c:pt>
              </c:strCache>
            </c:strRef>
          </c:cat>
          <c:val>
            <c:numRef>
              <c:f>'Moodle Fehler (Zahlen)'!$AG$140:$AG$141</c:f>
              <c:numCache>
                <c:formatCode>General</c:formatCode>
                <c:ptCount val="2"/>
                <c:pt idx="0">
                  <c:v>7</c:v>
                </c:pt>
                <c:pt idx="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26B-427E-B821-D4D71BD39D9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de-DE" sz="1400"/>
              <a:t>Automatically detected errors (criteria)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0">
                    <a:schemeClr val="accent1">
                      <a:shade val="7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hade val="7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shade val="7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solidFill>
                  <a:schemeClr val="bg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336-48DD-B25A-9CCB925BDE1E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chemeClr val="accent1">
                      <a:tint val="77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tint val="77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tint val="77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336-48DD-B25A-9CCB925BDE1E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0336-48DD-B25A-9CCB925BDE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'Moodle Fehler (Zahlen)'!$AF$143:$AF$144</c:f>
              <c:strCache>
                <c:ptCount val="2"/>
                <c:pt idx="0">
                  <c:v>Caused by Author </c:v>
                </c:pt>
                <c:pt idx="1">
                  <c:v>Caused by Platform</c:v>
                </c:pt>
              </c:strCache>
            </c:strRef>
          </c:cat>
          <c:val>
            <c:numRef>
              <c:f>'Moodle Fehler (Zahlen)'!$AG$143:$AG$144</c:f>
              <c:numCache>
                <c:formatCode>General</c:formatCode>
                <c:ptCount val="2"/>
                <c:pt idx="0">
                  <c:v>2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336-48DD-B25A-9CCB925BDE1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5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6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9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304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304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304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04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04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2AEF65-FBDD-4F89-BB32-504D1196AADD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59DEEB-1E15-4117-84D4-3D66B3C61A33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SHUFFLE </a:t>
          </a:r>
          <a:br>
            <a:rPr lang="en-US"/>
          </a:br>
          <a:r>
            <a:rPr lang="en-US"/>
            <a:t>= “Higher Education Initiative Digital Accessibility for All”</a:t>
          </a:r>
        </a:p>
      </dgm:t>
    </dgm:pt>
    <dgm:pt modelId="{CB38CC81-96CF-40DC-8150-C42339907762}" type="parTrans" cxnId="{6DAC4DEE-906E-4E0E-AB9A-456ADC94E381}">
      <dgm:prSet/>
      <dgm:spPr/>
      <dgm:t>
        <a:bodyPr/>
        <a:lstStyle/>
        <a:p>
          <a:endParaRPr lang="en-US"/>
        </a:p>
      </dgm:t>
    </dgm:pt>
    <dgm:pt modelId="{FED5B5C8-8501-4AFB-B40A-8030CB01D451}" type="sibTrans" cxnId="{6DAC4DEE-906E-4E0E-AB9A-456ADC94E381}">
      <dgm:prSet/>
      <dgm:spPr/>
      <dgm:t>
        <a:bodyPr/>
        <a:lstStyle/>
        <a:p>
          <a:endParaRPr lang="en-US"/>
        </a:p>
      </dgm:t>
    </dgm:pt>
    <dgm:pt modelId="{9F5B3971-003D-4D8E-97B0-3CEF17F3AC10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Development and evaluation of digital accessibility measures in HE</a:t>
          </a:r>
        </a:p>
      </dgm:t>
    </dgm:pt>
    <dgm:pt modelId="{BABF03C8-E063-46C2-BFB2-BB96CADFA8BF}" type="parTrans" cxnId="{D172FCE5-0460-4394-B464-7CF7A3671B4A}">
      <dgm:prSet/>
      <dgm:spPr/>
      <dgm:t>
        <a:bodyPr/>
        <a:lstStyle/>
        <a:p>
          <a:endParaRPr lang="en-US"/>
        </a:p>
      </dgm:t>
    </dgm:pt>
    <dgm:pt modelId="{F5BD75ED-6255-4F99-9E53-FF72559E0EF4}" type="sibTrans" cxnId="{D172FCE5-0460-4394-B464-7CF7A3671B4A}">
      <dgm:prSet/>
      <dgm:spPr/>
      <dgm:t>
        <a:bodyPr/>
        <a:lstStyle/>
        <a:p>
          <a:endParaRPr lang="en-US"/>
        </a:p>
      </dgm:t>
    </dgm:pt>
    <dgm:pt modelId="{B1D642DB-54AC-4223-A401-9C712109217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Aug 2021 – July 2024</a:t>
          </a:r>
        </a:p>
      </dgm:t>
    </dgm:pt>
    <dgm:pt modelId="{20DC4A92-1059-401E-990D-4CD8DF802721}" type="parTrans" cxnId="{AED016BD-4286-47D7-8B86-FADEDDC175FD}">
      <dgm:prSet/>
      <dgm:spPr/>
      <dgm:t>
        <a:bodyPr/>
        <a:lstStyle/>
        <a:p>
          <a:endParaRPr lang="en-US"/>
        </a:p>
      </dgm:t>
    </dgm:pt>
    <dgm:pt modelId="{DA21A3E7-6B5D-4B0F-927B-399D4135EAF7}" type="sibTrans" cxnId="{AED016BD-4286-47D7-8B86-FADEDDC175FD}">
      <dgm:prSet/>
      <dgm:spPr/>
      <dgm:t>
        <a:bodyPr/>
        <a:lstStyle/>
        <a:p>
          <a:endParaRPr lang="en-US"/>
        </a:p>
      </dgm:t>
    </dgm:pt>
    <dgm:pt modelId="{5D07D8D9-C2C7-4AF3-8E02-A3E35EB43423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Cooperation partners</a:t>
          </a:r>
        </a:p>
      </dgm:t>
    </dgm:pt>
    <dgm:pt modelId="{DBAF7C19-B674-4207-B268-6BA6DAF1639E}" type="parTrans" cxnId="{E989DBCB-3806-417D-B030-04A6A6FB8889}">
      <dgm:prSet/>
      <dgm:spPr/>
      <dgm:t>
        <a:bodyPr/>
        <a:lstStyle/>
        <a:p>
          <a:endParaRPr lang="en-US"/>
        </a:p>
      </dgm:t>
    </dgm:pt>
    <dgm:pt modelId="{2AE9EFA6-626B-4D96-B260-651DD12F81E6}" type="sibTrans" cxnId="{E989DBCB-3806-417D-B030-04A6A6FB8889}">
      <dgm:prSet/>
      <dgm:spPr/>
      <dgm:t>
        <a:bodyPr/>
        <a:lstStyle/>
        <a:p>
          <a:endParaRPr lang="en-US"/>
        </a:p>
      </dgm:t>
    </dgm:pt>
    <dgm:pt modelId="{75A87161-0598-43DD-87D8-D4F58AE982B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Stuttgart Media University</a:t>
          </a:r>
        </a:p>
      </dgm:t>
    </dgm:pt>
    <dgm:pt modelId="{08E52477-2BDA-421A-8B1E-6A01A7D24D52}" type="parTrans" cxnId="{8C5B0F79-8560-4DD4-AB5F-E36F03E45BEF}">
      <dgm:prSet/>
      <dgm:spPr/>
      <dgm:t>
        <a:bodyPr/>
        <a:lstStyle/>
        <a:p>
          <a:endParaRPr lang="en-US"/>
        </a:p>
      </dgm:t>
    </dgm:pt>
    <dgm:pt modelId="{DCED766E-95ED-4594-90D3-458B6499F797}" type="sibTrans" cxnId="{8C5B0F79-8560-4DD4-AB5F-E36F03E45BEF}">
      <dgm:prSet/>
      <dgm:spPr/>
      <dgm:t>
        <a:bodyPr/>
        <a:lstStyle/>
        <a:p>
          <a:endParaRPr lang="en-US"/>
        </a:p>
      </dgm:t>
    </dgm:pt>
    <dgm:pt modelId="{91F42798-9F47-44DB-B024-C58C8FB827C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Bielefeld 	University </a:t>
          </a:r>
        </a:p>
      </dgm:t>
    </dgm:pt>
    <dgm:pt modelId="{08BD85ED-F0F7-40E1-8AAA-AC8AECB90450}" type="parTrans" cxnId="{ED750BFA-C089-4C33-A7F0-720036DE6AC6}">
      <dgm:prSet/>
      <dgm:spPr/>
      <dgm:t>
        <a:bodyPr/>
        <a:lstStyle/>
        <a:p>
          <a:endParaRPr lang="en-US"/>
        </a:p>
      </dgm:t>
    </dgm:pt>
    <dgm:pt modelId="{91E1C9DA-5585-46F4-93D2-5D008CDC6636}" type="sibTrans" cxnId="{ED750BFA-C089-4C33-A7F0-720036DE6AC6}">
      <dgm:prSet/>
      <dgm:spPr/>
      <dgm:t>
        <a:bodyPr/>
        <a:lstStyle/>
        <a:p>
          <a:endParaRPr lang="en-US"/>
        </a:p>
      </dgm:t>
    </dgm:pt>
    <dgm:pt modelId="{2F706AF5-A974-4A5F-A329-84712B594D8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Heidelberg University of Education</a:t>
          </a:r>
        </a:p>
      </dgm:t>
    </dgm:pt>
    <dgm:pt modelId="{2E4687CA-375F-4DE5-88A0-A6F91A964C61}" type="parTrans" cxnId="{78106D51-5233-4084-B48F-C239680E5593}">
      <dgm:prSet/>
      <dgm:spPr/>
      <dgm:t>
        <a:bodyPr/>
        <a:lstStyle/>
        <a:p>
          <a:endParaRPr lang="en-US"/>
        </a:p>
      </dgm:t>
    </dgm:pt>
    <dgm:pt modelId="{40DAF268-4424-45CC-BA01-FFFD6BF7626B}" type="sibTrans" cxnId="{78106D51-5233-4084-B48F-C239680E5593}">
      <dgm:prSet/>
      <dgm:spPr/>
      <dgm:t>
        <a:bodyPr/>
        <a:lstStyle/>
        <a:p>
          <a:endParaRPr lang="en-US"/>
        </a:p>
      </dgm:t>
    </dgm:pt>
    <dgm:pt modelId="{EEDCF342-3DEB-458E-B7DB-846E3ADFC0B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Freiburg University of Education</a:t>
          </a:r>
        </a:p>
      </dgm:t>
    </dgm:pt>
    <dgm:pt modelId="{672555F7-F70A-4766-A9FC-28F8E06A290A}" type="parTrans" cxnId="{606956C1-AD95-4068-BA6E-D67BADE64BE6}">
      <dgm:prSet/>
      <dgm:spPr/>
      <dgm:t>
        <a:bodyPr/>
        <a:lstStyle/>
        <a:p>
          <a:endParaRPr lang="en-US"/>
        </a:p>
      </dgm:t>
    </dgm:pt>
    <dgm:pt modelId="{94B89F73-1D10-4AB0-BE6F-60127201815E}" type="sibTrans" cxnId="{606956C1-AD95-4068-BA6E-D67BADE64BE6}">
      <dgm:prSet/>
      <dgm:spPr/>
      <dgm:t>
        <a:bodyPr/>
        <a:lstStyle/>
        <a:p>
          <a:endParaRPr lang="en-US"/>
        </a:p>
      </dgm:t>
    </dgm:pt>
    <dgm:pt modelId="{F523CC99-DAD2-4C2D-B78E-172FAD55C886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Funding from “Stiftung Innovation in der Hochschullehre”</a:t>
          </a:r>
        </a:p>
      </dgm:t>
    </dgm:pt>
    <dgm:pt modelId="{E91199A2-C3AA-4628-91BA-2BD5263EC68C}" type="parTrans" cxnId="{93270126-E944-462E-8409-48730BD6B206}">
      <dgm:prSet/>
      <dgm:spPr/>
      <dgm:t>
        <a:bodyPr/>
        <a:lstStyle/>
        <a:p>
          <a:endParaRPr lang="en-US"/>
        </a:p>
      </dgm:t>
    </dgm:pt>
    <dgm:pt modelId="{9DC70CAE-C3B3-4DD9-A8C5-1C8C43AD5E7F}" type="sibTrans" cxnId="{93270126-E944-462E-8409-48730BD6B206}">
      <dgm:prSet/>
      <dgm:spPr/>
      <dgm:t>
        <a:bodyPr/>
        <a:lstStyle/>
        <a:p>
          <a:endParaRPr lang="en-US"/>
        </a:p>
      </dgm:t>
    </dgm:pt>
    <dgm:pt modelId="{3011C092-B3DA-4504-BD8D-8449EDEBCB2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3 Mill. €, 11 FTE</a:t>
          </a:r>
        </a:p>
      </dgm:t>
    </dgm:pt>
    <dgm:pt modelId="{7152B3D3-BB51-4B84-BB88-E2EA2167BE7B}" type="parTrans" cxnId="{57892DB2-8F96-4989-8422-388489EBC1F7}">
      <dgm:prSet/>
      <dgm:spPr/>
      <dgm:t>
        <a:bodyPr/>
        <a:lstStyle/>
        <a:p>
          <a:endParaRPr lang="en-US"/>
        </a:p>
      </dgm:t>
    </dgm:pt>
    <dgm:pt modelId="{4F4975DC-54DF-4D6B-AE38-EDBBC363760E}" type="sibTrans" cxnId="{57892DB2-8F96-4989-8422-388489EBC1F7}">
      <dgm:prSet/>
      <dgm:spPr/>
      <dgm:t>
        <a:bodyPr/>
        <a:lstStyle/>
        <a:p>
          <a:endParaRPr lang="en-US"/>
        </a:p>
      </dgm:t>
    </dgm:pt>
    <dgm:pt modelId="{39DF22C3-0778-4068-9C13-D59D2EC263CE}" type="pres">
      <dgm:prSet presAssocID="{792AEF65-FBDD-4F89-BB32-504D1196AADD}" presName="root" presStyleCnt="0">
        <dgm:presLayoutVars>
          <dgm:dir/>
          <dgm:resizeHandles val="exact"/>
        </dgm:presLayoutVars>
      </dgm:prSet>
      <dgm:spPr/>
    </dgm:pt>
    <dgm:pt modelId="{5854A553-BB6C-4C65-A6D0-1691D1D00B38}" type="pres">
      <dgm:prSet presAssocID="{1759DEEB-1E15-4117-84D4-3D66B3C61A33}" presName="compNode" presStyleCnt="0"/>
      <dgm:spPr/>
    </dgm:pt>
    <dgm:pt modelId="{6B44BDB8-CBE9-424F-B32E-45AEC2ACA7B0}" type="pres">
      <dgm:prSet presAssocID="{1759DEEB-1E15-4117-84D4-3D66B3C61A3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lassenzimmer"/>
        </a:ext>
      </dgm:extLst>
    </dgm:pt>
    <dgm:pt modelId="{4FC7AB44-93BE-4A3A-B8FE-F468F008F664}" type="pres">
      <dgm:prSet presAssocID="{1759DEEB-1E15-4117-84D4-3D66B3C61A33}" presName="iconSpace" presStyleCnt="0"/>
      <dgm:spPr/>
    </dgm:pt>
    <dgm:pt modelId="{6E38F248-EF87-4FBC-91BC-267AC5C4EE59}" type="pres">
      <dgm:prSet presAssocID="{1759DEEB-1E15-4117-84D4-3D66B3C61A33}" presName="parTx" presStyleLbl="revTx" presStyleIdx="0" presStyleCnt="8">
        <dgm:presLayoutVars>
          <dgm:chMax val="0"/>
          <dgm:chPref val="0"/>
        </dgm:presLayoutVars>
      </dgm:prSet>
      <dgm:spPr/>
    </dgm:pt>
    <dgm:pt modelId="{E5D304FF-5C9F-4B4B-A5B7-551155D70AAE}" type="pres">
      <dgm:prSet presAssocID="{1759DEEB-1E15-4117-84D4-3D66B3C61A33}" presName="txSpace" presStyleCnt="0"/>
      <dgm:spPr/>
    </dgm:pt>
    <dgm:pt modelId="{D2DFE373-F772-4321-B3D9-BC400562388C}" type="pres">
      <dgm:prSet presAssocID="{1759DEEB-1E15-4117-84D4-3D66B3C61A33}" presName="desTx" presStyleLbl="revTx" presStyleIdx="1" presStyleCnt="8">
        <dgm:presLayoutVars/>
      </dgm:prSet>
      <dgm:spPr/>
    </dgm:pt>
    <dgm:pt modelId="{0666263A-D683-4B68-B51E-62E976558544}" type="pres">
      <dgm:prSet presAssocID="{FED5B5C8-8501-4AFB-B40A-8030CB01D451}" presName="sibTrans" presStyleCnt="0"/>
      <dgm:spPr/>
    </dgm:pt>
    <dgm:pt modelId="{E8A610CF-4629-4DB5-8031-88B54E94A6AA}" type="pres">
      <dgm:prSet presAssocID="{9F5B3971-003D-4D8E-97B0-3CEF17F3AC10}" presName="compNode" presStyleCnt="0"/>
      <dgm:spPr/>
    </dgm:pt>
    <dgm:pt modelId="{55C1F992-015F-4ED5-A838-34EB04CE9569}" type="pres">
      <dgm:prSet presAssocID="{9F5B3971-003D-4D8E-97B0-3CEF17F3AC1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870936DE-7329-4559-86B1-D527755F91F6}" type="pres">
      <dgm:prSet presAssocID="{9F5B3971-003D-4D8E-97B0-3CEF17F3AC10}" presName="iconSpace" presStyleCnt="0"/>
      <dgm:spPr/>
    </dgm:pt>
    <dgm:pt modelId="{1EC4B6BD-C9B9-437A-A78E-940310B90581}" type="pres">
      <dgm:prSet presAssocID="{9F5B3971-003D-4D8E-97B0-3CEF17F3AC10}" presName="parTx" presStyleLbl="revTx" presStyleIdx="2" presStyleCnt="8">
        <dgm:presLayoutVars>
          <dgm:chMax val="0"/>
          <dgm:chPref val="0"/>
        </dgm:presLayoutVars>
      </dgm:prSet>
      <dgm:spPr/>
    </dgm:pt>
    <dgm:pt modelId="{1127D5E1-5206-4588-9C28-66ABBB76396C}" type="pres">
      <dgm:prSet presAssocID="{9F5B3971-003D-4D8E-97B0-3CEF17F3AC10}" presName="txSpace" presStyleCnt="0"/>
      <dgm:spPr/>
    </dgm:pt>
    <dgm:pt modelId="{66FE737F-EF62-4D20-A95E-429E09DA776C}" type="pres">
      <dgm:prSet presAssocID="{9F5B3971-003D-4D8E-97B0-3CEF17F3AC10}" presName="desTx" presStyleLbl="revTx" presStyleIdx="3" presStyleCnt="8">
        <dgm:presLayoutVars/>
      </dgm:prSet>
      <dgm:spPr/>
    </dgm:pt>
    <dgm:pt modelId="{32BAF2D8-D134-48B4-B8A9-0239C662BA01}" type="pres">
      <dgm:prSet presAssocID="{F5BD75ED-6255-4F99-9E53-FF72559E0EF4}" presName="sibTrans" presStyleCnt="0"/>
      <dgm:spPr/>
    </dgm:pt>
    <dgm:pt modelId="{80DA9950-21B5-43D3-9F14-EFFA94303005}" type="pres">
      <dgm:prSet presAssocID="{5D07D8D9-C2C7-4AF3-8E02-A3E35EB43423}" presName="compNode" presStyleCnt="0"/>
      <dgm:spPr/>
    </dgm:pt>
    <dgm:pt modelId="{1C6630A8-6245-4D32-B5E1-22E3BB706D40}" type="pres">
      <dgm:prSet presAssocID="{5D07D8D9-C2C7-4AF3-8E02-A3E35EB4342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ücher"/>
        </a:ext>
      </dgm:extLst>
    </dgm:pt>
    <dgm:pt modelId="{77C94E31-C3F1-484B-8F6E-6A6526A35211}" type="pres">
      <dgm:prSet presAssocID="{5D07D8D9-C2C7-4AF3-8E02-A3E35EB43423}" presName="iconSpace" presStyleCnt="0"/>
      <dgm:spPr/>
    </dgm:pt>
    <dgm:pt modelId="{0BC025BD-36B6-4F99-B249-9B061E308388}" type="pres">
      <dgm:prSet presAssocID="{5D07D8D9-C2C7-4AF3-8E02-A3E35EB43423}" presName="parTx" presStyleLbl="revTx" presStyleIdx="4" presStyleCnt="8">
        <dgm:presLayoutVars>
          <dgm:chMax val="0"/>
          <dgm:chPref val="0"/>
        </dgm:presLayoutVars>
      </dgm:prSet>
      <dgm:spPr/>
    </dgm:pt>
    <dgm:pt modelId="{F19F0BB8-15C2-42B8-B7E8-F7C81C418FFE}" type="pres">
      <dgm:prSet presAssocID="{5D07D8D9-C2C7-4AF3-8E02-A3E35EB43423}" presName="txSpace" presStyleCnt="0"/>
      <dgm:spPr/>
    </dgm:pt>
    <dgm:pt modelId="{ADFDBEB9-CF11-4463-AD9C-8AF025D36934}" type="pres">
      <dgm:prSet presAssocID="{5D07D8D9-C2C7-4AF3-8E02-A3E35EB43423}" presName="desTx" presStyleLbl="revTx" presStyleIdx="5" presStyleCnt="8">
        <dgm:presLayoutVars/>
      </dgm:prSet>
      <dgm:spPr/>
    </dgm:pt>
    <dgm:pt modelId="{810EF566-67C9-4E19-B7BF-D2CA81D26948}" type="pres">
      <dgm:prSet presAssocID="{2AE9EFA6-626B-4D96-B260-651DD12F81E6}" presName="sibTrans" presStyleCnt="0"/>
      <dgm:spPr/>
    </dgm:pt>
    <dgm:pt modelId="{BF262EE2-F471-4BCC-B2CA-CE338964FAF2}" type="pres">
      <dgm:prSet presAssocID="{F523CC99-DAD2-4C2D-B78E-172FAD55C886}" presName="compNode" presStyleCnt="0"/>
      <dgm:spPr/>
    </dgm:pt>
    <dgm:pt modelId="{2263202E-C2B9-42FC-B62B-BA2190EA9259}" type="pres">
      <dgm:prSet presAssocID="{F523CC99-DAD2-4C2D-B78E-172FAD55C88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95DE19C1-D79D-4925-9B0A-3F0CE1FDAA55}" type="pres">
      <dgm:prSet presAssocID="{F523CC99-DAD2-4C2D-B78E-172FAD55C886}" presName="iconSpace" presStyleCnt="0"/>
      <dgm:spPr/>
    </dgm:pt>
    <dgm:pt modelId="{50CAAA0D-A0B6-46D3-9A44-97CEDB010FC7}" type="pres">
      <dgm:prSet presAssocID="{F523CC99-DAD2-4C2D-B78E-172FAD55C886}" presName="parTx" presStyleLbl="revTx" presStyleIdx="6" presStyleCnt="8">
        <dgm:presLayoutVars>
          <dgm:chMax val="0"/>
          <dgm:chPref val="0"/>
        </dgm:presLayoutVars>
      </dgm:prSet>
      <dgm:spPr/>
    </dgm:pt>
    <dgm:pt modelId="{F511DCA9-28F7-4FAD-9AA5-7EF02B478ABB}" type="pres">
      <dgm:prSet presAssocID="{F523CC99-DAD2-4C2D-B78E-172FAD55C886}" presName="txSpace" presStyleCnt="0"/>
      <dgm:spPr/>
    </dgm:pt>
    <dgm:pt modelId="{D14AA863-9785-43E7-AEC8-43A749BDCCE0}" type="pres">
      <dgm:prSet presAssocID="{F523CC99-DAD2-4C2D-B78E-172FAD55C886}" presName="desTx" presStyleLbl="revTx" presStyleIdx="7" presStyleCnt="8">
        <dgm:presLayoutVars/>
      </dgm:prSet>
      <dgm:spPr/>
    </dgm:pt>
  </dgm:ptLst>
  <dgm:cxnLst>
    <dgm:cxn modelId="{B9BE4D07-383B-495B-B480-A2EE55CF18FC}" type="presOf" srcId="{B1D642DB-54AC-4223-A401-9C7121092174}" destId="{66FE737F-EF62-4D20-A95E-429E09DA776C}" srcOrd="0" destOrd="0" presId="urn:microsoft.com/office/officeart/2018/2/layout/IconLabelDescriptionList"/>
    <dgm:cxn modelId="{1D3E0C0A-52F5-4B58-BC5C-9E4B019BFF09}" type="presOf" srcId="{9F5B3971-003D-4D8E-97B0-3CEF17F3AC10}" destId="{1EC4B6BD-C9B9-437A-A78E-940310B90581}" srcOrd="0" destOrd="0" presId="urn:microsoft.com/office/officeart/2018/2/layout/IconLabelDescriptionList"/>
    <dgm:cxn modelId="{8A4AE712-6BC4-4EE6-834C-5A28EC7B0248}" type="presOf" srcId="{91F42798-9F47-44DB-B024-C58C8FB827C4}" destId="{ADFDBEB9-CF11-4463-AD9C-8AF025D36934}" srcOrd="0" destOrd="1" presId="urn:microsoft.com/office/officeart/2018/2/layout/IconLabelDescriptionList"/>
    <dgm:cxn modelId="{337F811E-BEE1-4F42-8797-C832E148E2FD}" type="presOf" srcId="{EEDCF342-3DEB-458E-B7DB-846E3ADFC0B8}" destId="{ADFDBEB9-CF11-4463-AD9C-8AF025D36934}" srcOrd="0" destOrd="3" presId="urn:microsoft.com/office/officeart/2018/2/layout/IconLabelDescriptionList"/>
    <dgm:cxn modelId="{D65AB21E-440F-4BD6-A4D9-F1DEB2262B55}" type="presOf" srcId="{5D07D8D9-C2C7-4AF3-8E02-A3E35EB43423}" destId="{0BC025BD-36B6-4F99-B249-9B061E308388}" srcOrd="0" destOrd="0" presId="urn:microsoft.com/office/officeart/2018/2/layout/IconLabelDescriptionList"/>
    <dgm:cxn modelId="{93270126-E944-462E-8409-48730BD6B206}" srcId="{792AEF65-FBDD-4F89-BB32-504D1196AADD}" destId="{F523CC99-DAD2-4C2D-B78E-172FAD55C886}" srcOrd="3" destOrd="0" parTransId="{E91199A2-C3AA-4628-91BA-2BD5263EC68C}" sibTransId="{9DC70CAE-C3B3-4DD9-A8C5-1C8C43AD5E7F}"/>
    <dgm:cxn modelId="{0FB9DE31-0079-46BC-886B-2D604566EFE4}" type="presOf" srcId="{F523CC99-DAD2-4C2D-B78E-172FAD55C886}" destId="{50CAAA0D-A0B6-46D3-9A44-97CEDB010FC7}" srcOrd="0" destOrd="0" presId="urn:microsoft.com/office/officeart/2018/2/layout/IconLabelDescriptionList"/>
    <dgm:cxn modelId="{FCE3C54E-E4CA-489F-B908-43254121E140}" type="presOf" srcId="{75A87161-0598-43DD-87D8-D4F58AE982BD}" destId="{ADFDBEB9-CF11-4463-AD9C-8AF025D36934}" srcOrd="0" destOrd="0" presId="urn:microsoft.com/office/officeart/2018/2/layout/IconLabelDescriptionList"/>
    <dgm:cxn modelId="{78106D51-5233-4084-B48F-C239680E5593}" srcId="{5D07D8D9-C2C7-4AF3-8E02-A3E35EB43423}" destId="{2F706AF5-A974-4A5F-A329-84712B594D87}" srcOrd="2" destOrd="0" parTransId="{2E4687CA-375F-4DE5-88A0-A6F91A964C61}" sibTransId="{40DAF268-4424-45CC-BA01-FFFD6BF7626B}"/>
    <dgm:cxn modelId="{8C5B0F79-8560-4DD4-AB5F-E36F03E45BEF}" srcId="{5D07D8D9-C2C7-4AF3-8E02-A3E35EB43423}" destId="{75A87161-0598-43DD-87D8-D4F58AE982BD}" srcOrd="0" destOrd="0" parTransId="{08E52477-2BDA-421A-8B1E-6A01A7D24D52}" sibTransId="{DCED766E-95ED-4594-90D3-458B6499F797}"/>
    <dgm:cxn modelId="{6F2A9E91-BE9F-422A-B71B-EAF5A336DA56}" type="presOf" srcId="{792AEF65-FBDD-4F89-BB32-504D1196AADD}" destId="{39DF22C3-0778-4068-9C13-D59D2EC263CE}" srcOrd="0" destOrd="0" presId="urn:microsoft.com/office/officeart/2018/2/layout/IconLabelDescriptionList"/>
    <dgm:cxn modelId="{DF3D4996-F098-4445-8AFC-EB73F8724F8E}" type="presOf" srcId="{2F706AF5-A974-4A5F-A329-84712B594D87}" destId="{ADFDBEB9-CF11-4463-AD9C-8AF025D36934}" srcOrd="0" destOrd="2" presId="urn:microsoft.com/office/officeart/2018/2/layout/IconLabelDescriptionList"/>
    <dgm:cxn modelId="{57892DB2-8F96-4989-8422-388489EBC1F7}" srcId="{F523CC99-DAD2-4C2D-B78E-172FAD55C886}" destId="{3011C092-B3DA-4504-BD8D-8449EDEBCB24}" srcOrd="0" destOrd="0" parTransId="{7152B3D3-BB51-4B84-BB88-E2EA2167BE7B}" sibTransId="{4F4975DC-54DF-4D6B-AE38-EDBBC363760E}"/>
    <dgm:cxn modelId="{AED016BD-4286-47D7-8B86-FADEDDC175FD}" srcId="{9F5B3971-003D-4D8E-97B0-3CEF17F3AC10}" destId="{B1D642DB-54AC-4223-A401-9C7121092174}" srcOrd="0" destOrd="0" parTransId="{20DC4A92-1059-401E-990D-4CD8DF802721}" sibTransId="{DA21A3E7-6B5D-4B0F-927B-399D4135EAF7}"/>
    <dgm:cxn modelId="{606956C1-AD95-4068-BA6E-D67BADE64BE6}" srcId="{5D07D8D9-C2C7-4AF3-8E02-A3E35EB43423}" destId="{EEDCF342-3DEB-458E-B7DB-846E3ADFC0B8}" srcOrd="3" destOrd="0" parTransId="{672555F7-F70A-4766-A9FC-28F8E06A290A}" sibTransId="{94B89F73-1D10-4AB0-BE6F-60127201815E}"/>
    <dgm:cxn modelId="{C5993ACA-D8AD-4038-8E92-B494D1A59A4B}" type="presOf" srcId="{3011C092-B3DA-4504-BD8D-8449EDEBCB24}" destId="{D14AA863-9785-43E7-AEC8-43A749BDCCE0}" srcOrd="0" destOrd="0" presId="urn:microsoft.com/office/officeart/2018/2/layout/IconLabelDescriptionList"/>
    <dgm:cxn modelId="{E989DBCB-3806-417D-B030-04A6A6FB8889}" srcId="{792AEF65-FBDD-4F89-BB32-504D1196AADD}" destId="{5D07D8D9-C2C7-4AF3-8E02-A3E35EB43423}" srcOrd="2" destOrd="0" parTransId="{DBAF7C19-B674-4207-B268-6BA6DAF1639E}" sibTransId="{2AE9EFA6-626B-4D96-B260-651DD12F81E6}"/>
    <dgm:cxn modelId="{AAF04DCC-F29C-4C5D-9B18-F231E46912AB}" type="presOf" srcId="{1759DEEB-1E15-4117-84D4-3D66B3C61A33}" destId="{6E38F248-EF87-4FBC-91BC-267AC5C4EE59}" srcOrd="0" destOrd="0" presId="urn:microsoft.com/office/officeart/2018/2/layout/IconLabelDescriptionList"/>
    <dgm:cxn modelId="{D172FCE5-0460-4394-B464-7CF7A3671B4A}" srcId="{792AEF65-FBDD-4F89-BB32-504D1196AADD}" destId="{9F5B3971-003D-4D8E-97B0-3CEF17F3AC10}" srcOrd="1" destOrd="0" parTransId="{BABF03C8-E063-46C2-BFB2-BB96CADFA8BF}" sibTransId="{F5BD75ED-6255-4F99-9E53-FF72559E0EF4}"/>
    <dgm:cxn modelId="{6DAC4DEE-906E-4E0E-AB9A-456ADC94E381}" srcId="{792AEF65-FBDD-4F89-BB32-504D1196AADD}" destId="{1759DEEB-1E15-4117-84D4-3D66B3C61A33}" srcOrd="0" destOrd="0" parTransId="{CB38CC81-96CF-40DC-8150-C42339907762}" sibTransId="{FED5B5C8-8501-4AFB-B40A-8030CB01D451}"/>
    <dgm:cxn modelId="{ED750BFA-C089-4C33-A7F0-720036DE6AC6}" srcId="{5D07D8D9-C2C7-4AF3-8E02-A3E35EB43423}" destId="{91F42798-9F47-44DB-B024-C58C8FB827C4}" srcOrd="1" destOrd="0" parTransId="{08BD85ED-F0F7-40E1-8AAA-AC8AECB90450}" sibTransId="{91E1C9DA-5585-46F4-93D2-5D008CDC6636}"/>
    <dgm:cxn modelId="{7190242B-B81E-4D5D-8FA2-545A89516896}" type="presParOf" srcId="{39DF22C3-0778-4068-9C13-D59D2EC263CE}" destId="{5854A553-BB6C-4C65-A6D0-1691D1D00B38}" srcOrd="0" destOrd="0" presId="urn:microsoft.com/office/officeart/2018/2/layout/IconLabelDescriptionList"/>
    <dgm:cxn modelId="{DCE074A6-6145-4C6A-8E06-AD27319E9A2C}" type="presParOf" srcId="{5854A553-BB6C-4C65-A6D0-1691D1D00B38}" destId="{6B44BDB8-CBE9-424F-B32E-45AEC2ACA7B0}" srcOrd="0" destOrd="0" presId="urn:microsoft.com/office/officeart/2018/2/layout/IconLabelDescriptionList"/>
    <dgm:cxn modelId="{B120C195-7C32-4A2F-8BA1-04AB203DE06A}" type="presParOf" srcId="{5854A553-BB6C-4C65-A6D0-1691D1D00B38}" destId="{4FC7AB44-93BE-4A3A-B8FE-F468F008F664}" srcOrd="1" destOrd="0" presId="urn:microsoft.com/office/officeart/2018/2/layout/IconLabelDescriptionList"/>
    <dgm:cxn modelId="{8509C1C6-8608-4F94-88B5-57604ACE3BFF}" type="presParOf" srcId="{5854A553-BB6C-4C65-A6D0-1691D1D00B38}" destId="{6E38F248-EF87-4FBC-91BC-267AC5C4EE59}" srcOrd="2" destOrd="0" presId="urn:microsoft.com/office/officeart/2018/2/layout/IconLabelDescriptionList"/>
    <dgm:cxn modelId="{5962BF99-0C96-4D63-8EBE-27CE94CFBD40}" type="presParOf" srcId="{5854A553-BB6C-4C65-A6D0-1691D1D00B38}" destId="{E5D304FF-5C9F-4B4B-A5B7-551155D70AAE}" srcOrd="3" destOrd="0" presId="urn:microsoft.com/office/officeart/2018/2/layout/IconLabelDescriptionList"/>
    <dgm:cxn modelId="{8952FAD6-E68C-4E44-9D82-D69CF05A536F}" type="presParOf" srcId="{5854A553-BB6C-4C65-A6D0-1691D1D00B38}" destId="{D2DFE373-F772-4321-B3D9-BC400562388C}" srcOrd="4" destOrd="0" presId="urn:microsoft.com/office/officeart/2018/2/layout/IconLabelDescriptionList"/>
    <dgm:cxn modelId="{D300BF82-C2D6-4766-A665-8E8BD7D75509}" type="presParOf" srcId="{39DF22C3-0778-4068-9C13-D59D2EC263CE}" destId="{0666263A-D683-4B68-B51E-62E976558544}" srcOrd="1" destOrd="0" presId="urn:microsoft.com/office/officeart/2018/2/layout/IconLabelDescriptionList"/>
    <dgm:cxn modelId="{1BF833FB-7638-41D6-ABDC-C386B8BF7FDC}" type="presParOf" srcId="{39DF22C3-0778-4068-9C13-D59D2EC263CE}" destId="{E8A610CF-4629-4DB5-8031-88B54E94A6AA}" srcOrd="2" destOrd="0" presId="urn:microsoft.com/office/officeart/2018/2/layout/IconLabelDescriptionList"/>
    <dgm:cxn modelId="{C24DD9F4-EBFD-4D6F-BB5C-0D96980E2C82}" type="presParOf" srcId="{E8A610CF-4629-4DB5-8031-88B54E94A6AA}" destId="{55C1F992-015F-4ED5-A838-34EB04CE9569}" srcOrd="0" destOrd="0" presId="urn:microsoft.com/office/officeart/2018/2/layout/IconLabelDescriptionList"/>
    <dgm:cxn modelId="{981EEFE0-8858-4ECE-A85E-59A9BE1382E1}" type="presParOf" srcId="{E8A610CF-4629-4DB5-8031-88B54E94A6AA}" destId="{870936DE-7329-4559-86B1-D527755F91F6}" srcOrd="1" destOrd="0" presId="urn:microsoft.com/office/officeart/2018/2/layout/IconLabelDescriptionList"/>
    <dgm:cxn modelId="{C4048BEB-3FCA-41E2-B0AE-837AAAB93CE0}" type="presParOf" srcId="{E8A610CF-4629-4DB5-8031-88B54E94A6AA}" destId="{1EC4B6BD-C9B9-437A-A78E-940310B90581}" srcOrd="2" destOrd="0" presId="urn:microsoft.com/office/officeart/2018/2/layout/IconLabelDescriptionList"/>
    <dgm:cxn modelId="{DEC1E908-E10D-4078-933D-F9436A20671E}" type="presParOf" srcId="{E8A610CF-4629-4DB5-8031-88B54E94A6AA}" destId="{1127D5E1-5206-4588-9C28-66ABBB76396C}" srcOrd="3" destOrd="0" presId="urn:microsoft.com/office/officeart/2018/2/layout/IconLabelDescriptionList"/>
    <dgm:cxn modelId="{3549AB2F-35B2-4C38-BF6A-1ECE76F27371}" type="presParOf" srcId="{E8A610CF-4629-4DB5-8031-88B54E94A6AA}" destId="{66FE737F-EF62-4D20-A95E-429E09DA776C}" srcOrd="4" destOrd="0" presId="urn:microsoft.com/office/officeart/2018/2/layout/IconLabelDescriptionList"/>
    <dgm:cxn modelId="{229BB164-5516-4B0A-8019-2FEF89CAF5A3}" type="presParOf" srcId="{39DF22C3-0778-4068-9C13-D59D2EC263CE}" destId="{32BAF2D8-D134-48B4-B8A9-0239C662BA01}" srcOrd="3" destOrd="0" presId="urn:microsoft.com/office/officeart/2018/2/layout/IconLabelDescriptionList"/>
    <dgm:cxn modelId="{0943FB9E-6715-47B9-8292-6D43DE439CE6}" type="presParOf" srcId="{39DF22C3-0778-4068-9C13-D59D2EC263CE}" destId="{80DA9950-21B5-43D3-9F14-EFFA94303005}" srcOrd="4" destOrd="0" presId="urn:microsoft.com/office/officeart/2018/2/layout/IconLabelDescriptionList"/>
    <dgm:cxn modelId="{733F052C-D891-4B25-A84A-76EADDCE8BFA}" type="presParOf" srcId="{80DA9950-21B5-43D3-9F14-EFFA94303005}" destId="{1C6630A8-6245-4D32-B5E1-22E3BB706D40}" srcOrd="0" destOrd="0" presId="urn:microsoft.com/office/officeart/2018/2/layout/IconLabelDescriptionList"/>
    <dgm:cxn modelId="{B44F29BA-E91F-4F99-9960-90A62EE273BA}" type="presParOf" srcId="{80DA9950-21B5-43D3-9F14-EFFA94303005}" destId="{77C94E31-C3F1-484B-8F6E-6A6526A35211}" srcOrd="1" destOrd="0" presId="urn:microsoft.com/office/officeart/2018/2/layout/IconLabelDescriptionList"/>
    <dgm:cxn modelId="{64D1EE1F-943A-4C5A-ACF3-2A60E4372244}" type="presParOf" srcId="{80DA9950-21B5-43D3-9F14-EFFA94303005}" destId="{0BC025BD-36B6-4F99-B249-9B061E308388}" srcOrd="2" destOrd="0" presId="urn:microsoft.com/office/officeart/2018/2/layout/IconLabelDescriptionList"/>
    <dgm:cxn modelId="{B62EA0E9-FC4B-42E6-9D47-4AAEC0346A78}" type="presParOf" srcId="{80DA9950-21B5-43D3-9F14-EFFA94303005}" destId="{F19F0BB8-15C2-42B8-B7E8-F7C81C418FFE}" srcOrd="3" destOrd="0" presId="urn:microsoft.com/office/officeart/2018/2/layout/IconLabelDescriptionList"/>
    <dgm:cxn modelId="{964947CD-8AC3-4AA8-BBB2-1582B91D10DD}" type="presParOf" srcId="{80DA9950-21B5-43D3-9F14-EFFA94303005}" destId="{ADFDBEB9-CF11-4463-AD9C-8AF025D36934}" srcOrd="4" destOrd="0" presId="urn:microsoft.com/office/officeart/2018/2/layout/IconLabelDescriptionList"/>
    <dgm:cxn modelId="{8ACA13A3-73B4-43A9-9F80-6A64F3F1A478}" type="presParOf" srcId="{39DF22C3-0778-4068-9C13-D59D2EC263CE}" destId="{810EF566-67C9-4E19-B7BF-D2CA81D26948}" srcOrd="5" destOrd="0" presId="urn:microsoft.com/office/officeart/2018/2/layout/IconLabelDescriptionList"/>
    <dgm:cxn modelId="{9098F0C4-B87F-4757-A2FE-D74B9B4E41B0}" type="presParOf" srcId="{39DF22C3-0778-4068-9C13-D59D2EC263CE}" destId="{BF262EE2-F471-4BCC-B2CA-CE338964FAF2}" srcOrd="6" destOrd="0" presId="urn:microsoft.com/office/officeart/2018/2/layout/IconLabelDescriptionList"/>
    <dgm:cxn modelId="{078B8212-6656-4BE5-9BF3-C2EB5CB0A5D6}" type="presParOf" srcId="{BF262EE2-F471-4BCC-B2CA-CE338964FAF2}" destId="{2263202E-C2B9-42FC-B62B-BA2190EA9259}" srcOrd="0" destOrd="0" presId="urn:microsoft.com/office/officeart/2018/2/layout/IconLabelDescriptionList"/>
    <dgm:cxn modelId="{AE375E8A-EC2C-458E-955F-C0D04C6B5FC2}" type="presParOf" srcId="{BF262EE2-F471-4BCC-B2CA-CE338964FAF2}" destId="{95DE19C1-D79D-4925-9B0A-3F0CE1FDAA55}" srcOrd="1" destOrd="0" presId="urn:microsoft.com/office/officeart/2018/2/layout/IconLabelDescriptionList"/>
    <dgm:cxn modelId="{C877076D-F618-4B34-A16B-936336B75B2F}" type="presParOf" srcId="{BF262EE2-F471-4BCC-B2CA-CE338964FAF2}" destId="{50CAAA0D-A0B6-46D3-9A44-97CEDB010FC7}" srcOrd="2" destOrd="0" presId="urn:microsoft.com/office/officeart/2018/2/layout/IconLabelDescriptionList"/>
    <dgm:cxn modelId="{1BDBCD55-26FA-4F41-B4D2-7457D7B62565}" type="presParOf" srcId="{BF262EE2-F471-4BCC-B2CA-CE338964FAF2}" destId="{F511DCA9-28F7-4FAD-9AA5-7EF02B478ABB}" srcOrd="3" destOrd="0" presId="urn:microsoft.com/office/officeart/2018/2/layout/IconLabelDescriptionList"/>
    <dgm:cxn modelId="{F1C51720-F8E9-4CB7-839C-83AB6F23AEFA}" type="presParOf" srcId="{BF262EE2-F471-4BCC-B2CA-CE338964FAF2}" destId="{D14AA863-9785-43E7-AEC8-43A749BDCCE0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44BDB8-CBE9-424F-B32E-45AEC2ACA7B0}">
      <dsp:nvSpPr>
        <dsp:cNvPr id="0" name=""/>
        <dsp:cNvSpPr/>
      </dsp:nvSpPr>
      <dsp:spPr>
        <a:xfrm>
          <a:off x="8092" y="1200056"/>
          <a:ext cx="812109" cy="81210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38F248-EF87-4FBC-91BC-267AC5C4EE59}">
      <dsp:nvSpPr>
        <dsp:cNvPr id="0" name=""/>
        <dsp:cNvSpPr/>
      </dsp:nvSpPr>
      <dsp:spPr>
        <a:xfrm>
          <a:off x="8092" y="2119483"/>
          <a:ext cx="2320312" cy="652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SHUFFLE </a:t>
          </a:r>
          <a:br>
            <a:rPr lang="en-US" sz="1400" kern="1200"/>
          </a:br>
          <a:r>
            <a:rPr lang="en-US" sz="1400" kern="1200"/>
            <a:t>= “Higher Education Initiative Digital Accessibility for All”</a:t>
          </a:r>
        </a:p>
      </dsp:txBody>
      <dsp:txXfrm>
        <a:off x="8092" y="2119483"/>
        <a:ext cx="2320312" cy="652587"/>
      </dsp:txXfrm>
    </dsp:sp>
    <dsp:sp modelId="{D2DFE373-F772-4321-B3D9-BC400562388C}">
      <dsp:nvSpPr>
        <dsp:cNvPr id="0" name=""/>
        <dsp:cNvSpPr/>
      </dsp:nvSpPr>
      <dsp:spPr>
        <a:xfrm>
          <a:off x="8092" y="2821985"/>
          <a:ext cx="2320312" cy="873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C1F992-015F-4ED5-A838-34EB04CE9569}">
      <dsp:nvSpPr>
        <dsp:cNvPr id="0" name=""/>
        <dsp:cNvSpPr/>
      </dsp:nvSpPr>
      <dsp:spPr>
        <a:xfrm>
          <a:off x="2734460" y="1200056"/>
          <a:ext cx="812109" cy="81210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C4B6BD-C9B9-437A-A78E-940310B90581}">
      <dsp:nvSpPr>
        <dsp:cNvPr id="0" name=""/>
        <dsp:cNvSpPr/>
      </dsp:nvSpPr>
      <dsp:spPr>
        <a:xfrm>
          <a:off x="2734460" y="2119483"/>
          <a:ext cx="2320312" cy="652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Development and evaluation of digital accessibility measures in HE</a:t>
          </a:r>
        </a:p>
      </dsp:txBody>
      <dsp:txXfrm>
        <a:off x="2734460" y="2119483"/>
        <a:ext cx="2320312" cy="652587"/>
      </dsp:txXfrm>
    </dsp:sp>
    <dsp:sp modelId="{66FE737F-EF62-4D20-A95E-429E09DA776C}">
      <dsp:nvSpPr>
        <dsp:cNvPr id="0" name=""/>
        <dsp:cNvSpPr/>
      </dsp:nvSpPr>
      <dsp:spPr>
        <a:xfrm>
          <a:off x="2734460" y="2821985"/>
          <a:ext cx="2320312" cy="873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Aug 2021 – July 2024</a:t>
          </a:r>
        </a:p>
      </dsp:txBody>
      <dsp:txXfrm>
        <a:off x="2734460" y="2821985"/>
        <a:ext cx="2320312" cy="873807"/>
      </dsp:txXfrm>
    </dsp:sp>
    <dsp:sp modelId="{1C6630A8-6245-4D32-B5E1-22E3BB706D40}">
      <dsp:nvSpPr>
        <dsp:cNvPr id="0" name=""/>
        <dsp:cNvSpPr/>
      </dsp:nvSpPr>
      <dsp:spPr>
        <a:xfrm>
          <a:off x="5460827" y="1200056"/>
          <a:ext cx="812109" cy="81210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C025BD-36B6-4F99-B249-9B061E308388}">
      <dsp:nvSpPr>
        <dsp:cNvPr id="0" name=""/>
        <dsp:cNvSpPr/>
      </dsp:nvSpPr>
      <dsp:spPr>
        <a:xfrm>
          <a:off x="5460827" y="2119483"/>
          <a:ext cx="2320312" cy="652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Cooperation partners</a:t>
          </a:r>
        </a:p>
      </dsp:txBody>
      <dsp:txXfrm>
        <a:off x="5460827" y="2119483"/>
        <a:ext cx="2320312" cy="652587"/>
      </dsp:txXfrm>
    </dsp:sp>
    <dsp:sp modelId="{ADFDBEB9-CF11-4463-AD9C-8AF025D36934}">
      <dsp:nvSpPr>
        <dsp:cNvPr id="0" name=""/>
        <dsp:cNvSpPr/>
      </dsp:nvSpPr>
      <dsp:spPr>
        <a:xfrm>
          <a:off x="5460827" y="2821985"/>
          <a:ext cx="2320312" cy="873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Stuttgart Media University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Bielefeld 	University 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Heidelberg University of Education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Freiburg University of Education</a:t>
          </a:r>
        </a:p>
      </dsp:txBody>
      <dsp:txXfrm>
        <a:off x="5460827" y="2821985"/>
        <a:ext cx="2320312" cy="873807"/>
      </dsp:txXfrm>
    </dsp:sp>
    <dsp:sp modelId="{2263202E-C2B9-42FC-B62B-BA2190EA9259}">
      <dsp:nvSpPr>
        <dsp:cNvPr id="0" name=""/>
        <dsp:cNvSpPr/>
      </dsp:nvSpPr>
      <dsp:spPr>
        <a:xfrm>
          <a:off x="8187194" y="1200056"/>
          <a:ext cx="812109" cy="81210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CAAA0D-A0B6-46D3-9A44-97CEDB010FC7}">
      <dsp:nvSpPr>
        <dsp:cNvPr id="0" name=""/>
        <dsp:cNvSpPr/>
      </dsp:nvSpPr>
      <dsp:spPr>
        <a:xfrm>
          <a:off x="8187194" y="2119483"/>
          <a:ext cx="2320312" cy="652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Funding from “Stiftung Innovation in der Hochschullehre”</a:t>
          </a:r>
        </a:p>
      </dsp:txBody>
      <dsp:txXfrm>
        <a:off x="8187194" y="2119483"/>
        <a:ext cx="2320312" cy="652587"/>
      </dsp:txXfrm>
    </dsp:sp>
    <dsp:sp modelId="{D14AA863-9785-43E7-AEC8-43A749BDCCE0}">
      <dsp:nvSpPr>
        <dsp:cNvPr id="0" name=""/>
        <dsp:cNvSpPr/>
      </dsp:nvSpPr>
      <dsp:spPr>
        <a:xfrm>
          <a:off x="8187194" y="2821985"/>
          <a:ext cx="2320312" cy="873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3 Mill. €, 11 FTE</a:t>
          </a:r>
        </a:p>
      </dsp:txBody>
      <dsp:txXfrm>
        <a:off x="8187194" y="2821985"/>
        <a:ext cx="2320312" cy="8738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A70D2B-CEF1-4C56-B14D-E92815C26C82}" type="datetimeFigureOut">
              <a:rPr lang="de-DE" smtClean="0"/>
              <a:t>16.11.2021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B41506-758E-4BCC-984E-C233AD635E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1739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Rechnen" TargetMode="External"/><Relationship Id="rId7" Type="http://schemas.openxmlformats.org/officeDocument/2006/relationships/hyperlink" Target="https://de.wikipedia.org/wiki/Motorik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e.wikipedia.org/wiki/Sprechen" TargetMode="External"/><Relationship Id="rId5" Type="http://schemas.openxmlformats.org/officeDocument/2006/relationships/hyperlink" Target="https://de.wikipedia.org/wiki/Orthographie" TargetMode="External"/><Relationship Id="rId4" Type="http://schemas.openxmlformats.org/officeDocument/2006/relationships/hyperlink" Target="https://de.wikipedia.org/wiki/Lesen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Happy to meet you all virtually.</a:t>
            </a:r>
          </a:p>
          <a:p>
            <a:r>
              <a:rPr lang="en-US" noProof="0" dirty="0"/>
              <a:t>Of course, we would all like to be at the lovely city of Denver.</a:t>
            </a:r>
          </a:p>
          <a:p>
            <a:r>
              <a:rPr lang="en-US" noProof="0" dirty="0"/>
              <a:t>This pandemic has really had an impact on our lives.</a:t>
            </a:r>
          </a:p>
          <a:p>
            <a:r>
              <a:rPr lang="en-US" noProof="0" dirty="0"/>
              <a:t>But not all is bad – there are also good things.</a:t>
            </a:r>
          </a:p>
          <a:p>
            <a:r>
              <a:rPr lang="en-US" noProof="0" dirty="0"/>
              <a:t>As humans, we have been given the capability to adapt and be creative. Let‘s use this capability!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41506-758E-4BCC-984E-C233AD635E4A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1936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Zebras have lines on their fur, like captions.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41506-758E-4BCC-984E-C233AD635E4A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86504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A peacock has a complex structure of feathers. The „eyes“ are arranged in relation to each other.</a:t>
            </a:r>
          </a:p>
          <a:p>
            <a:r>
              <a:rPr lang="en-US" noProof="0" dirty="0"/>
              <a:t>Digital speech assistant, chatbots, </a:t>
            </a:r>
          </a:p>
          <a:p>
            <a:r>
              <a:rPr lang="en-US" noProof="0" dirty="0"/>
              <a:t>- E.g. Google Duplex, </a:t>
            </a:r>
            <a:r>
              <a:rPr lang="en-US" sz="1200" noProof="0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DADADA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Arial"/>
                <a:cs typeface="Arial"/>
              </a:rPr>
              <a:t>https://www.googlewatchblog.de/2018/11/google-duplex-der-assistent-2/, 2018-12-19 </a:t>
            </a: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41506-758E-4BCC-984E-C233AD635E4A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02029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Ants gather small items from different places and carry them to their heap.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41506-758E-4BCC-984E-C233AD635E4A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93950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Bees are diligent workers in filling honey combs. Humans rely on their work when enjoying honey.</a:t>
            </a:r>
          </a:p>
          <a:p>
            <a:r>
              <a:rPr lang="en-US" noProof="0" dirty="0"/>
              <a:t>Of course, we will need to accompany automatic tools with manual training measures.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41506-758E-4BCC-984E-C233AD635E4A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0919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Lions are to be respected – otherwise it can become harmful.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41506-758E-4BCC-984E-C233AD635E4A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189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The lion fish has a complex body structure, with many fins and decorations. It looks beautiful and ugly at the same time.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41506-758E-4BCC-984E-C233AD635E4A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94326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Ducklings follow their mother and thus get their lessons for live.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41506-758E-4BCC-984E-C233AD635E4A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96883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A cat and a puppy are looking </a:t>
            </a:r>
            <a:r>
              <a:rPr lang="en-US" noProof="0" dirty="0" err="1"/>
              <a:t>curiosly</a:t>
            </a:r>
            <a:r>
              <a:rPr lang="en-US" noProof="0" dirty="0"/>
              <a:t> at each other like they have never seen each other before.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41506-758E-4BCC-984E-C233AD635E4A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05887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Dolphins are known for their communication between each other and their swarm hunting strategy.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41506-758E-4BCC-984E-C233AD635E4A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65731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Overall possible errors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90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100%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Automatically detectable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23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26%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Only manually detectable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67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74%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41506-758E-4BCC-984E-C233AD635E4A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5441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Gottfried Zimmermann </a:t>
            </a:r>
          </a:p>
          <a:p>
            <a:pPr marL="171450" indent="-171450">
              <a:buFontTx/>
              <a:buChar char="-"/>
            </a:pPr>
            <a:r>
              <a:rPr lang="en-US" noProof="0" dirty="0"/>
              <a:t>White male in the age of 53, blond hair.</a:t>
            </a:r>
          </a:p>
          <a:p>
            <a:pPr marL="171450" indent="-171450">
              <a:buFontTx/>
              <a:buChar char="-"/>
            </a:pPr>
            <a:r>
              <a:rPr lang="en-US" noProof="0" dirty="0"/>
              <a:t>At Stuttgart Media University for 9 years</a:t>
            </a:r>
          </a:p>
          <a:p>
            <a:pPr marL="171450" indent="-171450">
              <a:buFontTx/>
              <a:buChar char="-"/>
            </a:pPr>
            <a:r>
              <a:rPr lang="en-US" noProof="0" dirty="0"/>
              <a:t>Working in digital accessibility for over 30 years</a:t>
            </a:r>
          </a:p>
          <a:p>
            <a:pPr marL="171450" indent="-171450">
              <a:buFontTx/>
              <a:buChar char="-"/>
            </a:pPr>
            <a:r>
              <a:rPr lang="en-US" noProof="0" dirty="0"/>
              <a:t>Lots of research has happened – but where have things really changed.</a:t>
            </a:r>
          </a:p>
          <a:p>
            <a:pPr marL="171450" indent="-171450">
              <a:buFontTx/>
              <a:buChar char="-"/>
            </a:pPr>
            <a:r>
              <a:rPr lang="en-US" noProof="0" dirty="0"/>
              <a:t>Let‘s put research into practice!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41506-758E-4BCC-984E-C233AD635E4A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58625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8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Detectable</a:t>
            </a:r>
            <a:r>
              <a:rPr lang="de-DE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DE" sz="18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errors</a:t>
            </a:r>
            <a:r>
              <a:rPr lang="de-DE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DE" sz="18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by</a:t>
            </a:r>
            <a:r>
              <a:rPr lang="de-DE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siteimprove </a:t>
            </a:r>
            <a:r>
              <a:rPr lang="de-DE" dirty="0"/>
              <a:t> 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Automatically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detectable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Total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Only 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manually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detectable</a:t>
            </a:r>
            <a:r>
              <a:rPr lang="de-DE" dirty="0"/>
              <a:t> </a:t>
            </a:r>
          </a:p>
          <a:p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(1) Structure &amp; 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semantics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DE" dirty="0"/>
              <a:t> </a:t>
            </a:r>
            <a:r>
              <a:rPr lang="de-DE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7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</a:t>
            </a:r>
            <a:r>
              <a:rPr lang="de-DE" dirty="0"/>
              <a:t> </a:t>
            </a:r>
          </a:p>
          <a:p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(2) Navigation &amp; 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orientation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DE" dirty="0"/>
              <a:t> </a:t>
            </a:r>
            <a:r>
              <a:rPr lang="de-DE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8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6</a:t>
            </a:r>
            <a:r>
              <a:rPr lang="de-DE" dirty="0"/>
              <a:t> </a:t>
            </a:r>
          </a:p>
          <a:p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(3) Keyboard 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input</a:t>
            </a:r>
            <a:r>
              <a:rPr lang="de-DE" dirty="0"/>
              <a:t> </a:t>
            </a:r>
            <a:r>
              <a:rPr lang="de-DE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8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6</a:t>
            </a:r>
            <a:r>
              <a:rPr lang="de-DE" dirty="0"/>
              <a:t> </a:t>
            </a:r>
          </a:p>
          <a:p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(4) Text alternatives </a:t>
            </a:r>
            <a:r>
              <a:rPr lang="de-DE" dirty="0"/>
              <a:t> </a:t>
            </a:r>
            <a:r>
              <a:rPr lang="de-DE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de-DE" dirty="0"/>
              <a:t> </a:t>
            </a:r>
          </a:p>
          <a:p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(5) Videos: 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Captions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&amp; AD</a:t>
            </a:r>
            <a:r>
              <a:rPr lang="de-DE" dirty="0"/>
              <a:t> </a:t>
            </a:r>
            <a:r>
              <a:rPr lang="de-DE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14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10</a:t>
            </a:r>
            <a:r>
              <a:rPr lang="de-DE" dirty="0"/>
              <a:t> </a:t>
            </a:r>
          </a:p>
          <a:p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(6) Colors &amp; 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text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design</a:t>
            </a:r>
            <a:r>
              <a:rPr lang="de-DE" dirty="0"/>
              <a:t> </a:t>
            </a:r>
            <a:r>
              <a:rPr lang="de-DE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6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6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9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</a:t>
            </a:r>
            <a:r>
              <a:rPr lang="de-DE" dirty="0"/>
              <a:t> </a:t>
            </a:r>
          </a:p>
          <a:p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(7) 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Animations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et al.</a:t>
            </a:r>
            <a:r>
              <a:rPr lang="de-DE" dirty="0"/>
              <a:t> </a:t>
            </a:r>
            <a:r>
              <a:rPr lang="de-DE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7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</a:t>
            </a:r>
            <a:r>
              <a:rPr lang="de-DE" dirty="0"/>
              <a:t> </a:t>
            </a:r>
          </a:p>
          <a:p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(8) Support for form 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input</a:t>
            </a:r>
            <a:r>
              <a:rPr lang="de-DE" dirty="0"/>
              <a:t> </a:t>
            </a:r>
            <a:r>
              <a:rPr lang="de-DE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8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</a:t>
            </a:r>
            <a:r>
              <a:rPr lang="de-DE" dirty="0"/>
              <a:t> </a:t>
            </a:r>
          </a:p>
          <a:p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(9) Touch, 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hand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&amp; 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finger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operation</a:t>
            </a:r>
            <a:r>
              <a:rPr lang="de-DE" dirty="0"/>
              <a:t> </a:t>
            </a:r>
            <a:r>
              <a:rPr lang="de-DE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9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</a:t>
            </a:r>
            <a:r>
              <a:rPr lang="de-DE" dirty="0"/>
              <a:t> </a:t>
            </a:r>
          </a:p>
          <a:p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(10) Comm. 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by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text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audio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&amp; 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video</a:t>
            </a:r>
            <a:r>
              <a:rPr lang="de-DE" dirty="0"/>
              <a:t> </a:t>
            </a:r>
            <a:r>
              <a:rPr lang="de-DE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10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16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16</a:t>
            </a:r>
            <a:r>
              <a:rPr lang="de-DE" dirty="0"/>
              <a:t> </a:t>
            </a:r>
          </a:p>
          <a:p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(11) Support, 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doc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&amp; gen. 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content</a:t>
            </a:r>
            <a:r>
              <a:rPr lang="de-DE" dirty="0"/>
              <a:t> </a:t>
            </a:r>
            <a:r>
              <a:rPr lang="de-DE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11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11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11</a:t>
            </a:r>
            <a:r>
              <a:rPr lang="de-DE" dirty="0"/>
              <a:t> </a:t>
            </a:r>
          </a:p>
          <a:p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(12) Personalisation</a:t>
            </a:r>
            <a:r>
              <a:rPr lang="de-DE" dirty="0"/>
              <a:t> </a:t>
            </a:r>
            <a:r>
              <a:rPr lang="de-DE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12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</a:t>
            </a:r>
            <a:r>
              <a:rPr lang="de-DE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41506-758E-4BCC-984E-C233AD635E4A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1927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Manually detected errors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332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100%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Caused by Author 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29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9%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Caused by Platform 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303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91%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Automatically detected errors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57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100%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Caused by Author 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7%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Caused by Platform 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53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93%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41506-758E-4BCC-984E-C233AD635E4A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02353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Automatically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detected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author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</a:t>
            </a:r>
            <a:r>
              <a:rPr lang="de-DE" dirty="0"/>
              <a:t> 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Automatically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detected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platform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Only 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manually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detected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author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Only 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manually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detected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platform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</a:t>
            </a:r>
            <a:r>
              <a:rPr lang="de-DE" dirty="0"/>
              <a:t> </a:t>
            </a:r>
          </a:p>
          <a:p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(1) Structure &amp; 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semantics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DE" dirty="0"/>
              <a:t> </a:t>
            </a:r>
            <a:r>
              <a:rPr lang="de-DE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51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7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189</a:t>
            </a:r>
            <a:r>
              <a:rPr lang="de-DE" dirty="0"/>
              <a:t> </a:t>
            </a:r>
          </a:p>
          <a:p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(2) Navigation &amp; 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orientation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DE" dirty="0"/>
              <a:t> </a:t>
            </a:r>
            <a:r>
              <a:rPr lang="de-DE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6</a:t>
            </a:r>
            <a:r>
              <a:rPr lang="de-DE" dirty="0"/>
              <a:t> </a:t>
            </a:r>
          </a:p>
          <a:p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(3) Keyboard 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input</a:t>
            </a:r>
            <a:r>
              <a:rPr lang="de-DE" dirty="0"/>
              <a:t> </a:t>
            </a:r>
            <a:r>
              <a:rPr lang="de-DE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12</a:t>
            </a:r>
            <a:r>
              <a:rPr lang="de-DE" dirty="0"/>
              <a:t> </a:t>
            </a:r>
          </a:p>
          <a:p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(4) Text alternatives </a:t>
            </a:r>
            <a:r>
              <a:rPr lang="de-DE" dirty="0"/>
              <a:t> </a:t>
            </a:r>
            <a:r>
              <a:rPr lang="de-DE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20</a:t>
            </a:r>
            <a:r>
              <a:rPr lang="de-DE" dirty="0"/>
              <a:t> </a:t>
            </a:r>
          </a:p>
          <a:p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(5) Videos: 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Captions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&amp; AD</a:t>
            </a:r>
            <a:r>
              <a:rPr lang="de-DE" dirty="0"/>
              <a:t> </a:t>
            </a:r>
            <a:r>
              <a:rPr lang="de-DE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</a:t>
            </a:r>
            <a:r>
              <a:rPr lang="de-DE" dirty="0"/>
              <a:t> </a:t>
            </a:r>
          </a:p>
          <a:p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(6) Colors &amp; 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text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design</a:t>
            </a:r>
            <a:r>
              <a:rPr lang="de-DE" dirty="0"/>
              <a:t> </a:t>
            </a:r>
            <a:r>
              <a:rPr lang="de-DE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6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17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15</a:t>
            </a:r>
            <a:r>
              <a:rPr lang="de-DE" dirty="0"/>
              <a:t> </a:t>
            </a:r>
          </a:p>
          <a:p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(7) 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Animations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et al.</a:t>
            </a:r>
            <a:r>
              <a:rPr lang="de-DE" dirty="0"/>
              <a:t> </a:t>
            </a:r>
            <a:r>
              <a:rPr lang="de-DE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7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de-DE" dirty="0"/>
              <a:t> </a:t>
            </a:r>
          </a:p>
          <a:p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(8) Support for form 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input</a:t>
            </a:r>
            <a:r>
              <a:rPr lang="de-DE" dirty="0"/>
              <a:t> </a:t>
            </a:r>
            <a:r>
              <a:rPr lang="de-DE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8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</a:t>
            </a:r>
            <a:r>
              <a:rPr lang="de-DE" dirty="0"/>
              <a:t> </a:t>
            </a:r>
          </a:p>
          <a:p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(9) Touch, 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hand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&amp; 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finger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operation</a:t>
            </a:r>
            <a:r>
              <a:rPr lang="de-DE" dirty="0"/>
              <a:t> </a:t>
            </a:r>
            <a:r>
              <a:rPr lang="de-DE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9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de-DE" dirty="0"/>
              <a:t> </a:t>
            </a:r>
          </a:p>
          <a:p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(10) Comm. 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by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text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audio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&amp; 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video</a:t>
            </a:r>
            <a:r>
              <a:rPr lang="de-DE" dirty="0"/>
              <a:t> </a:t>
            </a:r>
            <a:r>
              <a:rPr lang="de-DE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10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de-DE" dirty="0"/>
              <a:t> </a:t>
            </a:r>
          </a:p>
          <a:p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(11) Support, 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doc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&amp; gen. 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content</a:t>
            </a:r>
            <a:r>
              <a:rPr lang="de-DE" dirty="0"/>
              <a:t> </a:t>
            </a:r>
            <a:r>
              <a:rPr lang="de-DE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11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de-DE" dirty="0"/>
              <a:t> </a:t>
            </a:r>
          </a:p>
          <a:p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(12) Personalisation</a:t>
            </a:r>
            <a:r>
              <a:rPr lang="de-DE" dirty="0"/>
              <a:t> </a:t>
            </a:r>
            <a:r>
              <a:rPr lang="de-DE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12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de-DE" dirty="0"/>
              <a:t>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</a:t>
            </a:r>
            <a:r>
              <a:rPr lang="de-DE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41506-758E-4BCC-984E-C233AD635E4A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29352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Manually detected errors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25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100%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Caused by Author 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7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28%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Caused by Platform 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18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72%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Automatically detected errors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8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100%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Caused by Author 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25%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Caused by Platform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6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75%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41506-758E-4BCC-984E-C233AD635E4A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81857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Category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Automatically detected (author)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Automatically detected (platform)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Only manually detected (author)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Only manually detected (platform)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(1) Structure &amp; semantics 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18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7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(2) Navigation &amp; orientation 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7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(3) Keyboard input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13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(4) Text alternatives 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(5) Videos: Captions &amp; AD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(6) Colors &amp; text design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9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13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(7) Animations et al.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(8) Support for form input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(9) Touch, hand &amp; finger operation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(10) Comm. by text, audio &amp; video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(11) Support, doc. &amp; gen. content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(12) Personalisation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41506-758E-4BCC-984E-C233AD635E4A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00822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Manually detected errors</a:t>
            </a:r>
            <a:r>
              <a:rPr lang="en-US" sz="2800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292</a:t>
            </a:r>
            <a:r>
              <a:rPr lang="en-US" sz="2800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100%</a:t>
            </a:r>
            <a:r>
              <a:rPr lang="en-US" sz="2800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Caused by Author </a:t>
            </a:r>
            <a:r>
              <a:rPr lang="en-US" sz="2800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</a:t>
            </a:r>
            <a:r>
              <a:rPr lang="en-US" sz="2800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0%</a:t>
            </a:r>
            <a:r>
              <a:rPr lang="en-US" sz="2800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Caused by Platform </a:t>
            </a:r>
            <a:r>
              <a:rPr lang="en-US" sz="2800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291</a:t>
            </a:r>
            <a:r>
              <a:rPr lang="en-US" sz="2800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100%</a:t>
            </a:r>
            <a:r>
              <a:rPr lang="en-US" sz="2800" dirty="0"/>
              <a:t> </a:t>
            </a:r>
          </a:p>
          <a:p>
            <a:endParaRPr lang="en-US" sz="2800" dirty="0"/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Automatically detected errors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106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100%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Caused by Author 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0%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Caused by Platform 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106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100%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41506-758E-4BCC-984E-C233AD635E4A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58197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Category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Automatically detected (author)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Automatically detected (platform)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Only manually detected (author)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Only manually detected (platform)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(1) Structure &amp; semantics </a:t>
            </a:r>
            <a:r>
              <a:rPr lang="en-US" dirty="0"/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54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85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(2) Navigation &amp; orientation </a:t>
            </a:r>
            <a:r>
              <a:rPr lang="en-US" dirty="0"/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6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(3) Keyboard input</a:t>
            </a:r>
            <a:r>
              <a:rPr lang="en-US" dirty="0"/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6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(4) Text alternatives </a:t>
            </a:r>
            <a:r>
              <a:rPr lang="en-US" dirty="0"/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32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(5) Videos: Captions &amp; AD</a:t>
            </a:r>
            <a:r>
              <a:rPr lang="en-US" dirty="0"/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(6) Colors &amp; text design</a:t>
            </a:r>
            <a:r>
              <a:rPr lang="en-US" dirty="0"/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6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62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(7) Animations et al.</a:t>
            </a:r>
            <a:r>
              <a:rPr lang="en-US" dirty="0"/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7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(8) Support for form input</a:t>
            </a:r>
            <a:r>
              <a:rPr lang="en-US" dirty="0"/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8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(9) Touch, hand &amp; finger operation</a:t>
            </a:r>
            <a:r>
              <a:rPr lang="en-US" dirty="0"/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9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(10) Comm. by text, audio &amp; video</a:t>
            </a:r>
            <a:r>
              <a:rPr lang="en-US" dirty="0"/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(11) Support, doc. &amp; gen. content</a:t>
            </a:r>
            <a:r>
              <a:rPr lang="en-US" dirty="0"/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11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(12) Personalisation</a:t>
            </a:r>
            <a:r>
              <a:rPr lang="en-US" dirty="0"/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12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41506-758E-4BCC-984E-C233AD635E4A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45017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Manually detected errors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14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100%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Caused by Author 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7%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Caused by Platform 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13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93%</a:t>
            </a:r>
            <a:r>
              <a:rPr lang="en-US" dirty="0"/>
              <a:t> </a:t>
            </a:r>
          </a:p>
          <a:p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Automatically detected errors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100%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Caused by Author 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0%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Caused by Platform 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100%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41506-758E-4BCC-984E-C233AD635E4A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08228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Category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Automatically detected (author)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Automatically detected (platform)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Only manually detected (author)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Only manually detected (platform)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(1) Structure &amp; semantics 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(2) Navigation &amp; orientation 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(3) Keyboard input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(4) Text alternatives 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(5) Videos: Captions &amp; AD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(6) Colors &amp; text design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(7) Animations et al.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(8) Support for form input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(9) Touch, hand &amp; finger operation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(10) Comm. by text, audio &amp; video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(11) Support, doc. &amp; gen. content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(12) Personalisation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41506-758E-4BCC-984E-C233AD635E4A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03400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801FF-628E-4918-8F59-E23E5D18B1D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480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11% Studierende mit studienrelevanter Beeinträchtigung</a:t>
            </a:r>
          </a:p>
          <a:p>
            <a:r>
              <a:rPr lang="de-DE" dirty="0"/>
              <a:t>89% Sonstige Studierende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41506-758E-4BCC-984E-C233AD635E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709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53% Psychische Erkrankungen</a:t>
            </a:r>
          </a:p>
          <a:p>
            <a:r>
              <a:rPr lang="de-DE" dirty="0"/>
              <a:t>20% Chronisch-somatische Erkrankungen</a:t>
            </a:r>
          </a:p>
          <a:p>
            <a:r>
              <a:rPr lang="de-DE" dirty="0"/>
              <a:t>10% Bewegungs- und Sinnesbeeinträchtigungen</a:t>
            </a:r>
          </a:p>
          <a:p>
            <a:r>
              <a:rPr lang="de-DE" dirty="0"/>
              <a:t>4% Legasthenie und andere Teilleistungsstörungen</a:t>
            </a:r>
          </a:p>
          <a:p>
            <a:r>
              <a:rPr lang="de-DE" dirty="0"/>
              <a:t>6% Sonstige Beeinträchtigungen</a:t>
            </a:r>
          </a:p>
          <a:p>
            <a:r>
              <a:rPr lang="de-DE" dirty="0"/>
              <a:t>7% Mehrere gleich starke Beeinträchtigungen</a:t>
            </a:r>
          </a:p>
          <a:p>
            <a:endParaRPr lang="de-DE" dirty="0"/>
          </a:p>
          <a:p>
            <a:r>
              <a:rPr lang="de-DE" dirty="0"/>
              <a:t>https://de.wikipedia.org/wiki/Teilleistungsschw%C3%A4che </a:t>
            </a:r>
          </a:p>
          <a:p>
            <a:r>
              <a:rPr lang="de-DE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Unter </a:t>
            </a:r>
            <a:r>
              <a:rPr lang="de-DE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Teilleistungsschwächen</a:t>
            </a:r>
            <a:r>
              <a:rPr lang="de-DE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oder </a:t>
            </a:r>
            <a:r>
              <a:rPr lang="de-DE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Teilleistungsstörungen</a:t>
            </a:r>
            <a:r>
              <a:rPr lang="de-DE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versteht man Leistungsdefizite in begrenzten Teilbereichen wie </a:t>
            </a:r>
            <a:r>
              <a:rPr lang="de-DE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Rechnen"/>
              </a:rPr>
              <a:t>Rechnen</a:t>
            </a:r>
            <a:r>
              <a:rPr lang="de-DE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de-DE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Lesen"/>
              </a:rPr>
              <a:t>Lesen</a:t>
            </a:r>
            <a:r>
              <a:rPr lang="de-DE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de-DE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 tooltip="Orthographie"/>
              </a:rPr>
              <a:t>Rechtschreiben</a:t>
            </a:r>
            <a:r>
              <a:rPr lang="de-DE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de-DE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6" tooltip="Sprechen"/>
              </a:rPr>
              <a:t>Sprechen</a:t>
            </a:r>
            <a:r>
              <a:rPr lang="de-DE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oder der </a:t>
            </a:r>
            <a:r>
              <a:rPr lang="de-DE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7" tooltip="Motorik"/>
              </a:rPr>
              <a:t>Motorik</a:t>
            </a:r>
            <a:r>
              <a:rPr lang="de-DE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41506-758E-4BCC-984E-C233AD635E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674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Wir designen digitale Medien für höchste Ansprüche. </a:t>
            </a:r>
          </a:p>
          <a:p>
            <a:r>
              <a:rPr lang="de-DE" dirty="0"/>
              <a:t>Wie beim Auto: Wenn es auch auf unwegsamem Gelände durchhält, wird es auch auf ebener Straße nicht so schnell kaputt gehen.</a:t>
            </a:r>
          </a:p>
          <a:p>
            <a:endParaRPr lang="de-DE" dirty="0"/>
          </a:p>
          <a:p>
            <a:r>
              <a:rPr lang="de-DE" dirty="0"/>
              <a:t>Barrierefreies Design ist gutes Design </a:t>
            </a:r>
            <a:r>
              <a:rPr lang="de-DE" b="1" dirty="0"/>
              <a:t>für alle</a:t>
            </a:r>
          </a:p>
          <a:p>
            <a:pPr marL="171450" indent="-171450">
              <a:buFontTx/>
              <a:buChar char="-"/>
            </a:pPr>
            <a:r>
              <a:rPr lang="de-DE" b="0" dirty="0"/>
              <a:t>Struktur</a:t>
            </a:r>
          </a:p>
          <a:p>
            <a:pPr marL="171450" indent="-171450">
              <a:buFontTx/>
              <a:buChar char="-"/>
            </a:pPr>
            <a:r>
              <a:rPr lang="de-DE" b="0" dirty="0"/>
              <a:t>Durchsuchbarkeit</a:t>
            </a:r>
          </a:p>
          <a:p>
            <a:r>
              <a:rPr lang="de-DE" dirty="0"/>
              <a:t>Bessere Lehre </a:t>
            </a:r>
            <a:r>
              <a:rPr lang="de-DE" b="1" dirty="0"/>
              <a:t>für alle</a:t>
            </a:r>
          </a:p>
          <a:p>
            <a:pPr marL="171450" indent="-171450">
              <a:buFontTx/>
              <a:buChar char="-"/>
            </a:pPr>
            <a:r>
              <a:rPr lang="de-DE" b="0" dirty="0"/>
              <a:t>Universal Design for all</a:t>
            </a:r>
          </a:p>
          <a:p>
            <a:r>
              <a:rPr lang="de-DE" dirty="0"/>
              <a:t>Kompetenzen in digitaler Barrierefreiheit für Studierende</a:t>
            </a:r>
          </a:p>
          <a:p>
            <a:pPr marL="171450" indent="-171450">
              <a:buFontTx/>
              <a:buChar char="-"/>
            </a:pPr>
            <a:r>
              <a:rPr lang="de-DE" dirty="0"/>
              <a:t>Bessere Karrierechancen</a:t>
            </a:r>
          </a:p>
          <a:p>
            <a:pPr marL="0" indent="0">
              <a:buFontTx/>
              <a:buNone/>
            </a:pPr>
            <a:r>
              <a:rPr lang="de-DE" dirty="0"/>
              <a:t>Gesetzeskonform</a:t>
            </a:r>
          </a:p>
          <a:p>
            <a:pPr marL="171450" indent="-171450">
              <a:buFontTx/>
              <a:buChar char="-"/>
            </a:pPr>
            <a:r>
              <a:rPr lang="de-DE" dirty="0"/>
              <a:t>Man spart sich Abmahnungen und ggf. Prozesse</a:t>
            </a:r>
          </a:p>
          <a:p>
            <a:pPr marL="171450" indent="-171450">
              <a:buFontTx/>
              <a:buChar char="-"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41506-758E-4BCC-984E-C233AD635E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771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It is a journey that never ends.</a:t>
            </a:r>
          </a:p>
          <a:p>
            <a:r>
              <a:rPr lang="en-US" noProof="0" dirty="0"/>
              <a:t>We will never be perfect.</a:t>
            </a:r>
          </a:p>
          <a:p>
            <a:r>
              <a:rPr lang="en-US" noProof="0" dirty="0"/>
              <a:t>Accessibility is not black-and-white. There are lots of grey tones as well.</a:t>
            </a:r>
          </a:p>
          <a:p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41506-758E-4BCC-984E-C233AD635E4A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631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Start with your homework!</a:t>
            </a:r>
          </a:p>
          <a:p>
            <a:r>
              <a:rPr lang="en-US" noProof="0" dirty="0"/>
              <a:t>Gorilla looks grumpy.</a:t>
            </a:r>
          </a:p>
          <a:p>
            <a:endParaRPr lang="en-US" noProof="0" dirty="0"/>
          </a:p>
          <a:p>
            <a:r>
              <a:rPr lang="en-US" noProof="0" dirty="0"/>
              <a:t>Good for all students:</a:t>
            </a:r>
          </a:p>
          <a:p>
            <a:pPr marL="171450" indent="-171450">
              <a:buFontTx/>
              <a:buChar char="-"/>
            </a:pPr>
            <a:r>
              <a:rPr lang="en-US" noProof="0" dirty="0"/>
              <a:t>Good structure in documents</a:t>
            </a:r>
          </a:p>
          <a:p>
            <a:pPr marL="171450" indent="-171450">
              <a:buFontTx/>
              <a:buChar char="-"/>
            </a:pPr>
            <a:r>
              <a:rPr lang="en-US" noProof="0" dirty="0"/>
              <a:t>Titles for slides</a:t>
            </a:r>
          </a:p>
          <a:p>
            <a:pPr marL="171450" indent="-171450">
              <a:buFontTx/>
              <a:buChar char="-"/>
            </a:pPr>
            <a:r>
              <a:rPr lang="en-US" noProof="0" dirty="0"/>
              <a:t>Searchable slides</a:t>
            </a:r>
          </a:p>
          <a:p>
            <a:pPr marL="171450" indent="-171450">
              <a:buFontTx/>
              <a:buChar char="-"/>
            </a:pPr>
            <a:r>
              <a:rPr lang="en-US" noProof="0" dirty="0"/>
              <a:t>Text can be copied from slides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41506-758E-4BCC-984E-C233AD635E4A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2465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Elephants don‘t forget anything.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41506-758E-4BCC-984E-C233AD635E4A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8831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Parrots are gossipy, long-tongued.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41506-758E-4BCC-984E-C233AD635E4A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5400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D5DC63-F628-4E10-9609-E552CF5E5B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92AF61C-8A94-46A9-90CC-74706A1D48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BF64B41-F340-4D95-ADCD-E50BBC8A1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4B07C89B-0380-4DAD-A5E1-F0FD1A664152}" type="datetime1">
              <a:rPr lang="de-DE" smtClean="0"/>
              <a:t>16.11.2021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72C266-D2F1-4610-B7DC-AB683C626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6918C0-8053-4AB2-A5A1-EB6F7D7E3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390D17D9-2206-494E-9FB1-F440F063B81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5619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1FE3D5-D144-4C95-99FE-83EEBDD59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C6FD6CA-449C-4FA9-81CC-770B703EB6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7118432-F94B-439D-87E3-D089FC667F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B6F36AC-6813-4841-87FA-C4FEC6EBA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CE647-0C45-4A14-92AC-5D8223519FA0}" type="datetime1">
              <a:rPr lang="de-DE" smtClean="0"/>
              <a:t>16.11.2021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10B388B-3480-4461-A630-41B52ED60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69A0FC1-9B2E-4306-8D87-8AD4D5D95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17D9-2206-494E-9FB1-F440F063B8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8202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0D0ABE-F7F1-43DE-A0F0-04FCFD4B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95ED74B-12E8-4723-AB00-A755CFB9C5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C3ED0C-0422-4318-86E7-0375425C3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E1AD7-C0AB-4883-895D-14652813E1BA}" type="datetime1">
              <a:rPr lang="de-DE" smtClean="0"/>
              <a:t>16.11.2021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229BAE1-A21F-4332-8DC1-5CB366F4D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D763F2A-D2E0-4220-8BB7-69917815F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17D9-2206-494E-9FB1-F440F063B8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6379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1065C2A-ADB4-4734-AFC9-85614C6177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41EE408-B9B3-455D-BDF2-0DDF03F2CA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FD2F2B-57EB-482C-BE49-965EECB16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79BEB-8C7F-4EE2-9961-2ACF0780CF22}" type="datetime1">
              <a:rPr lang="de-DE" smtClean="0"/>
              <a:t>16.11.2021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407BD1-10FC-4B0C-BC5E-958DEB1A8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1DB6DF9-9341-4A3D-A958-7DAB06502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17D9-2206-494E-9FB1-F440F063B8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0487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2"/>
            <a:ext cx="9440035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5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de-DE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Zimmermann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de-DE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Barrierefreies Internet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3CA360C-D8EB-4426-BBDA-CF7635D01E12}" type="slidenum">
              <a:rPr lang="de-DE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457200"/>
              <a:t>‹Nr.›</a:t>
            </a:fld>
            <a:endParaRPr lang="de-DE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0168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382491"/>
            <a:ext cx="10353763" cy="970450"/>
          </a:xfrm>
        </p:spPr>
        <p:txBody>
          <a:bodyPr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de-DE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Zimmermann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de-DE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Barrierefreies Internet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3CA360C-D8EB-4426-BBDA-CF7635D01E12}" type="slidenum">
              <a:rPr lang="de-DE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457200"/>
              <a:t>‹Nr.›</a:t>
            </a:fld>
            <a:endParaRPr lang="de-DE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52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1761069"/>
            <a:ext cx="9590551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3589879"/>
            <a:ext cx="9590551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de-DE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Zimmermann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de-DE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Barrierefreies Internet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3CA360C-D8EB-4426-BBDA-CF7635D01E12}" type="slidenum">
              <a:rPr lang="de-DE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457200"/>
              <a:t>‹Nr.›</a:t>
            </a:fld>
            <a:endParaRPr lang="de-DE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1462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7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3" y="1732451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de-DE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Zimmermann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de-DE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Barrierefreies Internet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3CA360C-D8EB-4426-BBDA-CF7635D01E12}" type="slidenum">
              <a:rPr lang="de-DE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457200"/>
              <a:t>‹Nr.›</a:t>
            </a:fld>
            <a:endParaRPr lang="de-DE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7034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4" y="1770324"/>
            <a:ext cx="5049897" cy="411295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661" y="1770324"/>
            <a:ext cx="5049897" cy="4112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9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6"/>
            <a:ext cx="4895331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9"/>
            <a:ext cx="4895331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de-DE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Zimmermann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de-DE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Barrierefreies Internet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3CA360C-D8EB-4426-BBDA-CF7635D01E12}" type="slidenum">
              <a:rPr lang="de-DE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457200"/>
              <a:t>‹Nr.›</a:t>
            </a:fld>
            <a:endParaRPr lang="de-DE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5956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de-DE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Zimmermann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de-DE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Barrierefreies Internet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3CA360C-D8EB-4426-BBDA-CF7635D01E12}" type="slidenum">
              <a:rPr lang="de-DE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457200"/>
              <a:t>‹Nr.›</a:t>
            </a:fld>
            <a:endParaRPr lang="de-DE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24585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er m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-675017"/>
            <a:ext cx="10353763" cy="551349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402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AF05C3-1539-465D-8F8D-96D00D1E4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83D24-9949-4E83-9414-C43DA052A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A6B0A8B-2734-403D-A9B2-C4538F04D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9B36A461-BB9A-4066-816A-270CF060AD3A}" type="datetime1">
              <a:rPr lang="de-DE" smtClean="0"/>
              <a:t>16.11.2021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580031-A71D-46F1-98F5-9874D9B8F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DEFAF2F-49F7-4F38-90E6-CA9F91558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390D17D9-2206-494E-9FB1-F440F063B81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76022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6434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7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4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7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de-DE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Zimmermann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de-DE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Barrierefreies Internet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3CA360C-D8EB-4426-BBDA-CF7635D01E12}" type="slidenum">
              <a:rPr lang="de-DE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457200"/>
              <a:t>‹Nr.›</a:t>
            </a:fld>
            <a:endParaRPr lang="de-DE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29955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983" y="609923"/>
            <a:ext cx="4570861" cy="520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6" y="609923"/>
            <a:ext cx="5232901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35638" y="743989"/>
            <a:ext cx="4220500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6" y="2439261"/>
            <a:ext cx="5232901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de-DE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Zimmermann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de-DE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Barrierefreies Internet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3CA360C-D8EB-4426-BBDA-CF7635D01E12}" type="slidenum">
              <a:rPr lang="de-DE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457200"/>
              <a:t>‹Nr.›</a:t>
            </a:fld>
            <a:endParaRPr lang="de-DE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28734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94" y="540085"/>
            <a:ext cx="10208013" cy="3834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7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34956" y="695011"/>
            <a:ext cx="9714133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3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de-DE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Zimmermann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de-DE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Barrierefreies Internet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3CA360C-D8EB-4426-BBDA-CF7635D01E12}" type="slidenum">
              <a:rPr lang="de-DE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457200"/>
              <a:t>‹Nr.›</a:t>
            </a:fld>
            <a:endParaRPr lang="de-DE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25857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3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de-DE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Zimmermann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de-DE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Barrierefreies Internet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3CA360C-D8EB-4426-BBDA-CF7635D01E12}" type="slidenum">
              <a:rPr lang="de-DE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457200"/>
              <a:t>‹Nr.›</a:t>
            </a:fld>
            <a:endParaRPr lang="de-DE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74520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4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de-DE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Zimmermann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de-DE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Barrierefreies Internet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3CA360C-D8EB-4426-BBDA-CF7635D01E12}" type="slidenum">
              <a:rPr lang="de-DE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457200"/>
              <a:t>‹Nr.›</a:t>
            </a:fld>
            <a:endParaRPr lang="de-DE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6612" y="87391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sto MT" panose="02040603050505030304"/>
                <a:ea typeface="+mn-ea"/>
                <a:cs typeface="+mn-cs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437812" y="293324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sto MT" panose="020406030505050303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034602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2126944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6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de-DE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Zimmermann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de-DE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Barrierefreies Internet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3CA360C-D8EB-4426-BBDA-CF7635D01E12}" type="slidenum">
              <a:rPr lang="de-DE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457200"/>
              <a:t>‹Nr.›</a:t>
            </a:fld>
            <a:endParaRPr lang="de-DE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99730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de-DE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Zimmermann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de-DE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Barrierefreies Internet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3CA360C-D8EB-4426-BBDA-CF7635D01E12}" type="slidenum">
              <a:rPr lang="de-DE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457200"/>
              <a:t>‹Nr.›</a:t>
            </a:fld>
            <a:endParaRPr lang="de-DE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76743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86" y="1826045"/>
            <a:ext cx="3372061" cy="1833558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751" y="1826045"/>
            <a:ext cx="3372061" cy="1833558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620" y="1826045"/>
            <a:ext cx="3372061" cy="1833558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3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70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4" y="4480369"/>
            <a:ext cx="3302337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9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7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de-DE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Zimmermann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de-DE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Barrierefreies Internet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3CA360C-D8EB-4426-BBDA-CF7635D01E12}" type="slidenum">
              <a:rPr lang="de-DE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457200"/>
              <a:t>‹Nr.›</a:t>
            </a:fld>
            <a:endParaRPr lang="de-DE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83588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de-DE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Zimmermann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de-DE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Barrierefreies Internet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3CA360C-D8EB-4426-BBDA-CF7635D01E12}" type="slidenum">
              <a:rPr lang="de-DE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457200"/>
              <a:t>‹Nr.›</a:t>
            </a:fld>
            <a:endParaRPr lang="de-DE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1139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5F3614-4D48-4879-8977-DF2967DE7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lnSpc>
                <a:spcPct val="120000"/>
              </a:lnSpc>
              <a:defRPr sz="60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5AC10A7-3FE5-4211-A4FA-716D132D26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68BDF77-3918-4098-BD94-CE7A95200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D1CED-E313-47BD-8C58-36FFB0BFD836}" type="datetime1">
              <a:rPr lang="de-DE" smtClean="0"/>
              <a:t>16.11.2021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2AC733-312D-4707-8208-DD997DF24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1A0631-8259-4199-9496-074A3B284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17D9-2206-494E-9FB1-F440F063B8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06334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70" y="609601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601"/>
            <a:ext cx="7916872" cy="5181601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de-DE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Zimmermann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de-DE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Barrierefreies Internet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3CA360C-D8EB-4426-BBDA-CF7635D01E12}" type="slidenum">
              <a:rPr lang="de-DE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457200"/>
              <a:t>‹Nr.›</a:t>
            </a:fld>
            <a:endParaRPr lang="de-DE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60166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d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 hasCustomPrompt="1"/>
          </p:nvPr>
        </p:nvSpPr>
        <p:spPr>
          <a:xfrm>
            <a:off x="2159563" y="152400"/>
            <a:ext cx="9409045" cy="9906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Klicken um zu bearbeiten</a:t>
            </a:r>
          </a:p>
        </p:txBody>
      </p:sp>
      <p:sp>
        <p:nvSpPr>
          <p:cNvPr id="9" name="Datumsplatzhalter 13"/>
          <p:cNvSpPr>
            <a:spLocks noGrp="1"/>
          </p:cNvSpPr>
          <p:nvPr>
            <p:ph type="dt" sz="half" idx="10"/>
          </p:nvPr>
        </p:nvSpPr>
        <p:spPr>
          <a:xfrm>
            <a:off x="9429751" y="6356351"/>
            <a:ext cx="2156883" cy="365125"/>
          </a:xfrm>
        </p:spPr>
        <p:txBody>
          <a:bodyPr/>
          <a:lstStyle>
            <a:lvl1pPr algn="r">
              <a:defRPr smtClean="0"/>
            </a:lvl1pPr>
          </a:lstStyle>
          <a:p>
            <a:pPr defTabSz="457200">
              <a:defRPr/>
            </a:pPr>
            <a:r>
              <a:rPr lang="de-DE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Zimmermann</a:t>
            </a:r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Foliennummernplatzhalter 14"/>
          <p:cNvSpPr>
            <a:spLocks noGrp="1"/>
          </p:cNvSpPr>
          <p:nvPr>
            <p:ph type="sldNum" sz="quarter" idx="11"/>
          </p:nvPr>
        </p:nvSpPr>
        <p:spPr>
          <a:xfrm>
            <a:off x="817034" y="6356351"/>
            <a:ext cx="1849967" cy="365125"/>
          </a:xfr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r>
              <a:rPr lang="en-US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Folie </a:t>
            </a:r>
            <a:fld id="{186026EA-D7E2-4EE2-8224-C29E1B643123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457200">
                <a:defRPr/>
              </a:pPr>
              <a:t>‹Nr.›</a:t>
            </a:fld>
            <a:endParaRPr lang="en-US" sz="1600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1" name="Fußzeilenplatzhalter 15"/>
          <p:cNvSpPr>
            <a:spLocks noGrp="1"/>
          </p:cNvSpPr>
          <p:nvPr>
            <p:ph type="ftr" sz="quarter" idx="12"/>
          </p:nvPr>
        </p:nvSpPr>
        <p:spPr>
          <a:xfrm>
            <a:off x="3183468" y="6356351"/>
            <a:ext cx="5770033" cy="365125"/>
          </a:xfrm>
        </p:spPr>
        <p:txBody>
          <a:bodyPr/>
          <a:lstStyle>
            <a:lvl1pPr algn="ctr">
              <a:defRPr smtClean="0"/>
            </a:lvl1pPr>
          </a:lstStyle>
          <a:p>
            <a:pPr defTabSz="457200">
              <a:defRPr/>
            </a:pPr>
            <a:r>
              <a:rPr lang="de-DE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Grundlagen HCI - Barrierefreiheit Standards II</a:t>
            </a:r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pic>
        <p:nvPicPr>
          <p:cNvPr id="2" name="Bild 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23393" y="316342"/>
            <a:ext cx="1301084" cy="754730"/>
          </a:xfrm>
          <a:prstGeom prst="rect">
            <a:avLst/>
          </a:prstGeom>
        </p:spPr>
      </p:pic>
      <p:cxnSp>
        <p:nvCxnSpPr>
          <p:cNvPr id="4" name="Gerade Verbindung 3"/>
          <p:cNvCxnSpPr/>
          <p:nvPr userDrawn="1"/>
        </p:nvCxnSpPr>
        <p:spPr>
          <a:xfrm>
            <a:off x="623392" y="260648"/>
            <a:ext cx="1248139" cy="792088"/>
          </a:xfrm>
          <a:prstGeom prst="line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 flipV="1">
            <a:off x="623392" y="260648"/>
            <a:ext cx="1440160" cy="792088"/>
          </a:xfrm>
          <a:prstGeom prst="line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5528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EC86D5-5996-4CFC-B2AF-3519C6E63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9AB0D7D-1A02-4829-A2DB-FA50705D11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31C24B3-6E5D-47BE-B58E-3C80E6F32F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B7D9471-C193-4EF5-8FF6-58F404555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DC4C5-2124-40A6-B9B5-B735719CAC19}" type="datetime1">
              <a:rPr lang="de-DE" smtClean="0"/>
              <a:t>16.11.2021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2823BE5-7C8D-46FC-954D-2E76DBC9F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34E8687-CBD3-4843-BC8E-4BA4BF214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17D9-2206-494E-9FB1-F440F063B8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2020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381210-EB95-41A0-AC52-AD2B547E1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5E1523D-A506-4E95-B0EA-D18856F94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A85D95D-9FB4-47DE-BF90-7F2F58FEE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3A729F3-2DBD-4040-A9EF-6A36518052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EDAF768-A0C7-48AF-9289-7767310D7B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8A1BDE7-9876-4E21-B6E1-EA6A6182A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8476-8CC0-44A2-AA0F-34EA96DFE15B}" type="datetime1">
              <a:rPr lang="de-DE" smtClean="0"/>
              <a:t>16.11.2021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65A1CBC-38EA-48D0-8D19-57D3A3447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66711E1-A4A4-4DEC-B3F1-976174981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17D9-2206-494E-9FB1-F440F063B8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911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D8AA3C-6CD5-49A4-8DAC-77142FE43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875BB35-B8E5-4C9C-8E73-64EB6F773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51C88-081C-472E-A6DB-24C2CB0DB170}" type="datetime1">
              <a:rPr lang="de-DE" smtClean="0"/>
              <a:t>16.11.2021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C0EE4D6-CE22-4893-92F6-247672F95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2528D0A-AB7B-4FAE-9672-708311089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17D9-2206-494E-9FB1-F440F063B8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5954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D8AA3C-6CD5-49A4-8DAC-77142FE43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602571"/>
            <a:ext cx="10515600" cy="132556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4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875BB35-B8E5-4C9C-8E73-64EB6F773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51C88-081C-472E-A6DB-24C2CB0DB170}" type="datetime1">
              <a:rPr lang="de-DE" smtClean="0"/>
              <a:t>16.11.2021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C0EE4D6-CE22-4893-92F6-247672F95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2528D0A-AB7B-4FAE-9672-708311089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17D9-2206-494E-9FB1-F440F063B8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6332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D710466-3C84-4FFC-836F-F1C3C6EFD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0BE05-E040-4B06-862D-5C4789E9BB2C}" type="datetime1">
              <a:rPr lang="de-DE" smtClean="0"/>
              <a:t>16.11.2021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AF33FBB-52CC-4988-8561-86C9018A7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8BD061-0E7A-4E79-9976-C0917DC8C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17D9-2206-494E-9FB1-F440F063B8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7790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539ADC-72C9-47AB-AFFA-6D8E84896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3751DF-AD39-4C64-80F0-609480897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8C9E153-49EF-4B69-8F58-07942A9F66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EE67909-FD48-4DC6-9595-B2718F013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D312-5D3A-4B77-9520-B1236004867F}" type="datetime1">
              <a:rPr lang="de-DE" smtClean="0"/>
              <a:t>16.11.2021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3AF1F80-7E9A-40DF-9181-58682AB1F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3BD0953-FDF8-41F3-BDC9-BAF5AAE55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17D9-2206-494E-9FB1-F440F063B8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2069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E68486E-16D5-448C-B054-E801F4B6F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0AAFCC-C205-4BB4-8FF0-94FD3DC14A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B311E08-BF92-4BB1-8C07-E8F98B8A0C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150000"/>
              </a:lnSpc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07192EA6-5FE5-4F92-AA7C-7538A2E38A6A}" type="datetime1">
              <a:rPr lang="de-DE" smtClean="0"/>
              <a:t>16.11.2021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695463-209E-4090-80B2-377FD72AF6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ct val="150000"/>
              </a:lnSpc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2E2A3D-D84F-4B35-B4C9-0CCDD742C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ct val="150000"/>
              </a:lnSpc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390D17D9-2206-494E-9FB1-F440F063B81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15689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709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l" defTabSz="914400" rtl="0" eaLnBrk="1" latinLnBrk="0" hangingPunct="1">
        <a:lnSpc>
          <a:spcPct val="150000"/>
        </a:lnSpc>
        <a:spcBef>
          <a:spcPct val="0"/>
        </a:spcBef>
        <a:buNone/>
        <a:defRPr sz="4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382506"/>
            <a:ext cx="10353763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51"/>
            <a:ext cx="10353763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457200"/>
            <a:r>
              <a:rPr lang="de-DE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Zimmermann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7" y="5883277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457200"/>
            <a:r>
              <a:rPr lang="de-DE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Barrierefreies Internet</a:t>
            </a:r>
            <a:endParaRPr lang="de-DE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7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457200"/>
            <a:fld id="{33CA360C-D8EB-4426-BBDA-CF7635D01E12}" type="slidenum">
              <a:rPr lang="de-DE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457200"/>
              <a:t>‹Nr.›</a:t>
            </a:fld>
            <a:endParaRPr lang="de-DE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98043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Verdana" panose="020B0604030504040204" pitchFamily="34" charset="0"/>
          <a:ea typeface="Verdana" panose="020B0604030504040204" pitchFamily="34" charset="0"/>
          <a:cs typeface="Calibri" panose="020F050202020403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zimmermann@hdm-stuttgart.d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3389/fcomp.2021.628770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barrierefreiheit.hdm-stuttgart.de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tudentenwerke.de/de/content/beeintr%C3%A4chtigt-studieren-%E2%80%93-best2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digitalisierung.hdm-stuttgart.de/barrierefreiheit/newsletter/" TargetMode="External"/><Relationship Id="rId5" Type="http://schemas.openxmlformats.org/officeDocument/2006/relationships/hyperlink" Target="mailto:gzimmermann@acm.org" TargetMode="Externa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tudentenwerke.de/de/content/beeintr%C3%A4chtigt-studieren-%E2%80%93-best2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AD76F3E-3A97-486B-B402-44400A8B9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B9C189-40BC-40D9-BFD9-0252629F23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093788"/>
            <a:ext cx="10506455" cy="2967208"/>
          </a:xfrm>
        </p:spPr>
        <p:txBody>
          <a:bodyPr>
            <a:normAutofit/>
          </a:bodyPr>
          <a:lstStyle/>
          <a:p>
            <a:pPr algn="l">
              <a:lnSpc>
                <a:spcPct val="140000"/>
              </a:lnSpc>
            </a:pPr>
            <a:r>
              <a:rPr lang="en-US" sz="3600" b="1" dirty="0"/>
              <a:t>Automatic accessibility checks on online courses</a:t>
            </a:r>
            <a:br>
              <a:rPr lang="en-US" sz="3200" b="1" dirty="0"/>
            </a:br>
            <a:r>
              <a:rPr lang="en-US" sz="2800" dirty="0"/>
              <a:t>Supporting teachers in getting their homework done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8453202-3C14-4995-9466-798FC2A96E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00924" y="4619624"/>
            <a:ext cx="3946779" cy="1038225"/>
          </a:xfrm>
        </p:spPr>
        <p:txBody>
          <a:bodyPr>
            <a:normAutofit/>
          </a:bodyPr>
          <a:lstStyle/>
          <a:p>
            <a:pPr algn="r">
              <a:lnSpc>
                <a:spcPct val="140000"/>
              </a:lnSpc>
            </a:pPr>
            <a:r>
              <a:rPr lang="en-US" sz="1300"/>
              <a:t>Prof. Dr. Gottfried Zimmermann </a:t>
            </a:r>
            <a:br>
              <a:rPr lang="en-US" sz="1300"/>
            </a:br>
            <a:r>
              <a:rPr lang="en-US" sz="1300">
                <a:hlinkClick r:id="rId3"/>
              </a:rPr>
              <a:t>gzimmermann@hdm-stuttgart.de</a:t>
            </a:r>
            <a:r>
              <a:rPr lang="en-US" sz="1300"/>
              <a:t> </a:t>
            </a:r>
          </a:p>
          <a:p>
            <a:pPr algn="r">
              <a:lnSpc>
                <a:spcPct val="140000"/>
              </a:lnSpc>
            </a:pPr>
            <a:r>
              <a:rPr lang="en-US" sz="1300"/>
              <a:t>Stuttgart Media University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1F6B52-91F4-4AEB-B6DB-29FEBCF28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433116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D6F061-7C53-44F4-9794-953DB70A4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46882" y="2348839"/>
            <a:ext cx="54864" cy="3946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fik 6" descr="SHUFFLE Logo">
            <a:extLst>
              <a:ext uri="{FF2B5EF4-FFF2-40B4-BE49-F238E27FC236}">
                <a16:creationId xmlns:a16="http://schemas.microsoft.com/office/drawing/2014/main" id="{C4C65B72-F253-4511-B3E6-7338963A3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9912" y="251786"/>
            <a:ext cx="1795829" cy="168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42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E7C20E9-2E75-401A-8101-8444B8A27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500" dirty="0"/>
              <a:t>Verbal Descriptions </a:t>
            </a:r>
            <a:br>
              <a:rPr lang="en-US" sz="2500" dirty="0"/>
            </a:br>
            <a:r>
              <a:rPr lang="en-US" sz="2500" dirty="0"/>
              <a:t>(a.k.a. audio descriptions)</a:t>
            </a:r>
          </a:p>
        </p:txBody>
      </p:sp>
      <p:pic>
        <p:nvPicPr>
          <p:cNvPr id="6" name="Grafik 5" descr="Papagei">
            <a:extLst>
              <a:ext uri="{FF2B5EF4-FFF2-40B4-BE49-F238E27FC236}">
                <a16:creationId xmlns:a16="http://schemas.microsoft.com/office/drawing/2014/main" id="{B5A67A94-422F-4B25-B18C-615BC03C95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 r="18948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4FB9C1-4044-4AD1-A7F9-4B4630FBD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 dirty="0"/>
              <a:t>Describe diagrams and screenshots as part of the presentation</a:t>
            </a:r>
          </a:p>
          <a:p>
            <a:r>
              <a:rPr lang="en-US" sz="2000" b="1" dirty="0"/>
              <a:t>All students benefit from good explanations!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6F4DE18-21E5-4993-8E41-325735D94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67832" y="6356350"/>
            <a:ext cx="88596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90D17D9-2206-494E-9FB1-F440F063B81B}" type="slidenum">
              <a:rPr lang="de-DE" smtClean="0"/>
              <a:pPr>
                <a:spcAft>
                  <a:spcPts val="600"/>
                </a:spcAft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3069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E7C20E9-2E75-401A-8101-8444B8A27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2119" y="891540"/>
            <a:ext cx="4589493" cy="157830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3100" dirty="0"/>
              <a:t>Live Captions &amp; Translation</a:t>
            </a:r>
          </a:p>
        </p:txBody>
      </p:sp>
      <p:pic>
        <p:nvPicPr>
          <p:cNvPr id="8" name="Grafik 7" descr="Two zebras">
            <a:extLst>
              <a:ext uri="{FF2B5EF4-FFF2-40B4-BE49-F238E27FC236}">
                <a16:creationId xmlns:a16="http://schemas.microsoft.com/office/drawing/2014/main" id="{BFCD8BBC-2EE1-4D2A-BF59-502FE5FDD8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5" r="1" b="18149"/>
          <a:stretch/>
        </p:blipFill>
        <p:spPr>
          <a:xfrm>
            <a:off x="1" y="10"/>
            <a:ext cx="6832674" cy="6857990"/>
          </a:xfrm>
          <a:custGeom>
            <a:avLst/>
            <a:gdLst/>
            <a:ahLst/>
            <a:cxnLst/>
            <a:rect l="l" t="t" r="r" b="b"/>
            <a:pathLst>
              <a:path w="6832674" h="6858000">
                <a:moveTo>
                  <a:pt x="0" y="0"/>
                </a:moveTo>
                <a:lnTo>
                  <a:pt x="6832674" y="0"/>
                </a:lnTo>
                <a:lnTo>
                  <a:pt x="6749707" y="183520"/>
                </a:lnTo>
                <a:cubicBezTo>
                  <a:pt x="6327787" y="1181050"/>
                  <a:pt x="6094475" y="2277779"/>
                  <a:pt x="6094475" y="3429000"/>
                </a:cubicBezTo>
                <a:cubicBezTo>
                  <a:pt x="6094475" y="4580222"/>
                  <a:pt x="6327787" y="5676950"/>
                  <a:pt x="6749707" y="6674481"/>
                </a:cubicBezTo>
                <a:lnTo>
                  <a:pt x="683267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4FB9C1-4044-4AD1-A7F9-4B4630FBD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2119" y="2630161"/>
            <a:ext cx="4589491" cy="3332489"/>
          </a:xfrm>
        </p:spPr>
        <p:txBody>
          <a:bodyPr>
            <a:normAutofit fontScale="85000" lnSpcReduction="10000"/>
          </a:bodyPr>
          <a:lstStyle/>
          <a:p>
            <a:r>
              <a:rPr lang="en-US" sz="2000" dirty="0"/>
              <a:t>Automatic speech recognition (AI) achieves usable results</a:t>
            </a:r>
          </a:p>
          <a:p>
            <a:r>
              <a:rPr lang="en-US" sz="2000" dirty="0"/>
              <a:t>Manual edits can improve quality</a:t>
            </a:r>
          </a:p>
          <a:p>
            <a:pPr lvl="1"/>
            <a:r>
              <a:rPr lang="en-US" sz="1600" dirty="0"/>
              <a:t>Editing = learning?</a:t>
            </a:r>
          </a:p>
          <a:p>
            <a:r>
              <a:rPr lang="en-US" sz="2000" dirty="0"/>
              <a:t>Automatic translation into other languages (easy language?)</a:t>
            </a:r>
          </a:p>
          <a:p>
            <a:r>
              <a:rPr lang="en-US" sz="2000" b="1" dirty="0"/>
              <a:t>Many students benefit from captions and translations!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6F4DE18-21E5-4993-8E41-325735D94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90D17D9-2206-494E-9FB1-F440F063B81B}" type="slidenum">
              <a:rPr lang="de-DE" smtClean="0"/>
              <a:pPr>
                <a:spcAft>
                  <a:spcPts val="600"/>
                </a:spcAft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4577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Peacock">
            <a:extLst>
              <a:ext uri="{FF2B5EF4-FFF2-40B4-BE49-F238E27FC236}">
                <a16:creationId xmlns:a16="http://schemas.microsoft.com/office/drawing/2014/main" id="{483DA4E7-69AD-4899-B1EC-D142501768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" r="45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E7C20E9-2E75-401A-8101-8444B8A27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3700" dirty="0"/>
              <a:t>Interactive Learning Script</a:t>
            </a:r>
            <a:endParaRPr lang="en-US" sz="370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4FB9C1-4044-4AD1-A7F9-4B4630FBD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000" dirty="0"/>
              <a:t>Multimodal script in multiple tracks, mutually cross-linked:</a:t>
            </a:r>
          </a:p>
          <a:p>
            <a:r>
              <a:rPr lang="en-US" sz="2000" dirty="0"/>
              <a:t>Video (including AD)</a:t>
            </a:r>
          </a:p>
          <a:p>
            <a:r>
              <a:rPr lang="en-US" sz="2000" dirty="0"/>
              <a:t>Slides</a:t>
            </a:r>
          </a:p>
          <a:p>
            <a:r>
              <a:rPr lang="en-US" sz="2000" dirty="0"/>
              <a:t>Captions</a:t>
            </a:r>
          </a:p>
          <a:p>
            <a:r>
              <a:rPr lang="en-US" sz="2000" dirty="0"/>
              <a:t>Translations</a:t>
            </a:r>
          </a:p>
          <a:p>
            <a:r>
              <a:rPr lang="en-US" sz="2000" dirty="0"/>
              <a:t>Learning as dialog (cf. Google Duplex)</a:t>
            </a:r>
          </a:p>
          <a:p>
            <a:r>
              <a:rPr lang="en-US" sz="2000" b="1" dirty="0"/>
              <a:t>All students benefit!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6F4DE18-21E5-4993-8E41-325735D94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90D17D9-2206-494E-9FB1-F440F063B81B}" type="slidenum">
              <a:rPr lang="de-DE" smtClean="0"/>
              <a:pPr>
                <a:spcAft>
                  <a:spcPts val="600"/>
                </a:spcAft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2545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Ants">
            <a:extLst>
              <a:ext uri="{FF2B5EF4-FFF2-40B4-BE49-F238E27FC236}">
                <a16:creationId xmlns:a16="http://schemas.microsoft.com/office/drawing/2014/main" id="{D0E45042-5218-49DA-8ECB-272E91BBBB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8" r="24710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E7C20E9-2E75-401A-8101-8444B8A27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>
                <a:latin typeface="+mj-lt"/>
                <a:ea typeface="+mj-ea"/>
              </a:rPr>
              <a:t>Learning Analytics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4FB9C1-4044-4AD1-A7F9-4B4630FBD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0"/>
            <a:ext cx="3822189" cy="3922149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r>
              <a:rPr lang="en-US" sz="2000" dirty="0">
                <a:latin typeface="+mn-lt"/>
                <a:ea typeface="+mn-ea"/>
              </a:rPr>
              <a:t>Teachers can identify problem areas and sweet spots</a:t>
            </a:r>
          </a:p>
          <a:p>
            <a:r>
              <a:rPr lang="en-US" sz="2000" dirty="0">
                <a:latin typeface="+mn-lt"/>
                <a:ea typeface="+mn-ea"/>
              </a:rPr>
              <a:t>Learners get recommendations on learning strategies (e.g., personalization, regular breaks)</a:t>
            </a:r>
          </a:p>
          <a:p>
            <a:r>
              <a:rPr lang="en-US" sz="2000" dirty="0">
                <a:latin typeface="+mn-lt"/>
                <a:ea typeface="+mn-ea"/>
              </a:rPr>
              <a:t>Watch out for privacy issues </a:t>
            </a:r>
            <a:r>
              <a:rPr lang="en-US" sz="2000" dirty="0" err="1">
                <a:latin typeface="+mn-lt"/>
                <a:ea typeface="+mn-ea"/>
              </a:rPr>
              <a:t>wrt</a:t>
            </a:r>
            <a:r>
              <a:rPr lang="en-US" sz="2000" dirty="0">
                <a:latin typeface="+mn-lt"/>
                <a:ea typeface="+mn-ea"/>
              </a:rPr>
              <a:t> </a:t>
            </a:r>
            <a:r>
              <a:rPr lang="en-US" sz="2000" dirty="0" err="1">
                <a:latin typeface="+mn-lt"/>
                <a:ea typeface="+mn-ea"/>
              </a:rPr>
              <a:t>pwds</a:t>
            </a:r>
            <a:r>
              <a:rPr lang="en-US" sz="2000" dirty="0">
                <a:latin typeface="+mn-lt"/>
                <a:ea typeface="+mn-ea"/>
              </a:rPr>
              <a:t>!</a:t>
            </a:r>
          </a:p>
          <a:p>
            <a:r>
              <a:rPr lang="en-US" sz="2000" b="1" dirty="0">
                <a:latin typeface="+mn-lt"/>
                <a:ea typeface="+mn-ea"/>
              </a:rPr>
              <a:t>In particular, weak learners benefit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6F4DE18-21E5-4993-8E41-325735D94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  <a:defRPr/>
            </a:pPr>
            <a:fld id="{390D17D9-2206-494E-9FB1-F440F063B81B}" type="slidenum">
              <a:rPr lang="en-US">
                <a:latin typeface="Calibri" panose="020F0502020204030204"/>
                <a:ea typeface="+mn-ea"/>
              </a:rPr>
              <a:pPr>
                <a:spcAft>
                  <a:spcPts val="600"/>
                </a:spcAft>
                <a:defRPr/>
              </a:pPr>
              <a:t>13</a:t>
            </a:fld>
            <a:endParaRPr lang="en-US"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3338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E7C20E9-2E75-401A-8101-8444B8A27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txBody>
          <a:bodyPr>
            <a:normAutofit fontScale="90000"/>
          </a:bodyPr>
          <a:lstStyle/>
          <a:p>
            <a:pPr>
              <a:lnSpc>
                <a:spcPct val="110000"/>
              </a:lnSpc>
            </a:pPr>
            <a:r>
              <a:rPr lang="en-US" sz="3700" dirty="0"/>
              <a:t>Automatic Checking of Learning Materials</a:t>
            </a:r>
          </a:p>
        </p:txBody>
      </p:sp>
      <p:pic>
        <p:nvPicPr>
          <p:cNvPr id="6" name="Grafik 5" descr="Bees on honey combs">
            <a:extLst>
              <a:ext uri="{FF2B5EF4-FFF2-40B4-BE49-F238E27FC236}">
                <a16:creationId xmlns:a16="http://schemas.microsoft.com/office/drawing/2014/main" id="{84C88948-48A3-4AE4-8403-D35D221013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7" r="21447" b="-1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4FB9C1-4044-4AD1-A7F9-4B4630FBD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0465" y="2194102"/>
            <a:ext cx="4140013" cy="3908586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1600" dirty="0"/>
              <a:t>Regular monitoring for online courses, including documents</a:t>
            </a:r>
          </a:p>
          <a:p>
            <a:pPr>
              <a:lnSpc>
                <a:spcPct val="140000"/>
              </a:lnSpc>
            </a:pPr>
            <a:r>
              <a:rPr lang="en-US" sz="1600" dirty="0"/>
              <a:t>Automatic tools can discover 30-40% of all error types [1]</a:t>
            </a:r>
          </a:p>
          <a:p>
            <a:pPr>
              <a:lnSpc>
                <a:spcPct val="140000"/>
              </a:lnSpc>
            </a:pPr>
            <a:r>
              <a:rPr lang="en-US" sz="1600" b="1" dirty="0"/>
              <a:t>Many students benefit from accessible learning materials</a:t>
            </a:r>
          </a:p>
          <a:p>
            <a:pPr marL="0" indent="0">
              <a:lnSpc>
                <a:spcPct val="140000"/>
              </a:lnSpc>
              <a:buNone/>
            </a:pPr>
            <a:endParaRPr lang="en-US" sz="1600" dirty="0"/>
          </a:p>
          <a:p>
            <a:pPr marL="0" indent="0">
              <a:lnSpc>
                <a:spcPct val="140000"/>
              </a:lnSpc>
              <a:buNone/>
            </a:pPr>
            <a:r>
              <a:rPr lang="en-US" sz="1000" dirty="0"/>
              <a:t>[1] </a:t>
            </a:r>
            <a:r>
              <a:rPr lang="en-US" sz="1000" dirty="0">
                <a:effectLst/>
              </a:rPr>
              <a:t>Burkard, A., Zimmermann, G., &amp; Schwarzer, B. (2021). Monitoring Systems for Checking Websites on Accessibility. </a:t>
            </a:r>
            <a:r>
              <a:rPr lang="en-US" sz="1000" i="1" dirty="0">
                <a:effectLst/>
              </a:rPr>
              <a:t>Frontiers in Computer Science</a:t>
            </a:r>
            <a:r>
              <a:rPr lang="en-US" sz="1000" dirty="0">
                <a:effectLst/>
              </a:rPr>
              <a:t>, </a:t>
            </a:r>
            <a:r>
              <a:rPr lang="en-US" sz="1000" i="1" dirty="0">
                <a:effectLst/>
              </a:rPr>
              <a:t>3</a:t>
            </a:r>
            <a:r>
              <a:rPr lang="en-US" sz="1000" dirty="0">
                <a:effectLst/>
              </a:rPr>
              <a:t>, 1–17. </a:t>
            </a:r>
            <a:r>
              <a:rPr lang="en-US" sz="1000" dirty="0">
                <a:effectLst/>
                <a:hlinkClick r:id="rId4"/>
              </a:rPr>
              <a:t>https://doi.org/10.3389/fcomp.2021.628770</a:t>
            </a:r>
            <a:endParaRPr lang="en-US" sz="1000" dirty="0">
              <a:effectLst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6F4DE18-21E5-4993-8E41-325735D94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90D17D9-2206-494E-9FB1-F440F063B81B}" type="slidenum">
              <a:rPr lang="de-DE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14</a:t>
            </a:fld>
            <a:endParaRPr lang="de-DE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112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 descr="Yawning lion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Yawning lion">
            <a:extLst>
              <a:ext uri="{FF2B5EF4-FFF2-40B4-BE49-F238E27FC236}">
                <a16:creationId xmlns:a16="http://schemas.microsoft.com/office/drawing/2014/main" id="{DA3E50EF-85D8-49D5-8520-7FDF46CCB4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5" b="2695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 descr="Yawning lion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 descr="Yawning lion">
            <a:extLst>
              <a:ext uri="{FF2B5EF4-FFF2-40B4-BE49-F238E27FC236}">
                <a16:creationId xmlns:a16="http://schemas.microsoft.com/office/drawing/2014/main" id="{4E7C20E9-2E75-401A-8101-8444B8A27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Accessibility Policy</a:t>
            </a:r>
          </a:p>
        </p:txBody>
      </p:sp>
      <p:sp>
        <p:nvSpPr>
          <p:cNvPr id="3" name="Inhaltsplatzhalter 2" descr="Yawning lion">
            <a:extLst>
              <a:ext uri="{FF2B5EF4-FFF2-40B4-BE49-F238E27FC236}">
                <a16:creationId xmlns:a16="http://schemas.microsoft.com/office/drawing/2014/main" id="{354FB9C1-4044-4AD1-A7F9-4B4630FBD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 dirty="0"/>
              <a:t>Top-down strategy</a:t>
            </a:r>
          </a:p>
          <a:p>
            <a:r>
              <a:rPr lang="en-US" sz="2000" dirty="0"/>
              <a:t>University-wide strategy</a:t>
            </a:r>
          </a:p>
          <a:p>
            <a:r>
              <a:rPr lang="en-US" sz="2000" dirty="0"/>
              <a:t>Public announcements</a:t>
            </a:r>
          </a:p>
          <a:p>
            <a:r>
              <a:rPr lang="en-US" sz="2000" b="1" dirty="0"/>
              <a:t>Beneficial for those who care about a11y</a:t>
            </a:r>
          </a:p>
        </p:txBody>
      </p:sp>
      <p:sp>
        <p:nvSpPr>
          <p:cNvPr id="4" name="Foliennummernplatzhalter 3" descr="Yawning lion">
            <a:extLst>
              <a:ext uri="{FF2B5EF4-FFF2-40B4-BE49-F238E27FC236}">
                <a16:creationId xmlns:a16="http://schemas.microsoft.com/office/drawing/2014/main" id="{56F4DE18-21E5-4993-8E41-325735D94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90D17D9-2206-494E-9FB1-F440F063B81B}" type="slidenum">
              <a:rPr lang="de-DE" smtClean="0"/>
              <a:pPr>
                <a:spcAft>
                  <a:spcPts val="600"/>
                </a:spcAft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5608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E7C20E9-2E75-401A-8101-8444B8A27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3700" b="1" dirty="0">
                <a:latin typeface="+mj-lt"/>
                <a:ea typeface="+mj-ea"/>
              </a:rPr>
              <a:t>Accessibility Maturity Model</a:t>
            </a:r>
          </a:p>
        </p:txBody>
      </p:sp>
      <p:pic>
        <p:nvPicPr>
          <p:cNvPr id="6" name="Grafik 5" descr="Lionfish">
            <a:extLst>
              <a:ext uri="{FF2B5EF4-FFF2-40B4-BE49-F238E27FC236}">
                <a16:creationId xmlns:a16="http://schemas.microsoft.com/office/drawing/2014/main" id="{EB169F29-2CDC-4806-ACA8-AA59A2C579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1" r="20552" b="-1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4FB9C1-4044-4AD1-A7F9-4B4630FBD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0465" y="2194102"/>
            <a:ext cx="4140013" cy="390858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latin typeface="+mn-lt"/>
                <a:ea typeface="+mn-ea"/>
              </a:rPr>
              <a:t>Continuous measurements</a:t>
            </a:r>
          </a:p>
          <a:p>
            <a:r>
              <a:rPr lang="en-US" sz="2000" dirty="0">
                <a:latin typeface="+mn-lt"/>
                <a:ea typeface="+mn-ea"/>
              </a:rPr>
              <a:t>Set (intermediate) goals</a:t>
            </a:r>
          </a:p>
          <a:p>
            <a:r>
              <a:rPr lang="en-US" sz="2000" dirty="0">
                <a:latin typeface="+mn-lt"/>
                <a:ea typeface="+mn-ea"/>
              </a:rPr>
              <a:t>Identify and target weak spots</a:t>
            </a:r>
          </a:p>
          <a:p>
            <a:r>
              <a:rPr lang="en-US" sz="2000" dirty="0">
                <a:latin typeface="+mn-lt"/>
                <a:ea typeface="+mn-ea"/>
              </a:rPr>
              <a:t>Report to management</a:t>
            </a:r>
          </a:p>
          <a:p>
            <a:r>
              <a:rPr lang="en-US" sz="2000" b="1" dirty="0"/>
              <a:t>Beneficial for students and employees with disabilities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6F4DE18-21E5-4993-8E41-325735D94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  <a:defRPr/>
            </a:pPr>
            <a:fld id="{390D17D9-2206-494E-9FB1-F440F063B81B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+mn-ea"/>
              </a:rPr>
              <a:pPr>
                <a:spcAft>
                  <a:spcPts val="600"/>
                </a:spcAft>
                <a:defRPr/>
              </a:pPr>
              <a:t>16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5891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Ducklings following their mother duck in the water">
            <a:extLst>
              <a:ext uri="{FF2B5EF4-FFF2-40B4-BE49-F238E27FC236}">
                <a16:creationId xmlns:a16="http://schemas.microsoft.com/office/drawing/2014/main" id="{EF2D669C-ABD9-44AD-8FA3-24EF727C6B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5" b="10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E7C20E9-2E75-401A-8101-8444B8A27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700" dirty="0">
                <a:latin typeface="+mj-lt"/>
                <a:ea typeface="+mj-ea"/>
              </a:rPr>
              <a:t>Teaching on Digital Accessibility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4FB9C1-4044-4AD1-A7F9-4B4630FBD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latin typeface="+mn-lt"/>
                <a:ea typeface="+mn-ea"/>
              </a:rPr>
              <a:t>Include topics of digital accessibility in the curricula</a:t>
            </a:r>
          </a:p>
          <a:p>
            <a:r>
              <a:rPr lang="en-US" sz="2000" dirty="0">
                <a:latin typeface="+mn-lt"/>
                <a:ea typeface="+mn-ea"/>
              </a:rPr>
              <a:t>Offer certificates to students and teachers (e.g., IAAP)</a:t>
            </a:r>
          </a:p>
          <a:p>
            <a:r>
              <a:rPr lang="en-US" sz="2000" b="1" dirty="0">
                <a:latin typeface="+mn-lt"/>
                <a:ea typeface="+mn-ea"/>
              </a:rPr>
              <a:t>Good for all students to acquire skills in digital accessibility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6F4DE18-21E5-4993-8E41-325735D94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  <a:defRPr/>
            </a:pPr>
            <a:fld id="{390D17D9-2206-494E-9FB1-F440F063B81B}" type="slidenum">
              <a:rPr lang="en-US" smtClean="0">
                <a:latin typeface="Calibri" panose="020F0502020204030204"/>
                <a:ea typeface="+mn-ea"/>
              </a:rPr>
              <a:pPr>
                <a:spcAft>
                  <a:spcPts val="600"/>
                </a:spcAft>
                <a:defRPr/>
              </a:pPr>
              <a:t>17</a:t>
            </a:fld>
            <a:endParaRPr lang="en-US"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02062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Puppy and cat look at each other">
            <a:extLst>
              <a:ext uri="{FF2B5EF4-FFF2-40B4-BE49-F238E27FC236}">
                <a16:creationId xmlns:a16="http://schemas.microsoft.com/office/drawing/2014/main" id="{3E2D7839-4A38-4562-A7A5-488DE7F2EE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E7C20E9-2E75-401A-8101-8444B8A27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3700"/>
              <a:t>Interaction Spaces with Pwds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4FB9C1-4044-4AD1-A7F9-4B4630FBD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 fontScale="85000" lnSpcReduction="10000"/>
          </a:bodyPr>
          <a:lstStyle/>
          <a:p>
            <a:r>
              <a:rPr lang="en-US" sz="2000" dirty="0"/>
              <a:t>Goal: Invoke empathy and understanding</a:t>
            </a:r>
          </a:p>
          <a:p>
            <a:r>
              <a:rPr lang="en-US" sz="2000" dirty="0"/>
              <a:t>Ideal: Conversation with real </a:t>
            </a:r>
            <a:r>
              <a:rPr lang="en-US" sz="2000" dirty="0" err="1"/>
              <a:t>pwds</a:t>
            </a:r>
            <a:endParaRPr lang="en-US" sz="2000" dirty="0"/>
          </a:p>
          <a:p>
            <a:r>
              <a:rPr lang="en-US" sz="2000" dirty="0"/>
              <a:t>Second ideal: Meet interactive virtual </a:t>
            </a:r>
            <a:r>
              <a:rPr lang="en-US" sz="2000" dirty="0" err="1"/>
              <a:t>pwds</a:t>
            </a:r>
            <a:endParaRPr lang="en-US" sz="2000" dirty="0"/>
          </a:p>
          <a:p>
            <a:r>
              <a:rPr lang="en-US" sz="2000" b="1" dirty="0"/>
              <a:t>Beneficial for all students (“know your user”)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6F4DE18-21E5-4993-8E41-325735D94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90D17D9-2206-494E-9FB1-F440F063B81B}" type="slidenum">
              <a:rPr lang="de-DE"/>
              <a:pPr>
                <a:spcAft>
                  <a:spcPts val="600"/>
                </a:spcAft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8662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Three dolphins swimming alongside in the water">
            <a:extLst>
              <a:ext uri="{FF2B5EF4-FFF2-40B4-BE49-F238E27FC236}">
                <a16:creationId xmlns:a16="http://schemas.microsoft.com/office/drawing/2014/main" id="{D935873B-C726-49D4-99E0-1FE2FDCC44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7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E7C20E9-2E75-401A-8101-8444B8A27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dirty="0"/>
              <a:t>Networking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4FB9C1-4044-4AD1-A7F9-4B4630FBD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Exchange between universities</a:t>
            </a:r>
          </a:p>
          <a:p>
            <a:r>
              <a:rPr lang="en-US" sz="2000" dirty="0"/>
              <a:t>Share experiences</a:t>
            </a:r>
          </a:p>
          <a:p>
            <a:r>
              <a:rPr lang="en-US" sz="2000" dirty="0"/>
              <a:t>Share learning materials</a:t>
            </a:r>
          </a:p>
          <a:p>
            <a:r>
              <a:rPr lang="en-US" sz="2000" dirty="0"/>
              <a:t>Share tools &amp; platforms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6F4DE18-21E5-4993-8E41-325735D94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90D17D9-2206-494E-9FB1-F440F063B81B}" type="slidenum">
              <a:rPr lang="de-DE" smtClean="0"/>
              <a:pPr>
                <a:spcAft>
                  <a:spcPts val="600"/>
                </a:spcAft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9962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CD81A2A-6ED4-4EF4-A14C-912D31E14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E7C20E9-2E75-401A-8101-8444B8A27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3400"/>
              <a:t>Competence Center </a:t>
            </a:r>
            <a:br>
              <a:rPr lang="en-US" sz="3400"/>
            </a:br>
            <a:r>
              <a:rPr lang="en-US" sz="3400"/>
              <a:t>on Digital Accessibility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661932C-CA15-4E17-B115-FAE7CBEE4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4FB9C1-4044-4AD1-A7F9-4B4630FBD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en-US" sz="1800" b="1" dirty="0"/>
              <a:t>Current situation</a:t>
            </a:r>
          </a:p>
          <a:p>
            <a:pPr>
              <a:lnSpc>
                <a:spcPct val="140000"/>
              </a:lnSpc>
            </a:pPr>
            <a:r>
              <a:rPr lang="en-US" sz="1800" dirty="0"/>
              <a:t>Team of 7 persons (as of today)</a:t>
            </a:r>
          </a:p>
          <a:p>
            <a:pPr>
              <a:lnSpc>
                <a:spcPct val="140000"/>
              </a:lnSpc>
            </a:pPr>
            <a:r>
              <a:rPr lang="en-US" sz="1800" dirty="0"/>
              <a:t>Strategy: Support universities to become proficient in digital accessibility</a:t>
            </a:r>
          </a:p>
          <a:p>
            <a:pPr>
              <a:lnSpc>
                <a:spcPct val="140000"/>
              </a:lnSpc>
            </a:pPr>
            <a:r>
              <a:rPr lang="en-US" sz="1800" dirty="0"/>
              <a:t>Services: Consulting and checking of websites / documents / mobile apps</a:t>
            </a:r>
          </a:p>
          <a:p>
            <a:pPr>
              <a:lnSpc>
                <a:spcPct val="140000"/>
              </a:lnSpc>
            </a:pPr>
            <a:r>
              <a:rPr lang="en-US" sz="1800" dirty="0"/>
              <a:t>Webinars, Newsletter</a:t>
            </a:r>
          </a:p>
          <a:p>
            <a:pPr>
              <a:lnSpc>
                <a:spcPct val="140000"/>
              </a:lnSpc>
            </a:pPr>
            <a:r>
              <a:rPr lang="en-US" sz="1800" dirty="0"/>
              <a:t>URL: </a:t>
            </a:r>
            <a:r>
              <a:rPr lang="en-US" sz="1800" dirty="0">
                <a:hlinkClick r:id="rId3"/>
              </a:rPr>
              <a:t>https://barrierefreiheit.hdm-stuttgart.de/</a:t>
            </a:r>
            <a:r>
              <a:rPr lang="en-US" sz="1800" dirty="0"/>
              <a:t> 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590ADD5-9383-4D3D-9047-3DA2593CC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540822" cy="540822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Logo: Kompetenzzentrum Digitale Barrierefreiheit">
            <a:extLst>
              <a:ext uri="{FF2B5EF4-FFF2-40B4-BE49-F238E27FC236}">
                <a16:creationId xmlns:a16="http://schemas.microsoft.com/office/drawing/2014/main" id="{696C6D8F-9107-4B6E-9998-B390CE6385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184" y="1977422"/>
            <a:ext cx="3781051" cy="2259178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ABE3E45-88CF-45D8-8D40-C773324D9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CD1692-827B-4C8D-B4A1-134FD04CF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91ECDA9-56DC-4270-8F33-01C5637B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6580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5F47824-961D-465D-84F9-EAE11BC6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6F4DE18-21E5-4993-8E41-325735D94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30244" y="6356350"/>
            <a:ext cx="132355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90D17D9-2206-494E-9FB1-F440F063B81B}" type="slidenum">
              <a:rPr lang="de-DE" smtClean="0"/>
              <a:pPr>
                <a:spcAft>
                  <a:spcPts val="600"/>
                </a:spcAft>
              </a:pPr>
              <a:t>2</a:t>
            </a:fld>
            <a:endParaRPr lang="de-DE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EC9DA3E-C1D7-472D-B7C0-F71AE41FB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416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F1B1F6-A034-49EE-83D6-D844E6425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For Teachers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3EC73A5-5D64-4757-B2A1-6DD1403D11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Online courses </a:t>
            </a:r>
          </a:p>
          <a:p>
            <a:r>
              <a:rPr lang="en-US" dirty="0"/>
              <a:t>Slides, documents, assignments, etc.</a:t>
            </a:r>
          </a:p>
          <a:p>
            <a:r>
              <a:rPr lang="en-US" dirty="0"/>
              <a:t>Constantly changing</a:t>
            </a:r>
          </a:p>
          <a:p>
            <a:r>
              <a:rPr lang="en-US" dirty="0"/>
              <a:t>Errors happen by ignorance and by accident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69D16E2-E50A-4B49-A49A-93530B16E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17D9-2206-494E-9FB1-F440F063B81B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2782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ve bulbs and one of them is glowing">
            <a:extLst>
              <a:ext uri="{FF2B5EF4-FFF2-40B4-BE49-F238E27FC236}">
                <a16:creationId xmlns:a16="http://schemas.microsoft.com/office/drawing/2014/main" id="{18013FBD-A706-486D-92EC-B6FB4F6C4A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7" r="2926" b="-1"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EFB78BB-2291-424F-BB0B-3DE8E939A5EE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glow rad="63500">
              <a:schemeClr val="bg1">
                <a:alpha val="70000"/>
              </a:schemeClr>
            </a:glow>
          </a:effectLst>
        </p:spPr>
        <p:txBody>
          <a:bodyPr/>
          <a:lstStyle/>
          <a:p>
            <a:r>
              <a:rPr lang="en-US" dirty="0">
                <a:effectLst>
                  <a:glow rad="63500">
                    <a:schemeClr val="bg1">
                      <a:alpha val="70000"/>
                    </a:schemeClr>
                  </a:glow>
                </a:effectLst>
              </a:rPr>
              <a:t>Idea: Use automatic checking tools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283836B-D448-4FA1-B8BE-63201187D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  <a:defRPr/>
            </a:pPr>
            <a:fld id="{390D17D9-2206-494E-9FB1-F440F063B81B}" type="slidenum">
              <a:rPr lang="en-US">
                <a:solidFill>
                  <a:srgbClr val="FFFFFF"/>
                </a:solidFill>
                <a:latin typeface="Calibri" panose="020F0502020204030204"/>
                <a:ea typeface="+mn-ea"/>
              </a:rPr>
              <a:pPr>
                <a:lnSpc>
                  <a:spcPct val="100000"/>
                </a:lnSpc>
                <a:spcAft>
                  <a:spcPts val="600"/>
                </a:spcAft>
                <a:defRPr/>
              </a:pPr>
              <a:t>21</a:t>
            </a:fld>
            <a:endParaRPr lang="en-US">
              <a:solidFill>
                <a:srgbClr val="FFFFFF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Verbotsymbol 4">
            <a:extLst>
              <a:ext uri="{FF2B5EF4-FFF2-40B4-BE49-F238E27FC236}">
                <a16:creationId xmlns:a16="http://schemas.microsoft.com/office/drawing/2014/main" id="{3C881E21-6C5E-456D-9B2C-1DC75E32D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08389" y="1727447"/>
            <a:ext cx="3413094" cy="3215520"/>
          </a:xfrm>
          <a:prstGeom prst="noSmoking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51A6B73-9C40-4AB2-A81F-FE86EEBFB221}"/>
              </a:ext>
            </a:extLst>
          </p:cNvPr>
          <p:cNvSpPr txBox="1"/>
          <p:nvPr/>
        </p:nvSpPr>
        <p:spPr>
          <a:xfrm>
            <a:off x="3885203" y="5415657"/>
            <a:ext cx="4659466" cy="1077218"/>
          </a:xfrm>
          <a:prstGeom prst="rect">
            <a:avLst/>
          </a:prstGeom>
          <a:noFill/>
          <a:effectLst>
            <a:glow rad="635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glow rad="63500">
                    <a:schemeClr val="bg1">
                      <a:alpha val="70000"/>
                    </a:schemeClr>
                  </a:glow>
                </a:effectLst>
              </a:rPr>
              <a:t>Automatic tools do NOT detect all errors!</a:t>
            </a:r>
          </a:p>
        </p:txBody>
      </p:sp>
    </p:spTree>
    <p:extLst>
      <p:ext uri="{BB962C8B-B14F-4D97-AF65-F5344CB8AC3E}">
        <p14:creationId xmlns:p14="http://schemas.microsoft.com/office/powerpoint/2010/main" val="149731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5506C-9585-42F0-AF7E-E7601F1DB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271" y="-1185379"/>
            <a:ext cx="10515600" cy="95967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Overall detectable errors by Criteria</a:t>
            </a:r>
          </a:p>
        </p:txBody>
      </p:sp>
      <p:graphicFrame>
        <p:nvGraphicFramePr>
          <p:cNvPr id="9" name="Diagramm 8" descr="Overall possible errors 90 100% &#10;Automatically detectable 23 26% &#10;Only manually detectable 67 74% &#10;">
            <a:extLst>
              <a:ext uri="{FF2B5EF4-FFF2-40B4-BE49-F238E27FC236}">
                <a16:creationId xmlns:a16="http://schemas.microsoft.com/office/drawing/2014/main" id="{FFA2A466-9964-4F07-8ED6-91DFB7B719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2361510"/>
              </p:ext>
            </p:extLst>
          </p:nvPr>
        </p:nvGraphicFramePr>
        <p:xfrm>
          <a:off x="0" y="7951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1E44F17-5026-419D-8EF8-FF8FD1243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17D9-2206-494E-9FB1-F440F063B81B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1208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1CB961-B84F-4ED0-9336-6609AB908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Criteria By Categories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5D080F-3579-4959-87B1-0297A152EB0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539750" indent="-539750">
              <a:buNone/>
              <a:tabLst>
                <a:tab pos="539750" algn="l"/>
              </a:tabLst>
            </a:pPr>
            <a:r>
              <a:rPr lang="en-US" dirty="0"/>
              <a:t>(1) Structure &amp; semantics </a:t>
            </a:r>
          </a:p>
          <a:p>
            <a:pPr marL="539750" indent="-539750">
              <a:buNone/>
              <a:tabLst>
                <a:tab pos="539750" algn="l"/>
              </a:tabLst>
            </a:pPr>
            <a:r>
              <a:rPr lang="en-US" dirty="0"/>
              <a:t>(2) Navigation &amp; orientation </a:t>
            </a:r>
          </a:p>
          <a:p>
            <a:pPr marL="539750" indent="-539750">
              <a:buNone/>
              <a:tabLst>
                <a:tab pos="539750" algn="l"/>
              </a:tabLst>
            </a:pPr>
            <a:r>
              <a:rPr lang="en-US" dirty="0"/>
              <a:t>(3) Keyboard input</a:t>
            </a:r>
          </a:p>
          <a:p>
            <a:pPr marL="539750" indent="-539750">
              <a:buNone/>
              <a:tabLst>
                <a:tab pos="539750" algn="l"/>
              </a:tabLst>
            </a:pPr>
            <a:r>
              <a:rPr lang="en-US" dirty="0"/>
              <a:t>(4) Text alternatives for images &amp; non-text content</a:t>
            </a:r>
          </a:p>
          <a:p>
            <a:pPr marL="539750" indent="-539750">
              <a:buNone/>
              <a:tabLst>
                <a:tab pos="539750" algn="l"/>
              </a:tabLst>
            </a:pPr>
            <a:r>
              <a:rPr lang="en-US" dirty="0"/>
              <a:t>(5) Videos: captions, audio description &amp; sign language</a:t>
            </a:r>
          </a:p>
          <a:p>
            <a:pPr marL="539750" indent="-539750">
              <a:buNone/>
              <a:tabLst>
                <a:tab pos="539750" algn="l"/>
              </a:tabLst>
            </a:pPr>
            <a:r>
              <a:rPr lang="en-US" dirty="0"/>
              <a:t>(6) Colors &amp; text design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4D4B0F8-D7E7-4D99-B7B4-43137439AA3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539750" indent="-539750">
              <a:buNone/>
            </a:pPr>
            <a:r>
              <a:rPr lang="en-US" dirty="0"/>
              <a:t>(7) Animations, </a:t>
            </a:r>
            <a:r>
              <a:rPr lang="en-US" dirty="0" err="1"/>
              <a:t>distrations</a:t>
            </a:r>
            <a:r>
              <a:rPr lang="en-US" dirty="0"/>
              <a:t>, flickering, timeouts &amp; interruptions</a:t>
            </a:r>
          </a:p>
          <a:p>
            <a:pPr marL="539750" indent="-539750">
              <a:buNone/>
            </a:pPr>
            <a:r>
              <a:rPr lang="en-US" dirty="0"/>
              <a:t>(8) Support for form input</a:t>
            </a:r>
          </a:p>
          <a:p>
            <a:pPr marL="539750" indent="-539750">
              <a:buNone/>
            </a:pPr>
            <a:r>
              <a:rPr lang="en-US" dirty="0"/>
              <a:t>(9) Touch, hand &amp; finger operation</a:t>
            </a:r>
          </a:p>
          <a:p>
            <a:pPr marL="539750" indent="-539750">
              <a:buNone/>
            </a:pPr>
            <a:r>
              <a:rPr lang="en-US" dirty="0"/>
              <a:t>(10) Communication by text, audio &amp; video</a:t>
            </a:r>
          </a:p>
          <a:p>
            <a:pPr marL="539750" indent="-539750">
              <a:buNone/>
            </a:pPr>
            <a:r>
              <a:rPr lang="en-US" dirty="0"/>
              <a:t>(11) Support, documentations &amp; generated content</a:t>
            </a:r>
          </a:p>
          <a:p>
            <a:pPr marL="539750" indent="-539750">
              <a:buNone/>
            </a:pPr>
            <a:r>
              <a:rPr lang="en-US" dirty="0"/>
              <a:t>(12) Personalisation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9F6850D-8449-4413-94F7-0CEB736D7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17D9-2206-494E-9FB1-F440F063B81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857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5506C-9585-42F0-AF7E-E7601F1DB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70" y="-760815"/>
            <a:ext cx="10515600" cy="528804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Any Online Course: Overall Detectable Errors (Categories)</a:t>
            </a:r>
          </a:p>
        </p:txBody>
      </p:sp>
      <p:graphicFrame>
        <p:nvGraphicFramePr>
          <p:cNvPr id="8" name="Diagramm 7" descr="Any Online Course: Overall Detectable Errors (Categories)&#10;&#10;Automatically detectable Total Only manually detectable &#10;(1) Structure &amp; semantics  1 4 7 3 &#10;(2) Navigation &amp; orientation  2 2 8 6 &#10;(3) Keyboard input 3 2 8 6 &#10;(4) Text alternatives  4 1 1 0 &#10;(5) Videos: Captions &amp; AD 5 4 14 10 &#10;(6) Colors &amp; text design 6 6 9 3 &#10;(7) Animations et al. 7 2 4 2 &#10;(8) Support for form input 8 1 5 4 &#10;(9) Touch, hand &amp; finger operation 9 1 5 4 &#10;(10) Comm. by text, audio &amp; video 10 0 16 16 &#10;(11) Support, doc. &amp; gen. content 11 0 11 11 &#10;(12) Personalisation 12 0 2 2 &#10;">
            <a:extLst>
              <a:ext uri="{FF2B5EF4-FFF2-40B4-BE49-F238E27FC236}">
                <a16:creationId xmlns:a16="http://schemas.microsoft.com/office/drawing/2014/main" id="{A2C4106F-ADC4-4549-BF26-20901DF18C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1170892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1E44F17-5026-419D-8EF8-FF8FD1243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17D9-2206-494E-9FB1-F440F063B81B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9185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1CB961-B84F-4ED0-9336-6609AB908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883229"/>
            <a:ext cx="10515600" cy="604934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Sample Moodle Course</a:t>
            </a:r>
          </a:p>
        </p:txBody>
      </p:sp>
      <p:pic>
        <p:nvPicPr>
          <p:cNvPr id="11" name="Grafik 10" descr="Screenshot of a Moodle course main page:&#10;- Menu bar&#10;- text with headings and paragraphs&#10;- graphics&#10;- images&#10;- a keyword cloud">
            <a:extLst>
              <a:ext uri="{FF2B5EF4-FFF2-40B4-BE49-F238E27FC236}">
                <a16:creationId xmlns:a16="http://schemas.microsoft.com/office/drawing/2014/main" id="{21813284-548F-457C-B957-1F8C8B24B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331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5506C-9585-42F0-AF7E-E7601F1DB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04" y="606564"/>
            <a:ext cx="1045159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latin typeface="+mj-lt"/>
                <a:ea typeface="+mj-ea"/>
                <a:cs typeface="+mj-cs"/>
              </a:rPr>
              <a:t>Sample Moodle Course: Error Instances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7" name="Diagramm 16" descr="Manually detected errors 332 100% &#10;Caused by Author  29 9% &#10;Caused by Platform  303 91% &#10;">
            <a:extLst>
              <a:ext uri="{FF2B5EF4-FFF2-40B4-BE49-F238E27FC236}">
                <a16:creationId xmlns:a16="http://schemas.microsoft.com/office/drawing/2014/main" id="{20BF4A9C-7063-4AFA-81AE-48B808095A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7158728"/>
              </p:ext>
            </p:extLst>
          </p:nvPr>
        </p:nvGraphicFramePr>
        <p:xfrm>
          <a:off x="1000125" y="2384425"/>
          <a:ext cx="5060950" cy="3616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Diagramm 17" descr="Automatically detected errors 57 100% &#10;Caused by Author  4 7% &#10;Caused by Platform  53 93% &#10;">
            <a:extLst>
              <a:ext uri="{FF2B5EF4-FFF2-40B4-BE49-F238E27FC236}">
                <a16:creationId xmlns:a16="http://schemas.microsoft.com/office/drawing/2014/main" id="{E2034DF0-4028-4488-97D9-BB1BABE3C6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3983048"/>
              </p:ext>
            </p:extLst>
          </p:nvPr>
        </p:nvGraphicFramePr>
        <p:xfrm>
          <a:off x="6130176" y="2384425"/>
          <a:ext cx="5060950" cy="3616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1E44F17-5026-419D-8EF8-FF8FD1243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390D17D9-2206-494E-9FB1-F440F063B81B}" type="slidenum">
              <a:rPr lang="en-US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26</a:t>
            </a:fld>
            <a:endParaRPr lang="en-US">
              <a:solidFill>
                <a:prstClr val="black">
                  <a:tint val="75000"/>
                </a:prst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849944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5506C-9585-42F0-AF7E-E7601F1DB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70" y="-760815"/>
            <a:ext cx="10515600" cy="528804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Sample Moodle Course: Distribution of Errors (Instances)</a:t>
            </a:r>
          </a:p>
        </p:txBody>
      </p:sp>
      <p:graphicFrame>
        <p:nvGraphicFramePr>
          <p:cNvPr id="6" name="Diagramm 5" descr="Automatically detected (author) Automatically detected (platform) Only manually detected (author) Only manually detected (platform) &#10;(1) Structure &amp; semantics  1 2 51 7 189 &#10;(2) Navigation &amp; orientation  2 0 0 0 6 &#10;(3) Keyboard input 3 0 0 0 12 &#10;(4) Text alternatives  4 2 1 0 20 &#10;(5) Videos: Captions &amp; AD 5 0 0 0 2 &#10;(6) Colors &amp; text design 6 0 0 17 15 &#10;(7) Animations et al. 7 0 0 1 0 &#10;(8) Support for form input 8 0 1 0 5 &#10;(9) Touch, hand &amp; finger operation 9 0 0 0 0 &#10;(10) Comm. by text, audio &amp; video 10 0 0 0 0 &#10;(11) Support, doc. &amp; gen. content 11 0 0 0 0 &#10;(12) Personalisation 12 0 0 0 1 &#10;">
            <a:extLst>
              <a:ext uri="{FF2B5EF4-FFF2-40B4-BE49-F238E27FC236}">
                <a16:creationId xmlns:a16="http://schemas.microsoft.com/office/drawing/2014/main" id="{648A259F-2D20-434C-8C91-2B452F7411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7376290"/>
              </p:ext>
            </p:extLst>
          </p:nvPr>
        </p:nvGraphicFramePr>
        <p:xfrm>
          <a:off x="1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1E44F17-5026-419D-8EF8-FF8FD1243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17D9-2206-494E-9FB1-F440F063B81B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26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5506C-9585-42F0-AF7E-E7601F1DB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04" y="606564"/>
            <a:ext cx="1045159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latin typeface="+mj-lt"/>
                <a:ea typeface="+mj-ea"/>
                <a:cs typeface="+mj-cs"/>
              </a:rPr>
              <a:t>Sample Moodle Course: Error Criteria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Diagramm 7" descr="Manually detected errors 25 100% &#10;Caused by Author  7 28% &#10;Caused by Platform  18 72% &#10;">
            <a:extLst>
              <a:ext uri="{FF2B5EF4-FFF2-40B4-BE49-F238E27FC236}">
                <a16:creationId xmlns:a16="http://schemas.microsoft.com/office/drawing/2014/main" id="{1C2A51FA-B99D-4344-A907-40EBC96235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1227554"/>
              </p:ext>
            </p:extLst>
          </p:nvPr>
        </p:nvGraphicFramePr>
        <p:xfrm>
          <a:off x="1000125" y="2384425"/>
          <a:ext cx="5060950" cy="3616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Diagramm 8" descr="Automatically detected errors 8 100% &#10;Caused by Author  2 25% &#10;Caused by Platform 6 75% &#10;">
            <a:extLst>
              <a:ext uri="{FF2B5EF4-FFF2-40B4-BE49-F238E27FC236}">
                <a16:creationId xmlns:a16="http://schemas.microsoft.com/office/drawing/2014/main" id="{440C9FCF-2D49-4A97-B790-90D3F9DC14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3034263"/>
              </p:ext>
            </p:extLst>
          </p:nvPr>
        </p:nvGraphicFramePr>
        <p:xfrm>
          <a:off x="6129338" y="2384425"/>
          <a:ext cx="5060950" cy="3616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1E44F17-5026-419D-8EF8-FF8FD1243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390D17D9-2206-494E-9FB1-F440F063B81B}" type="slidenum">
              <a:rPr lang="en-US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28</a:t>
            </a:fld>
            <a:endParaRPr lang="en-US">
              <a:solidFill>
                <a:prstClr val="black">
                  <a:tint val="75000"/>
                </a:prst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585729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5506C-9585-42F0-AF7E-E7601F1DB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70" y="-760815"/>
            <a:ext cx="10515600" cy="528804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Sample Moodle Course: Distribution of Errors (Categories)</a:t>
            </a:r>
          </a:p>
        </p:txBody>
      </p:sp>
      <p:graphicFrame>
        <p:nvGraphicFramePr>
          <p:cNvPr id="7" name="Diagramm 6" descr="Category Automatically detected (author) Automatically detected (platform) Only manually detected (author) Only manually detected (platform) &#10;(1) Structure &amp; semantics  2 18 7 5 &#10;(2) Navigation &amp; orientation  0 0 0 7 &#10;(3) Keyboard input 0 0 0 13 &#10;(4) Text alternatives  2 2 0 5 &#10;(5) Videos: Captions &amp; AD 0 0 0 4 &#10;(6) Colors &amp; text design 0 0 9 13 &#10;(7) Animations et al. 0 0 2 0 &#10;(8) Support for form input 0 2 0 5 &#10;(9) Touch, hand &amp; finger operation 0 0 0 0 &#10;(10) Comm. by text, audio &amp; video 0 0 0 0 &#10;(11) Support, doc. &amp; gen. content 0 0 0 0 &#10;(12) Personalisation 0 0 0 2 &#10;">
            <a:extLst>
              <a:ext uri="{FF2B5EF4-FFF2-40B4-BE49-F238E27FC236}">
                <a16:creationId xmlns:a16="http://schemas.microsoft.com/office/drawing/2014/main" id="{1CD5E11A-5121-48B7-80D6-8281205FBC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4331014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1E44F17-5026-419D-8EF8-FF8FD1243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17D9-2206-494E-9FB1-F440F063B81B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955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1772D4-0696-46D0-AF77-E2417ED44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528"/>
            <a:ext cx="10515600" cy="593004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tx1"/>
                </a:solidFill>
              </a:rPr>
              <a:t>“</a:t>
            </a:r>
            <a:r>
              <a:rPr lang="en-US" sz="2400" b="0" i="0" kern="1200" baseline="0" dirty="0">
                <a:solidFill>
                  <a:schemeClr val="tx1"/>
                </a:solidFill>
                <a:effectLst/>
              </a:rPr>
              <a:t>Students with Impairment” in Germany</a:t>
            </a:r>
            <a:endParaRPr lang="en-US" sz="2400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11" name="Diagramm 10" descr="11% Studierende mit studienrelevanter Beeinträchtigung&#10;89% Sonstige Studierende">
            <a:extLst>
              <a:ext uri="{FF2B5EF4-FFF2-40B4-BE49-F238E27FC236}">
                <a16:creationId xmlns:a16="http://schemas.microsoft.com/office/drawing/2014/main" id="{73D676A0-F6FD-491F-9D61-73991865E8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0050475"/>
              </p:ext>
            </p:extLst>
          </p:nvPr>
        </p:nvGraphicFramePr>
        <p:xfrm>
          <a:off x="1576625" y="956962"/>
          <a:ext cx="9036845" cy="4961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B4DF63E8-3629-491F-BB5B-7BF96FCDEB5D}"/>
              </a:ext>
            </a:extLst>
          </p:cNvPr>
          <p:cNvSpPr txBox="1"/>
          <p:nvPr/>
        </p:nvSpPr>
        <p:spPr>
          <a:xfrm>
            <a:off x="718499" y="6227807"/>
            <a:ext cx="10755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Deutsches Studentenwerk. (2018, September 20). </a:t>
            </a:r>
            <a:r>
              <a:rPr kumimoji="0" lang="de-DE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Beeinträchtigt studieren – best2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Deutsches Studentenwerk.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https://www.studentenwerke.de/de/content/beeintr%C3%A4chtigt-studieren-%E2%80%93-best2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oliennummernplatzhalter 3">
            <a:extLst>
              <a:ext uri="{FF2B5EF4-FFF2-40B4-BE49-F238E27FC236}">
                <a16:creationId xmlns:a16="http://schemas.microsoft.com/office/drawing/2014/main" id="{CA2A22F6-BB04-4006-A514-706F36F95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90D17D9-2206-494E-9FB1-F440F063B81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9657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1CB961-B84F-4ED0-9336-6609AB908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883229"/>
            <a:ext cx="10515600" cy="604934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Sample ILIAS Course</a:t>
            </a:r>
          </a:p>
        </p:txBody>
      </p:sp>
      <p:pic>
        <p:nvPicPr>
          <p:cNvPr id="4" name="Grafik 3" descr="Screenshot of the main page of an ILIAS course:&#10;- Menu bar with icons&#10;- Headings and text&#10;- Small graphics&#10;">
            <a:extLst>
              <a:ext uri="{FF2B5EF4-FFF2-40B4-BE49-F238E27FC236}">
                <a16:creationId xmlns:a16="http://schemas.microsoft.com/office/drawing/2014/main" id="{56956495-7DBE-47AB-A196-683F3C846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606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5506C-9585-42F0-AF7E-E7601F1DB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04" y="606564"/>
            <a:ext cx="1045159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latin typeface="+mj-lt"/>
                <a:ea typeface="+mj-ea"/>
                <a:cs typeface="+mj-cs"/>
              </a:rPr>
              <a:t>Sample ILIAS Course: Error Instances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Diagramm 7" descr="Manually detected errors 292 100% &#10;Caused by Author  1 0% &#10;Caused by Platform  291 100% &#10;">
            <a:extLst>
              <a:ext uri="{FF2B5EF4-FFF2-40B4-BE49-F238E27FC236}">
                <a16:creationId xmlns:a16="http://schemas.microsoft.com/office/drawing/2014/main" id="{A588F281-FDF5-4BB4-9DFD-28A534CBE5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6640262"/>
              </p:ext>
            </p:extLst>
          </p:nvPr>
        </p:nvGraphicFramePr>
        <p:xfrm>
          <a:off x="1000125" y="2384425"/>
          <a:ext cx="5060950" cy="3616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Diagramm 8" descr="Automatically detected errors 106 100% &#10;Caused by Author  0 0% &#10;Caused by Platform  106 100% &#10;">
            <a:extLst>
              <a:ext uri="{FF2B5EF4-FFF2-40B4-BE49-F238E27FC236}">
                <a16:creationId xmlns:a16="http://schemas.microsoft.com/office/drawing/2014/main" id="{9F01DFE3-DB25-4C07-A9D3-563476C5D3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0421480"/>
              </p:ext>
            </p:extLst>
          </p:nvPr>
        </p:nvGraphicFramePr>
        <p:xfrm>
          <a:off x="6129338" y="2384425"/>
          <a:ext cx="5060950" cy="3616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1E44F17-5026-419D-8EF8-FF8FD1243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390D17D9-2206-494E-9FB1-F440F063B81B}" type="slidenum">
              <a:rPr lang="en-US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31</a:t>
            </a:fld>
            <a:endParaRPr lang="en-US">
              <a:solidFill>
                <a:prstClr val="black">
                  <a:tint val="75000"/>
                </a:prst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818345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5506C-9585-42F0-AF7E-E7601F1DB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70" y="-760815"/>
            <a:ext cx="10515600" cy="528804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Sample ILIAS Course: Distribution of Errors (Instances)</a:t>
            </a:r>
          </a:p>
        </p:txBody>
      </p:sp>
      <p:graphicFrame>
        <p:nvGraphicFramePr>
          <p:cNvPr id="7" name="Diagramm 6" descr="Category Automatically detected (author) Automatically detected (platform) Only manually detected (author) Only manually detected (platform) &#10;(1) Structure &amp; semantics  1 0 54 1 85 &#10;(2) Navigation &amp; orientation  2 0 6 0 3 &#10;(3) Keyboard input 3 0 6 0 1 &#10;(4) Text alternatives  4 0 0 0 32 &#10;(5) Videos: Captions &amp; AD 5 0 0 0 2 &#10;(6) Colors &amp; text design 6 0 40 0 62 &#10;(7) Animations et al. 7 0 0 0 0 &#10;(8) Support for form input 8 0 0 0 0 &#10;(9) Touch, hand &amp; finger operation 9 0 0 0 0 &#10;(10) Comm. by text, audio &amp; video 10 0 0 0 0 &#10;(11) Support, doc. &amp; gen. content 11 0 0 0 0 &#10;(12) Personalisation 12 0 0 0 0 &#10;">
            <a:extLst>
              <a:ext uri="{FF2B5EF4-FFF2-40B4-BE49-F238E27FC236}">
                <a16:creationId xmlns:a16="http://schemas.microsoft.com/office/drawing/2014/main" id="{9172E8AA-DE31-4015-9E5C-E1FF1F7C7A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6255421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1E44F17-5026-419D-8EF8-FF8FD1243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17D9-2206-494E-9FB1-F440F063B81B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9811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5506C-9585-42F0-AF7E-E7601F1DB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04" y="606564"/>
            <a:ext cx="10451592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Sample ILIAS Course: Error Criteria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Diagramm 9" descr="Manually detected errors 14 100% &#10;Caused by Author  1 7% &#10;Caused by Platform  13 93% &#10;">
            <a:extLst>
              <a:ext uri="{FF2B5EF4-FFF2-40B4-BE49-F238E27FC236}">
                <a16:creationId xmlns:a16="http://schemas.microsoft.com/office/drawing/2014/main" id="{7A5B80AF-DDD7-4238-A918-3394F549FE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8886037"/>
              </p:ext>
            </p:extLst>
          </p:nvPr>
        </p:nvGraphicFramePr>
        <p:xfrm>
          <a:off x="1000125" y="2384425"/>
          <a:ext cx="5060950" cy="3616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Diagramm 10" descr="Automatically detected errors 4 100% &#10;Caused by Author  0 0% &#10;Caused by Platform  4 100% &#10;">
            <a:extLst>
              <a:ext uri="{FF2B5EF4-FFF2-40B4-BE49-F238E27FC236}">
                <a16:creationId xmlns:a16="http://schemas.microsoft.com/office/drawing/2014/main" id="{BB7C92DE-43DF-4A21-B8E7-7BF2321052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1872777"/>
              </p:ext>
            </p:extLst>
          </p:nvPr>
        </p:nvGraphicFramePr>
        <p:xfrm>
          <a:off x="6129338" y="2384425"/>
          <a:ext cx="5060950" cy="3616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1E44F17-5026-419D-8EF8-FF8FD1243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90D17D9-2206-494E-9FB1-F440F063B81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5836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5506C-9585-42F0-AF7E-E7601F1DB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70" y="-760815"/>
            <a:ext cx="10515600" cy="528804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Sample ILIAS Course: Distribution of Errors (Categories)</a:t>
            </a:r>
          </a:p>
        </p:txBody>
      </p:sp>
      <p:graphicFrame>
        <p:nvGraphicFramePr>
          <p:cNvPr id="6" name="Diagramm 5" descr="Category Automatically detected (author) Automatically detected (platform) Only manually detected (author) Only manually detected (platform) &#10;(1) Structure &amp; semantics  0 1 1 1 &#10;(2) Navigation &amp; orientation  0 1 0 2 &#10;(3) Keyboard input 0 1 0 1 &#10;(4) Text alternatives  0 0 0 1 &#10;(5) Videos: Captions &amp; AD 0 0 0 2 &#10;(6) Colors &amp; text design 0 1 0 2 &#10;(7) Animations et al. 0 0 0 0 &#10;(8) Support for form input 0 0 0 0 &#10;(9) Touch, hand &amp; finger operation 0 0 0 0 &#10;(10) Comm. by text, audio &amp; video 0 0 0 0 &#10;(11) Support, doc. &amp; gen. content 0 0 0 0 &#10;(12) Personalisation 0 0 0 0 &#10;">
            <a:extLst>
              <a:ext uri="{FF2B5EF4-FFF2-40B4-BE49-F238E27FC236}">
                <a16:creationId xmlns:a16="http://schemas.microsoft.com/office/drawing/2014/main" id="{B860AF73-6C41-42AC-A1B7-13DAB26E0F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837952"/>
              </p:ext>
            </p:extLst>
          </p:nvPr>
        </p:nvGraphicFramePr>
        <p:xfrm>
          <a:off x="0" y="1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1E44F17-5026-419D-8EF8-FF8FD1243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17D9-2206-494E-9FB1-F440F063B81B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7304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1CB961-B84F-4ED0-9336-6609AB908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5D080F-3579-4959-87B1-0297A152E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tabLst>
                <a:tab pos="539750" algn="l"/>
              </a:tabLst>
            </a:pPr>
            <a:r>
              <a:rPr lang="en-US" dirty="0"/>
              <a:t>“Worst-case” courses in Moodle &amp; ILIAS</a:t>
            </a:r>
          </a:p>
          <a:p>
            <a:pPr lvl="1">
              <a:tabLst>
                <a:tab pos="539750" algn="l"/>
              </a:tabLst>
            </a:pPr>
            <a:r>
              <a:rPr lang="en-US" dirty="0"/>
              <a:t>If needed re-arrange error categories</a:t>
            </a:r>
          </a:p>
          <a:p>
            <a:pPr>
              <a:tabLst>
                <a:tab pos="539750" algn="l"/>
              </a:tabLst>
            </a:pPr>
            <a:r>
              <a:rPr lang="en-US" dirty="0"/>
              <a:t>Provide error-free templates in Moodle &amp; ILIAS</a:t>
            </a:r>
          </a:p>
          <a:p>
            <a:pPr>
              <a:tabLst>
                <a:tab pos="539750" algn="l"/>
              </a:tabLst>
            </a:pPr>
            <a:r>
              <a:rPr lang="en-US" dirty="0"/>
              <a:t>Conduct study with volunteer teachers</a:t>
            </a:r>
          </a:p>
          <a:p>
            <a:pPr lvl="1">
              <a:tabLst>
                <a:tab pos="539750" algn="l"/>
              </a:tabLst>
            </a:pPr>
            <a:r>
              <a:rPr lang="en-US" dirty="0"/>
              <a:t>Bi-weekly siteimprove reports</a:t>
            </a:r>
          </a:p>
          <a:p>
            <a:pPr lvl="1">
              <a:tabLst>
                <a:tab pos="539750" algn="l"/>
              </a:tabLst>
            </a:pPr>
            <a:r>
              <a:rPr lang="en-US" dirty="0"/>
              <a:t>Interventions: Monthly training, based on occurring error categories</a:t>
            </a:r>
          </a:p>
          <a:p>
            <a:pPr lvl="1">
              <a:tabLst>
                <a:tab pos="539750" algn="l"/>
              </a:tabLst>
            </a:pPr>
            <a:r>
              <a:rPr lang="en-US" dirty="0"/>
              <a:t>Measure success</a:t>
            </a:r>
          </a:p>
          <a:p>
            <a:pPr>
              <a:tabLst>
                <a:tab pos="539750" algn="l"/>
              </a:tabLst>
            </a:pPr>
            <a:endParaRPr lang="en-US" dirty="0"/>
          </a:p>
          <a:p>
            <a:pPr>
              <a:tabLst>
                <a:tab pos="539750" algn="l"/>
              </a:tabLst>
            </a:pP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9F6850D-8449-4413-94F7-0CEB736D7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17D9-2206-494E-9FB1-F440F063B81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4716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69960A3-4EE1-43D2-ABFC-C7A03ED21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164772"/>
          </a:xfrm>
        </p:spPr>
        <p:txBody>
          <a:bodyPr>
            <a:normAutofit/>
          </a:bodyPr>
          <a:lstStyle/>
          <a:p>
            <a:r>
              <a:rPr lang="de-DE" dirty="0"/>
              <a:t>Questions?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6ABCF9F-46A6-4370-8EC8-B1EDB4510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-1" y="2046514"/>
            <a:ext cx="12192001" cy="4811485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12" name="Inhaltsplatzhalter 11"/>
          <p:cNvSpPr>
            <a:spLocks noGrp="1"/>
          </p:cNvSpPr>
          <p:nvPr>
            <p:ph idx="1"/>
          </p:nvPr>
        </p:nvSpPr>
        <p:spPr>
          <a:xfrm>
            <a:off x="1235528" y="2481943"/>
            <a:ext cx="9710296" cy="330925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Gottfried Zimmermann</a:t>
            </a:r>
          </a:p>
          <a:p>
            <a:pPr marL="0" indent="0">
              <a:buNone/>
            </a:pPr>
            <a:r>
              <a:rPr lang="en-US"/>
              <a:t>Stuttgart Media University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>
                <a:hlinkClick r:id="rId5"/>
              </a:rPr>
              <a:t>gzimmermann@acm.org</a:t>
            </a:r>
            <a:r>
              <a:rPr lang="en-US"/>
              <a:t>  </a:t>
            </a:r>
          </a:p>
          <a:p>
            <a:pPr marL="0" indent="0">
              <a:buNone/>
            </a:pPr>
            <a:r>
              <a:rPr lang="en-US">
                <a:hlinkClick r:id="rId6"/>
              </a:rPr>
              <a:t>Subscribe to our newsletter</a:t>
            </a: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952F506-0D60-43F8-9194-88CCDB40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92279" y="5883275"/>
            <a:ext cx="753545" cy="365125"/>
          </a:xfrm>
        </p:spPr>
        <p:txBody>
          <a:bodyPr>
            <a:normAutofit/>
          </a:bodyPr>
          <a:lstStyle/>
          <a:p>
            <a:pPr marL="0" marR="0" lvl="0" indent="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3CA360C-D8EB-4426-BBDA-CF7635D01E12}" type="slidenum">
              <a:rPr kumimoji="0" lang="de-DE" b="0" i="0" u="none" strike="noStrike" kern="1200" cap="none" spc="0" normalizeH="0" baseline="0" noProof="0"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defTabSz="4572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de-DE" b="0" i="0" u="none" strike="noStrike" kern="1200" cap="none" spc="0" normalizeH="0" baseline="0" noProof="0">
              <a:ln>
                <a:noFill/>
              </a:ln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020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1772D4-0696-46D0-AF77-E2417ED44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1463"/>
            <a:ext cx="10515600" cy="601881"/>
          </a:xfrm>
        </p:spPr>
        <p:txBody>
          <a:bodyPr>
            <a:noAutofit/>
          </a:bodyPr>
          <a:lstStyle/>
          <a:p>
            <a:pPr algn="ctr">
              <a:defRPr sz="24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>
                <a:solidFill>
                  <a:prstClr val="white">
                    <a:lumMod val="65000"/>
                    <a:lumOff val="35000"/>
                  </a:prstClr>
                </a:solidFill>
              </a:rPr>
              <a:t>Study-Relevant Impairments</a:t>
            </a:r>
          </a:p>
        </p:txBody>
      </p:sp>
      <p:graphicFrame>
        <p:nvGraphicFramePr>
          <p:cNvPr id="5" name="Diagramm 4" descr="Psychische Erkrankungen 53%&#10;Chronisch-somatische Erkrankungen 20%&#10;Bewegungs- und Sinnesbeeinträchtigungen 10%&#10;Legasthenie und andere Teilleistungsstörungen 4%&#10;Sonstige Beeinträchtigungen 6%&#10;Mehrere gleich starke Beeinträchtigungen 7%">
            <a:extLst>
              <a:ext uri="{FF2B5EF4-FFF2-40B4-BE49-F238E27FC236}">
                <a16:creationId xmlns:a16="http://schemas.microsoft.com/office/drawing/2014/main" id="{CE5DE184-A96F-4526-AD9E-E7C4DA9046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2372778"/>
              </p:ext>
            </p:extLst>
          </p:nvPr>
        </p:nvGraphicFramePr>
        <p:xfrm>
          <a:off x="1096565" y="873344"/>
          <a:ext cx="9998870" cy="5225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64958020-22FF-4430-B922-B288DFDA12E9}"/>
              </a:ext>
            </a:extLst>
          </p:cNvPr>
          <p:cNvSpPr txBox="1"/>
          <p:nvPr/>
        </p:nvSpPr>
        <p:spPr>
          <a:xfrm>
            <a:off x="718499" y="6227807"/>
            <a:ext cx="10755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Deutsches Studentenwerk. (2018, September 20). </a:t>
            </a:r>
            <a:r>
              <a:rPr kumimoji="0" lang="de-DE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Beeinträchtigt studieren – best2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Deutsches Studentenwerk.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https://www.studentenwerke.de/de/content/beeintr%C3%A4chtigt-studieren-%E2%80%93-best2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93EBA646-A9A5-4237-8007-F8E82037A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90D17D9-2206-494E-9FB1-F440F063B81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256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E7C20E9-2E75-401A-8101-8444B8A27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3700" dirty="0"/>
              <a:t>“Side Effects” of Digital Accessibility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354FB9C1-4044-4AD1-A7F9-4B4630FBD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/>
              <a:t>Accessible Design is good design </a:t>
            </a:r>
            <a:r>
              <a:rPr lang="en-US" b="1"/>
              <a:t>for all</a:t>
            </a:r>
          </a:p>
          <a:p>
            <a:r>
              <a:rPr lang="en-US"/>
              <a:t>Better learning </a:t>
            </a:r>
            <a:r>
              <a:rPr lang="en-US" b="1"/>
              <a:t>for all</a:t>
            </a:r>
          </a:p>
          <a:p>
            <a:r>
              <a:rPr lang="en-US"/>
              <a:t>Competencies in digital accessibility for students</a:t>
            </a:r>
          </a:p>
          <a:p>
            <a:r>
              <a:rPr lang="en-US"/>
              <a:t>Legally correct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6F4DE18-21E5-4993-8E41-325735D94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90D17D9-2206-494E-9FB1-F440F063B81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517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7BF6A5-E926-4E9E-B64E-335D55ADA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Project SHUFFLE</a:t>
            </a:r>
          </a:p>
        </p:txBody>
      </p:sp>
      <p:graphicFrame>
        <p:nvGraphicFramePr>
          <p:cNvPr id="6" name="Inhaltsplatzhalter 2">
            <a:extLst>
              <a:ext uri="{FF2B5EF4-FFF2-40B4-BE49-F238E27FC236}">
                <a16:creationId xmlns:a16="http://schemas.microsoft.com/office/drawing/2014/main" id="{AE1427FD-C9AB-4D2B-AF8F-A8F817A07E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4924093"/>
              </p:ext>
            </p:extLst>
          </p:nvPr>
        </p:nvGraphicFramePr>
        <p:xfrm>
          <a:off x="838200" y="1825625"/>
          <a:ext cx="10515600" cy="489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58F52DC-0348-46A0-9A3D-16E3BADEB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17D9-2206-494E-9FB1-F440F063B81B}" type="slidenum">
              <a:rPr lang="de-DE" smtClean="0"/>
              <a:pPr/>
              <a:t>6</a:t>
            </a:fld>
            <a:endParaRPr lang="de-DE"/>
          </a:p>
        </p:txBody>
      </p:sp>
      <p:pic>
        <p:nvPicPr>
          <p:cNvPr id="7" name="Grafik 6" descr="SHUFFLE Logo">
            <a:extLst>
              <a:ext uri="{FF2B5EF4-FFF2-40B4-BE49-F238E27FC236}">
                <a16:creationId xmlns:a16="http://schemas.microsoft.com/office/drawing/2014/main" id="{0CE94A35-7EEB-4A47-98A2-191594351A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7971" y="272727"/>
            <a:ext cx="1795829" cy="168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41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33C493E6-549C-47D5-B2E4-A2EC202DB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1945598"/>
            <a:ext cx="7644627" cy="275108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12 Measures for Digital Inclusion in Higher Education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5A4B462-AFEC-44B1-8A7B-FC57269E4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38600" y="4782320"/>
            <a:ext cx="7644627" cy="1329443"/>
          </a:xfrm>
        </p:spPr>
        <p:txBody>
          <a:bodyPr vert="horz" lIns="91440" tIns="45720" rIns="91440" bIns="45720" rtlCol="0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SHUFFLE Makes It Work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6F4DE18-21E5-4993-8E41-325735D94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90D17D9-2206-494E-9FB1-F440F063B81B}" type="slidenum">
              <a:rPr lang="en-US" smtClean="0">
                <a:latin typeface="+mn-lt"/>
                <a:ea typeface="+mn-ea"/>
              </a:rPr>
              <a:pPr>
                <a:spcAft>
                  <a:spcPts val="600"/>
                </a:spcAft>
              </a:pPr>
              <a:t>7</a:t>
            </a:fld>
            <a:endParaRPr lang="en-US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11976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E7C20E9-2E75-401A-8101-8444B8A27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3100" dirty="0"/>
              <a:t>Accessible learning materials</a:t>
            </a:r>
          </a:p>
        </p:txBody>
      </p:sp>
      <p:pic>
        <p:nvPicPr>
          <p:cNvPr id="6" name="Grafik 5" descr="Finster blickender Gorilla">
            <a:extLst>
              <a:ext uri="{FF2B5EF4-FFF2-40B4-BE49-F238E27FC236}">
                <a16:creationId xmlns:a16="http://schemas.microsoft.com/office/drawing/2014/main" id="{D9CFA45F-813E-4214-A692-C204AABB2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8" r="1" b="1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4FB9C1-4044-4AD1-A7F9-4B4630FBD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/>
              <a:t>Slides</a:t>
            </a:r>
          </a:p>
          <a:p>
            <a:r>
              <a:rPr lang="en-US" sz="2000" dirty="0"/>
              <a:t>Scripts</a:t>
            </a:r>
          </a:p>
          <a:p>
            <a:r>
              <a:rPr lang="en-US" sz="2000" dirty="0"/>
              <a:t>Learning Management System (Moodle, ILIAS, etc.)</a:t>
            </a:r>
          </a:p>
          <a:p>
            <a:r>
              <a:rPr lang="en-US" sz="2000" dirty="0"/>
              <a:t>Students as e-tutors</a:t>
            </a:r>
          </a:p>
          <a:p>
            <a:r>
              <a:rPr lang="en-US" sz="2000" b="1" dirty="0"/>
              <a:t>Accessible docs benefit all students!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6F4DE18-21E5-4993-8E41-325735D94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67832" y="6356350"/>
            <a:ext cx="88596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90D17D9-2206-494E-9FB1-F440F063B81B}" type="slidenum">
              <a:rPr lang="de-DE" smtClean="0"/>
              <a:pPr>
                <a:spcAft>
                  <a:spcPts val="600"/>
                </a:spcAft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3662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An elephant">
            <a:extLst>
              <a:ext uri="{FF2B5EF4-FFF2-40B4-BE49-F238E27FC236}">
                <a16:creationId xmlns:a16="http://schemas.microsoft.com/office/drawing/2014/main" id="{1CAE7008-9F7A-43C4-9673-E781B43204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01" b="9092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1ECB10B-D143-400C-82D9-16161FBD2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/>
              <a:t>Video Recordings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7CF4755-E8E5-4EC3-B48A-94F483904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US" sz="1700" dirty="0"/>
              <a:t>Make up for a missed lecture</a:t>
            </a:r>
          </a:p>
          <a:p>
            <a:r>
              <a:rPr lang="en-US" sz="1700" dirty="0"/>
              <a:t>Rehearse for exam</a:t>
            </a:r>
          </a:p>
          <a:p>
            <a:r>
              <a:rPr lang="en-US" sz="1700" dirty="0"/>
              <a:t>Replay in any speed</a:t>
            </a:r>
          </a:p>
          <a:p>
            <a:r>
              <a:rPr lang="en-US" sz="1700" b="1" dirty="0"/>
              <a:t>Video recordings benefit all students!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13830B1-1BAC-4215-B8D3-7159226AA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706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90D17D9-2206-494E-9FB1-F440F063B81B}" type="slidenum">
              <a:rPr lang="en-US" smtClean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198775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">
  <a:themeElements>
    <a:clrScheme name="Benutzerdefiniert 10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F8F8F8"/>
      </a:hlink>
      <a:folHlink>
        <a:srgbClr val="F8F8F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hiefer">
  <a:themeElements>
    <a:clrScheme name="Schiefer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chiefer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chiefer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Arial"/>
      <a:cs typeface="Arial"/>
    </a:majorFont>
    <a:minorFont>
      <a:latin typeface="Calibri"/>
      <a:ea typeface="Arial"/>
      <a:cs typeface="Arial"/>
    </a:minorFont>
  </a:fontScheme>
  <a:fmtScheme name="Office">
    <a:fillStyleLst>
      <a:solidFill>
        <a:schemeClr val="phClr"/>
      </a:solidFill>
      <a:gradFill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Arial"/>
      <a:cs typeface="Arial"/>
    </a:majorFont>
    <a:minorFont>
      <a:latin typeface="Calibri"/>
      <a:ea typeface="Arial"/>
      <a:cs typeface="Arial"/>
    </a:minorFont>
  </a:fontScheme>
  <a:fmtScheme name="Office">
    <a:fillStyleLst>
      <a:solidFill>
        <a:schemeClr val="phClr"/>
      </a:solidFill>
      <a:gradFill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Arial"/>
      <a:cs typeface="Arial"/>
    </a:majorFont>
    <a:minorFont>
      <a:latin typeface="Calibri"/>
      <a:ea typeface="Arial"/>
      <a:cs typeface="Arial"/>
    </a:minorFont>
  </a:fontScheme>
  <a:fmtScheme name="Office">
    <a:fillStyleLst>
      <a:solidFill>
        <a:schemeClr val="phClr"/>
      </a:solidFill>
      <a:gradFill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Arial"/>
      <a:cs typeface="Arial"/>
    </a:majorFont>
    <a:minorFont>
      <a:latin typeface="Calibri"/>
      <a:ea typeface="Arial"/>
      <a:cs typeface="Arial"/>
    </a:minorFont>
  </a:fontScheme>
  <a:fmtScheme name="Office">
    <a:fillStyleLst>
      <a:solidFill>
        <a:schemeClr val="phClr"/>
      </a:solidFill>
      <a:gradFill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Arial"/>
      <a:cs typeface="Arial"/>
    </a:majorFont>
    <a:minorFont>
      <a:latin typeface="Calibri"/>
      <a:ea typeface="Arial"/>
      <a:cs typeface="Arial"/>
    </a:minorFont>
  </a:fontScheme>
  <a:fmtScheme name="Office">
    <a:fillStyleLst>
      <a:solidFill>
        <a:schemeClr val="phClr"/>
      </a:solidFill>
      <a:gradFill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Arial"/>
      <a:cs typeface="Arial"/>
    </a:majorFont>
    <a:minorFont>
      <a:latin typeface="Calibri"/>
      <a:ea typeface="Arial"/>
      <a:cs typeface="Arial"/>
    </a:minorFont>
  </a:fontScheme>
  <a:fmtScheme name="Office">
    <a:fillStyleLst>
      <a:solidFill>
        <a:schemeClr val="phClr"/>
      </a:solidFill>
      <a:gradFill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Arial"/>
      <a:cs typeface="Arial"/>
    </a:majorFont>
    <a:minorFont>
      <a:latin typeface="Calibri"/>
      <a:ea typeface="Arial"/>
      <a:cs typeface="Arial"/>
    </a:minorFont>
  </a:fontScheme>
  <a:fmtScheme name="Office">
    <a:fillStyleLst>
      <a:solidFill>
        <a:schemeClr val="phClr"/>
      </a:solidFill>
      <a:gradFill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Arial"/>
      <a:cs typeface="Arial"/>
    </a:majorFont>
    <a:minorFont>
      <a:latin typeface="Calibri"/>
      <a:ea typeface="Arial"/>
      <a:cs typeface="Arial"/>
    </a:minorFont>
  </a:fontScheme>
  <a:fmtScheme name="Office">
    <a:fillStyleLst>
      <a:solidFill>
        <a:schemeClr val="phClr"/>
      </a:solidFill>
      <a:gradFill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Arial"/>
      <a:cs typeface="Arial"/>
    </a:majorFont>
    <a:minorFont>
      <a:latin typeface="Calibri"/>
      <a:ea typeface="Arial"/>
      <a:cs typeface="Arial"/>
    </a:minorFont>
  </a:fontScheme>
  <a:fmtScheme name="Office">
    <a:fillStyleLst>
      <a:solidFill>
        <a:schemeClr val="phClr"/>
      </a:solidFill>
      <a:gradFill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Arial"/>
      <a:cs typeface="Arial"/>
    </a:majorFont>
    <a:minorFont>
      <a:latin typeface="Calibri"/>
      <a:ea typeface="Arial"/>
      <a:cs typeface="Arial"/>
    </a:minorFont>
  </a:fontScheme>
  <a:fmtScheme name="Office">
    <a:fillStyleLst>
      <a:solidFill>
        <a:schemeClr val="phClr"/>
      </a:solidFill>
      <a:gradFill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Arial"/>
      <a:cs typeface="Arial"/>
    </a:majorFont>
    <a:minorFont>
      <a:latin typeface="Calibri"/>
      <a:ea typeface="Arial"/>
      <a:cs typeface="Arial"/>
    </a:minorFont>
  </a:fontScheme>
  <a:fmtScheme name="Office">
    <a:fillStyleLst>
      <a:solidFill>
        <a:schemeClr val="phClr"/>
      </a:solidFill>
      <a:gradFill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Arial"/>
      <a:cs typeface="Arial"/>
    </a:majorFont>
    <a:minorFont>
      <a:latin typeface="Calibri"/>
      <a:ea typeface="Arial"/>
      <a:cs typeface="Arial"/>
    </a:minorFont>
  </a:fontScheme>
  <a:fmtScheme name="Office">
    <a:fillStyleLst>
      <a:solidFill>
        <a:schemeClr val="phClr"/>
      </a:solidFill>
      <a:gradFill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Arial"/>
      <a:cs typeface="Arial"/>
    </a:majorFont>
    <a:minorFont>
      <a:latin typeface="Calibri"/>
      <a:ea typeface="Arial"/>
      <a:cs typeface="Arial"/>
    </a:minorFont>
  </a:fontScheme>
  <a:fmtScheme name="Office">
    <a:fillStyleLst>
      <a:solidFill>
        <a:schemeClr val="phClr"/>
      </a:solidFill>
      <a:gradFill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Arial"/>
      <a:cs typeface="Arial"/>
    </a:majorFont>
    <a:minorFont>
      <a:latin typeface="Calibri"/>
      <a:ea typeface="Arial"/>
      <a:cs typeface="Arial"/>
    </a:minorFont>
  </a:fontScheme>
  <a:fmtScheme name="Office">
    <a:fillStyleLst>
      <a:solidFill>
        <a:schemeClr val="phClr"/>
      </a:solidFill>
      <a:gradFill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2577</Words>
  <Application>Microsoft Office PowerPoint</Application>
  <PresentationFormat>Breitbild</PresentationFormat>
  <Paragraphs>383</Paragraphs>
  <Slides>36</Slides>
  <Notes>29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36</vt:i4>
      </vt:variant>
    </vt:vector>
  </HeadingPairs>
  <TitlesOfParts>
    <vt:vector size="44" baseType="lpstr">
      <vt:lpstr>Arial</vt:lpstr>
      <vt:lpstr>Calibri</vt:lpstr>
      <vt:lpstr>Calibri Light</vt:lpstr>
      <vt:lpstr>Calisto MT</vt:lpstr>
      <vt:lpstr>Verdana</vt:lpstr>
      <vt:lpstr>Wingdings 2</vt:lpstr>
      <vt:lpstr>Office</vt:lpstr>
      <vt:lpstr>Schiefer</vt:lpstr>
      <vt:lpstr>Automatic accessibility checks on online courses Supporting teachers in getting their homework done</vt:lpstr>
      <vt:lpstr>Competence Center  on Digital Accessibility</vt:lpstr>
      <vt:lpstr>“Students with Impairment” in Germany</vt:lpstr>
      <vt:lpstr>Study-Relevant Impairments</vt:lpstr>
      <vt:lpstr>“Side Effects” of Digital Accessibility</vt:lpstr>
      <vt:lpstr>Research Project SHUFFLE</vt:lpstr>
      <vt:lpstr>12 Measures for Digital Inclusion in Higher Education</vt:lpstr>
      <vt:lpstr>Accessible learning materials</vt:lpstr>
      <vt:lpstr>Video Recordings</vt:lpstr>
      <vt:lpstr>Verbal Descriptions  (a.k.a. audio descriptions)</vt:lpstr>
      <vt:lpstr>Live Captions &amp; Translation</vt:lpstr>
      <vt:lpstr>Interactive Learning Script</vt:lpstr>
      <vt:lpstr>Learning Analytics</vt:lpstr>
      <vt:lpstr>Automatic Checking of Learning Materials</vt:lpstr>
      <vt:lpstr>Accessibility Policy</vt:lpstr>
      <vt:lpstr>Accessibility Maturity Model</vt:lpstr>
      <vt:lpstr>Teaching on Digital Accessibility</vt:lpstr>
      <vt:lpstr>Interaction Spaces with Pwds</vt:lpstr>
      <vt:lpstr>Networking</vt:lpstr>
      <vt:lpstr>Support For Teachers</vt:lpstr>
      <vt:lpstr>Idea: Use automatic checking tools</vt:lpstr>
      <vt:lpstr>Overall detectable errors by Criteria</vt:lpstr>
      <vt:lpstr>Criteria By Categories</vt:lpstr>
      <vt:lpstr>Any Online Course: Overall Detectable Errors (Categories)</vt:lpstr>
      <vt:lpstr>Sample Moodle Course</vt:lpstr>
      <vt:lpstr>Sample Moodle Course: Error Instances</vt:lpstr>
      <vt:lpstr>Sample Moodle Course: Distribution of Errors (Instances)</vt:lpstr>
      <vt:lpstr>Sample Moodle Course: Error Criteria</vt:lpstr>
      <vt:lpstr>Sample Moodle Course: Distribution of Errors (Categories)</vt:lpstr>
      <vt:lpstr>Sample ILIAS Course</vt:lpstr>
      <vt:lpstr>Sample ILIAS Course: Error Instances</vt:lpstr>
      <vt:lpstr>Sample ILIAS Course: Distribution of Errors (Instances)</vt:lpstr>
      <vt:lpstr>Sample ILIAS Course: Error Criteria</vt:lpstr>
      <vt:lpstr>Sample ILIAS Course: Distribution of Errors (Categories)</vt:lpstr>
      <vt:lpstr>Outlook</vt:lpstr>
      <vt:lpstr>Questions?</vt:lpstr>
    </vt:vector>
  </TitlesOfParts>
  <Company>Hochschule der Medien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Automatic accessibility checks on online courses: Supporting teachers in getting their homework done</dc:title>
  <dc:creator>Gottfried Zimmermann</dc:creator>
  <cp:keywords>AHG2021</cp:keywords>
  <cp:lastModifiedBy>Gottfried Zimmermann</cp:lastModifiedBy>
  <cp:revision>197</cp:revision>
  <dcterms:created xsi:type="dcterms:W3CDTF">2021-04-07T16:36:56Z</dcterms:created>
  <dcterms:modified xsi:type="dcterms:W3CDTF">2021-11-17T03:31:49Z</dcterms:modified>
</cp:coreProperties>
</file>