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36"/>
  </p:notesMasterIdLst>
  <p:sldIdLst>
    <p:sldId id="256" r:id="rId4"/>
    <p:sldId id="257" r:id="rId5"/>
    <p:sldId id="28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5143500" type="screen16x9"/>
  <p:notesSz cx="6858000" cy="9144000"/>
  <p:embeddedFontLst>
    <p:embeddedFont>
      <p:font typeface="Varela Round" panose="020B0604020202020204" charset="-79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0A0"/>
    <a:srgbClr val="FCD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6" d="100"/>
          <a:sy n="66" d="100"/>
        </p:scale>
        <p:origin x="52" y="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b231245b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b231245b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3943f9c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5" name="Google Shape;145;g53943f9c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53943f9c7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4a5aa57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3" name="Google Shape;153;ga4a5aa57b8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a4a5aa57b8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4a5aa57b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1" name="Google Shape;161;ga4a5aa57b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4a5aa57b8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9532727e9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/>
          </a:p>
        </p:txBody>
      </p:sp>
      <p:sp>
        <p:nvSpPr>
          <p:cNvPr id="169" name="Google Shape;169;g99532727e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4a5aa57b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8" name="Google Shape;178;ga4a5aa57b8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 captions are coming to Zoom</a:t>
            </a:r>
            <a:endParaRPr/>
          </a:p>
        </p:txBody>
      </p:sp>
      <p:sp>
        <p:nvSpPr>
          <p:cNvPr id="179" name="Google Shape;179;ga4a5aa57b8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4a5aa57b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6" name="Google Shape;186;ga4a5aa57b8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 captions are coming to Zoom</a:t>
            </a:r>
            <a:endParaRPr/>
          </a:p>
        </p:txBody>
      </p:sp>
      <p:sp>
        <p:nvSpPr>
          <p:cNvPr id="187" name="Google Shape;187;ga4a5aa57b8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4a5aa57b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4" name="Google Shape;194;ga4a5aa57b8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 captions are coming to Zoom</a:t>
            </a:r>
            <a:endParaRPr/>
          </a:p>
        </p:txBody>
      </p:sp>
      <p:sp>
        <p:nvSpPr>
          <p:cNvPr id="195" name="Google Shape;195;ga4a5aa57b8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9532727e9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 sz="1100">
                <a:solidFill>
                  <a:srgbClr val="222222"/>
                </a:solidFill>
              </a:rPr>
              <a:t>This would still need some work from IT staff, there are API keys to add to the zoom account by an admin” from Neal</a:t>
            </a:r>
            <a:endParaRPr/>
          </a:p>
        </p:txBody>
      </p:sp>
      <p:sp>
        <p:nvSpPr>
          <p:cNvPr id="202" name="Google Shape;202;g99532727e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9532727e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1" name="Google Shape;211;g99532727e9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99532727e9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4a5aa57b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9" name="Google Shape;219;ga4a5aa57b8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a4a5aa57b8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b231245b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b231245b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4a5aa57b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7" name="Google Shape;227;ga4a5aa57b8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a4a5aa57b8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4a5aa57b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5" name="Google Shape;235;ga4a5aa57b8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a4a5aa57b8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4a5aa57b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3" name="Google Shape;243;ga4a5aa57b8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a4a5aa57b8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4a5aa57b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1" name="Google Shape;251;ga4a5aa57b8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a4a5aa57b8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4a5aa57b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9" name="Google Shape;259;ga4a5aa57b8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screen gesture so easier for those with motor or cognitive disabilities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Adjusts sound frequency based on what you are listening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VoiceOver recognize more on the page, text in images, photos</a:t>
            </a:r>
            <a:endParaRPr/>
          </a:p>
        </p:txBody>
      </p:sp>
      <p:sp>
        <p:nvSpPr>
          <p:cNvPr id="260" name="Google Shape;260;ga4a5aa57b8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9532727e9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/>
          </a:p>
        </p:txBody>
      </p:sp>
      <p:sp>
        <p:nvSpPr>
          <p:cNvPr id="267" name="Google Shape;267;g99532727e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9532727e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6" name="Google Shape;276;g99532727e9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“Show me the data!”</a:t>
            </a:r>
            <a:endParaRPr/>
          </a:p>
        </p:txBody>
      </p:sp>
      <p:sp>
        <p:nvSpPr>
          <p:cNvPr id="277" name="Google Shape;277;g99532727e9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4a5aa57b8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4a5aa57b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4a5aa57b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3" name="Google Shape;293;ga4a5aa57b8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“Show me the data!”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Live captioning is suck budgets</a:t>
            </a:r>
            <a:endParaRPr dirty="0"/>
          </a:p>
        </p:txBody>
      </p:sp>
      <p:sp>
        <p:nvSpPr>
          <p:cNvPr id="294" name="Google Shape;294;ga4a5aa57b8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4a5aa57b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1" name="Google Shape;301;ga4a5aa57b8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“Show me the data!”</a:t>
            </a:r>
            <a:endParaRPr/>
          </a:p>
        </p:txBody>
      </p:sp>
      <p:sp>
        <p:nvSpPr>
          <p:cNvPr id="302" name="Google Shape;302;ga4a5aa57b8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648facf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648facf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4a5aa57b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9" name="Google Shape;309;ga4a5aa57b8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“Show me the data!”</a:t>
            </a:r>
            <a:endParaRPr/>
          </a:p>
        </p:txBody>
      </p:sp>
      <p:sp>
        <p:nvSpPr>
          <p:cNvPr id="310" name="Google Shape;310;ga4a5aa57b8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9532727e9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99532727e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9532727e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9532727e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b231245b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b231245b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9532727e9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/>
          </a:p>
        </p:txBody>
      </p:sp>
      <p:sp>
        <p:nvSpPr>
          <p:cNvPr id="103" name="Google Shape;103;g99532727e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a5aa57b8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/>
          </a:p>
        </p:txBody>
      </p:sp>
      <p:sp>
        <p:nvSpPr>
          <p:cNvPr id="112" name="Google Shape;112;ga4a5aa57b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a5aa57b8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/>
          </a:p>
        </p:txBody>
      </p:sp>
      <p:sp>
        <p:nvSpPr>
          <p:cNvPr id="120" name="Google Shape;120;ga4a5aa57b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9532727e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8" name="Google Shape;128;g99532727e9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99532727e9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9532727e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7" name="Google Shape;137;g99532727e9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9532727e9_0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2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aisy.org/info-help/time-to-use-the-modern-digital-publishing-format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zoom.us/beta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ebcaptioner.com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nfb.org/about-us/press-room/national-federation-blind-and-pearson-announce-agreement-promote-equal-access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inspiration-at.com/what-is-new-in-inspiration-10/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text.help/AHG20-A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2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2"/>
          <p:cNvSpPr txBox="1">
            <a:spLocks noGrp="1"/>
          </p:cNvSpPr>
          <p:nvPr>
            <p:ph type="subTitle" idx="1"/>
          </p:nvPr>
        </p:nvSpPr>
        <p:spPr>
          <a:xfrm>
            <a:off x="311700" y="4164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Accessing Higher Ground - 2020</a:t>
            </a:r>
            <a:endParaRPr sz="20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Rachel Kruzel - </a:t>
            </a:r>
            <a:r>
              <a:rPr lang="en" sz="2000" i="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Texthelp</a:t>
            </a:r>
            <a:endParaRPr sz="2000" i="1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22"/>
          <p:cNvSpPr txBox="1">
            <a:spLocks noGrp="1"/>
          </p:cNvSpPr>
          <p:nvPr>
            <p:ph type="ctrTitle"/>
          </p:nvPr>
        </p:nvSpPr>
        <p:spPr>
          <a:xfrm>
            <a:off x="1096200" y="1170375"/>
            <a:ext cx="6951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latin typeface="Varela Round"/>
                <a:ea typeface="Varela Round"/>
                <a:cs typeface="Varela Round"/>
                <a:sym typeface="Varela Round"/>
              </a:rPr>
              <a:t>Trending Tech Tools 2020 Edition </a:t>
            </a:r>
            <a:endParaRPr sz="32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latin typeface="Varela Round"/>
                <a:ea typeface="Varela Round"/>
                <a:cs typeface="Varela Round"/>
                <a:sym typeface="Varela Round"/>
              </a:rPr>
              <a:t>What’s New, What’s Improved, &amp; What’s on the Horizon for AT &amp; Accessibility Tools</a:t>
            </a:r>
            <a:endParaRPr sz="32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Techquity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”</a:t>
            </a:r>
          </a:p>
        </p:txBody>
      </p:sp>
      <p:pic>
        <p:nvPicPr>
          <p:cNvPr id="149" name="Google Shape;149;p30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Technology + Equity = Techquity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Do individuals have equitable access to the technology needed to: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Learn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Work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Live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Spotlight on the techquity divide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Shortages of Live Captioners</a:t>
            </a:r>
          </a:p>
        </p:txBody>
      </p:sp>
      <p:pic>
        <p:nvPicPr>
          <p:cNvPr id="157" name="Google Shape;157;p31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Exponential increase in requests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AI/Machine Learning/Automatic Captioning Solutions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Built-In &amp; Company Integration Solutions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Long-term cost of live captioners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 txBox="1">
            <a:spLocks noGrp="1"/>
          </p:cNvSpPr>
          <p:nvPr>
            <p:ph type="title" idx="4294967295"/>
          </p:nvPr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arela Round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Publishers and Organizations doubling down</a:t>
            </a: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arela Round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Whitepaper 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ePub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Adoption:</a:t>
            </a:r>
          </a:p>
          <a:p>
            <a:pPr marL="914400" marR="0" lvl="1" indent="-285750" algn="l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Varela Round"/>
              <a:buChar char="○"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EFEFF"/>
                </a:highlight>
                <a:uLnTx/>
                <a:uFillTx/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It’s Time to Use the Modern Digital Publishing Format for Your Organization’s Documents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EFEFF"/>
              </a:highlight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arela Round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AT companies following suit</a:t>
            </a:r>
          </a:p>
        </p:txBody>
      </p:sp>
      <p:sp>
        <p:nvSpPr>
          <p:cNvPr id="164" name="Google Shape;164;p32"/>
          <p:cNvSpPr txBox="1"/>
          <p:nvPr/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Wider ePub Adoption?</a:t>
            </a:r>
            <a:endParaRPr sz="3600" b="0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What’s Are the Updates?</a:t>
            </a:r>
          </a:p>
        </p:txBody>
      </p:sp>
      <p:pic>
        <p:nvPicPr>
          <p:cNvPr id="173" name="Google Shape;173;p33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 descr="Texthelper holding clipboard with checkmarks and &quot;Xs&quot; lis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9975" y="2476925"/>
            <a:ext cx="5084150" cy="28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 descr="Texthelper with beads of sweat coming off hea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">
            <a:off x="5054163" y="2269051"/>
            <a:ext cx="5110123" cy="28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Updates to Support Online Learning</a:t>
            </a:r>
          </a:p>
        </p:txBody>
      </p:sp>
      <p:pic>
        <p:nvPicPr>
          <p:cNvPr id="182" name="Google Shape;182;p34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Underlying theme for most tech companies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Many updates, ease of use, user experience, accessibility, features to help support the transition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Built-In Speech Recognition Integration</a:t>
            </a:r>
          </a:p>
        </p:txBody>
      </p:sp>
      <p:pic>
        <p:nvPicPr>
          <p:cNvPr id="190" name="Google Shape;190;p35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Zoom - available for K12; not yet for higher ed or individual accounts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 u="sng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Paid Zoom Account Beta Program</a:t>
            </a:r>
            <a:endParaRPr sz="20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Google Hangouts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AT/Access Company Integration</a:t>
            </a:r>
          </a:p>
        </p:txBody>
      </p:sp>
      <p:pic>
        <p:nvPicPr>
          <p:cNvPr id="198" name="Google Shape;198;p36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Otter.AI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Ava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Rev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Verbit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7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7" descr="WebCaptioner app open on computer screen with captions on screen reading &quot;This is a quick test of the web captioner automatic caption system. Actually quite good at recognizing voices and the fact that it looks like typical captions is a good feature!&quot; Text is white on a black background and all in caps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7175" y="984111"/>
            <a:ext cx="4888774" cy="317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734775" y="971650"/>
            <a:ext cx="3053100" cy="3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000"/>
              <a:buFont typeface="Varela Round"/>
              <a:buChar char="●"/>
            </a:pPr>
            <a:r>
              <a:rPr lang="en" sz="2400" u="sng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WebCaptioner (website link)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Free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0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Chrome Browser; save captions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A70"/>
              </a:buClr>
              <a:buSzPts val="20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Zoom Integration</a:t>
            </a:r>
            <a:endParaRPr sz="2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rgbClr val="FD326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37"/>
          <p:cNvSpPr txBox="1">
            <a:spLocks noGrp="1"/>
          </p:cNvSpPr>
          <p:nvPr>
            <p:ph type="title" idx="4294967295"/>
          </p:nvPr>
        </p:nvSpPr>
        <p:spPr>
          <a:xfrm>
            <a:off x="171450" y="348853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666A7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WebCaptioner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666A7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Read&amp;Write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5" name="Google Shape;215;p38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8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New Talk&amp;Type for Windows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Development for New PDF Reader &amp; Rebuild of Read&amp;Write toolbar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EquatIO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23" name="Google Shape;223;p39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O365 Access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Windows PowerPoint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D2L Brightspace Integration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STEM Tools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“Copy As Math” Button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Alt Text in GSuite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○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MathML Addition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0A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title" idx="4294967295"/>
          </p:nvPr>
        </p:nvSpPr>
        <p:spPr>
          <a:xfrm>
            <a:off x="1044625" y="950267"/>
            <a:ext cx="7772400" cy="115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FD3269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hello, I’m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FD3269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rachel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FD3269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</p:txBody>
      </p:sp>
      <p:sp>
        <p:nvSpPr>
          <p:cNvPr id="91" name="Google Shape;91;p23"/>
          <p:cNvSpPr txBox="1"/>
          <p:nvPr/>
        </p:nvSpPr>
        <p:spPr>
          <a:xfrm>
            <a:off x="1044625" y="2110075"/>
            <a:ext cx="5174100" cy="2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Rachel Kruzel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Territory Sales Director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(MN, MO, IA, IL, WI)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Texthelp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r.kruzel@texthelp.com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651-245-3128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@TH_RachelK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92" name="Google Shape;92;p23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3" descr="Rachel Kruze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9038" y="1389263"/>
            <a:ext cx="1799274" cy="17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AT Support in Lockdown Browsers</a:t>
            </a:r>
          </a:p>
        </p:txBody>
      </p:sp>
      <p:pic>
        <p:nvPicPr>
          <p:cNvPr id="231" name="Google Shape;231;p40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0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Read&amp;Write for Lockdown Browsers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ReadSpeaker - Respondus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Kurzweil - Respondus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Dragon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Dual Screens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Does the Tool...</a:t>
            </a:r>
          </a:p>
        </p:txBody>
      </p:sp>
      <p:pic>
        <p:nvPicPr>
          <p:cNvPr id="239" name="Google Shape;239;p41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Meet students in all the educational environments students are working within?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Addressing all the needs/problems issues you need support around?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Are you just greasing the squeaky wheel?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Systemic, holistic support for students?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Increase In Publisher Accessibility?</a:t>
            </a:r>
          </a:p>
        </p:txBody>
      </p:sp>
      <p:pic>
        <p:nvPicPr>
          <p:cNvPr id="247" name="Google Shape;247;p42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Varela Round"/>
              <a:buChar char="●"/>
            </a:pPr>
            <a:r>
              <a:rPr lang="en" sz="2400" u="sng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NFB/Pearson Agreement</a:t>
            </a:r>
            <a:endParaRPr sz="2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Enhance access of products and courses, culture, accessibility efforts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Kurzweil collaboration?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Will this push the envelope?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Will private companies start to turn the corner?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Notetaking</a:t>
            </a:r>
          </a:p>
        </p:txBody>
      </p:sp>
      <p:pic>
        <p:nvPicPr>
          <p:cNvPr id="255" name="Google Shape;255;p43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3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Sonocent: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○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Glean Mobile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○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Features that support online learning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Livescribe Echos are not going away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○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Continued rumor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Livescribe Symphony release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Transcriptions apps are huge!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Other Notables</a:t>
            </a:r>
          </a:p>
        </p:txBody>
      </p:sp>
      <p:pic>
        <p:nvPicPr>
          <p:cNvPr id="263" name="Google Shape;263;p44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4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Inspiration version 10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 u="sng">
                <a:latin typeface="Varela Round"/>
                <a:ea typeface="Varela Round"/>
                <a:cs typeface="Varela Round"/>
                <a:sym typeface="Varela Round"/>
                <a:hlinkClick r:id="rId5"/>
              </a:rPr>
              <a:t>What’s New In Version 10?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iOS 14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Sound recognition, Headphone accommodations, Back Tap, updates to VoiceOver, FaceTime detects sign language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What’s Coming My Way?</a:t>
            </a:r>
          </a:p>
        </p:txBody>
      </p:sp>
      <p:pic>
        <p:nvPicPr>
          <p:cNvPr id="271" name="Google Shape;271;p45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5" descr="Texthelper holding clipboard with checkmarks and &quot;Xs&quot; lis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9975" y="2476925"/>
            <a:ext cx="5084150" cy="28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5" descr="Texthelper with beads of sweat coming off hea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">
            <a:off x="5054163" y="2269051"/>
            <a:ext cx="5110123" cy="28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Budget Strain</a:t>
            </a:r>
          </a:p>
        </p:txBody>
      </p:sp>
      <p:pic>
        <p:nvPicPr>
          <p:cNvPr id="280" name="Google Shape;280;p46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6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Decrease in enrollment + Covid Costs = projected 5 years of budget strain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Data Driven Decision Making is Key</a:t>
            </a:r>
          </a:p>
          <a:p>
            <a:pPr marL="457200" lvl="8" indent="-381000">
              <a:spcBef>
                <a:spcPts val="1000"/>
              </a:spcBef>
              <a:buSzPts val="2400"/>
              <a:buFont typeface="Varela Round"/>
              <a:buChar char="●"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 idx="4294967295"/>
          </p:nvPr>
        </p:nvSpPr>
        <p:spPr>
          <a:xfrm>
            <a:off x="1101850" y="419078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666A7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Show Me the Data!</a:t>
            </a:r>
          </a:p>
        </p:txBody>
      </p:sp>
      <p:pic>
        <p:nvPicPr>
          <p:cNvPr id="288" name="Google Shape;288;p47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7" descr="Meme of Tom Cruise from the movie &quot;Jerry Maguire&quot; sitting at his desk screaming into his cell phone. The meme reads &quot;Show Me The Data!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313" y="136650"/>
            <a:ext cx="7782276" cy="4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Budget Strain Musts</a:t>
            </a:r>
          </a:p>
        </p:txBody>
      </p:sp>
      <p:pic>
        <p:nvPicPr>
          <p:cNvPr id="297" name="Google Shape;297;p48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8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Proactive Advocacy of Tool Benefit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Backup Plan for funding/long-term solutions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Non-negotiable tools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 dirty="0">
                <a:latin typeface="Varela Round"/>
                <a:ea typeface="Varela Round"/>
                <a:cs typeface="Varela Round"/>
                <a:sym typeface="Varela Round"/>
              </a:rPr>
              <a:t>Don’t let momentum slow</a:t>
            </a: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Rapid Development of AT Tools</a:t>
            </a:r>
          </a:p>
        </p:txBody>
      </p:sp>
      <p:pic>
        <p:nvPicPr>
          <p:cNvPr id="305" name="Google Shape;305;p49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9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Quickest development we’ve seen in years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High competition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0A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 idx="4294967295"/>
          </p:nvPr>
        </p:nvSpPr>
        <p:spPr>
          <a:xfrm>
            <a:off x="505175" y="701250"/>
            <a:ext cx="8143800" cy="61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Looking for more Information?</a:t>
            </a:r>
          </a:p>
        </p:txBody>
      </p:sp>
      <p:pic>
        <p:nvPicPr>
          <p:cNvPr id="66" name="Google Shape;66;p14" descr="Texthelp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049" y="261477"/>
            <a:ext cx="1498276" cy="2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116250" y="2097200"/>
            <a:ext cx="71598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Visit us at our </a:t>
            </a:r>
            <a:r>
              <a:rPr lang="en-GB" sz="29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AHG </a:t>
            </a:r>
            <a:r>
              <a:rPr lang="en-GB" sz="29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AT</a:t>
            </a:r>
            <a:r>
              <a:rPr lang="en-GB" sz="2900" b="1" u="sng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site</a:t>
            </a:r>
            <a:r>
              <a:rPr lang="en-GB" sz="29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to request more information or type the following into your address bar: </a:t>
            </a:r>
            <a:r>
              <a:rPr lang="en-GB" sz="2900" b="1" dirty="0" err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text.help</a:t>
            </a:r>
            <a:r>
              <a:rPr lang="en-GB" sz="2900" b="1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/AHG20-AT</a:t>
            </a:r>
            <a:endParaRPr sz="2900" b="1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Rapid Adoption of EdTech Tools</a:t>
            </a:r>
          </a:p>
        </p:txBody>
      </p:sp>
      <p:pic>
        <p:nvPicPr>
          <p:cNvPr id="313" name="Google Shape;313;p50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0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Has the tool been fully vetted for accessibility?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Is the tool accessible?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Retroactive accommodations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1"/>
          <p:cNvSpPr txBox="1">
            <a:spLocks noGrp="1"/>
          </p:cNvSpPr>
          <p:nvPr>
            <p:ph type="title" idx="4294967295"/>
          </p:nvPr>
        </p:nvSpPr>
        <p:spPr>
          <a:xfrm>
            <a:off x="2216225" y="1404375"/>
            <a:ext cx="3348600" cy="1123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666A7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Questions</a:t>
            </a:r>
          </a:p>
        </p:txBody>
      </p:sp>
      <p:pic>
        <p:nvPicPr>
          <p:cNvPr id="320" name="Google Shape;320;p51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375" y="283975"/>
            <a:ext cx="1459400" cy="2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2"/>
          <p:cNvSpPr txBox="1">
            <a:spLocks noGrp="1"/>
          </p:cNvSpPr>
          <p:nvPr>
            <p:ph type="title" idx="4294967295"/>
          </p:nvPr>
        </p:nvSpPr>
        <p:spPr>
          <a:xfrm>
            <a:off x="1044625" y="950267"/>
            <a:ext cx="7772400" cy="115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FD3269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Thank you!</a:t>
            </a:r>
          </a:p>
        </p:txBody>
      </p:sp>
      <p:sp>
        <p:nvSpPr>
          <p:cNvPr id="328" name="Google Shape;328;p52"/>
          <p:cNvSpPr txBox="1"/>
          <p:nvPr/>
        </p:nvSpPr>
        <p:spPr>
          <a:xfrm>
            <a:off x="1176150" y="2110075"/>
            <a:ext cx="5042700" cy="2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Rachel Kruzel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Territory Sales Director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(MN, MO, IA, IL, WI)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Texthelp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r.kruzel@texthelp.com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651-245-3128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@TH_RachelK</a:t>
            </a: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29" name="Google Shape;329;p52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2" descr="Rachel Kruze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9038" y="1389263"/>
            <a:ext cx="1799274" cy="17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4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1720350" y="2346200"/>
            <a:ext cx="7024200" cy="26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❏"/>
            </a:pPr>
            <a:r>
              <a:rPr lang="en"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What’s Trending?</a:t>
            </a:r>
            <a:br>
              <a:rPr lang="en"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endParaRPr sz="24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❏"/>
            </a:pPr>
            <a:r>
              <a:rPr lang="en"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What Are the Updates?</a:t>
            </a:r>
            <a:br>
              <a:rPr lang="en"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endParaRPr sz="24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❏"/>
            </a:pPr>
            <a:r>
              <a:rPr lang="en"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What’s Coming Our Way?</a:t>
            </a:r>
            <a:endParaRPr sz="24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1154325" y="1226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arela Round"/>
                <a:ea typeface="Varela Round"/>
                <a:cs typeface="Varela Round"/>
                <a:sym typeface="Varela Round"/>
              </a:rPr>
              <a:t>Today’s Agenda</a:t>
            </a:r>
            <a:endParaRPr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What’s Trending?</a:t>
            </a:r>
          </a:p>
        </p:txBody>
      </p:sp>
      <p:pic>
        <p:nvPicPr>
          <p:cNvPr id="107" name="Google Shape;107;p25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 descr="Texthelper holding clipboard with checkmarks and &quot;Xs&quot; lis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9975" y="2476925"/>
            <a:ext cx="5084150" cy="28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 descr="Texthelper with beads of sweat coming off hea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">
            <a:off x="5054163" y="2269051"/>
            <a:ext cx="5110123" cy="28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 idx="4294967295"/>
          </p:nvPr>
        </p:nvSpPr>
        <p:spPr>
          <a:xfrm>
            <a:off x="279100" y="89700"/>
            <a:ext cx="8539200" cy="93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Past Sessions</a:t>
            </a:r>
          </a:p>
        </p:txBody>
      </p:sp>
      <p:pic>
        <p:nvPicPr>
          <p:cNvPr id="116" name="Google Shape;116;p26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 descr="Numbers 0-9 floating and moving towards you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5175" y="877175"/>
            <a:ext cx="6775500" cy="36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 idx="4294967295"/>
          </p:nvPr>
        </p:nvSpPr>
        <p:spPr>
          <a:xfrm>
            <a:off x="197200" y="169450"/>
            <a:ext cx="8818200" cy="118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This Session</a:t>
            </a:r>
          </a:p>
        </p:txBody>
      </p:sp>
      <p:pic>
        <p:nvPicPr>
          <p:cNvPr id="124" name="Google Shape;124;p27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 descr="Blurry but scenic background with a pair of glasses in the foreground. The right lens reflects and blurry background and the left reflects a clear background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9364" y="1041548"/>
            <a:ext cx="6313875" cy="36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Shift to Online Learning</a:t>
            </a:r>
          </a:p>
        </p:txBody>
      </p:sp>
      <p:pic>
        <p:nvPicPr>
          <p:cNvPr id="132" name="Google Shape;132;p28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 descr="Divided image: left is half of a composition notebook on the right half is half an iPad screen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8899" y="1784600"/>
            <a:ext cx="5646200" cy="31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1088375" y="4880175"/>
            <a:ext cx="7039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from: </a:t>
            </a:r>
            <a:r>
              <a:rPr lang="en" sz="800">
                <a:highlight>
                  <a:srgbClr val="FFFFFF"/>
                </a:highlight>
              </a:rPr>
              <a:t>HBR Staff/ Apple/ Getty c</a:t>
            </a:r>
            <a:r>
              <a:rPr lang="en" sz="800"/>
              <a:t>courtesy of:https://hbr.org/2020/03/what-the-shift-to-virtual-learning-could-mean-for-the-future-of-higher-ed 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Tools to Support Online Learning</a:t>
            </a:r>
          </a:p>
        </p:txBody>
      </p:sp>
      <p:pic>
        <p:nvPicPr>
          <p:cNvPr id="141" name="Google Shape;141;p29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Lockdown Testing Browsers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Student Pushback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Struggles around AT integration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Video Conferencing Platforms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Learning Management Systems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Must have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Underlying Question: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How do we make these accessible?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mtasiaStudio">
  <a:themeElements>
    <a:clrScheme name="Custom 2">
      <a:dk1>
        <a:srgbClr val="58595B"/>
      </a:dk1>
      <a:lt1>
        <a:srgbClr val="FFFFFF"/>
      </a:lt1>
      <a:dk2>
        <a:srgbClr val="006A71"/>
      </a:dk2>
      <a:lt2>
        <a:srgbClr val="F8F8F8"/>
      </a:lt2>
      <a:accent1>
        <a:srgbClr val="F8971D"/>
      </a:accent1>
      <a:accent2>
        <a:srgbClr val="006A71"/>
      </a:accent2>
      <a:accent3>
        <a:srgbClr val="C3CE81"/>
      </a:accent3>
      <a:accent4>
        <a:srgbClr val="66AECC"/>
      </a:accent4>
      <a:accent5>
        <a:srgbClr val="DD1541"/>
      </a:accent5>
      <a:accent6>
        <a:srgbClr val="FFC425"/>
      </a:accent6>
      <a:hlink>
        <a:srgbClr val="FFFFFF"/>
      </a:hlink>
      <a:folHlink>
        <a:srgbClr val="C3CE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794</Words>
  <Application>Microsoft Office PowerPoint</Application>
  <PresentationFormat>On-screen Show (16:9)</PresentationFormat>
  <Paragraphs>172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Varela Round</vt:lpstr>
      <vt:lpstr>Arial</vt:lpstr>
      <vt:lpstr>Simple Light</vt:lpstr>
      <vt:lpstr>Simple Light</vt:lpstr>
      <vt:lpstr>CamtasiaStudio</vt:lpstr>
      <vt:lpstr>Trending Tech Tools 2020 Edition  What’s New, What’s Improved, &amp; What’s on the Horizon for AT &amp; Accessibility Tools</vt:lpstr>
      <vt:lpstr>hello, I’m rachel.</vt:lpstr>
      <vt:lpstr>Looking for more Information?</vt:lpstr>
      <vt:lpstr>Today’s Agenda</vt:lpstr>
      <vt:lpstr>What’s Trending?</vt:lpstr>
      <vt:lpstr>Past Sessions</vt:lpstr>
      <vt:lpstr>This Session</vt:lpstr>
      <vt:lpstr>Shift to Online Learning</vt:lpstr>
      <vt:lpstr>Tools to Support Online Learning</vt:lpstr>
      <vt:lpstr>“Techquity”</vt:lpstr>
      <vt:lpstr>Shortages of Live Captioners</vt:lpstr>
      <vt:lpstr>Publishers and Organizations doubling down Whitepaper on ePub Adoption: It’s Time to Use the Modern Digital Publishing Format for Your Organization’s Documents AT companies following suit</vt:lpstr>
      <vt:lpstr>What’s Are the Updates?</vt:lpstr>
      <vt:lpstr>Updates to Support Online Learning</vt:lpstr>
      <vt:lpstr>Built-In Speech Recognition Integration</vt:lpstr>
      <vt:lpstr>AT/Access Company Integration</vt:lpstr>
      <vt:lpstr>WebCaptioner </vt:lpstr>
      <vt:lpstr>Read&amp;Write</vt:lpstr>
      <vt:lpstr>EquatIO</vt:lpstr>
      <vt:lpstr>AT Support in Lockdown Browsers</vt:lpstr>
      <vt:lpstr>Does the Tool...</vt:lpstr>
      <vt:lpstr>Increase In Publisher Accessibility?</vt:lpstr>
      <vt:lpstr>Notetaking</vt:lpstr>
      <vt:lpstr>Other Notables</vt:lpstr>
      <vt:lpstr>What’s Coming My Way?</vt:lpstr>
      <vt:lpstr>Budget Strain</vt:lpstr>
      <vt:lpstr>Show Me the Data!</vt:lpstr>
      <vt:lpstr>Budget Strain Musts</vt:lpstr>
      <vt:lpstr>Rapid Development of AT Tools</vt:lpstr>
      <vt:lpstr>Rapid Adoption of EdTech Tools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Trending Tech Tools 2020 Edition  What’s New, What’s Improved, &amp; What’s on the Horizon for AT &amp; Accessibility Tools</dc:title>
  <cp:lastModifiedBy>Rachel Kruzel</cp:lastModifiedBy>
  <cp:revision>7</cp:revision>
  <dcterms:modified xsi:type="dcterms:W3CDTF">2020-11-05T20:43:27Z</dcterms:modified>
</cp:coreProperties>
</file>