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2aXRiJtpcPPGVgOqIqgBs++t5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3AFAA-AF68-44FD-A315-C47EF87AD792}" v="8" dt="2020-11-12T15:56:03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289" autoAdjust="0"/>
  </p:normalViewPr>
  <p:slideViewPr>
    <p:cSldViewPr snapToGrid="0">
      <p:cViewPr varScale="1">
        <p:scale>
          <a:sx n="46" d="100"/>
          <a:sy n="46" d="100"/>
        </p:scale>
        <p:origin x="3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sa Keenan" userId="4kgKUJrjrc/hPt2hpev4KKXLWuWxK31QDFfLfRZVyow=" providerId="None" clId="Web-{EB73AFAA-AF68-44FD-A315-C47EF87AD792}"/>
    <pc:docChg chg="modSld">
      <pc:chgData name="Teressa Keenan" userId="4kgKUJrjrc/hPt2hpev4KKXLWuWxK31QDFfLfRZVyow=" providerId="None" clId="Web-{EB73AFAA-AF68-44FD-A315-C47EF87AD792}" dt="2020-11-12T15:56:03.882" v="7"/>
      <pc:docMkLst>
        <pc:docMk/>
      </pc:docMkLst>
      <pc:sldChg chg="modSp">
        <pc:chgData name="Teressa Keenan" userId="4kgKUJrjrc/hPt2hpev4KKXLWuWxK31QDFfLfRZVyow=" providerId="None" clId="Web-{EB73AFAA-AF68-44FD-A315-C47EF87AD792}" dt="2020-11-12T15:53:57.192" v="5"/>
        <pc:sldMkLst>
          <pc:docMk/>
          <pc:sldMk cId="0" sldId="256"/>
        </pc:sldMkLst>
        <pc:picChg chg="mod">
          <ac:chgData name="Teressa Keenan" userId="4kgKUJrjrc/hPt2hpev4KKXLWuWxK31QDFfLfRZVyow=" providerId="None" clId="Web-{EB73AFAA-AF68-44FD-A315-C47EF87AD792}" dt="2020-11-12T15:53:57.192" v="5"/>
          <ac:picMkLst>
            <pc:docMk/>
            <pc:sldMk cId="0" sldId="256"/>
            <ac:picMk id="114" creationId="{00000000-0000-0000-0000-000000000000}"/>
          </ac:picMkLst>
        </pc:picChg>
      </pc:sldChg>
      <pc:sldChg chg="modSp">
        <pc:chgData name="Teressa Keenan" userId="4kgKUJrjrc/hPt2hpev4KKXLWuWxK31QDFfLfRZVyow=" providerId="None" clId="Web-{EB73AFAA-AF68-44FD-A315-C47EF87AD792}" dt="2020-11-12T15:56:03.882" v="7"/>
        <pc:sldMkLst>
          <pc:docMk/>
          <pc:sldMk cId="0" sldId="257"/>
        </pc:sldMkLst>
        <pc:picChg chg="mod">
          <ac:chgData name="Teressa Keenan" userId="4kgKUJrjrc/hPt2hpev4KKXLWuWxK31QDFfLfRZVyow=" providerId="None" clId="Web-{EB73AFAA-AF68-44FD-A315-C47EF87AD792}" dt="2020-11-12T15:56:03.882" v="7"/>
          <ac:picMkLst>
            <pc:docMk/>
            <pc:sldMk cId="0" sldId="257"/>
            <ac:picMk id="11" creationId="{0DE4BDD2-0AA3-4DC6-8218-A914E67F5272}"/>
          </ac:picMkLst>
        </pc:picChg>
        <pc:picChg chg="mod">
          <ac:chgData name="Teressa Keenan" userId="4kgKUJrjrc/hPt2hpev4KKXLWuWxK31QDFfLfRZVyow=" providerId="None" clId="Web-{EB73AFAA-AF68-44FD-A315-C47EF87AD792}" dt="2020-11-12T15:55:13.256" v="6"/>
          <ac:picMkLst>
            <pc:docMk/>
            <pc:sldMk cId="0" sldId="257"/>
            <ac:picMk id="12" creationId="{AABA8FE1-D30E-4F77-B0D4-D3D7E213A8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43fad928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a43fad928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a43fad9288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/>
            </a:r>
            <a:br>
              <a:rPr lang="en-US" b="0" dirty="0"/>
            </a:br>
            <a:endParaRPr dirty="0"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ctrTitle"/>
          </p:nvPr>
        </p:nvSpPr>
        <p:spPr>
          <a:xfrm>
            <a:off x="0" y="2362200"/>
            <a:ext cx="12192000" cy="244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533" b="1">
                <a:solidFill>
                  <a:srgbClr val="414042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ubTitle" idx="1"/>
          </p:nvPr>
        </p:nvSpPr>
        <p:spPr>
          <a:xfrm>
            <a:off x="3352800" y="5451747"/>
            <a:ext cx="5384800" cy="127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000"/>
              <a:buFont typeface="Noto Sans Symbols"/>
              <a:buNone/>
              <a:defRPr sz="4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rgbClr val="0D94CF"/>
              </a:buClr>
              <a:buSzPts val="3200"/>
              <a:buFont typeface="Noto Sans Symbols"/>
              <a:buNone/>
              <a:defRPr sz="4267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rgbClr val="58595B"/>
              </a:buClr>
              <a:buSzPts val="2800"/>
              <a:buFont typeface="Noto Sans Symbols"/>
              <a:buNone/>
              <a:defRPr sz="3733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rgbClr val="89B30B"/>
              </a:buClr>
              <a:buSzPts val="208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rgbClr val="0D94CF"/>
              </a:buClr>
              <a:buSzPts val="2667"/>
              <a:buFont typeface="Noto Sans Symbols"/>
              <a:buNone/>
              <a:defRPr sz="2667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rgbClr val="89B30B"/>
              </a:buClr>
              <a:buSzPts val="2134"/>
              <a:buFont typeface="Noto Sans Symbols"/>
              <a:buNone/>
              <a:defRPr sz="2667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2"/>
              </a:buClr>
              <a:buSzPts val="2134"/>
              <a:buFont typeface="Noto Sans Symbols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SzPts val="1400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866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3830638" y="-1620837"/>
            <a:ext cx="453072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19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 rot="5400000">
            <a:off x="7284244" y="1832769"/>
            <a:ext cx="58531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 rot="5400000">
            <a:off x="1696244" y="-808831"/>
            <a:ext cx="5853112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3"/>
          </p:nvPr>
        </p:nvSpPr>
        <p:spPr>
          <a:xfrm>
            <a:off x="6197600" y="3941763"/>
            <a:ext cx="53848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21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>
            <a:spLocks noGrp="1"/>
          </p:cNvSpPr>
          <p:nvPr>
            <p:ph type="clipArt" idx="2"/>
          </p:nvPr>
        </p:nvSpPr>
        <p:spPr>
          <a:xfrm>
            <a:off x="6197600" y="1600200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47"/>
              </a:spcBef>
              <a:spcAft>
                <a:spcPts val="0"/>
              </a:spcAft>
              <a:buClr>
                <a:srgbClr val="0D94CF"/>
              </a:buClr>
              <a:buSzPts val="2800"/>
              <a:buFont typeface="Noto Sans Symbols"/>
              <a:buChar char="🞐"/>
              <a:defRPr sz="3733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Noto Sans Symbols"/>
              <a:buChar char="■"/>
              <a:defRPr sz="3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533"/>
              </a:spcBef>
              <a:spcAft>
                <a:spcPts val="0"/>
              </a:spcAft>
              <a:buClr>
                <a:srgbClr val="89B30B"/>
              </a:buClr>
              <a:buSzPts val="1734"/>
              <a:buFont typeface="Noto Sans Symbols"/>
              <a:buChar char="🞐"/>
              <a:defRPr sz="2667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0D94CF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89B30B"/>
              </a:buClr>
              <a:buSzPts val="144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22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384" algn="l">
              <a:spcBef>
                <a:spcPts val="747"/>
              </a:spcBef>
              <a:spcAft>
                <a:spcPts val="0"/>
              </a:spcAft>
              <a:buClr>
                <a:srgbClr val="002060"/>
              </a:buClr>
              <a:buSzPts val="2800"/>
              <a:buChar char="🞐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lvl="1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lvl="2" indent="-338680" algn="l">
              <a:spcBef>
                <a:spcPts val="533"/>
              </a:spcBef>
              <a:spcAft>
                <a:spcPts val="0"/>
              </a:spcAft>
              <a:buSzPts val="1734"/>
              <a:buChar char="🞐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0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21358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384" algn="l">
              <a:spcBef>
                <a:spcPts val="747"/>
              </a:spcBef>
              <a:spcAft>
                <a:spcPts val="0"/>
              </a:spcAft>
              <a:buSzPts val="2800"/>
              <a:buChar char="🞐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lvl="1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lvl="2" indent="-338680" algn="l">
              <a:spcBef>
                <a:spcPts val="533"/>
              </a:spcBef>
              <a:spcAft>
                <a:spcPts val="0"/>
              </a:spcAft>
              <a:buSzPts val="1734"/>
              <a:buChar char="🞐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b="1"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11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333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SzPts val="2000"/>
              <a:buNone/>
              <a:defRPr sz="2667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SzPts val="1386"/>
              <a:buNone/>
              <a:defRPr sz="2133"/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SzPts val="1867"/>
              <a:buNone/>
              <a:defRPr sz="1867"/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SzPts val="1494"/>
              <a:buNone/>
              <a:defRPr sz="1867"/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SzPts val="1494"/>
              <a:buNone/>
              <a:defRPr sz="1867"/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SzPts val="1494"/>
              <a:buNone/>
              <a:defRPr sz="1867"/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SzPts val="1494"/>
              <a:buNone/>
              <a:defRPr sz="1867"/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SzPts val="1494"/>
              <a:buNone/>
              <a:defRPr sz="1867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384" algn="l">
              <a:spcBef>
                <a:spcPts val="747"/>
              </a:spcBef>
              <a:spcAft>
                <a:spcPts val="0"/>
              </a:spcAft>
              <a:buSzPts val="2800"/>
              <a:buChar char="🞐"/>
              <a:defRPr sz="3733"/>
            </a:lvl1pPr>
            <a:lvl2pPr marL="914400" lvl="1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2pPr>
            <a:lvl3pPr marL="1371600" lvl="2" indent="-338680" algn="l">
              <a:spcBef>
                <a:spcPts val="533"/>
              </a:spcBef>
              <a:spcAft>
                <a:spcPts val="0"/>
              </a:spcAft>
              <a:buSzPts val="1734"/>
              <a:buChar char="🞐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5pPr>
            <a:lvl6pPr marL="2743200" lvl="5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6pPr>
            <a:lvl7pPr marL="3200400" lvl="6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7pPr>
            <a:lvl8pPr marL="3657600" lvl="7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8pPr>
            <a:lvl9pPr marL="4114800" lvl="8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384" algn="l">
              <a:spcBef>
                <a:spcPts val="747"/>
              </a:spcBef>
              <a:spcAft>
                <a:spcPts val="0"/>
              </a:spcAft>
              <a:buSzPts val="2800"/>
              <a:buChar char="🞐"/>
              <a:defRPr sz="3733"/>
            </a:lvl1pPr>
            <a:lvl2pPr marL="914400" lvl="1" indent="-381000" algn="l"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2pPr>
            <a:lvl3pPr marL="1371600" lvl="2" indent="-338680" algn="l">
              <a:spcBef>
                <a:spcPts val="533"/>
              </a:spcBef>
              <a:spcAft>
                <a:spcPts val="0"/>
              </a:spcAft>
              <a:buSzPts val="1734"/>
              <a:buChar char="🞐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4pPr>
            <a:lvl5pPr marL="2286000" lvl="4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5pPr>
            <a:lvl6pPr marL="2743200" lvl="5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6pPr>
            <a:lvl7pPr marL="3200400" lvl="6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7pPr>
            <a:lvl8pPr marL="3657600" lvl="7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8pPr>
            <a:lvl9pPr marL="4114800" lvl="8" indent="-350520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13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🞐"/>
              <a:defRPr sz="3200"/>
            </a:lvl1pPr>
            <a:lvl2pPr marL="914400" lvl="1" indent="-355615" algn="l">
              <a:spcBef>
                <a:spcPts val="533"/>
              </a:spcBef>
              <a:spcAft>
                <a:spcPts val="0"/>
              </a:spcAft>
              <a:buSzPts val="2000"/>
              <a:buChar char="■"/>
              <a:defRPr sz="2667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5pPr>
            <a:lvl6pPr marL="2743200" lvl="5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6pPr>
            <a:lvl7pPr marL="3200400" lvl="6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7pPr>
            <a:lvl8pPr marL="3657600" lvl="7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8pPr>
            <a:lvl9pPr marL="4114800" lvl="8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24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2000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SzPts val="1706"/>
              <a:buNone/>
              <a:defRPr sz="2133" b="1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🞐"/>
              <a:defRPr sz="3200"/>
            </a:lvl1pPr>
            <a:lvl2pPr marL="914400" lvl="1" indent="-355615" algn="l">
              <a:spcBef>
                <a:spcPts val="533"/>
              </a:spcBef>
              <a:spcAft>
                <a:spcPts val="0"/>
              </a:spcAft>
              <a:buSzPts val="2000"/>
              <a:buChar char="■"/>
              <a:defRPr sz="2667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5pPr>
            <a:lvl6pPr marL="2743200" lvl="5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6pPr>
            <a:lvl7pPr marL="3200400" lvl="6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7pPr>
            <a:lvl8pPr marL="3657600" lvl="7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8pPr>
            <a:lvl9pPr marL="4114800" lvl="8" indent="-336956" algn="l">
              <a:spcBef>
                <a:spcPts val="427"/>
              </a:spcBef>
              <a:spcAft>
                <a:spcPts val="0"/>
              </a:spcAft>
              <a:buSzPts val="1706"/>
              <a:buChar char="▪"/>
              <a:defRPr sz="2133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14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15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15" algn="l">
              <a:spcBef>
                <a:spcPts val="853"/>
              </a:spcBef>
              <a:spcAft>
                <a:spcPts val="0"/>
              </a:spcAft>
              <a:buSzPts val="3200"/>
              <a:buChar char="🞐"/>
              <a:defRPr sz="4267"/>
            </a:lvl1pPr>
            <a:lvl2pPr marL="914400" lvl="1" indent="-406384" algn="l">
              <a:spcBef>
                <a:spcPts val="747"/>
              </a:spcBef>
              <a:spcAft>
                <a:spcPts val="0"/>
              </a:spcAft>
              <a:buSzPts val="2800"/>
              <a:buChar char="■"/>
              <a:defRPr sz="3733"/>
            </a:lvl2pPr>
            <a:lvl3pPr marL="1371600" lvl="2" indent="-360680" algn="l">
              <a:spcBef>
                <a:spcPts val="640"/>
              </a:spcBef>
              <a:spcAft>
                <a:spcPts val="0"/>
              </a:spcAft>
              <a:buSzPts val="2080"/>
              <a:buChar char="🞐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SzPts val="2667"/>
              <a:buChar char="▪"/>
              <a:defRPr sz="2667"/>
            </a:lvl4pPr>
            <a:lvl5pPr marL="2286000" lvl="4" indent="-364083" algn="l">
              <a:spcBef>
                <a:spcPts val="533"/>
              </a:spcBef>
              <a:spcAft>
                <a:spcPts val="0"/>
              </a:spcAft>
              <a:buSzPts val="2134"/>
              <a:buChar char="▪"/>
              <a:defRPr sz="2667"/>
            </a:lvl5pPr>
            <a:lvl6pPr marL="2743200" lvl="5" indent="-364083" algn="l">
              <a:spcBef>
                <a:spcPts val="533"/>
              </a:spcBef>
              <a:spcAft>
                <a:spcPts val="0"/>
              </a:spcAft>
              <a:buSzPts val="2134"/>
              <a:buChar char="▪"/>
              <a:defRPr sz="2667"/>
            </a:lvl6pPr>
            <a:lvl7pPr marL="3200400" lvl="6" indent="-364083" algn="l">
              <a:spcBef>
                <a:spcPts val="533"/>
              </a:spcBef>
              <a:spcAft>
                <a:spcPts val="0"/>
              </a:spcAft>
              <a:buSzPts val="2134"/>
              <a:buChar char="▪"/>
              <a:defRPr sz="2667"/>
            </a:lvl7pPr>
            <a:lvl8pPr marL="3657600" lvl="7" indent="-364083" algn="l">
              <a:spcBef>
                <a:spcPts val="533"/>
              </a:spcBef>
              <a:spcAft>
                <a:spcPts val="0"/>
              </a:spcAft>
              <a:buSzPts val="2134"/>
              <a:buChar char="▪"/>
              <a:defRPr sz="2667"/>
            </a:lvl8pPr>
            <a:lvl9pPr marL="4114800" lvl="8" indent="-364083" algn="l">
              <a:spcBef>
                <a:spcPts val="533"/>
              </a:spcBef>
              <a:spcAft>
                <a:spcPts val="0"/>
              </a:spcAft>
              <a:buSzPts val="2134"/>
              <a:buChar char="▪"/>
              <a:defRPr sz="2667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SzPts val="1400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866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7"/>
          <p:cNvCxnSpPr/>
          <p:nvPr/>
        </p:nvCxnSpPr>
        <p:spPr>
          <a:xfrm>
            <a:off x="609600" y="1447800"/>
            <a:ext cx="10769600" cy="0"/>
          </a:xfrm>
          <a:prstGeom prst="straightConnector1">
            <a:avLst/>
          </a:prstGeom>
          <a:noFill/>
          <a:ln w="19050" cap="flat" cmpd="sng">
            <a:solidFill>
              <a:srgbClr val="89B30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1" i="0" u="none" strike="noStrike" cap="none">
                <a:solidFill>
                  <a:srgbClr val="414042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384" algn="l" rtl="0">
              <a:spcBef>
                <a:spcPts val="747"/>
              </a:spcBef>
              <a:spcAft>
                <a:spcPts val="0"/>
              </a:spcAft>
              <a:buClr>
                <a:srgbClr val="0D94CF"/>
              </a:buClr>
              <a:buSzPts val="2800"/>
              <a:buFont typeface="Noto Sans Symbols"/>
              <a:buChar char="🞐"/>
              <a:defRPr sz="3733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marR="0" lvl="1" indent="-381000" algn="l" rtl="0"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Noto Sans Symbols"/>
              <a:buChar char="■"/>
              <a:defRPr sz="3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marR="0" lvl="2" indent="-338680" algn="l" rtl="0">
              <a:spcBef>
                <a:spcPts val="533"/>
              </a:spcBef>
              <a:spcAft>
                <a:spcPts val="0"/>
              </a:spcAft>
              <a:buClr>
                <a:srgbClr val="89B30B"/>
              </a:buClr>
              <a:buSzPts val="1734"/>
              <a:buFont typeface="Noto Sans Symbols"/>
              <a:buChar char="🞐"/>
              <a:defRPr sz="2667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D94CF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89B30B"/>
              </a:buClr>
              <a:buSzPts val="144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737600" y="281940"/>
            <a:ext cx="28448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15892" y="381000"/>
            <a:ext cx="12192000" cy="176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Campus Transition To EPUB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3773622" y="1798466"/>
            <a:ext cx="4676538" cy="124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/>
            </a:r>
            <a:br>
              <a:rPr lang="en-US" sz="3733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3733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November 17, 2020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0" y="3029834"/>
            <a:ext cx="12192000" cy="100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chemeClr val="dk1"/>
                </a:solidFill>
              </a:rPr>
              <a:t>Accessing Higher Ground, Westminster, CO</a:t>
            </a:r>
            <a:endParaRPr/>
          </a:p>
        </p:txBody>
      </p:sp>
      <p:pic>
        <p:nvPicPr>
          <p:cNvPr id="114" name="Google Shape;114;p1" descr="AHG logo and text that reads: Accessing Higher Ground, Accessible Media, and Technology Conference Presented by AHEAD in collaboration with ATHEN" title="Logo: Accessing Higher 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054601"/>
            <a:ext cx="3626472" cy="159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Logo: EPUB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9093" y="4981425"/>
            <a:ext cx="1625599" cy="166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 descr="UC Berkeley Seal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903" y="4857780"/>
            <a:ext cx="1784584" cy="178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Presenters</a:t>
            </a:r>
            <a:endParaRPr/>
          </a:p>
        </p:txBody>
      </p:sp>
      <p:pic>
        <p:nvPicPr>
          <p:cNvPr id="129" name="Google Shape;129;p2" descr="UM M-pulse logo and text that reads University of Montan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649" y="1770600"/>
            <a:ext cx="3440457" cy="161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photo of Teressa Keenan"/>
          <p:cNvPicPr preferRelativeResize="0"/>
          <p:nvPr/>
        </p:nvPicPr>
        <p:blipFill rotWithShape="1">
          <a:blip r:embed="rId4">
            <a:alphaModFix/>
          </a:blip>
          <a:srcRect l="11934" t="8715" r="23662" b="25356"/>
          <a:stretch/>
        </p:blipFill>
        <p:spPr>
          <a:xfrm>
            <a:off x="5685750" y="1770600"/>
            <a:ext cx="1188176" cy="1420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7294925" y="1892525"/>
            <a:ext cx="32943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94CF"/>
              </a:buClr>
              <a:buSzPts val="3200"/>
              <a:buFont typeface="Noto Sans Symbols"/>
              <a:buNone/>
            </a:pPr>
            <a:r>
              <a:rPr lang="en-US" sz="4267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Teressa Keenan</a:t>
            </a:r>
            <a:endParaRPr sz="4267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7" name="Google Shape;127;p2" descr="UC Berkeley Seal and text that reads Berkeley University of Californ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556" y="3429000"/>
            <a:ext cx="53467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 descr="Photo of Joseph Polizzot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5749" y="3303829"/>
            <a:ext cx="1188183" cy="16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>
            <a:spLocks noGrp="1"/>
          </p:cNvSpPr>
          <p:nvPr>
            <p:ph type="body" idx="1"/>
          </p:nvPr>
        </p:nvSpPr>
        <p:spPr>
          <a:xfrm>
            <a:off x="7294919" y="3507249"/>
            <a:ext cx="3237111" cy="116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267" dirty="0"/>
              <a:t>Joseph Polizzotto</a:t>
            </a:r>
            <a:endParaRPr sz="4267" dirty="0"/>
          </a:p>
        </p:txBody>
      </p:sp>
      <p:pic>
        <p:nvPicPr>
          <p:cNvPr id="12" name="Picture 11" descr="Benetech logo" title="Logo: Benetech">
            <a:extLst>
              <a:ext uri="{FF2B5EF4-FFF2-40B4-BE49-F238E27FC236}">
                <a16:creationId xmlns:a16="http://schemas.microsoft.com/office/drawing/2014/main" id="{AABA8FE1-D30E-4F77-B0D4-D3D7E213A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00" y="5046951"/>
            <a:ext cx="1432492" cy="1419403"/>
          </a:xfrm>
          <a:prstGeom prst="rect">
            <a:avLst/>
          </a:prstGeom>
        </p:spPr>
      </p:pic>
      <p:pic>
        <p:nvPicPr>
          <p:cNvPr id="11" name="Picture 10" descr="Daisy consortium logo" title="Logo: DAISY Consortium">
            <a:extLst>
              <a:ext uri="{FF2B5EF4-FFF2-40B4-BE49-F238E27FC236}">
                <a16:creationId xmlns:a16="http://schemas.microsoft.com/office/drawing/2014/main" id="{0DE4BDD2-0AA3-4DC6-8218-A914E67F5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1474" y="5161273"/>
            <a:ext cx="1338067" cy="1193031"/>
          </a:xfrm>
          <a:prstGeom prst="rect">
            <a:avLst/>
          </a:prstGeom>
        </p:spPr>
      </p:pic>
      <p:pic>
        <p:nvPicPr>
          <p:cNvPr id="9" name="Picture 8" descr="Photo of George Kerscher">
            <a:extLst>
              <a:ext uri="{FF2B5EF4-FFF2-40B4-BE49-F238E27FC236}">
                <a16:creationId xmlns:a16="http://schemas.microsoft.com/office/drawing/2014/main" id="{AADFF1FE-43E9-44BD-B88E-32F06F904B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48" y="5046951"/>
            <a:ext cx="1307353" cy="1307353"/>
          </a:xfrm>
          <a:prstGeom prst="rect">
            <a:avLst/>
          </a:prstGeom>
        </p:spPr>
      </p:pic>
      <p:sp>
        <p:nvSpPr>
          <p:cNvPr id="10" name="Google Shape;124;p2">
            <a:extLst>
              <a:ext uri="{FF2B5EF4-FFF2-40B4-BE49-F238E27FC236}">
                <a16:creationId xmlns:a16="http://schemas.microsoft.com/office/drawing/2014/main" id="{35DD724D-BF7F-444D-A629-386AF027E176}"/>
              </a:ext>
            </a:extLst>
          </p:cNvPr>
          <p:cNvSpPr txBox="1">
            <a:spLocks/>
          </p:cNvSpPr>
          <p:nvPr/>
        </p:nvSpPr>
        <p:spPr>
          <a:xfrm>
            <a:off x="7352114" y="4917977"/>
            <a:ext cx="3237111" cy="116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384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🞐"/>
              <a:defRPr sz="3733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8595B"/>
              </a:buClr>
              <a:buSzPts val="2400"/>
              <a:buFont typeface="Noto Sans Symbols"/>
              <a:buChar char="■"/>
              <a:defRPr sz="3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marR="0" lvl="2" indent="-33868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9B30B"/>
              </a:buClr>
              <a:buSzPts val="1734"/>
              <a:buFont typeface="Noto Sans Symbols"/>
              <a:buChar char="🞐"/>
              <a:defRPr sz="2667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94CF"/>
              </a:buClr>
              <a:buSzPts val="180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B30B"/>
              </a:buClr>
              <a:buSzPts val="1440"/>
              <a:buFont typeface="Noto Sans Symbols"/>
              <a:buChar char="▪"/>
              <a:defRPr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3200"/>
              <a:buFont typeface="Noto Sans Symbols"/>
              <a:buNone/>
            </a:pPr>
            <a:r>
              <a:rPr lang="en-US" sz="4267" dirty="0"/>
              <a:t>George </a:t>
            </a:r>
            <a:r>
              <a:rPr lang="en-US" sz="4267" dirty="0" err="1"/>
              <a:t>Kerscher</a:t>
            </a:r>
            <a:endParaRPr lang="en-US" sz="42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We Got Involved</a:t>
            </a:r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609600" y="1528275"/>
            <a:ext cx="10972800" cy="5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75"/>
              <a:buFont typeface="Arial" panose="020B0604020202020204" pitchFamily="34" charset="0"/>
              <a:buChar char="•"/>
            </a:pPr>
            <a:r>
              <a:rPr lang="en-US" dirty="0"/>
              <a:t>Joseph’s experience:</a:t>
            </a:r>
            <a:endParaRPr dirty="0"/>
          </a:p>
          <a:p>
            <a:pPr marL="1066785" lvl="1" indent="-457200">
              <a:buFont typeface="Wingdings" panose="05000000000000000000" pitchFamily="2" charset="2"/>
              <a:buChar char="§"/>
            </a:pPr>
            <a:r>
              <a:rPr lang="en-US" dirty="0"/>
              <a:t>Joining a DAISY workgroup</a:t>
            </a:r>
            <a:endParaRPr dirty="0"/>
          </a:p>
          <a:p>
            <a:pPr marL="1066785" lvl="1" indent="-457200">
              <a:buFont typeface="Wingdings" panose="05000000000000000000" pitchFamily="2" charset="2"/>
              <a:buChar char="§"/>
            </a:pPr>
            <a:r>
              <a:rPr lang="en-US" dirty="0"/>
              <a:t>Joseph learned about the rich accessibility features of “born accessible” eBooks </a:t>
            </a:r>
            <a:endParaRPr dirty="0"/>
          </a:p>
          <a:p>
            <a:pPr marL="571501" lvl="0" indent="-571500" algn="l" rtl="0">
              <a:spcBef>
                <a:spcPts val="64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Teressa’s experience:</a:t>
            </a:r>
            <a:endParaRPr dirty="0"/>
          </a:p>
          <a:p>
            <a:pPr marL="1066785" lvl="1" indent="-457200" algn="l" rtl="0">
              <a:spcBef>
                <a:spcPts val="64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Campus Digital Accessibility Committee</a:t>
            </a:r>
            <a:endParaRPr dirty="0"/>
          </a:p>
          <a:p>
            <a:pPr marL="1066785" lvl="1" indent="-457200" algn="l" rtl="0">
              <a:spcBef>
                <a:spcPts val="64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Joined EPUB in Higher Education Workgroup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Stakeholders</a:t>
            </a:r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75"/>
              <a:buFont typeface="Arial" panose="020B0604020202020204" pitchFamily="34" charset="0"/>
              <a:buChar char="•"/>
            </a:pPr>
            <a:r>
              <a:rPr lang="en-US" dirty="0"/>
              <a:t>Students</a:t>
            </a:r>
            <a:endParaRPr dirty="0"/>
          </a:p>
          <a:p>
            <a:pPr marL="571500" lvl="0" indent="-571500" algn="l" rtl="0"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ts val="2775"/>
              <a:buFont typeface="Arial" panose="020B0604020202020204" pitchFamily="34" charset="0"/>
              <a:buChar char="•"/>
            </a:pPr>
            <a:r>
              <a:rPr lang="en-US" dirty="0"/>
              <a:t>DSO Staff</a:t>
            </a:r>
            <a:endParaRPr dirty="0"/>
          </a:p>
          <a:p>
            <a:pPr marL="569928" lvl="0" indent="-571500" algn="l" rtl="0">
              <a:spcBef>
                <a:spcPts val="74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Faculty/Instructors</a:t>
            </a:r>
            <a:endParaRPr dirty="0"/>
          </a:p>
          <a:p>
            <a:pPr marL="569928" lvl="0" indent="-571500" algn="l" rtl="0">
              <a:spcBef>
                <a:spcPts val="74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Support staff</a:t>
            </a:r>
            <a:endParaRPr dirty="0"/>
          </a:p>
          <a:p>
            <a:pPr marL="571501" lvl="0" indent="-571500" algn="l" rtl="0">
              <a:spcBef>
                <a:spcPts val="74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Librarians</a:t>
            </a:r>
            <a:endParaRPr dirty="0"/>
          </a:p>
          <a:p>
            <a:pPr marL="571501" lvl="0" indent="-571500" algn="l" rtl="0">
              <a:spcBef>
                <a:spcPts val="74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University bookstores and publishers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for Reaching Your Campus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75"/>
              <a:buNone/>
            </a:pPr>
            <a:r>
              <a:rPr lang="en-US" dirty="0"/>
              <a:t>Joseph’s tips:</a:t>
            </a:r>
            <a:endParaRPr dirty="0"/>
          </a:p>
          <a:p>
            <a:pPr marL="1123935" lvl="1" indent="-514350" algn="l" rtl="0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dirty="0"/>
              <a:t>Inform DSO staff about EPUB</a:t>
            </a:r>
            <a:endParaRPr dirty="0"/>
          </a:p>
          <a:p>
            <a:pPr marL="1123935" lvl="1" indent="-514350" algn="l" rtl="0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dirty="0"/>
              <a:t>Train students on EPUB reading systems</a:t>
            </a:r>
            <a:endParaRPr dirty="0"/>
          </a:p>
          <a:p>
            <a:pPr marL="1123935" lvl="1" indent="-514350" algn="l" rtl="0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dirty="0"/>
              <a:t>Learn how to create and remediate EPUBs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43fad9288_0_3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for Reaching Your Campus continued</a:t>
            </a:r>
            <a:endParaRPr/>
          </a:p>
        </p:txBody>
      </p:sp>
      <p:sp>
        <p:nvSpPr>
          <p:cNvPr id="158" name="Google Shape;158;ga43fad9288_0_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75"/>
              <a:buNone/>
            </a:pPr>
            <a:r>
              <a:rPr lang="en-US" dirty="0" err="1"/>
              <a:t>Teressa’s</a:t>
            </a:r>
            <a:r>
              <a:rPr lang="en-US" dirty="0"/>
              <a:t> tips:</a:t>
            </a:r>
            <a:endParaRPr dirty="0"/>
          </a:p>
          <a:p>
            <a:pPr marL="990574" lvl="1" indent="-380989" algn="l" rtl="0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dirty="0"/>
              <a:t>Inform faculty and support staff about EPUB</a:t>
            </a:r>
            <a:endParaRPr dirty="0"/>
          </a:p>
          <a:p>
            <a:pPr marL="990574" lvl="1" indent="-380989" algn="l" rtl="0">
              <a:spcBef>
                <a:spcPts val="64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lang="en-US" dirty="0"/>
              <a:t>Provide support for creation / conversion to EPUB</a:t>
            </a:r>
            <a:endParaRPr dirty="0"/>
          </a:p>
          <a:p>
            <a:pPr marL="990574" lvl="1" indent="-380989" algn="l" rtl="0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Provide incentives for EPUB use by faculty</a:t>
            </a:r>
            <a:endParaRPr dirty="0"/>
          </a:p>
          <a:p>
            <a:pPr marL="990574" lvl="1" indent="-380989" algn="l" rtl="0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Encourage publishers and vendors to provide accessible EPUB</a:t>
            </a:r>
            <a:endParaRPr dirty="0"/>
          </a:p>
          <a:p>
            <a:pPr marL="990574" lvl="1" indent="-380989" algn="l" rtl="0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Highlight EPUB options to students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75"/>
              <a:buFont typeface="Arial" panose="020B0604020202020204" pitchFamily="34" charset="0"/>
              <a:buChar char="•"/>
            </a:pPr>
            <a:r>
              <a:rPr lang="en-US" dirty="0"/>
              <a:t>Access professionals play a key role in informing stakeholders and developing a plan.</a:t>
            </a:r>
            <a:endParaRPr dirty="0"/>
          </a:p>
          <a:p>
            <a:pPr marL="571500" lvl="0" indent="-571500" algn="l" rtl="0">
              <a:spcBef>
                <a:spcPts val="740"/>
              </a:spcBef>
              <a:spcAft>
                <a:spcPts val="0"/>
              </a:spcAft>
              <a:buClr>
                <a:srgbClr val="002060"/>
              </a:buClr>
              <a:buSzPts val="2775"/>
              <a:buFont typeface="Arial" panose="020B0604020202020204" pitchFamily="34" charset="0"/>
              <a:buChar char="•"/>
            </a:pPr>
            <a:r>
              <a:rPr lang="en-US" dirty="0"/>
              <a:t>The promotion of EPUB depends on students, DSO staff, and faculty viewing EPUB as a desirable format.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9285" lvl="0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Community:</a:t>
            </a:r>
          </a:p>
          <a:p>
            <a:pPr marL="1206485" lvl="1" indent="-571500"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Join the EPUB for Higher Education Group</a:t>
            </a:r>
          </a:p>
          <a:p>
            <a:pPr marL="749285" lvl="0" indent="-5715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Training:</a:t>
            </a:r>
          </a:p>
          <a:p>
            <a:pPr marL="1206485" lvl="1" indent="-571500"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/>
              <a:t>See the DAISY Consortium YouTube Channel</a:t>
            </a:r>
          </a:p>
          <a:p>
            <a:pPr marL="749285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Information:</a:t>
            </a:r>
          </a:p>
          <a:p>
            <a:pPr marL="1206485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See our EPUB Resources Guide</a:t>
            </a:r>
          </a:p>
          <a:p>
            <a:pPr marL="177785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level">
  <a:themeElements>
    <a:clrScheme name="Custom 27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206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</vt:lpstr>
      <vt:lpstr>Calibri</vt:lpstr>
      <vt:lpstr>Noto Sans Symbols</vt:lpstr>
      <vt:lpstr>Times New Roman</vt:lpstr>
      <vt:lpstr>Wingdings</vt:lpstr>
      <vt:lpstr>Presentation_level</vt:lpstr>
      <vt:lpstr>Accessing Higher Ground, Westminster, CO</vt:lpstr>
      <vt:lpstr>Presenters</vt:lpstr>
      <vt:lpstr>How We Got Involved</vt:lpstr>
      <vt:lpstr>Stakeholders</vt:lpstr>
      <vt:lpstr>Steps for Reaching Your Campus</vt:lpstr>
      <vt:lpstr>Steps for Reaching Your Campus continued</vt:lpstr>
      <vt:lpstr>Conclusion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Higher Ground, Westminster, CO</dc:title>
  <dc:creator>joseph Polizzotto</dc:creator>
  <cp:lastModifiedBy>Keenan, Teressa</cp:lastModifiedBy>
  <cp:revision>16</cp:revision>
  <dcterms:created xsi:type="dcterms:W3CDTF">2020-10-12T16:43:35Z</dcterms:created>
  <dcterms:modified xsi:type="dcterms:W3CDTF">2020-11-17T18:48:12Z</dcterms:modified>
</cp:coreProperties>
</file>