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6" r:id="rId5"/>
    <p:sldId id="268" r:id="rId6"/>
    <p:sldId id="266" r:id="rId7"/>
    <p:sldId id="264" r:id="rId8"/>
    <p:sldId id="269" r:id="rId9"/>
    <p:sldId id="257" r:id="rId10"/>
    <p:sldId id="258" r:id="rId11"/>
    <p:sldId id="259" r:id="rId12"/>
    <p:sldId id="260" r:id="rId13"/>
    <p:sldId id="265" r:id="rId14"/>
    <p:sldId id="271" r:id="rId15"/>
    <p:sldId id="277" r:id="rId16"/>
    <p:sldId id="282" r:id="rId17"/>
    <p:sldId id="273" r:id="rId18"/>
    <p:sldId id="287" r:id="rId19"/>
    <p:sldId id="276" r:id="rId20"/>
    <p:sldId id="284" r:id="rId21"/>
    <p:sldId id="274" r:id="rId22"/>
    <p:sldId id="285" r:id="rId23"/>
    <p:sldId id="286" r:id="rId24"/>
    <p:sldId id="272" r:id="rId25"/>
    <p:sldId id="280" r:id="rId26"/>
    <p:sldId id="279" r:id="rId27"/>
    <p:sldId id="281" r:id="rId28"/>
    <p:sldId id="278" r:id="rId29"/>
    <p:sldId id="27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255130-72AD-4CC7-A064-AF55ECC579D4}" v="849" dt="2020-11-11T22:15:12.588"/>
    <p1510:client id="{E5125B3B-AA9E-4F82-9C7F-46537B3C8323}" v="41" dt="2020-11-12T20:23:24.1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7" d="100"/>
          <a:sy n="147" d="100"/>
        </p:scale>
        <p:origin x="120"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9438AB-195A-4F4B-9077-6FBCCA5698F7}" type="datetimeFigureOut">
              <a:rPr lang="en-GB" smtClean="0"/>
              <a:t>12/11/2020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ED58D4-DC8A-4004-B76E-DA593372ED39}" type="slidenum">
              <a:rPr lang="en-GB" smtClean="0"/>
              <a:t>‹#›</a:t>
            </a:fld>
            <a:endParaRPr lang="en-GB"/>
          </a:p>
        </p:txBody>
      </p:sp>
    </p:spTree>
    <p:extLst>
      <p:ext uri="{BB962C8B-B14F-4D97-AF65-F5344CB8AC3E}">
        <p14:creationId xmlns:p14="http://schemas.microsoft.com/office/powerpoint/2010/main" val="119934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George</a:t>
            </a:r>
          </a:p>
        </p:txBody>
      </p:sp>
      <p:sp>
        <p:nvSpPr>
          <p:cNvPr id="4" name="Slide Number Placeholder 3"/>
          <p:cNvSpPr>
            <a:spLocks noGrp="1"/>
          </p:cNvSpPr>
          <p:nvPr>
            <p:ph type="sldNum" sz="quarter" idx="5"/>
          </p:nvPr>
        </p:nvSpPr>
        <p:spPr/>
        <p:txBody>
          <a:bodyPr/>
          <a:lstStyle/>
          <a:p>
            <a:fld id="{12ED58D4-DC8A-4004-B76E-DA593372ED39}" type="slidenum">
              <a:rPr lang="en-GB" smtClean="0"/>
              <a:t>7</a:t>
            </a:fld>
            <a:endParaRPr lang="en-GB"/>
          </a:p>
        </p:txBody>
      </p:sp>
    </p:spTree>
    <p:extLst>
      <p:ext uri="{BB962C8B-B14F-4D97-AF65-F5344CB8AC3E}">
        <p14:creationId xmlns:p14="http://schemas.microsoft.com/office/powerpoint/2010/main" val="399652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Richard</a:t>
            </a:r>
          </a:p>
        </p:txBody>
      </p:sp>
      <p:sp>
        <p:nvSpPr>
          <p:cNvPr id="4" name="Slide Number Placeholder 3"/>
          <p:cNvSpPr>
            <a:spLocks noGrp="1"/>
          </p:cNvSpPr>
          <p:nvPr>
            <p:ph type="sldNum" sz="quarter" idx="5"/>
          </p:nvPr>
        </p:nvSpPr>
        <p:spPr/>
        <p:txBody>
          <a:bodyPr/>
          <a:lstStyle/>
          <a:p>
            <a:fld id="{12ED58D4-DC8A-4004-B76E-DA593372ED39}" type="slidenum">
              <a:rPr lang="en-GB" smtClean="0"/>
              <a:t>8</a:t>
            </a:fld>
            <a:endParaRPr lang="en-GB"/>
          </a:p>
        </p:txBody>
      </p:sp>
    </p:spTree>
    <p:extLst>
      <p:ext uri="{BB962C8B-B14F-4D97-AF65-F5344CB8AC3E}">
        <p14:creationId xmlns:p14="http://schemas.microsoft.com/office/powerpoint/2010/main" val="68172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Joseph</a:t>
            </a:r>
          </a:p>
          <a:p>
            <a:endParaRPr lang="en-GB" dirty="0"/>
          </a:p>
        </p:txBody>
      </p:sp>
      <p:sp>
        <p:nvSpPr>
          <p:cNvPr id="4" name="Slide Number Placeholder 3"/>
          <p:cNvSpPr>
            <a:spLocks noGrp="1"/>
          </p:cNvSpPr>
          <p:nvPr>
            <p:ph type="sldNum" sz="quarter" idx="5"/>
          </p:nvPr>
        </p:nvSpPr>
        <p:spPr/>
        <p:txBody>
          <a:bodyPr/>
          <a:lstStyle/>
          <a:p>
            <a:fld id="{12ED58D4-DC8A-4004-B76E-DA593372ED39}" type="slidenum">
              <a:rPr lang="en-GB" smtClean="0"/>
              <a:t>9</a:t>
            </a:fld>
            <a:endParaRPr lang="en-GB"/>
          </a:p>
        </p:txBody>
      </p:sp>
    </p:spTree>
    <p:extLst>
      <p:ext uri="{BB962C8B-B14F-4D97-AF65-F5344CB8AC3E}">
        <p14:creationId xmlns:p14="http://schemas.microsoft.com/office/powerpoint/2010/main" val="509206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Joseph</a:t>
            </a:r>
          </a:p>
        </p:txBody>
      </p:sp>
      <p:sp>
        <p:nvSpPr>
          <p:cNvPr id="4" name="Slide Number Placeholder 3"/>
          <p:cNvSpPr>
            <a:spLocks noGrp="1"/>
          </p:cNvSpPr>
          <p:nvPr>
            <p:ph type="sldNum" sz="quarter" idx="5"/>
          </p:nvPr>
        </p:nvSpPr>
        <p:spPr/>
        <p:txBody>
          <a:bodyPr/>
          <a:lstStyle/>
          <a:p>
            <a:fld id="{12ED58D4-DC8A-4004-B76E-DA593372ED39}" type="slidenum">
              <a:rPr lang="en-GB" smtClean="0"/>
              <a:t>21</a:t>
            </a:fld>
            <a:endParaRPr lang="en-GB"/>
          </a:p>
        </p:txBody>
      </p:sp>
    </p:spTree>
    <p:extLst>
      <p:ext uri="{BB962C8B-B14F-4D97-AF65-F5344CB8AC3E}">
        <p14:creationId xmlns:p14="http://schemas.microsoft.com/office/powerpoint/2010/main" val="766802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A2EF1-2AD0-4DE5-81C4-84481542FE4B}"/>
              </a:ext>
            </a:extLst>
          </p:cNvPr>
          <p:cNvSpPr>
            <a:spLocks noGrp="1"/>
          </p:cNvSpPr>
          <p:nvPr>
            <p:ph type="ctrTitle"/>
          </p:nvPr>
        </p:nvSpPr>
        <p:spPr>
          <a:xfrm>
            <a:off x="1524000" y="1122363"/>
            <a:ext cx="9144000" cy="2387600"/>
          </a:xfrm>
        </p:spPr>
        <p:txBody>
          <a:bodyPr anchor="b"/>
          <a:lstStyle>
            <a:lvl1pPr algn="ctr">
              <a:defRPr sz="6000">
                <a:latin typeface="Atkinson Hyperlegible" pitchFamily="2"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8DC9C94C-4A73-417A-BA88-20F691795513}"/>
              </a:ext>
            </a:extLst>
          </p:cNvPr>
          <p:cNvSpPr>
            <a:spLocks noGrp="1"/>
          </p:cNvSpPr>
          <p:nvPr>
            <p:ph type="subTitle" idx="1"/>
          </p:nvPr>
        </p:nvSpPr>
        <p:spPr>
          <a:xfrm>
            <a:off x="1524000" y="3602038"/>
            <a:ext cx="9144000" cy="1655762"/>
          </a:xfrm>
        </p:spPr>
        <p:txBody>
          <a:bodyPr/>
          <a:lstStyle>
            <a:lvl1pPr marL="0" indent="0" algn="ctr">
              <a:buNone/>
              <a:defRPr sz="2400">
                <a:latin typeface="Atkinson Hyperlegible"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553717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40A29-F9FD-4BE8-AAA7-A4430A2D7E8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093E1A3-06B1-4B91-83F9-16AE6C9C79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187F3C-8456-4759-AD54-E62EDADF6036}"/>
              </a:ext>
            </a:extLst>
          </p:cNvPr>
          <p:cNvSpPr>
            <a:spLocks noGrp="1"/>
          </p:cNvSpPr>
          <p:nvPr>
            <p:ph type="dt" sz="half" idx="10"/>
          </p:nvPr>
        </p:nvSpPr>
        <p:spPr/>
        <p:txBody>
          <a:bodyPr/>
          <a:lstStyle/>
          <a:p>
            <a:fld id="{C8F71709-DCFA-48B0-8BB8-79CF20E979BB}" type="datetimeFigureOut">
              <a:rPr lang="en-GB" smtClean="0"/>
              <a:t>12/11/2020</a:t>
            </a:fld>
            <a:endParaRPr lang="en-GB"/>
          </a:p>
        </p:txBody>
      </p:sp>
      <p:sp>
        <p:nvSpPr>
          <p:cNvPr id="5" name="Footer Placeholder 4">
            <a:extLst>
              <a:ext uri="{FF2B5EF4-FFF2-40B4-BE49-F238E27FC236}">
                <a16:creationId xmlns:a16="http://schemas.microsoft.com/office/drawing/2014/main" id="{A4A2A858-A684-4525-B379-7186AF3052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D5C05C-03D6-46A1-BDD1-053926E0597A}"/>
              </a:ext>
            </a:extLst>
          </p:cNvPr>
          <p:cNvSpPr>
            <a:spLocks noGrp="1"/>
          </p:cNvSpPr>
          <p:nvPr>
            <p:ph type="sldNum" sz="quarter" idx="12"/>
          </p:nvPr>
        </p:nvSpPr>
        <p:spPr/>
        <p:txBody>
          <a:bodyPr/>
          <a:lstStyle/>
          <a:p>
            <a:fld id="{E6B1D999-BD39-4278-A2A8-4EC9E9E38314}" type="slidenum">
              <a:rPr lang="en-GB" smtClean="0"/>
              <a:t>‹#›</a:t>
            </a:fld>
            <a:endParaRPr lang="en-GB"/>
          </a:p>
        </p:txBody>
      </p:sp>
    </p:spTree>
    <p:extLst>
      <p:ext uri="{BB962C8B-B14F-4D97-AF65-F5344CB8AC3E}">
        <p14:creationId xmlns:p14="http://schemas.microsoft.com/office/powerpoint/2010/main" val="2134345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1EC2EE-A219-4094-94B2-A9BC10C20DA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8EE09D8-69ED-4EDF-8D7E-ACEC2EEF13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3DB4D1-DB11-4F6D-9CED-ACC20A6FEDBB}"/>
              </a:ext>
            </a:extLst>
          </p:cNvPr>
          <p:cNvSpPr>
            <a:spLocks noGrp="1"/>
          </p:cNvSpPr>
          <p:nvPr>
            <p:ph type="dt" sz="half" idx="10"/>
          </p:nvPr>
        </p:nvSpPr>
        <p:spPr/>
        <p:txBody>
          <a:bodyPr/>
          <a:lstStyle/>
          <a:p>
            <a:fld id="{C8F71709-DCFA-48B0-8BB8-79CF20E979BB}" type="datetimeFigureOut">
              <a:rPr lang="en-GB" smtClean="0"/>
              <a:t>12/11/2020</a:t>
            </a:fld>
            <a:endParaRPr lang="en-GB"/>
          </a:p>
        </p:txBody>
      </p:sp>
      <p:sp>
        <p:nvSpPr>
          <p:cNvPr id="5" name="Footer Placeholder 4">
            <a:extLst>
              <a:ext uri="{FF2B5EF4-FFF2-40B4-BE49-F238E27FC236}">
                <a16:creationId xmlns:a16="http://schemas.microsoft.com/office/drawing/2014/main" id="{DEB4967E-E4A4-4B01-87C8-07FB83F7F2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F46D9F-21AD-4C44-9089-070FBB83B8E4}"/>
              </a:ext>
            </a:extLst>
          </p:cNvPr>
          <p:cNvSpPr>
            <a:spLocks noGrp="1"/>
          </p:cNvSpPr>
          <p:nvPr>
            <p:ph type="sldNum" sz="quarter" idx="12"/>
          </p:nvPr>
        </p:nvSpPr>
        <p:spPr/>
        <p:txBody>
          <a:bodyPr/>
          <a:lstStyle/>
          <a:p>
            <a:fld id="{E6B1D999-BD39-4278-A2A8-4EC9E9E38314}" type="slidenum">
              <a:rPr lang="en-GB" smtClean="0"/>
              <a:t>‹#›</a:t>
            </a:fld>
            <a:endParaRPr lang="en-GB"/>
          </a:p>
        </p:txBody>
      </p:sp>
    </p:spTree>
    <p:extLst>
      <p:ext uri="{BB962C8B-B14F-4D97-AF65-F5344CB8AC3E}">
        <p14:creationId xmlns:p14="http://schemas.microsoft.com/office/powerpoint/2010/main" val="2286669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F0767-405E-4A34-BAA4-522D68923D0E}"/>
              </a:ext>
            </a:extLst>
          </p:cNvPr>
          <p:cNvSpPr>
            <a:spLocks noGrp="1"/>
          </p:cNvSpPr>
          <p:nvPr>
            <p:ph type="title"/>
          </p:nvPr>
        </p:nvSpPr>
        <p:spPr/>
        <p:txBody>
          <a:bodyPr/>
          <a:lstStyle>
            <a:lvl1pPr>
              <a:defRPr>
                <a:latin typeface="Atkinson Hyperlegible" pitchFamily="2"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50DD7BFB-C592-4B2A-B8AF-AD66E8278A37}"/>
              </a:ext>
            </a:extLst>
          </p:cNvPr>
          <p:cNvSpPr>
            <a:spLocks noGrp="1"/>
          </p:cNvSpPr>
          <p:nvPr>
            <p:ph idx="1"/>
          </p:nvPr>
        </p:nvSpPr>
        <p:spPr>
          <a:xfrm>
            <a:off x="838200" y="1825625"/>
            <a:ext cx="10515600" cy="4142674"/>
          </a:xfrm>
        </p:spPr>
        <p:txBody>
          <a:bodyPr/>
          <a:lstStyle>
            <a:lvl1pPr>
              <a:defRPr>
                <a:latin typeface="Atkinson Hyperlegible" pitchFamily="2" charset="0"/>
              </a:defRPr>
            </a:lvl1pPr>
            <a:lvl2pPr>
              <a:defRPr>
                <a:latin typeface="Atkinson Hyperlegible" pitchFamily="2" charset="0"/>
              </a:defRPr>
            </a:lvl2pPr>
            <a:lvl3pPr>
              <a:defRPr>
                <a:latin typeface="Atkinson Hyperlegible" pitchFamily="2" charset="0"/>
              </a:defRPr>
            </a:lvl3pPr>
            <a:lvl4pPr>
              <a:defRPr>
                <a:latin typeface="Atkinson Hyperlegible" pitchFamily="2" charset="0"/>
              </a:defRPr>
            </a:lvl4pPr>
            <a:lvl5pPr>
              <a:defRPr>
                <a:latin typeface="Atkinson Hyperlegible"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30" name="Picture 6" descr="AHEAD logo">
            <a:extLst>
              <a:ext uri="{FF2B5EF4-FFF2-40B4-BE49-F238E27FC236}">
                <a16:creationId xmlns:a16="http://schemas.microsoft.com/office/drawing/2014/main" id="{3A4527BB-4AF9-4108-A57A-51626654A83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8640" y="6071127"/>
            <a:ext cx="2949530" cy="67961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ogo for Accessing Higher Ground Conference">
            <a:extLst>
              <a:ext uri="{FF2B5EF4-FFF2-40B4-BE49-F238E27FC236}">
                <a16:creationId xmlns:a16="http://schemas.microsoft.com/office/drawing/2014/main" id="{3F42B8B2-08E9-4E5C-962E-01635DBAFA1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66776" y="5911613"/>
            <a:ext cx="1556584" cy="839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213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2DD97-6B43-444C-BBEB-4338900099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61BC76D-0AAB-4390-9DF3-B3D8FA8B16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0DA962-1011-45D2-8342-9EEF7113DA66}"/>
              </a:ext>
            </a:extLst>
          </p:cNvPr>
          <p:cNvSpPr>
            <a:spLocks noGrp="1"/>
          </p:cNvSpPr>
          <p:nvPr>
            <p:ph type="dt" sz="half" idx="10"/>
          </p:nvPr>
        </p:nvSpPr>
        <p:spPr/>
        <p:txBody>
          <a:bodyPr/>
          <a:lstStyle/>
          <a:p>
            <a:fld id="{C8F71709-DCFA-48B0-8BB8-79CF20E979BB}" type="datetimeFigureOut">
              <a:rPr lang="en-GB" smtClean="0"/>
              <a:t>12/11/2020</a:t>
            </a:fld>
            <a:endParaRPr lang="en-GB"/>
          </a:p>
        </p:txBody>
      </p:sp>
      <p:sp>
        <p:nvSpPr>
          <p:cNvPr id="5" name="Footer Placeholder 4">
            <a:extLst>
              <a:ext uri="{FF2B5EF4-FFF2-40B4-BE49-F238E27FC236}">
                <a16:creationId xmlns:a16="http://schemas.microsoft.com/office/drawing/2014/main" id="{A2A86A77-AA7F-4F02-8A48-0BC2034E9E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E20362-D1E3-408D-AC1C-2A4859806B23}"/>
              </a:ext>
            </a:extLst>
          </p:cNvPr>
          <p:cNvSpPr>
            <a:spLocks noGrp="1"/>
          </p:cNvSpPr>
          <p:nvPr>
            <p:ph type="sldNum" sz="quarter" idx="12"/>
          </p:nvPr>
        </p:nvSpPr>
        <p:spPr/>
        <p:txBody>
          <a:bodyPr/>
          <a:lstStyle/>
          <a:p>
            <a:fld id="{E6B1D999-BD39-4278-A2A8-4EC9E9E38314}" type="slidenum">
              <a:rPr lang="en-GB" smtClean="0"/>
              <a:t>‹#›</a:t>
            </a:fld>
            <a:endParaRPr lang="en-GB"/>
          </a:p>
        </p:txBody>
      </p:sp>
    </p:spTree>
    <p:extLst>
      <p:ext uri="{BB962C8B-B14F-4D97-AF65-F5344CB8AC3E}">
        <p14:creationId xmlns:p14="http://schemas.microsoft.com/office/powerpoint/2010/main" val="634499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F083B-9CF4-4B48-B61B-726A73F910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0529779-EF56-4DDE-9EB3-09A7671369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C42BD3A-B15E-4557-8EF8-6F7C156C67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0023A79-E090-4E53-926D-ECE303BF564C}"/>
              </a:ext>
            </a:extLst>
          </p:cNvPr>
          <p:cNvSpPr>
            <a:spLocks noGrp="1"/>
          </p:cNvSpPr>
          <p:nvPr>
            <p:ph type="dt" sz="half" idx="10"/>
          </p:nvPr>
        </p:nvSpPr>
        <p:spPr/>
        <p:txBody>
          <a:bodyPr/>
          <a:lstStyle/>
          <a:p>
            <a:fld id="{C8F71709-DCFA-48B0-8BB8-79CF20E979BB}" type="datetimeFigureOut">
              <a:rPr lang="en-GB" smtClean="0"/>
              <a:t>12/11/2020</a:t>
            </a:fld>
            <a:endParaRPr lang="en-GB"/>
          </a:p>
        </p:txBody>
      </p:sp>
      <p:sp>
        <p:nvSpPr>
          <p:cNvPr id="6" name="Footer Placeholder 5">
            <a:extLst>
              <a:ext uri="{FF2B5EF4-FFF2-40B4-BE49-F238E27FC236}">
                <a16:creationId xmlns:a16="http://schemas.microsoft.com/office/drawing/2014/main" id="{A0E1D4BB-7382-475F-927E-6D4B024E4B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5E9B6F-7890-4723-BFAD-2120752BC85F}"/>
              </a:ext>
            </a:extLst>
          </p:cNvPr>
          <p:cNvSpPr>
            <a:spLocks noGrp="1"/>
          </p:cNvSpPr>
          <p:nvPr>
            <p:ph type="sldNum" sz="quarter" idx="12"/>
          </p:nvPr>
        </p:nvSpPr>
        <p:spPr/>
        <p:txBody>
          <a:bodyPr/>
          <a:lstStyle/>
          <a:p>
            <a:fld id="{E6B1D999-BD39-4278-A2A8-4EC9E9E38314}" type="slidenum">
              <a:rPr lang="en-GB" smtClean="0"/>
              <a:t>‹#›</a:t>
            </a:fld>
            <a:endParaRPr lang="en-GB"/>
          </a:p>
        </p:txBody>
      </p:sp>
    </p:spTree>
    <p:extLst>
      <p:ext uri="{BB962C8B-B14F-4D97-AF65-F5344CB8AC3E}">
        <p14:creationId xmlns:p14="http://schemas.microsoft.com/office/powerpoint/2010/main" val="2512088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14CFE-2D1F-4AE1-B695-B7527557727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39B11A7-DA93-499E-A305-244003BA10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A4EC98-50D4-478A-98E6-CFC15B117A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55E0976-625E-4E49-A053-5330A9FD23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2466D5-02C6-412E-B14C-1DF47AC884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FC26027-8AB3-4FF4-BD1B-BC426FD985FC}"/>
              </a:ext>
            </a:extLst>
          </p:cNvPr>
          <p:cNvSpPr>
            <a:spLocks noGrp="1"/>
          </p:cNvSpPr>
          <p:nvPr>
            <p:ph type="dt" sz="half" idx="10"/>
          </p:nvPr>
        </p:nvSpPr>
        <p:spPr/>
        <p:txBody>
          <a:bodyPr/>
          <a:lstStyle/>
          <a:p>
            <a:fld id="{C8F71709-DCFA-48B0-8BB8-79CF20E979BB}" type="datetimeFigureOut">
              <a:rPr lang="en-GB" smtClean="0"/>
              <a:t>12/11/2020</a:t>
            </a:fld>
            <a:endParaRPr lang="en-GB"/>
          </a:p>
        </p:txBody>
      </p:sp>
      <p:sp>
        <p:nvSpPr>
          <p:cNvPr id="8" name="Footer Placeholder 7">
            <a:extLst>
              <a:ext uri="{FF2B5EF4-FFF2-40B4-BE49-F238E27FC236}">
                <a16:creationId xmlns:a16="http://schemas.microsoft.com/office/drawing/2014/main" id="{49EF4228-8C79-4B2E-84FB-97D38E84CA8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24333FF-3E08-46E3-AC1A-96A2DCAB5F6C}"/>
              </a:ext>
            </a:extLst>
          </p:cNvPr>
          <p:cNvSpPr>
            <a:spLocks noGrp="1"/>
          </p:cNvSpPr>
          <p:nvPr>
            <p:ph type="sldNum" sz="quarter" idx="12"/>
          </p:nvPr>
        </p:nvSpPr>
        <p:spPr/>
        <p:txBody>
          <a:bodyPr/>
          <a:lstStyle/>
          <a:p>
            <a:fld id="{E6B1D999-BD39-4278-A2A8-4EC9E9E38314}" type="slidenum">
              <a:rPr lang="en-GB" smtClean="0"/>
              <a:t>‹#›</a:t>
            </a:fld>
            <a:endParaRPr lang="en-GB"/>
          </a:p>
        </p:txBody>
      </p:sp>
    </p:spTree>
    <p:extLst>
      <p:ext uri="{BB962C8B-B14F-4D97-AF65-F5344CB8AC3E}">
        <p14:creationId xmlns:p14="http://schemas.microsoft.com/office/powerpoint/2010/main" val="2653182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FAB52-246E-463F-81E1-02E0A43C3E9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498CDE0-BEBC-423B-9903-7E4796FB48A4}"/>
              </a:ext>
            </a:extLst>
          </p:cNvPr>
          <p:cNvSpPr>
            <a:spLocks noGrp="1"/>
          </p:cNvSpPr>
          <p:nvPr>
            <p:ph type="dt" sz="half" idx="10"/>
          </p:nvPr>
        </p:nvSpPr>
        <p:spPr/>
        <p:txBody>
          <a:bodyPr/>
          <a:lstStyle/>
          <a:p>
            <a:fld id="{C8F71709-DCFA-48B0-8BB8-79CF20E979BB}" type="datetimeFigureOut">
              <a:rPr lang="en-GB" smtClean="0"/>
              <a:t>12/11/2020</a:t>
            </a:fld>
            <a:endParaRPr lang="en-GB"/>
          </a:p>
        </p:txBody>
      </p:sp>
      <p:sp>
        <p:nvSpPr>
          <p:cNvPr id="4" name="Footer Placeholder 3">
            <a:extLst>
              <a:ext uri="{FF2B5EF4-FFF2-40B4-BE49-F238E27FC236}">
                <a16:creationId xmlns:a16="http://schemas.microsoft.com/office/drawing/2014/main" id="{85FDB9DC-5225-422D-8801-C4A475D9FD6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B4D3C5E-5C32-494A-8696-AA87E9FA0FED}"/>
              </a:ext>
            </a:extLst>
          </p:cNvPr>
          <p:cNvSpPr>
            <a:spLocks noGrp="1"/>
          </p:cNvSpPr>
          <p:nvPr>
            <p:ph type="sldNum" sz="quarter" idx="12"/>
          </p:nvPr>
        </p:nvSpPr>
        <p:spPr/>
        <p:txBody>
          <a:bodyPr/>
          <a:lstStyle/>
          <a:p>
            <a:fld id="{E6B1D999-BD39-4278-A2A8-4EC9E9E38314}" type="slidenum">
              <a:rPr lang="en-GB" smtClean="0"/>
              <a:t>‹#›</a:t>
            </a:fld>
            <a:endParaRPr lang="en-GB"/>
          </a:p>
        </p:txBody>
      </p:sp>
    </p:spTree>
    <p:extLst>
      <p:ext uri="{BB962C8B-B14F-4D97-AF65-F5344CB8AC3E}">
        <p14:creationId xmlns:p14="http://schemas.microsoft.com/office/powerpoint/2010/main" val="517994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7C2B19-F8E8-4E3B-8B97-7B3D92102618}"/>
              </a:ext>
            </a:extLst>
          </p:cNvPr>
          <p:cNvSpPr>
            <a:spLocks noGrp="1"/>
          </p:cNvSpPr>
          <p:nvPr>
            <p:ph type="dt" sz="half" idx="10"/>
          </p:nvPr>
        </p:nvSpPr>
        <p:spPr/>
        <p:txBody>
          <a:bodyPr/>
          <a:lstStyle/>
          <a:p>
            <a:fld id="{C8F71709-DCFA-48B0-8BB8-79CF20E979BB}" type="datetimeFigureOut">
              <a:rPr lang="en-GB" smtClean="0"/>
              <a:t>12/11/2020</a:t>
            </a:fld>
            <a:endParaRPr lang="en-GB"/>
          </a:p>
        </p:txBody>
      </p:sp>
      <p:sp>
        <p:nvSpPr>
          <p:cNvPr id="3" name="Footer Placeholder 2">
            <a:extLst>
              <a:ext uri="{FF2B5EF4-FFF2-40B4-BE49-F238E27FC236}">
                <a16:creationId xmlns:a16="http://schemas.microsoft.com/office/drawing/2014/main" id="{EFEA3D04-44ED-4823-911D-3C0616DB9BC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D2B7741-52C9-4FD4-B166-5CF49B29F24F}"/>
              </a:ext>
            </a:extLst>
          </p:cNvPr>
          <p:cNvSpPr>
            <a:spLocks noGrp="1"/>
          </p:cNvSpPr>
          <p:nvPr>
            <p:ph type="sldNum" sz="quarter" idx="12"/>
          </p:nvPr>
        </p:nvSpPr>
        <p:spPr/>
        <p:txBody>
          <a:bodyPr/>
          <a:lstStyle/>
          <a:p>
            <a:fld id="{E6B1D999-BD39-4278-A2A8-4EC9E9E38314}" type="slidenum">
              <a:rPr lang="en-GB" smtClean="0"/>
              <a:t>‹#›</a:t>
            </a:fld>
            <a:endParaRPr lang="en-GB"/>
          </a:p>
        </p:txBody>
      </p:sp>
    </p:spTree>
    <p:extLst>
      <p:ext uri="{BB962C8B-B14F-4D97-AF65-F5344CB8AC3E}">
        <p14:creationId xmlns:p14="http://schemas.microsoft.com/office/powerpoint/2010/main" val="500870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121AE-3909-483E-88F8-EC38254E26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BB91D2C-7A05-4E7C-86DF-CD031B256C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1729A9A-EE77-49D3-82C9-0BD50153AE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C0EE97-6CD6-4BF8-A232-61FD7A977222}"/>
              </a:ext>
            </a:extLst>
          </p:cNvPr>
          <p:cNvSpPr>
            <a:spLocks noGrp="1"/>
          </p:cNvSpPr>
          <p:nvPr>
            <p:ph type="dt" sz="half" idx="10"/>
          </p:nvPr>
        </p:nvSpPr>
        <p:spPr/>
        <p:txBody>
          <a:bodyPr/>
          <a:lstStyle/>
          <a:p>
            <a:fld id="{C8F71709-DCFA-48B0-8BB8-79CF20E979BB}" type="datetimeFigureOut">
              <a:rPr lang="en-GB" smtClean="0"/>
              <a:t>12/11/2020</a:t>
            </a:fld>
            <a:endParaRPr lang="en-GB"/>
          </a:p>
        </p:txBody>
      </p:sp>
      <p:sp>
        <p:nvSpPr>
          <p:cNvPr id="6" name="Footer Placeholder 5">
            <a:extLst>
              <a:ext uri="{FF2B5EF4-FFF2-40B4-BE49-F238E27FC236}">
                <a16:creationId xmlns:a16="http://schemas.microsoft.com/office/drawing/2014/main" id="{81EB121B-613A-40B5-8A5F-AA42468621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7A929D-6456-4A95-AF00-6FEC1AFCDB15}"/>
              </a:ext>
            </a:extLst>
          </p:cNvPr>
          <p:cNvSpPr>
            <a:spLocks noGrp="1"/>
          </p:cNvSpPr>
          <p:nvPr>
            <p:ph type="sldNum" sz="quarter" idx="12"/>
          </p:nvPr>
        </p:nvSpPr>
        <p:spPr/>
        <p:txBody>
          <a:bodyPr/>
          <a:lstStyle/>
          <a:p>
            <a:fld id="{E6B1D999-BD39-4278-A2A8-4EC9E9E38314}" type="slidenum">
              <a:rPr lang="en-GB" smtClean="0"/>
              <a:t>‹#›</a:t>
            </a:fld>
            <a:endParaRPr lang="en-GB"/>
          </a:p>
        </p:txBody>
      </p:sp>
    </p:spTree>
    <p:extLst>
      <p:ext uri="{BB962C8B-B14F-4D97-AF65-F5344CB8AC3E}">
        <p14:creationId xmlns:p14="http://schemas.microsoft.com/office/powerpoint/2010/main" val="910312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64F40-4544-48E4-A5FE-562014871C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20AE89-E288-4E65-8EC3-AFFF7D70A1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7E87287-BF38-4528-97D0-688295C5AD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2C73B3-433C-43C3-9289-608204EED77E}"/>
              </a:ext>
            </a:extLst>
          </p:cNvPr>
          <p:cNvSpPr>
            <a:spLocks noGrp="1"/>
          </p:cNvSpPr>
          <p:nvPr>
            <p:ph type="dt" sz="half" idx="10"/>
          </p:nvPr>
        </p:nvSpPr>
        <p:spPr/>
        <p:txBody>
          <a:bodyPr/>
          <a:lstStyle/>
          <a:p>
            <a:fld id="{C8F71709-DCFA-48B0-8BB8-79CF20E979BB}" type="datetimeFigureOut">
              <a:rPr lang="en-GB" smtClean="0"/>
              <a:t>12/11/2020</a:t>
            </a:fld>
            <a:endParaRPr lang="en-GB"/>
          </a:p>
        </p:txBody>
      </p:sp>
      <p:sp>
        <p:nvSpPr>
          <p:cNvPr id="6" name="Footer Placeholder 5">
            <a:extLst>
              <a:ext uri="{FF2B5EF4-FFF2-40B4-BE49-F238E27FC236}">
                <a16:creationId xmlns:a16="http://schemas.microsoft.com/office/drawing/2014/main" id="{02A26D35-47E5-4FF1-B60B-559D1ECB46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2D238E-8461-47E2-B7FA-FCC73F59DB2B}"/>
              </a:ext>
            </a:extLst>
          </p:cNvPr>
          <p:cNvSpPr>
            <a:spLocks noGrp="1"/>
          </p:cNvSpPr>
          <p:nvPr>
            <p:ph type="sldNum" sz="quarter" idx="12"/>
          </p:nvPr>
        </p:nvSpPr>
        <p:spPr/>
        <p:txBody>
          <a:bodyPr/>
          <a:lstStyle/>
          <a:p>
            <a:fld id="{E6B1D999-BD39-4278-A2A8-4EC9E9E38314}" type="slidenum">
              <a:rPr lang="en-GB" smtClean="0"/>
              <a:t>‹#›</a:t>
            </a:fld>
            <a:endParaRPr lang="en-GB"/>
          </a:p>
        </p:txBody>
      </p:sp>
    </p:spTree>
    <p:extLst>
      <p:ext uri="{BB962C8B-B14F-4D97-AF65-F5344CB8AC3E}">
        <p14:creationId xmlns:p14="http://schemas.microsoft.com/office/powerpoint/2010/main" val="2935056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4AEAF4-C641-4E79-8F0B-E7BB9A3B18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B35B50-BAB3-4B24-8EE4-1DC36FB9B8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46B88B-2CAB-4376-BAB1-F51ECE9996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71709-DCFA-48B0-8BB8-79CF20E979BB}" type="datetimeFigureOut">
              <a:rPr lang="en-GB" smtClean="0"/>
              <a:t>12/11/2020</a:t>
            </a:fld>
            <a:endParaRPr lang="en-GB"/>
          </a:p>
        </p:txBody>
      </p:sp>
      <p:sp>
        <p:nvSpPr>
          <p:cNvPr id="5" name="Footer Placeholder 4">
            <a:extLst>
              <a:ext uri="{FF2B5EF4-FFF2-40B4-BE49-F238E27FC236}">
                <a16:creationId xmlns:a16="http://schemas.microsoft.com/office/drawing/2014/main" id="{9AC8A0F8-6B53-400B-B4DE-489E80CC6F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1E23A94-D744-40A7-9FDA-52D8597EFD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B1D999-BD39-4278-A2A8-4EC9E9E38314}" type="slidenum">
              <a:rPr lang="en-GB" smtClean="0"/>
              <a:t>‹#›</a:t>
            </a:fld>
            <a:endParaRPr lang="en-GB"/>
          </a:p>
        </p:txBody>
      </p:sp>
    </p:spTree>
    <p:extLst>
      <p:ext uri="{BB962C8B-B14F-4D97-AF65-F5344CB8AC3E}">
        <p14:creationId xmlns:p14="http://schemas.microsoft.com/office/powerpoint/2010/main" val="210880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www.epubtest.org/results/3583" TargetMode="External"/><Relationship Id="rId7" Type="http://schemas.microsoft.com/office/2007/relationships/hdphoto" Target="../media/hdphoto1.wdp"/><Relationship Id="rId2" Type="http://schemas.openxmlformats.org/officeDocument/2006/relationships/hyperlink" Target="http://www.epubtest.org/results/3574"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www.epubtest.org/results/3592" TargetMode="External"/><Relationship Id="rId4" Type="http://schemas.openxmlformats.org/officeDocument/2006/relationships/hyperlink" Target="http://www.epubtest.org/results/3590" TargetMode="External"/><Relationship Id="rId9"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7"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www.epubtest.org/results/404" TargetMode="External"/><Relationship Id="rId4" Type="http://schemas.openxmlformats.org/officeDocument/2006/relationships/hyperlink" Target="http://www.epubtest.org/results/521" TargetMode="External"/></Relationships>
</file>

<file path=ppt/slides/_rels/slide1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epubtest.org/results/552" TargetMode="Externa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5.png"/><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11" Type="http://schemas.microsoft.com/office/2007/relationships/hdphoto" Target="../media/hdphoto6.wdp"/><Relationship Id="rId5" Type="http://schemas.microsoft.com/office/2007/relationships/hdphoto" Target="../media/hdphoto2.wdp"/><Relationship Id="rId10" Type="http://schemas.openxmlformats.org/officeDocument/2006/relationships/image" Target="../media/image23.png"/><Relationship Id="rId4" Type="http://schemas.openxmlformats.org/officeDocument/2006/relationships/image" Target="../media/image16.png"/><Relationship Id="rId9" Type="http://schemas.microsoft.com/office/2007/relationships/hdphoto" Target="../media/hdphoto4.wdp"/></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www.epubtest.org/results/408" TargetMode="External"/><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www.epubtest.org/results/3570" TargetMode="External"/><Relationship Id="rId10" Type="http://schemas.openxmlformats.org/officeDocument/2006/relationships/image" Target="../media/image26.jpg"/><Relationship Id="rId4" Type="http://schemas.openxmlformats.org/officeDocument/2006/relationships/hyperlink" Target="http://www.epubtest.org/results/529" TargetMode="External"/><Relationship Id="rId9" Type="http://schemas.microsoft.com/office/2007/relationships/hdphoto" Target="../media/hdphoto4.wdp"/></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hyperlink" Target="http://www.epubtest.org/results/3570" TargetMode="External"/><Relationship Id="rId7" Type="http://schemas.openxmlformats.org/officeDocument/2006/relationships/image" Target="../media/image33.png"/><Relationship Id="rId2" Type="http://schemas.openxmlformats.org/officeDocument/2006/relationships/hyperlink" Target="https://inclusivepublishing.org/rs-accessibility/" TargetMode="External"/><Relationship Id="rId1" Type="http://schemas.openxmlformats.org/officeDocument/2006/relationships/slideLayout" Target="../slideLayouts/slideLayout2.xml"/><Relationship Id="rId6" Type="http://schemas.openxmlformats.org/officeDocument/2006/relationships/hyperlink" Target="https://daisy.org/info-help/guidance-training/reading-systems/" TargetMode="External"/><Relationship Id="rId5" Type="http://schemas.openxmlformats.org/officeDocument/2006/relationships/hyperlink" Target="https://daisy.org/activities/projects/ties/reading-systems/" TargetMode="External"/><Relationship Id="rId4" Type="http://schemas.openxmlformats.org/officeDocument/2006/relationships/hyperlink" Target="https://daisy.org/activities/projects/epub-in-higher-e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D6E68DE-142A-4808-90F4-ACABDF309726}"/>
              </a:ext>
            </a:extLst>
          </p:cNvPr>
          <p:cNvSpPr>
            <a:spLocks noGrp="1"/>
          </p:cNvSpPr>
          <p:nvPr>
            <p:ph type="subTitle" idx="1"/>
          </p:nvPr>
        </p:nvSpPr>
        <p:spPr>
          <a:xfrm>
            <a:off x="61586" y="104207"/>
            <a:ext cx="9144000" cy="1655762"/>
          </a:xfrm>
        </p:spPr>
        <p:txBody>
          <a:bodyPr/>
          <a:lstStyle/>
          <a:p>
            <a:pPr algn="l"/>
            <a:r>
              <a:rPr lang="en-US" dirty="0"/>
              <a:t>Accessing Higher Ground</a:t>
            </a:r>
          </a:p>
          <a:p>
            <a:pPr algn="l"/>
            <a:r>
              <a:rPr lang="en-US" dirty="0"/>
              <a:t>Accessible Media, Web and Technology Conference</a:t>
            </a:r>
            <a:endParaRPr lang="en-GB" dirty="0"/>
          </a:p>
          <a:p>
            <a:pPr algn="l"/>
            <a:r>
              <a:rPr lang="en-US" dirty="0"/>
              <a:t>November 9-19, 2020</a:t>
            </a:r>
          </a:p>
        </p:txBody>
      </p:sp>
      <p:sp>
        <p:nvSpPr>
          <p:cNvPr id="5" name="Subtitle 2">
            <a:extLst>
              <a:ext uri="{FF2B5EF4-FFF2-40B4-BE49-F238E27FC236}">
                <a16:creationId xmlns:a16="http://schemas.microsoft.com/office/drawing/2014/main" id="{AFFB5B48-6E97-4A22-B503-21DF90744182}"/>
              </a:ext>
            </a:extLst>
          </p:cNvPr>
          <p:cNvSpPr txBox="1">
            <a:spLocks/>
          </p:cNvSpPr>
          <p:nvPr/>
        </p:nvSpPr>
        <p:spPr>
          <a:xfrm>
            <a:off x="1716157" y="4404537"/>
            <a:ext cx="8733182"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tkinson Hyperlegible"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base"/>
            <a:r>
              <a:rPr lang="en-US" sz="3600" i="0" dirty="0">
                <a:effectLst/>
              </a:rPr>
              <a:t>How to access EPUB reading systems and how you can know which are the best</a:t>
            </a:r>
          </a:p>
        </p:txBody>
      </p:sp>
      <p:sp>
        <p:nvSpPr>
          <p:cNvPr id="2" name="Title 1">
            <a:extLst>
              <a:ext uri="{FF2B5EF4-FFF2-40B4-BE49-F238E27FC236}">
                <a16:creationId xmlns:a16="http://schemas.microsoft.com/office/drawing/2014/main" id="{E21FB416-847E-44BD-88CE-15C67EFB7B8F}"/>
              </a:ext>
            </a:extLst>
          </p:cNvPr>
          <p:cNvSpPr>
            <a:spLocks noGrp="1"/>
          </p:cNvSpPr>
          <p:nvPr>
            <p:ph type="ctrTitle"/>
          </p:nvPr>
        </p:nvSpPr>
        <p:spPr>
          <a:xfrm>
            <a:off x="1524000" y="1738588"/>
            <a:ext cx="9144000" cy="2387600"/>
          </a:xfrm>
        </p:spPr>
        <p:txBody>
          <a:bodyPr/>
          <a:lstStyle/>
          <a:p>
            <a:r>
              <a:rPr lang="en-GB" dirty="0"/>
              <a:t>Reading Systems Face Off</a:t>
            </a:r>
          </a:p>
        </p:txBody>
      </p:sp>
      <p:pic>
        <p:nvPicPr>
          <p:cNvPr id="6" name="Picture 5" descr="Icon for face off">
            <a:extLst>
              <a:ext uri="{FF2B5EF4-FFF2-40B4-BE49-F238E27FC236}">
                <a16:creationId xmlns:a16="http://schemas.microsoft.com/office/drawing/2014/main" id="{1D0CB95E-C1A1-4ED8-8FF4-CE3FC23AA488}"/>
              </a:ext>
            </a:extLst>
          </p:cNvPr>
          <p:cNvPicPr>
            <a:picLocks/>
          </p:cNvPicPr>
          <p:nvPr/>
        </p:nvPicPr>
        <p:blipFill>
          <a:blip r:embed="rId2"/>
          <a:stretch>
            <a:fillRect/>
          </a:stretch>
        </p:blipFill>
        <p:spPr>
          <a:xfrm>
            <a:off x="7990398" y="-328623"/>
            <a:ext cx="3650312" cy="3856074"/>
          </a:xfrm>
          <a:prstGeom prst="rect">
            <a:avLst/>
          </a:prstGeom>
        </p:spPr>
      </p:pic>
    </p:spTree>
    <p:extLst>
      <p:ext uri="{BB962C8B-B14F-4D97-AF65-F5344CB8AC3E}">
        <p14:creationId xmlns:p14="http://schemas.microsoft.com/office/powerpoint/2010/main" val="4258388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309073-EFF8-41B0-B443-473A32274B99}"/>
              </a:ext>
            </a:extLst>
          </p:cNvPr>
          <p:cNvSpPr>
            <a:spLocks noGrp="1"/>
          </p:cNvSpPr>
          <p:nvPr>
            <p:ph idx="1"/>
          </p:nvPr>
        </p:nvSpPr>
        <p:spPr>
          <a:xfrm>
            <a:off x="838200" y="1587086"/>
            <a:ext cx="10515600" cy="4142674"/>
          </a:xfrm>
        </p:spPr>
        <p:txBody>
          <a:bodyPr>
            <a:normAutofit fontScale="85000" lnSpcReduction="20000"/>
          </a:bodyPr>
          <a:lstStyle/>
          <a:p>
            <a:pPr marL="0" indent="0">
              <a:buNone/>
            </a:pPr>
            <a:r>
              <a:rPr lang="en-GB" dirty="0"/>
              <a:t>Online:</a:t>
            </a:r>
          </a:p>
          <a:p>
            <a:r>
              <a:rPr lang="en-GB" dirty="0"/>
              <a:t>EBSCO eBook reader Edge Windows</a:t>
            </a:r>
          </a:p>
          <a:p>
            <a:r>
              <a:rPr lang="en-GB" dirty="0" err="1"/>
              <a:t>RedShelf</a:t>
            </a:r>
            <a:r>
              <a:rPr lang="en-GB" dirty="0"/>
              <a:t> Chrome Windows</a:t>
            </a:r>
          </a:p>
          <a:p>
            <a:r>
              <a:rPr lang="en-GB" dirty="0"/>
              <a:t>VitalSource Bookshelf Online Chrome Windows</a:t>
            </a:r>
          </a:p>
          <a:p>
            <a:pPr marL="0" indent="0">
              <a:buNone/>
            </a:pPr>
            <a:endParaRPr lang="en-GB" sz="1900" dirty="0"/>
          </a:p>
          <a:p>
            <a:pPr marL="0" indent="0">
              <a:buNone/>
            </a:pPr>
            <a:r>
              <a:rPr lang="en-GB" dirty="0"/>
              <a:t>Apps:</a:t>
            </a:r>
          </a:p>
          <a:p>
            <a:r>
              <a:rPr lang="en-GB" dirty="0"/>
              <a:t>Bookshelf for Windows and macOS</a:t>
            </a:r>
          </a:p>
          <a:p>
            <a:r>
              <a:rPr lang="en-GB" dirty="0"/>
              <a:t>EasyReader for Windows, iOS and Android</a:t>
            </a:r>
          </a:p>
          <a:p>
            <a:r>
              <a:rPr lang="en-GB" dirty="0"/>
              <a:t>Kindle for Windows</a:t>
            </a:r>
          </a:p>
          <a:p>
            <a:r>
              <a:rPr lang="en-GB" dirty="0" err="1"/>
              <a:t>Texthelp</a:t>
            </a:r>
            <a:r>
              <a:rPr lang="en-GB" dirty="0"/>
              <a:t> EPUB reader</a:t>
            </a:r>
          </a:p>
          <a:p>
            <a:r>
              <a:rPr lang="en-GB" dirty="0"/>
              <a:t>Thorium Windows and macOS</a:t>
            </a:r>
          </a:p>
        </p:txBody>
      </p:sp>
      <p:pic>
        <p:nvPicPr>
          <p:cNvPr id="4" name="Picture 3" descr="Icon for microscope">
            <a:extLst>
              <a:ext uri="{FF2B5EF4-FFF2-40B4-BE49-F238E27FC236}">
                <a16:creationId xmlns:a16="http://schemas.microsoft.com/office/drawing/2014/main" id="{1B2DDC67-1740-4B59-92CB-211F6FCF95E6}"/>
              </a:ext>
            </a:extLst>
          </p:cNvPr>
          <p:cNvPicPr>
            <a:picLocks/>
          </p:cNvPicPr>
          <p:nvPr/>
        </p:nvPicPr>
        <p:blipFill>
          <a:blip r:embed="rId2"/>
          <a:stretch>
            <a:fillRect/>
          </a:stretch>
        </p:blipFill>
        <p:spPr>
          <a:xfrm>
            <a:off x="9147312" y="2597619"/>
            <a:ext cx="2673295" cy="2673295"/>
          </a:xfrm>
          <a:prstGeom prst="rect">
            <a:avLst/>
          </a:prstGeom>
        </p:spPr>
      </p:pic>
      <p:sp>
        <p:nvSpPr>
          <p:cNvPr id="2" name="Title 1">
            <a:extLst>
              <a:ext uri="{FF2B5EF4-FFF2-40B4-BE49-F238E27FC236}">
                <a16:creationId xmlns:a16="http://schemas.microsoft.com/office/drawing/2014/main" id="{BB049525-B6ED-4395-A9DF-0ACA57C23E1B}"/>
              </a:ext>
            </a:extLst>
          </p:cNvPr>
          <p:cNvSpPr>
            <a:spLocks noGrp="1"/>
          </p:cNvSpPr>
          <p:nvPr>
            <p:ph type="title"/>
          </p:nvPr>
        </p:nvSpPr>
        <p:spPr/>
        <p:txBody>
          <a:bodyPr/>
          <a:lstStyle/>
          <a:p>
            <a:r>
              <a:rPr lang="en-US" dirty="0"/>
              <a:t>Reading systems under the microscope</a:t>
            </a:r>
            <a:endParaRPr lang="en-GB" dirty="0"/>
          </a:p>
        </p:txBody>
      </p:sp>
    </p:spTree>
    <p:extLst>
      <p:ext uri="{BB962C8B-B14F-4D97-AF65-F5344CB8AC3E}">
        <p14:creationId xmlns:p14="http://schemas.microsoft.com/office/powerpoint/2010/main" val="2773896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 os a trophy">
            <a:extLst>
              <a:ext uri="{FF2B5EF4-FFF2-40B4-BE49-F238E27FC236}">
                <a16:creationId xmlns:a16="http://schemas.microsoft.com/office/drawing/2014/main" id="{53114E91-537E-4880-A16E-956289119FD6}"/>
              </a:ext>
            </a:extLst>
          </p:cNvPr>
          <p:cNvPicPr>
            <a:picLocks/>
          </p:cNvPicPr>
          <p:nvPr/>
        </p:nvPicPr>
        <p:blipFill>
          <a:blip r:embed="rId2"/>
          <a:stretch>
            <a:fillRect/>
          </a:stretch>
        </p:blipFill>
        <p:spPr>
          <a:xfrm>
            <a:off x="8344230" y="1542552"/>
            <a:ext cx="3293497" cy="3293497"/>
          </a:xfrm>
          <a:prstGeom prst="rect">
            <a:avLst/>
          </a:prstGeom>
        </p:spPr>
      </p:pic>
      <p:sp>
        <p:nvSpPr>
          <p:cNvPr id="2" name="Title 1">
            <a:extLst>
              <a:ext uri="{FF2B5EF4-FFF2-40B4-BE49-F238E27FC236}">
                <a16:creationId xmlns:a16="http://schemas.microsoft.com/office/drawing/2014/main" id="{BB049525-B6ED-4395-A9DF-0ACA57C23E1B}"/>
              </a:ext>
            </a:extLst>
          </p:cNvPr>
          <p:cNvSpPr>
            <a:spLocks noGrp="1"/>
          </p:cNvSpPr>
          <p:nvPr>
            <p:ph type="title"/>
          </p:nvPr>
        </p:nvSpPr>
        <p:spPr/>
        <p:txBody>
          <a:bodyPr/>
          <a:lstStyle/>
          <a:p>
            <a:r>
              <a:rPr lang="en-GB" dirty="0"/>
              <a:t>And the top picks are…</a:t>
            </a:r>
          </a:p>
        </p:txBody>
      </p:sp>
    </p:spTree>
    <p:extLst>
      <p:ext uri="{BB962C8B-B14F-4D97-AF65-F5344CB8AC3E}">
        <p14:creationId xmlns:p14="http://schemas.microsoft.com/office/powerpoint/2010/main" val="3485370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309073-EFF8-41B0-B443-473A32274B99}"/>
              </a:ext>
            </a:extLst>
          </p:cNvPr>
          <p:cNvSpPr>
            <a:spLocks noGrp="1"/>
          </p:cNvSpPr>
          <p:nvPr>
            <p:ph idx="1"/>
          </p:nvPr>
        </p:nvSpPr>
        <p:spPr/>
        <p:txBody>
          <a:bodyPr>
            <a:normAutofit/>
          </a:bodyPr>
          <a:lstStyle/>
          <a:p>
            <a:pPr marL="0" indent="0">
              <a:buNone/>
            </a:pPr>
            <a:r>
              <a:rPr lang="en-US" dirty="0"/>
              <a:t>Thorium Reader</a:t>
            </a:r>
          </a:p>
          <a:p>
            <a:pPr marL="457200" lvl="1" indent="0">
              <a:buNone/>
            </a:pPr>
            <a:r>
              <a:rPr lang="en-US" dirty="0">
                <a:hlinkClick r:id="rId2"/>
              </a:rPr>
              <a:t>results with NVDA</a:t>
            </a:r>
            <a:endParaRPr lang="en-US" dirty="0"/>
          </a:p>
          <a:p>
            <a:pPr marL="457200" lvl="1" indent="0">
              <a:buNone/>
            </a:pPr>
            <a:r>
              <a:rPr lang="en-US" dirty="0">
                <a:hlinkClick r:id="rId3"/>
              </a:rPr>
              <a:t>results with JAWS</a:t>
            </a:r>
            <a:endParaRPr lang="en-US" dirty="0"/>
          </a:p>
          <a:p>
            <a:pPr marL="0" indent="0">
              <a:buNone/>
            </a:pPr>
            <a:endParaRPr lang="en-US" dirty="0"/>
          </a:p>
          <a:p>
            <a:pPr marL="0" indent="0">
              <a:buNone/>
            </a:pPr>
            <a:r>
              <a:rPr lang="en-US" dirty="0" err="1"/>
              <a:t>RedShelf</a:t>
            </a:r>
            <a:r>
              <a:rPr lang="en-US" dirty="0"/>
              <a:t> with Firefox</a:t>
            </a:r>
          </a:p>
          <a:p>
            <a:pPr marL="457200" lvl="1" indent="0">
              <a:buNone/>
            </a:pPr>
            <a:r>
              <a:rPr lang="en-US" dirty="0">
                <a:hlinkClick r:id="rId4"/>
              </a:rPr>
              <a:t>results with NVDA</a:t>
            </a:r>
            <a:endParaRPr lang="en-US" dirty="0"/>
          </a:p>
          <a:p>
            <a:pPr marL="457200" lvl="1" indent="0">
              <a:buNone/>
            </a:pPr>
            <a:r>
              <a:rPr lang="en-US" dirty="0">
                <a:hlinkClick r:id="rId5"/>
              </a:rPr>
              <a:t>results with JAWS</a:t>
            </a:r>
            <a:endParaRPr lang="en-US" dirty="0"/>
          </a:p>
        </p:txBody>
      </p:sp>
      <p:sp>
        <p:nvSpPr>
          <p:cNvPr id="2" name="Title 1">
            <a:extLst>
              <a:ext uri="{FF2B5EF4-FFF2-40B4-BE49-F238E27FC236}">
                <a16:creationId xmlns:a16="http://schemas.microsoft.com/office/drawing/2014/main" id="{BB049525-B6ED-4395-A9DF-0ACA57C23E1B}"/>
              </a:ext>
            </a:extLst>
          </p:cNvPr>
          <p:cNvSpPr>
            <a:spLocks noGrp="1"/>
          </p:cNvSpPr>
          <p:nvPr>
            <p:ph type="title"/>
          </p:nvPr>
        </p:nvSpPr>
        <p:spPr/>
        <p:txBody>
          <a:bodyPr/>
          <a:lstStyle/>
          <a:p>
            <a:r>
              <a:rPr lang="en-US" dirty="0"/>
              <a:t>Blind Windows user</a:t>
            </a:r>
            <a:endParaRPr lang="en-GB" dirty="0"/>
          </a:p>
        </p:txBody>
      </p:sp>
      <p:pic>
        <p:nvPicPr>
          <p:cNvPr id="6" name="Picture 5">
            <a:extLst>
              <a:ext uri="{FF2B5EF4-FFF2-40B4-BE49-F238E27FC236}">
                <a16:creationId xmlns:a16="http://schemas.microsoft.com/office/drawing/2014/main" id="{66FC6F92-1179-4FDF-9E12-C5F03AA5C2B5}"/>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242" b="93956" l="7778" r="94444">
                        <a14:foregroundMark x1="28889" y1="14286" x2="13889" y2="56044"/>
                        <a14:foregroundMark x1="13889" y1="56044" x2="47778" y2="85714"/>
                        <a14:foregroundMark x1="47778" y1="85714" x2="88889" y2="75824"/>
                        <a14:foregroundMark x1="88889" y1="75824" x2="80000" y2="33516"/>
                        <a14:foregroundMark x1="80000" y1="33516" x2="36111" y2="15934"/>
                        <a14:foregroundMark x1="36111" y1="15934" x2="16111" y2="17033"/>
                        <a14:foregroundMark x1="33889" y1="15385" x2="77222" y2="10989"/>
                        <a14:foregroundMark x1="77222" y1="10989" x2="93333" y2="50549"/>
                        <a14:foregroundMark x1="93333" y1="50549" x2="91111" y2="56593"/>
                        <a14:foregroundMark x1="7778" y1="32967" x2="10000" y2="74725"/>
                        <a14:foregroundMark x1="10000" y1="74725" x2="50556" y2="87912"/>
                        <a14:foregroundMark x1="50556" y1="87912" x2="80000" y2="86264"/>
                        <a14:foregroundMark x1="19444" y1="90659" x2="59444" y2="91758"/>
                        <a14:foregroundMark x1="36667" y1="92857" x2="68333" y2="92857"/>
                        <a14:foregroundMark x1="22222" y1="94505" x2="25556" y2="93956"/>
                        <a14:foregroundMark x1="79444" y1="8242" x2="94444" y2="26923"/>
                        <a14:foregroundMark x1="26111" y1="29670" x2="78333" y2="47253"/>
                        <a14:foregroundMark x1="43889" y1="24725" x2="30000" y2="59890"/>
                        <a14:foregroundMark x1="55556" y1="24176" x2="53889" y2="65934"/>
                        <a14:foregroundMark x1="53889" y1="65934" x2="57778" y2="71429"/>
                        <a14:foregroundMark x1="72222" y1="45055" x2="76111" y2="64835"/>
                      </a14:backgroundRemoval>
                    </a14:imgEffect>
                  </a14:imgLayer>
                </a14:imgProps>
              </a:ext>
            </a:extLst>
          </a:blip>
          <a:stretch>
            <a:fillRect/>
          </a:stretch>
        </p:blipFill>
        <p:spPr>
          <a:xfrm>
            <a:off x="8117454" y="1825625"/>
            <a:ext cx="1142336" cy="1155028"/>
          </a:xfrm>
          <a:prstGeom prst="rect">
            <a:avLst/>
          </a:prstGeom>
        </p:spPr>
      </p:pic>
      <p:pic>
        <p:nvPicPr>
          <p:cNvPr id="7" name="Picture 4" descr="RedShelf Logo">
            <a:extLst>
              <a:ext uri="{FF2B5EF4-FFF2-40B4-BE49-F238E27FC236}">
                <a16:creationId xmlns:a16="http://schemas.microsoft.com/office/drawing/2014/main" id="{D610A5CA-3678-4F61-99F7-49F5FF0F85D3}"/>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909560" y="3454472"/>
            <a:ext cx="1558124" cy="1558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496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4655-FB82-413D-9214-A489ABC8F72D}"/>
              </a:ext>
            </a:extLst>
          </p:cNvPr>
          <p:cNvSpPr>
            <a:spLocks noGrp="1"/>
          </p:cNvSpPr>
          <p:nvPr>
            <p:ph type="title"/>
          </p:nvPr>
        </p:nvSpPr>
        <p:spPr/>
        <p:txBody>
          <a:bodyPr/>
          <a:lstStyle/>
          <a:p>
            <a:r>
              <a:rPr lang="en-US" dirty="0"/>
              <a:t>Thorium Reader – My Books</a:t>
            </a:r>
          </a:p>
        </p:txBody>
      </p:sp>
      <p:pic>
        <p:nvPicPr>
          <p:cNvPr id="5" name="Content Placeholder 4" descr="Thorium Reader for PC - My Books view.">
            <a:extLst>
              <a:ext uri="{FF2B5EF4-FFF2-40B4-BE49-F238E27FC236}">
                <a16:creationId xmlns:a16="http://schemas.microsoft.com/office/drawing/2014/main" id="{ABB0D5F3-D89D-4822-84CC-5489996192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2112" y="2159000"/>
            <a:ext cx="8867775" cy="3476625"/>
          </a:xfrm>
        </p:spPr>
      </p:pic>
    </p:spTree>
    <p:extLst>
      <p:ext uri="{BB962C8B-B14F-4D97-AF65-F5344CB8AC3E}">
        <p14:creationId xmlns:p14="http://schemas.microsoft.com/office/powerpoint/2010/main" val="1789693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olphin EasyReader App icon">
            <a:extLst>
              <a:ext uri="{FF2B5EF4-FFF2-40B4-BE49-F238E27FC236}">
                <a16:creationId xmlns:a16="http://schemas.microsoft.com/office/drawing/2014/main" id="{09E2E5F4-4E50-4C00-AA7D-06E2762BFC8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667" b="93333" l="6667" r="95000">
                        <a14:foregroundMark x1="20556" y1="8333" x2="20556" y2="8333"/>
                        <a14:foregroundMark x1="18889" y1="11667" x2="83333" y2="13333"/>
                        <a14:foregroundMark x1="23333" y1="11111" x2="11111" y2="53889"/>
                        <a14:foregroundMark x1="11111" y1="53889" x2="37222" y2="89444"/>
                        <a14:foregroundMark x1="37222" y1="89444" x2="81667" y2="87222"/>
                        <a14:foregroundMark x1="81667" y1="87222" x2="94444" y2="76111"/>
                        <a14:foregroundMark x1="95000" y1="69444" x2="91111" y2="13889"/>
                        <a14:foregroundMark x1="87222" y1="12778" x2="44444" y2="10556"/>
                        <a14:foregroundMark x1="44444" y1="10556" x2="11111" y2="37222"/>
                        <a14:foregroundMark x1="11111" y1="37222" x2="10000" y2="80000"/>
                        <a14:foregroundMark x1="10000" y1="80000" x2="22222" y2="90000"/>
                        <a14:foregroundMark x1="33333" y1="91111" x2="18889" y2="80000"/>
                        <a14:foregroundMark x1="31111" y1="90556" x2="8889" y2="72778"/>
                        <a14:foregroundMark x1="22222" y1="11111" x2="7222" y2="46667"/>
                        <a14:foregroundMark x1="50556" y1="7222" x2="19444" y2="10000"/>
                        <a14:foregroundMark x1="19444" y1="8333" x2="7778" y2="24444"/>
                        <a14:foregroundMark x1="7778" y1="46111" x2="7222" y2="63333"/>
                        <a14:foregroundMark x1="16667" y1="91667" x2="58889" y2="93333"/>
                        <a14:foregroundMark x1="58889" y1="93333" x2="65000" y2="92778"/>
                      </a14:backgroundRemoval>
                    </a14:imgEffect>
                  </a14:imgLayer>
                </a14:imgProps>
              </a:ext>
              <a:ext uri="{28A0092B-C50C-407E-A947-70E740481C1C}">
                <a14:useLocalDpi xmlns:a14="http://schemas.microsoft.com/office/drawing/2010/main" val="0"/>
              </a:ext>
            </a:extLst>
          </a:blip>
          <a:srcRect/>
          <a:stretch>
            <a:fillRect/>
          </a:stretch>
        </p:blipFill>
        <p:spPr bwMode="auto">
          <a:xfrm>
            <a:off x="8077835" y="1759268"/>
            <a:ext cx="1142336" cy="114233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1309073-EFF8-41B0-B443-473A32274B99}"/>
              </a:ext>
            </a:extLst>
          </p:cNvPr>
          <p:cNvSpPr>
            <a:spLocks noGrp="1"/>
          </p:cNvSpPr>
          <p:nvPr>
            <p:ph idx="1"/>
          </p:nvPr>
        </p:nvSpPr>
        <p:spPr/>
        <p:txBody>
          <a:bodyPr>
            <a:normAutofit/>
          </a:bodyPr>
          <a:lstStyle/>
          <a:p>
            <a:pPr marL="0" indent="0">
              <a:buNone/>
            </a:pPr>
            <a:r>
              <a:rPr lang="en-US" dirty="0" err="1"/>
              <a:t>EasyReader</a:t>
            </a:r>
            <a:r>
              <a:rPr lang="en-US" dirty="0"/>
              <a:t> iOS</a:t>
            </a:r>
          </a:p>
          <a:p>
            <a:pPr marL="457200" lvl="1" indent="0">
              <a:buNone/>
            </a:pPr>
            <a:r>
              <a:rPr lang="en-US" dirty="0">
                <a:hlinkClick r:id="rId4"/>
              </a:rPr>
              <a:t>evaluation results</a:t>
            </a:r>
            <a:endParaRPr lang="en-US" dirty="0"/>
          </a:p>
          <a:p>
            <a:pPr marL="0" indent="0">
              <a:buNone/>
            </a:pPr>
            <a:endParaRPr lang="en-US" dirty="0"/>
          </a:p>
          <a:p>
            <a:pPr marL="0" indent="0">
              <a:buNone/>
            </a:pPr>
            <a:r>
              <a:rPr lang="en-US" dirty="0"/>
              <a:t>Bookshelf iOS</a:t>
            </a:r>
          </a:p>
          <a:p>
            <a:pPr marL="457200" lvl="1" indent="0">
              <a:buNone/>
            </a:pPr>
            <a:r>
              <a:rPr lang="en-US" dirty="0">
                <a:hlinkClick r:id="rId5"/>
              </a:rPr>
              <a:t>evaluation results</a:t>
            </a:r>
            <a:endParaRPr lang="en-US" dirty="0"/>
          </a:p>
        </p:txBody>
      </p:sp>
      <p:pic>
        <p:nvPicPr>
          <p:cNvPr id="2050" name="Picture 2" descr="Vital Source Bookshelf App icon">
            <a:extLst>
              <a:ext uri="{FF2B5EF4-FFF2-40B4-BE49-F238E27FC236}">
                <a16:creationId xmlns:a16="http://schemas.microsoft.com/office/drawing/2014/main" id="{DCD88261-C1DC-4A5E-A220-5272969F2824}"/>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5556" b="95556" l="3889" r="93889">
                        <a14:foregroundMark x1="3889" y1="6111" x2="91667" y2="86667"/>
                        <a14:foregroundMark x1="12778" y1="33889" x2="17778" y2="75556"/>
                        <a14:foregroundMark x1="17778" y1="75556" x2="61667" y2="82222"/>
                        <a14:foregroundMark x1="61667" y1="82222" x2="82778" y2="43889"/>
                        <a14:foregroundMark x1="82778" y1="43889" x2="83333" y2="35556"/>
                        <a14:foregroundMark x1="7778" y1="61111" x2="39444" y2="91111"/>
                        <a14:foregroundMark x1="39444" y1="91111" x2="70556" y2="90000"/>
                        <a14:foregroundMark x1="21111" y1="38889" x2="22778" y2="63889"/>
                        <a14:foregroundMark x1="7222" y1="35556" x2="10000" y2="58333"/>
                        <a14:foregroundMark x1="10000" y1="72222" x2="15000" y2="88333"/>
                        <a14:foregroundMark x1="9444" y1="88333" x2="34444" y2="89444"/>
                        <a14:foregroundMark x1="12222" y1="93889" x2="40556" y2="93889"/>
                        <a14:foregroundMark x1="6111" y1="95556" x2="4444" y2="95556"/>
                        <a14:foregroundMark x1="13333" y1="36111" x2="48889" y2="10556"/>
                        <a14:foregroundMark x1="48889" y1="10556" x2="90000" y2="20000"/>
                        <a14:foregroundMark x1="90000" y1="20000" x2="93333" y2="63889"/>
                        <a14:foregroundMark x1="93333" y1="63889" x2="60556" y2="90000"/>
                        <a14:foregroundMark x1="60556" y1="90000" x2="60556" y2="90000"/>
                        <a14:foregroundMark x1="82778" y1="8889" x2="93889" y2="9444"/>
                        <a14:foregroundMark x1="21111" y1="10556" x2="75000" y2="6667"/>
                        <a14:foregroundMark x1="46111" y1="31667" x2="48889" y2="47778"/>
                      </a14:backgroundRemoval>
                    </a14:imgEffect>
                  </a14:imgLayer>
                </a14:imgProps>
              </a:ext>
              <a:ext uri="{28A0092B-C50C-407E-A947-70E740481C1C}">
                <a14:useLocalDpi xmlns:a14="http://schemas.microsoft.com/office/drawing/2010/main" val="0"/>
              </a:ext>
            </a:extLst>
          </a:blip>
          <a:srcRect/>
          <a:stretch>
            <a:fillRect/>
          </a:stretch>
        </p:blipFill>
        <p:spPr bwMode="auto">
          <a:xfrm>
            <a:off x="8077835" y="3388028"/>
            <a:ext cx="1155028" cy="11550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B049525-B6ED-4395-A9DF-0ACA57C23E1B}"/>
              </a:ext>
            </a:extLst>
          </p:cNvPr>
          <p:cNvSpPr>
            <a:spLocks noGrp="1"/>
          </p:cNvSpPr>
          <p:nvPr>
            <p:ph type="title"/>
          </p:nvPr>
        </p:nvSpPr>
        <p:spPr/>
        <p:txBody>
          <a:bodyPr/>
          <a:lstStyle/>
          <a:p>
            <a:r>
              <a:rPr lang="en-US" dirty="0"/>
              <a:t>Blind mobile user</a:t>
            </a:r>
            <a:endParaRPr lang="en-GB" dirty="0"/>
          </a:p>
        </p:txBody>
      </p:sp>
    </p:spTree>
    <p:extLst>
      <p:ext uri="{BB962C8B-B14F-4D97-AF65-F5344CB8AC3E}">
        <p14:creationId xmlns:p14="http://schemas.microsoft.com/office/powerpoint/2010/main" val="496565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49525-B6ED-4395-A9DF-0ACA57C23E1B}"/>
              </a:ext>
            </a:extLst>
          </p:cNvPr>
          <p:cNvSpPr>
            <a:spLocks noGrp="1"/>
          </p:cNvSpPr>
          <p:nvPr>
            <p:ph type="title"/>
          </p:nvPr>
        </p:nvSpPr>
        <p:spPr/>
        <p:txBody>
          <a:bodyPr/>
          <a:lstStyle/>
          <a:p>
            <a:r>
              <a:rPr lang="en-US" dirty="0"/>
              <a:t>Easy Reader iOS – </a:t>
            </a:r>
            <a:br>
              <a:rPr lang="en-US" dirty="0"/>
            </a:br>
            <a:r>
              <a:rPr lang="en-US" dirty="0"/>
              <a:t>Manage Libraries</a:t>
            </a:r>
            <a:endParaRPr lang="en-GB" dirty="0"/>
          </a:p>
        </p:txBody>
      </p:sp>
      <p:pic>
        <p:nvPicPr>
          <p:cNvPr id="1030" name="Picture 6">
            <a:extLst>
              <a:ext uri="{FF2B5EF4-FFF2-40B4-BE49-F238E27FC236}">
                <a16:creationId xmlns:a16="http://schemas.microsoft.com/office/drawing/2014/main" id="{2ECFFF38-88E2-4D61-8D3D-C2C263233646}"/>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7714" b="99429" l="7797" r="49153">
                        <a14:foregroundMark x1="16610" y1="41143" x2="16271" y2="48286"/>
                        <a14:foregroundMark x1="17797" y1="30571" x2="17288" y2="35143"/>
                        <a14:foregroundMark x1="17797" y1="29429" x2="16949" y2="42000"/>
                        <a14:foregroundMark x1="13051" y1="90857" x2="10000" y2="98000"/>
                        <a14:foregroundMark x1="10000" y1="98000" x2="16102" y2="99429"/>
                        <a14:foregroundMark x1="16102" y1="99429" x2="27119" y2="97714"/>
                        <a14:foregroundMark x1="27119" y1="97714" x2="32034" y2="93429"/>
                        <a14:foregroundMark x1="32034" y1="93429" x2="35763" y2="86571"/>
                        <a14:foregroundMark x1="35763" y1="86571" x2="35763" y2="85143"/>
                        <a14:foregroundMark x1="8305" y1="99143" x2="13559" y2="98571"/>
                        <a14:foregroundMark x1="13559" y1="98571" x2="19322" y2="99143"/>
                        <a14:foregroundMark x1="19322" y1="99143" x2="30169" y2="98000"/>
                        <a14:foregroundMark x1="30169" y1="98000" x2="30339" y2="97714"/>
                        <a14:foregroundMark x1="7797" y1="98857" x2="7797" y2="99714"/>
                        <a14:foregroundMark x1="47119" y1="32857" x2="45424" y2="34000"/>
                        <a14:foregroundMark x1="46271" y1="45714" x2="48814" y2="48857"/>
                        <a14:foregroundMark x1="49322" y1="53714" x2="49322" y2="56571"/>
                        <a14:foregroundMark x1="23220" y1="8000" x2="30339" y2="8286"/>
                        <a14:foregroundMark x1="30339" y1="8286" x2="36102" y2="7714"/>
                        <a14:foregroundMark x1="36102" y1="7714" x2="41356" y2="11143"/>
                        <a14:foregroundMark x1="41356" y1="11143" x2="42203" y2="14000"/>
                      </a14:backgroundRemoval>
                    </a14:imgEffect>
                  </a14:imgLayer>
                </a14:imgProps>
              </a:ext>
              <a:ext uri="{28A0092B-C50C-407E-A947-70E740481C1C}">
                <a14:useLocalDpi xmlns:a14="http://schemas.microsoft.com/office/drawing/2010/main" val="0"/>
              </a:ext>
            </a:extLst>
          </a:blip>
          <a:srcRect l="5457" r="47576"/>
          <a:stretch/>
        </p:blipFill>
        <p:spPr bwMode="auto">
          <a:xfrm>
            <a:off x="4701701" y="-96187"/>
            <a:ext cx="5505855" cy="6954187"/>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8" descr="EasyReader for iOS - Manage Libraries view.">
            <a:extLst>
              <a:ext uri="{FF2B5EF4-FFF2-40B4-BE49-F238E27FC236}">
                <a16:creationId xmlns:a16="http://schemas.microsoft.com/office/drawing/2014/main" id="{8994BCAE-AFA0-48EB-A915-2DE28D6E9153}"/>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29" r="-4" b="2869"/>
          <a:stretch/>
        </p:blipFill>
        <p:spPr>
          <a:xfrm>
            <a:off x="6708800" y="564204"/>
            <a:ext cx="2480596" cy="4955153"/>
          </a:xfrm>
          <a:prstGeom prst="rect">
            <a:avLst/>
          </a:prstGeom>
        </p:spPr>
      </p:pic>
    </p:spTree>
    <p:extLst>
      <p:ext uri="{BB962C8B-B14F-4D97-AF65-F5344CB8AC3E}">
        <p14:creationId xmlns:p14="http://schemas.microsoft.com/office/powerpoint/2010/main" val="3364675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309073-EFF8-41B0-B443-473A32274B99}"/>
              </a:ext>
            </a:extLst>
          </p:cNvPr>
          <p:cNvSpPr>
            <a:spLocks noGrp="1"/>
          </p:cNvSpPr>
          <p:nvPr>
            <p:ph idx="1"/>
          </p:nvPr>
        </p:nvSpPr>
        <p:spPr/>
        <p:txBody>
          <a:bodyPr>
            <a:normAutofit/>
          </a:bodyPr>
          <a:lstStyle/>
          <a:p>
            <a:pPr marL="0" indent="0">
              <a:buNone/>
            </a:pPr>
            <a:r>
              <a:rPr lang="en-US" dirty="0"/>
              <a:t>Bookshelf</a:t>
            </a:r>
          </a:p>
          <a:p>
            <a:pPr marL="457200" lvl="1" indent="0">
              <a:buNone/>
            </a:pPr>
            <a:r>
              <a:rPr lang="en-US" dirty="0">
                <a:hlinkClick r:id="rId2"/>
              </a:rPr>
              <a:t>results with </a:t>
            </a:r>
            <a:r>
              <a:rPr lang="en-US" dirty="0" err="1">
                <a:hlinkClick r:id="rId2"/>
              </a:rPr>
              <a:t>VoiceOver</a:t>
            </a:r>
            <a:endParaRPr lang="en-US" dirty="0"/>
          </a:p>
          <a:p>
            <a:pPr marL="0" indent="0">
              <a:buNone/>
            </a:pPr>
            <a:endParaRPr lang="en-US" dirty="0"/>
          </a:p>
          <a:p>
            <a:pPr marL="0" indent="0">
              <a:buNone/>
            </a:pPr>
            <a:r>
              <a:rPr lang="en-US" dirty="0"/>
              <a:t>Thorium Reader</a:t>
            </a:r>
          </a:p>
          <a:p>
            <a:pPr marL="457200" lvl="1" indent="0">
              <a:buNone/>
            </a:pPr>
            <a:r>
              <a:rPr lang="en-US" dirty="0">
                <a:hlinkClick r:id="rId2"/>
              </a:rPr>
              <a:t>results with </a:t>
            </a:r>
            <a:r>
              <a:rPr lang="en-US" dirty="0" err="1">
                <a:hlinkClick r:id="rId2"/>
              </a:rPr>
              <a:t>VoiceOver</a:t>
            </a:r>
            <a:endParaRPr lang="en-US" dirty="0"/>
          </a:p>
        </p:txBody>
      </p:sp>
      <p:sp>
        <p:nvSpPr>
          <p:cNvPr id="2" name="Title 1">
            <a:extLst>
              <a:ext uri="{FF2B5EF4-FFF2-40B4-BE49-F238E27FC236}">
                <a16:creationId xmlns:a16="http://schemas.microsoft.com/office/drawing/2014/main" id="{BB049525-B6ED-4395-A9DF-0ACA57C23E1B}"/>
              </a:ext>
            </a:extLst>
          </p:cNvPr>
          <p:cNvSpPr>
            <a:spLocks noGrp="1"/>
          </p:cNvSpPr>
          <p:nvPr>
            <p:ph type="title"/>
          </p:nvPr>
        </p:nvSpPr>
        <p:spPr/>
        <p:txBody>
          <a:bodyPr/>
          <a:lstStyle/>
          <a:p>
            <a:r>
              <a:rPr lang="en-US" dirty="0"/>
              <a:t>Blind macOS user</a:t>
            </a:r>
            <a:endParaRPr lang="en-GB" dirty="0"/>
          </a:p>
        </p:txBody>
      </p:sp>
      <p:pic>
        <p:nvPicPr>
          <p:cNvPr id="7" name="Picture 2" descr="Vital Source Bookshelf App icon">
            <a:extLst>
              <a:ext uri="{FF2B5EF4-FFF2-40B4-BE49-F238E27FC236}">
                <a16:creationId xmlns:a16="http://schemas.microsoft.com/office/drawing/2014/main" id="{EF990348-6DAD-4977-9C39-C088730A41A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556" b="95556" l="3889" r="93889">
                        <a14:foregroundMark x1="3889" y1="6111" x2="91667" y2="86667"/>
                        <a14:foregroundMark x1="12778" y1="33889" x2="17778" y2="75556"/>
                        <a14:foregroundMark x1="17778" y1="75556" x2="61667" y2="82222"/>
                        <a14:foregroundMark x1="61667" y1="82222" x2="82778" y2="43889"/>
                        <a14:foregroundMark x1="82778" y1="43889" x2="83333" y2="35556"/>
                        <a14:foregroundMark x1="7778" y1="61111" x2="39444" y2="91111"/>
                        <a14:foregroundMark x1="39444" y1="91111" x2="70556" y2="90000"/>
                        <a14:foregroundMark x1="21111" y1="38889" x2="22778" y2="63889"/>
                        <a14:foregroundMark x1="7222" y1="35556" x2="10000" y2="58333"/>
                        <a14:foregroundMark x1="10000" y1="72222" x2="15000" y2="88333"/>
                        <a14:foregroundMark x1="9444" y1="88333" x2="34444" y2="89444"/>
                        <a14:foregroundMark x1="12222" y1="93889" x2="40556" y2="93889"/>
                        <a14:foregroundMark x1="6111" y1="95556" x2="4444" y2="95556"/>
                        <a14:foregroundMark x1="13333" y1="36111" x2="48889" y2="10556"/>
                        <a14:foregroundMark x1="48889" y1="10556" x2="90000" y2="20000"/>
                        <a14:foregroundMark x1="90000" y1="20000" x2="93333" y2="63889"/>
                        <a14:foregroundMark x1="93333" y1="63889" x2="60556" y2="90000"/>
                        <a14:foregroundMark x1="60556" y1="90000" x2="60556" y2="90000"/>
                        <a14:foregroundMark x1="82778" y1="8889" x2="93889" y2="9444"/>
                        <a14:foregroundMark x1="21111" y1="10556" x2="75000" y2="6667"/>
                        <a14:foregroundMark x1="46111" y1="31667" x2="48889" y2="47778"/>
                      </a14:backgroundRemoval>
                    </a14:imgEffect>
                  </a14:imgLayer>
                </a14:imgProps>
              </a:ext>
              <a:ext uri="{28A0092B-C50C-407E-A947-70E740481C1C}">
                <a14:useLocalDpi xmlns:a14="http://schemas.microsoft.com/office/drawing/2010/main" val="0"/>
              </a:ext>
            </a:extLst>
          </a:blip>
          <a:srcRect/>
          <a:stretch>
            <a:fillRect/>
          </a:stretch>
        </p:blipFill>
        <p:spPr bwMode="auto">
          <a:xfrm>
            <a:off x="8131175" y="1764665"/>
            <a:ext cx="1155028" cy="11550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74EE121-B089-46C2-B1D0-5F2B877A07A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242" b="93956" l="7778" r="94444">
                        <a14:foregroundMark x1="28889" y1="14286" x2="13889" y2="56044"/>
                        <a14:foregroundMark x1="13889" y1="56044" x2="47778" y2="85714"/>
                        <a14:foregroundMark x1="47778" y1="85714" x2="88889" y2="75824"/>
                        <a14:foregroundMark x1="88889" y1="75824" x2="80000" y2="33516"/>
                        <a14:foregroundMark x1="80000" y1="33516" x2="36111" y2="15934"/>
                        <a14:foregroundMark x1="36111" y1="15934" x2="16111" y2="17033"/>
                        <a14:foregroundMark x1="33889" y1="15385" x2="77222" y2="10989"/>
                        <a14:foregroundMark x1="77222" y1="10989" x2="93333" y2="50549"/>
                        <a14:foregroundMark x1="93333" y1="50549" x2="91111" y2="56593"/>
                        <a14:foregroundMark x1="7778" y1="32967" x2="10000" y2="74725"/>
                        <a14:foregroundMark x1="10000" y1="74725" x2="50556" y2="87912"/>
                        <a14:foregroundMark x1="50556" y1="87912" x2="80000" y2="86264"/>
                        <a14:foregroundMark x1="19444" y1="90659" x2="59444" y2="91758"/>
                        <a14:foregroundMark x1="36667" y1="92857" x2="68333" y2="92857"/>
                        <a14:foregroundMark x1="22222" y1="94505" x2="25556" y2="93956"/>
                        <a14:foregroundMark x1="79444" y1="8242" x2="94444" y2="26923"/>
                        <a14:foregroundMark x1="26111" y1="29670" x2="78333" y2="47253"/>
                        <a14:foregroundMark x1="43889" y1="24725" x2="30000" y2="59890"/>
                        <a14:foregroundMark x1="55556" y1="24176" x2="53889" y2="65934"/>
                        <a14:foregroundMark x1="53889" y1="65934" x2="57778" y2="71429"/>
                        <a14:foregroundMark x1="72222" y1="45055" x2="76111" y2="64835"/>
                      </a14:backgroundRemoval>
                    </a14:imgEffect>
                  </a14:imgLayer>
                </a14:imgProps>
              </a:ext>
            </a:extLst>
          </a:blip>
          <a:stretch>
            <a:fillRect/>
          </a:stretch>
        </p:blipFill>
        <p:spPr>
          <a:xfrm>
            <a:off x="8077200" y="3269475"/>
            <a:ext cx="1269963" cy="1284073"/>
          </a:xfrm>
          <a:prstGeom prst="rect">
            <a:avLst/>
          </a:prstGeom>
        </p:spPr>
      </p:pic>
    </p:spTree>
    <p:extLst>
      <p:ext uri="{BB962C8B-B14F-4D97-AF65-F5344CB8AC3E}">
        <p14:creationId xmlns:p14="http://schemas.microsoft.com/office/powerpoint/2010/main" val="294072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F901B-FF3F-4AD6-879C-DC3C5EFC979B}"/>
              </a:ext>
            </a:extLst>
          </p:cNvPr>
          <p:cNvSpPr>
            <a:spLocks noGrp="1"/>
          </p:cNvSpPr>
          <p:nvPr>
            <p:ph type="title"/>
          </p:nvPr>
        </p:nvSpPr>
        <p:spPr/>
        <p:txBody>
          <a:bodyPr/>
          <a:lstStyle/>
          <a:p>
            <a:r>
              <a:rPr lang="en-US" dirty="0"/>
              <a:t>Bookshelf for macOS – Math Accessibility</a:t>
            </a:r>
          </a:p>
        </p:txBody>
      </p:sp>
      <p:pic>
        <p:nvPicPr>
          <p:cNvPr id="5" name="Content Placeholder 4" descr="Bookshelf for macOS - VoiceOver display panel with math content. ">
            <a:extLst>
              <a:ext uri="{FF2B5EF4-FFF2-40B4-BE49-F238E27FC236}">
                <a16:creationId xmlns:a16="http://schemas.microsoft.com/office/drawing/2014/main" id="{030A56DD-1157-49F0-BC7F-7E5523BA57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416998"/>
            <a:ext cx="10515600" cy="2960628"/>
          </a:xfrm>
        </p:spPr>
      </p:pic>
    </p:spTree>
    <p:extLst>
      <p:ext uri="{BB962C8B-B14F-4D97-AF65-F5344CB8AC3E}">
        <p14:creationId xmlns:p14="http://schemas.microsoft.com/office/powerpoint/2010/main" val="42219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309073-EFF8-41B0-B443-473A32274B99}"/>
              </a:ext>
            </a:extLst>
          </p:cNvPr>
          <p:cNvSpPr>
            <a:spLocks noGrp="1"/>
          </p:cNvSpPr>
          <p:nvPr>
            <p:ph idx="1"/>
          </p:nvPr>
        </p:nvSpPr>
        <p:spPr>
          <a:xfrm>
            <a:off x="838200" y="1554480"/>
            <a:ext cx="10515600" cy="4413819"/>
          </a:xfrm>
        </p:spPr>
        <p:txBody>
          <a:bodyPr>
            <a:normAutofit/>
          </a:bodyPr>
          <a:lstStyle/>
          <a:p>
            <a:pPr marL="0" indent="0">
              <a:buNone/>
            </a:pPr>
            <a:r>
              <a:rPr lang="en-US" sz="3600" dirty="0"/>
              <a:t>Yay! Lots of choice:</a:t>
            </a:r>
          </a:p>
          <a:p>
            <a:r>
              <a:rPr lang="en-US" dirty="0"/>
              <a:t>Bookshelf </a:t>
            </a:r>
          </a:p>
          <a:p>
            <a:r>
              <a:rPr lang="en-US" dirty="0" err="1"/>
              <a:t>RedShelf</a:t>
            </a:r>
            <a:endParaRPr lang="en-US" dirty="0"/>
          </a:p>
          <a:p>
            <a:r>
              <a:rPr lang="en-US" dirty="0"/>
              <a:t>Thorium</a:t>
            </a:r>
          </a:p>
          <a:p>
            <a:r>
              <a:rPr lang="en-US" dirty="0" err="1"/>
              <a:t>EasyReader</a:t>
            </a:r>
            <a:endParaRPr lang="en-US" dirty="0"/>
          </a:p>
          <a:p>
            <a:pPr marL="0" indent="0">
              <a:buNone/>
            </a:pPr>
            <a:r>
              <a:rPr lang="en-US" dirty="0"/>
              <a:t>… and they all have read aloud</a:t>
            </a:r>
          </a:p>
          <a:p>
            <a:pPr marL="0" indent="0">
              <a:buNone/>
            </a:pPr>
            <a:endParaRPr lang="en-GB" dirty="0"/>
          </a:p>
        </p:txBody>
      </p:sp>
      <p:sp>
        <p:nvSpPr>
          <p:cNvPr id="2" name="Title 1">
            <a:extLst>
              <a:ext uri="{FF2B5EF4-FFF2-40B4-BE49-F238E27FC236}">
                <a16:creationId xmlns:a16="http://schemas.microsoft.com/office/drawing/2014/main" id="{BB049525-B6ED-4395-A9DF-0ACA57C23E1B}"/>
              </a:ext>
            </a:extLst>
          </p:cNvPr>
          <p:cNvSpPr>
            <a:spLocks noGrp="1"/>
          </p:cNvSpPr>
          <p:nvPr>
            <p:ph type="title"/>
          </p:nvPr>
        </p:nvSpPr>
        <p:spPr/>
        <p:txBody>
          <a:bodyPr/>
          <a:lstStyle/>
          <a:p>
            <a:r>
              <a:rPr lang="en-US" dirty="0"/>
              <a:t>Low vision user</a:t>
            </a:r>
            <a:endParaRPr lang="en-GB" dirty="0"/>
          </a:p>
        </p:txBody>
      </p:sp>
      <p:pic>
        <p:nvPicPr>
          <p:cNvPr id="12" name="Picture 11">
            <a:extLst>
              <a:ext uri="{FF2B5EF4-FFF2-40B4-BE49-F238E27FC236}">
                <a16:creationId xmlns:a16="http://schemas.microsoft.com/office/drawing/2014/main" id="{CCED9B10-7548-4784-81EC-343A2AB43AF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242" b="93956" l="7778" r="94444">
                        <a14:foregroundMark x1="28889" y1="14286" x2="13889" y2="56044"/>
                        <a14:foregroundMark x1="13889" y1="56044" x2="47778" y2="85714"/>
                        <a14:foregroundMark x1="47778" y1="85714" x2="88889" y2="75824"/>
                        <a14:foregroundMark x1="88889" y1="75824" x2="80000" y2="33516"/>
                        <a14:foregroundMark x1="80000" y1="33516" x2="36111" y2="15934"/>
                        <a14:foregroundMark x1="36111" y1="15934" x2="16111" y2="17033"/>
                        <a14:foregroundMark x1="33889" y1="15385" x2="77222" y2="10989"/>
                        <a14:foregroundMark x1="77222" y1="10989" x2="93333" y2="50549"/>
                        <a14:foregroundMark x1="93333" y1="50549" x2="91111" y2="56593"/>
                        <a14:foregroundMark x1="7778" y1="32967" x2="10000" y2="74725"/>
                        <a14:foregroundMark x1="10000" y1="74725" x2="50556" y2="87912"/>
                        <a14:foregroundMark x1="50556" y1="87912" x2="80000" y2="86264"/>
                        <a14:foregroundMark x1="19444" y1="90659" x2="59444" y2="91758"/>
                        <a14:foregroundMark x1="36667" y1="92857" x2="68333" y2="92857"/>
                        <a14:foregroundMark x1="22222" y1="94505" x2="25556" y2="93956"/>
                        <a14:foregroundMark x1="79444" y1="8242" x2="94444" y2="26923"/>
                        <a14:foregroundMark x1="26111" y1="29670" x2="78333" y2="47253"/>
                        <a14:foregroundMark x1="43889" y1="24725" x2="30000" y2="59890"/>
                        <a14:foregroundMark x1="55556" y1="24176" x2="53889" y2="65934"/>
                        <a14:foregroundMark x1="53889" y1="65934" x2="57778" y2="71429"/>
                        <a14:foregroundMark x1="72222" y1="45055" x2="76111" y2="64835"/>
                      </a14:backgroundRemoval>
                    </a14:imgEffect>
                  </a14:imgLayer>
                </a14:imgProps>
              </a:ext>
            </a:extLst>
          </a:blip>
          <a:stretch>
            <a:fillRect/>
          </a:stretch>
        </p:blipFill>
        <p:spPr>
          <a:xfrm>
            <a:off x="7893587" y="3527123"/>
            <a:ext cx="1142336" cy="1155028"/>
          </a:xfrm>
          <a:prstGeom prst="rect">
            <a:avLst/>
          </a:prstGeom>
        </p:spPr>
      </p:pic>
      <p:pic>
        <p:nvPicPr>
          <p:cNvPr id="13" name="Picture 4" descr="RedShelf Logo">
            <a:extLst>
              <a:ext uri="{FF2B5EF4-FFF2-40B4-BE49-F238E27FC236}">
                <a16:creationId xmlns:a16="http://schemas.microsoft.com/office/drawing/2014/main" id="{B2EE623F-6582-44CE-ABBC-E79F4F98748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679347" y="1963141"/>
            <a:ext cx="1558124" cy="15581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olphin EasyReader App icon">
            <a:extLst>
              <a:ext uri="{FF2B5EF4-FFF2-40B4-BE49-F238E27FC236}">
                <a16:creationId xmlns:a16="http://schemas.microsoft.com/office/drawing/2014/main" id="{BCAC833D-D505-48D0-834B-7D3C606B025F}"/>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6667" b="93333" l="6667" r="95000">
                        <a14:foregroundMark x1="20556" y1="8333" x2="20556" y2="8333"/>
                        <a14:foregroundMark x1="18889" y1="11667" x2="83333" y2="13333"/>
                        <a14:foregroundMark x1="23333" y1="11111" x2="11111" y2="53889"/>
                        <a14:foregroundMark x1="11111" y1="53889" x2="37222" y2="89444"/>
                        <a14:foregroundMark x1="37222" y1="89444" x2="81667" y2="87222"/>
                        <a14:foregroundMark x1="81667" y1="87222" x2="94444" y2="76111"/>
                        <a14:foregroundMark x1="95000" y1="69444" x2="91111" y2="13889"/>
                        <a14:foregroundMark x1="87222" y1="12778" x2="44444" y2="10556"/>
                        <a14:foregroundMark x1="44444" y1="10556" x2="11111" y2="37222"/>
                        <a14:foregroundMark x1="11111" y1="37222" x2="10000" y2="80000"/>
                        <a14:foregroundMark x1="10000" y1="80000" x2="22222" y2="90000"/>
                        <a14:foregroundMark x1="33333" y1="91111" x2="18889" y2="80000"/>
                        <a14:foregroundMark x1="31111" y1="90556" x2="8889" y2="72778"/>
                        <a14:foregroundMark x1="22222" y1="11111" x2="7222" y2="46667"/>
                        <a14:foregroundMark x1="50556" y1="7222" x2="19444" y2="10000"/>
                        <a14:foregroundMark x1="19444" y1="8333" x2="7778" y2="24444"/>
                        <a14:foregroundMark x1="7778" y1="46111" x2="7222" y2="63333"/>
                        <a14:foregroundMark x1="16667" y1="91667" x2="58889" y2="93333"/>
                        <a14:foregroundMark x1="58889" y1="93333" x2="65000" y2="92778"/>
                      </a14:backgroundRemoval>
                    </a14:imgEffect>
                  </a14:imgLayer>
                </a14:imgProps>
              </a:ext>
              <a:ext uri="{28A0092B-C50C-407E-A947-70E740481C1C}">
                <a14:useLocalDpi xmlns:a14="http://schemas.microsoft.com/office/drawing/2010/main" val="0"/>
              </a:ext>
            </a:extLst>
          </a:blip>
          <a:srcRect/>
          <a:stretch>
            <a:fillRect/>
          </a:stretch>
        </p:blipFill>
        <p:spPr bwMode="auto">
          <a:xfrm>
            <a:off x="7887241" y="4863269"/>
            <a:ext cx="1142336" cy="114233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Vital Source Bookshelf App icon">
            <a:extLst>
              <a:ext uri="{FF2B5EF4-FFF2-40B4-BE49-F238E27FC236}">
                <a16:creationId xmlns:a16="http://schemas.microsoft.com/office/drawing/2014/main" id="{7344477E-0304-456F-8AE5-FDEF4B57A5AA}"/>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5556" b="95556" l="3889" r="93889">
                        <a14:foregroundMark x1="3889" y1="6111" x2="91667" y2="86667"/>
                        <a14:foregroundMark x1="12778" y1="33889" x2="17778" y2="75556"/>
                        <a14:foregroundMark x1="17778" y1="75556" x2="61667" y2="82222"/>
                        <a14:foregroundMark x1="61667" y1="82222" x2="82778" y2="43889"/>
                        <a14:foregroundMark x1="82778" y1="43889" x2="83333" y2="35556"/>
                        <a14:foregroundMark x1="7778" y1="61111" x2="39444" y2="91111"/>
                        <a14:foregroundMark x1="39444" y1="91111" x2="70556" y2="90000"/>
                        <a14:foregroundMark x1="21111" y1="38889" x2="22778" y2="63889"/>
                        <a14:foregroundMark x1="7222" y1="35556" x2="10000" y2="58333"/>
                        <a14:foregroundMark x1="10000" y1="72222" x2="15000" y2="88333"/>
                        <a14:foregroundMark x1="9444" y1="88333" x2="34444" y2="89444"/>
                        <a14:foregroundMark x1="12222" y1="93889" x2="40556" y2="93889"/>
                        <a14:foregroundMark x1="6111" y1="95556" x2="4444" y2="95556"/>
                        <a14:foregroundMark x1="13333" y1="36111" x2="48889" y2="10556"/>
                        <a14:foregroundMark x1="48889" y1="10556" x2="90000" y2="20000"/>
                        <a14:foregroundMark x1="90000" y1="20000" x2="93333" y2="63889"/>
                        <a14:foregroundMark x1="93333" y1="63889" x2="60556" y2="90000"/>
                        <a14:foregroundMark x1="60556" y1="90000" x2="60556" y2="90000"/>
                        <a14:foregroundMark x1="82778" y1="8889" x2="93889" y2="9444"/>
                        <a14:foregroundMark x1="21111" y1="10556" x2="75000" y2="6667"/>
                        <a14:foregroundMark x1="46111" y1="31667" x2="48889" y2="47778"/>
                      </a14:backgroundRemoval>
                    </a14:imgEffect>
                  </a14:imgLayer>
                </a14:imgProps>
              </a:ext>
              <a:ext uri="{28A0092B-C50C-407E-A947-70E740481C1C}">
                <a14:useLocalDpi xmlns:a14="http://schemas.microsoft.com/office/drawing/2010/main" val="0"/>
              </a:ext>
            </a:extLst>
          </a:blip>
          <a:srcRect/>
          <a:stretch>
            <a:fillRect/>
          </a:stretch>
        </p:blipFill>
        <p:spPr bwMode="auto">
          <a:xfrm>
            <a:off x="7880895" y="802255"/>
            <a:ext cx="1155028" cy="11550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21E4ED-157D-4545-97B0-35033E6238A0}"/>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3889" b="95556" l="3889" r="99444">
                        <a14:foregroundMark x1="63889" y1="17222" x2="25000" y2="15000"/>
                        <a14:foregroundMark x1="25000" y1="15000" x2="10000" y2="39444"/>
                        <a14:foregroundMark x1="10000" y1="39444" x2="12222" y2="69444"/>
                        <a14:foregroundMark x1="12222" y1="69444" x2="39444" y2="90556"/>
                        <a14:foregroundMark x1="39444" y1="90556" x2="69444" y2="88889"/>
                        <a14:foregroundMark x1="69444" y1="88889" x2="94444" y2="72778"/>
                        <a14:foregroundMark x1="94444" y1="72778" x2="82778" y2="16111"/>
                        <a14:foregroundMark x1="82778" y1="16111" x2="60000" y2="12222"/>
                        <a14:foregroundMark x1="20556" y1="12778" x2="9444" y2="37222"/>
                        <a14:foregroundMark x1="36667" y1="7778" x2="85556" y2="10556"/>
                        <a14:foregroundMark x1="21667" y1="8889" x2="7222" y2="35000"/>
                        <a14:foregroundMark x1="7222" y1="35000" x2="7222" y2="63889"/>
                        <a14:foregroundMark x1="7222" y1="63889" x2="20556" y2="90000"/>
                        <a14:foregroundMark x1="20556" y1="90000" x2="77222" y2="92778"/>
                        <a14:foregroundMark x1="77222" y1="92778" x2="92778" y2="68333"/>
                        <a14:foregroundMark x1="92778" y1="68333" x2="89444" y2="19444"/>
                        <a14:foregroundMark x1="53889" y1="5000" x2="23333" y2="7222"/>
                        <a14:foregroundMark x1="23333" y1="7222" x2="7778" y2="32222"/>
                        <a14:foregroundMark x1="7778" y1="32222" x2="7778" y2="33333"/>
                        <a14:foregroundMark x1="15556" y1="12778" x2="11111" y2="29444"/>
                        <a14:foregroundMark x1="10000" y1="82778" x2="25000" y2="93333"/>
                        <a14:foregroundMark x1="4444" y1="32222" x2="4444" y2="62222"/>
                        <a14:foregroundMark x1="33333" y1="4444" x2="61667" y2="4444"/>
                        <a14:foregroundMark x1="61667" y1="4444" x2="68333" y2="4444"/>
                        <a14:foregroundMark x1="25000" y1="97222" x2="54444" y2="95556"/>
                        <a14:foregroundMark x1="54444" y1="95556" x2="82222" y2="95556"/>
                        <a14:foregroundMark x1="55556" y1="51667" x2="77778" y2="41111"/>
                        <a14:foregroundMark x1="35556" y1="24444" x2="56111" y2="42222"/>
                        <a14:foregroundMark x1="51111" y1="40000" x2="47778" y2="80556"/>
                        <a14:foregroundMark x1="96667" y1="35000" x2="99444" y2="53333"/>
                        <a14:foregroundMark x1="18333" y1="36667" x2="95556" y2="51111"/>
                        <a14:foregroundMark x1="80000" y1="20556" x2="61111" y2="71111"/>
                        <a14:foregroundMark x1="66667" y1="24444" x2="66111" y2="53889"/>
                        <a14:foregroundMark x1="66111" y1="53889" x2="73333" y2="72222"/>
                        <a14:foregroundMark x1="77778" y1="52778" x2="84444" y2="64444"/>
                        <a14:foregroundMark x1="28889" y1="48889" x2="36111" y2="60000"/>
                      </a14:backgroundRemoval>
                    </a14:imgEffect>
                  </a14:imgLayer>
                </a14:imgProps>
              </a:ext>
            </a:extLst>
          </a:blip>
          <a:stretch>
            <a:fillRect/>
          </a:stretch>
        </p:blipFill>
        <p:spPr>
          <a:xfrm>
            <a:off x="10379482" y="2796906"/>
            <a:ext cx="1142336" cy="1142336"/>
          </a:xfrm>
          <a:prstGeom prst="rect">
            <a:avLst/>
          </a:prstGeom>
        </p:spPr>
      </p:pic>
    </p:spTree>
    <p:extLst>
      <p:ext uri="{BB962C8B-B14F-4D97-AF65-F5344CB8AC3E}">
        <p14:creationId xmlns:p14="http://schemas.microsoft.com/office/powerpoint/2010/main" val="4254676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DC5AE-F543-4FC7-A0DB-53E2719715FC}"/>
              </a:ext>
            </a:extLst>
          </p:cNvPr>
          <p:cNvSpPr>
            <a:spLocks noGrp="1"/>
          </p:cNvSpPr>
          <p:nvPr>
            <p:ph type="title"/>
          </p:nvPr>
        </p:nvSpPr>
        <p:spPr/>
        <p:txBody>
          <a:bodyPr/>
          <a:lstStyle/>
          <a:p>
            <a:r>
              <a:rPr lang="en-US" dirty="0" err="1"/>
              <a:t>RedShelf</a:t>
            </a:r>
            <a:r>
              <a:rPr lang="en-US" dirty="0"/>
              <a:t> – Visual Adjustments</a:t>
            </a:r>
          </a:p>
        </p:txBody>
      </p:sp>
      <p:pic>
        <p:nvPicPr>
          <p:cNvPr id="5" name="Content Placeholder 4" descr="RedShelf Visual Adjustments panel showing dropdown menus for size, font, colors, etc.">
            <a:extLst>
              <a:ext uri="{FF2B5EF4-FFF2-40B4-BE49-F238E27FC236}">
                <a16:creationId xmlns:a16="http://schemas.microsoft.com/office/drawing/2014/main" id="{02EA8DB1-DD8A-444C-9177-BCB977858F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28709"/>
            <a:ext cx="10515600" cy="3937207"/>
          </a:xfrm>
        </p:spPr>
      </p:pic>
    </p:spTree>
    <p:extLst>
      <p:ext uri="{BB962C8B-B14F-4D97-AF65-F5344CB8AC3E}">
        <p14:creationId xmlns:p14="http://schemas.microsoft.com/office/powerpoint/2010/main" val="2136782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58862E-8042-41E5-8A1F-EF28AB5A14BA}"/>
              </a:ext>
            </a:extLst>
          </p:cNvPr>
          <p:cNvSpPr>
            <a:spLocks noGrp="1"/>
          </p:cNvSpPr>
          <p:nvPr>
            <p:ph idx="1"/>
          </p:nvPr>
        </p:nvSpPr>
        <p:spPr/>
        <p:txBody>
          <a:bodyPr>
            <a:normAutofit lnSpcReduction="10000"/>
          </a:bodyPr>
          <a:lstStyle/>
          <a:p>
            <a:pPr marL="0" indent="0">
              <a:buNone/>
            </a:pPr>
            <a:r>
              <a:rPr lang="en-US" sz="3600" b="0" i="0" dirty="0">
                <a:effectLst/>
                <a:latin typeface="Calibri" panose="020F0502020204030204" pitchFamily="34" charset="0"/>
              </a:rPr>
              <a:t>Which EPUB reading systems support the features found in accessible EPUBs and provide the greatest support for users of assistive technology?</a:t>
            </a:r>
          </a:p>
          <a:p>
            <a:pPr marL="0" indent="0">
              <a:buNone/>
            </a:pPr>
            <a:endParaRPr lang="en-US" sz="1400" b="0" i="0" dirty="0">
              <a:effectLst/>
              <a:latin typeface="Calibri" panose="020F0502020204030204" pitchFamily="34" charset="0"/>
            </a:endParaRPr>
          </a:p>
          <a:p>
            <a:pPr marL="0" indent="0">
              <a:buNone/>
            </a:pPr>
            <a:r>
              <a:rPr lang="en-US" sz="3600" b="0" i="0" dirty="0">
                <a:effectLst/>
                <a:latin typeface="Calibri" panose="020F0502020204030204" pitchFamily="34" charset="0"/>
              </a:rPr>
              <a:t>In this session we will present a systematic method for testing the accessibility of EPUB reading systems and share the results of our tests. In the process, attendees will learn which EPUB reading systems currently offer the best reading experience for learners.</a:t>
            </a:r>
            <a:endParaRPr lang="en-GB" sz="4800" dirty="0"/>
          </a:p>
        </p:txBody>
      </p:sp>
      <p:pic>
        <p:nvPicPr>
          <p:cNvPr id="4" name="Picture 3" descr="Icon for overview">
            <a:extLst>
              <a:ext uri="{FF2B5EF4-FFF2-40B4-BE49-F238E27FC236}">
                <a16:creationId xmlns:a16="http://schemas.microsoft.com/office/drawing/2014/main" id="{C565494F-5FFC-43CD-9726-8C74C3510F2A}"/>
              </a:ext>
            </a:extLst>
          </p:cNvPr>
          <p:cNvPicPr>
            <a:picLocks/>
          </p:cNvPicPr>
          <p:nvPr/>
        </p:nvPicPr>
        <p:blipFill>
          <a:blip r:embed="rId2"/>
          <a:stretch>
            <a:fillRect/>
          </a:stretch>
        </p:blipFill>
        <p:spPr>
          <a:xfrm>
            <a:off x="9875520" y="-143123"/>
            <a:ext cx="2239286" cy="2239286"/>
          </a:xfrm>
          <a:prstGeom prst="rect">
            <a:avLst/>
          </a:prstGeom>
        </p:spPr>
      </p:pic>
      <p:sp>
        <p:nvSpPr>
          <p:cNvPr id="2" name="Title 1">
            <a:extLst>
              <a:ext uri="{FF2B5EF4-FFF2-40B4-BE49-F238E27FC236}">
                <a16:creationId xmlns:a16="http://schemas.microsoft.com/office/drawing/2014/main" id="{7746E8A7-BF25-4DBC-A7BD-5B4D815228FE}"/>
              </a:ext>
            </a:extLst>
          </p:cNvPr>
          <p:cNvSpPr>
            <a:spLocks noGrp="1"/>
          </p:cNvSpPr>
          <p:nvPr>
            <p:ph type="title"/>
          </p:nvPr>
        </p:nvSpPr>
        <p:spPr/>
        <p:txBody>
          <a:bodyPr/>
          <a:lstStyle/>
          <a:p>
            <a:r>
              <a:rPr lang="en-GB" dirty="0"/>
              <a:t>Overview	</a:t>
            </a:r>
          </a:p>
        </p:txBody>
      </p:sp>
    </p:spTree>
    <p:extLst>
      <p:ext uri="{BB962C8B-B14F-4D97-AF65-F5344CB8AC3E}">
        <p14:creationId xmlns:p14="http://schemas.microsoft.com/office/powerpoint/2010/main" val="2870143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9EB78-2E7D-4B2E-A2E0-22C60C9D81B6}"/>
              </a:ext>
            </a:extLst>
          </p:cNvPr>
          <p:cNvSpPr>
            <a:spLocks noGrp="1"/>
          </p:cNvSpPr>
          <p:nvPr>
            <p:ph type="title"/>
          </p:nvPr>
        </p:nvSpPr>
        <p:spPr/>
        <p:txBody>
          <a:bodyPr/>
          <a:lstStyle/>
          <a:p>
            <a:r>
              <a:rPr lang="en-US" dirty="0" err="1"/>
              <a:t>EasyReader</a:t>
            </a:r>
            <a:r>
              <a:rPr lang="en-US" dirty="0"/>
              <a:t> for macOS – Visual Adjustments</a:t>
            </a:r>
          </a:p>
        </p:txBody>
      </p:sp>
      <p:pic>
        <p:nvPicPr>
          <p:cNvPr id="5" name="Content Placeholder 4" descr="EasyReader for macOS - Visual Adjustments menu showing Colors menu, text size, line spacing, letter spacing, etc.">
            <a:extLst>
              <a:ext uri="{FF2B5EF4-FFF2-40B4-BE49-F238E27FC236}">
                <a16:creationId xmlns:a16="http://schemas.microsoft.com/office/drawing/2014/main" id="{F74506CB-24B6-425A-B308-F5D812B519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2797" y="1825625"/>
            <a:ext cx="9746406" cy="4143375"/>
          </a:xfrm>
        </p:spPr>
      </p:pic>
    </p:spTree>
    <p:extLst>
      <p:ext uri="{BB962C8B-B14F-4D97-AF65-F5344CB8AC3E}">
        <p14:creationId xmlns:p14="http://schemas.microsoft.com/office/powerpoint/2010/main" val="46053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309073-EFF8-41B0-B443-473A32274B99}"/>
              </a:ext>
            </a:extLst>
          </p:cNvPr>
          <p:cNvSpPr>
            <a:spLocks noGrp="1"/>
          </p:cNvSpPr>
          <p:nvPr>
            <p:ph idx="1"/>
          </p:nvPr>
        </p:nvSpPr>
        <p:spPr/>
        <p:txBody>
          <a:bodyPr>
            <a:normAutofit/>
          </a:bodyPr>
          <a:lstStyle/>
          <a:p>
            <a:pPr marL="0" indent="0">
              <a:buNone/>
            </a:pPr>
            <a:r>
              <a:rPr lang="en-US" dirty="0"/>
              <a:t>Bookshelf</a:t>
            </a:r>
          </a:p>
          <a:p>
            <a:pPr marL="457200" lvl="1" indent="0">
              <a:buNone/>
            </a:pPr>
            <a:r>
              <a:rPr lang="en-US" dirty="0">
                <a:hlinkClick r:id="rId3"/>
              </a:rPr>
              <a:t>results with Chrome</a:t>
            </a:r>
            <a:endParaRPr lang="en-US" dirty="0"/>
          </a:p>
          <a:p>
            <a:pPr marL="0" indent="0">
              <a:buNone/>
            </a:pPr>
            <a:endParaRPr lang="en-US" sz="1800" dirty="0"/>
          </a:p>
          <a:p>
            <a:pPr marL="0" indent="0">
              <a:buNone/>
            </a:pPr>
            <a:r>
              <a:rPr lang="en-US" dirty="0" err="1"/>
              <a:t>RedShelf</a:t>
            </a:r>
            <a:endParaRPr lang="en-US" dirty="0"/>
          </a:p>
          <a:p>
            <a:pPr marL="457200" lvl="1" indent="0">
              <a:buNone/>
            </a:pPr>
            <a:r>
              <a:rPr lang="en-US" dirty="0">
                <a:hlinkClick r:id="rId4"/>
              </a:rPr>
              <a:t>results with Chrome</a:t>
            </a:r>
            <a:endParaRPr lang="en-US" dirty="0"/>
          </a:p>
          <a:p>
            <a:pPr marL="0" indent="0">
              <a:buNone/>
            </a:pPr>
            <a:endParaRPr lang="en-US" sz="1800" dirty="0"/>
          </a:p>
          <a:p>
            <a:pPr marL="0" indent="0">
              <a:buNone/>
            </a:pPr>
            <a:r>
              <a:rPr lang="en-US" dirty="0" err="1"/>
              <a:t>Texthelp</a:t>
            </a:r>
            <a:r>
              <a:rPr lang="en-US" dirty="0"/>
              <a:t> EPUB reader</a:t>
            </a:r>
          </a:p>
          <a:p>
            <a:pPr marL="457200" lvl="1" indent="0">
              <a:buNone/>
            </a:pPr>
            <a:r>
              <a:rPr lang="en-US" dirty="0">
                <a:hlinkClick r:id="rId5"/>
              </a:rPr>
              <a:t>results with Edge</a:t>
            </a:r>
            <a:endParaRPr lang="en-US" dirty="0"/>
          </a:p>
        </p:txBody>
      </p:sp>
      <p:sp>
        <p:nvSpPr>
          <p:cNvPr id="2" name="Title 1">
            <a:extLst>
              <a:ext uri="{FF2B5EF4-FFF2-40B4-BE49-F238E27FC236}">
                <a16:creationId xmlns:a16="http://schemas.microsoft.com/office/drawing/2014/main" id="{BB049525-B6ED-4395-A9DF-0ACA57C23E1B}"/>
              </a:ext>
            </a:extLst>
          </p:cNvPr>
          <p:cNvSpPr>
            <a:spLocks noGrp="1"/>
          </p:cNvSpPr>
          <p:nvPr>
            <p:ph type="title"/>
          </p:nvPr>
        </p:nvSpPr>
        <p:spPr/>
        <p:txBody>
          <a:bodyPr/>
          <a:lstStyle/>
          <a:p>
            <a:r>
              <a:rPr lang="en-US" dirty="0"/>
              <a:t>Students with LD</a:t>
            </a:r>
            <a:endParaRPr lang="en-GB" dirty="0"/>
          </a:p>
        </p:txBody>
      </p:sp>
      <p:pic>
        <p:nvPicPr>
          <p:cNvPr id="12" name="Picture 4" descr="RedShelf Logo">
            <a:extLst>
              <a:ext uri="{FF2B5EF4-FFF2-40B4-BE49-F238E27FC236}">
                <a16:creationId xmlns:a16="http://schemas.microsoft.com/office/drawing/2014/main" id="{9C8AEA3B-EF39-44C6-8B28-F5434CA19D61}"/>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907947" y="2854694"/>
            <a:ext cx="1558124" cy="15581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Vital Source Bookshelf App icon">
            <a:extLst>
              <a:ext uri="{FF2B5EF4-FFF2-40B4-BE49-F238E27FC236}">
                <a16:creationId xmlns:a16="http://schemas.microsoft.com/office/drawing/2014/main" id="{884BD3CC-59A4-4D36-BC84-370A044CC632}"/>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5556" b="95556" l="3889" r="93889">
                        <a14:foregroundMark x1="3889" y1="6111" x2="91667" y2="86667"/>
                        <a14:foregroundMark x1="12778" y1="33889" x2="17778" y2="75556"/>
                        <a14:foregroundMark x1="17778" y1="75556" x2="61667" y2="82222"/>
                        <a14:foregroundMark x1="61667" y1="82222" x2="82778" y2="43889"/>
                        <a14:foregroundMark x1="82778" y1="43889" x2="83333" y2="35556"/>
                        <a14:foregroundMark x1="7778" y1="61111" x2="39444" y2="91111"/>
                        <a14:foregroundMark x1="39444" y1="91111" x2="70556" y2="90000"/>
                        <a14:foregroundMark x1="21111" y1="38889" x2="22778" y2="63889"/>
                        <a14:foregroundMark x1="7222" y1="35556" x2="10000" y2="58333"/>
                        <a14:foregroundMark x1="10000" y1="72222" x2="15000" y2="88333"/>
                        <a14:foregroundMark x1="9444" y1="88333" x2="34444" y2="89444"/>
                        <a14:foregroundMark x1="12222" y1="93889" x2="40556" y2="93889"/>
                        <a14:foregroundMark x1="6111" y1="95556" x2="4444" y2="95556"/>
                        <a14:foregroundMark x1="13333" y1="36111" x2="48889" y2="10556"/>
                        <a14:foregroundMark x1="48889" y1="10556" x2="90000" y2="20000"/>
                        <a14:foregroundMark x1="90000" y1="20000" x2="93333" y2="63889"/>
                        <a14:foregroundMark x1="93333" y1="63889" x2="60556" y2="90000"/>
                        <a14:foregroundMark x1="60556" y1="90000" x2="60556" y2="90000"/>
                        <a14:foregroundMark x1="82778" y1="8889" x2="93889" y2="9444"/>
                        <a14:foregroundMark x1="21111" y1="10556" x2="75000" y2="6667"/>
                        <a14:foregroundMark x1="46111" y1="31667" x2="48889" y2="47778"/>
                      </a14:backgroundRemoval>
                    </a14:imgEffect>
                  </a14:imgLayer>
                </a14:imgProps>
              </a:ext>
              <a:ext uri="{28A0092B-C50C-407E-A947-70E740481C1C}">
                <a14:useLocalDpi xmlns:a14="http://schemas.microsoft.com/office/drawing/2010/main" val="0"/>
              </a:ext>
            </a:extLst>
          </a:blip>
          <a:srcRect/>
          <a:stretch>
            <a:fillRect/>
          </a:stretch>
        </p:blipFill>
        <p:spPr bwMode="auto">
          <a:xfrm>
            <a:off x="8109495" y="1825625"/>
            <a:ext cx="1155028" cy="11550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9F016CCD-6B23-40CE-A9BC-60FE6D6C24F3}"/>
              </a:ext>
            </a:extLst>
          </p:cNvPr>
          <p:cNvSpPr/>
          <p:nvPr/>
        </p:nvSpPr>
        <p:spPr>
          <a:xfrm>
            <a:off x="8109495" y="4412818"/>
            <a:ext cx="1203960" cy="1267094"/>
          </a:xfrm>
          <a:prstGeom prst="roundRect">
            <a:avLst/>
          </a:prstGeom>
          <a:blipFill dpi="0" rotWithShape="1">
            <a:blip r:embed="rId10">
              <a:extLst>
                <a:ext uri="{28A0092B-C50C-407E-A947-70E740481C1C}">
                  <a14:useLocalDpi xmlns:a14="http://schemas.microsoft.com/office/drawing/2010/main" val="0"/>
                </a:ext>
              </a:extLst>
            </a:blip>
            <a:srcRect/>
            <a:stretch>
              <a:fillRect/>
            </a:stretch>
          </a:blip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65472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C4373-C5AE-4E98-A864-2A531E857C26}"/>
              </a:ext>
            </a:extLst>
          </p:cNvPr>
          <p:cNvSpPr>
            <a:spLocks noGrp="1"/>
          </p:cNvSpPr>
          <p:nvPr>
            <p:ph type="title"/>
          </p:nvPr>
        </p:nvSpPr>
        <p:spPr/>
        <p:txBody>
          <a:bodyPr/>
          <a:lstStyle/>
          <a:p>
            <a:r>
              <a:rPr lang="en-US" dirty="0"/>
              <a:t>Bookshelf Online – Highlighting and Notes</a:t>
            </a:r>
          </a:p>
        </p:txBody>
      </p:sp>
      <p:pic>
        <p:nvPicPr>
          <p:cNvPr id="5" name="Content Placeholder 4" descr="Bookshelf Online - Notebook panel view.">
            <a:extLst>
              <a:ext uri="{FF2B5EF4-FFF2-40B4-BE49-F238E27FC236}">
                <a16:creationId xmlns:a16="http://schemas.microsoft.com/office/drawing/2014/main" id="{CA0EA454-5343-4BB1-B31D-B03C455609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61342"/>
            <a:ext cx="10515600" cy="3871941"/>
          </a:xfrm>
        </p:spPr>
      </p:pic>
    </p:spTree>
    <p:extLst>
      <p:ext uri="{BB962C8B-B14F-4D97-AF65-F5344CB8AC3E}">
        <p14:creationId xmlns:p14="http://schemas.microsoft.com/office/powerpoint/2010/main" val="1572982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BB251-8CCB-4F9E-8E41-270D91527CB7}"/>
              </a:ext>
            </a:extLst>
          </p:cNvPr>
          <p:cNvSpPr>
            <a:spLocks noGrp="1"/>
          </p:cNvSpPr>
          <p:nvPr>
            <p:ph type="title"/>
          </p:nvPr>
        </p:nvSpPr>
        <p:spPr/>
        <p:txBody>
          <a:bodyPr/>
          <a:lstStyle/>
          <a:p>
            <a:r>
              <a:rPr lang="en-US" dirty="0" err="1"/>
              <a:t>RedShelf</a:t>
            </a:r>
            <a:r>
              <a:rPr lang="en-US" dirty="0"/>
              <a:t> – Highlighting and Notes</a:t>
            </a:r>
          </a:p>
        </p:txBody>
      </p:sp>
      <p:pic>
        <p:nvPicPr>
          <p:cNvPr id="9" name="Content Placeholder 8" descr="RedShelf - Highlighting and Notes pop up menu.">
            <a:extLst>
              <a:ext uri="{FF2B5EF4-FFF2-40B4-BE49-F238E27FC236}">
                <a16:creationId xmlns:a16="http://schemas.microsoft.com/office/drawing/2014/main" id="{32AC77C2-3E69-4389-B790-45E81F990E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787" y="1959428"/>
            <a:ext cx="11974298" cy="2827176"/>
          </a:xfrm>
        </p:spPr>
      </p:pic>
    </p:spTree>
    <p:extLst>
      <p:ext uri="{BB962C8B-B14F-4D97-AF65-F5344CB8AC3E}">
        <p14:creationId xmlns:p14="http://schemas.microsoft.com/office/powerpoint/2010/main" val="266315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E755D-627D-46A6-A2FF-995A104B9836}"/>
              </a:ext>
            </a:extLst>
          </p:cNvPr>
          <p:cNvSpPr>
            <a:spLocks noGrp="1"/>
          </p:cNvSpPr>
          <p:nvPr>
            <p:ph type="title"/>
          </p:nvPr>
        </p:nvSpPr>
        <p:spPr/>
        <p:txBody>
          <a:bodyPr/>
          <a:lstStyle/>
          <a:p>
            <a:r>
              <a:rPr lang="en-US" dirty="0" err="1"/>
              <a:t>TextHelp</a:t>
            </a:r>
            <a:r>
              <a:rPr lang="en-US" dirty="0"/>
              <a:t> EPUB Reader – Read Aloud </a:t>
            </a:r>
          </a:p>
        </p:txBody>
      </p:sp>
      <p:pic>
        <p:nvPicPr>
          <p:cNvPr id="5" name="Content Placeholder 4" descr="TexHelp EPUB Reader - Read Aloud.">
            <a:extLst>
              <a:ext uri="{FF2B5EF4-FFF2-40B4-BE49-F238E27FC236}">
                <a16:creationId xmlns:a16="http://schemas.microsoft.com/office/drawing/2014/main" id="{E932CC4E-029C-4975-9E95-52A87FBF30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05346"/>
            <a:ext cx="10515600" cy="3983932"/>
          </a:xfrm>
        </p:spPr>
      </p:pic>
    </p:spTree>
    <p:extLst>
      <p:ext uri="{BB962C8B-B14F-4D97-AF65-F5344CB8AC3E}">
        <p14:creationId xmlns:p14="http://schemas.microsoft.com/office/powerpoint/2010/main" val="693622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99D556-9C50-4A5F-9C5E-DA483497D192}"/>
              </a:ext>
            </a:extLst>
          </p:cNvPr>
          <p:cNvPicPr>
            <a:picLocks noChangeAspect="1"/>
          </p:cNvPicPr>
          <p:nvPr/>
        </p:nvPicPr>
        <p:blipFill>
          <a:blip r:embed="rId2"/>
          <a:stretch>
            <a:fillRect/>
          </a:stretch>
        </p:blipFill>
        <p:spPr>
          <a:xfrm>
            <a:off x="9329968" y="4238759"/>
            <a:ext cx="1142336" cy="1155028"/>
          </a:xfrm>
          <a:prstGeom prst="rect">
            <a:avLst/>
          </a:prstGeom>
        </p:spPr>
      </p:pic>
      <p:pic>
        <p:nvPicPr>
          <p:cNvPr id="1028" name="Picture 4" descr="RedShelf Logo">
            <a:extLst>
              <a:ext uri="{FF2B5EF4-FFF2-40B4-BE49-F238E27FC236}">
                <a16:creationId xmlns:a16="http://schemas.microsoft.com/office/drawing/2014/main" id="{75ABBAF3-2A0F-4393-A8DE-08A319188D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9968" y="2915998"/>
            <a:ext cx="1142336" cy="114233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Vital Source Bookshelf App icon">
            <a:extLst>
              <a:ext uri="{FF2B5EF4-FFF2-40B4-BE49-F238E27FC236}">
                <a16:creationId xmlns:a16="http://schemas.microsoft.com/office/drawing/2014/main" id="{DCD88261-C1DC-4A5E-A220-5272969F28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7276" y="1580545"/>
            <a:ext cx="1155028" cy="115502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1309073-EFF8-41B0-B443-473A32274B99}"/>
              </a:ext>
            </a:extLst>
          </p:cNvPr>
          <p:cNvSpPr>
            <a:spLocks noGrp="1"/>
          </p:cNvSpPr>
          <p:nvPr>
            <p:ph idx="1"/>
          </p:nvPr>
        </p:nvSpPr>
        <p:spPr>
          <a:xfrm>
            <a:off x="838200" y="1825625"/>
            <a:ext cx="8300292" cy="4142674"/>
          </a:xfrm>
        </p:spPr>
        <p:txBody>
          <a:bodyPr>
            <a:normAutofit/>
          </a:bodyPr>
          <a:lstStyle/>
          <a:p>
            <a:pPr marL="0" indent="0">
              <a:buNone/>
            </a:pPr>
            <a:r>
              <a:rPr lang="en-US" dirty="0"/>
              <a:t>Bookshelf on macOS with Voiceover</a:t>
            </a:r>
          </a:p>
          <a:p>
            <a:pPr marL="0" indent="0">
              <a:buNone/>
            </a:pPr>
            <a:r>
              <a:rPr lang="en-US" dirty="0"/>
              <a:t>Bookshelf Online via Firefox or Chrome on Windows using NVDA</a:t>
            </a:r>
          </a:p>
          <a:p>
            <a:pPr marL="0" indent="0">
              <a:buNone/>
            </a:pPr>
            <a:r>
              <a:rPr lang="en-US" dirty="0" err="1"/>
              <a:t>RedShelf</a:t>
            </a:r>
            <a:r>
              <a:rPr lang="en-US" dirty="0"/>
              <a:t> via Firefox on Windows with JAWS or NVDA</a:t>
            </a:r>
          </a:p>
          <a:p>
            <a:pPr marL="0" indent="0">
              <a:buNone/>
            </a:pPr>
            <a:r>
              <a:rPr lang="en-US" dirty="0"/>
              <a:t>Thorium Reader on Windows with NVDA</a:t>
            </a:r>
          </a:p>
        </p:txBody>
      </p:sp>
      <p:sp>
        <p:nvSpPr>
          <p:cNvPr id="2" name="Title 1">
            <a:extLst>
              <a:ext uri="{FF2B5EF4-FFF2-40B4-BE49-F238E27FC236}">
                <a16:creationId xmlns:a16="http://schemas.microsoft.com/office/drawing/2014/main" id="{BB049525-B6ED-4395-A9DF-0ACA57C23E1B}"/>
              </a:ext>
            </a:extLst>
          </p:cNvPr>
          <p:cNvSpPr>
            <a:spLocks noGrp="1"/>
          </p:cNvSpPr>
          <p:nvPr>
            <p:ph type="title"/>
          </p:nvPr>
        </p:nvSpPr>
        <p:spPr/>
        <p:txBody>
          <a:bodyPr/>
          <a:lstStyle/>
          <a:p>
            <a:r>
              <a:rPr lang="en-US" dirty="0"/>
              <a:t>STEM student</a:t>
            </a:r>
            <a:endParaRPr lang="en-GB" dirty="0"/>
          </a:p>
        </p:txBody>
      </p:sp>
    </p:spTree>
    <p:extLst>
      <p:ext uri="{BB962C8B-B14F-4D97-AF65-F5344CB8AC3E}">
        <p14:creationId xmlns:p14="http://schemas.microsoft.com/office/powerpoint/2010/main" val="2968840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8DDFB-F88A-429E-B790-EB5134659A8F}"/>
              </a:ext>
            </a:extLst>
          </p:cNvPr>
          <p:cNvSpPr>
            <a:spLocks noGrp="1"/>
          </p:cNvSpPr>
          <p:nvPr>
            <p:ph type="title"/>
          </p:nvPr>
        </p:nvSpPr>
        <p:spPr/>
        <p:txBody>
          <a:bodyPr/>
          <a:lstStyle/>
          <a:p>
            <a:r>
              <a:rPr lang="en-GB" dirty="0"/>
              <a:t>What next?</a:t>
            </a:r>
          </a:p>
        </p:txBody>
      </p:sp>
      <p:sp>
        <p:nvSpPr>
          <p:cNvPr id="3" name="Content Placeholder 2">
            <a:extLst>
              <a:ext uri="{FF2B5EF4-FFF2-40B4-BE49-F238E27FC236}">
                <a16:creationId xmlns:a16="http://schemas.microsoft.com/office/drawing/2014/main" id="{62AE6E7B-36A4-4256-A2A2-5DCEAEE5F269}"/>
              </a:ext>
            </a:extLst>
          </p:cNvPr>
          <p:cNvSpPr>
            <a:spLocks noGrp="1"/>
          </p:cNvSpPr>
          <p:nvPr>
            <p:ph idx="1"/>
          </p:nvPr>
        </p:nvSpPr>
        <p:spPr/>
        <p:txBody>
          <a:bodyPr/>
          <a:lstStyle/>
          <a:p>
            <a:pPr marL="0" indent="0">
              <a:buNone/>
            </a:pPr>
            <a:r>
              <a:rPr lang="en-GB" dirty="0"/>
              <a:t>For top line results visit the </a:t>
            </a:r>
            <a:r>
              <a:rPr lang="en-GB" dirty="0">
                <a:hlinkClick r:id="rId2"/>
              </a:rPr>
              <a:t>Reading system round up</a:t>
            </a:r>
            <a:endParaRPr lang="en-GB" dirty="0"/>
          </a:p>
          <a:p>
            <a:pPr marL="0" indent="0">
              <a:buNone/>
            </a:pPr>
            <a:r>
              <a:rPr lang="en-GB" dirty="0"/>
              <a:t>For detailed results visit the shiny new </a:t>
            </a:r>
            <a:r>
              <a:rPr lang="en-GB" dirty="0">
                <a:hlinkClick r:id="rId3"/>
              </a:rPr>
              <a:t>EPUB test grid</a:t>
            </a:r>
            <a:endParaRPr lang="en-GB" dirty="0"/>
          </a:p>
          <a:p>
            <a:pPr marL="0" indent="0">
              <a:buNone/>
            </a:pPr>
            <a:r>
              <a:rPr lang="en-GB" dirty="0"/>
              <a:t>To share and learn join the </a:t>
            </a:r>
            <a:r>
              <a:rPr lang="en-GB" dirty="0">
                <a:hlinkClick r:id="rId4"/>
              </a:rPr>
              <a:t>EPUB in Higher Ed</a:t>
            </a:r>
            <a:r>
              <a:rPr lang="en-GB" dirty="0"/>
              <a:t> working group</a:t>
            </a:r>
          </a:p>
          <a:p>
            <a:pPr marL="0" indent="0">
              <a:buNone/>
            </a:pPr>
            <a:r>
              <a:rPr lang="en-GB" dirty="0"/>
              <a:t>Roll up your sleeves in the </a:t>
            </a:r>
            <a:r>
              <a:rPr lang="en-GB" dirty="0">
                <a:hlinkClick r:id="rId5"/>
              </a:rPr>
              <a:t>reading system testing </a:t>
            </a:r>
            <a:r>
              <a:rPr lang="en-GB" dirty="0"/>
              <a:t>group</a:t>
            </a:r>
          </a:p>
          <a:p>
            <a:pPr marL="0" indent="0">
              <a:buNone/>
            </a:pPr>
            <a:r>
              <a:rPr lang="en-GB" dirty="0"/>
              <a:t>Advocate with app developers for improvements that you value</a:t>
            </a:r>
          </a:p>
          <a:p>
            <a:pPr marL="0" indent="0">
              <a:buNone/>
            </a:pPr>
            <a:r>
              <a:rPr lang="en-GB" dirty="0"/>
              <a:t>Find </a:t>
            </a:r>
            <a:r>
              <a:rPr lang="en-GB" dirty="0">
                <a:hlinkClick r:id="rId6"/>
              </a:rPr>
              <a:t>getting started </a:t>
            </a:r>
            <a:r>
              <a:rPr lang="en-GB" dirty="0"/>
              <a:t>guides and videos at daisy.org</a:t>
            </a:r>
          </a:p>
        </p:txBody>
      </p:sp>
      <p:pic>
        <p:nvPicPr>
          <p:cNvPr id="4" name="Picture 3" descr="Icon of a figure ascending some stairs">
            <a:extLst>
              <a:ext uri="{FF2B5EF4-FFF2-40B4-BE49-F238E27FC236}">
                <a16:creationId xmlns:a16="http://schemas.microsoft.com/office/drawing/2014/main" id="{16588818-12E5-4D77-B666-80B71A576BBF}"/>
              </a:ext>
            </a:extLst>
          </p:cNvPr>
          <p:cNvPicPr>
            <a:picLocks/>
          </p:cNvPicPr>
          <p:nvPr/>
        </p:nvPicPr>
        <p:blipFill>
          <a:blip r:embed="rId7"/>
          <a:stretch>
            <a:fillRect/>
          </a:stretch>
        </p:blipFill>
        <p:spPr>
          <a:xfrm>
            <a:off x="9121140" y="-129540"/>
            <a:ext cx="2872740" cy="2872740"/>
          </a:xfrm>
          <a:prstGeom prst="rect">
            <a:avLst/>
          </a:prstGeom>
        </p:spPr>
      </p:pic>
    </p:spTree>
    <p:extLst>
      <p:ext uri="{BB962C8B-B14F-4D97-AF65-F5344CB8AC3E}">
        <p14:creationId xmlns:p14="http://schemas.microsoft.com/office/powerpoint/2010/main" val="3811755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309073-EFF8-41B0-B443-473A32274B99}"/>
              </a:ext>
            </a:extLst>
          </p:cNvPr>
          <p:cNvSpPr>
            <a:spLocks noGrp="1"/>
          </p:cNvSpPr>
          <p:nvPr>
            <p:ph idx="1"/>
          </p:nvPr>
        </p:nvSpPr>
        <p:spPr/>
        <p:txBody>
          <a:bodyPr/>
          <a:lstStyle/>
          <a:p>
            <a:pPr marL="0" indent="0">
              <a:buNone/>
            </a:pPr>
            <a:r>
              <a:rPr lang="en-GB" dirty="0"/>
              <a:t>What devices are learners with print disabilities using?</a:t>
            </a:r>
          </a:p>
          <a:p>
            <a:r>
              <a:rPr lang="en-GB" dirty="0"/>
              <a:t>iPhone / iPad</a:t>
            </a:r>
          </a:p>
          <a:p>
            <a:r>
              <a:rPr lang="en-GB" dirty="0"/>
              <a:t>Android phone / tablet</a:t>
            </a:r>
          </a:p>
          <a:p>
            <a:r>
              <a:rPr lang="en-GB" dirty="0" err="1"/>
              <a:t>Macbook</a:t>
            </a:r>
            <a:endParaRPr lang="en-GB" dirty="0"/>
          </a:p>
          <a:p>
            <a:r>
              <a:rPr lang="en-GB" dirty="0"/>
              <a:t>Windows PC</a:t>
            </a:r>
          </a:p>
          <a:p>
            <a:r>
              <a:rPr lang="en-GB" dirty="0"/>
              <a:t>Chromebook</a:t>
            </a:r>
          </a:p>
          <a:p>
            <a:r>
              <a:rPr lang="en-GB" dirty="0"/>
              <a:t>Other</a:t>
            </a:r>
          </a:p>
          <a:p>
            <a:pPr marL="0" indent="0">
              <a:buNone/>
            </a:pPr>
            <a:r>
              <a:rPr lang="en-GB" dirty="0"/>
              <a:t>Is it possible to check all that apply?</a:t>
            </a:r>
          </a:p>
        </p:txBody>
      </p:sp>
      <p:pic>
        <p:nvPicPr>
          <p:cNvPr id="4" name="Picture 3" descr="Icon for poll">
            <a:extLst>
              <a:ext uri="{FF2B5EF4-FFF2-40B4-BE49-F238E27FC236}">
                <a16:creationId xmlns:a16="http://schemas.microsoft.com/office/drawing/2014/main" id="{DF6F81E3-8961-4FD6-9F1D-C441C65734F4}"/>
              </a:ext>
            </a:extLst>
          </p:cNvPr>
          <p:cNvPicPr>
            <a:picLocks/>
          </p:cNvPicPr>
          <p:nvPr/>
        </p:nvPicPr>
        <p:blipFill>
          <a:blip r:embed="rId2"/>
          <a:stretch>
            <a:fillRect/>
          </a:stretch>
        </p:blipFill>
        <p:spPr>
          <a:xfrm>
            <a:off x="9115508" y="2321781"/>
            <a:ext cx="2959542" cy="2959542"/>
          </a:xfrm>
          <a:prstGeom prst="rect">
            <a:avLst/>
          </a:prstGeom>
        </p:spPr>
      </p:pic>
      <p:sp>
        <p:nvSpPr>
          <p:cNvPr id="2" name="Title 1">
            <a:extLst>
              <a:ext uri="{FF2B5EF4-FFF2-40B4-BE49-F238E27FC236}">
                <a16:creationId xmlns:a16="http://schemas.microsoft.com/office/drawing/2014/main" id="{BB049525-B6ED-4395-A9DF-0ACA57C23E1B}"/>
              </a:ext>
            </a:extLst>
          </p:cNvPr>
          <p:cNvSpPr>
            <a:spLocks noGrp="1"/>
          </p:cNvSpPr>
          <p:nvPr>
            <p:ph type="title"/>
          </p:nvPr>
        </p:nvSpPr>
        <p:spPr/>
        <p:txBody>
          <a:bodyPr/>
          <a:lstStyle/>
          <a:p>
            <a:r>
              <a:rPr lang="en-US" dirty="0"/>
              <a:t>Quick poll</a:t>
            </a:r>
            <a:endParaRPr lang="en-GB" dirty="0"/>
          </a:p>
        </p:txBody>
      </p:sp>
    </p:spTree>
    <p:extLst>
      <p:ext uri="{BB962C8B-B14F-4D97-AF65-F5344CB8AC3E}">
        <p14:creationId xmlns:p14="http://schemas.microsoft.com/office/powerpoint/2010/main" val="251068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309073-EFF8-41B0-B443-473A32274B99}"/>
              </a:ext>
            </a:extLst>
          </p:cNvPr>
          <p:cNvSpPr>
            <a:spLocks noGrp="1"/>
          </p:cNvSpPr>
          <p:nvPr>
            <p:ph idx="1"/>
          </p:nvPr>
        </p:nvSpPr>
        <p:spPr>
          <a:xfrm>
            <a:off x="838200" y="1966677"/>
            <a:ext cx="10515600" cy="4001622"/>
          </a:xfrm>
        </p:spPr>
        <p:txBody>
          <a:bodyPr/>
          <a:lstStyle/>
          <a:p>
            <a:r>
              <a:rPr lang="en-GB" dirty="0"/>
              <a:t>Standardized test files</a:t>
            </a:r>
          </a:p>
          <a:p>
            <a:r>
              <a:rPr lang="en-GB" dirty="0"/>
              <a:t>Specific tests based on what users say are the most important criteria</a:t>
            </a:r>
          </a:p>
          <a:p>
            <a:r>
              <a:rPr lang="en-GB" dirty="0"/>
              <a:t>Evaluator determines ‘pass’ or ‘fail’, and adds useful notes</a:t>
            </a:r>
          </a:p>
          <a:p>
            <a:r>
              <a:rPr lang="en-GB" dirty="0"/>
              <a:t>Developer has the chance to review (and fix issues!)</a:t>
            </a:r>
          </a:p>
          <a:p>
            <a:r>
              <a:rPr lang="en-GB" dirty="0"/>
              <a:t>Anyone can repeat the tests</a:t>
            </a:r>
          </a:p>
          <a:p>
            <a:r>
              <a:rPr lang="en-GB" dirty="0"/>
              <a:t>Test results are published [show the grid]</a:t>
            </a:r>
          </a:p>
          <a:p>
            <a:endParaRPr lang="en-GB" dirty="0"/>
          </a:p>
        </p:txBody>
      </p:sp>
      <p:pic>
        <p:nvPicPr>
          <p:cNvPr id="4" name="Picture 3" descr="Icon for methodology">
            <a:extLst>
              <a:ext uri="{FF2B5EF4-FFF2-40B4-BE49-F238E27FC236}">
                <a16:creationId xmlns:a16="http://schemas.microsoft.com/office/drawing/2014/main" id="{8C5DF1E4-CF0D-4CF5-BD4A-7C14929306A3}"/>
              </a:ext>
            </a:extLst>
          </p:cNvPr>
          <p:cNvPicPr>
            <a:picLocks/>
          </p:cNvPicPr>
          <p:nvPr/>
        </p:nvPicPr>
        <p:blipFill>
          <a:blip r:embed="rId2"/>
          <a:stretch>
            <a:fillRect/>
          </a:stretch>
        </p:blipFill>
        <p:spPr>
          <a:xfrm>
            <a:off x="9766852" y="89136"/>
            <a:ext cx="2234316" cy="2234316"/>
          </a:xfrm>
          <a:prstGeom prst="rect">
            <a:avLst/>
          </a:prstGeom>
        </p:spPr>
      </p:pic>
      <p:sp>
        <p:nvSpPr>
          <p:cNvPr id="2" name="Title 1">
            <a:extLst>
              <a:ext uri="{FF2B5EF4-FFF2-40B4-BE49-F238E27FC236}">
                <a16:creationId xmlns:a16="http://schemas.microsoft.com/office/drawing/2014/main" id="{BB049525-B6ED-4395-A9DF-0ACA57C23E1B}"/>
              </a:ext>
            </a:extLst>
          </p:cNvPr>
          <p:cNvSpPr>
            <a:spLocks noGrp="1"/>
          </p:cNvSpPr>
          <p:nvPr>
            <p:ph type="title"/>
          </p:nvPr>
        </p:nvSpPr>
        <p:spPr/>
        <p:txBody>
          <a:bodyPr/>
          <a:lstStyle/>
          <a:p>
            <a:r>
              <a:rPr lang="en-US" dirty="0"/>
              <a:t>Methodology</a:t>
            </a:r>
            <a:endParaRPr lang="en-GB" dirty="0"/>
          </a:p>
        </p:txBody>
      </p:sp>
    </p:spTree>
    <p:extLst>
      <p:ext uri="{BB962C8B-B14F-4D97-AF65-F5344CB8AC3E}">
        <p14:creationId xmlns:p14="http://schemas.microsoft.com/office/powerpoint/2010/main" val="2498110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48CFFD-5B60-4CA2-AE3B-C1D2816D024E}"/>
              </a:ext>
            </a:extLst>
          </p:cNvPr>
          <p:cNvSpPr>
            <a:spLocks noGrp="1"/>
          </p:cNvSpPr>
          <p:nvPr>
            <p:ph idx="1"/>
          </p:nvPr>
        </p:nvSpPr>
        <p:spPr/>
        <p:txBody>
          <a:bodyPr>
            <a:normAutofit/>
          </a:bodyPr>
          <a:lstStyle/>
          <a:p>
            <a:r>
              <a:rPr lang="en-US" sz="3200" b="0" i="0" dirty="0">
                <a:effectLst/>
              </a:rPr>
              <a:t>Basic Functionality</a:t>
            </a:r>
          </a:p>
          <a:p>
            <a:r>
              <a:rPr lang="en-US" sz="3200" b="0" i="0" dirty="0">
                <a:effectLst/>
              </a:rPr>
              <a:t>Non-Visual Reading</a:t>
            </a:r>
          </a:p>
          <a:p>
            <a:r>
              <a:rPr lang="en-GB" sz="3200" dirty="0"/>
              <a:t>Visual Adjustments</a:t>
            </a:r>
          </a:p>
          <a:p>
            <a:r>
              <a:rPr lang="en-GB" sz="3200" dirty="0"/>
              <a:t>Read Aloud</a:t>
            </a:r>
          </a:p>
          <a:p>
            <a:r>
              <a:rPr lang="en-US" sz="3200" b="0" i="0" dirty="0">
                <a:effectLst/>
              </a:rPr>
              <a:t>Extended Descriptions</a:t>
            </a:r>
          </a:p>
          <a:p>
            <a:r>
              <a:rPr lang="en-US" sz="3200" b="0" i="0" dirty="0">
                <a:effectLst/>
              </a:rPr>
              <a:t>Mathematics</a:t>
            </a:r>
            <a:endParaRPr lang="en-GB" dirty="0"/>
          </a:p>
        </p:txBody>
      </p:sp>
      <p:pic>
        <p:nvPicPr>
          <p:cNvPr id="4" name="Picture 3" descr="Icon with magnifying glass">
            <a:extLst>
              <a:ext uri="{FF2B5EF4-FFF2-40B4-BE49-F238E27FC236}">
                <a16:creationId xmlns:a16="http://schemas.microsoft.com/office/drawing/2014/main" id="{98DF9DCB-FB62-4560-AF78-2ABC6B1D0C58}"/>
              </a:ext>
            </a:extLst>
          </p:cNvPr>
          <p:cNvPicPr>
            <a:picLocks/>
          </p:cNvPicPr>
          <p:nvPr/>
        </p:nvPicPr>
        <p:blipFill>
          <a:blip r:embed="rId2"/>
          <a:stretch>
            <a:fillRect/>
          </a:stretch>
        </p:blipFill>
        <p:spPr>
          <a:xfrm>
            <a:off x="8638429" y="1929351"/>
            <a:ext cx="2999298" cy="2999298"/>
          </a:xfrm>
          <a:prstGeom prst="rect">
            <a:avLst/>
          </a:prstGeom>
        </p:spPr>
      </p:pic>
      <p:sp>
        <p:nvSpPr>
          <p:cNvPr id="2" name="Title 1">
            <a:extLst>
              <a:ext uri="{FF2B5EF4-FFF2-40B4-BE49-F238E27FC236}">
                <a16:creationId xmlns:a16="http://schemas.microsoft.com/office/drawing/2014/main" id="{08B5016C-01E5-411A-952D-D83B6350F332}"/>
              </a:ext>
            </a:extLst>
          </p:cNvPr>
          <p:cNvSpPr>
            <a:spLocks noGrp="1"/>
          </p:cNvSpPr>
          <p:nvPr>
            <p:ph type="title"/>
          </p:nvPr>
        </p:nvSpPr>
        <p:spPr/>
        <p:txBody>
          <a:bodyPr/>
          <a:lstStyle/>
          <a:p>
            <a:r>
              <a:rPr lang="en-GB" dirty="0"/>
              <a:t>What do we look at?</a:t>
            </a:r>
          </a:p>
        </p:txBody>
      </p:sp>
    </p:spTree>
    <p:extLst>
      <p:ext uri="{BB962C8B-B14F-4D97-AF65-F5344CB8AC3E}">
        <p14:creationId xmlns:p14="http://schemas.microsoft.com/office/powerpoint/2010/main" val="3946085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309073-EFF8-41B0-B443-473A32274B99}"/>
              </a:ext>
            </a:extLst>
          </p:cNvPr>
          <p:cNvSpPr>
            <a:spLocks noGrp="1"/>
          </p:cNvSpPr>
          <p:nvPr>
            <p:ph idx="1"/>
          </p:nvPr>
        </p:nvSpPr>
        <p:spPr/>
        <p:txBody>
          <a:bodyPr/>
          <a:lstStyle/>
          <a:p>
            <a:r>
              <a:rPr lang="en-GB" dirty="0"/>
              <a:t>Table of contents (comment on ease of use and features)</a:t>
            </a:r>
          </a:p>
          <a:p>
            <a:r>
              <a:rPr lang="en-GB" dirty="0"/>
              <a:t>Print page navigation (go to page, what page am I on?)</a:t>
            </a:r>
          </a:p>
          <a:p>
            <a:r>
              <a:rPr lang="en-GB" dirty="0"/>
              <a:t>Search</a:t>
            </a:r>
          </a:p>
          <a:p>
            <a:r>
              <a:rPr lang="en-GB" dirty="0"/>
              <a:t>Bookmarking</a:t>
            </a:r>
          </a:p>
          <a:p>
            <a:r>
              <a:rPr lang="en-GB" dirty="0"/>
              <a:t>Other navigation (Bookshelf has figures, Thorium has landmarks etc.)</a:t>
            </a:r>
          </a:p>
          <a:p>
            <a:r>
              <a:rPr lang="en-GB" dirty="0"/>
              <a:t>Browse and select from bookshelf (find recent, search, tag)</a:t>
            </a:r>
          </a:p>
          <a:p>
            <a:pPr marL="0" indent="0">
              <a:buNone/>
            </a:pPr>
            <a:endParaRPr lang="en-GB" dirty="0"/>
          </a:p>
        </p:txBody>
      </p:sp>
      <p:pic>
        <p:nvPicPr>
          <p:cNvPr id="4" name="Picture 3" descr="Icon for navigation">
            <a:extLst>
              <a:ext uri="{FF2B5EF4-FFF2-40B4-BE49-F238E27FC236}">
                <a16:creationId xmlns:a16="http://schemas.microsoft.com/office/drawing/2014/main" id="{E8FF97B1-C6B6-4B4E-B8D6-D9052B067F5A}"/>
              </a:ext>
            </a:extLst>
          </p:cNvPr>
          <p:cNvPicPr>
            <a:picLocks/>
          </p:cNvPicPr>
          <p:nvPr/>
        </p:nvPicPr>
        <p:blipFill>
          <a:blip r:embed="rId2"/>
          <a:stretch>
            <a:fillRect/>
          </a:stretch>
        </p:blipFill>
        <p:spPr>
          <a:xfrm>
            <a:off x="9346095" y="3967700"/>
            <a:ext cx="2617636" cy="2617636"/>
          </a:xfrm>
          <a:prstGeom prst="rect">
            <a:avLst/>
          </a:prstGeom>
        </p:spPr>
      </p:pic>
      <p:sp>
        <p:nvSpPr>
          <p:cNvPr id="2" name="Title 1">
            <a:extLst>
              <a:ext uri="{FF2B5EF4-FFF2-40B4-BE49-F238E27FC236}">
                <a16:creationId xmlns:a16="http://schemas.microsoft.com/office/drawing/2014/main" id="{BB049525-B6ED-4395-A9DF-0ACA57C23E1B}"/>
              </a:ext>
            </a:extLst>
          </p:cNvPr>
          <p:cNvSpPr>
            <a:spLocks noGrp="1"/>
          </p:cNvSpPr>
          <p:nvPr>
            <p:ph type="title"/>
          </p:nvPr>
        </p:nvSpPr>
        <p:spPr/>
        <p:txBody>
          <a:bodyPr/>
          <a:lstStyle/>
          <a:p>
            <a:r>
              <a:rPr lang="en-US" dirty="0"/>
              <a:t>Navigation, structure &amp; page numbers</a:t>
            </a:r>
            <a:endParaRPr lang="en-GB" dirty="0"/>
          </a:p>
        </p:txBody>
      </p:sp>
    </p:spTree>
    <p:extLst>
      <p:ext uri="{BB962C8B-B14F-4D97-AF65-F5344CB8AC3E}">
        <p14:creationId xmlns:p14="http://schemas.microsoft.com/office/powerpoint/2010/main" val="34402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 for screen reader">
            <a:extLst>
              <a:ext uri="{FF2B5EF4-FFF2-40B4-BE49-F238E27FC236}">
                <a16:creationId xmlns:a16="http://schemas.microsoft.com/office/drawing/2014/main" id="{2C2F866F-27FA-4573-AA81-9F9D3B01AA23}"/>
              </a:ext>
            </a:extLst>
          </p:cNvPr>
          <p:cNvPicPr>
            <a:picLocks/>
          </p:cNvPicPr>
          <p:nvPr/>
        </p:nvPicPr>
        <p:blipFill>
          <a:blip r:embed="rId3"/>
          <a:stretch>
            <a:fillRect/>
          </a:stretch>
        </p:blipFill>
        <p:spPr>
          <a:xfrm>
            <a:off x="9780104" y="-243841"/>
            <a:ext cx="2565288" cy="2622606"/>
          </a:xfrm>
          <a:prstGeom prst="rect">
            <a:avLst/>
          </a:prstGeom>
        </p:spPr>
      </p:pic>
      <p:pic>
        <p:nvPicPr>
          <p:cNvPr id="5" name="Picture 4" descr="Icon square root of x">
            <a:extLst>
              <a:ext uri="{FF2B5EF4-FFF2-40B4-BE49-F238E27FC236}">
                <a16:creationId xmlns:a16="http://schemas.microsoft.com/office/drawing/2014/main" id="{7820338D-E15A-4676-BC60-F54AE1EDA8E2}"/>
              </a:ext>
            </a:extLst>
          </p:cNvPr>
          <p:cNvPicPr>
            <a:picLocks/>
          </p:cNvPicPr>
          <p:nvPr/>
        </p:nvPicPr>
        <p:blipFill>
          <a:blip r:embed="rId4"/>
          <a:stretch>
            <a:fillRect/>
          </a:stretch>
        </p:blipFill>
        <p:spPr>
          <a:xfrm>
            <a:off x="4320209" y="3544957"/>
            <a:ext cx="2744194" cy="2744194"/>
          </a:xfrm>
          <a:prstGeom prst="rect">
            <a:avLst/>
          </a:prstGeom>
        </p:spPr>
      </p:pic>
      <p:sp>
        <p:nvSpPr>
          <p:cNvPr id="3" name="Content Placeholder 2">
            <a:extLst>
              <a:ext uri="{FF2B5EF4-FFF2-40B4-BE49-F238E27FC236}">
                <a16:creationId xmlns:a16="http://schemas.microsoft.com/office/drawing/2014/main" id="{71309073-EFF8-41B0-B443-473A32274B99}"/>
              </a:ext>
            </a:extLst>
          </p:cNvPr>
          <p:cNvSpPr>
            <a:spLocks noGrp="1"/>
          </p:cNvSpPr>
          <p:nvPr>
            <p:ph idx="1"/>
          </p:nvPr>
        </p:nvSpPr>
        <p:spPr>
          <a:xfrm>
            <a:off x="838200" y="1934817"/>
            <a:ext cx="10515600" cy="4033482"/>
          </a:xfrm>
        </p:spPr>
        <p:txBody>
          <a:bodyPr/>
          <a:lstStyle/>
          <a:p>
            <a:r>
              <a:rPr lang="en-US" dirty="0"/>
              <a:t>Assessments based on results from Basic Features </a:t>
            </a:r>
            <a:br>
              <a:rPr lang="en-US" dirty="0"/>
            </a:br>
            <a:r>
              <a:rPr lang="en-US" dirty="0"/>
              <a:t>and Non-visual reading</a:t>
            </a:r>
          </a:p>
          <a:p>
            <a:r>
              <a:rPr lang="en-US" dirty="0"/>
              <a:t>Students studying STEM will also be especially interested in results from the Extended descriptions and Mathematics tests</a:t>
            </a:r>
          </a:p>
          <a:p>
            <a:endParaRPr lang="en-US" dirty="0"/>
          </a:p>
        </p:txBody>
      </p:sp>
      <p:sp>
        <p:nvSpPr>
          <p:cNvPr id="2" name="Title 1">
            <a:extLst>
              <a:ext uri="{FF2B5EF4-FFF2-40B4-BE49-F238E27FC236}">
                <a16:creationId xmlns:a16="http://schemas.microsoft.com/office/drawing/2014/main" id="{BB049525-B6ED-4395-A9DF-0ACA57C23E1B}"/>
              </a:ext>
            </a:extLst>
          </p:cNvPr>
          <p:cNvSpPr>
            <a:spLocks noGrp="1"/>
          </p:cNvSpPr>
          <p:nvPr>
            <p:ph type="title"/>
          </p:nvPr>
        </p:nvSpPr>
        <p:spPr/>
        <p:txBody>
          <a:bodyPr/>
          <a:lstStyle/>
          <a:p>
            <a:r>
              <a:rPr lang="en-US" dirty="0"/>
              <a:t>Screen reader support</a:t>
            </a:r>
            <a:endParaRPr lang="en-GB" dirty="0"/>
          </a:p>
        </p:txBody>
      </p:sp>
    </p:spTree>
    <p:extLst>
      <p:ext uri="{BB962C8B-B14F-4D97-AF65-F5344CB8AC3E}">
        <p14:creationId xmlns:p14="http://schemas.microsoft.com/office/powerpoint/2010/main" val="3698007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309073-EFF8-41B0-B443-473A32274B99}"/>
              </a:ext>
            </a:extLst>
          </p:cNvPr>
          <p:cNvSpPr>
            <a:spLocks noGrp="1"/>
          </p:cNvSpPr>
          <p:nvPr>
            <p:ph idx="1"/>
          </p:nvPr>
        </p:nvSpPr>
        <p:spPr>
          <a:xfrm>
            <a:off x="838200" y="1590261"/>
            <a:ext cx="10515600" cy="4378038"/>
          </a:xfrm>
        </p:spPr>
        <p:txBody>
          <a:bodyPr/>
          <a:lstStyle/>
          <a:p>
            <a:r>
              <a:rPr lang="en-US" dirty="0"/>
              <a:t>Text size</a:t>
            </a:r>
          </a:p>
          <a:p>
            <a:r>
              <a:rPr lang="en-US" dirty="0"/>
              <a:t>Colors</a:t>
            </a:r>
          </a:p>
          <a:p>
            <a:r>
              <a:rPr lang="en-US" dirty="0"/>
              <a:t>Brightness</a:t>
            </a:r>
          </a:p>
          <a:p>
            <a:r>
              <a:rPr lang="en-US" dirty="0"/>
              <a:t>Support for high contrast</a:t>
            </a:r>
          </a:p>
          <a:p>
            <a:r>
              <a:rPr lang="en-US" dirty="0"/>
              <a:t>Fonts</a:t>
            </a:r>
          </a:p>
          <a:p>
            <a:r>
              <a:rPr lang="en-US" dirty="0"/>
              <a:t>Enlarging images</a:t>
            </a:r>
          </a:p>
          <a:p>
            <a:r>
              <a:rPr lang="en-US" dirty="0"/>
              <a:t>Compatibility with magnification utilities</a:t>
            </a:r>
          </a:p>
          <a:p>
            <a:pPr marL="0" indent="0">
              <a:buNone/>
            </a:pPr>
            <a:r>
              <a:rPr lang="en-US" dirty="0"/>
              <a:t>Also: spacing and margins, justification</a:t>
            </a:r>
            <a:endParaRPr lang="en-GB" dirty="0"/>
          </a:p>
        </p:txBody>
      </p:sp>
      <p:pic>
        <p:nvPicPr>
          <p:cNvPr id="4" name="Picture 3" descr="Icon of an eye">
            <a:extLst>
              <a:ext uri="{FF2B5EF4-FFF2-40B4-BE49-F238E27FC236}">
                <a16:creationId xmlns:a16="http://schemas.microsoft.com/office/drawing/2014/main" id="{03437559-D50B-45A0-9B2A-2E85F10EB66E}"/>
              </a:ext>
            </a:extLst>
          </p:cNvPr>
          <p:cNvPicPr>
            <a:picLocks/>
          </p:cNvPicPr>
          <p:nvPr/>
        </p:nvPicPr>
        <p:blipFill>
          <a:blip r:embed="rId3"/>
          <a:stretch>
            <a:fillRect/>
          </a:stretch>
        </p:blipFill>
        <p:spPr>
          <a:xfrm>
            <a:off x="9020092" y="0"/>
            <a:ext cx="2776661" cy="2776661"/>
          </a:xfrm>
          <a:prstGeom prst="rect">
            <a:avLst/>
          </a:prstGeom>
        </p:spPr>
      </p:pic>
      <p:sp>
        <p:nvSpPr>
          <p:cNvPr id="2" name="Title 1">
            <a:extLst>
              <a:ext uri="{FF2B5EF4-FFF2-40B4-BE49-F238E27FC236}">
                <a16:creationId xmlns:a16="http://schemas.microsoft.com/office/drawing/2014/main" id="{BB049525-B6ED-4395-A9DF-0ACA57C23E1B}"/>
              </a:ext>
            </a:extLst>
          </p:cNvPr>
          <p:cNvSpPr>
            <a:spLocks noGrp="1"/>
          </p:cNvSpPr>
          <p:nvPr>
            <p:ph type="title"/>
          </p:nvPr>
        </p:nvSpPr>
        <p:spPr/>
        <p:txBody>
          <a:bodyPr/>
          <a:lstStyle/>
          <a:p>
            <a:r>
              <a:rPr lang="en-US" dirty="0"/>
              <a:t>Visual adjustments</a:t>
            </a:r>
            <a:endParaRPr lang="en-GB" dirty="0"/>
          </a:p>
        </p:txBody>
      </p:sp>
    </p:spTree>
    <p:extLst>
      <p:ext uri="{BB962C8B-B14F-4D97-AF65-F5344CB8AC3E}">
        <p14:creationId xmlns:p14="http://schemas.microsoft.com/office/powerpoint/2010/main" val="1630796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309073-EFF8-41B0-B443-473A32274B99}"/>
              </a:ext>
            </a:extLst>
          </p:cNvPr>
          <p:cNvSpPr>
            <a:spLocks noGrp="1"/>
          </p:cNvSpPr>
          <p:nvPr>
            <p:ph idx="1"/>
          </p:nvPr>
        </p:nvSpPr>
        <p:spPr/>
        <p:txBody>
          <a:bodyPr/>
          <a:lstStyle/>
          <a:p>
            <a:r>
              <a:rPr lang="en-US" dirty="0"/>
              <a:t>Start stop pause resume</a:t>
            </a:r>
          </a:p>
          <a:p>
            <a:r>
              <a:rPr lang="en-US" dirty="0"/>
              <a:t>Control reading position</a:t>
            </a:r>
          </a:p>
          <a:p>
            <a:r>
              <a:rPr lang="en-US" dirty="0"/>
              <a:t>Continuous reading</a:t>
            </a:r>
          </a:p>
          <a:p>
            <a:r>
              <a:rPr lang="en-US" dirty="0"/>
              <a:t>Punctuation and phrasing</a:t>
            </a:r>
          </a:p>
          <a:p>
            <a:r>
              <a:rPr lang="en-US" dirty="0"/>
              <a:t>Visual highlighting</a:t>
            </a:r>
          </a:p>
          <a:p>
            <a:r>
              <a:rPr lang="en-US" dirty="0"/>
              <a:t>Reading speed</a:t>
            </a:r>
          </a:p>
          <a:p>
            <a:pPr marL="0" indent="0">
              <a:buNone/>
            </a:pPr>
            <a:r>
              <a:rPr lang="en-US" dirty="0"/>
              <a:t>Also: change voices, language switching, correct pronunciation</a:t>
            </a:r>
          </a:p>
        </p:txBody>
      </p:sp>
      <p:pic>
        <p:nvPicPr>
          <p:cNvPr id="4" name="Picture 3">
            <a:extLst>
              <a:ext uri="{FF2B5EF4-FFF2-40B4-BE49-F238E27FC236}">
                <a16:creationId xmlns:a16="http://schemas.microsoft.com/office/drawing/2014/main" id="{1CA9DE44-92A1-4873-81E5-BA48CD9395E6}"/>
              </a:ext>
            </a:extLst>
          </p:cNvPr>
          <p:cNvPicPr>
            <a:picLocks/>
          </p:cNvPicPr>
          <p:nvPr/>
        </p:nvPicPr>
        <p:blipFill>
          <a:blip r:embed="rId3"/>
          <a:stretch>
            <a:fillRect/>
          </a:stretch>
        </p:blipFill>
        <p:spPr>
          <a:xfrm>
            <a:off x="9306365" y="365125"/>
            <a:ext cx="2307507" cy="2307507"/>
          </a:xfrm>
          <a:prstGeom prst="rect">
            <a:avLst/>
          </a:prstGeom>
        </p:spPr>
      </p:pic>
      <p:sp>
        <p:nvSpPr>
          <p:cNvPr id="2" name="Title 1">
            <a:extLst>
              <a:ext uri="{FF2B5EF4-FFF2-40B4-BE49-F238E27FC236}">
                <a16:creationId xmlns:a16="http://schemas.microsoft.com/office/drawing/2014/main" id="{BB049525-B6ED-4395-A9DF-0ACA57C23E1B}"/>
              </a:ext>
            </a:extLst>
          </p:cNvPr>
          <p:cNvSpPr>
            <a:spLocks noGrp="1"/>
          </p:cNvSpPr>
          <p:nvPr>
            <p:ph type="title"/>
          </p:nvPr>
        </p:nvSpPr>
        <p:spPr/>
        <p:txBody>
          <a:bodyPr/>
          <a:lstStyle/>
          <a:p>
            <a:r>
              <a:rPr lang="en-US" dirty="0"/>
              <a:t>Read aloud</a:t>
            </a:r>
            <a:endParaRPr lang="en-GB" dirty="0"/>
          </a:p>
        </p:txBody>
      </p:sp>
    </p:spTree>
    <p:extLst>
      <p:ext uri="{BB962C8B-B14F-4D97-AF65-F5344CB8AC3E}">
        <p14:creationId xmlns:p14="http://schemas.microsoft.com/office/powerpoint/2010/main" val="2301251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BDE9F5C-4A0D-4245-A530-B31AC9BDD662}">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12E3ADF2E9EC46AE1D62AE160ABD91" ma:contentTypeVersion="11" ma:contentTypeDescription="Create a new document." ma:contentTypeScope="" ma:versionID="161cf57d397bfc7ba619366217760192">
  <xsd:schema xmlns:xsd="http://www.w3.org/2001/XMLSchema" xmlns:xs="http://www.w3.org/2001/XMLSchema" xmlns:p="http://schemas.microsoft.com/office/2006/metadata/properties" xmlns:ns2="9dec4d84-8685-4aaf-9a98-a0694149e89e" xmlns:ns3="a40d51f4-f0d6-4f05-b688-6aaf2563ee8f" targetNamespace="http://schemas.microsoft.com/office/2006/metadata/properties" ma:root="true" ma:fieldsID="2872b2fff31527b109c9bbedee7cc5b7" ns2:_="" ns3:_="">
    <xsd:import namespace="9dec4d84-8685-4aaf-9a98-a0694149e89e"/>
    <xsd:import namespace="a40d51f4-f0d6-4f05-b688-6aaf2563ee8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ec4d84-8685-4aaf-9a98-a0694149e8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0d51f4-f0d6-4f05-b688-6aaf2563ee8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8270D3-B18B-4DCB-AF53-DD8488FB85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ec4d84-8685-4aaf-9a98-a0694149e89e"/>
    <ds:schemaRef ds:uri="a40d51f4-f0d6-4f05-b688-6aaf2563ee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6E5647-FD0D-4AA4-969D-9D82AB70D1D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F692375-7ABB-4242-805B-76ABB80B7D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626</Words>
  <Application>Microsoft Office PowerPoint</Application>
  <PresentationFormat>Widescreen</PresentationFormat>
  <Paragraphs>136</Paragraphs>
  <Slides>26</Slides>
  <Notes>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Reading Systems Face Off</vt:lpstr>
      <vt:lpstr>Overview </vt:lpstr>
      <vt:lpstr>Quick poll</vt:lpstr>
      <vt:lpstr>Methodology</vt:lpstr>
      <vt:lpstr>What do we look at?</vt:lpstr>
      <vt:lpstr>Navigation, structure &amp; page numbers</vt:lpstr>
      <vt:lpstr>Screen reader support</vt:lpstr>
      <vt:lpstr>Visual adjustments</vt:lpstr>
      <vt:lpstr>Read aloud</vt:lpstr>
      <vt:lpstr>Reading systems under the microscope</vt:lpstr>
      <vt:lpstr>And the top picks are…</vt:lpstr>
      <vt:lpstr>Blind Windows user</vt:lpstr>
      <vt:lpstr>Thorium Reader – My Books</vt:lpstr>
      <vt:lpstr>Blind mobile user</vt:lpstr>
      <vt:lpstr>Easy Reader iOS –  Manage Libraries</vt:lpstr>
      <vt:lpstr>Blind macOS user</vt:lpstr>
      <vt:lpstr>Bookshelf for macOS – Math Accessibility</vt:lpstr>
      <vt:lpstr>Low vision user</vt:lpstr>
      <vt:lpstr>RedShelf – Visual Adjustments</vt:lpstr>
      <vt:lpstr>EasyReader for macOS – Visual Adjustments</vt:lpstr>
      <vt:lpstr>Students with LD</vt:lpstr>
      <vt:lpstr>Bookshelf Online – Highlighting and Notes</vt:lpstr>
      <vt:lpstr>RedShelf – Highlighting and Notes</vt:lpstr>
      <vt:lpstr>TextHelp EPUB Reader – Read Aloud </vt:lpstr>
      <vt:lpstr>STEM student</vt:lpstr>
      <vt:lpstr>What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Systems Face Off</dc:title>
  <dc:creator>Richard Orme</dc:creator>
  <cp:lastModifiedBy>Richard Orme</cp:lastModifiedBy>
  <cp:revision>11</cp:revision>
  <dcterms:created xsi:type="dcterms:W3CDTF">2020-10-07T20:04:40Z</dcterms:created>
  <dcterms:modified xsi:type="dcterms:W3CDTF">2020-11-12T23:01:04Z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0x0101008B12E3ADF2E9EC46AE1D62AE160ABD91</vt:lpwstr>
  </property>
</Properties>
</file>