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91" r:id="rId6"/>
    <p:sldId id="292" r:id="rId7"/>
    <p:sldId id="293" r:id="rId8"/>
    <p:sldId id="268" r:id="rId9"/>
    <p:sldId id="266" r:id="rId10"/>
    <p:sldId id="264" r:id="rId11"/>
    <p:sldId id="269" r:id="rId12"/>
    <p:sldId id="257" r:id="rId13"/>
    <p:sldId id="258" r:id="rId14"/>
    <p:sldId id="259" r:id="rId15"/>
    <p:sldId id="260" r:id="rId16"/>
    <p:sldId id="265" r:id="rId17"/>
    <p:sldId id="271" r:id="rId18"/>
    <p:sldId id="277" r:id="rId19"/>
    <p:sldId id="282" r:id="rId20"/>
    <p:sldId id="273" r:id="rId21"/>
    <p:sldId id="287" r:id="rId22"/>
    <p:sldId id="276" r:id="rId23"/>
    <p:sldId id="284" r:id="rId24"/>
    <p:sldId id="274" r:id="rId25"/>
    <p:sldId id="286" r:id="rId26"/>
    <p:sldId id="285" r:id="rId27"/>
    <p:sldId id="288" r:id="rId28"/>
    <p:sldId id="289" r:id="rId29"/>
    <p:sldId id="272" r:id="rId30"/>
    <p:sldId id="280" r:id="rId31"/>
    <p:sldId id="279" r:id="rId32"/>
    <p:sldId id="281" r:id="rId33"/>
    <p:sldId id="278" r:id="rId34"/>
    <p:sldId id="27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125B3B-AA9E-4F82-9C7F-46537B3C8323}" v="94" dt="2020-11-13T19:18:46.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438AB-195A-4F4B-9077-6FBCCA5698F7}" type="datetimeFigureOut">
              <a:rPr lang="en-GB" smtClean="0"/>
              <a:t>13/11/2020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D58D4-DC8A-4004-B76E-DA593372ED39}" type="slidenum">
              <a:rPr lang="en-GB" smtClean="0"/>
              <a:t>‹#›</a:t>
            </a:fld>
            <a:endParaRPr lang="en-GB"/>
          </a:p>
        </p:txBody>
      </p:sp>
    </p:spTree>
    <p:extLst>
      <p:ext uri="{BB962C8B-B14F-4D97-AF65-F5344CB8AC3E}">
        <p14:creationId xmlns:p14="http://schemas.microsoft.com/office/powerpoint/2010/main" val="11993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George</a:t>
            </a:r>
          </a:p>
        </p:txBody>
      </p:sp>
      <p:sp>
        <p:nvSpPr>
          <p:cNvPr id="4" name="Slide Number Placeholder 3"/>
          <p:cNvSpPr>
            <a:spLocks noGrp="1"/>
          </p:cNvSpPr>
          <p:nvPr>
            <p:ph type="sldNum" sz="quarter" idx="5"/>
          </p:nvPr>
        </p:nvSpPr>
        <p:spPr/>
        <p:txBody>
          <a:bodyPr/>
          <a:lstStyle/>
          <a:p>
            <a:fld id="{12ED58D4-DC8A-4004-B76E-DA593372ED39}" type="slidenum">
              <a:rPr lang="en-GB" smtClean="0"/>
              <a:t>10</a:t>
            </a:fld>
            <a:endParaRPr lang="en-GB"/>
          </a:p>
        </p:txBody>
      </p:sp>
    </p:spTree>
    <p:extLst>
      <p:ext uri="{BB962C8B-B14F-4D97-AF65-F5344CB8AC3E}">
        <p14:creationId xmlns:p14="http://schemas.microsoft.com/office/powerpoint/2010/main" val="39965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Richard</a:t>
            </a:r>
          </a:p>
        </p:txBody>
      </p:sp>
      <p:sp>
        <p:nvSpPr>
          <p:cNvPr id="4" name="Slide Number Placeholder 3"/>
          <p:cNvSpPr>
            <a:spLocks noGrp="1"/>
          </p:cNvSpPr>
          <p:nvPr>
            <p:ph type="sldNum" sz="quarter" idx="5"/>
          </p:nvPr>
        </p:nvSpPr>
        <p:spPr/>
        <p:txBody>
          <a:bodyPr/>
          <a:lstStyle/>
          <a:p>
            <a:fld id="{12ED58D4-DC8A-4004-B76E-DA593372ED39}" type="slidenum">
              <a:rPr lang="en-GB" smtClean="0"/>
              <a:t>11</a:t>
            </a:fld>
            <a:endParaRPr lang="en-GB"/>
          </a:p>
        </p:txBody>
      </p:sp>
    </p:spTree>
    <p:extLst>
      <p:ext uri="{BB962C8B-B14F-4D97-AF65-F5344CB8AC3E}">
        <p14:creationId xmlns:p14="http://schemas.microsoft.com/office/powerpoint/2010/main" val="68172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Joseph</a:t>
            </a:r>
          </a:p>
          <a:p>
            <a:endParaRPr lang="en-GB"/>
          </a:p>
        </p:txBody>
      </p:sp>
      <p:sp>
        <p:nvSpPr>
          <p:cNvPr id="4" name="Slide Number Placeholder 3"/>
          <p:cNvSpPr>
            <a:spLocks noGrp="1"/>
          </p:cNvSpPr>
          <p:nvPr>
            <p:ph type="sldNum" sz="quarter" idx="5"/>
          </p:nvPr>
        </p:nvSpPr>
        <p:spPr/>
        <p:txBody>
          <a:bodyPr/>
          <a:lstStyle/>
          <a:p>
            <a:fld id="{12ED58D4-DC8A-4004-B76E-DA593372ED39}" type="slidenum">
              <a:rPr lang="en-GB" smtClean="0"/>
              <a:t>12</a:t>
            </a:fld>
            <a:endParaRPr lang="en-GB"/>
          </a:p>
        </p:txBody>
      </p:sp>
    </p:spTree>
    <p:extLst>
      <p:ext uri="{BB962C8B-B14F-4D97-AF65-F5344CB8AC3E}">
        <p14:creationId xmlns:p14="http://schemas.microsoft.com/office/powerpoint/2010/main" val="50920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Mention the webinar recording of </a:t>
            </a:r>
          </a:p>
        </p:txBody>
      </p:sp>
      <p:sp>
        <p:nvSpPr>
          <p:cNvPr id="4" name="Slide Number Placeholder 3"/>
          <p:cNvSpPr>
            <a:spLocks noGrp="1"/>
          </p:cNvSpPr>
          <p:nvPr>
            <p:ph type="sldNum" sz="quarter" idx="5"/>
          </p:nvPr>
        </p:nvSpPr>
        <p:spPr/>
        <p:txBody>
          <a:bodyPr/>
          <a:lstStyle/>
          <a:p>
            <a:fld id="{12ED58D4-DC8A-4004-B76E-DA593372ED39}" type="slidenum">
              <a:rPr lang="en-GB" smtClean="0"/>
              <a:t>21</a:t>
            </a:fld>
            <a:endParaRPr lang="en-GB"/>
          </a:p>
        </p:txBody>
      </p:sp>
    </p:spTree>
    <p:extLst>
      <p:ext uri="{BB962C8B-B14F-4D97-AF65-F5344CB8AC3E}">
        <p14:creationId xmlns:p14="http://schemas.microsoft.com/office/powerpoint/2010/main" val="128356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 most reading systems the user would use a magnification utility to increase the UI. Interesting that in a well designed EPUB reader accessed through the browser, the browser’s zoom feature can be used to increase both the contents and the user interface.</a:t>
            </a:r>
          </a:p>
        </p:txBody>
      </p:sp>
      <p:sp>
        <p:nvSpPr>
          <p:cNvPr id="4" name="Slide Number Placeholder 3"/>
          <p:cNvSpPr>
            <a:spLocks noGrp="1"/>
          </p:cNvSpPr>
          <p:nvPr>
            <p:ph type="sldNum" sz="quarter" idx="5"/>
          </p:nvPr>
        </p:nvSpPr>
        <p:spPr/>
        <p:txBody>
          <a:bodyPr/>
          <a:lstStyle/>
          <a:p>
            <a:fld id="{12ED58D4-DC8A-4004-B76E-DA593372ED39}" type="slidenum">
              <a:rPr lang="en-GB" smtClean="0"/>
              <a:t>24</a:t>
            </a:fld>
            <a:endParaRPr lang="en-GB"/>
          </a:p>
        </p:txBody>
      </p:sp>
    </p:spTree>
    <p:extLst>
      <p:ext uri="{BB962C8B-B14F-4D97-AF65-F5344CB8AC3E}">
        <p14:creationId xmlns:p14="http://schemas.microsoft.com/office/powerpoint/2010/main" val="125651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 most reading systems the user would use a magnification utility to increase the UI. Interesting that in a well designed EPUB reader accessed through the browser, the browser’s zoom feature can be used to increase both the contents and the user interface.</a:t>
            </a:r>
          </a:p>
        </p:txBody>
      </p:sp>
      <p:sp>
        <p:nvSpPr>
          <p:cNvPr id="4" name="Slide Number Placeholder 3"/>
          <p:cNvSpPr>
            <a:spLocks noGrp="1"/>
          </p:cNvSpPr>
          <p:nvPr>
            <p:ph type="sldNum" sz="quarter" idx="5"/>
          </p:nvPr>
        </p:nvSpPr>
        <p:spPr/>
        <p:txBody>
          <a:bodyPr/>
          <a:lstStyle/>
          <a:p>
            <a:fld id="{12ED58D4-DC8A-4004-B76E-DA593372ED39}" type="slidenum">
              <a:rPr lang="en-GB" smtClean="0"/>
              <a:t>25</a:t>
            </a:fld>
            <a:endParaRPr lang="en-GB"/>
          </a:p>
        </p:txBody>
      </p:sp>
    </p:spTree>
    <p:extLst>
      <p:ext uri="{BB962C8B-B14F-4D97-AF65-F5344CB8AC3E}">
        <p14:creationId xmlns:p14="http://schemas.microsoft.com/office/powerpoint/2010/main" val="881492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Joseph</a:t>
            </a:r>
          </a:p>
        </p:txBody>
      </p:sp>
      <p:sp>
        <p:nvSpPr>
          <p:cNvPr id="4" name="Slide Number Placeholder 3"/>
          <p:cNvSpPr>
            <a:spLocks noGrp="1"/>
          </p:cNvSpPr>
          <p:nvPr>
            <p:ph type="sldNum" sz="quarter" idx="5"/>
          </p:nvPr>
        </p:nvSpPr>
        <p:spPr/>
        <p:txBody>
          <a:bodyPr/>
          <a:lstStyle/>
          <a:p>
            <a:fld id="{12ED58D4-DC8A-4004-B76E-DA593372ED39}" type="slidenum">
              <a:rPr lang="en-GB" smtClean="0"/>
              <a:t>26</a:t>
            </a:fld>
            <a:endParaRPr lang="en-GB"/>
          </a:p>
        </p:txBody>
      </p:sp>
    </p:spTree>
    <p:extLst>
      <p:ext uri="{BB962C8B-B14F-4D97-AF65-F5344CB8AC3E}">
        <p14:creationId xmlns:p14="http://schemas.microsoft.com/office/powerpoint/2010/main" val="766802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2EF1-2AD0-4DE5-81C4-84481542FE4B}"/>
              </a:ext>
            </a:extLst>
          </p:cNvPr>
          <p:cNvSpPr>
            <a:spLocks noGrp="1"/>
          </p:cNvSpPr>
          <p:nvPr>
            <p:ph type="ctrTitle"/>
          </p:nvPr>
        </p:nvSpPr>
        <p:spPr>
          <a:xfrm>
            <a:off x="1524000" y="1122363"/>
            <a:ext cx="9144000" cy="2387600"/>
          </a:xfrm>
        </p:spPr>
        <p:txBody>
          <a:bodyPr anchor="b"/>
          <a:lstStyle>
            <a:lvl1pPr algn="ctr">
              <a:defRPr sz="6000">
                <a:latin typeface="Atkinson Hyperlegible"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8DC9C94C-4A73-417A-BA88-20F691795513}"/>
              </a:ext>
            </a:extLst>
          </p:cNvPr>
          <p:cNvSpPr>
            <a:spLocks noGrp="1"/>
          </p:cNvSpPr>
          <p:nvPr>
            <p:ph type="subTitle" idx="1"/>
          </p:nvPr>
        </p:nvSpPr>
        <p:spPr>
          <a:xfrm>
            <a:off x="1524000" y="3602038"/>
            <a:ext cx="9144000" cy="1655762"/>
          </a:xfrm>
        </p:spPr>
        <p:txBody>
          <a:bodyPr/>
          <a:lstStyle>
            <a:lvl1pPr marL="0" indent="0" algn="ctr">
              <a:buNone/>
              <a:defRPr sz="2400">
                <a:latin typeface="Atkinson Hyperlegibl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55371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0A29-F9FD-4BE8-AAA7-A4430A2D7E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93E1A3-06B1-4B91-83F9-16AE6C9C79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187F3C-8456-4759-AD54-E62EDADF6036}"/>
              </a:ext>
            </a:extLst>
          </p:cNvPr>
          <p:cNvSpPr>
            <a:spLocks noGrp="1"/>
          </p:cNvSpPr>
          <p:nvPr>
            <p:ph type="dt" sz="half" idx="10"/>
          </p:nvPr>
        </p:nvSpPr>
        <p:spPr/>
        <p:txBody>
          <a:bodyPr/>
          <a:lstStyle/>
          <a:p>
            <a:fld id="{C8F71709-DCFA-48B0-8BB8-79CF20E979BB}" type="datetimeFigureOut">
              <a:rPr lang="en-GB" smtClean="0"/>
              <a:t>13/11/2020</a:t>
            </a:fld>
            <a:endParaRPr lang="en-GB"/>
          </a:p>
        </p:txBody>
      </p:sp>
      <p:sp>
        <p:nvSpPr>
          <p:cNvPr id="5" name="Footer Placeholder 4">
            <a:extLst>
              <a:ext uri="{FF2B5EF4-FFF2-40B4-BE49-F238E27FC236}">
                <a16:creationId xmlns:a16="http://schemas.microsoft.com/office/drawing/2014/main" id="{A4A2A858-A684-4525-B379-7186AF3052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D5C05C-03D6-46A1-BDD1-053926E0597A}"/>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2134345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1EC2EE-A219-4094-94B2-A9BC10C20D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EE09D8-69ED-4EDF-8D7E-ACEC2EEF1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3DB4D1-DB11-4F6D-9CED-ACC20A6FEDBB}"/>
              </a:ext>
            </a:extLst>
          </p:cNvPr>
          <p:cNvSpPr>
            <a:spLocks noGrp="1"/>
          </p:cNvSpPr>
          <p:nvPr>
            <p:ph type="dt" sz="half" idx="10"/>
          </p:nvPr>
        </p:nvSpPr>
        <p:spPr/>
        <p:txBody>
          <a:bodyPr/>
          <a:lstStyle/>
          <a:p>
            <a:fld id="{C8F71709-DCFA-48B0-8BB8-79CF20E979BB}" type="datetimeFigureOut">
              <a:rPr lang="en-GB" smtClean="0"/>
              <a:t>13/11/2020</a:t>
            </a:fld>
            <a:endParaRPr lang="en-GB"/>
          </a:p>
        </p:txBody>
      </p:sp>
      <p:sp>
        <p:nvSpPr>
          <p:cNvPr id="5" name="Footer Placeholder 4">
            <a:extLst>
              <a:ext uri="{FF2B5EF4-FFF2-40B4-BE49-F238E27FC236}">
                <a16:creationId xmlns:a16="http://schemas.microsoft.com/office/drawing/2014/main" id="{DEB4967E-E4A4-4B01-87C8-07FB83F7F2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46D9F-21AD-4C44-9089-070FBB83B8E4}"/>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228666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F0767-405E-4A34-BAA4-522D68923D0E}"/>
              </a:ext>
            </a:extLst>
          </p:cNvPr>
          <p:cNvSpPr>
            <a:spLocks noGrp="1"/>
          </p:cNvSpPr>
          <p:nvPr>
            <p:ph type="title"/>
          </p:nvPr>
        </p:nvSpPr>
        <p:spPr/>
        <p:txBody>
          <a:bodyPr/>
          <a:lstStyle>
            <a:lvl1pPr>
              <a:defRPr>
                <a:latin typeface="Atkinson Hyperlegible"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0DD7BFB-C592-4B2A-B8AF-AD66E8278A37}"/>
              </a:ext>
            </a:extLst>
          </p:cNvPr>
          <p:cNvSpPr>
            <a:spLocks noGrp="1"/>
          </p:cNvSpPr>
          <p:nvPr>
            <p:ph idx="1"/>
          </p:nvPr>
        </p:nvSpPr>
        <p:spPr>
          <a:xfrm>
            <a:off x="838200" y="1825625"/>
            <a:ext cx="10515600" cy="4142674"/>
          </a:xfrm>
        </p:spPr>
        <p:txBody>
          <a:bodyPr/>
          <a:lstStyle>
            <a:lvl1pPr>
              <a:defRPr>
                <a:latin typeface="Atkinson Hyperlegible" pitchFamily="2" charset="0"/>
              </a:defRPr>
            </a:lvl1pPr>
            <a:lvl2pPr>
              <a:defRPr>
                <a:latin typeface="Atkinson Hyperlegible" pitchFamily="2" charset="0"/>
              </a:defRPr>
            </a:lvl2pPr>
            <a:lvl3pPr>
              <a:defRPr>
                <a:latin typeface="Atkinson Hyperlegible" pitchFamily="2" charset="0"/>
              </a:defRPr>
            </a:lvl3pPr>
            <a:lvl4pPr>
              <a:defRPr>
                <a:latin typeface="Atkinson Hyperlegible" pitchFamily="2" charset="0"/>
              </a:defRPr>
            </a:lvl4pPr>
            <a:lvl5pPr>
              <a:defRPr>
                <a:latin typeface="Atkinson Hyperlegible"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30" name="Picture 6" descr="AHEAD logo">
            <a:extLst>
              <a:ext uri="{FF2B5EF4-FFF2-40B4-BE49-F238E27FC236}">
                <a16:creationId xmlns:a16="http://schemas.microsoft.com/office/drawing/2014/main" id="{3A4527BB-4AF9-4108-A57A-51626654A8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8640" y="6071127"/>
            <a:ext cx="2949530" cy="6796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for Accessing Higher Ground Conference">
            <a:extLst>
              <a:ext uri="{FF2B5EF4-FFF2-40B4-BE49-F238E27FC236}">
                <a16:creationId xmlns:a16="http://schemas.microsoft.com/office/drawing/2014/main" id="{3F42B8B2-08E9-4E5C-962E-01635DBAFA1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6776" y="5911613"/>
            <a:ext cx="1556584" cy="839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21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DD97-6B43-444C-BBEB-4338900099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1BC76D-0AAB-4390-9DF3-B3D8FA8B16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0DA962-1011-45D2-8342-9EEF7113DA66}"/>
              </a:ext>
            </a:extLst>
          </p:cNvPr>
          <p:cNvSpPr>
            <a:spLocks noGrp="1"/>
          </p:cNvSpPr>
          <p:nvPr>
            <p:ph type="dt" sz="half" idx="10"/>
          </p:nvPr>
        </p:nvSpPr>
        <p:spPr/>
        <p:txBody>
          <a:bodyPr/>
          <a:lstStyle/>
          <a:p>
            <a:fld id="{C8F71709-DCFA-48B0-8BB8-79CF20E979BB}" type="datetimeFigureOut">
              <a:rPr lang="en-GB" smtClean="0"/>
              <a:t>13/11/2020</a:t>
            </a:fld>
            <a:endParaRPr lang="en-GB"/>
          </a:p>
        </p:txBody>
      </p:sp>
      <p:sp>
        <p:nvSpPr>
          <p:cNvPr id="5" name="Footer Placeholder 4">
            <a:extLst>
              <a:ext uri="{FF2B5EF4-FFF2-40B4-BE49-F238E27FC236}">
                <a16:creationId xmlns:a16="http://schemas.microsoft.com/office/drawing/2014/main" id="{A2A86A77-AA7F-4F02-8A48-0BC2034E9E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20362-D1E3-408D-AC1C-2A4859806B23}"/>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63449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083B-9CF4-4B48-B61B-726A73F910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529779-EF56-4DDE-9EB3-09A7671369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42BD3A-B15E-4557-8EF8-6F7C156C67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023A79-E090-4E53-926D-ECE303BF564C}"/>
              </a:ext>
            </a:extLst>
          </p:cNvPr>
          <p:cNvSpPr>
            <a:spLocks noGrp="1"/>
          </p:cNvSpPr>
          <p:nvPr>
            <p:ph type="dt" sz="half" idx="10"/>
          </p:nvPr>
        </p:nvSpPr>
        <p:spPr/>
        <p:txBody>
          <a:bodyPr/>
          <a:lstStyle/>
          <a:p>
            <a:fld id="{C8F71709-DCFA-48B0-8BB8-79CF20E979BB}" type="datetimeFigureOut">
              <a:rPr lang="en-GB" smtClean="0"/>
              <a:t>13/11/2020</a:t>
            </a:fld>
            <a:endParaRPr lang="en-GB"/>
          </a:p>
        </p:txBody>
      </p:sp>
      <p:sp>
        <p:nvSpPr>
          <p:cNvPr id="6" name="Footer Placeholder 5">
            <a:extLst>
              <a:ext uri="{FF2B5EF4-FFF2-40B4-BE49-F238E27FC236}">
                <a16:creationId xmlns:a16="http://schemas.microsoft.com/office/drawing/2014/main" id="{A0E1D4BB-7382-475F-927E-6D4B024E4B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5E9B6F-7890-4723-BFAD-2120752BC85F}"/>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251208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4CFE-2D1F-4AE1-B695-B752755772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9B11A7-DA93-499E-A305-244003BA10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A4EC98-50D4-478A-98E6-CFC15B117A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5E0976-625E-4E49-A053-5330A9FD2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2466D5-02C6-412E-B14C-1DF47AC884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C26027-8AB3-4FF4-BD1B-BC426FD985FC}"/>
              </a:ext>
            </a:extLst>
          </p:cNvPr>
          <p:cNvSpPr>
            <a:spLocks noGrp="1"/>
          </p:cNvSpPr>
          <p:nvPr>
            <p:ph type="dt" sz="half" idx="10"/>
          </p:nvPr>
        </p:nvSpPr>
        <p:spPr/>
        <p:txBody>
          <a:bodyPr/>
          <a:lstStyle/>
          <a:p>
            <a:fld id="{C8F71709-DCFA-48B0-8BB8-79CF20E979BB}" type="datetimeFigureOut">
              <a:rPr lang="en-GB" smtClean="0"/>
              <a:t>13/11/2020</a:t>
            </a:fld>
            <a:endParaRPr lang="en-GB"/>
          </a:p>
        </p:txBody>
      </p:sp>
      <p:sp>
        <p:nvSpPr>
          <p:cNvPr id="8" name="Footer Placeholder 7">
            <a:extLst>
              <a:ext uri="{FF2B5EF4-FFF2-40B4-BE49-F238E27FC236}">
                <a16:creationId xmlns:a16="http://schemas.microsoft.com/office/drawing/2014/main" id="{49EF4228-8C79-4B2E-84FB-97D38E84CA8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4333FF-3E08-46E3-AC1A-96A2DCAB5F6C}"/>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265318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AB52-246E-463F-81E1-02E0A43C3E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98CDE0-BEBC-423B-9903-7E4796FB48A4}"/>
              </a:ext>
            </a:extLst>
          </p:cNvPr>
          <p:cNvSpPr>
            <a:spLocks noGrp="1"/>
          </p:cNvSpPr>
          <p:nvPr>
            <p:ph type="dt" sz="half" idx="10"/>
          </p:nvPr>
        </p:nvSpPr>
        <p:spPr/>
        <p:txBody>
          <a:bodyPr/>
          <a:lstStyle/>
          <a:p>
            <a:fld id="{C8F71709-DCFA-48B0-8BB8-79CF20E979BB}" type="datetimeFigureOut">
              <a:rPr lang="en-GB" smtClean="0"/>
              <a:t>13/11/2020</a:t>
            </a:fld>
            <a:endParaRPr lang="en-GB"/>
          </a:p>
        </p:txBody>
      </p:sp>
      <p:sp>
        <p:nvSpPr>
          <p:cNvPr id="4" name="Footer Placeholder 3">
            <a:extLst>
              <a:ext uri="{FF2B5EF4-FFF2-40B4-BE49-F238E27FC236}">
                <a16:creationId xmlns:a16="http://schemas.microsoft.com/office/drawing/2014/main" id="{85FDB9DC-5225-422D-8801-C4A475D9FD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4D3C5E-5C32-494A-8696-AA87E9FA0FED}"/>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51799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7C2B19-F8E8-4E3B-8B97-7B3D92102618}"/>
              </a:ext>
            </a:extLst>
          </p:cNvPr>
          <p:cNvSpPr>
            <a:spLocks noGrp="1"/>
          </p:cNvSpPr>
          <p:nvPr>
            <p:ph type="dt" sz="half" idx="10"/>
          </p:nvPr>
        </p:nvSpPr>
        <p:spPr/>
        <p:txBody>
          <a:bodyPr/>
          <a:lstStyle/>
          <a:p>
            <a:fld id="{C8F71709-DCFA-48B0-8BB8-79CF20E979BB}" type="datetimeFigureOut">
              <a:rPr lang="en-GB" smtClean="0"/>
              <a:t>13/11/2020</a:t>
            </a:fld>
            <a:endParaRPr lang="en-GB"/>
          </a:p>
        </p:txBody>
      </p:sp>
      <p:sp>
        <p:nvSpPr>
          <p:cNvPr id="3" name="Footer Placeholder 2">
            <a:extLst>
              <a:ext uri="{FF2B5EF4-FFF2-40B4-BE49-F238E27FC236}">
                <a16:creationId xmlns:a16="http://schemas.microsoft.com/office/drawing/2014/main" id="{EFEA3D04-44ED-4823-911D-3C0616DB9B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D2B7741-52C9-4FD4-B166-5CF49B29F24F}"/>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50087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121AE-3909-483E-88F8-EC38254E26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B91D2C-7A05-4E7C-86DF-CD031B256C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729A9A-EE77-49D3-82C9-0BD50153A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C0EE97-6CD6-4BF8-A232-61FD7A977222}"/>
              </a:ext>
            </a:extLst>
          </p:cNvPr>
          <p:cNvSpPr>
            <a:spLocks noGrp="1"/>
          </p:cNvSpPr>
          <p:nvPr>
            <p:ph type="dt" sz="half" idx="10"/>
          </p:nvPr>
        </p:nvSpPr>
        <p:spPr/>
        <p:txBody>
          <a:bodyPr/>
          <a:lstStyle/>
          <a:p>
            <a:fld id="{C8F71709-DCFA-48B0-8BB8-79CF20E979BB}" type="datetimeFigureOut">
              <a:rPr lang="en-GB" smtClean="0"/>
              <a:t>13/11/2020</a:t>
            </a:fld>
            <a:endParaRPr lang="en-GB"/>
          </a:p>
        </p:txBody>
      </p:sp>
      <p:sp>
        <p:nvSpPr>
          <p:cNvPr id="6" name="Footer Placeholder 5">
            <a:extLst>
              <a:ext uri="{FF2B5EF4-FFF2-40B4-BE49-F238E27FC236}">
                <a16:creationId xmlns:a16="http://schemas.microsoft.com/office/drawing/2014/main" id="{81EB121B-613A-40B5-8A5F-AA42468621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7A929D-6456-4A95-AF00-6FEC1AFCDB15}"/>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91031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4F40-4544-48E4-A5FE-562014871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20AE89-E288-4E65-8EC3-AFFF7D70A1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E87287-BF38-4528-97D0-688295C5A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2C73B3-433C-43C3-9289-608204EED77E}"/>
              </a:ext>
            </a:extLst>
          </p:cNvPr>
          <p:cNvSpPr>
            <a:spLocks noGrp="1"/>
          </p:cNvSpPr>
          <p:nvPr>
            <p:ph type="dt" sz="half" idx="10"/>
          </p:nvPr>
        </p:nvSpPr>
        <p:spPr/>
        <p:txBody>
          <a:bodyPr/>
          <a:lstStyle/>
          <a:p>
            <a:fld id="{C8F71709-DCFA-48B0-8BB8-79CF20E979BB}" type="datetimeFigureOut">
              <a:rPr lang="en-GB" smtClean="0"/>
              <a:t>13/11/2020</a:t>
            </a:fld>
            <a:endParaRPr lang="en-GB"/>
          </a:p>
        </p:txBody>
      </p:sp>
      <p:sp>
        <p:nvSpPr>
          <p:cNvPr id="6" name="Footer Placeholder 5">
            <a:extLst>
              <a:ext uri="{FF2B5EF4-FFF2-40B4-BE49-F238E27FC236}">
                <a16:creationId xmlns:a16="http://schemas.microsoft.com/office/drawing/2014/main" id="{02A26D35-47E5-4FF1-B60B-559D1ECB4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2D238E-8461-47E2-B7FA-FCC73F59DB2B}"/>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293505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4AEAF4-C641-4E79-8F0B-E7BB9A3B18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B35B50-BAB3-4B24-8EE4-1DC36FB9B8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46B88B-2CAB-4376-BAB1-F51ECE999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71709-DCFA-48B0-8BB8-79CF20E979BB}" type="datetimeFigureOut">
              <a:rPr lang="en-GB" smtClean="0"/>
              <a:t>13/11/2020</a:t>
            </a:fld>
            <a:endParaRPr lang="en-GB"/>
          </a:p>
        </p:txBody>
      </p:sp>
      <p:sp>
        <p:nvSpPr>
          <p:cNvPr id="5" name="Footer Placeholder 4">
            <a:extLst>
              <a:ext uri="{FF2B5EF4-FFF2-40B4-BE49-F238E27FC236}">
                <a16:creationId xmlns:a16="http://schemas.microsoft.com/office/drawing/2014/main" id="{9AC8A0F8-6B53-400B-B4DE-489E80CC6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E23A94-D744-40A7-9FDA-52D8597EFD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1D999-BD39-4278-A2A8-4EC9E9E38314}" type="slidenum">
              <a:rPr lang="en-GB" smtClean="0"/>
              <a:t>‹#›</a:t>
            </a:fld>
            <a:endParaRPr lang="en-GB"/>
          </a:p>
        </p:txBody>
      </p:sp>
    </p:spTree>
    <p:extLst>
      <p:ext uri="{BB962C8B-B14F-4D97-AF65-F5344CB8AC3E}">
        <p14:creationId xmlns:p14="http://schemas.microsoft.com/office/powerpoint/2010/main" val="210880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epubtest.org/results/3583" TargetMode="External"/><Relationship Id="rId7" Type="http://schemas.microsoft.com/office/2007/relationships/hdphoto" Target="../media/hdphoto1.wdp"/><Relationship Id="rId2" Type="http://schemas.openxmlformats.org/officeDocument/2006/relationships/hyperlink" Target="http://www.epubtest.org/results/3574"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www.epubtest.org/results/3592" TargetMode="External"/><Relationship Id="rId4" Type="http://schemas.openxmlformats.org/officeDocument/2006/relationships/hyperlink" Target="http://www.epubtest.org/results/3590" TargetMode="External"/><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www.epubtest.org/results/404" TargetMode="External"/><Relationship Id="rId4" Type="http://schemas.openxmlformats.org/officeDocument/2006/relationships/hyperlink" Target="http://www.epubtest.org/results/521" TargetMode="Externa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epubtest.org/results/552"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8.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1.png"/><Relationship Id="rId12" Type="http://schemas.microsoft.com/office/2007/relationships/hdphoto" Target="../media/hdphoto6.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6.png"/><Relationship Id="rId5" Type="http://schemas.openxmlformats.org/officeDocument/2006/relationships/image" Target="../media/image1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epubtest.org/results/408" TargetMode="External"/><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epubtest.org/results/3570" TargetMode="External"/><Relationship Id="rId10" Type="http://schemas.openxmlformats.org/officeDocument/2006/relationships/image" Target="../media/image31.jpeg"/><Relationship Id="rId4" Type="http://schemas.openxmlformats.org/officeDocument/2006/relationships/hyperlink" Target="http://www.epubtest.org/results/529" TargetMode="External"/><Relationship Id="rId9" Type="http://schemas.microsoft.com/office/2007/relationships/hdphoto" Target="../media/hdphoto4.wdp"/></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hyperlink" Target="http://www.epubtest.org/results/3570" TargetMode="External"/><Relationship Id="rId7" Type="http://schemas.openxmlformats.org/officeDocument/2006/relationships/image" Target="../media/image38.png"/><Relationship Id="rId2" Type="http://schemas.openxmlformats.org/officeDocument/2006/relationships/hyperlink" Target="https://inclusivepublishing.org/rs-accessibility/" TargetMode="External"/><Relationship Id="rId1" Type="http://schemas.openxmlformats.org/officeDocument/2006/relationships/slideLayout" Target="../slideLayouts/slideLayout2.xml"/><Relationship Id="rId6" Type="http://schemas.openxmlformats.org/officeDocument/2006/relationships/hyperlink" Target="https://daisy.org/info-help/guidance-training/reading-systems/" TargetMode="External"/><Relationship Id="rId5" Type="http://schemas.openxmlformats.org/officeDocument/2006/relationships/hyperlink" Target="https://daisy.org/activities/projects/ties/reading-systems/" TargetMode="External"/><Relationship Id="rId4" Type="http://schemas.openxmlformats.org/officeDocument/2006/relationships/hyperlink" Target="https://daisy.org/activities/projects/epub-in-higher-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pubtest.org/results" TargetMode="External"/><Relationship Id="rId2" Type="http://schemas.openxmlformats.org/officeDocument/2006/relationships/hyperlink" Target="http://www.epubtest.org/test-book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D6E68DE-142A-4808-90F4-ACABDF309726}"/>
              </a:ext>
            </a:extLst>
          </p:cNvPr>
          <p:cNvSpPr>
            <a:spLocks noGrp="1"/>
          </p:cNvSpPr>
          <p:nvPr>
            <p:ph type="subTitle" idx="1"/>
          </p:nvPr>
        </p:nvSpPr>
        <p:spPr>
          <a:xfrm>
            <a:off x="61586" y="104207"/>
            <a:ext cx="9144000" cy="1655762"/>
          </a:xfrm>
        </p:spPr>
        <p:txBody>
          <a:bodyPr/>
          <a:lstStyle/>
          <a:p>
            <a:pPr algn="l"/>
            <a:r>
              <a:rPr lang="en-US"/>
              <a:t>Accessing Higher Ground</a:t>
            </a:r>
          </a:p>
          <a:p>
            <a:pPr algn="l"/>
            <a:r>
              <a:rPr lang="en-US"/>
              <a:t>Accessible Media, Web and Technology Conference</a:t>
            </a:r>
            <a:endParaRPr lang="en-GB"/>
          </a:p>
          <a:p>
            <a:pPr algn="l"/>
            <a:r>
              <a:rPr lang="en-US"/>
              <a:t>November 9-19, 2020</a:t>
            </a:r>
          </a:p>
        </p:txBody>
      </p:sp>
      <p:pic>
        <p:nvPicPr>
          <p:cNvPr id="6" name="Picture 5" descr="Icon for face off">
            <a:extLst>
              <a:ext uri="{FF2B5EF4-FFF2-40B4-BE49-F238E27FC236}">
                <a16:creationId xmlns:a16="http://schemas.microsoft.com/office/drawing/2014/main" id="{1D0CB95E-C1A1-4ED8-8FF4-CE3FC23AA488}"/>
              </a:ext>
            </a:extLst>
          </p:cNvPr>
          <p:cNvPicPr>
            <a:picLocks/>
          </p:cNvPicPr>
          <p:nvPr/>
        </p:nvPicPr>
        <p:blipFill>
          <a:blip r:embed="rId2"/>
          <a:stretch>
            <a:fillRect/>
          </a:stretch>
        </p:blipFill>
        <p:spPr>
          <a:xfrm>
            <a:off x="7990398" y="-328623"/>
            <a:ext cx="3650312" cy="3856074"/>
          </a:xfrm>
          <a:prstGeom prst="rect">
            <a:avLst/>
          </a:prstGeom>
        </p:spPr>
      </p:pic>
      <p:sp>
        <p:nvSpPr>
          <p:cNvPr id="5" name="Subtitle 2">
            <a:extLst>
              <a:ext uri="{FF2B5EF4-FFF2-40B4-BE49-F238E27FC236}">
                <a16:creationId xmlns:a16="http://schemas.microsoft.com/office/drawing/2014/main" id="{AFFB5B48-6E97-4A22-B503-21DF90744182}"/>
              </a:ext>
            </a:extLst>
          </p:cNvPr>
          <p:cNvSpPr txBox="1">
            <a:spLocks/>
          </p:cNvSpPr>
          <p:nvPr/>
        </p:nvSpPr>
        <p:spPr>
          <a:xfrm>
            <a:off x="1716157" y="4404537"/>
            <a:ext cx="873318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tkinson Hyperlegible"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US" sz="3600" i="0">
                <a:effectLst/>
              </a:rPr>
              <a:t>How to access EPUB reading systems and how you can know which are the best</a:t>
            </a:r>
          </a:p>
        </p:txBody>
      </p:sp>
      <p:sp>
        <p:nvSpPr>
          <p:cNvPr id="2" name="Title 1">
            <a:extLst>
              <a:ext uri="{FF2B5EF4-FFF2-40B4-BE49-F238E27FC236}">
                <a16:creationId xmlns:a16="http://schemas.microsoft.com/office/drawing/2014/main" id="{E21FB416-847E-44BD-88CE-15C67EFB7B8F}"/>
              </a:ext>
            </a:extLst>
          </p:cNvPr>
          <p:cNvSpPr>
            <a:spLocks noGrp="1"/>
          </p:cNvSpPr>
          <p:nvPr>
            <p:ph type="ctrTitle"/>
          </p:nvPr>
        </p:nvSpPr>
        <p:spPr>
          <a:xfrm>
            <a:off x="1524000" y="1738588"/>
            <a:ext cx="9144000" cy="2387600"/>
          </a:xfrm>
        </p:spPr>
        <p:txBody>
          <a:bodyPr/>
          <a:lstStyle/>
          <a:p>
            <a:r>
              <a:rPr lang="en-GB"/>
              <a:t>Reading Systems Face Off</a:t>
            </a:r>
          </a:p>
        </p:txBody>
      </p:sp>
    </p:spTree>
    <p:extLst>
      <p:ext uri="{BB962C8B-B14F-4D97-AF65-F5344CB8AC3E}">
        <p14:creationId xmlns:p14="http://schemas.microsoft.com/office/powerpoint/2010/main" val="4258388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 for screen reader">
            <a:extLst>
              <a:ext uri="{FF2B5EF4-FFF2-40B4-BE49-F238E27FC236}">
                <a16:creationId xmlns:a16="http://schemas.microsoft.com/office/drawing/2014/main" id="{2C2F866F-27FA-4573-AA81-9F9D3B01AA23}"/>
              </a:ext>
            </a:extLst>
          </p:cNvPr>
          <p:cNvPicPr>
            <a:picLocks/>
          </p:cNvPicPr>
          <p:nvPr/>
        </p:nvPicPr>
        <p:blipFill>
          <a:blip r:embed="rId3"/>
          <a:stretch>
            <a:fillRect/>
          </a:stretch>
        </p:blipFill>
        <p:spPr>
          <a:xfrm>
            <a:off x="9780104" y="-243841"/>
            <a:ext cx="2565288" cy="2622606"/>
          </a:xfrm>
          <a:prstGeom prst="rect">
            <a:avLst/>
          </a:prstGeom>
        </p:spPr>
      </p:pic>
      <p:pic>
        <p:nvPicPr>
          <p:cNvPr id="5" name="Picture 4" descr="Icon square root of x">
            <a:extLst>
              <a:ext uri="{FF2B5EF4-FFF2-40B4-BE49-F238E27FC236}">
                <a16:creationId xmlns:a16="http://schemas.microsoft.com/office/drawing/2014/main" id="{7820338D-E15A-4676-BC60-F54AE1EDA8E2}"/>
              </a:ext>
            </a:extLst>
          </p:cNvPr>
          <p:cNvPicPr>
            <a:picLocks/>
          </p:cNvPicPr>
          <p:nvPr/>
        </p:nvPicPr>
        <p:blipFill>
          <a:blip r:embed="rId4"/>
          <a:stretch>
            <a:fillRect/>
          </a:stretch>
        </p:blipFill>
        <p:spPr>
          <a:xfrm>
            <a:off x="4320209" y="3544957"/>
            <a:ext cx="2744194" cy="2744194"/>
          </a:xfrm>
          <a:prstGeom prst="rect">
            <a:avLst/>
          </a:prstGeom>
        </p:spPr>
      </p:pic>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934817"/>
            <a:ext cx="10515600" cy="4033482"/>
          </a:xfrm>
        </p:spPr>
        <p:txBody>
          <a:bodyPr/>
          <a:lstStyle/>
          <a:p>
            <a:r>
              <a:rPr lang="en-US"/>
              <a:t>Assessments based on results from Basic Features </a:t>
            </a:r>
            <a:br>
              <a:rPr lang="en-US"/>
            </a:br>
            <a:r>
              <a:rPr lang="en-US"/>
              <a:t>and Non-visual reading</a:t>
            </a:r>
          </a:p>
          <a:p>
            <a:r>
              <a:rPr lang="en-US"/>
              <a:t>Students studying STEM will also be especially interested in results from the Extended descriptions and Mathematics tests</a:t>
            </a:r>
          </a:p>
          <a:p>
            <a:endParaRPr lang="en-US"/>
          </a:p>
        </p:txBody>
      </p:sp>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Screen reader support</a:t>
            </a:r>
            <a:endParaRPr lang="en-GB"/>
          </a:p>
        </p:txBody>
      </p:sp>
    </p:spTree>
    <p:extLst>
      <p:ext uri="{BB962C8B-B14F-4D97-AF65-F5344CB8AC3E}">
        <p14:creationId xmlns:p14="http://schemas.microsoft.com/office/powerpoint/2010/main" val="3698007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590261"/>
            <a:ext cx="10515600" cy="4378038"/>
          </a:xfrm>
        </p:spPr>
        <p:txBody>
          <a:bodyPr/>
          <a:lstStyle/>
          <a:p>
            <a:r>
              <a:rPr lang="en-US"/>
              <a:t>Text size</a:t>
            </a:r>
          </a:p>
          <a:p>
            <a:r>
              <a:rPr lang="en-US"/>
              <a:t>Colors</a:t>
            </a:r>
          </a:p>
          <a:p>
            <a:r>
              <a:rPr lang="en-US"/>
              <a:t>Brightness</a:t>
            </a:r>
          </a:p>
          <a:p>
            <a:r>
              <a:rPr lang="en-US"/>
              <a:t>Support for high contrast</a:t>
            </a:r>
          </a:p>
          <a:p>
            <a:r>
              <a:rPr lang="en-US"/>
              <a:t>Fonts</a:t>
            </a:r>
          </a:p>
          <a:p>
            <a:r>
              <a:rPr lang="en-US"/>
              <a:t>Enlarging images</a:t>
            </a:r>
          </a:p>
          <a:p>
            <a:r>
              <a:rPr lang="en-US"/>
              <a:t>Compatibility with magnification utilities</a:t>
            </a:r>
          </a:p>
          <a:p>
            <a:pPr marL="0" indent="0">
              <a:buNone/>
            </a:pPr>
            <a:r>
              <a:rPr lang="en-US"/>
              <a:t>Also: spacing and margins, justification</a:t>
            </a:r>
            <a:endParaRPr lang="en-GB"/>
          </a:p>
        </p:txBody>
      </p:sp>
      <p:pic>
        <p:nvPicPr>
          <p:cNvPr id="4" name="Picture 3" descr="Icon of an eye">
            <a:extLst>
              <a:ext uri="{FF2B5EF4-FFF2-40B4-BE49-F238E27FC236}">
                <a16:creationId xmlns:a16="http://schemas.microsoft.com/office/drawing/2014/main" id="{03437559-D50B-45A0-9B2A-2E85F10EB66E}"/>
              </a:ext>
            </a:extLst>
          </p:cNvPr>
          <p:cNvPicPr>
            <a:picLocks/>
          </p:cNvPicPr>
          <p:nvPr/>
        </p:nvPicPr>
        <p:blipFill>
          <a:blip r:embed="rId3"/>
          <a:stretch>
            <a:fillRect/>
          </a:stretch>
        </p:blipFill>
        <p:spPr>
          <a:xfrm>
            <a:off x="9020092" y="0"/>
            <a:ext cx="2776661" cy="2776661"/>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Visual adjustments</a:t>
            </a:r>
            <a:endParaRPr lang="en-GB"/>
          </a:p>
        </p:txBody>
      </p:sp>
    </p:spTree>
    <p:extLst>
      <p:ext uri="{BB962C8B-B14F-4D97-AF65-F5344CB8AC3E}">
        <p14:creationId xmlns:p14="http://schemas.microsoft.com/office/powerpoint/2010/main" val="1630796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lstStyle/>
          <a:p>
            <a:r>
              <a:rPr lang="en-US"/>
              <a:t>Start stop pause resume</a:t>
            </a:r>
          </a:p>
          <a:p>
            <a:r>
              <a:rPr lang="en-US"/>
              <a:t>Control reading position</a:t>
            </a:r>
          </a:p>
          <a:p>
            <a:r>
              <a:rPr lang="en-US"/>
              <a:t>Continuous reading</a:t>
            </a:r>
          </a:p>
          <a:p>
            <a:r>
              <a:rPr lang="en-US"/>
              <a:t>Punctuation and phrasing</a:t>
            </a:r>
          </a:p>
          <a:p>
            <a:r>
              <a:rPr lang="en-US"/>
              <a:t>Visual highlighting</a:t>
            </a:r>
          </a:p>
          <a:p>
            <a:r>
              <a:rPr lang="en-US"/>
              <a:t>Reading speed</a:t>
            </a:r>
          </a:p>
          <a:p>
            <a:pPr marL="0" indent="0">
              <a:buNone/>
            </a:pPr>
            <a:r>
              <a:rPr lang="en-US"/>
              <a:t>Also: change voices, language switching, correct pronunciation</a:t>
            </a:r>
          </a:p>
        </p:txBody>
      </p:sp>
      <p:pic>
        <p:nvPicPr>
          <p:cNvPr id="4" name="Picture 3">
            <a:extLst>
              <a:ext uri="{FF2B5EF4-FFF2-40B4-BE49-F238E27FC236}">
                <a16:creationId xmlns:a16="http://schemas.microsoft.com/office/drawing/2014/main" id="{1CA9DE44-92A1-4873-81E5-BA48CD9395E6}"/>
              </a:ext>
            </a:extLst>
          </p:cNvPr>
          <p:cNvPicPr>
            <a:picLocks/>
          </p:cNvPicPr>
          <p:nvPr/>
        </p:nvPicPr>
        <p:blipFill>
          <a:blip r:embed="rId3"/>
          <a:stretch>
            <a:fillRect/>
          </a:stretch>
        </p:blipFill>
        <p:spPr>
          <a:xfrm>
            <a:off x="9306365" y="365125"/>
            <a:ext cx="2307507" cy="2307507"/>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Read aloud</a:t>
            </a:r>
            <a:endParaRPr lang="en-GB"/>
          </a:p>
        </p:txBody>
      </p:sp>
    </p:spTree>
    <p:extLst>
      <p:ext uri="{BB962C8B-B14F-4D97-AF65-F5344CB8AC3E}">
        <p14:creationId xmlns:p14="http://schemas.microsoft.com/office/powerpoint/2010/main" val="23012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587086"/>
            <a:ext cx="10515600" cy="4142674"/>
          </a:xfrm>
        </p:spPr>
        <p:txBody>
          <a:bodyPr>
            <a:normAutofit fontScale="85000" lnSpcReduction="20000"/>
          </a:bodyPr>
          <a:lstStyle/>
          <a:p>
            <a:pPr marL="0" indent="0">
              <a:buNone/>
            </a:pPr>
            <a:r>
              <a:rPr lang="en-GB"/>
              <a:t>Online:</a:t>
            </a:r>
          </a:p>
          <a:p>
            <a:r>
              <a:rPr lang="en-GB"/>
              <a:t>EBSCO eBook reader Edge Windows</a:t>
            </a:r>
          </a:p>
          <a:p>
            <a:r>
              <a:rPr lang="en-GB" err="1"/>
              <a:t>RedShelf</a:t>
            </a:r>
            <a:r>
              <a:rPr lang="en-GB"/>
              <a:t> Chrome Windows</a:t>
            </a:r>
          </a:p>
          <a:p>
            <a:r>
              <a:rPr lang="en-GB"/>
              <a:t>VitalSource Bookshelf Online Chrome Windows</a:t>
            </a:r>
          </a:p>
          <a:p>
            <a:pPr marL="0" indent="0">
              <a:buNone/>
            </a:pPr>
            <a:endParaRPr lang="en-GB" sz="1900"/>
          </a:p>
          <a:p>
            <a:pPr marL="0" indent="0">
              <a:buNone/>
            </a:pPr>
            <a:r>
              <a:rPr lang="en-GB"/>
              <a:t>Apps:</a:t>
            </a:r>
          </a:p>
          <a:p>
            <a:r>
              <a:rPr lang="en-GB"/>
              <a:t>Bookshelf for Windows and macOS</a:t>
            </a:r>
          </a:p>
          <a:p>
            <a:r>
              <a:rPr lang="en-GB"/>
              <a:t>EasyReader for Windows, iOS and Android</a:t>
            </a:r>
          </a:p>
          <a:p>
            <a:r>
              <a:rPr lang="en-GB"/>
              <a:t>Kindle for Windows</a:t>
            </a:r>
          </a:p>
          <a:p>
            <a:r>
              <a:rPr lang="en-GB" err="1"/>
              <a:t>Texthelp</a:t>
            </a:r>
            <a:r>
              <a:rPr lang="en-GB"/>
              <a:t> EPUB reader</a:t>
            </a:r>
          </a:p>
          <a:p>
            <a:r>
              <a:rPr lang="en-GB"/>
              <a:t>Thorium Windows and macOS</a:t>
            </a:r>
          </a:p>
        </p:txBody>
      </p:sp>
      <p:pic>
        <p:nvPicPr>
          <p:cNvPr id="4" name="Picture 3" descr="Icon for microscope">
            <a:extLst>
              <a:ext uri="{FF2B5EF4-FFF2-40B4-BE49-F238E27FC236}">
                <a16:creationId xmlns:a16="http://schemas.microsoft.com/office/drawing/2014/main" id="{1B2DDC67-1740-4B59-92CB-211F6FCF95E6}"/>
              </a:ext>
            </a:extLst>
          </p:cNvPr>
          <p:cNvPicPr>
            <a:picLocks/>
          </p:cNvPicPr>
          <p:nvPr/>
        </p:nvPicPr>
        <p:blipFill>
          <a:blip r:embed="rId2"/>
          <a:stretch>
            <a:fillRect/>
          </a:stretch>
        </p:blipFill>
        <p:spPr>
          <a:xfrm>
            <a:off x="9147312" y="2597619"/>
            <a:ext cx="2673295" cy="2673295"/>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Reading systems under the microscope</a:t>
            </a:r>
            <a:endParaRPr lang="en-GB"/>
          </a:p>
        </p:txBody>
      </p:sp>
    </p:spTree>
    <p:extLst>
      <p:ext uri="{BB962C8B-B14F-4D97-AF65-F5344CB8AC3E}">
        <p14:creationId xmlns:p14="http://schemas.microsoft.com/office/powerpoint/2010/main" val="2773896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 os a trophy">
            <a:extLst>
              <a:ext uri="{FF2B5EF4-FFF2-40B4-BE49-F238E27FC236}">
                <a16:creationId xmlns:a16="http://schemas.microsoft.com/office/drawing/2014/main" id="{53114E91-537E-4880-A16E-956289119FD6}"/>
              </a:ext>
            </a:extLst>
          </p:cNvPr>
          <p:cNvPicPr>
            <a:picLocks/>
          </p:cNvPicPr>
          <p:nvPr/>
        </p:nvPicPr>
        <p:blipFill>
          <a:blip r:embed="rId2"/>
          <a:stretch>
            <a:fillRect/>
          </a:stretch>
        </p:blipFill>
        <p:spPr>
          <a:xfrm>
            <a:off x="8344230" y="1542552"/>
            <a:ext cx="3293497" cy="3293497"/>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GB"/>
              <a:t>And the top picks are…</a:t>
            </a:r>
          </a:p>
        </p:txBody>
      </p:sp>
    </p:spTree>
    <p:extLst>
      <p:ext uri="{BB962C8B-B14F-4D97-AF65-F5344CB8AC3E}">
        <p14:creationId xmlns:p14="http://schemas.microsoft.com/office/powerpoint/2010/main" val="3485370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normAutofit/>
          </a:bodyPr>
          <a:lstStyle/>
          <a:p>
            <a:pPr marL="0" indent="0">
              <a:buNone/>
            </a:pPr>
            <a:r>
              <a:rPr lang="en-US"/>
              <a:t>Thorium Reader</a:t>
            </a:r>
          </a:p>
          <a:p>
            <a:pPr marL="457200" lvl="1" indent="0">
              <a:buNone/>
            </a:pPr>
            <a:r>
              <a:rPr lang="en-US">
                <a:hlinkClick r:id="rId2"/>
              </a:rPr>
              <a:t>results with NVDA</a:t>
            </a:r>
            <a:endParaRPr lang="en-US"/>
          </a:p>
          <a:p>
            <a:pPr marL="457200" lvl="1" indent="0">
              <a:buNone/>
            </a:pPr>
            <a:r>
              <a:rPr lang="en-US">
                <a:hlinkClick r:id="rId3"/>
              </a:rPr>
              <a:t>results with JAWS</a:t>
            </a:r>
            <a:endParaRPr lang="en-US"/>
          </a:p>
          <a:p>
            <a:pPr marL="0" indent="0">
              <a:buNone/>
            </a:pPr>
            <a:endParaRPr lang="en-US"/>
          </a:p>
          <a:p>
            <a:pPr marL="0" indent="0">
              <a:buNone/>
            </a:pPr>
            <a:r>
              <a:rPr lang="en-US" err="1"/>
              <a:t>RedShelf</a:t>
            </a:r>
            <a:r>
              <a:rPr lang="en-US"/>
              <a:t> with Firefox</a:t>
            </a:r>
          </a:p>
          <a:p>
            <a:pPr marL="457200" lvl="1" indent="0">
              <a:buNone/>
            </a:pPr>
            <a:r>
              <a:rPr lang="en-US">
                <a:hlinkClick r:id="rId4"/>
              </a:rPr>
              <a:t>results with NVDA</a:t>
            </a:r>
            <a:endParaRPr lang="en-US"/>
          </a:p>
          <a:p>
            <a:pPr marL="457200" lvl="1" indent="0">
              <a:buNone/>
            </a:pPr>
            <a:r>
              <a:rPr lang="en-US">
                <a:hlinkClick r:id="rId5"/>
              </a:rPr>
              <a:t>results with JAWS</a:t>
            </a:r>
            <a:endParaRPr lang="en-US"/>
          </a:p>
        </p:txBody>
      </p:sp>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Blind Windows user</a:t>
            </a:r>
            <a:endParaRPr lang="en-GB"/>
          </a:p>
        </p:txBody>
      </p:sp>
      <p:pic>
        <p:nvPicPr>
          <p:cNvPr id="6" name="Picture 5">
            <a:extLst>
              <a:ext uri="{FF2B5EF4-FFF2-40B4-BE49-F238E27FC236}">
                <a16:creationId xmlns:a16="http://schemas.microsoft.com/office/drawing/2014/main" id="{66FC6F92-1179-4FDF-9E12-C5F03AA5C2B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242" b="93956" l="7778" r="94444">
                        <a14:foregroundMark x1="28889" y1="14286" x2="13889" y2="56044"/>
                        <a14:foregroundMark x1="13889" y1="56044" x2="47778" y2="85714"/>
                        <a14:foregroundMark x1="47778" y1="85714" x2="88889" y2="75824"/>
                        <a14:foregroundMark x1="88889" y1="75824" x2="80000" y2="33516"/>
                        <a14:foregroundMark x1="80000" y1="33516" x2="36111" y2="15934"/>
                        <a14:foregroundMark x1="36111" y1="15934" x2="16111" y2="17033"/>
                        <a14:foregroundMark x1="33889" y1="15385" x2="77222" y2="10989"/>
                        <a14:foregroundMark x1="77222" y1="10989" x2="93333" y2="50549"/>
                        <a14:foregroundMark x1="93333" y1="50549" x2="91111" y2="56593"/>
                        <a14:foregroundMark x1="7778" y1="32967" x2="10000" y2="74725"/>
                        <a14:foregroundMark x1="10000" y1="74725" x2="50556" y2="87912"/>
                        <a14:foregroundMark x1="50556" y1="87912" x2="80000" y2="86264"/>
                        <a14:foregroundMark x1="19444" y1="90659" x2="59444" y2="91758"/>
                        <a14:foregroundMark x1="36667" y1="92857" x2="68333" y2="92857"/>
                        <a14:foregroundMark x1="22222" y1="94505" x2="25556" y2="93956"/>
                        <a14:foregroundMark x1="79444" y1="8242" x2="94444" y2="26923"/>
                        <a14:foregroundMark x1="26111" y1="29670" x2="78333" y2="47253"/>
                        <a14:foregroundMark x1="43889" y1="24725" x2="30000" y2="59890"/>
                        <a14:foregroundMark x1="55556" y1="24176" x2="53889" y2="65934"/>
                        <a14:foregroundMark x1="53889" y1="65934" x2="57778" y2="71429"/>
                        <a14:foregroundMark x1="72222" y1="45055" x2="76111" y2="64835"/>
                      </a14:backgroundRemoval>
                    </a14:imgEffect>
                  </a14:imgLayer>
                </a14:imgProps>
              </a:ext>
            </a:extLst>
          </a:blip>
          <a:stretch>
            <a:fillRect/>
          </a:stretch>
        </p:blipFill>
        <p:spPr>
          <a:xfrm>
            <a:off x="8117454" y="1825625"/>
            <a:ext cx="1142336" cy="1155028"/>
          </a:xfrm>
          <a:prstGeom prst="rect">
            <a:avLst/>
          </a:prstGeom>
        </p:spPr>
      </p:pic>
      <p:pic>
        <p:nvPicPr>
          <p:cNvPr id="7" name="Picture 4" descr="RedShelf Logo">
            <a:extLst>
              <a:ext uri="{FF2B5EF4-FFF2-40B4-BE49-F238E27FC236}">
                <a16:creationId xmlns:a16="http://schemas.microsoft.com/office/drawing/2014/main" id="{D610A5CA-3678-4F61-99F7-49F5FF0F85D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09560" y="3454472"/>
            <a:ext cx="1558124" cy="1558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496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orium Reader for PC - My Books view.">
            <a:extLst>
              <a:ext uri="{FF2B5EF4-FFF2-40B4-BE49-F238E27FC236}">
                <a16:creationId xmlns:a16="http://schemas.microsoft.com/office/drawing/2014/main" id="{ABB0D5F3-D89D-4822-84CC-5489996192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112" y="2159000"/>
            <a:ext cx="8867775" cy="3476625"/>
          </a:xfrm>
        </p:spPr>
      </p:pic>
      <p:sp>
        <p:nvSpPr>
          <p:cNvPr id="2" name="Title 1">
            <a:extLst>
              <a:ext uri="{FF2B5EF4-FFF2-40B4-BE49-F238E27FC236}">
                <a16:creationId xmlns:a16="http://schemas.microsoft.com/office/drawing/2014/main" id="{AA834655-FB82-413D-9214-A489ABC8F72D}"/>
              </a:ext>
            </a:extLst>
          </p:cNvPr>
          <p:cNvSpPr>
            <a:spLocks noGrp="1"/>
          </p:cNvSpPr>
          <p:nvPr>
            <p:ph type="title"/>
          </p:nvPr>
        </p:nvSpPr>
        <p:spPr/>
        <p:txBody>
          <a:bodyPr/>
          <a:lstStyle/>
          <a:p>
            <a:r>
              <a:rPr lang="en-US"/>
              <a:t>Thorium Reader – My Books</a:t>
            </a:r>
          </a:p>
        </p:txBody>
      </p:sp>
    </p:spTree>
    <p:extLst>
      <p:ext uri="{BB962C8B-B14F-4D97-AF65-F5344CB8AC3E}">
        <p14:creationId xmlns:p14="http://schemas.microsoft.com/office/powerpoint/2010/main" val="1789693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lphin EasyReader App icon">
            <a:extLst>
              <a:ext uri="{FF2B5EF4-FFF2-40B4-BE49-F238E27FC236}">
                <a16:creationId xmlns:a16="http://schemas.microsoft.com/office/drawing/2014/main" id="{09E2E5F4-4E50-4C00-AA7D-06E2762BFC8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67" b="93333" l="6667" r="95000">
                        <a14:foregroundMark x1="20556" y1="8333" x2="20556" y2="8333"/>
                        <a14:foregroundMark x1="18889" y1="11667" x2="83333" y2="13333"/>
                        <a14:foregroundMark x1="23333" y1="11111" x2="11111" y2="53889"/>
                        <a14:foregroundMark x1="11111" y1="53889" x2="37222" y2="89444"/>
                        <a14:foregroundMark x1="37222" y1="89444" x2="81667" y2="87222"/>
                        <a14:foregroundMark x1="81667" y1="87222" x2="94444" y2="76111"/>
                        <a14:foregroundMark x1="95000" y1="69444" x2="91111" y2="13889"/>
                        <a14:foregroundMark x1="87222" y1="12778" x2="44444" y2="10556"/>
                        <a14:foregroundMark x1="44444" y1="10556" x2="11111" y2="37222"/>
                        <a14:foregroundMark x1="11111" y1="37222" x2="10000" y2="80000"/>
                        <a14:foregroundMark x1="10000" y1="80000" x2="22222" y2="90000"/>
                        <a14:foregroundMark x1="33333" y1="91111" x2="18889" y2="80000"/>
                        <a14:foregroundMark x1="31111" y1="90556" x2="8889" y2="72778"/>
                        <a14:foregroundMark x1="22222" y1="11111" x2="7222" y2="46667"/>
                        <a14:foregroundMark x1="50556" y1="7222" x2="19444" y2="10000"/>
                        <a14:foregroundMark x1="19444" y1="8333" x2="7778" y2="24444"/>
                        <a14:foregroundMark x1="7778" y1="46111" x2="7222" y2="63333"/>
                        <a14:foregroundMark x1="16667" y1="91667" x2="58889" y2="93333"/>
                        <a14:foregroundMark x1="58889" y1="93333" x2="65000" y2="92778"/>
                      </a14:backgroundRemoval>
                    </a14:imgEffect>
                  </a14:imgLayer>
                </a14:imgProps>
              </a:ext>
              <a:ext uri="{28A0092B-C50C-407E-A947-70E740481C1C}">
                <a14:useLocalDpi xmlns:a14="http://schemas.microsoft.com/office/drawing/2010/main" val="0"/>
              </a:ext>
            </a:extLst>
          </a:blip>
          <a:srcRect/>
          <a:stretch>
            <a:fillRect/>
          </a:stretch>
        </p:blipFill>
        <p:spPr bwMode="auto">
          <a:xfrm>
            <a:off x="8077835" y="1759268"/>
            <a:ext cx="1142336" cy="11423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normAutofit/>
          </a:bodyPr>
          <a:lstStyle/>
          <a:p>
            <a:pPr marL="0" indent="0">
              <a:buNone/>
            </a:pPr>
            <a:r>
              <a:rPr lang="en-US"/>
              <a:t>EasyReader iOS</a:t>
            </a:r>
          </a:p>
          <a:p>
            <a:pPr marL="457200" lvl="1" indent="0">
              <a:buNone/>
            </a:pPr>
            <a:r>
              <a:rPr lang="en-US">
                <a:hlinkClick r:id="rId4"/>
              </a:rPr>
              <a:t>evaluation results</a:t>
            </a:r>
            <a:endParaRPr lang="en-US"/>
          </a:p>
          <a:p>
            <a:pPr marL="0" indent="0">
              <a:buNone/>
            </a:pPr>
            <a:endParaRPr lang="en-US"/>
          </a:p>
          <a:p>
            <a:pPr marL="0" indent="0">
              <a:buNone/>
            </a:pPr>
            <a:r>
              <a:rPr lang="en-US"/>
              <a:t>Bookshelf iOS</a:t>
            </a:r>
          </a:p>
          <a:p>
            <a:pPr marL="457200" lvl="1" indent="0">
              <a:buNone/>
            </a:pPr>
            <a:r>
              <a:rPr lang="en-US">
                <a:hlinkClick r:id="rId5"/>
              </a:rPr>
              <a:t>evaluation results</a:t>
            </a:r>
            <a:endParaRPr lang="en-US"/>
          </a:p>
        </p:txBody>
      </p:sp>
      <p:pic>
        <p:nvPicPr>
          <p:cNvPr id="2050" name="Picture 2" descr="Vital Source Bookshelf App icon">
            <a:extLst>
              <a:ext uri="{FF2B5EF4-FFF2-40B4-BE49-F238E27FC236}">
                <a16:creationId xmlns:a16="http://schemas.microsoft.com/office/drawing/2014/main" id="{DCD88261-C1DC-4A5E-A220-5272969F282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556" b="95556" l="3889" r="93889">
                        <a14:foregroundMark x1="3889" y1="6111" x2="91667" y2="86667"/>
                        <a14:foregroundMark x1="12778" y1="33889" x2="17778" y2="75556"/>
                        <a14:foregroundMark x1="17778" y1="75556" x2="61667" y2="82222"/>
                        <a14:foregroundMark x1="61667" y1="82222" x2="82778" y2="43889"/>
                        <a14:foregroundMark x1="82778" y1="43889" x2="83333" y2="35556"/>
                        <a14:foregroundMark x1="7778" y1="61111" x2="39444" y2="91111"/>
                        <a14:foregroundMark x1="39444" y1="91111" x2="70556" y2="90000"/>
                        <a14:foregroundMark x1="21111" y1="38889" x2="22778" y2="63889"/>
                        <a14:foregroundMark x1="7222" y1="35556" x2="10000" y2="58333"/>
                        <a14:foregroundMark x1="10000" y1="72222" x2="15000" y2="88333"/>
                        <a14:foregroundMark x1="9444" y1="88333" x2="34444" y2="89444"/>
                        <a14:foregroundMark x1="12222" y1="93889" x2="40556" y2="93889"/>
                        <a14:foregroundMark x1="6111" y1="95556" x2="4444" y2="95556"/>
                        <a14:foregroundMark x1="13333" y1="36111" x2="48889" y2="10556"/>
                        <a14:foregroundMark x1="48889" y1="10556" x2="90000" y2="20000"/>
                        <a14:foregroundMark x1="90000" y1="20000" x2="93333" y2="63889"/>
                        <a14:foregroundMark x1="93333" y1="63889" x2="60556" y2="90000"/>
                        <a14:foregroundMark x1="60556" y1="90000" x2="60556" y2="90000"/>
                        <a14:foregroundMark x1="82778" y1="8889" x2="93889" y2="9444"/>
                        <a14:foregroundMark x1="21111" y1="10556" x2="75000" y2="6667"/>
                        <a14:foregroundMark x1="46111" y1="31667" x2="48889" y2="47778"/>
                      </a14:backgroundRemoval>
                    </a14:imgEffect>
                  </a14:imgLayer>
                </a14:imgProps>
              </a:ext>
              <a:ext uri="{28A0092B-C50C-407E-A947-70E740481C1C}">
                <a14:useLocalDpi xmlns:a14="http://schemas.microsoft.com/office/drawing/2010/main" val="0"/>
              </a:ext>
            </a:extLst>
          </a:blip>
          <a:srcRect/>
          <a:stretch>
            <a:fillRect/>
          </a:stretch>
        </p:blipFill>
        <p:spPr bwMode="auto">
          <a:xfrm>
            <a:off x="8077835" y="3388028"/>
            <a:ext cx="1155028" cy="11550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Blind mobile user</a:t>
            </a:r>
            <a:endParaRPr lang="en-GB"/>
          </a:p>
        </p:txBody>
      </p:sp>
    </p:spTree>
    <p:extLst>
      <p:ext uri="{BB962C8B-B14F-4D97-AF65-F5344CB8AC3E}">
        <p14:creationId xmlns:p14="http://schemas.microsoft.com/office/powerpoint/2010/main" val="496565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2ECFFF38-88E2-4D61-8D3D-C2C263233646}"/>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714" b="99429" l="7797" r="49153">
                        <a14:foregroundMark x1="16610" y1="41143" x2="16271" y2="48286"/>
                        <a14:foregroundMark x1="17797" y1="30571" x2="17288" y2="35143"/>
                        <a14:foregroundMark x1="17797" y1="29429" x2="16949" y2="42000"/>
                        <a14:foregroundMark x1="13051" y1="90857" x2="10000" y2="98000"/>
                        <a14:foregroundMark x1="10000" y1="98000" x2="16102" y2="99429"/>
                        <a14:foregroundMark x1="16102" y1="99429" x2="27119" y2="97714"/>
                        <a14:foregroundMark x1="27119" y1="97714" x2="32034" y2="93429"/>
                        <a14:foregroundMark x1="32034" y1="93429" x2="35763" y2="86571"/>
                        <a14:foregroundMark x1="35763" y1="86571" x2="35763" y2="85143"/>
                        <a14:foregroundMark x1="8305" y1="99143" x2="13559" y2="98571"/>
                        <a14:foregroundMark x1="13559" y1="98571" x2="19322" y2="99143"/>
                        <a14:foregroundMark x1="19322" y1="99143" x2="30169" y2="98000"/>
                        <a14:foregroundMark x1="30169" y1="98000" x2="30339" y2="97714"/>
                        <a14:foregroundMark x1="7797" y1="98857" x2="7797" y2="99714"/>
                        <a14:foregroundMark x1="47119" y1="32857" x2="45424" y2="34000"/>
                        <a14:foregroundMark x1="46271" y1="45714" x2="48814" y2="48857"/>
                        <a14:foregroundMark x1="49322" y1="53714" x2="49322" y2="56571"/>
                        <a14:foregroundMark x1="23220" y1="8000" x2="30339" y2="8286"/>
                        <a14:foregroundMark x1="30339" y1="8286" x2="36102" y2="7714"/>
                        <a14:foregroundMark x1="36102" y1="7714" x2="41356" y2="11143"/>
                        <a14:foregroundMark x1="41356" y1="11143" x2="42203" y2="14000"/>
                      </a14:backgroundRemoval>
                    </a14:imgEffect>
                  </a14:imgLayer>
                </a14:imgProps>
              </a:ext>
              <a:ext uri="{28A0092B-C50C-407E-A947-70E740481C1C}">
                <a14:useLocalDpi xmlns:a14="http://schemas.microsoft.com/office/drawing/2010/main" val="0"/>
              </a:ext>
            </a:extLst>
          </a:blip>
          <a:srcRect l="5457" r="47576"/>
          <a:stretch/>
        </p:blipFill>
        <p:spPr bwMode="auto">
          <a:xfrm>
            <a:off x="4701701" y="-96187"/>
            <a:ext cx="5505855" cy="6954187"/>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8" descr="EasyReader for iOS - Manage Libraries view.">
            <a:extLst>
              <a:ext uri="{FF2B5EF4-FFF2-40B4-BE49-F238E27FC236}">
                <a16:creationId xmlns:a16="http://schemas.microsoft.com/office/drawing/2014/main" id="{8994BCAE-AFA0-48EB-A915-2DE28D6E9153}"/>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29" r="-4" b="2869"/>
          <a:stretch/>
        </p:blipFill>
        <p:spPr>
          <a:xfrm>
            <a:off x="6708800" y="564204"/>
            <a:ext cx="2480596" cy="4955153"/>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Easy Reader iOS – </a:t>
            </a:r>
            <a:br>
              <a:rPr lang="en-US"/>
            </a:br>
            <a:r>
              <a:rPr lang="en-US"/>
              <a:t>Manage Libraries</a:t>
            </a:r>
            <a:endParaRPr lang="en-GB"/>
          </a:p>
        </p:txBody>
      </p:sp>
    </p:spTree>
    <p:extLst>
      <p:ext uri="{BB962C8B-B14F-4D97-AF65-F5344CB8AC3E}">
        <p14:creationId xmlns:p14="http://schemas.microsoft.com/office/powerpoint/2010/main" val="3364675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normAutofit/>
          </a:bodyPr>
          <a:lstStyle/>
          <a:p>
            <a:pPr marL="0" indent="0">
              <a:buNone/>
            </a:pPr>
            <a:r>
              <a:rPr lang="en-US"/>
              <a:t>Bookshelf</a:t>
            </a:r>
          </a:p>
          <a:p>
            <a:pPr marL="457200" lvl="1" indent="0">
              <a:buNone/>
            </a:pPr>
            <a:r>
              <a:rPr lang="en-US">
                <a:hlinkClick r:id="rId2"/>
              </a:rPr>
              <a:t>results with </a:t>
            </a:r>
            <a:r>
              <a:rPr lang="en-US" err="1">
                <a:hlinkClick r:id="rId2"/>
              </a:rPr>
              <a:t>VoiceOver</a:t>
            </a:r>
            <a:endParaRPr lang="en-US"/>
          </a:p>
          <a:p>
            <a:pPr marL="0" indent="0">
              <a:buNone/>
            </a:pPr>
            <a:endParaRPr lang="en-US"/>
          </a:p>
          <a:p>
            <a:pPr marL="0" indent="0">
              <a:buNone/>
            </a:pPr>
            <a:r>
              <a:rPr lang="en-US"/>
              <a:t>Thorium Reader</a:t>
            </a:r>
          </a:p>
          <a:p>
            <a:pPr marL="457200" lvl="1" indent="0">
              <a:buNone/>
            </a:pPr>
            <a:r>
              <a:rPr lang="en-US">
                <a:hlinkClick r:id="rId2"/>
              </a:rPr>
              <a:t>results with </a:t>
            </a:r>
            <a:r>
              <a:rPr lang="en-US" err="1">
                <a:hlinkClick r:id="rId2"/>
              </a:rPr>
              <a:t>VoiceOver</a:t>
            </a:r>
            <a:endParaRPr lang="en-US"/>
          </a:p>
        </p:txBody>
      </p:sp>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Blind macOS user</a:t>
            </a:r>
            <a:endParaRPr lang="en-GB"/>
          </a:p>
        </p:txBody>
      </p:sp>
      <p:pic>
        <p:nvPicPr>
          <p:cNvPr id="7" name="Picture 2" descr="Vital Source Bookshelf App icon">
            <a:extLst>
              <a:ext uri="{FF2B5EF4-FFF2-40B4-BE49-F238E27FC236}">
                <a16:creationId xmlns:a16="http://schemas.microsoft.com/office/drawing/2014/main" id="{EF990348-6DAD-4977-9C39-C088730A41A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556" b="95556" l="3889" r="93889">
                        <a14:foregroundMark x1="3889" y1="6111" x2="91667" y2="86667"/>
                        <a14:foregroundMark x1="12778" y1="33889" x2="17778" y2="75556"/>
                        <a14:foregroundMark x1="17778" y1="75556" x2="61667" y2="82222"/>
                        <a14:foregroundMark x1="61667" y1="82222" x2="82778" y2="43889"/>
                        <a14:foregroundMark x1="82778" y1="43889" x2="83333" y2="35556"/>
                        <a14:foregroundMark x1="7778" y1="61111" x2="39444" y2="91111"/>
                        <a14:foregroundMark x1="39444" y1="91111" x2="70556" y2="90000"/>
                        <a14:foregroundMark x1="21111" y1="38889" x2="22778" y2="63889"/>
                        <a14:foregroundMark x1="7222" y1="35556" x2="10000" y2="58333"/>
                        <a14:foregroundMark x1="10000" y1="72222" x2="15000" y2="88333"/>
                        <a14:foregroundMark x1="9444" y1="88333" x2="34444" y2="89444"/>
                        <a14:foregroundMark x1="12222" y1="93889" x2="40556" y2="93889"/>
                        <a14:foregroundMark x1="6111" y1="95556" x2="4444" y2="95556"/>
                        <a14:foregroundMark x1="13333" y1="36111" x2="48889" y2="10556"/>
                        <a14:foregroundMark x1="48889" y1="10556" x2="90000" y2="20000"/>
                        <a14:foregroundMark x1="90000" y1="20000" x2="93333" y2="63889"/>
                        <a14:foregroundMark x1="93333" y1="63889" x2="60556" y2="90000"/>
                        <a14:foregroundMark x1="60556" y1="90000" x2="60556" y2="90000"/>
                        <a14:foregroundMark x1="82778" y1="8889" x2="93889" y2="9444"/>
                        <a14:foregroundMark x1="21111" y1="10556" x2="75000" y2="6667"/>
                        <a14:foregroundMark x1="46111" y1="31667" x2="48889" y2="47778"/>
                      </a14:backgroundRemoval>
                    </a14:imgEffect>
                  </a14:imgLayer>
                </a14:imgProps>
              </a:ext>
              <a:ext uri="{28A0092B-C50C-407E-A947-70E740481C1C}">
                <a14:useLocalDpi xmlns:a14="http://schemas.microsoft.com/office/drawing/2010/main" val="0"/>
              </a:ext>
            </a:extLst>
          </a:blip>
          <a:srcRect/>
          <a:stretch>
            <a:fillRect/>
          </a:stretch>
        </p:blipFill>
        <p:spPr bwMode="auto">
          <a:xfrm>
            <a:off x="8131175" y="1764665"/>
            <a:ext cx="1155028" cy="11550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74EE121-B089-46C2-B1D0-5F2B877A07A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242" b="93956" l="7778" r="94444">
                        <a14:foregroundMark x1="28889" y1="14286" x2="13889" y2="56044"/>
                        <a14:foregroundMark x1="13889" y1="56044" x2="47778" y2="85714"/>
                        <a14:foregroundMark x1="47778" y1="85714" x2="88889" y2="75824"/>
                        <a14:foregroundMark x1="88889" y1="75824" x2="80000" y2="33516"/>
                        <a14:foregroundMark x1="80000" y1="33516" x2="36111" y2="15934"/>
                        <a14:foregroundMark x1="36111" y1="15934" x2="16111" y2="17033"/>
                        <a14:foregroundMark x1="33889" y1="15385" x2="77222" y2="10989"/>
                        <a14:foregroundMark x1="77222" y1="10989" x2="93333" y2="50549"/>
                        <a14:foregroundMark x1="93333" y1="50549" x2="91111" y2="56593"/>
                        <a14:foregroundMark x1="7778" y1="32967" x2="10000" y2="74725"/>
                        <a14:foregroundMark x1="10000" y1="74725" x2="50556" y2="87912"/>
                        <a14:foregroundMark x1="50556" y1="87912" x2="80000" y2="86264"/>
                        <a14:foregroundMark x1="19444" y1="90659" x2="59444" y2="91758"/>
                        <a14:foregroundMark x1="36667" y1="92857" x2="68333" y2="92857"/>
                        <a14:foregroundMark x1="22222" y1="94505" x2="25556" y2="93956"/>
                        <a14:foregroundMark x1="79444" y1="8242" x2="94444" y2="26923"/>
                        <a14:foregroundMark x1="26111" y1="29670" x2="78333" y2="47253"/>
                        <a14:foregroundMark x1="43889" y1="24725" x2="30000" y2="59890"/>
                        <a14:foregroundMark x1="55556" y1="24176" x2="53889" y2="65934"/>
                        <a14:foregroundMark x1="53889" y1="65934" x2="57778" y2="71429"/>
                        <a14:foregroundMark x1="72222" y1="45055" x2="76111" y2="64835"/>
                      </a14:backgroundRemoval>
                    </a14:imgEffect>
                  </a14:imgLayer>
                </a14:imgProps>
              </a:ext>
            </a:extLst>
          </a:blip>
          <a:stretch>
            <a:fillRect/>
          </a:stretch>
        </p:blipFill>
        <p:spPr>
          <a:xfrm>
            <a:off x="8077200" y="3269475"/>
            <a:ext cx="1269963" cy="1284073"/>
          </a:xfrm>
          <a:prstGeom prst="rect">
            <a:avLst/>
          </a:prstGeom>
        </p:spPr>
      </p:pic>
    </p:spTree>
    <p:extLst>
      <p:ext uri="{BB962C8B-B14F-4D97-AF65-F5344CB8AC3E}">
        <p14:creationId xmlns:p14="http://schemas.microsoft.com/office/powerpoint/2010/main" val="29407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CEA2-9F61-4713-98A9-B9C9BDC51DFA}"/>
              </a:ext>
            </a:extLst>
          </p:cNvPr>
          <p:cNvSpPr>
            <a:spLocks noGrp="1"/>
          </p:cNvSpPr>
          <p:nvPr>
            <p:ph type="title"/>
          </p:nvPr>
        </p:nvSpPr>
        <p:spPr/>
        <p:txBody>
          <a:bodyPr/>
          <a:lstStyle/>
          <a:p>
            <a:r>
              <a:rPr lang="en-US">
                <a:cs typeface="Calibri Light"/>
              </a:rPr>
              <a:t>Introductions</a:t>
            </a:r>
            <a:endParaRPr lang="en-US"/>
          </a:p>
        </p:txBody>
      </p:sp>
      <p:sp>
        <p:nvSpPr>
          <p:cNvPr id="3" name="Content Placeholder 2">
            <a:extLst>
              <a:ext uri="{FF2B5EF4-FFF2-40B4-BE49-F238E27FC236}">
                <a16:creationId xmlns:a16="http://schemas.microsoft.com/office/drawing/2014/main" id="{C289D252-9D3D-4408-A6AA-63F21F07B02D}"/>
              </a:ext>
            </a:extLst>
          </p:cNvPr>
          <p:cNvSpPr>
            <a:spLocks noGrp="1"/>
          </p:cNvSpPr>
          <p:nvPr>
            <p:ph idx="1"/>
          </p:nvPr>
        </p:nvSpPr>
        <p:spPr>
          <a:xfrm>
            <a:off x="838200" y="3585239"/>
            <a:ext cx="10515600" cy="2330404"/>
          </a:xfrm>
        </p:spPr>
        <p:txBody>
          <a:bodyPr vert="horz" lIns="91440" tIns="45720" rIns="91440" bIns="45720" rtlCol="0" anchor="t">
            <a:normAutofit/>
          </a:bodyPr>
          <a:lstStyle/>
          <a:p>
            <a:pPr marL="0" indent="0">
              <a:buNone/>
            </a:pPr>
            <a:r>
              <a:rPr lang="en-US" sz="3600">
                <a:cs typeface="Calibri"/>
              </a:rPr>
              <a:t>Joseph Polizzotto</a:t>
            </a:r>
          </a:p>
          <a:p>
            <a:pPr marL="0" indent="0">
              <a:buNone/>
            </a:pPr>
            <a:r>
              <a:rPr lang="en-US" sz="3000">
                <a:cs typeface="Calibri"/>
              </a:rPr>
              <a:t>Alternate Media Supervisor </a:t>
            </a:r>
          </a:p>
          <a:p>
            <a:pPr marL="0" indent="0">
              <a:buNone/>
            </a:pPr>
            <a:r>
              <a:rPr lang="en-US" sz="3000">
                <a:cs typeface="Calibri"/>
              </a:rPr>
              <a:t>UC Berkeley</a:t>
            </a:r>
          </a:p>
        </p:txBody>
      </p:sp>
      <p:pic>
        <p:nvPicPr>
          <p:cNvPr id="5" name="Google Shape;139;p3" descr="Photo of Joseph Polizzotto">
            <a:extLst>
              <a:ext uri="{FF2B5EF4-FFF2-40B4-BE49-F238E27FC236}">
                <a16:creationId xmlns:a16="http://schemas.microsoft.com/office/drawing/2014/main" id="{06E9582C-D835-440B-9994-6238DF0C453F}"/>
              </a:ext>
            </a:extLst>
          </p:cNvPr>
          <p:cNvPicPr preferRelativeResize="0"/>
          <p:nvPr/>
        </p:nvPicPr>
        <p:blipFill rotWithShape="1">
          <a:blip r:embed="rId2">
            <a:alphaModFix/>
          </a:blip>
          <a:srcRect/>
          <a:stretch/>
        </p:blipFill>
        <p:spPr>
          <a:xfrm>
            <a:off x="7602151" y="727197"/>
            <a:ext cx="3893165" cy="4955357"/>
          </a:xfrm>
          <a:prstGeom prst="rect">
            <a:avLst/>
          </a:prstGeom>
          <a:noFill/>
          <a:ln>
            <a:noFill/>
          </a:ln>
        </p:spPr>
      </p:pic>
    </p:spTree>
    <p:extLst>
      <p:ext uri="{BB962C8B-B14F-4D97-AF65-F5344CB8AC3E}">
        <p14:creationId xmlns:p14="http://schemas.microsoft.com/office/powerpoint/2010/main" val="4054374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ookshelf for macOS - VoiceOver display panel with math content. ">
            <a:extLst>
              <a:ext uri="{FF2B5EF4-FFF2-40B4-BE49-F238E27FC236}">
                <a16:creationId xmlns:a16="http://schemas.microsoft.com/office/drawing/2014/main" id="{030A56DD-1157-49F0-BC7F-7E5523BA57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416998"/>
            <a:ext cx="10515600" cy="2960628"/>
          </a:xfrm>
        </p:spPr>
      </p:pic>
      <p:sp>
        <p:nvSpPr>
          <p:cNvPr id="2" name="Title 1">
            <a:extLst>
              <a:ext uri="{FF2B5EF4-FFF2-40B4-BE49-F238E27FC236}">
                <a16:creationId xmlns:a16="http://schemas.microsoft.com/office/drawing/2014/main" id="{91FF901B-FF3F-4AD6-879C-DC3C5EFC979B}"/>
              </a:ext>
            </a:extLst>
          </p:cNvPr>
          <p:cNvSpPr>
            <a:spLocks noGrp="1"/>
          </p:cNvSpPr>
          <p:nvPr>
            <p:ph type="title"/>
          </p:nvPr>
        </p:nvSpPr>
        <p:spPr/>
        <p:txBody>
          <a:bodyPr/>
          <a:lstStyle/>
          <a:p>
            <a:r>
              <a:rPr lang="en-US"/>
              <a:t>Bookshelf for macOS – Math Accessibility</a:t>
            </a:r>
          </a:p>
        </p:txBody>
      </p:sp>
    </p:spTree>
    <p:extLst>
      <p:ext uri="{BB962C8B-B14F-4D97-AF65-F5344CB8AC3E}">
        <p14:creationId xmlns:p14="http://schemas.microsoft.com/office/powerpoint/2010/main" val="42219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554480"/>
            <a:ext cx="10515600" cy="4413819"/>
          </a:xfrm>
        </p:spPr>
        <p:txBody>
          <a:bodyPr>
            <a:normAutofit/>
          </a:bodyPr>
          <a:lstStyle/>
          <a:p>
            <a:pPr marL="0" indent="0">
              <a:buNone/>
            </a:pPr>
            <a:r>
              <a:rPr lang="en-US" sz="3600"/>
              <a:t>Yay! Lots of choice:</a:t>
            </a:r>
          </a:p>
          <a:p>
            <a:r>
              <a:rPr lang="en-US"/>
              <a:t>Bookshelf </a:t>
            </a:r>
          </a:p>
          <a:p>
            <a:r>
              <a:rPr lang="en-US" err="1"/>
              <a:t>RedShelf</a:t>
            </a:r>
            <a:endParaRPr lang="en-US"/>
          </a:p>
          <a:p>
            <a:r>
              <a:rPr lang="en-US"/>
              <a:t>Thorium</a:t>
            </a:r>
          </a:p>
          <a:p>
            <a:r>
              <a:rPr lang="en-US"/>
              <a:t>EasyReader</a:t>
            </a:r>
          </a:p>
          <a:p>
            <a:pPr marL="0" indent="0">
              <a:buNone/>
            </a:pPr>
            <a:r>
              <a:rPr lang="en-US"/>
              <a:t>… and they all have read aloud</a:t>
            </a:r>
          </a:p>
          <a:p>
            <a:pPr marL="0" indent="0">
              <a:buNone/>
            </a:pPr>
            <a:endParaRPr lang="en-GB"/>
          </a:p>
        </p:txBody>
      </p:sp>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Low vision user</a:t>
            </a:r>
            <a:endParaRPr lang="en-GB"/>
          </a:p>
        </p:txBody>
      </p:sp>
      <p:pic>
        <p:nvPicPr>
          <p:cNvPr id="12" name="Picture 11">
            <a:extLst>
              <a:ext uri="{FF2B5EF4-FFF2-40B4-BE49-F238E27FC236}">
                <a16:creationId xmlns:a16="http://schemas.microsoft.com/office/drawing/2014/main" id="{CCED9B10-7548-4784-81EC-343A2AB43AF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242" b="93956" l="7778" r="94444">
                        <a14:foregroundMark x1="28889" y1="14286" x2="13889" y2="56044"/>
                        <a14:foregroundMark x1="13889" y1="56044" x2="47778" y2="85714"/>
                        <a14:foregroundMark x1="47778" y1="85714" x2="88889" y2="75824"/>
                        <a14:foregroundMark x1="88889" y1="75824" x2="80000" y2="33516"/>
                        <a14:foregroundMark x1="80000" y1="33516" x2="36111" y2="15934"/>
                        <a14:foregroundMark x1="36111" y1="15934" x2="16111" y2="17033"/>
                        <a14:foregroundMark x1="33889" y1="15385" x2="77222" y2="10989"/>
                        <a14:foregroundMark x1="77222" y1="10989" x2="93333" y2="50549"/>
                        <a14:foregroundMark x1="93333" y1="50549" x2="91111" y2="56593"/>
                        <a14:foregroundMark x1="7778" y1="32967" x2="10000" y2="74725"/>
                        <a14:foregroundMark x1="10000" y1="74725" x2="50556" y2="87912"/>
                        <a14:foregroundMark x1="50556" y1="87912" x2="80000" y2="86264"/>
                        <a14:foregroundMark x1="19444" y1="90659" x2="59444" y2="91758"/>
                        <a14:foregroundMark x1="36667" y1="92857" x2="68333" y2="92857"/>
                        <a14:foregroundMark x1="22222" y1="94505" x2="25556" y2="93956"/>
                        <a14:foregroundMark x1="79444" y1="8242" x2="94444" y2="26923"/>
                        <a14:foregroundMark x1="26111" y1="29670" x2="78333" y2="47253"/>
                        <a14:foregroundMark x1="43889" y1="24725" x2="30000" y2="59890"/>
                        <a14:foregroundMark x1="55556" y1="24176" x2="53889" y2="65934"/>
                        <a14:foregroundMark x1="53889" y1="65934" x2="57778" y2="71429"/>
                        <a14:foregroundMark x1="72222" y1="45055" x2="76111" y2="64835"/>
                      </a14:backgroundRemoval>
                    </a14:imgEffect>
                  </a14:imgLayer>
                </a14:imgProps>
              </a:ext>
            </a:extLst>
          </a:blip>
          <a:stretch>
            <a:fillRect/>
          </a:stretch>
        </p:blipFill>
        <p:spPr>
          <a:xfrm>
            <a:off x="7893587" y="3527123"/>
            <a:ext cx="1142336" cy="1155028"/>
          </a:xfrm>
          <a:prstGeom prst="rect">
            <a:avLst/>
          </a:prstGeom>
        </p:spPr>
      </p:pic>
      <p:pic>
        <p:nvPicPr>
          <p:cNvPr id="13" name="Picture 4" descr="RedShelf Logo">
            <a:extLst>
              <a:ext uri="{FF2B5EF4-FFF2-40B4-BE49-F238E27FC236}">
                <a16:creationId xmlns:a16="http://schemas.microsoft.com/office/drawing/2014/main" id="{B2EE623F-6582-44CE-ABBC-E79F4F98748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79347" y="1963141"/>
            <a:ext cx="1558124" cy="15581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olphin EasyReader App icon">
            <a:extLst>
              <a:ext uri="{FF2B5EF4-FFF2-40B4-BE49-F238E27FC236}">
                <a16:creationId xmlns:a16="http://schemas.microsoft.com/office/drawing/2014/main" id="{BCAC833D-D505-48D0-834B-7D3C606B025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3333" l="6667" r="95000">
                        <a14:foregroundMark x1="20556" y1="8333" x2="20556" y2="8333"/>
                        <a14:foregroundMark x1="18889" y1="11667" x2="83333" y2="13333"/>
                        <a14:foregroundMark x1="23333" y1="11111" x2="11111" y2="53889"/>
                        <a14:foregroundMark x1="11111" y1="53889" x2="37222" y2="89444"/>
                        <a14:foregroundMark x1="37222" y1="89444" x2="81667" y2="87222"/>
                        <a14:foregroundMark x1="81667" y1="87222" x2="94444" y2="76111"/>
                        <a14:foregroundMark x1="95000" y1="69444" x2="91111" y2="13889"/>
                        <a14:foregroundMark x1="87222" y1="12778" x2="44444" y2="10556"/>
                        <a14:foregroundMark x1="44444" y1="10556" x2="11111" y2="37222"/>
                        <a14:foregroundMark x1="11111" y1="37222" x2="10000" y2="80000"/>
                        <a14:foregroundMark x1="10000" y1="80000" x2="22222" y2="90000"/>
                        <a14:foregroundMark x1="33333" y1="91111" x2="18889" y2="80000"/>
                        <a14:foregroundMark x1="31111" y1="90556" x2="8889" y2="72778"/>
                        <a14:foregroundMark x1="22222" y1="11111" x2="7222" y2="46667"/>
                        <a14:foregroundMark x1="50556" y1="7222" x2="19444" y2="10000"/>
                        <a14:foregroundMark x1="19444" y1="8333" x2="7778" y2="24444"/>
                        <a14:foregroundMark x1="7778" y1="46111" x2="7222" y2="63333"/>
                        <a14:foregroundMark x1="16667" y1="91667" x2="58889" y2="93333"/>
                        <a14:foregroundMark x1="58889" y1="93333" x2="65000" y2="92778"/>
                      </a14:backgroundRemoval>
                    </a14:imgEffect>
                  </a14:imgLayer>
                </a14:imgProps>
              </a:ext>
              <a:ext uri="{28A0092B-C50C-407E-A947-70E740481C1C}">
                <a14:useLocalDpi xmlns:a14="http://schemas.microsoft.com/office/drawing/2010/main" val="0"/>
              </a:ext>
            </a:extLst>
          </a:blip>
          <a:srcRect/>
          <a:stretch>
            <a:fillRect/>
          </a:stretch>
        </p:blipFill>
        <p:spPr bwMode="auto">
          <a:xfrm>
            <a:off x="7887241" y="4863269"/>
            <a:ext cx="1142336" cy="11423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Vital Source Bookshelf App icon">
            <a:extLst>
              <a:ext uri="{FF2B5EF4-FFF2-40B4-BE49-F238E27FC236}">
                <a16:creationId xmlns:a16="http://schemas.microsoft.com/office/drawing/2014/main" id="{7344477E-0304-456F-8AE5-FDEF4B57A5A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5556" b="95556" l="3889" r="93889">
                        <a14:foregroundMark x1="3889" y1="6111" x2="91667" y2="86667"/>
                        <a14:foregroundMark x1="12778" y1="33889" x2="17778" y2="75556"/>
                        <a14:foregroundMark x1="17778" y1="75556" x2="61667" y2="82222"/>
                        <a14:foregroundMark x1="61667" y1="82222" x2="82778" y2="43889"/>
                        <a14:foregroundMark x1="82778" y1="43889" x2="83333" y2="35556"/>
                        <a14:foregroundMark x1="7778" y1="61111" x2="39444" y2="91111"/>
                        <a14:foregroundMark x1="39444" y1="91111" x2="70556" y2="90000"/>
                        <a14:foregroundMark x1="21111" y1="38889" x2="22778" y2="63889"/>
                        <a14:foregroundMark x1="7222" y1="35556" x2="10000" y2="58333"/>
                        <a14:foregroundMark x1="10000" y1="72222" x2="15000" y2="88333"/>
                        <a14:foregroundMark x1="9444" y1="88333" x2="34444" y2="89444"/>
                        <a14:foregroundMark x1="12222" y1="93889" x2="40556" y2="93889"/>
                        <a14:foregroundMark x1="6111" y1="95556" x2="4444" y2="95556"/>
                        <a14:foregroundMark x1="13333" y1="36111" x2="48889" y2="10556"/>
                        <a14:foregroundMark x1="48889" y1="10556" x2="90000" y2="20000"/>
                        <a14:foregroundMark x1="90000" y1="20000" x2="93333" y2="63889"/>
                        <a14:foregroundMark x1="93333" y1="63889" x2="60556" y2="90000"/>
                        <a14:foregroundMark x1="60556" y1="90000" x2="60556" y2="90000"/>
                        <a14:foregroundMark x1="82778" y1="8889" x2="93889" y2="9444"/>
                        <a14:foregroundMark x1="21111" y1="10556" x2="75000" y2="6667"/>
                        <a14:foregroundMark x1="46111" y1="31667" x2="48889" y2="47778"/>
                      </a14:backgroundRemoval>
                    </a14:imgEffect>
                  </a14:imgLayer>
                </a14:imgProps>
              </a:ext>
              <a:ext uri="{28A0092B-C50C-407E-A947-70E740481C1C}">
                <a14:useLocalDpi xmlns:a14="http://schemas.microsoft.com/office/drawing/2010/main" val="0"/>
              </a:ext>
            </a:extLst>
          </a:blip>
          <a:srcRect/>
          <a:stretch>
            <a:fillRect/>
          </a:stretch>
        </p:blipFill>
        <p:spPr bwMode="auto">
          <a:xfrm>
            <a:off x="7880895" y="802255"/>
            <a:ext cx="1155028" cy="11550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21E4ED-157D-4545-97B0-35033E6238A0}"/>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3889" b="95556" l="3889" r="99444">
                        <a14:foregroundMark x1="63889" y1="17222" x2="25000" y2="15000"/>
                        <a14:foregroundMark x1="25000" y1="15000" x2="10000" y2="39444"/>
                        <a14:foregroundMark x1="10000" y1="39444" x2="12222" y2="69444"/>
                        <a14:foregroundMark x1="12222" y1="69444" x2="39444" y2="90556"/>
                        <a14:foregroundMark x1="39444" y1="90556" x2="69444" y2="88889"/>
                        <a14:foregroundMark x1="69444" y1="88889" x2="94444" y2="72778"/>
                        <a14:foregroundMark x1="94444" y1="72778" x2="82778" y2="16111"/>
                        <a14:foregroundMark x1="82778" y1="16111" x2="60000" y2="12222"/>
                        <a14:foregroundMark x1="20556" y1="12778" x2="9444" y2="37222"/>
                        <a14:foregroundMark x1="36667" y1="7778" x2="85556" y2="10556"/>
                        <a14:foregroundMark x1="21667" y1="8889" x2="7222" y2="35000"/>
                        <a14:foregroundMark x1="7222" y1="35000" x2="7222" y2="63889"/>
                        <a14:foregroundMark x1="7222" y1="63889" x2="20556" y2="90000"/>
                        <a14:foregroundMark x1="20556" y1="90000" x2="77222" y2="92778"/>
                        <a14:foregroundMark x1="77222" y1="92778" x2="92778" y2="68333"/>
                        <a14:foregroundMark x1="92778" y1="68333" x2="89444" y2="19444"/>
                        <a14:foregroundMark x1="53889" y1="5000" x2="23333" y2="7222"/>
                        <a14:foregroundMark x1="23333" y1="7222" x2="7778" y2="32222"/>
                        <a14:foregroundMark x1="7778" y1="32222" x2="7778" y2="33333"/>
                        <a14:foregroundMark x1="15556" y1="12778" x2="11111" y2="29444"/>
                        <a14:foregroundMark x1="10000" y1="82778" x2="25000" y2="93333"/>
                        <a14:foregroundMark x1="4444" y1="32222" x2="4444" y2="62222"/>
                        <a14:foregroundMark x1="33333" y1="4444" x2="61667" y2="4444"/>
                        <a14:foregroundMark x1="61667" y1="4444" x2="68333" y2="4444"/>
                        <a14:foregroundMark x1="25000" y1="97222" x2="54444" y2="95556"/>
                        <a14:foregroundMark x1="54444" y1="95556" x2="82222" y2="95556"/>
                        <a14:foregroundMark x1="55556" y1="51667" x2="77778" y2="41111"/>
                        <a14:foregroundMark x1="35556" y1="24444" x2="56111" y2="42222"/>
                        <a14:foregroundMark x1="51111" y1="40000" x2="47778" y2="80556"/>
                        <a14:foregroundMark x1="96667" y1="35000" x2="99444" y2="53333"/>
                        <a14:foregroundMark x1="18333" y1="36667" x2="95556" y2="51111"/>
                        <a14:foregroundMark x1="80000" y1="20556" x2="61111" y2="71111"/>
                        <a14:foregroundMark x1="66667" y1="24444" x2="66111" y2="53889"/>
                        <a14:foregroundMark x1="66111" y1="53889" x2="73333" y2="72222"/>
                        <a14:foregroundMark x1="77778" y1="52778" x2="84444" y2="64444"/>
                        <a14:foregroundMark x1="28889" y1="48889" x2="36111" y2="60000"/>
                      </a14:backgroundRemoval>
                    </a14:imgEffect>
                  </a14:imgLayer>
                </a14:imgProps>
              </a:ext>
            </a:extLst>
          </a:blip>
          <a:stretch>
            <a:fillRect/>
          </a:stretch>
        </p:blipFill>
        <p:spPr>
          <a:xfrm>
            <a:off x="10379482" y="2796906"/>
            <a:ext cx="1142336" cy="1142336"/>
          </a:xfrm>
          <a:prstGeom prst="rect">
            <a:avLst/>
          </a:prstGeom>
        </p:spPr>
      </p:pic>
    </p:spTree>
    <p:extLst>
      <p:ext uri="{BB962C8B-B14F-4D97-AF65-F5344CB8AC3E}">
        <p14:creationId xmlns:p14="http://schemas.microsoft.com/office/powerpoint/2010/main" val="4254676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asyReader for macOS - Visual Adjustments menu showing Colors menu, text size, line spacing, letter spacing, etc.">
            <a:extLst>
              <a:ext uri="{FF2B5EF4-FFF2-40B4-BE49-F238E27FC236}">
                <a16:creationId xmlns:a16="http://schemas.microsoft.com/office/drawing/2014/main" id="{F74506CB-24B6-425A-B308-F5D812B519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2797" y="1825625"/>
            <a:ext cx="9746406" cy="4143375"/>
          </a:xfrm>
        </p:spPr>
      </p:pic>
      <p:sp>
        <p:nvSpPr>
          <p:cNvPr id="2" name="Title 1">
            <a:extLst>
              <a:ext uri="{FF2B5EF4-FFF2-40B4-BE49-F238E27FC236}">
                <a16:creationId xmlns:a16="http://schemas.microsoft.com/office/drawing/2014/main" id="{4919EB78-2E7D-4B2E-A2E0-22C60C9D81B6}"/>
              </a:ext>
            </a:extLst>
          </p:cNvPr>
          <p:cNvSpPr>
            <a:spLocks noGrp="1"/>
          </p:cNvSpPr>
          <p:nvPr>
            <p:ph type="title"/>
          </p:nvPr>
        </p:nvSpPr>
        <p:spPr/>
        <p:txBody>
          <a:bodyPr/>
          <a:lstStyle/>
          <a:p>
            <a:r>
              <a:rPr lang="en-US"/>
              <a:t>EasyReader for Windows– Visual Adjustments</a:t>
            </a:r>
          </a:p>
        </p:txBody>
      </p:sp>
    </p:spTree>
    <p:extLst>
      <p:ext uri="{BB962C8B-B14F-4D97-AF65-F5344CB8AC3E}">
        <p14:creationId xmlns:p14="http://schemas.microsoft.com/office/powerpoint/2010/main" val="46053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dShelf Visual Adjustments panel showing dropdown menus for size, font, colors, etc.">
            <a:extLst>
              <a:ext uri="{FF2B5EF4-FFF2-40B4-BE49-F238E27FC236}">
                <a16:creationId xmlns:a16="http://schemas.microsoft.com/office/drawing/2014/main" id="{02EA8DB1-DD8A-444C-9177-BCB977858F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28709"/>
            <a:ext cx="10515600" cy="3937207"/>
          </a:xfrm>
        </p:spPr>
      </p:pic>
      <p:sp>
        <p:nvSpPr>
          <p:cNvPr id="2" name="Title 1">
            <a:extLst>
              <a:ext uri="{FF2B5EF4-FFF2-40B4-BE49-F238E27FC236}">
                <a16:creationId xmlns:a16="http://schemas.microsoft.com/office/drawing/2014/main" id="{31BDC5AE-F543-4FC7-A0DB-53E2719715FC}"/>
              </a:ext>
            </a:extLst>
          </p:cNvPr>
          <p:cNvSpPr>
            <a:spLocks noGrp="1"/>
          </p:cNvSpPr>
          <p:nvPr>
            <p:ph type="title"/>
          </p:nvPr>
        </p:nvSpPr>
        <p:spPr/>
        <p:txBody>
          <a:bodyPr/>
          <a:lstStyle/>
          <a:p>
            <a:r>
              <a:rPr lang="en-US" err="1"/>
              <a:t>RedShelf</a:t>
            </a:r>
            <a:r>
              <a:rPr lang="en-US"/>
              <a:t> – Visual Adjustments</a:t>
            </a:r>
          </a:p>
        </p:txBody>
      </p:sp>
    </p:spTree>
    <p:extLst>
      <p:ext uri="{BB962C8B-B14F-4D97-AF65-F5344CB8AC3E}">
        <p14:creationId xmlns:p14="http://schemas.microsoft.com/office/powerpoint/2010/main" val="2136782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965F25-795E-44A7-850C-E36CE6AAFA5B}"/>
              </a:ext>
            </a:extLst>
          </p:cNvPr>
          <p:cNvSpPr>
            <a:spLocks noGrp="1"/>
          </p:cNvSpPr>
          <p:nvPr>
            <p:ph idx="1"/>
          </p:nvPr>
        </p:nvSpPr>
        <p:spPr>
          <a:xfrm>
            <a:off x="2537297" y="1916417"/>
            <a:ext cx="6814226" cy="4142674"/>
          </a:xfrm>
        </p:spPr>
        <p:txBody>
          <a:bodyPr/>
          <a:lstStyle/>
          <a:p>
            <a:r>
              <a:rPr lang="en-GB"/>
              <a:t>Example of a browser based EPUB reader, and how the UI controls can be magnified using the browser zoom feature</a:t>
            </a:r>
          </a:p>
        </p:txBody>
      </p:sp>
      <p:pic>
        <p:nvPicPr>
          <p:cNvPr id="4" name="Picture 3" descr="RedShelf EPUB reader with browser zoom set to 250%, resulting in menu items and buttons being enlarged. ">
            <a:extLst>
              <a:ext uri="{FF2B5EF4-FFF2-40B4-BE49-F238E27FC236}">
                <a16:creationId xmlns:a16="http://schemas.microsoft.com/office/drawing/2014/main" id="{C4B5D900-1F51-432F-8369-B195174C821C}"/>
              </a:ext>
            </a:extLst>
          </p:cNvPr>
          <p:cNvPicPr>
            <a:picLocks noChangeAspect="1"/>
          </p:cNvPicPr>
          <p:nvPr/>
        </p:nvPicPr>
        <p:blipFill>
          <a:blip r:embed="rId3"/>
          <a:stretch>
            <a:fillRect/>
          </a:stretch>
        </p:blipFill>
        <p:spPr>
          <a:xfrm>
            <a:off x="1736486" y="1494093"/>
            <a:ext cx="8719027" cy="4427792"/>
          </a:xfrm>
          <a:prstGeom prst="rect">
            <a:avLst/>
          </a:prstGeom>
        </p:spPr>
      </p:pic>
      <p:sp>
        <p:nvSpPr>
          <p:cNvPr id="2" name="Title 1">
            <a:extLst>
              <a:ext uri="{FF2B5EF4-FFF2-40B4-BE49-F238E27FC236}">
                <a16:creationId xmlns:a16="http://schemas.microsoft.com/office/drawing/2014/main" id="{E4DBC5ED-FBB2-4A9E-9294-14110C865AE9}"/>
              </a:ext>
            </a:extLst>
          </p:cNvPr>
          <p:cNvSpPr>
            <a:spLocks noGrp="1"/>
          </p:cNvSpPr>
          <p:nvPr>
            <p:ph type="title"/>
          </p:nvPr>
        </p:nvSpPr>
        <p:spPr/>
        <p:txBody>
          <a:bodyPr/>
          <a:lstStyle/>
          <a:p>
            <a:r>
              <a:rPr lang="en-US" err="1"/>
              <a:t>RedShelf</a:t>
            </a:r>
            <a:r>
              <a:rPr lang="en-US"/>
              <a:t> – browser zoom</a:t>
            </a:r>
            <a:endParaRPr lang="en-GB"/>
          </a:p>
        </p:txBody>
      </p:sp>
    </p:spTree>
    <p:extLst>
      <p:ext uri="{BB962C8B-B14F-4D97-AF65-F5344CB8AC3E}">
        <p14:creationId xmlns:p14="http://schemas.microsoft.com/office/powerpoint/2010/main" val="1128681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965F25-795E-44A7-850C-E36CE6AAFA5B}"/>
              </a:ext>
            </a:extLst>
          </p:cNvPr>
          <p:cNvSpPr>
            <a:spLocks noGrp="1"/>
          </p:cNvSpPr>
          <p:nvPr>
            <p:ph idx="1"/>
          </p:nvPr>
        </p:nvSpPr>
        <p:spPr>
          <a:xfrm>
            <a:off x="2537297" y="1916417"/>
            <a:ext cx="6814226" cy="4142674"/>
          </a:xfrm>
        </p:spPr>
        <p:txBody>
          <a:bodyPr/>
          <a:lstStyle/>
          <a:p>
            <a:r>
              <a:rPr lang="en-GB"/>
              <a:t>Example of a browser based EPUB reader, and how the UI controls can be magnified using the browser zoom feature</a:t>
            </a:r>
          </a:p>
        </p:txBody>
      </p:sp>
      <p:pic>
        <p:nvPicPr>
          <p:cNvPr id="5" name="Picture 4" descr="Bookshelf EPUB reader with browser zoom set to 250%, resulting in menu items and buttons being enlarged. ">
            <a:extLst>
              <a:ext uri="{FF2B5EF4-FFF2-40B4-BE49-F238E27FC236}">
                <a16:creationId xmlns:a16="http://schemas.microsoft.com/office/drawing/2014/main" id="{7BB3235E-B7D8-4534-AEA9-ADCB69D3EA2D}"/>
              </a:ext>
            </a:extLst>
          </p:cNvPr>
          <p:cNvPicPr>
            <a:picLocks noChangeAspect="1"/>
          </p:cNvPicPr>
          <p:nvPr/>
        </p:nvPicPr>
        <p:blipFill>
          <a:blip r:embed="rId3"/>
          <a:stretch>
            <a:fillRect/>
          </a:stretch>
        </p:blipFill>
        <p:spPr>
          <a:xfrm>
            <a:off x="1736485" y="1494093"/>
            <a:ext cx="8719027" cy="4395345"/>
          </a:xfrm>
          <a:prstGeom prst="rect">
            <a:avLst/>
          </a:prstGeom>
        </p:spPr>
      </p:pic>
      <p:sp>
        <p:nvSpPr>
          <p:cNvPr id="2" name="Title 1">
            <a:extLst>
              <a:ext uri="{FF2B5EF4-FFF2-40B4-BE49-F238E27FC236}">
                <a16:creationId xmlns:a16="http://schemas.microsoft.com/office/drawing/2014/main" id="{E4DBC5ED-FBB2-4A9E-9294-14110C865AE9}"/>
              </a:ext>
            </a:extLst>
          </p:cNvPr>
          <p:cNvSpPr>
            <a:spLocks noGrp="1"/>
          </p:cNvSpPr>
          <p:nvPr>
            <p:ph type="title"/>
          </p:nvPr>
        </p:nvSpPr>
        <p:spPr/>
        <p:txBody>
          <a:bodyPr/>
          <a:lstStyle/>
          <a:p>
            <a:r>
              <a:rPr lang="en-US"/>
              <a:t>Bookshelf– browser zoom</a:t>
            </a:r>
            <a:endParaRPr lang="en-GB"/>
          </a:p>
        </p:txBody>
      </p:sp>
    </p:spTree>
    <p:extLst>
      <p:ext uri="{BB962C8B-B14F-4D97-AF65-F5344CB8AC3E}">
        <p14:creationId xmlns:p14="http://schemas.microsoft.com/office/powerpoint/2010/main" val="580932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normAutofit/>
          </a:bodyPr>
          <a:lstStyle/>
          <a:p>
            <a:pPr marL="0" indent="0">
              <a:buNone/>
            </a:pPr>
            <a:r>
              <a:rPr lang="en-US"/>
              <a:t>Bookshelf</a:t>
            </a:r>
          </a:p>
          <a:p>
            <a:pPr marL="457200" lvl="1" indent="0">
              <a:buNone/>
            </a:pPr>
            <a:r>
              <a:rPr lang="en-US">
                <a:hlinkClick r:id="rId3"/>
              </a:rPr>
              <a:t>results with Chrome</a:t>
            </a:r>
            <a:endParaRPr lang="en-US"/>
          </a:p>
          <a:p>
            <a:pPr marL="0" indent="0">
              <a:buNone/>
            </a:pPr>
            <a:endParaRPr lang="en-US" sz="1800"/>
          </a:p>
          <a:p>
            <a:pPr marL="0" indent="0">
              <a:buNone/>
            </a:pPr>
            <a:r>
              <a:rPr lang="en-US" err="1"/>
              <a:t>RedShelf</a:t>
            </a:r>
            <a:endParaRPr lang="en-US"/>
          </a:p>
          <a:p>
            <a:pPr marL="457200" lvl="1" indent="0">
              <a:buNone/>
            </a:pPr>
            <a:r>
              <a:rPr lang="en-US">
                <a:hlinkClick r:id="rId4"/>
              </a:rPr>
              <a:t>results with Chrome</a:t>
            </a:r>
            <a:endParaRPr lang="en-US"/>
          </a:p>
          <a:p>
            <a:pPr marL="0" indent="0">
              <a:buNone/>
            </a:pPr>
            <a:endParaRPr lang="en-US" sz="1800"/>
          </a:p>
          <a:p>
            <a:pPr marL="0" indent="0">
              <a:buNone/>
            </a:pPr>
            <a:r>
              <a:rPr lang="en-US" err="1"/>
              <a:t>Texthelp</a:t>
            </a:r>
            <a:r>
              <a:rPr lang="en-US"/>
              <a:t> EPUB reader</a:t>
            </a:r>
          </a:p>
          <a:p>
            <a:pPr marL="457200" lvl="1" indent="0">
              <a:buNone/>
            </a:pPr>
            <a:r>
              <a:rPr lang="en-US">
                <a:hlinkClick r:id="rId5"/>
              </a:rPr>
              <a:t>results with Edge</a:t>
            </a:r>
            <a:endParaRPr lang="en-US"/>
          </a:p>
        </p:txBody>
      </p:sp>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Students with LD</a:t>
            </a:r>
            <a:endParaRPr lang="en-GB"/>
          </a:p>
        </p:txBody>
      </p:sp>
      <p:pic>
        <p:nvPicPr>
          <p:cNvPr id="12" name="Picture 4" descr="RedShelf Logo">
            <a:extLst>
              <a:ext uri="{FF2B5EF4-FFF2-40B4-BE49-F238E27FC236}">
                <a16:creationId xmlns:a16="http://schemas.microsoft.com/office/drawing/2014/main" id="{9C8AEA3B-EF39-44C6-8B28-F5434CA19D6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07947" y="2854694"/>
            <a:ext cx="1558124" cy="15581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Vital Source Bookshelf App icon">
            <a:extLst>
              <a:ext uri="{FF2B5EF4-FFF2-40B4-BE49-F238E27FC236}">
                <a16:creationId xmlns:a16="http://schemas.microsoft.com/office/drawing/2014/main" id="{884BD3CC-59A4-4D36-BC84-370A044CC63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556" b="95556" l="3889" r="93889">
                        <a14:foregroundMark x1="3889" y1="6111" x2="91667" y2="86667"/>
                        <a14:foregroundMark x1="12778" y1="33889" x2="17778" y2="75556"/>
                        <a14:foregroundMark x1="17778" y1="75556" x2="61667" y2="82222"/>
                        <a14:foregroundMark x1="61667" y1="82222" x2="82778" y2="43889"/>
                        <a14:foregroundMark x1="82778" y1="43889" x2="83333" y2="35556"/>
                        <a14:foregroundMark x1="7778" y1="61111" x2="39444" y2="91111"/>
                        <a14:foregroundMark x1="39444" y1="91111" x2="70556" y2="90000"/>
                        <a14:foregroundMark x1="21111" y1="38889" x2="22778" y2="63889"/>
                        <a14:foregroundMark x1="7222" y1="35556" x2="10000" y2="58333"/>
                        <a14:foregroundMark x1="10000" y1="72222" x2="15000" y2="88333"/>
                        <a14:foregroundMark x1="9444" y1="88333" x2="34444" y2="89444"/>
                        <a14:foregroundMark x1="12222" y1="93889" x2="40556" y2="93889"/>
                        <a14:foregroundMark x1="6111" y1="95556" x2="4444" y2="95556"/>
                        <a14:foregroundMark x1="13333" y1="36111" x2="48889" y2="10556"/>
                        <a14:foregroundMark x1="48889" y1="10556" x2="90000" y2="20000"/>
                        <a14:foregroundMark x1="90000" y1="20000" x2="93333" y2="63889"/>
                        <a14:foregroundMark x1="93333" y1="63889" x2="60556" y2="90000"/>
                        <a14:foregroundMark x1="60556" y1="90000" x2="60556" y2="90000"/>
                        <a14:foregroundMark x1="82778" y1="8889" x2="93889" y2="9444"/>
                        <a14:foregroundMark x1="21111" y1="10556" x2="75000" y2="6667"/>
                        <a14:foregroundMark x1="46111" y1="31667" x2="48889" y2="47778"/>
                      </a14:backgroundRemoval>
                    </a14:imgEffect>
                  </a14:imgLayer>
                </a14:imgProps>
              </a:ext>
              <a:ext uri="{28A0092B-C50C-407E-A947-70E740481C1C}">
                <a14:useLocalDpi xmlns:a14="http://schemas.microsoft.com/office/drawing/2010/main" val="0"/>
              </a:ext>
            </a:extLst>
          </a:blip>
          <a:srcRect/>
          <a:stretch>
            <a:fillRect/>
          </a:stretch>
        </p:blipFill>
        <p:spPr bwMode="auto">
          <a:xfrm>
            <a:off x="8109495" y="1825625"/>
            <a:ext cx="1155028" cy="11550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9F016CCD-6B23-40CE-A9BC-60FE6D6C24F3}"/>
              </a:ext>
            </a:extLst>
          </p:cNvPr>
          <p:cNvSpPr/>
          <p:nvPr/>
        </p:nvSpPr>
        <p:spPr>
          <a:xfrm>
            <a:off x="8109495" y="4412818"/>
            <a:ext cx="1203960" cy="1267094"/>
          </a:xfrm>
          <a:prstGeom prst="roundRect">
            <a:avLst/>
          </a:prstGeom>
          <a:blipFill dpi="0" rotWithShape="1">
            <a:blip r:embed="rId10">
              <a:extLst>
                <a:ext uri="{28A0092B-C50C-407E-A947-70E740481C1C}">
                  <a14:useLocalDpi xmlns:a14="http://schemas.microsoft.com/office/drawing/2010/main" val="0"/>
                </a:ext>
              </a:extLst>
            </a:blip>
            <a:srcRect/>
            <a:stretch>
              <a:fillRect/>
            </a:stretch>
          </a:blip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5472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ookshelf Online - Notebook panel view.">
            <a:extLst>
              <a:ext uri="{FF2B5EF4-FFF2-40B4-BE49-F238E27FC236}">
                <a16:creationId xmlns:a16="http://schemas.microsoft.com/office/drawing/2014/main" id="{CA0EA454-5343-4BB1-B31D-B03C455609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61342"/>
            <a:ext cx="10515600" cy="3871941"/>
          </a:xfrm>
        </p:spPr>
      </p:pic>
      <p:sp>
        <p:nvSpPr>
          <p:cNvPr id="2" name="Title 1">
            <a:extLst>
              <a:ext uri="{FF2B5EF4-FFF2-40B4-BE49-F238E27FC236}">
                <a16:creationId xmlns:a16="http://schemas.microsoft.com/office/drawing/2014/main" id="{99FC4373-C5AE-4E98-A864-2A531E857C26}"/>
              </a:ext>
            </a:extLst>
          </p:cNvPr>
          <p:cNvSpPr>
            <a:spLocks noGrp="1"/>
          </p:cNvSpPr>
          <p:nvPr>
            <p:ph type="title"/>
          </p:nvPr>
        </p:nvSpPr>
        <p:spPr/>
        <p:txBody>
          <a:bodyPr/>
          <a:lstStyle/>
          <a:p>
            <a:r>
              <a:rPr lang="en-US"/>
              <a:t>Bookshelf Online – Highlighting and Notes</a:t>
            </a:r>
          </a:p>
        </p:txBody>
      </p:sp>
    </p:spTree>
    <p:extLst>
      <p:ext uri="{BB962C8B-B14F-4D97-AF65-F5344CB8AC3E}">
        <p14:creationId xmlns:p14="http://schemas.microsoft.com/office/powerpoint/2010/main" val="1572982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RedShelf - Highlighting and Notes pop up menu.">
            <a:extLst>
              <a:ext uri="{FF2B5EF4-FFF2-40B4-BE49-F238E27FC236}">
                <a16:creationId xmlns:a16="http://schemas.microsoft.com/office/drawing/2014/main" id="{32AC77C2-3E69-4389-B790-45E81F990E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87" y="1959428"/>
            <a:ext cx="11974298" cy="2827176"/>
          </a:xfrm>
        </p:spPr>
      </p:pic>
      <p:sp>
        <p:nvSpPr>
          <p:cNvPr id="2" name="Title 1">
            <a:extLst>
              <a:ext uri="{FF2B5EF4-FFF2-40B4-BE49-F238E27FC236}">
                <a16:creationId xmlns:a16="http://schemas.microsoft.com/office/drawing/2014/main" id="{C18BB251-8CCB-4F9E-8E41-270D91527CB7}"/>
              </a:ext>
            </a:extLst>
          </p:cNvPr>
          <p:cNvSpPr>
            <a:spLocks noGrp="1"/>
          </p:cNvSpPr>
          <p:nvPr>
            <p:ph type="title"/>
          </p:nvPr>
        </p:nvSpPr>
        <p:spPr/>
        <p:txBody>
          <a:bodyPr/>
          <a:lstStyle/>
          <a:p>
            <a:r>
              <a:rPr lang="en-US" err="1"/>
              <a:t>RedShelf</a:t>
            </a:r>
            <a:r>
              <a:rPr lang="en-US"/>
              <a:t> – Highlighting and Notes</a:t>
            </a:r>
          </a:p>
        </p:txBody>
      </p:sp>
    </p:spTree>
    <p:extLst>
      <p:ext uri="{BB962C8B-B14F-4D97-AF65-F5344CB8AC3E}">
        <p14:creationId xmlns:p14="http://schemas.microsoft.com/office/powerpoint/2010/main" val="266315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Help EPUB Reader - Read Aloud.">
            <a:extLst>
              <a:ext uri="{FF2B5EF4-FFF2-40B4-BE49-F238E27FC236}">
                <a16:creationId xmlns:a16="http://schemas.microsoft.com/office/drawing/2014/main" id="{E932CC4E-029C-4975-9E95-52A87FBF30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05346"/>
            <a:ext cx="10515600" cy="3983932"/>
          </a:xfrm>
        </p:spPr>
      </p:pic>
      <p:sp>
        <p:nvSpPr>
          <p:cNvPr id="2" name="Title 1">
            <a:extLst>
              <a:ext uri="{FF2B5EF4-FFF2-40B4-BE49-F238E27FC236}">
                <a16:creationId xmlns:a16="http://schemas.microsoft.com/office/drawing/2014/main" id="{260E755D-627D-46A6-A2FF-995A104B9836}"/>
              </a:ext>
            </a:extLst>
          </p:cNvPr>
          <p:cNvSpPr>
            <a:spLocks noGrp="1"/>
          </p:cNvSpPr>
          <p:nvPr>
            <p:ph type="title"/>
          </p:nvPr>
        </p:nvSpPr>
        <p:spPr/>
        <p:txBody>
          <a:bodyPr/>
          <a:lstStyle/>
          <a:p>
            <a:r>
              <a:rPr lang="en-US" err="1"/>
              <a:t>TextHelp</a:t>
            </a:r>
            <a:r>
              <a:rPr lang="en-US"/>
              <a:t> EPUB Reader – Read Aloud </a:t>
            </a:r>
          </a:p>
        </p:txBody>
      </p:sp>
    </p:spTree>
    <p:extLst>
      <p:ext uri="{BB962C8B-B14F-4D97-AF65-F5344CB8AC3E}">
        <p14:creationId xmlns:p14="http://schemas.microsoft.com/office/powerpoint/2010/main" val="69362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CEA2-9F61-4713-98A9-B9C9BDC51DFA}"/>
              </a:ext>
            </a:extLst>
          </p:cNvPr>
          <p:cNvSpPr>
            <a:spLocks noGrp="1"/>
          </p:cNvSpPr>
          <p:nvPr>
            <p:ph type="title"/>
          </p:nvPr>
        </p:nvSpPr>
        <p:spPr/>
        <p:txBody>
          <a:bodyPr/>
          <a:lstStyle/>
          <a:p>
            <a:r>
              <a:rPr lang="en-US">
                <a:cs typeface="Calibri Light"/>
              </a:rPr>
              <a:t>Introductions</a:t>
            </a:r>
            <a:endParaRPr lang="en-US"/>
          </a:p>
        </p:txBody>
      </p:sp>
      <p:sp>
        <p:nvSpPr>
          <p:cNvPr id="3" name="Content Placeholder 2">
            <a:extLst>
              <a:ext uri="{FF2B5EF4-FFF2-40B4-BE49-F238E27FC236}">
                <a16:creationId xmlns:a16="http://schemas.microsoft.com/office/drawing/2014/main" id="{C289D252-9D3D-4408-A6AA-63F21F07B02D}"/>
              </a:ext>
            </a:extLst>
          </p:cNvPr>
          <p:cNvSpPr>
            <a:spLocks noGrp="1"/>
          </p:cNvSpPr>
          <p:nvPr>
            <p:ph idx="1"/>
          </p:nvPr>
        </p:nvSpPr>
        <p:spPr>
          <a:xfrm>
            <a:off x="838200" y="3682481"/>
            <a:ext cx="10515600" cy="2000799"/>
          </a:xfrm>
        </p:spPr>
        <p:txBody>
          <a:bodyPr vert="horz" lIns="91440" tIns="45720" rIns="91440" bIns="45720" rtlCol="0" anchor="t">
            <a:normAutofit/>
          </a:bodyPr>
          <a:lstStyle/>
          <a:p>
            <a:pPr marL="0" indent="0">
              <a:buNone/>
            </a:pPr>
            <a:r>
              <a:rPr lang="en-US" sz="3600">
                <a:cs typeface="Calibri"/>
              </a:rPr>
              <a:t>George Kerscher</a:t>
            </a:r>
          </a:p>
          <a:p>
            <a:pPr marL="0" indent="0">
              <a:buNone/>
            </a:pPr>
            <a:r>
              <a:rPr lang="en-US" sz="3000">
                <a:cs typeface="Calibri"/>
              </a:rPr>
              <a:t>Chief Innovations Officer</a:t>
            </a:r>
          </a:p>
          <a:p>
            <a:pPr marL="0" indent="0">
              <a:buNone/>
            </a:pPr>
            <a:r>
              <a:rPr lang="en-US" sz="3000">
                <a:cs typeface="Calibri"/>
              </a:rPr>
              <a:t>DAISY Consortium</a:t>
            </a:r>
          </a:p>
        </p:txBody>
      </p:sp>
      <p:pic>
        <p:nvPicPr>
          <p:cNvPr id="5" name="Google Shape;133;p3" descr="Photo of George Kerscher">
            <a:extLst>
              <a:ext uri="{FF2B5EF4-FFF2-40B4-BE49-F238E27FC236}">
                <a16:creationId xmlns:a16="http://schemas.microsoft.com/office/drawing/2014/main" id="{C9AFA484-5F74-48F2-B662-953FD0917059}"/>
              </a:ext>
            </a:extLst>
          </p:cNvPr>
          <p:cNvPicPr preferRelativeResize="0"/>
          <p:nvPr/>
        </p:nvPicPr>
        <p:blipFill rotWithShape="1">
          <a:blip r:embed="rId2">
            <a:alphaModFix/>
          </a:blip>
          <a:srcRect/>
          <a:stretch/>
        </p:blipFill>
        <p:spPr>
          <a:xfrm>
            <a:off x="7241365" y="1224826"/>
            <a:ext cx="4253949" cy="4448184"/>
          </a:xfrm>
          <a:prstGeom prst="rect">
            <a:avLst/>
          </a:prstGeom>
          <a:noFill/>
          <a:ln>
            <a:noFill/>
          </a:ln>
        </p:spPr>
      </p:pic>
    </p:spTree>
    <p:extLst>
      <p:ext uri="{BB962C8B-B14F-4D97-AF65-F5344CB8AC3E}">
        <p14:creationId xmlns:p14="http://schemas.microsoft.com/office/powerpoint/2010/main" val="2273959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99D556-9C50-4A5F-9C5E-DA483497D192}"/>
              </a:ext>
            </a:extLst>
          </p:cNvPr>
          <p:cNvPicPr>
            <a:picLocks noChangeAspect="1"/>
          </p:cNvPicPr>
          <p:nvPr/>
        </p:nvPicPr>
        <p:blipFill>
          <a:blip r:embed="rId2"/>
          <a:stretch>
            <a:fillRect/>
          </a:stretch>
        </p:blipFill>
        <p:spPr>
          <a:xfrm>
            <a:off x="9329968" y="4238759"/>
            <a:ext cx="1142336" cy="1155028"/>
          </a:xfrm>
          <a:prstGeom prst="rect">
            <a:avLst/>
          </a:prstGeom>
        </p:spPr>
      </p:pic>
      <p:pic>
        <p:nvPicPr>
          <p:cNvPr id="1028" name="Picture 4" descr="RedShelf Logo">
            <a:extLst>
              <a:ext uri="{FF2B5EF4-FFF2-40B4-BE49-F238E27FC236}">
                <a16:creationId xmlns:a16="http://schemas.microsoft.com/office/drawing/2014/main" id="{75ABBAF3-2A0F-4393-A8DE-08A319188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9968" y="2915998"/>
            <a:ext cx="1142336" cy="11423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ital Source Bookshelf App icon">
            <a:extLst>
              <a:ext uri="{FF2B5EF4-FFF2-40B4-BE49-F238E27FC236}">
                <a16:creationId xmlns:a16="http://schemas.microsoft.com/office/drawing/2014/main" id="{DCD88261-C1DC-4A5E-A220-5272969F2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7276" y="1580545"/>
            <a:ext cx="1155028" cy="11550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825625"/>
            <a:ext cx="8300292" cy="4142674"/>
          </a:xfrm>
        </p:spPr>
        <p:txBody>
          <a:bodyPr>
            <a:normAutofit/>
          </a:bodyPr>
          <a:lstStyle/>
          <a:p>
            <a:pPr marL="0" indent="0">
              <a:buNone/>
            </a:pPr>
            <a:r>
              <a:rPr lang="en-US"/>
              <a:t>Bookshelf on macOS with Voiceover</a:t>
            </a:r>
          </a:p>
          <a:p>
            <a:pPr marL="0" indent="0">
              <a:buNone/>
            </a:pPr>
            <a:r>
              <a:rPr lang="en-US"/>
              <a:t>Bookshelf Online via Firefox or Chrome on Windows using NVDA</a:t>
            </a:r>
          </a:p>
          <a:p>
            <a:pPr marL="0" indent="0">
              <a:buNone/>
            </a:pPr>
            <a:r>
              <a:rPr lang="en-US" err="1"/>
              <a:t>RedShelf</a:t>
            </a:r>
            <a:r>
              <a:rPr lang="en-US"/>
              <a:t> via Firefox on Windows with JAWS or NVDA</a:t>
            </a:r>
          </a:p>
          <a:p>
            <a:pPr marL="0" indent="0">
              <a:buNone/>
            </a:pPr>
            <a:r>
              <a:rPr lang="en-US"/>
              <a:t>Thorium Reader on Windows with NVDA</a:t>
            </a:r>
          </a:p>
        </p:txBody>
      </p:sp>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STEM student</a:t>
            </a:r>
            <a:endParaRPr lang="en-GB"/>
          </a:p>
        </p:txBody>
      </p:sp>
    </p:spTree>
    <p:extLst>
      <p:ext uri="{BB962C8B-B14F-4D97-AF65-F5344CB8AC3E}">
        <p14:creationId xmlns:p14="http://schemas.microsoft.com/office/powerpoint/2010/main" val="2968840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8DDFB-F88A-429E-B790-EB5134659A8F}"/>
              </a:ext>
            </a:extLst>
          </p:cNvPr>
          <p:cNvSpPr>
            <a:spLocks noGrp="1"/>
          </p:cNvSpPr>
          <p:nvPr>
            <p:ph type="title"/>
          </p:nvPr>
        </p:nvSpPr>
        <p:spPr/>
        <p:txBody>
          <a:bodyPr/>
          <a:lstStyle/>
          <a:p>
            <a:r>
              <a:rPr lang="en-GB"/>
              <a:t>What next?</a:t>
            </a:r>
          </a:p>
        </p:txBody>
      </p:sp>
      <p:sp>
        <p:nvSpPr>
          <p:cNvPr id="3" name="Content Placeholder 2">
            <a:extLst>
              <a:ext uri="{FF2B5EF4-FFF2-40B4-BE49-F238E27FC236}">
                <a16:creationId xmlns:a16="http://schemas.microsoft.com/office/drawing/2014/main" id="{62AE6E7B-36A4-4256-A2A2-5DCEAEE5F269}"/>
              </a:ext>
            </a:extLst>
          </p:cNvPr>
          <p:cNvSpPr>
            <a:spLocks noGrp="1"/>
          </p:cNvSpPr>
          <p:nvPr>
            <p:ph idx="1"/>
          </p:nvPr>
        </p:nvSpPr>
        <p:spPr/>
        <p:txBody>
          <a:bodyPr/>
          <a:lstStyle/>
          <a:p>
            <a:pPr marL="0" indent="0">
              <a:buNone/>
            </a:pPr>
            <a:r>
              <a:rPr lang="en-GB"/>
              <a:t>For top line results visit the </a:t>
            </a:r>
            <a:r>
              <a:rPr lang="en-GB">
                <a:hlinkClick r:id="rId2"/>
              </a:rPr>
              <a:t>Reading system round up</a:t>
            </a:r>
            <a:endParaRPr lang="en-GB"/>
          </a:p>
          <a:p>
            <a:pPr marL="0" indent="0">
              <a:buNone/>
            </a:pPr>
            <a:r>
              <a:rPr lang="en-GB"/>
              <a:t>For detailed results visit the shiny new </a:t>
            </a:r>
            <a:r>
              <a:rPr lang="en-GB">
                <a:hlinkClick r:id="rId3"/>
              </a:rPr>
              <a:t>EPUB test grid</a:t>
            </a:r>
            <a:endParaRPr lang="en-GB"/>
          </a:p>
          <a:p>
            <a:pPr marL="0" indent="0">
              <a:buNone/>
            </a:pPr>
            <a:r>
              <a:rPr lang="en-GB"/>
              <a:t>To share and learn join the </a:t>
            </a:r>
            <a:r>
              <a:rPr lang="en-GB">
                <a:hlinkClick r:id="rId4"/>
              </a:rPr>
              <a:t>EPUB in Higher Ed</a:t>
            </a:r>
            <a:r>
              <a:rPr lang="en-GB"/>
              <a:t> working group</a:t>
            </a:r>
          </a:p>
          <a:p>
            <a:pPr marL="0" indent="0">
              <a:buNone/>
            </a:pPr>
            <a:r>
              <a:rPr lang="en-GB"/>
              <a:t>Roll up your sleeves in the </a:t>
            </a:r>
            <a:r>
              <a:rPr lang="en-GB">
                <a:hlinkClick r:id="rId5"/>
              </a:rPr>
              <a:t>reading system testing </a:t>
            </a:r>
            <a:r>
              <a:rPr lang="en-GB"/>
              <a:t>group</a:t>
            </a:r>
          </a:p>
          <a:p>
            <a:pPr marL="0" indent="0">
              <a:buNone/>
            </a:pPr>
            <a:r>
              <a:rPr lang="en-GB"/>
              <a:t>Advocate with app developers for improvements that you value</a:t>
            </a:r>
          </a:p>
          <a:p>
            <a:pPr marL="0" indent="0">
              <a:buNone/>
            </a:pPr>
            <a:r>
              <a:rPr lang="en-GB"/>
              <a:t>Find </a:t>
            </a:r>
            <a:r>
              <a:rPr lang="en-GB">
                <a:hlinkClick r:id="rId6"/>
              </a:rPr>
              <a:t>getting started </a:t>
            </a:r>
            <a:r>
              <a:rPr lang="en-GB"/>
              <a:t>guides and videos at daisy.org</a:t>
            </a:r>
          </a:p>
        </p:txBody>
      </p:sp>
      <p:pic>
        <p:nvPicPr>
          <p:cNvPr id="4" name="Picture 3" descr="Icon of a figure ascending some stairs">
            <a:extLst>
              <a:ext uri="{FF2B5EF4-FFF2-40B4-BE49-F238E27FC236}">
                <a16:creationId xmlns:a16="http://schemas.microsoft.com/office/drawing/2014/main" id="{16588818-12E5-4D77-B666-80B71A576BBF}"/>
              </a:ext>
            </a:extLst>
          </p:cNvPr>
          <p:cNvPicPr>
            <a:picLocks/>
          </p:cNvPicPr>
          <p:nvPr/>
        </p:nvPicPr>
        <p:blipFill>
          <a:blip r:embed="rId7"/>
          <a:stretch>
            <a:fillRect/>
          </a:stretch>
        </p:blipFill>
        <p:spPr>
          <a:xfrm>
            <a:off x="9121140" y="-129540"/>
            <a:ext cx="2872740" cy="2872740"/>
          </a:xfrm>
          <a:prstGeom prst="rect">
            <a:avLst/>
          </a:prstGeom>
        </p:spPr>
      </p:pic>
    </p:spTree>
    <p:extLst>
      <p:ext uri="{BB962C8B-B14F-4D97-AF65-F5344CB8AC3E}">
        <p14:creationId xmlns:p14="http://schemas.microsoft.com/office/powerpoint/2010/main" val="381175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CEA2-9F61-4713-98A9-B9C9BDC51DFA}"/>
              </a:ext>
            </a:extLst>
          </p:cNvPr>
          <p:cNvSpPr>
            <a:spLocks noGrp="1"/>
          </p:cNvSpPr>
          <p:nvPr>
            <p:ph type="title"/>
          </p:nvPr>
        </p:nvSpPr>
        <p:spPr/>
        <p:txBody>
          <a:bodyPr/>
          <a:lstStyle/>
          <a:p>
            <a:r>
              <a:rPr lang="en-US">
                <a:cs typeface="Calibri Light"/>
              </a:rPr>
              <a:t>Introductions</a:t>
            </a:r>
            <a:endParaRPr lang="en-US"/>
          </a:p>
        </p:txBody>
      </p:sp>
      <p:sp>
        <p:nvSpPr>
          <p:cNvPr id="3" name="Content Placeholder 2">
            <a:extLst>
              <a:ext uri="{FF2B5EF4-FFF2-40B4-BE49-F238E27FC236}">
                <a16:creationId xmlns:a16="http://schemas.microsoft.com/office/drawing/2014/main" id="{C289D252-9D3D-4408-A6AA-63F21F07B02D}"/>
              </a:ext>
            </a:extLst>
          </p:cNvPr>
          <p:cNvSpPr>
            <a:spLocks noGrp="1"/>
          </p:cNvSpPr>
          <p:nvPr>
            <p:ph idx="1"/>
          </p:nvPr>
        </p:nvSpPr>
        <p:spPr>
          <a:xfrm>
            <a:off x="838200" y="3829179"/>
            <a:ext cx="10515600" cy="1590251"/>
          </a:xfrm>
        </p:spPr>
        <p:txBody>
          <a:bodyPr vert="horz" lIns="91440" tIns="45720" rIns="91440" bIns="45720" rtlCol="0" anchor="t">
            <a:normAutofit lnSpcReduction="10000"/>
          </a:bodyPr>
          <a:lstStyle/>
          <a:p>
            <a:pPr marL="0" indent="0">
              <a:buNone/>
            </a:pPr>
            <a:r>
              <a:rPr lang="en-US" sz="3600">
                <a:cs typeface="Calibri"/>
              </a:rPr>
              <a:t>Richard Orme</a:t>
            </a:r>
          </a:p>
          <a:p>
            <a:pPr marL="0" indent="0">
              <a:buNone/>
            </a:pPr>
            <a:r>
              <a:rPr lang="en-US" sz="3000">
                <a:cs typeface="Calibri"/>
              </a:rPr>
              <a:t>Chief Executive</a:t>
            </a:r>
          </a:p>
          <a:p>
            <a:pPr marL="0" indent="0">
              <a:buNone/>
            </a:pPr>
            <a:r>
              <a:rPr lang="en-US" sz="3000">
                <a:cs typeface="Calibri"/>
              </a:rPr>
              <a:t>DAISY Consortium</a:t>
            </a:r>
          </a:p>
        </p:txBody>
      </p:sp>
      <p:pic>
        <p:nvPicPr>
          <p:cNvPr id="5" name="Google Shape;135;p3" descr="Photo of Richard Orme">
            <a:extLst>
              <a:ext uri="{FF2B5EF4-FFF2-40B4-BE49-F238E27FC236}">
                <a16:creationId xmlns:a16="http://schemas.microsoft.com/office/drawing/2014/main" id="{6B845E1B-ACC4-45C4-BC8B-0498FDD386F3}"/>
              </a:ext>
            </a:extLst>
          </p:cNvPr>
          <p:cNvPicPr preferRelativeResize="0"/>
          <p:nvPr/>
        </p:nvPicPr>
        <p:blipFill rotWithShape="1">
          <a:blip r:embed="rId2">
            <a:alphaModFix/>
          </a:blip>
          <a:srcRect/>
          <a:stretch/>
        </p:blipFill>
        <p:spPr>
          <a:xfrm>
            <a:off x="7252996" y="1293845"/>
            <a:ext cx="4242320" cy="4389435"/>
          </a:xfrm>
          <a:prstGeom prst="rect">
            <a:avLst/>
          </a:prstGeom>
          <a:noFill/>
          <a:ln>
            <a:noFill/>
          </a:ln>
        </p:spPr>
      </p:pic>
    </p:spTree>
    <p:extLst>
      <p:ext uri="{BB962C8B-B14F-4D97-AF65-F5344CB8AC3E}">
        <p14:creationId xmlns:p14="http://schemas.microsoft.com/office/powerpoint/2010/main" val="417468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8862E-8042-41E5-8A1F-EF28AB5A14BA}"/>
              </a:ext>
            </a:extLst>
          </p:cNvPr>
          <p:cNvSpPr>
            <a:spLocks noGrp="1"/>
          </p:cNvSpPr>
          <p:nvPr>
            <p:ph idx="1"/>
          </p:nvPr>
        </p:nvSpPr>
        <p:spPr/>
        <p:txBody>
          <a:bodyPr>
            <a:normAutofit lnSpcReduction="10000"/>
          </a:bodyPr>
          <a:lstStyle/>
          <a:p>
            <a:pPr marL="0" indent="0">
              <a:buNone/>
            </a:pPr>
            <a:r>
              <a:rPr lang="en-US" sz="3600" b="0" i="0">
                <a:effectLst/>
                <a:latin typeface="Calibri" panose="020F0502020204030204" pitchFamily="34" charset="0"/>
              </a:rPr>
              <a:t>Which EPUB reading systems support the features found in accessible EPUBs and provide the greatest support for users of assistive technology?</a:t>
            </a:r>
          </a:p>
          <a:p>
            <a:pPr marL="0" indent="0">
              <a:buNone/>
            </a:pPr>
            <a:endParaRPr lang="en-US" sz="1400" b="0" i="0">
              <a:effectLst/>
              <a:latin typeface="Calibri" panose="020F0502020204030204" pitchFamily="34" charset="0"/>
            </a:endParaRPr>
          </a:p>
          <a:p>
            <a:pPr marL="0" indent="0">
              <a:buNone/>
            </a:pPr>
            <a:r>
              <a:rPr lang="en-US" sz="3600" b="0" i="0">
                <a:effectLst/>
                <a:latin typeface="Calibri" panose="020F0502020204030204" pitchFamily="34" charset="0"/>
              </a:rPr>
              <a:t>In this session we will present a systematic method for testing the accessibility of EPUB reading systems and share the results of our tests. In the process, attendees will learn which EPUB reading systems currently offer the best reading experience for learners.</a:t>
            </a:r>
            <a:endParaRPr lang="en-GB" sz="4800"/>
          </a:p>
        </p:txBody>
      </p:sp>
      <p:pic>
        <p:nvPicPr>
          <p:cNvPr id="4" name="Picture 3" descr="Icon for overview">
            <a:extLst>
              <a:ext uri="{FF2B5EF4-FFF2-40B4-BE49-F238E27FC236}">
                <a16:creationId xmlns:a16="http://schemas.microsoft.com/office/drawing/2014/main" id="{C565494F-5FFC-43CD-9726-8C74C3510F2A}"/>
              </a:ext>
            </a:extLst>
          </p:cNvPr>
          <p:cNvPicPr>
            <a:picLocks/>
          </p:cNvPicPr>
          <p:nvPr/>
        </p:nvPicPr>
        <p:blipFill>
          <a:blip r:embed="rId2"/>
          <a:stretch>
            <a:fillRect/>
          </a:stretch>
        </p:blipFill>
        <p:spPr>
          <a:xfrm>
            <a:off x="9875520" y="-143123"/>
            <a:ext cx="2239286" cy="2239286"/>
          </a:xfrm>
          <a:prstGeom prst="rect">
            <a:avLst/>
          </a:prstGeom>
        </p:spPr>
      </p:pic>
      <p:sp>
        <p:nvSpPr>
          <p:cNvPr id="2" name="Title 1">
            <a:extLst>
              <a:ext uri="{FF2B5EF4-FFF2-40B4-BE49-F238E27FC236}">
                <a16:creationId xmlns:a16="http://schemas.microsoft.com/office/drawing/2014/main" id="{7746E8A7-BF25-4DBC-A7BD-5B4D815228FE}"/>
              </a:ext>
            </a:extLst>
          </p:cNvPr>
          <p:cNvSpPr>
            <a:spLocks noGrp="1"/>
          </p:cNvSpPr>
          <p:nvPr>
            <p:ph type="title"/>
          </p:nvPr>
        </p:nvSpPr>
        <p:spPr/>
        <p:txBody>
          <a:bodyPr/>
          <a:lstStyle/>
          <a:p>
            <a:r>
              <a:rPr lang="en-GB"/>
              <a:t>Overview	</a:t>
            </a:r>
          </a:p>
        </p:txBody>
      </p:sp>
    </p:spTree>
    <p:extLst>
      <p:ext uri="{BB962C8B-B14F-4D97-AF65-F5344CB8AC3E}">
        <p14:creationId xmlns:p14="http://schemas.microsoft.com/office/powerpoint/2010/main" val="287014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lstStyle/>
          <a:p>
            <a:pPr marL="0" indent="0">
              <a:buNone/>
            </a:pPr>
            <a:r>
              <a:rPr lang="en-GB"/>
              <a:t>What devices are learners with print disabilities using?</a:t>
            </a:r>
          </a:p>
          <a:p>
            <a:r>
              <a:rPr lang="en-GB"/>
              <a:t>iPhone / iPad</a:t>
            </a:r>
          </a:p>
          <a:p>
            <a:r>
              <a:rPr lang="en-GB"/>
              <a:t>Android phone / tablet</a:t>
            </a:r>
          </a:p>
          <a:p>
            <a:r>
              <a:rPr lang="en-GB" err="1"/>
              <a:t>Macbook</a:t>
            </a:r>
            <a:endParaRPr lang="en-GB"/>
          </a:p>
          <a:p>
            <a:r>
              <a:rPr lang="en-GB"/>
              <a:t>Windows PC</a:t>
            </a:r>
          </a:p>
          <a:p>
            <a:r>
              <a:rPr lang="en-GB"/>
              <a:t>Chromebook</a:t>
            </a:r>
          </a:p>
          <a:p>
            <a:r>
              <a:rPr lang="en-GB"/>
              <a:t>Other</a:t>
            </a:r>
          </a:p>
          <a:p>
            <a:pPr marL="0" indent="0">
              <a:buNone/>
            </a:pPr>
            <a:r>
              <a:rPr lang="en-GB"/>
              <a:t>Tell us in the Q&amp;A</a:t>
            </a:r>
          </a:p>
        </p:txBody>
      </p:sp>
      <p:pic>
        <p:nvPicPr>
          <p:cNvPr id="4" name="Picture 3" descr="Icon for poll">
            <a:extLst>
              <a:ext uri="{FF2B5EF4-FFF2-40B4-BE49-F238E27FC236}">
                <a16:creationId xmlns:a16="http://schemas.microsoft.com/office/drawing/2014/main" id="{DF6F81E3-8961-4FD6-9F1D-C441C65734F4}"/>
              </a:ext>
            </a:extLst>
          </p:cNvPr>
          <p:cNvPicPr>
            <a:picLocks/>
          </p:cNvPicPr>
          <p:nvPr/>
        </p:nvPicPr>
        <p:blipFill>
          <a:blip r:embed="rId2"/>
          <a:stretch>
            <a:fillRect/>
          </a:stretch>
        </p:blipFill>
        <p:spPr>
          <a:xfrm>
            <a:off x="9115508" y="2321781"/>
            <a:ext cx="2959542" cy="2959542"/>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Quick poll</a:t>
            </a:r>
            <a:endParaRPr lang="en-GB"/>
          </a:p>
        </p:txBody>
      </p:sp>
    </p:spTree>
    <p:extLst>
      <p:ext uri="{BB962C8B-B14F-4D97-AF65-F5344CB8AC3E}">
        <p14:creationId xmlns:p14="http://schemas.microsoft.com/office/powerpoint/2010/main" val="25106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524001"/>
            <a:ext cx="10515600" cy="4444298"/>
          </a:xfrm>
        </p:spPr>
        <p:txBody>
          <a:bodyPr/>
          <a:lstStyle/>
          <a:p>
            <a:r>
              <a:rPr lang="en-GB"/>
              <a:t>Standardized test files</a:t>
            </a:r>
            <a:br>
              <a:rPr lang="en-GB"/>
            </a:br>
            <a:r>
              <a:rPr lang="en-GB">
                <a:hlinkClick r:id="rId2"/>
              </a:rPr>
              <a:t>http://www.epubtest.org/test-books</a:t>
            </a:r>
            <a:endParaRPr lang="en-GB"/>
          </a:p>
          <a:p>
            <a:r>
              <a:rPr lang="en-GB"/>
              <a:t>Specific tests based on what users say are the most important criteria</a:t>
            </a:r>
          </a:p>
          <a:p>
            <a:r>
              <a:rPr lang="en-GB"/>
              <a:t>Evaluator determines ‘pass’ or ‘fail’, and adds useful notes</a:t>
            </a:r>
          </a:p>
          <a:p>
            <a:r>
              <a:rPr lang="en-GB"/>
              <a:t>Developer has the chance to review (and fix issues!)</a:t>
            </a:r>
          </a:p>
          <a:p>
            <a:r>
              <a:rPr lang="en-GB"/>
              <a:t>Anyone can repeat the tests</a:t>
            </a:r>
          </a:p>
          <a:p>
            <a:r>
              <a:rPr lang="en-GB"/>
              <a:t>Test results are published</a:t>
            </a:r>
            <a:br>
              <a:rPr lang="en-GB"/>
            </a:br>
            <a:r>
              <a:rPr lang="en-GB">
                <a:hlinkClick r:id="rId3"/>
              </a:rPr>
              <a:t>http://www.epubtest.org/results</a:t>
            </a:r>
            <a:endParaRPr lang="en-GB"/>
          </a:p>
          <a:p>
            <a:endParaRPr lang="en-GB"/>
          </a:p>
        </p:txBody>
      </p:sp>
      <p:pic>
        <p:nvPicPr>
          <p:cNvPr id="4" name="Picture 3" descr="Icon for methodology">
            <a:extLst>
              <a:ext uri="{FF2B5EF4-FFF2-40B4-BE49-F238E27FC236}">
                <a16:creationId xmlns:a16="http://schemas.microsoft.com/office/drawing/2014/main" id="{8C5DF1E4-CF0D-4CF5-BD4A-7C14929306A3}"/>
              </a:ext>
            </a:extLst>
          </p:cNvPr>
          <p:cNvPicPr>
            <a:picLocks/>
          </p:cNvPicPr>
          <p:nvPr/>
        </p:nvPicPr>
        <p:blipFill>
          <a:blip r:embed="rId4"/>
          <a:stretch>
            <a:fillRect/>
          </a:stretch>
        </p:blipFill>
        <p:spPr>
          <a:xfrm>
            <a:off x="9766852" y="89136"/>
            <a:ext cx="2234316" cy="2234316"/>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Methodology</a:t>
            </a:r>
            <a:endParaRPr lang="en-GB"/>
          </a:p>
        </p:txBody>
      </p:sp>
    </p:spTree>
    <p:extLst>
      <p:ext uri="{BB962C8B-B14F-4D97-AF65-F5344CB8AC3E}">
        <p14:creationId xmlns:p14="http://schemas.microsoft.com/office/powerpoint/2010/main" val="2498110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8CFFD-5B60-4CA2-AE3B-C1D2816D024E}"/>
              </a:ext>
            </a:extLst>
          </p:cNvPr>
          <p:cNvSpPr>
            <a:spLocks noGrp="1"/>
          </p:cNvSpPr>
          <p:nvPr>
            <p:ph idx="1"/>
          </p:nvPr>
        </p:nvSpPr>
        <p:spPr/>
        <p:txBody>
          <a:bodyPr>
            <a:normAutofit/>
          </a:bodyPr>
          <a:lstStyle/>
          <a:p>
            <a:r>
              <a:rPr lang="en-US" sz="3200" b="0" i="0">
                <a:effectLst/>
              </a:rPr>
              <a:t>Basic Functionality</a:t>
            </a:r>
          </a:p>
          <a:p>
            <a:r>
              <a:rPr lang="en-US" sz="3200" b="0" i="0">
                <a:effectLst/>
              </a:rPr>
              <a:t>Non-Visual Reading</a:t>
            </a:r>
          </a:p>
          <a:p>
            <a:r>
              <a:rPr lang="en-GB" sz="3200"/>
              <a:t>Visual Adjustments</a:t>
            </a:r>
          </a:p>
          <a:p>
            <a:r>
              <a:rPr lang="en-GB" sz="3200"/>
              <a:t>Read Aloud</a:t>
            </a:r>
          </a:p>
          <a:p>
            <a:r>
              <a:rPr lang="en-US" sz="3200" b="0" i="0">
                <a:effectLst/>
              </a:rPr>
              <a:t>Extended Descriptions</a:t>
            </a:r>
          </a:p>
          <a:p>
            <a:r>
              <a:rPr lang="en-US" sz="3200" b="0" i="0">
                <a:effectLst/>
              </a:rPr>
              <a:t>Mathematics</a:t>
            </a:r>
            <a:endParaRPr lang="en-GB"/>
          </a:p>
        </p:txBody>
      </p:sp>
      <p:pic>
        <p:nvPicPr>
          <p:cNvPr id="4" name="Picture 3" descr="Icon with magnifying glass">
            <a:extLst>
              <a:ext uri="{FF2B5EF4-FFF2-40B4-BE49-F238E27FC236}">
                <a16:creationId xmlns:a16="http://schemas.microsoft.com/office/drawing/2014/main" id="{98DF9DCB-FB62-4560-AF78-2ABC6B1D0C58}"/>
              </a:ext>
            </a:extLst>
          </p:cNvPr>
          <p:cNvPicPr>
            <a:picLocks/>
          </p:cNvPicPr>
          <p:nvPr/>
        </p:nvPicPr>
        <p:blipFill>
          <a:blip r:embed="rId2"/>
          <a:stretch>
            <a:fillRect/>
          </a:stretch>
        </p:blipFill>
        <p:spPr>
          <a:xfrm>
            <a:off x="8638429" y="1929351"/>
            <a:ext cx="2999298" cy="2999298"/>
          </a:xfrm>
          <a:prstGeom prst="rect">
            <a:avLst/>
          </a:prstGeom>
        </p:spPr>
      </p:pic>
      <p:sp>
        <p:nvSpPr>
          <p:cNvPr id="2" name="Title 1">
            <a:extLst>
              <a:ext uri="{FF2B5EF4-FFF2-40B4-BE49-F238E27FC236}">
                <a16:creationId xmlns:a16="http://schemas.microsoft.com/office/drawing/2014/main" id="{08B5016C-01E5-411A-952D-D83B6350F332}"/>
              </a:ext>
            </a:extLst>
          </p:cNvPr>
          <p:cNvSpPr>
            <a:spLocks noGrp="1"/>
          </p:cNvSpPr>
          <p:nvPr>
            <p:ph type="title"/>
          </p:nvPr>
        </p:nvSpPr>
        <p:spPr/>
        <p:txBody>
          <a:bodyPr/>
          <a:lstStyle/>
          <a:p>
            <a:r>
              <a:rPr lang="en-GB"/>
              <a:t>What do we look at?</a:t>
            </a:r>
          </a:p>
        </p:txBody>
      </p:sp>
    </p:spTree>
    <p:extLst>
      <p:ext uri="{BB962C8B-B14F-4D97-AF65-F5344CB8AC3E}">
        <p14:creationId xmlns:p14="http://schemas.microsoft.com/office/powerpoint/2010/main" val="394608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lstStyle/>
          <a:p>
            <a:r>
              <a:rPr lang="en-GB"/>
              <a:t>Table of contents</a:t>
            </a:r>
          </a:p>
          <a:p>
            <a:r>
              <a:rPr lang="en-GB"/>
              <a:t>Print page navigation (go to page, what page am I on?)</a:t>
            </a:r>
          </a:p>
          <a:p>
            <a:r>
              <a:rPr lang="en-GB"/>
              <a:t>Search</a:t>
            </a:r>
          </a:p>
          <a:p>
            <a:r>
              <a:rPr lang="en-GB"/>
              <a:t>Bookmarking</a:t>
            </a:r>
          </a:p>
          <a:p>
            <a:r>
              <a:rPr lang="en-GB"/>
              <a:t>Other navigation (</a:t>
            </a:r>
            <a:r>
              <a:rPr lang="en-GB" dirty="0"/>
              <a:t>e.g. </a:t>
            </a:r>
            <a:r>
              <a:rPr lang="en-GB"/>
              <a:t>Bookshelf has figures, Thorium has landmarks</a:t>
            </a:r>
            <a:r>
              <a:rPr lang="en-GB" dirty="0"/>
              <a:t>)</a:t>
            </a:r>
            <a:endParaRPr lang="en-GB"/>
          </a:p>
          <a:p>
            <a:r>
              <a:rPr lang="en-GB"/>
              <a:t>Browse and select from the bookshelf (find recent, search, tag)</a:t>
            </a:r>
          </a:p>
          <a:p>
            <a:pPr marL="0" indent="0">
              <a:buNone/>
            </a:pPr>
            <a:endParaRPr lang="en-GB"/>
          </a:p>
        </p:txBody>
      </p:sp>
      <p:pic>
        <p:nvPicPr>
          <p:cNvPr id="4" name="Picture 3" descr="Icon for navigation">
            <a:extLst>
              <a:ext uri="{FF2B5EF4-FFF2-40B4-BE49-F238E27FC236}">
                <a16:creationId xmlns:a16="http://schemas.microsoft.com/office/drawing/2014/main" id="{E8FF97B1-C6B6-4B4E-B8D6-D9052B067F5A}"/>
              </a:ext>
            </a:extLst>
          </p:cNvPr>
          <p:cNvPicPr>
            <a:picLocks/>
          </p:cNvPicPr>
          <p:nvPr/>
        </p:nvPicPr>
        <p:blipFill>
          <a:blip r:embed="rId2"/>
          <a:stretch>
            <a:fillRect/>
          </a:stretch>
        </p:blipFill>
        <p:spPr>
          <a:xfrm>
            <a:off x="9346095" y="3967700"/>
            <a:ext cx="2617636" cy="2617636"/>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a:t>Navigation, structure &amp; page numbers</a:t>
            </a:r>
            <a:endParaRPr lang="en-GB"/>
          </a:p>
        </p:txBody>
      </p:sp>
    </p:spTree>
    <p:extLst>
      <p:ext uri="{BB962C8B-B14F-4D97-AF65-F5344CB8AC3E}">
        <p14:creationId xmlns:p14="http://schemas.microsoft.com/office/powerpoint/2010/main" val="34402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BDE9F5C-4A0D-4245-A530-B31AC9BDD662}">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12E3ADF2E9EC46AE1D62AE160ABD91" ma:contentTypeVersion="11" ma:contentTypeDescription="Create a new document." ma:contentTypeScope="" ma:versionID="161cf57d397bfc7ba619366217760192">
  <xsd:schema xmlns:xsd="http://www.w3.org/2001/XMLSchema" xmlns:xs="http://www.w3.org/2001/XMLSchema" xmlns:p="http://schemas.microsoft.com/office/2006/metadata/properties" xmlns:ns2="9dec4d84-8685-4aaf-9a98-a0694149e89e" xmlns:ns3="a40d51f4-f0d6-4f05-b688-6aaf2563ee8f" targetNamespace="http://schemas.microsoft.com/office/2006/metadata/properties" ma:root="true" ma:fieldsID="2872b2fff31527b109c9bbedee7cc5b7" ns2:_="" ns3:_="">
    <xsd:import namespace="9dec4d84-8685-4aaf-9a98-a0694149e89e"/>
    <xsd:import namespace="a40d51f4-f0d6-4f05-b688-6aaf2563ee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ec4d84-8685-4aaf-9a98-a0694149e8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0d51f4-f0d6-4f05-b688-6aaf2563ee8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6E5647-FD0D-4AA4-969D-9D82AB70D1D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F692375-7ABB-4242-805B-76ABB80B7D3F}">
  <ds:schemaRefs>
    <ds:schemaRef ds:uri="http://schemas.microsoft.com/sharepoint/v3/contenttype/forms"/>
  </ds:schemaRefs>
</ds:datastoreItem>
</file>

<file path=customXml/itemProps3.xml><?xml version="1.0" encoding="utf-8"?>
<ds:datastoreItem xmlns:ds="http://schemas.openxmlformats.org/officeDocument/2006/customXml" ds:itemID="{178270D3-B18B-4DCB-AF53-DD8488FB85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ec4d84-8685-4aaf-9a98-a0694149e89e"/>
    <ds:schemaRef ds:uri="a40d51f4-f0d6-4f05-b688-6aaf2563ee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31</Slides>
  <Notes>7</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Reading Systems Face Off</vt:lpstr>
      <vt:lpstr>Introductions</vt:lpstr>
      <vt:lpstr>Introductions</vt:lpstr>
      <vt:lpstr>Introductions</vt:lpstr>
      <vt:lpstr>Overview </vt:lpstr>
      <vt:lpstr>Quick poll</vt:lpstr>
      <vt:lpstr>Methodology</vt:lpstr>
      <vt:lpstr>What do we look at?</vt:lpstr>
      <vt:lpstr>Navigation, structure &amp; page numbers</vt:lpstr>
      <vt:lpstr>Screen reader support</vt:lpstr>
      <vt:lpstr>Visual adjustments</vt:lpstr>
      <vt:lpstr>Read aloud</vt:lpstr>
      <vt:lpstr>Reading systems under the microscope</vt:lpstr>
      <vt:lpstr>And the top picks are…</vt:lpstr>
      <vt:lpstr>Blind Windows user</vt:lpstr>
      <vt:lpstr>Thorium Reader – My Books</vt:lpstr>
      <vt:lpstr>Blind mobile user</vt:lpstr>
      <vt:lpstr>Easy Reader iOS –  Manage Libraries</vt:lpstr>
      <vt:lpstr>Blind macOS user</vt:lpstr>
      <vt:lpstr>Bookshelf for macOS – Math Accessibility</vt:lpstr>
      <vt:lpstr>Low vision user</vt:lpstr>
      <vt:lpstr>EasyReader for Windows– Visual Adjustments</vt:lpstr>
      <vt:lpstr>RedShelf – Visual Adjustments</vt:lpstr>
      <vt:lpstr>RedShelf – browser zoom</vt:lpstr>
      <vt:lpstr>Bookshelf– browser zoom</vt:lpstr>
      <vt:lpstr>Students with LD</vt:lpstr>
      <vt:lpstr>Bookshelf Online – Highlighting and Notes</vt:lpstr>
      <vt:lpstr>RedShelf – Highlighting and Notes</vt:lpstr>
      <vt:lpstr>TextHelp EPUB Reader – Read Aloud </vt:lpstr>
      <vt:lpstr>STEM student</vt:lpstr>
      <vt:lpstr>What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Systems Face Off</dc:title>
  <dc:creator>Richard Orme</dc:creator>
  <cp:revision>1</cp:revision>
  <dcterms:created xsi:type="dcterms:W3CDTF">2020-10-07T20:04:40Z</dcterms:created>
  <dcterms:modified xsi:type="dcterms:W3CDTF">2020-11-14T00:44:59Z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0x0101008B12E3ADF2E9EC46AE1D62AE160ABD91</vt:lpwstr>
  </property>
</Properties>
</file>