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8"/>
  </p:notesMasterIdLst>
  <p:handoutMasterIdLst>
    <p:handoutMasterId r:id="rId19"/>
  </p:handoutMasterIdLst>
  <p:sldIdLst>
    <p:sldId id="291" r:id="rId2"/>
    <p:sldId id="293" r:id="rId3"/>
    <p:sldId id="292" r:id="rId4"/>
    <p:sldId id="294" r:id="rId5"/>
    <p:sldId id="299" r:id="rId6"/>
    <p:sldId id="296" r:id="rId7"/>
    <p:sldId id="295" r:id="rId8"/>
    <p:sldId id="300" r:id="rId9"/>
    <p:sldId id="297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937"/>
    <a:srgbClr val="010838"/>
    <a:srgbClr val="000937"/>
    <a:srgbClr val="005BBB"/>
    <a:srgbClr val="828383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/>
    <p:restoredTop sz="79600" autoAdjust="0"/>
  </p:normalViewPr>
  <p:slideViewPr>
    <p:cSldViewPr snapToGrid="0" snapToObjects="1">
      <p:cViewPr>
        <p:scale>
          <a:sx n="75" d="100"/>
          <a:sy n="75" d="100"/>
        </p:scale>
        <p:origin x="330" y="-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Avenir Black" panose="02000503020000020003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b="1" smtClean="0">
                <a:latin typeface="Avenir Black" panose="02000503020000020003" pitchFamily="2" charset="0"/>
              </a:rPr>
              <a:t>11/17/2020</a:t>
            </a:fld>
            <a:endParaRPr lang="en-US" b="1" dirty="0">
              <a:latin typeface="Avenir Black" panose="02000503020000020003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Avenir Black" panose="02000503020000020003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b="1" smtClean="0">
                <a:latin typeface="Avenir Black" panose="02000503020000020003" pitchFamily="2" charset="0"/>
              </a:rPr>
              <a:t>‹#›</a:t>
            </a:fld>
            <a:endParaRPr lang="en-US" b="1" dirty="0"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venir Blac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venir Black" panose="02000503020000020003" pitchFamily="2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venir Blac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venir Black" panose="02000503020000020003" pitchFamily="2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1" i="0" kern="1200">
        <a:solidFill>
          <a:schemeClr val="tx1"/>
        </a:solidFill>
        <a:latin typeface="Avenir Black" panose="02000503020000020003" pitchFamily="2" charset="0"/>
        <a:ea typeface="+mn-ea"/>
        <a:cs typeface="+mn-cs"/>
      </a:defRPr>
    </a:lvl1pPr>
    <a:lvl2pPr marL="609585" algn="l" defTabSz="1219170" rtl="0" eaLnBrk="1" latinLnBrk="0" hangingPunct="1">
      <a:defRPr sz="1600" b="1" i="0" kern="1200">
        <a:solidFill>
          <a:schemeClr val="tx1"/>
        </a:solidFill>
        <a:latin typeface="Avenir Black" panose="02000503020000020003" pitchFamily="2" charset="0"/>
        <a:ea typeface="+mn-ea"/>
        <a:cs typeface="+mn-cs"/>
      </a:defRPr>
    </a:lvl2pPr>
    <a:lvl3pPr marL="1219170" algn="l" defTabSz="1219170" rtl="0" eaLnBrk="1" latinLnBrk="0" hangingPunct="1">
      <a:defRPr sz="1600" b="1" i="0" kern="1200">
        <a:solidFill>
          <a:schemeClr val="tx1"/>
        </a:solidFill>
        <a:latin typeface="Avenir Black" panose="02000503020000020003" pitchFamily="2" charset="0"/>
        <a:ea typeface="+mn-ea"/>
        <a:cs typeface="+mn-cs"/>
      </a:defRPr>
    </a:lvl3pPr>
    <a:lvl4pPr marL="1828754" algn="l" defTabSz="1219170" rtl="0" eaLnBrk="1" latinLnBrk="0" hangingPunct="1">
      <a:defRPr sz="1600" b="1" i="0" kern="1200">
        <a:solidFill>
          <a:schemeClr val="tx1"/>
        </a:solidFill>
        <a:latin typeface="Avenir Black" panose="02000503020000020003" pitchFamily="2" charset="0"/>
        <a:ea typeface="+mn-ea"/>
        <a:cs typeface="+mn-cs"/>
      </a:defRPr>
    </a:lvl4pPr>
    <a:lvl5pPr marL="2438339" algn="l" defTabSz="1219170" rtl="0" eaLnBrk="1" latinLnBrk="0" hangingPunct="1">
      <a:defRPr sz="1600" b="1" i="0" kern="1200">
        <a:solidFill>
          <a:schemeClr val="tx1"/>
        </a:solidFill>
        <a:latin typeface="Avenir Black" panose="02000503020000020003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are</a:t>
            </a:r>
            <a:r>
              <a:rPr lang="en-US" baseline="0" dirty="0" smtClean="0"/>
              <a:t> at institutions who have implemented an initiative or push toward improving digital accessibility?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felt this change was successful?</a:t>
            </a:r>
          </a:p>
          <a:p>
            <a:r>
              <a:rPr lang="en-US" dirty="0" smtClean="0"/>
              <a:t>How many of you encountered significant resistance to this change?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0231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1459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 kern="1600" spc="0" baseline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666427"/>
            <a:ext cx="6638544" cy="3210629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 hangingPunct="1">
              <a:lnSpc>
                <a:spcPts val="6000"/>
              </a:lnSpc>
              <a:defRPr sz="6000" b="1" i="0" kern="900" cap="none" spc="0" baseline="0">
                <a:solidFill>
                  <a:schemeClr val="bg1"/>
                </a:solidFill>
                <a:latin typeface="Avenir Black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368" y="5378996"/>
            <a:ext cx="2270738" cy="8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0" y="0"/>
            <a:ext cx="1218023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89148-72F8-B44A-949F-533E42F049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513" y="238763"/>
            <a:ext cx="1247191" cy="47204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0D218D3-053E-0C4A-9EC8-750AFDEFF0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 kern="1600" spc="0" baseline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C4A9B9-2375-D742-95F6-42FF9CBEC6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368" y="666427"/>
            <a:ext cx="6638544" cy="3210629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 hangingPunct="1">
              <a:lnSpc>
                <a:spcPts val="6000"/>
              </a:lnSpc>
              <a:defRPr sz="6000" b="1" i="0" kern="900" cap="none" spc="0" baseline="0">
                <a:solidFill>
                  <a:schemeClr val="bg1"/>
                </a:solidFill>
                <a:latin typeface="Avenir Black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 panose="020B0604020202020204" pitchFamily="34" charset="0"/>
              <a:buNone/>
              <a:tabLst/>
              <a:defRPr sz="1800" b="1" i="0" spc="0" baseline="0">
                <a:solidFill>
                  <a:srgbClr val="828383"/>
                </a:solidFill>
                <a:latin typeface="Avenir Medium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b="1" i="0" cap="none" baseline="0">
                <a:solidFill>
                  <a:srgbClr val="000937"/>
                </a:solidFill>
                <a:latin typeface="Avenir Heavy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229656-A546-674F-A4C2-C72039C00E3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029200" y="2189263"/>
            <a:ext cx="4204010" cy="35075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 panose="020B0604020202020204" pitchFamily="34" charset="0"/>
              <a:buNone/>
              <a:tabLst/>
              <a:defRPr sz="1800" b="1" i="0" spc="0" baseline="0">
                <a:solidFill>
                  <a:srgbClr val="828383"/>
                </a:solidFill>
                <a:latin typeface="Avenir Medium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471AA2-D764-0843-B571-6D4E9A6484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468" y="2189264"/>
            <a:ext cx="4204010" cy="35075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 panose="020B0604020202020204" pitchFamily="34" charset="0"/>
              <a:buNone/>
              <a:tabLst/>
              <a:defRPr sz="1800" b="1" i="0" spc="0" baseline="0">
                <a:solidFill>
                  <a:srgbClr val="828383"/>
                </a:solidFill>
                <a:latin typeface="Avenir Medium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2F8DF51-A0D9-AB4C-A256-FD18768C0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b="1" i="0" cap="none" baseline="0">
                <a:solidFill>
                  <a:srgbClr val="000937"/>
                </a:solidFill>
                <a:latin typeface="Avenir Heavy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10518140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0937"/>
              </a:buClr>
              <a:buSzPct val="109000"/>
              <a:buFont typeface="Wingdings" pitchFamily="2" charset="2"/>
              <a:buChar char="§"/>
              <a:tabLst/>
              <a:defRPr sz="1800" b="1" i="0" spc="-50" baseline="0">
                <a:solidFill>
                  <a:srgbClr val="828383"/>
                </a:solidFill>
                <a:latin typeface="Avenir Medium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9FBFBB2-18DE-8848-A8EE-DEAD35B63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b="1" i="0" cap="none" baseline="0">
                <a:solidFill>
                  <a:srgbClr val="000937"/>
                </a:solidFill>
                <a:latin typeface="Avenir Heavy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321C661-C0EA-9342-992E-5D0B7673E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b="1" i="0" cap="none" baseline="0">
                <a:solidFill>
                  <a:srgbClr val="000937"/>
                </a:solidFill>
                <a:latin typeface="Avenir Heavy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81B4A6-28EF-F34C-AEC2-AEBC01FF78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3" y="2293938"/>
            <a:ext cx="10515600" cy="4138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CFC740-6E13-3C47-AD97-2B3947FA9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206550" cy="720148"/>
          </a:xfrm>
        </p:spPr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5114630" y="1115877"/>
            <a:ext cx="6937735" cy="56256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venir Black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4ACCEA-B3A8-9649-9F3F-15F662BB19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468" y="2189264"/>
            <a:ext cx="4204010" cy="45522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 panose="020B0604020202020204" pitchFamily="34" charset="0"/>
              <a:buNone/>
              <a:tabLst/>
              <a:defRPr sz="1800" b="1" i="0" spc="0" baseline="0">
                <a:solidFill>
                  <a:srgbClr val="828383"/>
                </a:solidFill>
                <a:latin typeface="Avenir Medium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30BC-0A4F-5944-A763-CD23A775E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206550" cy="720148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5114630" y="1115878"/>
            <a:ext cx="6937735" cy="2744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venir Black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5114631" y="3998296"/>
            <a:ext cx="3474720" cy="2743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venir Black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90" y="3998296"/>
            <a:ext cx="3351276" cy="2743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venir Black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78D004-05D3-4143-B361-6850ABD5B4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468" y="2189264"/>
            <a:ext cx="4204010" cy="45522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 panose="020B0604020202020204" pitchFamily="34" charset="0"/>
              <a:buNone/>
              <a:tabLst/>
              <a:defRPr sz="1800" b="1" i="0" spc="0" baseline="0">
                <a:solidFill>
                  <a:srgbClr val="828383"/>
                </a:solidFill>
                <a:latin typeface="Avenir Medium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venir Black" panose="02000503020000020003" pitchFamily="2" charset="0"/>
                <a:ea typeface="Avenir Black" panose="02000503020000020003" pitchFamily="2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b="1" i="0" dirty="0">
                <a:latin typeface="Avenir Black" panose="02000503020000020003" pitchFamily="2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b="0" i="0" dirty="0">
              <a:latin typeface="Avenir Medium" panose="02000503020000020003" pitchFamily="2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 dirty="0">
              <a:latin typeface="Avenir Black" panose="02000503020000020003" pitchFamily="2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86115" cy="68613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i="0" smtClean="0">
                <a:latin typeface="Avenir Black" panose="02000503020000020003" pitchFamily="2" charset="0"/>
                <a:ea typeface="Arial" charset="0"/>
                <a:cs typeface="Arial" charset="0"/>
              </a:rPr>
              <a:pPr/>
              <a:t>‹#›</a:t>
            </a:fld>
            <a:endParaRPr lang="en-US" sz="1600" b="1" i="0" dirty="0">
              <a:latin typeface="Avenir Black" panose="02000503020000020003" pitchFamily="2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DFE6AA-E4EA-E646-90C2-9AC63EEC8C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9513" y="238763"/>
            <a:ext cx="1247191" cy="4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895" r:id="rId3"/>
    <p:sldLayoutId id="2147483897" r:id="rId4"/>
    <p:sldLayoutId id="2147483907" r:id="rId5"/>
    <p:sldLayoutId id="2147483898" r:id="rId6"/>
    <p:sldLayoutId id="2147483900" r:id="rId7"/>
    <p:sldLayoutId id="2147483906" r:id="rId8"/>
    <p:sldLayoutId id="21474839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020937"/>
          </a:solidFill>
          <a:latin typeface="Avenir Black" panose="02000503020000020003" pitchFamily="2" charset="0"/>
          <a:ea typeface="Avenir Medium" panose="02000503020000020003" pitchFamily="2" charset="0"/>
          <a:cs typeface="Avenir Medium" panose="02000503020000020003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0838"/>
        </a:buClr>
        <a:buFont typeface="Wingdings" pitchFamily="2" charset="2"/>
        <a:buChar char="§"/>
        <a:defRPr sz="2000" b="1" i="0" kern="1200" baseline="0">
          <a:solidFill>
            <a:srgbClr val="828383"/>
          </a:solidFill>
          <a:latin typeface="Avenir Heavy" panose="02000503020000020003" pitchFamily="2" charset="0"/>
          <a:ea typeface="Avenir Black" panose="02000503020000020003" pitchFamily="2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0838"/>
        </a:buClr>
        <a:buFont typeface="Wingdings" pitchFamily="2" charset="2"/>
        <a:buChar char="§"/>
        <a:defRPr sz="2000" b="0" i="0" kern="1500" spc="20" baseline="0">
          <a:solidFill>
            <a:srgbClr val="828383"/>
          </a:solidFill>
          <a:latin typeface="Avenir Heavy" panose="02000503020000020003" pitchFamily="2" charset="0"/>
          <a:ea typeface="Avenir Black" panose="02000503020000020003" pitchFamily="2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0838"/>
        </a:buClr>
        <a:buFont typeface="Wingdings" pitchFamily="2" charset="2"/>
        <a:buChar char="§"/>
        <a:defRPr sz="1800" b="0" i="0" kern="1500" spc="20" baseline="0">
          <a:solidFill>
            <a:srgbClr val="828383"/>
          </a:solidFill>
          <a:latin typeface="Avenir Medium" panose="02000503020000020003" pitchFamily="2" charset="0"/>
          <a:ea typeface="Avenir Black" panose="02000503020000020003" pitchFamily="2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0838"/>
        </a:buClr>
        <a:buFont typeface="Wingdings" pitchFamily="2" charset="2"/>
        <a:buChar char="§"/>
        <a:defRPr sz="1800" b="0" i="0" kern="1500" spc="20">
          <a:solidFill>
            <a:srgbClr val="82838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0838"/>
        </a:buClr>
        <a:buFont typeface="Wingdings" pitchFamily="2" charset="2"/>
        <a:buChar char="§"/>
        <a:defRPr sz="1800" b="0" i="0" kern="1500" spc="20">
          <a:solidFill>
            <a:srgbClr val="82838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8368" y="3968496"/>
            <a:ext cx="6638544" cy="1308584"/>
          </a:xfrm>
        </p:spPr>
        <p:txBody>
          <a:bodyPr>
            <a:normAutofit/>
          </a:bodyPr>
          <a:lstStyle/>
          <a:p>
            <a:r>
              <a:rPr lang="en-US" dirty="0"/>
              <a:t>Best Practices in Getting it Right the First </a:t>
            </a:r>
            <a:r>
              <a:rPr lang="en-US" dirty="0" smtClean="0"/>
              <a:t>Time</a:t>
            </a:r>
          </a:p>
          <a:p>
            <a:endParaRPr lang="en-US" sz="2000" dirty="0" smtClean="0"/>
          </a:p>
          <a:p>
            <a:r>
              <a:rPr lang="en-US" sz="2000" dirty="0" smtClean="0"/>
              <a:t>Andy George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Lansing Community College Accessibility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937"/>
                </a:solidFill>
                <a:latin typeface="Avenir Heavy"/>
              </a:rPr>
              <a:t>Pushback</a:t>
            </a:r>
            <a:endParaRPr lang="en-US" sz="3600" dirty="0">
              <a:solidFill>
                <a:srgbClr val="000937"/>
              </a:solidFill>
              <a:latin typeface="Avenir Heavy"/>
            </a:endParaRPr>
          </a:p>
        </p:txBody>
      </p:sp>
      <p:pic>
        <p:nvPicPr>
          <p:cNvPr id="5" name="Picture Placeholder 4" descr="Meme of Morgan Freeman with the text &quot;Resistance to change would be reduced if I narrated the reasons why.&quot;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26" y="1122483"/>
            <a:ext cx="5522893" cy="5522893"/>
          </a:xfr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9468" y="2189264"/>
            <a:ext cx="4947412" cy="45522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937"/>
                </a:solidFill>
              </a:rPr>
              <a:t>Pushback is inevitable when undergoing large-scale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937"/>
                </a:solidFill>
              </a:rPr>
              <a:t>Helping others overcome the anxiety that comes with change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937"/>
                </a:solidFill>
                <a:latin typeface="Avenir Medium" panose="02000503020000020003"/>
              </a:rPr>
              <a:t>Listen and be empathetic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937"/>
                </a:solidFill>
                <a:latin typeface="Avenir Medium" panose="02000503020000020003"/>
              </a:rPr>
              <a:t>Help others understand their situation and what needs to be done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937"/>
                </a:solidFill>
                <a:latin typeface="Avenir Medium" panose="02000503020000020003"/>
              </a:rPr>
              <a:t>Provide the resources necessary to doing the work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937"/>
                </a:solidFill>
                <a:latin typeface="Avenir Medium" panose="02000503020000020003"/>
              </a:rPr>
              <a:t>Help others to understand the reason why change is occurring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000937"/>
              </a:solidFill>
              <a:latin typeface="Avenir Medium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57857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rgbClr val="000937"/>
                </a:solidFill>
              </a:rPr>
              <a:t>Connecting the work to the needs of people with disabilities and the mission of the institution</a:t>
            </a:r>
          </a:p>
          <a:p>
            <a:r>
              <a:rPr lang="en-US" sz="2000" b="0" dirty="0" smtClean="0">
                <a:solidFill>
                  <a:srgbClr val="000937"/>
                </a:solidFill>
              </a:rPr>
              <a:t>Giving students the chance to share their stories</a:t>
            </a:r>
          </a:p>
          <a:p>
            <a:r>
              <a:rPr lang="en-US" sz="2000" b="0" dirty="0" smtClean="0">
                <a:solidFill>
                  <a:srgbClr val="000937"/>
                </a:solidFill>
              </a:rPr>
              <a:t>Helping faculty and staff champions to connect with their peers about their experiences</a:t>
            </a:r>
            <a:endParaRPr lang="en-US" sz="2000" b="0" dirty="0">
              <a:solidFill>
                <a:srgbClr val="00093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Understanding the “Why”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3712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000" b="0" dirty="0">
                <a:solidFill>
                  <a:srgbClr val="000937"/>
                </a:solidFill>
              </a:rPr>
              <a:t>Creating a committee to </a:t>
            </a:r>
            <a:r>
              <a:rPr lang="en-US" sz="2000" b="0" dirty="0" smtClean="0">
                <a:solidFill>
                  <a:srgbClr val="000937"/>
                </a:solidFill>
              </a:rPr>
              <a:t>evaluate whether we have met and continue to meet our goal</a:t>
            </a:r>
          </a:p>
          <a:p>
            <a:r>
              <a:rPr lang="en-US" sz="2000" b="0" dirty="0" smtClean="0">
                <a:solidFill>
                  <a:srgbClr val="000937"/>
                </a:solidFill>
              </a:rPr>
              <a:t>Maintaining and updating document and form inventories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937"/>
                </a:solidFill>
                <a:latin typeface="Avenir Medium" panose="02000503020000020003"/>
              </a:rPr>
              <a:t>Working with departments to organize this process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937"/>
                </a:solidFill>
                <a:latin typeface="Avenir Medium" panose="02000503020000020003"/>
              </a:rPr>
              <a:t>Employing tools (like ALLY</a:t>
            </a:r>
            <a:r>
              <a:rPr lang="en-US" sz="1800" dirty="0" smtClean="0">
                <a:solidFill>
                  <a:srgbClr val="000937"/>
                </a:solidFill>
                <a:latin typeface="Avenir Medium" panose="02000503020000020003"/>
              </a:rPr>
              <a:t>)</a:t>
            </a:r>
            <a:endParaRPr lang="en-US" sz="1800" b="0" dirty="0" smtClean="0">
              <a:solidFill>
                <a:srgbClr val="000937"/>
              </a:solidFill>
              <a:latin typeface="Avenir Medium" panose="02000503020000020003"/>
            </a:endParaRPr>
          </a:p>
          <a:p>
            <a:r>
              <a:rPr lang="en-US" sz="2000" b="0" dirty="0" smtClean="0">
                <a:solidFill>
                  <a:srgbClr val="000937"/>
                </a:solidFill>
              </a:rPr>
              <a:t>Developing a system to periodically conduct accessibility “spot checks”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Ensuring Compliance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6054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</a:t>
            </a:r>
            <a:endParaRPr lang="en-US" dirty="0"/>
          </a:p>
        </p:txBody>
      </p:sp>
      <p:pic>
        <p:nvPicPr>
          <p:cNvPr id="9" name="Content Placeholder 8" descr="Map with red pin symbol at a random point.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348706"/>
            <a:ext cx="6096000" cy="4029075"/>
          </a:xfrm>
        </p:spPr>
      </p:pic>
    </p:spTree>
    <p:extLst>
      <p:ext uri="{BB962C8B-B14F-4D97-AF65-F5344CB8AC3E}">
        <p14:creationId xmlns:p14="http://schemas.microsoft.com/office/powerpoint/2010/main" val="162875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0937"/>
                </a:solidFill>
              </a:rPr>
              <a:t>Digital </a:t>
            </a:r>
            <a:r>
              <a:rPr lang="en-US" b="0" dirty="0">
                <a:solidFill>
                  <a:srgbClr val="000937"/>
                </a:solidFill>
              </a:rPr>
              <a:t>a</a:t>
            </a:r>
            <a:r>
              <a:rPr lang="en-US" b="0" dirty="0" smtClean="0">
                <a:solidFill>
                  <a:srgbClr val="000937"/>
                </a:solidFill>
              </a:rPr>
              <a:t>ccessibility is still crucial at LCC</a:t>
            </a:r>
          </a:p>
          <a:p>
            <a:r>
              <a:rPr lang="en-US" b="0" dirty="0" smtClean="0">
                <a:solidFill>
                  <a:srgbClr val="000937"/>
                </a:solidFill>
              </a:rPr>
              <a:t>Ongoing theoretical and practical training on accessibility </a:t>
            </a:r>
          </a:p>
          <a:p>
            <a:r>
              <a:rPr lang="en-US" b="0" dirty="0" smtClean="0">
                <a:solidFill>
                  <a:srgbClr val="000937"/>
                </a:solidFill>
              </a:rPr>
              <a:t>Establishing and maintaining structures for compliance</a:t>
            </a:r>
          </a:p>
          <a:p>
            <a:r>
              <a:rPr lang="en-US" b="0" dirty="0" smtClean="0">
                <a:solidFill>
                  <a:srgbClr val="000937"/>
                </a:solidFill>
              </a:rPr>
              <a:t>Continuing to have conversations about the “why” of accessibility</a:t>
            </a:r>
          </a:p>
          <a:p>
            <a:endParaRPr lang="en-US" b="0" dirty="0" smtClean="0">
              <a:solidFill>
                <a:srgbClr val="000937"/>
              </a:solidFill>
            </a:endParaRPr>
          </a:p>
          <a:p>
            <a:endParaRPr lang="en-US" b="0" dirty="0">
              <a:solidFill>
                <a:srgbClr val="00093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Moving Forward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3430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Drawing of a lightbulb wearing a suit surrounded by question marks.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28" y="2623463"/>
            <a:ext cx="7117080" cy="3789614"/>
          </a:xfrm>
        </p:spPr>
      </p:pic>
    </p:spTree>
    <p:extLst>
      <p:ext uri="{BB962C8B-B14F-4D97-AF65-F5344CB8AC3E}">
        <p14:creationId xmlns:p14="http://schemas.microsoft.com/office/powerpoint/2010/main" val="9698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rgbClr val="020937"/>
                </a:solidFill>
              </a:rPr>
              <a:t>Andy George</a:t>
            </a:r>
          </a:p>
          <a:p>
            <a:r>
              <a:rPr lang="en-US" sz="2000" b="0" dirty="0" smtClean="0">
                <a:solidFill>
                  <a:srgbClr val="020937"/>
                </a:solidFill>
              </a:rPr>
              <a:t>Access Consultant</a:t>
            </a:r>
          </a:p>
          <a:p>
            <a:r>
              <a:rPr lang="en-US" sz="2000" b="0" dirty="0" smtClean="0">
                <a:solidFill>
                  <a:srgbClr val="020937"/>
                </a:solidFill>
              </a:rPr>
              <a:t>Center for Student Access</a:t>
            </a:r>
          </a:p>
          <a:p>
            <a:r>
              <a:rPr lang="en-US" sz="2000" b="0" dirty="0" smtClean="0">
                <a:solidFill>
                  <a:srgbClr val="020937"/>
                </a:solidFill>
              </a:rPr>
              <a:t>Lansing Community College</a:t>
            </a:r>
          </a:p>
          <a:p>
            <a:r>
              <a:rPr lang="en-US" sz="2000" b="0" dirty="0" smtClean="0">
                <a:solidFill>
                  <a:srgbClr val="020937"/>
                </a:solidFill>
              </a:rPr>
              <a:t>georga14@lcc.edu</a:t>
            </a:r>
            <a:endParaRPr lang="en-US" sz="2000" b="0" dirty="0">
              <a:solidFill>
                <a:srgbClr val="02093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3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 question</a:t>
            </a:r>
            <a:endParaRPr lang="en-US" dirty="0"/>
          </a:p>
        </p:txBody>
      </p:sp>
      <p:pic>
        <p:nvPicPr>
          <p:cNvPr id="4" name="Content Placeholder 3" descr="Logo of a person with their arm raised.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83" y="2293938"/>
            <a:ext cx="5704059" cy="4138612"/>
          </a:xfrm>
        </p:spPr>
      </p:pic>
    </p:spTree>
    <p:extLst>
      <p:ext uri="{BB962C8B-B14F-4D97-AF65-F5344CB8AC3E}">
        <p14:creationId xmlns:p14="http://schemas.microsoft.com/office/powerpoint/2010/main" val="11329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937"/>
                </a:solidFill>
              </a:rPr>
              <a:t>Began with Accessing Higher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937"/>
                </a:solidFill>
              </a:rPr>
              <a:t>Brought together Accessibility Initiative Committee in the Spring of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937"/>
                </a:solidFill>
              </a:rPr>
              <a:t>Identified concerns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937"/>
                </a:solidFill>
              </a:rPr>
              <a:t>Set goals and developed a plan to meet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93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LCC’s Accessibility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rgbClr val="020937"/>
                </a:solidFill>
              </a:rPr>
              <a:t>Make all courses, services, and processes accessible by the Summer of 2019.</a:t>
            </a:r>
            <a:endParaRPr lang="en-US" sz="2400" b="0" dirty="0">
              <a:solidFill>
                <a:srgbClr val="02093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Human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937"/>
                </a:solidFill>
              </a:rPr>
              <a:t>Records </a:t>
            </a:r>
            <a:r>
              <a:rPr lang="en-US" sz="2400" b="0" dirty="0">
                <a:solidFill>
                  <a:srgbClr val="000937"/>
                </a:solidFill>
              </a:rPr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Center for Teaching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Marketing and Internal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Media Services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Executive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Center for Student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eLearning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Faculty Senate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937"/>
                </a:solidFill>
              </a:rPr>
              <a:t>IT/Web Development Staff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Initiative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18909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venir Heavy" panose="02000503020000020003"/>
              </a:rPr>
              <a:t>Understanding</a:t>
            </a:r>
            <a:r>
              <a:rPr lang="en-US" dirty="0" smtClean="0"/>
              <a:t> </a:t>
            </a:r>
            <a:r>
              <a:rPr lang="en-US" sz="3600" dirty="0" smtClean="0">
                <a:latin typeface="Avenir Heavy" panose="02000503020000020003"/>
              </a:rPr>
              <a:t>Scope</a:t>
            </a:r>
            <a:endParaRPr lang="en-US" dirty="0">
              <a:latin typeface="Avenir Heavy" panose="02000503020000020003"/>
            </a:endParaRPr>
          </a:p>
        </p:txBody>
      </p:sp>
      <p:pic>
        <p:nvPicPr>
          <p:cNvPr id="5" name="Picture Placeholder 4" descr="Man standing on top of a hill looking into the distance.  A paper airplane is flying by.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r="138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937"/>
                </a:solidFill>
              </a:rPr>
              <a:t>Developing inventories of digital and physical forms and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937"/>
                </a:solidFill>
              </a:rPr>
              <a:t>Examining our website for potential accessibility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937"/>
                </a:solidFill>
              </a:rPr>
              <a:t>Reviewing internal and student-facing processes </a:t>
            </a:r>
            <a:endParaRPr lang="en-US" sz="2400" b="0" dirty="0">
              <a:solidFill>
                <a:srgbClr val="000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rgbClr val="010838"/>
                </a:solidFill>
              </a:rPr>
              <a:t>Executive leadership</a:t>
            </a:r>
          </a:p>
          <a:p>
            <a:r>
              <a:rPr lang="en-US" sz="2400" b="0" dirty="0" smtClean="0">
                <a:solidFill>
                  <a:srgbClr val="010838"/>
                </a:solidFill>
              </a:rPr>
              <a:t>Specialists who can aid in the work</a:t>
            </a:r>
          </a:p>
          <a:p>
            <a:r>
              <a:rPr lang="en-US" sz="2400" b="0" dirty="0" smtClean="0">
                <a:solidFill>
                  <a:srgbClr val="010838"/>
                </a:solidFill>
              </a:rPr>
              <a:t>Champions for accessibility</a:t>
            </a:r>
          </a:p>
          <a:p>
            <a:r>
              <a:rPr lang="en-US" sz="2400" b="0" dirty="0" smtClean="0">
                <a:solidFill>
                  <a:srgbClr val="010838"/>
                </a:solidFill>
              </a:rPr>
              <a:t>Content creators on the ground</a:t>
            </a:r>
            <a:endParaRPr lang="en-US" sz="2400" b="0" dirty="0">
              <a:solidFill>
                <a:srgbClr val="01083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Securing Buy-in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rgbClr val="000937"/>
                </a:solidFill>
              </a:rPr>
              <a:t>Communicating about the initiative through every avenue available</a:t>
            </a:r>
          </a:p>
          <a:p>
            <a:r>
              <a:rPr lang="en-US" sz="2400" b="0" dirty="0" smtClean="0">
                <a:solidFill>
                  <a:srgbClr val="000937"/>
                </a:solidFill>
              </a:rPr>
              <a:t>Offering training in multiple formats at a variety of locations and times</a:t>
            </a:r>
          </a:p>
          <a:p>
            <a:r>
              <a:rPr lang="en-US" sz="2400" b="0" dirty="0" smtClean="0">
                <a:solidFill>
                  <a:srgbClr val="000937"/>
                </a:solidFill>
              </a:rPr>
              <a:t>Working with departments to help identify the scope of the work to be done</a:t>
            </a:r>
          </a:p>
          <a:p>
            <a:pPr marL="50800" indent="0">
              <a:buNone/>
            </a:pPr>
            <a:endParaRPr lang="en-US" sz="2400" b="0" dirty="0" smtClean="0">
              <a:solidFill>
                <a:srgbClr val="000937"/>
              </a:solidFill>
            </a:endParaRPr>
          </a:p>
          <a:p>
            <a:endParaRPr lang="en-US" sz="2400" b="0" dirty="0" smtClean="0">
              <a:solidFill>
                <a:srgbClr val="000937"/>
              </a:solidFill>
            </a:endParaRPr>
          </a:p>
          <a:p>
            <a:endParaRPr lang="en-US" sz="2400" b="0" dirty="0" smtClean="0">
              <a:solidFill>
                <a:srgbClr val="000937"/>
              </a:solidFill>
            </a:endParaRPr>
          </a:p>
          <a:p>
            <a:endParaRPr lang="en-US" sz="2400" b="0" dirty="0" smtClean="0">
              <a:solidFill>
                <a:srgbClr val="000937"/>
              </a:solidFill>
            </a:endParaRPr>
          </a:p>
          <a:p>
            <a:endParaRPr lang="en-US" b="0" dirty="0" smtClean="0">
              <a:solidFill>
                <a:srgbClr val="000937"/>
              </a:solidFill>
            </a:endParaRPr>
          </a:p>
          <a:p>
            <a:endParaRPr lang="en-US" b="0" dirty="0">
              <a:solidFill>
                <a:srgbClr val="00093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the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4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Additional Questions</a:t>
            </a:r>
            <a:endParaRPr lang="en-US" dirty="0"/>
          </a:p>
        </p:txBody>
      </p:sp>
      <p:pic>
        <p:nvPicPr>
          <p:cNvPr id="4" name="Content Placeholder 3" descr="Many hands raised with question marks above them.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1" y="2293938"/>
            <a:ext cx="8277224" cy="4138612"/>
          </a:xfrm>
        </p:spPr>
      </p:pic>
    </p:spTree>
    <p:extLst>
      <p:ext uri="{BB962C8B-B14F-4D97-AF65-F5344CB8AC3E}">
        <p14:creationId xmlns:p14="http://schemas.microsoft.com/office/powerpoint/2010/main" val="1304343949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416</Words>
  <Application>Microsoft Office PowerPoint</Application>
  <PresentationFormat>Widescreen</PresentationFormat>
  <Paragraphs>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Black</vt:lpstr>
      <vt:lpstr>Avenir Heavy</vt:lpstr>
      <vt:lpstr>Avenir Medium</vt:lpstr>
      <vt:lpstr>Georgia</vt:lpstr>
      <vt:lpstr>Wingdings</vt:lpstr>
      <vt:lpstr>UB Powerpoint Template</vt:lpstr>
      <vt:lpstr>Lansing Community College Accessibility Initiative</vt:lpstr>
      <vt:lpstr>First, a question</vt:lpstr>
      <vt:lpstr>Origins of LCC’s Accessibility Initiative</vt:lpstr>
      <vt:lpstr>The Goal</vt:lpstr>
      <vt:lpstr>Accessibility Initiative Committee</vt:lpstr>
      <vt:lpstr>Understanding Scope</vt:lpstr>
      <vt:lpstr>Challenge: Securing Buy-in</vt:lpstr>
      <vt:lpstr>Spreading the Word</vt:lpstr>
      <vt:lpstr>Some Additional Questions</vt:lpstr>
      <vt:lpstr>Pushback</vt:lpstr>
      <vt:lpstr>Understanding the “Why”</vt:lpstr>
      <vt:lpstr>Ensuring Compliance</vt:lpstr>
      <vt:lpstr>Where We Are Now</vt:lpstr>
      <vt:lpstr>Moving Forward</vt:lpstr>
      <vt:lpstr>Questions?</vt:lpstr>
      <vt:lpstr>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Andrew George</cp:lastModifiedBy>
  <cp:revision>220</cp:revision>
  <cp:lastPrinted>2015-10-19T19:01:41Z</cp:lastPrinted>
  <dcterms:created xsi:type="dcterms:W3CDTF">2016-06-28T14:05:07Z</dcterms:created>
  <dcterms:modified xsi:type="dcterms:W3CDTF">2020-11-17T21:13:27Z</dcterms:modified>
  <cp:category/>
</cp:coreProperties>
</file>