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68" r:id="rId3"/>
  </p:sldMasterIdLst>
  <p:notesMasterIdLst>
    <p:notesMasterId r:id="rId3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Varela Round" panose="020B0604020202020204" charset="-79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 snapToGrid="0">
      <p:cViewPr varScale="1">
        <p:scale>
          <a:sx n="66" d="100"/>
          <a:sy n="66" d="100"/>
        </p:scale>
        <p:origin x="-14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b231245b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b231245b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7c3b7eab4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HigherEd</a:t>
            </a:r>
            <a:endParaRPr dirty="0"/>
          </a:p>
        </p:txBody>
      </p:sp>
      <p:sp>
        <p:nvSpPr>
          <p:cNvPr id="152" name="Google Shape;152;gb7c3b7eab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7c3b7eab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1" name="Google Shape;161;gb7c3b7eab4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gb7c3b7eab4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7c3b7eab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9" name="Google Shape;169;gb7c3b7eab4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gb7c3b7eab4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cf271f7f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7" name="Google Shape;177;gbcf271f7ff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gbcf271f7ff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7c3b7eab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5" name="Google Shape;185;gb7c3b7eab4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86" name="Google Shape;186;gb7c3b7eab4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cf271f7ff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HigherEd</a:t>
            </a:r>
            <a:endParaRPr dirty="0"/>
          </a:p>
        </p:txBody>
      </p:sp>
      <p:sp>
        <p:nvSpPr>
          <p:cNvPr id="193" name="Google Shape;193;gbcf271f7f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bcf271f7f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02" name="Google Shape;202;gbcf271f7ff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Mass adoption on campus without thought to accessibility?</a:t>
            </a:r>
            <a:endParaRPr dirty="0"/>
          </a:p>
        </p:txBody>
      </p:sp>
      <p:sp>
        <p:nvSpPr>
          <p:cNvPr id="203" name="Google Shape;203;gbcf271f7ff_0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7c3b7eab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0" name="Google Shape;210;gb7c3b7eab4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Outreach directly to Livescribe</a:t>
            </a:r>
            <a:endParaRPr dirty="0"/>
          </a:p>
        </p:txBody>
      </p:sp>
      <p:sp>
        <p:nvSpPr>
          <p:cNvPr id="211" name="Google Shape;211;gb7c3b7eab4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a9d95be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8" name="Google Shape;218;gba9d95be7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gba9d95be7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cf271f7ff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HigherEd</a:t>
            </a:r>
            <a:endParaRPr dirty="0"/>
          </a:p>
        </p:txBody>
      </p:sp>
      <p:sp>
        <p:nvSpPr>
          <p:cNvPr id="226" name="Google Shape;226;gbcf271f7f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effdeed8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effdeed8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cf271f7ff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HigherEd</a:t>
            </a:r>
            <a:endParaRPr dirty="0"/>
          </a:p>
        </p:txBody>
      </p:sp>
      <p:sp>
        <p:nvSpPr>
          <p:cNvPr id="234" name="Google Shape;234;gbcf271f7f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7c3b7eab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42" name="Google Shape;242;gb7c3b7eab4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gb7c3b7eab4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bcf271f7ff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HigherEd</a:t>
            </a:r>
            <a:endParaRPr dirty="0"/>
          </a:p>
        </p:txBody>
      </p:sp>
      <p:sp>
        <p:nvSpPr>
          <p:cNvPr id="250" name="Google Shape;250;gbcf271f7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b7c3b7eab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58" name="Google Shape;258;gb7c3b7eab4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gb7c3b7eab4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cf271f7f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66" name="Google Shape;266;gbcf271f7ff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7" name="Google Shape;267;gbcf271f7ff_0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b7c3b7eab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4" name="Google Shape;274;gb7c3b7eab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gb7c3b7eab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bcf271f7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2" name="Google Shape;282;gbcf271f7f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3" name="Google Shape;283;gbcf271f7f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b5ebecaf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90" name="Google Shape;290;gb5ebecaf3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1" name="Google Shape;291;gb5ebecaf3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b7c3b7eab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98" name="Google Shape;298;gb7c3b7eab4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9" name="Google Shape;299;gb7c3b7eab4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99532727e9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g99532727e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b231245b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b231245b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9532727e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99532727e9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9532727e9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g99532727e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cf271f7ff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turning a corner!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all ready for smooth sailing</a:t>
            </a:r>
            <a:endParaRPr dirty="0"/>
          </a:p>
        </p:txBody>
      </p:sp>
      <p:sp>
        <p:nvSpPr>
          <p:cNvPr id="112" name="Google Shape;112;gbcf271f7f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cf271f7ff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uphill battle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Lots of bumps</a:t>
            </a:r>
            <a:endParaRPr dirty="0"/>
          </a:p>
        </p:txBody>
      </p:sp>
      <p:sp>
        <p:nvSpPr>
          <p:cNvPr id="120" name="Google Shape;120;gbcf271f7f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cf271f7ff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 of an uphill battle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 speed bumps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Hopefully you’ll be able to see them and predict them better</a:t>
            </a:r>
            <a:endParaRPr dirty="0"/>
          </a:p>
        </p:txBody>
      </p:sp>
      <p:sp>
        <p:nvSpPr>
          <p:cNvPr id="128" name="Google Shape;128;gbcf271f7f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cf271f7f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6" name="Google Shape;136;gbcf271f7ff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arela Round"/>
              <a:buChar char="●"/>
            </a:pPr>
            <a:r>
              <a:rPr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Do individuals have equitable access to the technology needed to: Learn, Work, Live</a:t>
            </a:r>
            <a:endParaRPr sz="12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arela Round"/>
              <a:buChar char="●"/>
            </a:pPr>
            <a:r>
              <a:rPr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Spotlight on the techquity divide</a:t>
            </a:r>
            <a:endParaRPr sz="12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7" name="Google Shape;137;gbcf271f7ff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cf271f7f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44" name="Google Shape;144;gbcf271f7ff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Talked about a lot for K12 but is it as relevant in higher ed?</a:t>
            </a:r>
            <a:endParaRPr sz="12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5" name="Google Shape;145;gbcf271f7ff_0_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text.help/9bp3q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ctrTitle"/>
          </p:nvPr>
        </p:nvSpPr>
        <p:spPr>
          <a:xfrm>
            <a:off x="1096200" y="1170375"/>
            <a:ext cx="6951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>
                <a:latin typeface="Varela Round"/>
                <a:ea typeface="Varela Round"/>
                <a:cs typeface="Varela Round"/>
                <a:sym typeface="Varela Round"/>
              </a:rPr>
              <a:t>Trending Tech Tools 2020 Edition </a:t>
            </a:r>
            <a:endParaRPr sz="32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>
                <a:latin typeface="Varela Round"/>
                <a:ea typeface="Varela Round"/>
                <a:cs typeface="Varela Round"/>
                <a:sym typeface="Varela Round"/>
              </a:rPr>
              <a:t>What’s New, What’s Improved, &amp; What’s on the Horizon for AT &amp; Accessibility Tools</a:t>
            </a:r>
            <a:endParaRPr sz="32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5" name="Google Shape;85;p22"/>
          <p:cNvSpPr txBox="1"/>
          <p:nvPr/>
        </p:nvSpPr>
        <p:spPr>
          <a:xfrm>
            <a:off x="3180000" y="3238725"/>
            <a:ext cx="27840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 i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Update</a:t>
            </a:r>
            <a:endParaRPr sz="4600" b="1" i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22"/>
          <p:cNvSpPr txBox="1">
            <a:spLocks noGrp="1"/>
          </p:cNvSpPr>
          <p:nvPr>
            <p:ph type="subTitle" idx="1"/>
          </p:nvPr>
        </p:nvSpPr>
        <p:spPr>
          <a:xfrm>
            <a:off x="311700" y="4164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Accessing Higher Ground - 2021 (Feb)</a:t>
            </a:r>
            <a:endParaRPr sz="2000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Rachel Kruzel - </a:t>
            </a:r>
            <a:r>
              <a:rPr lang="en" sz="2000" i="1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Texthelp</a:t>
            </a:r>
            <a:endParaRPr sz="2000" i="1" dirty="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84" name="Google Shape;84;p22" descr="Texthelper holding a megaphon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624" y="3222975"/>
            <a:ext cx="2783999" cy="18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2" descr="Texthelp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2449" y="243225"/>
            <a:ext cx="1202751" cy="2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 idx="4294967295"/>
          </p:nvPr>
        </p:nvSpPr>
        <p:spPr>
          <a:xfrm>
            <a:off x="171450" y="348850"/>
            <a:ext cx="8818200" cy="2433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Budgets &amp; Funding</a:t>
            </a:r>
          </a:p>
        </p:txBody>
      </p:sp>
      <p:pic>
        <p:nvPicPr>
          <p:cNvPr id="156" name="Google Shape;156;p31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587" y="4771725"/>
            <a:ext cx="1459400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1" descr="Texthelper holding clipboard with checkmarks and &quot;Xs&quot; lis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69975" y="2476925"/>
            <a:ext cx="5084150" cy="285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1" descr="Texthelper with beads of sweat coming off hea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">
            <a:off x="5054163" y="2269051"/>
            <a:ext cx="5110123" cy="28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Budgets in Higher Ed</a:t>
            </a:r>
          </a:p>
        </p:txBody>
      </p:sp>
      <p:pic>
        <p:nvPicPr>
          <p:cNvPr id="165" name="Google Shape;165;p32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2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Budgets are continuing to be squeezed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Cuts are projected for FY22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Budgeting for next year has already been underway and may be set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Decreases, cuts, and tough decisions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CRRSAA Funds (New CARES Act)</a:t>
            </a:r>
          </a:p>
        </p:txBody>
      </p:sp>
      <p:pic>
        <p:nvPicPr>
          <p:cNvPr id="173" name="Google Shape;173;p33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3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~$22.7 Billion (but not enough) 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At least the same amount of direct aid to students during the last round is required to go to them again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Remaining funds - little to no limitations on guidelines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Getting a Piece of the Pie</a:t>
            </a:r>
          </a:p>
        </p:txBody>
      </p:sp>
      <p:pic>
        <p:nvPicPr>
          <p:cNvPr id="181" name="Google Shape;181;p34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4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What is the money going towards?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Who on campus is overseeing the spending?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Can you tie department priorities (AT) to this funding (if it’s slated to get cut)?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Replace budget?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Equity and online learning?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Accessibility?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More Funds Coming?</a:t>
            </a:r>
          </a:p>
        </p:txBody>
      </p:sp>
      <p:pic>
        <p:nvPicPr>
          <p:cNvPr id="189" name="Google Shape;189;p35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5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Biden’s $1.9 Trillion package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Proposes $35 Billion more for HE (nearly $40B)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Allocated to: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arela Round"/>
              <a:buChar char="○"/>
            </a:pPr>
            <a:r>
              <a:rPr lang="en" sz="1800">
                <a:latin typeface="Varela Round"/>
                <a:ea typeface="Varela Round"/>
                <a:cs typeface="Varela Round"/>
                <a:sym typeface="Varela Round"/>
              </a:rPr>
              <a:t>Public institutions, Community colleges, Public &amp; Private HBCUs, minority serving institutions</a:t>
            </a:r>
            <a:endParaRPr sz="18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arela Round"/>
              <a:buChar char="○"/>
            </a:pPr>
            <a:r>
              <a:rPr lang="en" sz="1800">
                <a:latin typeface="Varela Round"/>
                <a:ea typeface="Varela Round"/>
                <a:cs typeface="Varela Round"/>
                <a:sym typeface="Varela Round"/>
              </a:rPr>
              <a:t>No mention of Private institutions</a:t>
            </a:r>
            <a:endParaRPr sz="18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Use for health initiatives and supports, distance learning, emergency grants to students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Half emergency financial aid grants to students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 idx="4294967295"/>
          </p:nvPr>
        </p:nvSpPr>
        <p:spPr>
          <a:xfrm>
            <a:off x="171450" y="348850"/>
            <a:ext cx="8818200" cy="2433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Technological Updates</a:t>
            </a:r>
          </a:p>
        </p:txBody>
      </p:sp>
      <p:pic>
        <p:nvPicPr>
          <p:cNvPr id="197" name="Google Shape;197;p36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587" y="4771725"/>
            <a:ext cx="1459400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6" descr="Texthelper holding clipboard with checkmarks and &quot;Xs&quot; lis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69975" y="2476925"/>
            <a:ext cx="5084150" cy="285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6" descr="Texthelper with beads of sweat coming off hea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">
            <a:off x="5054163" y="2269051"/>
            <a:ext cx="5110123" cy="28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Lockdown Browsers</a:t>
            </a:r>
          </a:p>
        </p:txBody>
      </p:sp>
      <p:pic>
        <p:nvPicPr>
          <p:cNvPr id="206" name="Google Shape;206;p37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The heat is coming their way!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Schools have recognized accessibility and equity issues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Less need for these tools in the fall 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Varela Round"/>
              <a:buChar char="○"/>
            </a:pPr>
            <a:r>
              <a:rPr lang="en" sz="1800">
                <a:latin typeface="Varela Round"/>
                <a:ea typeface="Varela Round"/>
                <a:cs typeface="Varela Round"/>
                <a:sym typeface="Varela Round"/>
              </a:rPr>
              <a:t>But online learning is not going away</a:t>
            </a:r>
            <a:endParaRPr sz="18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What will be done/used instead?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How do we ensure this doesn’t happen again?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Echo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Smartpens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4" name="Google Shape;214;p38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8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Despite reassurance… Echo Smartpen has been discontinued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○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Livescribe will continue to support until…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Echo 2 is launched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Release is rumored to be March - April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Limited information available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Read&amp;Write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&amp; Brightspace D2L Update</a:t>
            </a:r>
          </a:p>
        </p:txBody>
      </p:sp>
      <p:pic>
        <p:nvPicPr>
          <p:cNvPr id="222" name="Google Shape;222;p39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9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Continued work around rewrite of Read&amp;Write and PDF Reader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Read&amp;Write update in response to D2L content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○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Cross Frames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Toolbar embeds in each frame of content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Increased functionality online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>
            <a:spLocks noGrp="1"/>
          </p:cNvSpPr>
          <p:nvPr>
            <p:ph type="title" idx="4294967295"/>
          </p:nvPr>
        </p:nvSpPr>
        <p:spPr>
          <a:xfrm>
            <a:off x="171450" y="348850"/>
            <a:ext cx="8818200" cy="2433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Brightspace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Read&amp;Write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Update </a:t>
            </a:r>
          </a:p>
        </p:txBody>
      </p:sp>
      <p:pic>
        <p:nvPicPr>
          <p:cNvPr id="230" name="Google Shape;230;p40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587" y="4771725"/>
            <a:ext cx="1459400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0" descr="Brightspace D2L webpage with cross frame in the center. Read&amp;Write toolbar is open at the top with Read&amp;Write puzzle piece icons within each of the other frames on the page. 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35946"/>
            <a:ext cx="8949976" cy="4657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0A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idx="4294967295"/>
          </p:nvPr>
        </p:nvSpPr>
        <p:spPr>
          <a:xfrm>
            <a:off x="505175" y="701250"/>
            <a:ext cx="8143800" cy="611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Looking for more Information?</a:t>
            </a:r>
          </a:p>
        </p:txBody>
      </p:sp>
      <p:pic>
        <p:nvPicPr>
          <p:cNvPr id="92" name="Google Shape;92;p23" descr="Texthelp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4049" y="261477"/>
            <a:ext cx="1498276" cy="2968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3"/>
          <p:cNvSpPr txBox="1"/>
          <p:nvPr/>
        </p:nvSpPr>
        <p:spPr>
          <a:xfrm>
            <a:off x="1116250" y="2097200"/>
            <a:ext cx="7159800" cy="27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Visit us at our </a:t>
            </a:r>
            <a:r>
              <a:rPr lang="en" sz="2900" b="1" u="sng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AHG Watch Party site</a:t>
            </a:r>
            <a:r>
              <a:rPr lang="en" sz="29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to request more information or visit us at text.help/9bp3qg</a:t>
            </a:r>
            <a:endParaRPr sz="4100" dirty="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>
            <a:spLocks noGrp="1"/>
          </p:cNvSpPr>
          <p:nvPr>
            <p:ph type="title" idx="4294967295"/>
          </p:nvPr>
        </p:nvSpPr>
        <p:spPr>
          <a:xfrm>
            <a:off x="171450" y="348850"/>
            <a:ext cx="8818200" cy="2433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Content in Cross Frames</a:t>
            </a:r>
          </a:p>
        </p:txBody>
      </p:sp>
      <p:pic>
        <p:nvPicPr>
          <p:cNvPr id="238" name="Google Shape;238;p41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587" y="4771725"/>
            <a:ext cx="1459400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1" descr="Brightspace D2L cross frame with Read&amp;Write toolbar open within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300" y="598447"/>
            <a:ext cx="8949974" cy="335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EquatIO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Web Toolbar</a:t>
            </a:r>
          </a:p>
        </p:txBody>
      </p:sp>
      <p:pic>
        <p:nvPicPr>
          <p:cNvPr id="246" name="Google Shape;246;p42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2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Released late January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Full toolbar in many websites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Make content in more places online with EquatIO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○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More EdTech sites faculty may be using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○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LMS’s where the tool didn’t work as easily before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>
            <a:spLocks noGrp="1"/>
          </p:cNvSpPr>
          <p:nvPr>
            <p:ph type="title" idx="4294967295"/>
          </p:nvPr>
        </p:nvSpPr>
        <p:spPr>
          <a:xfrm>
            <a:off x="171450" y="348850"/>
            <a:ext cx="8818200" cy="2433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New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EquatIO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Toolbar Online</a:t>
            </a:r>
          </a:p>
        </p:txBody>
      </p:sp>
      <p:pic>
        <p:nvPicPr>
          <p:cNvPr id="254" name="Google Shape;254;p43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587" y="4771725"/>
            <a:ext cx="1459400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3" descr="Website with new EquatIO toolbar at the bottom of the p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900" y="454720"/>
            <a:ext cx="8818200" cy="3991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Dragon Changes</a:t>
            </a:r>
          </a:p>
        </p:txBody>
      </p:sp>
      <p:pic>
        <p:nvPicPr>
          <p:cNvPr id="262" name="Google Shape;262;p44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4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50"/>
              <a:buFont typeface="Roboto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Dragon Professional Individual (DPI) price increase is still “a go”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arela Round"/>
              <a:buChar char="○"/>
            </a:pPr>
            <a:r>
              <a:rPr lang="en" sz="1800">
                <a:latin typeface="Varela Round"/>
                <a:ea typeface="Varela Round"/>
                <a:cs typeface="Varela Round"/>
                <a:sym typeface="Varela Round"/>
              </a:rPr>
              <a:t>Increased operational costs and development</a:t>
            </a:r>
            <a:endParaRPr sz="18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arela Round"/>
              <a:buChar char="○"/>
            </a:pPr>
            <a:r>
              <a:rPr lang="en" sz="1800">
                <a:latin typeface="Varela Round"/>
                <a:ea typeface="Varela Round"/>
                <a:cs typeface="Varela Round"/>
                <a:sym typeface="Varela Round"/>
              </a:rPr>
              <a:t>~$300 to ~$500</a:t>
            </a:r>
            <a:endParaRPr sz="18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arela Round"/>
              <a:buChar char="○"/>
            </a:pPr>
            <a:r>
              <a:rPr lang="en" sz="1800">
                <a:latin typeface="Varela Round"/>
                <a:ea typeface="Varela Round"/>
                <a:cs typeface="Varela Round"/>
                <a:sym typeface="Varela Round"/>
              </a:rPr>
              <a:t>Not being discontinued and continues to be developed</a:t>
            </a:r>
            <a:endParaRPr sz="18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1800">
                <a:latin typeface="Varela Round"/>
                <a:ea typeface="Varela Round"/>
                <a:cs typeface="Varela Round"/>
                <a:sym typeface="Varela Round"/>
              </a:rPr>
              <a:t>Great news!</a:t>
            </a:r>
            <a:endParaRPr sz="18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Dragon Changes cont.</a:t>
            </a:r>
          </a:p>
        </p:txBody>
      </p:sp>
      <p:pic>
        <p:nvPicPr>
          <p:cNvPr id="270" name="Google Shape;270;p45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5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Focus is moving to Dragon Professional Anywhere (DPA) subscription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arela Round"/>
              <a:buChar char="○"/>
            </a:pPr>
            <a:r>
              <a:rPr lang="en" sz="1800">
                <a:latin typeface="Varela Round"/>
                <a:ea typeface="Varela Round"/>
                <a:cs typeface="Varela Round"/>
                <a:sym typeface="Varela Round"/>
              </a:rPr>
              <a:t>~$40/mon or ~$500/year</a:t>
            </a:r>
            <a:endParaRPr sz="18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arela Round"/>
              <a:buChar char="○"/>
            </a:pPr>
            <a:r>
              <a:rPr lang="en" sz="1800">
                <a:latin typeface="Varela Round"/>
                <a:ea typeface="Varela Round"/>
                <a:cs typeface="Varela Round"/>
                <a:sym typeface="Varela Round"/>
              </a:rPr>
              <a:t>Pricing for academic and those with a disability not finalized</a:t>
            </a:r>
            <a:endParaRPr sz="18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50"/>
              <a:buFont typeface="Roboto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Less features, less robust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arela Round"/>
              <a:buChar char="○"/>
            </a:pPr>
            <a:r>
              <a:rPr lang="en" sz="1800">
                <a:latin typeface="Varela Round"/>
                <a:ea typeface="Varela Round"/>
                <a:cs typeface="Varela Round"/>
                <a:sym typeface="Varela Round"/>
              </a:rPr>
              <a:t>“Lightweight recognition product”</a:t>
            </a:r>
            <a:endParaRPr sz="18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arela Round"/>
              <a:buChar char="○"/>
            </a:pPr>
            <a:r>
              <a:rPr lang="en" sz="1800">
                <a:latin typeface="Varela Round"/>
                <a:ea typeface="Varela Round"/>
                <a:cs typeface="Varela Round"/>
                <a:sym typeface="Varela Round"/>
              </a:rPr>
              <a:t>Different user group</a:t>
            </a:r>
            <a:endParaRPr sz="18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arela Round"/>
              <a:buChar char="●"/>
            </a:pPr>
            <a:r>
              <a:rPr lang="en" sz="1800">
                <a:latin typeface="Varela Round"/>
                <a:ea typeface="Varela Round"/>
                <a:cs typeface="Varela Round"/>
                <a:sym typeface="Varela Round"/>
              </a:rPr>
              <a:t>Nuance continues to work with our field and advocates</a:t>
            </a:r>
            <a:endParaRPr sz="18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Zoom Built-In Captioning</a:t>
            </a:r>
          </a:p>
        </p:txBody>
      </p:sp>
      <p:pic>
        <p:nvPicPr>
          <p:cNvPr id="278" name="Google Shape;278;p46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6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Automatic, built-in captions/live transcripts for higher ed are live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Zoom Admins/ITS may need to enable it within the settings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Health care and free accounts - not included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Voice Dream Reader for Mac</a:t>
            </a:r>
          </a:p>
        </p:txBody>
      </p:sp>
      <p:pic>
        <p:nvPicPr>
          <p:cNvPr id="286" name="Google Shape;286;p47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7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Roboto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Voice Dream Reader is coming to Mac 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Roboto"/>
              <a:buChar char="○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No longer just iPad and iPhone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Soon to be released for laptop/desktop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○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TBD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8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Otter.AI with Google Hangouts</a:t>
            </a:r>
          </a:p>
        </p:txBody>
      </p:sp>
      <p:pic>
        <p:nvPicPr>
          <p:cNvPr id="294" name="Google Shape;294;p48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8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Live Notes and Captions within Google Meet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Chrome Extension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Transcript saves to your Otter account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Add highlights, images, and notes to transcript search by keyword and share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Available on all plans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9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HATHI Trust - Emergency Temporary Access Service</a:t>
            </a:r>
          </a:p>
        </p:txBody>
      </p:sp>
      <p:pic>
        <p:nvPicPr>
          <p:cNvPr id="302" name="Google Shape;302;p49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9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r>
              <a:rPr lang="en" sz="2000">
                <a:highlight>
                  <a:srgbClr val="FFFEFB"/>
                </a:highlight>
                <a:latin typeface="Varela Round"/>
                <a:ea typeface="Varela Round"/>
                <a:cs typeface="Varela Round"/>
                <a:sym typeface="Varela Round"/>
              </a:rPr>
              <a:t>Member libraries that suffer an </a:t>
            </a:r>
            <a:r>
              <a:rPr lang="en" sz="2000" i="1">
                <a:highlight>
                  <a:srgbClr val="FFFEFB"/>
                </a:highlight>
                <a:latin typeface="Varela Round"/>
                <a:ea typeface="Varela Round"/>
                <a:cs typeface="Varela Round"/>
                <a:sym typeface="Varela Round"/>
              </a:rPr>
              <a:t>unexpected</a:t>
            </a:r>
            <a:r>
              <a:rPr lang="en" sz="2000">
                <a:highlight>
                  <a:srgbClr val="FFFEFB"/>
                </a:highlight>
                <a:latin typeface="Varela Round"/>
                <a:ea typeface="Varela Round"/>
                <a:cs typeface="Varela Round"/>
                <a:sym typeface="Varela Round"/>
              </a:rPr>
              <a:t> or</a:t>
            </a:r>
            <a:r>
              <a:rPr lang="en" sz="2000" i="1">
                <a:highlight>
                  <a:srgbClr val="FFFEFB"/>
                </a:highlight>
                <a:latin typeface="Varela Round"/>
                <a:ea typeface="Varela Round"/>
                <a:cs typeface="Varela Round"/>
                <a:sym typeface="Varela Round"/>
              </a:rPr>
              <a:t> involuntary, temporary disruption</a:t>
            </a:r>
            <a:r>
              <a:rPr lang="en" sz="2000">
                <a:highlight>
                  <a:srgbClr val="FFFEFB"/>
                </a:highlight>
                <a:latin typeface="Varela Round"/>
                <a:ea typeface="Varela Round"/>
                <a:cs typeface="Varela Round"/>
                <a:sym typeface="Varela Round"/>
              </a:rPr>
              <a:t> to normal operations”</a:t>
            </a:r>
            <a:endParaRPr sz="2000" u="sng" dirty="0">
              <a:highlight>
                <a:srgbClr val="FFFFFF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highlight>
                  <a:srgbClr val="FFFEFB"/>
                </a:highlight>
                <a:latin typeface="Varela Round"/>
                <a:ea typeface="Varela Round"/>
                <a:cs typeface="Varela Round"/>
                <a:sym typeface="Varela Round"/>
              </a:rPr>
              <a:t>“Member library patrons [can] obtain lawful access to specific digital materials in HathiTrust that correspond to physical books held by their own library”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0"/>
          <p:cNvSpPr txBox="1">
            <a:spLocks noGrp="1"/>
          </p:cNvSpPr>
          <p:nvPr>
            <p:ph type="title" idx="4294967295"/>
          </p:nvPr>
        </p:nvSpPr>
        <p:spPr>
          <a:xfrm>
            <a:off x="2216225" y="1404375"/>
            <a:ext cx="3348600" cy="1123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666A70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Questions</a:t>
            </a:r>
          </a:p>
        </p:txBody>
      </p:sp>
      <p:pic>
        <p:nvPicPr>
          <p:cNvPr id="309" name="Google Shape;309;p50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375" y="283975"/>
            <a:ext cx="1459400" cy="2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1154325" y="1226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arela Round"/>
                <a:ea typeface="Varela Round"/>
                <a:cs typeface="Varela Round"/>
                <a:sym typeface="Varela Round"/>
              </a:rPr>
              <a:t>Today’s Agenda</a:t>
            </a:r>
            <a:endParaRPr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1720350" y="2346200"/>
            <a:ext cx="7024200" cy="26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❏"/>
            </a:pPr>
            <a:r>
              <a:rPr lang="en"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Noteworthy Updates</a:t>
            </a:r>
            <a:endParaRPr sz="24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arela Round"/>
              <a:buChar char="❏"/>
            </a:pPr>
            <a:r>
              <a:rPr lang="en" sz="2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Education Landscape for spring and beyond</a:t>
            </a:r>
            <a:endParaRPr sz="20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arela Round"/>
              <a:buChar char="❏"/>
            </a:pPr>
            <a:r>
              <a:rPr lang="en" sz="2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Budgets &amp; Funding</a:t>
            </a:r>
            <a:endParaRPr sz="20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arela Round"/>
              <a:buChar char="❏"/>
            </a:pPr>
            <a:r>
              <a:rPr lang="en" sz="2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Technological updates</a:t>
            </a:r>
            <a:endParaRPr sz="20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98" name="Google Shape;98;p24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2449" y="243225"/>
            <a:ext cx="1202751" cy="2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1"/>
          <p:cNvSpPr txBox="1">
            <a:spLocks noGrp="1"/>
          </p:cNvSpPr>
          <p:nvPr>
            <p:ph type="title" idx="4294967295"/>
          </p:nvPr>
        </p:nvSpPr>
        <p:spPr>
          <a:xfrm>
            <a:off x="1044625" y="950267"/>
            <a:ext cx="7772400" cy="1159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FD3269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Thank you!</a:t>
            </a:r>
          </a:p>
        </p:txBody>
      </p:sp>
      <p:sp>
        <p:nvSpPr>
          <p:cNvPr id="317" name="Google Shape;317;p51"/>
          <p:cNvSpPr txBox="1"/>
          <p:nvPr/>
        </p:nvSpPr>
        <p:spPr>
          <a:xfrm>
            <a:off x="1176150" y="2110075"/>
            <a:ext cx="5042700" cy="24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Rachel Kruzel</a:t>
            </a:r>
            <a:endParaRPr sz="1800" dirty="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Territory Sales Director</a:t>
            </a:r>
            <a:endParaRPr sz="1800" dirty="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(MN, MO, IA, IL, WI)</a:t>
            </a:r>
            <a:endParaRPr sz="1800" dirty="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Texthelp</a:t>
            </a:r>
            <a:endParaRPr sz="1800" dirty="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r.kruzel@texthelp.com</a:t>
            </a:r>
            <a:endParaRPr sz="1800" dirty="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651-245-3128</a:t>
            </a:r>
            <a:endParaRPr sz="1800" dirty="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A70"/>
                </a:solidFill>
                <a:latin typeface="Varela Round"/>
                <a:ea typeface="Varela Round"/>
                <a:cs typeface="Varela Round"/>
                <a:sym typeface="Varela Round"/>
              </a:rPr>
              <a:t>@TH_RachelK</a:t>
            </a:r>
            <a:endParaRPr sz="1800" dirty="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666A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318" name="Google Shape;318;p51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1" descr="Rachel Kruzel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9038" y="1389263"/>
            <a:ext cx="1799274" cy="177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 idx="4294967295"/>
          </p:nvPr>
        </p:nvSpPr>
        <p:spPr>
          <a:xfrm>
            <a:off x="171450" y="348850"/>
            <a:ext cx="8818200" cy="2433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Education Landscape Update</a:t>
            </a:r>
          </a:p>
        </p:txBody>
      </p:sp>
      <p:pic>
        <p:nvPicPr>
          <p:cNvPr id="107" name="Google Shape;107;p25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587" y="4771725"/>
            <a:ext cx="1459400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 descr="Texthelper holding clipboard with checkmarks and &quot;Xs&quot; lis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69975" y="2476925"/>
            <a:ext cx="5084150" cy="285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 descr="Texthelper with beads of sweat coming off hea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">
            <a:off x="5054163" y="2269051"/>
            <a:ext cx="5110123" cy="28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 idx="4294967295"/>
          </p:nvPr>
        </p:nvSpPr>
        <p:spPr>
          <a:xfrm>
            <a:off x="171450" y="348850"/>
            <a:ext cx="8818200" cy="2433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Where Are We Going?</a:t>
            </a:r>
          </a:p>
        </p:txBody>
      </p:sp>
      <p:pic>
        <p:nvPicPr>
          <p:cNvPr id="116" name="Google Shape;116;p26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587" y="4771725"/>
            <a:ext cx="1459400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 descr="Road curving along an ocean coast with hills ahead and a beautiful sunset. 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3038" y="111213"/>
            <a:ext cx="7377925" cy="492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 idx="4294967295"/>
          </p:nvPr>
        </p:nvSpPr>
        <p:spPr>
          <a:xfrm>
            <a:off x="171450" y="348850"/>
            <a:ext cx="8818200" cy="2433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Some Bumps Along the Way</a:t>
            </a:r>
          </a:p>
        </p:txBody>
      </p:sp>
      <p:pic>
        <p:nvPicPr>
          <p:cNvPr id="124" name="Google Shape;124;p27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587" y="4771725"/>
            <a:ext cx="1459400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7" descr="Road leading uphill with many speed bumps close togethe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900" y="149172"/>
            <a:ext cx="8818200" cy="484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 idx="4294967295"/>
          </p:nvPr>
        </p:nvSpPr>
        <p:spPr>
          <a:xfrm>
            <a:off x="171450" y="348850"/>
            <a:ext cx="8818200" cy="2433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Hopefully We’re Moving Towards This Instead</a:t>
            </a:r>
          </a:p>
        </p:txBody>
      </p:sp>
      <p:pic>
        <p:nvPicPr>
          <p:cNvPr id="132" name="Google Shape;132;p28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587" y="4771725"/>
            <a:ext cx="1459400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 descr="Road in a residential neighborhood with an occasional speed bump with a slight uphill incline. 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900" y="91647"/>
            <a:ext cx="8818200" cy="4960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Techquity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”</a:t>
            </a:r>
          </a:p>
        </p:txBody>
      </p:sp>
      <p:pic>
        <p:nvPicPr>
          <p:cNvPr id="140" name="Google Shape;140;p29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9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Technology + Equity = Techquity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Rumbles but not as central as earlier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Funding? Action towards access?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Will this be addressed systematically at some point?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 idx="4294967295"/>
          </p:nvPr>
        </p:nvSpPr>
        <p:spPr>
          <a:xfrm>
            <a:off x="6" y="388175"/>
            <a:ext cx="9144000" cy="622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Learning Loss</a:t>
            </a:r>
          </a:p>
        </p:txBody>
      </p:sp>
      <p:pic>
        <p:nvPicPr>
          <p:cNvPr id="148" name="Google Shape;148;p30" descr="Texthelp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425" y="280700"/>
            <a:ext cx="1453262" cy="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 txBox="1"/>
          <p:nvPr/>
        </p:nvSpPr>
        <p:spPr>
          <a:xfrm>
            <a:off x="1193725" y="1808125"/>
            <a:ext cx="67584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Has there and to what degree has there been learning loss over the last year?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Content taught online is not the same?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Techquity divide responsible?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True for higher ed students?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Varela Round"/>
              <a:buChar char="○"/>
            </a:pPr>
            <a:r>
              <a:rPr lang="en" sz="1800">
                <a:latin typeface="Varela Round"/>
                <a:ea typeface="Varela Round"/>
                <a:cs typeface="Varela Round"/>
                <a:sym typeface="Varela Round"/>
              </a:rPr>
              <a:t>To what amount/level?</a:t>
            </a:r>
            <a:endParaRPr sz="1800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mtasiaStudio">
  <a:themeElements>
    <a:clrScheme name="Custom 2">
      <a:dk1>
        <a:srgbClr val="58595B"/>
      </a:dk1>
      <a:lt1>
        <a:srgbClr val="FFFFFF"/>
      </a:lt1>
      <a:dk2>
        <a:srgbClr val="006A71"/>
      </a:dk2>
      <a:lt2>
        <a:srgbClr val="F8F8F8"/>
      </a:lt2>
      <a:accent1>
        <a:srgbClr val="F8971D"/>
      </a:accent1>
      <a:accent2>
        <a:srgbClr val="006A71"/>
      </a:accent2>
      <a:accent3>
        <a:srgbClr val="C3CE81"/>
      </a:accent3>
      <a:accent4>
        <a:srgbClr val="66AECC"/>
      </a:accent4>
      <a:accent5>
        <a:srgbClr val="DD1541"/>
      </a:accent5>
      <a:accent6>
        <a:srgbClr val="FFC425"/>
      </a:accent6>
      <a:hlink>
        <a:srgbClr val="FFFFFF"/>
      </a:hlink>
      <a:folHlink>
        <a:srgbClr val="C3CE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Microsoft Office PowerPoint</Application>
  <PresentationFormat>On-screen Show (16:9)</PresentationFormat>
  <Paragraphs>156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Varela Round</vt:lpstr>
      <vt:lpstr>Roboto</vt:lpstr>
      <vt:lpstr>Simple Light</vt:lpstr>
      <vt:lpstr>CamtasiaStudio</vt:lpstr>
      <vt:lpstr>Simple Light</vt:lpstr>
      <vt:lpstr>Trending Tech Tools 2020 Edition  What’s New, What’s Improved, &amp; What’s on the Horizon for AT &amp; Accessibility Tools</vt:lpstr>
      <vt:lpstr>Looking for more Information?</vt:lpstr>
      <vt:lpstr>Today’s Agenda</vt:lpstr>
      <vt:lpstr>Education Landscape Update</vt:lpstr>
      <vt:lpstr>Where Are We Going?</vt:lpstr>
      <vt:lpstr>Some Bumps Along the Way</vt:lpstr>
      <vt:lpstr>Hopefully We’re Moving Towards This Instead</vt:lpstr>
      <vt:lpstr>“Techquity”</vt:lpstr>
      <vt:lpstr>Learning Loss</vt:lpstr>
      <vt:lpstr>Budgets &amp; Funding</vt:lpstr>
      <vt:lpstr>Budgets in Higher Ed</vt:lpstr>
      <vt:lpstr>CRRSAA Funds (New CARES Act)</vt:lpstr>
      <vt:lpstr>Getting a Piece of the Pie</vt:lpstr>
      <vt:lpstr>More Funds Coming?</vt:lpstr>
      <vt:lpstr>Technological Updates</vt:lpstr>
      <vt:lpstr>Lockdown Browsers</vt:lpstr>
      <vt:lpstr>Echo Smartpens</vt:lpstr>
      <vt:lpstr>Read&amp;Write &amp; Brightspace D2L Update</vt:lpstr>
      <vt:lpstr>Brightspace Read&amp;Write Update </vt:lpstr>
      <vt:lpstr>Content in Cross Frames</vt:lpstr>
      <vt:lpstr>EquatIO Web Toolbar</vt:lpstr>
      <vt:lpstr>New EquatIO Toolbar Online</vt:lpstr>
      <vt:lpstr>Dragon Changes</vt:lpstr>
      <vt:lpstr>Dragon Changes cont.</vt:lpstr>
      <vt:lpstr>Zoom Built-In Captioning</vt:lpstr>
      <vt:lpstr>Voice Dream Reader for Mac</vt:lpstr>
      <vt:lpstr>Otter.AI with Google Hangouts</vt:lpstr>
      <vt:lpstr>HATHI Trust - Emergency Temporary Access Service</vt:lpstr>
      <vt:lpstr>Questions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Trending Tech Tools 2020 Edition  What’s New, What’s Improved, &amp; What’s on the Horizon for AT &amp; Accessibility Tools</dc:title>
  <cp:lastModifiedBy>Rachel Kruzel</cp:lastModifiedBy>
  <cp:revision>1</cp:revision>
  <dcterms:modified xsi:type="dcterms:W3CDTF">2021-02-16T22:39:32Z</dcterms:modified>
</cp:coreProperties>
</file>